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65"/>
  </p:notesMasterIdLst>
  <p:handoutMasterIdLst>
    <p:handoutMasterId r:id="rId66"/>
  </p:handoutMasterIdLst>
  <p:sldIdLst>
    <p:sldId id="594" r:id="rId2"/>
    <p:sldId id="427" r:id="rId3"/>
    <p:sldId id="378" r:id="rId4"/>
    <p:sldId id="381" r:id="rId5"/>
    <p:sldId id="382" r:id="rId6"/>
    <p:sldId id="383" r:id="rId7"/>
    <p:sldId id="387" r:id="rId8"/>
    <p:sldId id="391" r:id="rId9"/>
    <p:sldId id="349" r:id="rId10"/>
    <p:sldId id="350" r:id="rId11"/>
    <p:sldId id="351" r:id="rId12"/>
    <p:sldId id="417" r:id="rId13"/>
    <p:sldId id="418" r:id="rId14"/>
    <p:sldId id="419" r:id="rId15"/>
    <p:sldId id="353" r:id="rId16"/>
    <p:sldId id="388" r:id="rId17"/>
    <p:sldId id="422" r:id="rId18"/>
    <p:sldId id="389" r:id="rId19"/>
    <p:sldId id="384" r:id="rId20"/>
    <p:sldId id="392" r:id="rId21"/>
    <p:sldId id="457" r:id="rId22"/>
    <p:sldId id="386" r:id="rId23"/>
    <p:sldId id="397" r:id="rId24"/>
    <p:sldId id="403" r:id="rId25"/>
    <p:sldId id="398" r:id="rId26"/>
    <p:sldId id="405" r:id="rId27"/>
    <p:sldId id="406" r:id="rId28"/>
    <p:sldId id="412" r:id="rId29"/>
    <p:sldId id="409" r:id="rId30"/>
    <p:sldId id="410" r:id="rId31"/>
    <p:sldId id="478" r:id="rId32"/>
    <p:sldId id="424" r:id="rId33"/>
    <p:sldId id="484" r:id="rId34"/>
    <p:sldId id="451" r:id="rId35"/>
    <p:sldId id="462" r:id="rId36"/>
    <p:sldId id="423" r:id="rId37"/>
    <p:sldId id="491" r:id="rId38"/>
    <p:sldId id="465" r:id="rId39"/>
    <p:sldId id="466" r:id="rId40"/>
    <p:sldId id="467" r:id="rId41"/>
    <p:sldId id="468" r:id="rId42"/>
    <p:sldId id="469" r:id="rId43"/>
    <p:sldId id="470" r:id="rId44"/>
    <p:sldId id="471" r:id="rId45"/>
    <p:sldId id="472" r:id="rId46"/>
    <p:sldId id="473" r:id="rId47"/>
    <p:sldId id="474" r:id="rId48"/>
    <p:sldId id="475" r:id="rId49"/>
    <p:sldId id="479" r:id="rId50"/>
    <p:sldId id="476" r:id="rId51"/>
    <p:sldId id="480" r:id="rId52"/>
    <p:sldId id="481" r:id="rId53"/>
    <p:sldId id="482" r:id="rId54"/>
    <p:sldId id="573" r:id="rId55"/>
    <p:sldId id="483" r:id="rId56"/>
    <p:sldId id="444" r:id="rId57"/>
    <p:sldId id="445" r:id="rId58"/>
    <p:sldId id="446" r:id="rId59"/>
    <p:sldId id="447" r:id="rId60"/>
    <p:sldId id="574" r:id="rId61"/>
    <p:sldId id="493" r:id="rId62"/>
    <p:sldId id="590" r:id="rId63"/>
    <p:sldId id="575" r:id="rId6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38F769"/>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7" autoAdjust="0"/>
    <p:restoredTop sz="94762"/>
  </p:normalViewPr>
  <p:slideViewPr>
    <p:cSldViewPr>
      <p:cViewPr varScale="1">
        <p:scale>
          <a:sx n="121" d="100"/>
          <a:sy n="121" d="100"/>
        </p:scale>
        <p:origin x="224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04.04.19</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04.04.19</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F05D0-3F30-314D-A482-48E38E2D8E88}" type="slidenum">
              <a:rPr lang="en-US"/>
              <a:pPr/>
              <a:t>24</a:t>
            </a:fld>
            <a:endParaRPr lang="en-US"/>
          </a:p>
        </p:txBody>
      </p:sp>
      <p:sp>
        <p:nvSpPr>
          <p:cNvPr id="358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0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55162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27</a:t>
            </a:fld>
            <a:endParaRPr lang="en-US"/>
          </a:p>
        </p:txBody>
      </p:sp>
    </p:spTree>
    <p:extLst>
      <p:ext uri="{BB962C8B-B14F-4D97-AF65-F5344CB8AC3E}">
        <p14:creationId xmlns:p14="http://schemas.microsoft.com/office/powerpoint/2010/main" val="459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pic>
        <p:nvPicPr>
          <p:cNvPr id="1032" name="Bild 48" descr="Logo_Inst_InfSys_P309.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12776"/>
            <a:ext cx="7772400" cy="935037"/>
          </a:xfrm>
        </p:spPr>
        <p:txBody>
          <a:bodyPr/>
          <a:lstStyle/>
          <a:p>
            <a:pPr eaLnBrk="1" hangingPunct="1">
              <a:defRPr/>
            </a:pPr>
            <a:r>
              <a:rPr lang="de-DE" sz="3600" b="1" dirty="0">
                <a:cs typeface="+mj-cs"/>
              </a:rPr>
              <a:t>Algorithmen und Datenstrukturen</a:t>
            </a:r>
          </a:p>
        </p:txBody>
      </p:sp>
      <p:sp>
        <p:nvSpPr>
          <p:cNvPr id="3" name="Untertitel 2"/>
          <p:cNvSpPr>
            <a:spLocks noGrp="1"/>
          </p:cNvSpPr>
          <p:nvPr>
            <p:ph type="subTitle" idx="1"/>
          </p:nvPr>
        </p:nvSpPr>
        <p:spPr>
          <a:xfrm>
            <a:off x="1371600" y="2565052"/>
            <a:ext cx="6400800" cy="3024188"/>
          </a:xfrm>
        </p:spPr>
        <p:txBody>
          <a:bodyPr/>
          <a:lstStyle/>
          <a:p>
            <a:pPr eaLnBrk="1" hangingPunct="1">
              <a:defRPr/>
            </a:pPr>
            <a:r>
              <a:rPr lang="de-DE" sz="2400" dirty="0">
                <a:cs typeface="+mn-cs"/>
              </a:rPr>
              <a:t>Prof. Dr. Ralf Möller</a:t>
            </a:r>
          </a:p>
          <a:p>
            <a:pPr eaLnBrk="1" hangingPunct="1">
              <a:defRPr/>
            </a:pPr>
            <a:r>
              <a:rPr lang="de-DE" sz="2400" b="1" dirty="0">
                <a:cs typeface="+mn-cs"/>
              </a:rPr>
              <a:t>Universität zu Lübeck</a:t>
            </a:r>
          </a:p>
          <a:p>
            <a:pPr eaLnBrk="1" hangingPunct="1">
              <a:defRPr/>
            </a:pPr>
            <a:r>
              <a:rPr lang="de-DE" sz="2400" b="1" dirty="0">
                <a:cs typeface="+mn-cs"/>
              </a:rPr>
              <a:t>Institut für Informationssysteme</a:t>
            </a:r>
          </a:p>
          <a:p>
            <a:pPr eaLnBrk="1" hangingPunct="1">
              <a:defRPr/>
            </a:pPr>
            <a:endParaRPr lang="de-DE" sz="2400" dirty="0">
              <a:cs typeface="+mn-cs"/>
            </a:endParaRPr>
          </a:p>
          <a:p>
            <a:pPr eaLnBrk="1" hangingPunct="1">
              <a:defRPr/>
            </a:pPr>
            <a:r>
              <a:rPr lang="de-DE" sz="2400" dirty="0">
                <a:cs typeface="+mn-cs"/>
              </a:rPr>
              <a:t>Tanya Braun (Übungen)</a:t>
            </a:r>
          </a:p>
          <a:p>
            <a:pPr eaLnBrk="1" hangingPunct="1">
              <a:defRPr/>
            </a:pPr>
            <a:r>
              <a:rPr lang="de-DE" sz="2400" dirty="0">
                <a:cs typeface="+mn-cs"/>
              </a:rPr>
              <a:t>sowie viele Tutoren</a:t>
            </a:r>
          </a:p>
        </p:txBody>
      </p:sp>
    </p:spTree>
    <p:extLst>
      <p:ext uri="{BB962C8B-B14F-4D97-AF65-F5344CB8AC3E}">
        <p14:creationId xmlns:p14="http://schemas.microsoft.com/office/powerpoint/2010/main" val="1255069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liennummernplatzhalter 5"/>
          <p:cNvSpPr>
            <a:spLocks noGrp="1"/>
          </p:cNvSpPr>
          <p:nvPr>
            <p:ph type="sldNum" sz="quarter" idx="12"/>
          </p:nvPr>
        </p:nvSpPr>
        <p:spPr>
          <a:xfrm>
            <a:off x="6647061" y="5955516"/>
            <a:ext cx="1381125" cy="196850"/>
          </a:xfrm>
        </p:spPr>
        <p:txBody>
          <a:bodyPr/>
          <a:lstStyle/>
          <a:p>
            <a:pPr>
              <a:defRPr/>
            </a:pPr>
            <a:fld id="{C0D8E82D-73E4-BE4F-AEED-04EC4C9C480A}" type="slidenum">
              <a:rPr lang="en-US"/>
              <a:pPr>
                <a:defRPr/>
              </a:pPr>
              <a:t>10</a:t>
            </a:fld>
            <a:endParaRPr lang="en-US"/>
          </a:p>
        </p:txBody>
      </p:sp>
      <p:sp>
        <p:nvSpPr>
          <p:cNvPr id="58370" name="Rectangle 2"/>
          <p:cNvSpPr>
            <a:spLocks noGrp="1" noChangeArrowheads="1"/>
          </p:cNvSpPr>
          <p:nvPr>
            <p:ph type="title"/>
          </p:nvPr>
        </p:nvSpPr>
        <p:spPr>
          <a:xfrm>
            <a:off x="323528" y="260350"/>
            <a:ext cx="8820471" cy="503238"/>
          </a:xfrm>
        </p:spPr>
        <p:txBody>
          <a:bodyPr/>
          <a:lstStyle/>
          <a:p>
            <a:pPr eaLnBrk="1" hangingPunct="1">
              <a:defRPr/>
            </a:pPr>
            <a:r>
              <a:rPr lang="en-US" sz="2800" dirty="0" err="1">
                <a:solidFill>
                  <a:schemeClr val="bg1"/>
                </a:solidFill>
                <a:latin typeface="Chalkduster"/>
                <a:cs typeface="+mj-cs"/>
              </a:rPr>
              <a:t>Quadratischer</a:t>
            </a:r>
            <a:r>
              <a:rPr lang="en-US" sz="2800" dirty="0">
                <a:solidFill>
                  <a:schemeClr val="bg1"/>
                </a:solidFill>
                <a:latin typeface="Chalkduster"/>
                <a:cs typeface="+mj-cs"/>
              </a:rPr>
              <a:t> </a:t>
            </a:r>
            <a:r>
              <a:rPr lang="en-US" sz="2800" dirty="0" err="1">
                <a:solidFill>
                  <a:schemeClr val="bg1"/>
                </a:solidFill>
                <a:latin typeface="Chalkduster"/>
                <a:cs typeface="+mj-cs"/>
              </a:rPr>
              <a:t>Aufwand</a:t>
            </a:r>
            <a:endParaRPr lang="en-US" sz="2800" dirty="0">
              <a:solidFill>
                <a:schemeClr val="bg1"/>
              </a:solidFill>
              <a:latin typeface="Chalkduster"/>
              <a:cs typeface="+mj-cs"/>
            </a:endParaRPr>
          </a:p>
        </p:txBody>
      </p:sp>
      <p:sp>
        <p:nvSpPr>
          <p:cNvPr id="8" name="Rectangle 33"/>
          <p:cNvSpPr>
            <a:spLocks noChangeArrowheads="1"/>
          </p:cNvSpPr>
          <p:nvPr/>
        </p:nvSpPr>
        <p:spPr bwMode="auto">
          <a:xfrm>
            <a:off x="395536" y="2348880"/>
            <a:ext cx="7992887" cy="396044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square">
            <a:spAutoFit/>
          </a:bodyPr>
          <a:lstStyle/>
          <a:p>
            <a:pPr marL="342900" indent="-342900">
              <a:lnSpc>
                <a:spcPct val="120000"/>
              </a:lnSpc>
              <a:buFont typeface="Arial"/>
              <a:buChar char="•"/>
            </a:pPr>
            <a:endParaRPr lang="de-DE" sz="2000" dirty="0">
              <a:latin typeface="Arial" charset="0"/>
            </a:endParaRPr>
          </a:p>
        </p:txBody>
      </p:sp>
      <p:sp>
        <p:nvSpPr>
          <p:cNvPr id="10" name="Rectangle 3"/>
          <p:cNvSpPr txBox="1">
            <a:spLocks noChangeArrowheads="1"/>
          </p:cNvSpPr>
          <p:nvPr/>
        </p:nvSpPr>
        <p:spPr bwMode="auto">
          <a:xfrm>
            <a:off x="323528" y="1124744"/>
            <a:ext cx="8301360" cy="10081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err="1">
                <a:solidFill>
                  <a:schemeClr val="bg1"/>
                </a:solidFill>
                <a:latin typeface="Chalkduster"/>
              </a:rPr>
              <a:t>Algorithmus</a:t>
            </a:r>
            <a:r>
              <a:rPr lang="en-US" sz="2400" dirty="0">
                <a:solidFill>
                  <a:schemeClr val="bg1"/>
                </a:solidFill>
                <a:latin typeface="Chalkduster"/>
              </a:rPr>
              <a:t> 1: g</a:t>
            </a:r>
            <a:r>
              <a:rPr lang="en-US" sz="2400" baseline="-25000" dirty="0">
                <a:solidFill>
                  <a:schemeClr val="bg1"/>
                </a:solidFill>
                <a:latin typeface="Chalkduster"/>
              </a:rPr>
              <a:t>1</a:t>
            </a:r>
            <a:r>
              <a:rPr lang="en-US" sz="2400" dirty="0">
                <a:solidFill>
                  <a:schemeClr val="bg1"/>
                </a:solidFill>
                <a:latin typeface="Chalkduster"/>
              </a:rPr>
              <a:t>(n) = b</a:t>
            </a:r>
            <a:r>
              <a:rPr lang="en-US" sz="2400" baseline="-25000" dirty="0">
                <a:solidFill>
                  <a:schemeClr val="bg1"/>
                </a:solidFill>
                <a:latin typeface="Chalkduster"/>
              </a:rPr>
              <a:t>1 + </a:t>
            </a:r>
            <a:r>
              <a:rPr lang="en-US" sz="2400" dirty="0">
                <a:solidFill>
                  <a:schemeClr val="bg1"/>
                </a:solidFill>
                <a:latin typeface="Chalkduster"/>
              </a:rPr>
              <a:t>c</a:t>
            </a:r>
            <a:r>
              <a:rPr lang="en-US" sz="2400" baseline="-25000" dirty="0">
                <a:solidFill>
                  <a:schemeClr val="bg1"/>
                </a:solidFill>
                <a:latin typeface="Chalkduster"/>
              </a:rPr>
              <a:t>1</a:t>
            </a:r>
            <a:r>
              <a:rPr lang="en-US" sz="2400" dirty="0">
                <a:solidFill>
                  <a:schemeClr val="bg1"/>
                </a:solidFill>
                <a:latin typeface="Chalkduster"/>
              </a:rPr>
              <a:t> * n</a:t>
            </a:r>
            <a:r>
              <a:rPr lang="en-US" sz="2400" baseline="30000" dirty="0">
                <a:solidFill>
                  <a:schemeClr val="bg1"/>
                </a:solidFill>
                <a:latin typeface="Chalkduster"/>
              </a:rPr>
              <a:t>2</a:t>
            </a:r>
          </a:p>
          <a:p>
            <a:pPr eaLnBrk="1" hangingPunct="1">
              <a:defRPr/>
            </a:pPr>
            <a:r>
              <a:rPr lang="en-US" sz="2400" dirty="0" err="1">
                <a:solidFill>
                  <a:schemeClr val="bg1"/>
                </a:solidFill>
                <a:latin typeface="Chalkduster"/>
              </a:rPr>
              <a:t>Algorithmus</a:t>
            </a:r>
            <a:r>
              <a:rPr lang="en-US" sz="2400" dirty="0">
                <a:solidFill>
                  <a:schemeClr val="bg1"/>
                </a:solidFill>
                <a:latin typeface="Chalkduster"/>
              </a:rPr>
              <a:t> 2: g</a:t>
            </a:r>
            <a:r>
              <a:rPr lang="en-US" sz="2400" baseline="-25000" dirty="0">
                <a:solidFill>
                  <a:schemeClr val="bg1"/>
                </a:solidFill>
                <a:latin typeface="Chalkduster"/>
              </a:rPr>
              <a:t>2</a:t>
            </a:r>
            <a:r>
              <a:rPr lang="en-US" sz="2400" dirty="0">
                <a:solidFill>
                  <a:schemeClr val="bg1"/>
                </a:solidFill>
                <a:latin typeface="Chalkduster"/>
              </a:rPr>
              <a:t>(n) = b</a:t>
            </a:r>
            <a:r>
              <a:rPr lang="en-US" sz="2400" baseline="-25000" dirty="0">
                <a:solidFill>
                  <a:schemeClr val="bg1"/>
                </a:solidFill>
                <a:latin typeface="Chalkduster"/>
              </a:rPr>
              <a:t>2 + </a:t>
            </a:r>
            <a:r>
              <a:rPr lang="en-US" sz="2400" dirty="0">
                <a:solidFill>
                  <a:schemeClr val="bg1"/>
                </a:solidFill>
                <a:latin typeface="Chalkduster"/>
              </a:rPr>
              <a:t>c</a:t>
            </a:r>
            <a:r>
              <a:rPr lang="en-US" sz="2400" baseline="-25000" dirty="0">
                <a:solidFill>
                  <a:schemeClr val="bg1"/>
                </a:solidFill>
                <a:latin typeface="Chalkduster"/>
              </a:rPr>
              <a:t>2</a:t>
            </a:r>
            <a:r>
              <a:rPr lang="en-US" sz="2400" dirty="0">
                <a:solidFill>
                  <a:schemeClr val="bg1"/>
                </a:solidFill>
                <a:latin typeface="Chalkduster"/>
              </a:rPr>
              <a:t> * n</a:t>
            </a:r>
            <a:r>
              <a:rPr lang="en-US" sz="2400" baseline="30000" dirty="0">
                <a:solidFill>
                  <a:schemeClr val="bg1"/>
                </a:solidFill>
                <a:latin typeface="Chalkduster"/>
              </a:rPr>
              <a:t>2</a:t>
            </a:r>
          </a:p>
        </p:txBody>
      </p:sp>
      <p:cxnSp>
        <p:nvCxnSpPr>
          <p:cNvPr id="4" name="Gerade Verbindung mit Pfeil 3"/>
          <p:cNvCxnSpPr/>
          <p:nvPr/>
        </p:nvCxnSpPr>
        <p:spPr>
          <a:xfrm>
            <a:off x="1403648" y="5939988"/>
            <a:ext cx="5616624" cy="0"/>
          </a:xfrm>
          <a:prstGeom prst="straightConnector1">
            <a:avLst/>
          </a:prstGeom>
          <a:ln>
            <a:solidFill>
              <a:srgbClr val="4F81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flipH="1" flipV="1">
            <a:off x="1547664" y="2915652"/>
            <a:ext cx="8384" cy="3176736"/>
          </a:xfrm>
          <a:prstGeom prst="straightConnector1">
            <a:avLst/>
          </a:prstGeom>
          <a:ln>
            <a:solidFill>
              <a:srgbClr val="4F81BD"/>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feld 5"/>
          <p:cNvSpPr txBox="1"/>
          <p:nvPr/>
        </p:nvSpPr>
        <p:spPr>
          <a:xfrm>
            <a:off x="7092280" y="5795972"/>
            <a:ext cx="360040" cy="369332"/>
          </a:xfrm>
          <a:prstGeom prst="rect">
            <a:avLst/>
          </a:prstGeom>
          <a:noFill/>
        </p:spPr>
        <p:txBody>
          <a:bodyPr wrap="square" rtlCol="0">
            <a:spAutoFit/>
          </a:bodyPr>
          <a:lstStyle/>
          <a:p>
            <a:r>
              <a:rPr lang="de-DE" dirty="0" err="1"/>
              <a:t>n</a:t>
            </a:r>
            <a:endParaRPr lang="de-DE" dirty="0"/>
          </a:p>
        </p:txBody>
      </p:sp>
      <p:sp>
        <p:nvSpPr>
          <p:cNvPr id="20" name="Freihandform 19"/>
          <p:cNvSpPr/>
          <p:nvPr/>
        </p:nvSpPr>
        <p:spPr>
          <a:xfrm>
            <a:off x="1564911" y="2411596"/>
            <a:ext cx="4807289" cy="3204716"/>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3" name="Freihandform 22"/>
          <p:cNvSpPr/>
          <p:nvPr/>
        </p:nvSpPr>
        <p:spPr>
          <a:xfrm>
            <a:off x="1547664" y="2411596"/>
            <a:ext cx="5328592" cy="3024336"/>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4" name="Freihandform 23"/>
          <p:cNvSpPr/>
          <p:nvPr/>
        </p:nvSpPr>
        <p:spPr>
          <a:xfrm>
            <a:off x="1573295" y="2420888"/>
            <a:ext cx="3286737" cy="3491840"/>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22" name="Gerade Verbindung 21"/>
          <p:cNvCxnSpPr/>
          <p:nvPr/>
        </p:nvCxnSpPr>
        <p:spPr>
          <a:xfrm>
            <a:off x="3563888" y="4643844"/>
            <a:ext cx="0" cy="13681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feld 26"/>
          <p:cNvSpPr txBox="1"/>
          <p:nvPr/>
        </p:nvSpPr>
        <p:spPr>
          <a:xfrm>
            <a:off x="3419872" y="5939988"/>
            <a:ext cx="504056" cy="369332"/>
          </a:xfrm>
          <a:prstGeom prst="rect">
            <a:avLst/>
          </a:prstGeom>
          <a:noFill/>
        </p:spPr>
        <p:txBody>
          <a:bodyPr wrap="square" rtlCol="0">
            <a:spAutoFit/>
          </a:bodyPr>
          <a:lstStyle/>
          <a:p>
            <a:r>
              <a:rPr lang="de-DE" dirty="0"/>
              <a:t>n</a:t>
            </a:r>
            <a:r>
              <a:rPr lang="de-DE" baseline="-25000" dirty="0"/>
              <a:t>0</a:t>
            </a:r>
          </a:p>
        </p:txBody>
      </p:sp>
      <p:sp>
        <p:nvSpPr>
          <p:cNvPr id="29" name="Textfeld 28"/>
          <p:cNvSpPr txBox="1"/>
          <p:nvPr/>
        </p:nvSpPr>
        <p:spPr>
          <a:xfrm>
            <a:off x="539552" y="3050376"/>
            <a:ext cx="936104" cy="369332"/>
          </a:xfrm>
          <a:prstGeom prst="rect">
            <a:avLst/>
          </a:prstGeom>
          <a:noFill/>
        </p:spPr>
        <p:txBody>
          <a:bodyPr wrap="square" rtlCol="0">
            <a:spAutoFit/>
          </a:bodyPr>
          <a:lstStyle/>
          <a:p>
            <a:r>
              <a:rPr lang="de-DE" dirty="0"/>
              <a:t>Laufzeit</a:t>
            </a:r>
          </a:p>
        </p:txBody>
      </p:sp>
      <p:sp>
        <p:nvSpPr>
          <p:cNvPr id="2" name="Textfeld 1"/>
          <p:cNvSpPr txBox="1"/>
          <p:nvPr/>
        </p:nvSpPr>
        <p:spPr>
          <a:xfrm>
            <a:off x="6267586" y="2618328"/>
            <a:ext cx="392646" cy="369332"/>
          </a:xfrm>
          <a:prstGeom prst="rect">
            <a:avLst/>
          </a:prstGeom>
          <a:noFill/>
        </p:spPr>
        <p:txBody>
          <a:bodyPr wrap="none" rtlCol="0">
            <a:spAutoFit/>
          </a:bodyPr>
          <a:lstStyle/>
          <a:p>
            <a:r>
              <a:rPr lang="de-DE" dirty="0"/>
              <a:t>g</a:t>
            </a:r>
            <a:r>
              <a:rPr lang="de-DE" baseline="-25000" dirty="0"/>
              <a:t>1</a:t>
            </a:r>
          </a:p>
        </p:txBody>
      </p:sp>
      <p:sp>
        <p:nvSpPr>
          <p:cNvPr id="17" name="Textfeld 16"/>
          <p:cNvSpPr txBox="1"/>
          <p:nvPr/>
        </p:nvSpPr>
        <p:spPr>
          <a:xfrm>
            <a:off x="6876256" y="2411596"/>
            <a:ext cx="392646" cy="369332"/>
          </a:xfrm>
          <a:prstGeom prst="rect">
            <a:avLst/>
          </a:prstGeom>
          <a:noFill/>
        </p:spPr>
        <p:txBody>
          <a:bodyPr wrap="none" rtlCol="0">
            <a:spAutoFit/>
          </a:bodyPr>
          <a:lstStyle/>
          <a:p>
            <a:r>
              <a:rPr lang="de-DE" dirty="0"/>
              <a:t>g</a:t>
            </a:r>
            <a:r>
              <a:rPr lang="de-DE" baseline="-25000" dirty="0"/>
              <a:t>2</a:t>
            </a:r>
          </a:p>
        </p:txBody>
      </p:sp>
      <p:sp>
        <p:nvSpPr>
          <p:cNvPr id="3" name="Rechteck 2"/>
          <p:cNvSpPr/>
          <p:nvPr/>
        </p:nvSpPr>
        <p:spPr>
          <a:xfrm>
            <a:off x="3995936" y="2708920"/>
            <a:ext cx="700480" cy="369332"/>
          </a:xfrm>
          <a:prstGeom prst="rect">
            <a:avLst/>
          </a:prstGeom>
        </p:spPr>
        <p:txBody>
          <a:bodyPr wrap="none">
            <a:spAutoFit/>
          </a:bodyPr>
          <a:lstStyle/>
          <a:p>
            <a:pPr eaLnBrk="1" hangingPunct="1">
              <a:defRPr/>
            </a:pPr>
            <a:r>
              <a:rPr lang="en-US" dirty="0">
                <a:solidFill>
                  <a:srgbClr val="FF0000"/>
                </a:solidFill>
                <a:latin typeface="Chalkduster"/>
              </a:rPr>
              <a:t>c n</a:t>
            </a:r>
            <a:r>
              <a:rPr lang="en-US" baseline="30000" dirty="0">
                <a:solidFill>
                  <a:srgbClr val="FF0000"/>
                </a:solidFill>
                <a:latin typeface="Chalkduster"/>
              </a:rPr>
              <a:t>2</a:t>
            </a:r>
          </a:p>
        </p:txBody>
      </p:sp>
    </p:spTree>
    <p:extLst>
      <p:ext uri="{BB962C8B-B14F-4D97-AF65-F5344CB8AC3E}">
        <p14:creationId xmlns:p14="http://schemas.microsoft.com/office/powerpoint/2010/main" val="2762466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1"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0" grpId="0" animBg="1"/>
      <p:bldP spid="23" grpId="0" animBg="1"/>
      <p:bldP spid="24" grpId="1" animBg="1"/>
      <p:bldP spid="27" grpId="0"/>
      <p:bldP spid="29" grpId="0"/>
      <p:bldP spid="2" grpId="0"/>
      <p:bldP spid="1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Oberer „Deckel“: O-Notation</a:t>
            </a:r>
          </a:p>
        </p:txBody>
      </p:sp>
      <p:sp>
        <p:nvSpPr>
          <p:cNvPr id="3" name="Inhaltsplatzhalter 2"/>
          <p:cNvSpPr>
            <a:spLocks noGrp="1"/>
          </p:cNvSpPr>
          <p:nvPr>
            <p:ph idx="1"/>
          </p:nvPr>
        </p:nvSpPr>
        <p:spPr/>
        <p:txBody>
          <a:bodyPr/>
          <a:lstStyle/>
          <a:p>
            <a:r>
              <a:rPr lang="de-DE" dirty="0"/>
              <a:t>Charakterisierung von Algorithmen </a:t>
            </a:r>
            <a:br>
              <a:rPr lang="de-DE" dirty="0"/>
            </a:br>
            <a:r>
              <a:rPr lang="de-DE" dirty="0"/>
              <a:t>durch Klasse von Funktionen</a:t>
            </a:r>
          </a:p>
          <a:p>
            <a:pPr marL="0" indent="0">
              <a:buNone/>
            </a:pPr>
            <a:endParaRPr lang="de-DE" dirty="0"/>
          </a:p>
          <a:p>
            <a:r>
              <a:rPr lang="de-DE" dirty="0"/>
              <a:t>Sei f(</a:t>
            </a:r>
            <a:r>
              <a:rPr lang="de-DE" dirty="0" err="1"/>
              <a:t>n</a:t>
            </a:r>
            <a:r>
              <a:rPr lang="de-DE" dirty="0"/>
              <a:t>) = n</a:t>
            </a:r>
            <a:r>
              <a:rPr lang="de-DE" baseline="30000" dirty="0"/>
              <a:t>2</a:t>
            </a:r>
          </a:p>
          <a:p>
            <a:r>
              <a:rPr lang="de-DE" dirty="0"/>
              <a:t>g</a:t>
            </a:r>
            <a:r>
              <a:rPr lang="de-DE" baseline="-25000" dirty="0"/>
              <a:t>1</a:t>
            </a:r>
            <a:r>
              <a:rPr lang="de-DE" dirty="0"/>
              <a:t> ∈ O(n</a:t>
            </a:r>
            <a:r>
              <a:rPr lang="de-DE" baseline="30000" dirty="0"/>
              <a:t>2</a:t>
            </a:r>
            <a:r>
              <a:rPr lang="de-DE" dirty="0"/>
              <a:t>)</a:t>
            </a:r>
          </a:p>
          <a:p>
            <a:r>
              <a:rPr lang="de-DE" dirty="0"/>
              <a:t>g</a:t>
            </a:r>
            <a:r>
              <a:rPr lang="de-DE" baseline="-25000" dirty="0"/>
              <a:t>2</a:t>
            </a:r>
            <a:r>
              <a:rPr lang="de-DE" dirty="0"/>
              <a:t> ∈ O(n</a:t>
            </a:r>
            <a:r>
              <a:rPr lang="de-DE" baseline="30000" dirty="0"/>
              <a:t>2</a:t>
            </a:r>
            <a:r>
              <a:rPr lang="de-DE" dirty="0"/>
              <a:t>)</a:t>
            </a:r>
          </a:p>
          <a:p>
            <a:endParaRPr lang="de-DE" dirty="0"/>
          </a:p>
          <a:p>
            <a:r>
              <a:rPr lang="de-DE" dirty="0"/>
              <a:t>g</a:t>
            </a:r>
            <a:r>
              <a:rPr lang="de-DE" baseline="-25000" dirty="0"/>
              <a:t>1</a:t>
            </a:r>
            <a:r>
              <a:rPr lang="de-DE" dirty="0"/>
              <a:t> und g</a:t>
            </a:r>
            <a:r>
              <a:rPr lang="de-DE" baseline="-25000" dirty="0"/>
              <a:t>2</a:t>
            </a:r>
            <a:r>
              <a:rPr lang="de-DE" dirty="0"/>
              <a:t> sind „von der gleichen Art“</a:t>
            </a:r>
          </a:p>
          <a:p>
            <a:endParaRPr lang="de-DE" dirty="0"/>
          </a:p>
          <a:p>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11</a:t>
            </a:fld>
            <a:endParaRPr lang="de-DE"/>
          </a:p>
        </p:txBody>
      </p:sp>
      <p:sp>
        <p:nvSpPr>
          <p:cNvPr id="6" name="Rechteck 5"/>
          <p:cNvSpPr/>
          <p:nvPr/>
        </p:nvSpPr>
        <p:spPr>
          <a:xfrm>
            <a:off x="2123728" y="5229200"/>
            <a:ext cx="4896544" cy="1384995"/>
          </a:xfrm>
          <a:prstGeom prst="rect">
            <a:avLst/>
          </a:prstGeom>
        </p:spPr>
        <p:txBody>
          <a:bodyPr wrap="square">
            <a:spAutoFit/>
          </a:bodyPr>
          <a:lstStyle/>
          <a:p>
            <a:r>
              <a:rPr lang="de-DE" sz="1200" dirty="0">
                <a:solidFill>
                  <a:srgbClr val="0000FF"/>
                </a:solidFill>
              </a:rPr>
              <a:t>Erstmals vom deutschen Zahlentheoretiker Paul Bachmann in der </a:t>
            </a:r>
            <a:r>
              <a:rPr lang="de-DE" sz="1200" b="1" dirty="0">
                <a:solidFill>
                  <a:srgbClr val="FF0000"/>
                </a:solidFill>
              </a:rPr>
              <a:t>1894</a:t>
            </a:r>
            <a:r>
              <a:rPr lang="de-DE" sz="1200" dirty="0">
                <a:solidFill>
                  <a:srgbClr val="0000FF"/>
                </a:solidFill>
              </a:rPr>
              <a:t> erschienenen zweiten Auflage seines Buchs Analytische Zahlentheorie verwendet. Verwendet auch vom deutschen Zahlentheoretiker Edmund Landauer, daher auch Landau-Notation genannt (</a:t>
            </a:r>
            <a:r>
              <a:rPr lang="de-DE" sz="1200" b="1" dirty="0">
                <a:solidFill>
                  <a:srgbClr val="FF0000"/>
                </a:solidFill>
              </a:rPr>
              <a:t>1909</a:t>
            </a:r>
            <a:r>
              <a:rPr lang="de-DE" sz="1200" dirty="0">
                <a:solidFill>
                  <a:srgbClr val="0000FF"/>
                </a:solidFill>
              </a:rPr>
              <a:t>) [Wikipedia 2015]</a:t>
            </a:r>
          </a:p>
          <a:p>
            <a:endParaRPr lang="de-DE" sz="1200" dirty="0">
              <a:solidFill>
                <a:srgbClr val="0000FF"/>
              </a:solidFill>
            </a:endParaRPr>
          </a:p>
          <a:p>
            <a:r>
              <a:rPr lang="de-DE" sz="1200" dirty="0">
                <a:solidFill>
                  <a:srgbClr val="0000FF"/>
                </a:solidFill>
              </a:rPr>
              <a:t>In der Informatik populär gemacht durch Donald Knuth, In: The Art of Computer </a:t>
            </a:r>
            <a:r>
              <a:rPr lang="de-DE" sz="1200" dirty="0" err="1">
                <a:solidFill>
                  <a:srgbClr val="0000FF"/>
                </a:solidFill>
              </a:rPr>
              <a:t>Programming</a:t>
            </a:r>
            <a:r>
              <a:rPr lang="de-DE" sz="1200" dirty="0">
                <a:solidFill>
                  <a:srgbClr val="0000FF"/>
                </a:solidFill>
              </a:rPr>
              <a:t>: Fundamental </a:t>
            </a:r>
            <a:r>
              <a:rPr lang="de-DE" sz="1200" dirty="0" err="1">
                <a:solidFill>
                  <a:srgbClr val="0000FF"/>
                </a:solidFill>
              </a:rPr>
              <a:t>Algorithms</a:t>
            </a:r>
            <a:r>
              <a:rPr lang="de-DE" sz="1200" dirty="0">
                <a:solidFill>
                  <a:srgbClr val="0000FF"/>
                </a:solidFill>
              </a:rPr>
              <a:t>, Addison-Wesley, </a:t>
            </a:r>
            <a:r>
              <a:rPr lang="de-DE" sz="1200" b="1" dirty="0">
                <a:solidFill>
                  <a:srgbClr val="FF0000"/>
                </a:solidFill>
              </a:rPr>
              <a:t>1968</a:t>
            </a:r>
          </a:p>
        </p:txBody>
      </p:sp>
      <p:pic>
        <p:nvPicPr>
          <p:cNvPr id="7" name="Bild 6" descr="o-no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174742"/>
            <a:ext cx="8064896" cy="246146"/>
          </a:xfrm>
          <a:prstGeom prst="rect">
            <a:avLst/>
          </a:prstGeom>
        </p:spPr>
      </p:pic>
    </p:spTree>
    <p:extLst>
      <p:ext uri="{BB962C8B-B14F-4D97-AF65-F5344CB8AC3E}">
        <p14:creationId xmlns:p14="http://schemas.microsoft.com/office/powerpoint/2010/main" val="320114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O-Notation</a:t>
            </a:r>
          </a:p>
        </p:txBody>
      </p:sp>
      <p:sp>
        <p:nvSpPr>
          <p:cNvPr id="3" name="Inhaltsplatzhalter 2"/>
          <p:cNvSpPr>
            <a:spLocks noGrp="1"/>
          </p:cNvSpPr>
          <p:nvPr>
            <p:ph idx="1"/>
          </p:nvPr>
        </p:nvSpPr>
        <p:spPr/>
        <p:txBody>
          <a:bodyPr/>
          <a:lstStyle/>
          <a:p>
            <a:endParaRPr lang="de-DE" dirty="0"/>
          </a:p>
          <a:p>
            <a:endParaRPr lang="de-DE" dirty="0"/>
          </a:p>
          <a:p>
            <a:r>
              <a:rPr lang="de-DE" dirty="0"/>
              <a:t>Linearer Aufwand: O(</a:t>
            </a:r>
            <a:r>
              <a:rPr lang="de-DE" dirty="0" err="1"/>
              <a:t>n</a:t>
            </a:r>
            <a:r>
              <a:rPr lang="de-DE" dirty="0"/>
              <a:t>)</a:t>
            </a:r>
          </a:p>
          <a:p>
            <a:r>
              <a:rPr lang="de-DE" dirty="0"/>
              <a:t>Konstanter Aufwand: O(1)</a:t>
            </a:r>
          </a:p>
          <a:p>
            <a:pPr marL="0" indent="0">
              <a:buNone/>
            </a:pP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12</a:t>
            </a:fld>
            <a:endParaRPr lang="de-DE"/>
          </a:p>
        </p:txBody>
      </p:sp>
      <p:pic>
        <p:nvPicPr>
          <p:cNvPr id="5" name="Bild 4" descr="o-no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54662"/>
            <a:ext cx="8064896" cy="246146"/>
          </a:xfrm>
          <a:prstGeom prst="rect">
            <a:avLst/>
          </a:prstGeom>
        </p:spPr>
      </p:pic>
    </p:spTree>
    <p:extLst>
      <p:ext uri="{BB962C8B-B14F-4D97-AF65-F5344CB8AC3E}">
        <p14:creationId xmlns:p14="http://schemas.microsoft.com/office/powerpoint/2010/main" val="191615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0" name="Rectangle 2"/>
          <p:cNvSpPr>
            <a:spLocks noGrp="1" noChangeArrowheads="1"/>
          </p:cNvSpPr>
          <p:nvPr>
            <p:ph type="title"/>
          </p:nvPr>
        </p:nvSpPr>
        <p:spPr>
          <a:xfrm>
            <a:off x="323528" y="260350"/>
            <a:ext cx="8820471" cy="503238"/>
          </a:xfrm>
        </p:spPr>
        <p:txBody>
          <a:bodyPr/>
          <a:lstStyle/>
          <a:p>
            <a:pPr eaLnBrk="1" hangingPunct="1">
              <a:defRPr/>
            </a:pPr>
            <a:r>
              <a:rPr lang="en-US" sz="2800" dirty="0" err="1">
                <a:solidFill>
                  <a:schemeClr val="bg1"/>
                </a:solidFill>
                <a:latin typeface="Chalkduster"/>
                <a:cs typeface="+mj-cs"/>
              </a:rPr>
              <a:t>Quadratischer</a:t>
            </a:r>
            <a:r>
              <a:rPr lang="en-US" sz="2800" dirty="0">
                <a:solidFill>
                  <a:schemeClr val="bg1"/>
                </a:solidFill>
                <a:latin typeface="Chalkduster"/>
                <a:cs typeface="+mj-cs"/>
              </a:rPr>
              <a:t> </a:t>
            </a:r>
            <a:r>
              <a:rPr lang="en-US" sz="2800" dirty="0" err="1">
                <a:solidFill>
                  <a:schemeClr val="bg1"/>
                </a:solidFill>
                <a:latin typeface="Chalkduster"/>
                <a:cs typeface="+mj-cs"/>
              </a:rPr>
              <a:t>Aufwand</a:t>
            </a:r>
            <a:endParaRPr lang="en-US" sz="2800" dirty="0">
              <a:solidFill>
                <a:schemeClr val="bg1"/>
              </a:solidFill>
              <a:latin typeface="Chalkduster"/>
              <a:cs typeface="+mj-cs"/>
            </a:endParaRPr>
          </a:p>
        </p:txBody>
      </p:sp>
      <p:sp>
        <p:nvSpPr>
          <p:cNvPr id="10" name="Rectangle 3"/>
          <p:cNvSpPr txBox="1">
            <a:spLocks noChangeArrowheads="1"/>
          </p:cNvSpPr>
          <p:nvPr/>
        </p:nvSpPr>
        <p:spPr bwMode="auto">
          <a:xfrm>
            <a:off x="323528" y="1124744"/>
            <a:ext cx="8301360" cy="10081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a:solidFill>
                  <a:schemeClr val="bg1"/>
                </a:solidFill>
                <a:latin typeface="Chalkduster"/>
              </a:rPr>
              <a:t>g(n) = n</a:t>
            </a:r>
            <a:r>
              <a:rPr lang="en-US" sz="2400" baseline="30000" dirty="0">
                <a:solidFill>
                  <a:schemeClr val="bg1"/>
                </a:solidFill>
                <a:latin typeface="Chalkduster"/>
              </a:rPr>
              <a:t>2</a:t>
            </a:r>
            <a:r>
              <a:rPr lang="en-US" sz="2400" dirty="0">
                <a:solidFill>
                  <a:schemeClr val="bg1"/>
                </a:solidFill>
                <a:latin typeface="Chalkduster"/>
              </a:rPr>
              <a:t> + n + 42</a:t>
            </a:r>
          </a:p>
          <a:p>
            <a:pPr eaLnBrk="1" hangingPunct="1">
              <a:defRPr/>
            </a:pPr>
            <a:endParaRPr lang="en-US" sz="2400" dirty="0">
              <a:solidFill>
                <a:schemeClr val="bg1"/>
              </a:solidFill>
              <a:latin typeface="Chalkduster"/>
            </a:endParaRPr>
          </a:p>
          <a:p>
            <a:pPr eaLnBrk="1" hangingPunct="1">
              <a:defRPr/>
            </a:pPr>
            <a:r>
              <a:rPr lang="en-US" sz="2400" dirty="0">
                <a:solidFill>
                  <a:schemeClr val="bg1"/>
                </a:solidFill>
                <a:latin typeface="Chalkduster"/>
              </a:rPr>
              <a:t>g ∈ O(n</a:t>
            </a:r>
            <a:r>
              <a:rPr lang="en-US" sz="2400" baseline="30000" dirty="0">
                <a:solidFill>
                  <a:schemeClr val="bg1"/>
                </a:solidFill>
                <a:latin typeface="Chalkduster"/>
              </a:rPr>
              <a:t>2</a:t>
            </a:r>
            <a:r>
              <a:rPr lang="en-US" sz="2400" dirty="0">
                <a:solidFill>
                  <a:schemeClr val="bg1"/>
                </a:solidFill>
                <a:latin typeface="Chalkduster"/>
              </a:rPr>
              <a:t>)?</a:t>
            </a:r>
          </a:p>
        </p:txBody>
      </p:sp>
    </p:spTree>
    <p:extLst>
      <p:ext uri="{BB962C8B-B14F-4D97-AF65-F5344CB8AC3E}">
        <p14:creationId xmlns:p14="http://schemas.microsoft.com/office/powerpoint/2010/main" val="87169256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70" name="Rectangle 2"/>
          <p:cNvSpPr>
            <a:spLocks noGrp="1" noChangeArrowheads="1"/>
          </p:cNvSpPr>
          <p:nvPr>
            <p:ph type="title"/>
          </p:nvPr>
        </p:nvSpPr>
        <p:spPr>
          <a:xfrm>
            <a:off x="323528" y="260350"/>
            <a:ext cx="8820471" cy="503238"/>
          </a:xfrm>
        </p:spPr>
        <p:txBody>
          <a:bodyPr/>
          <a:lstStyle/>
          <a:p>
            <a:pPr eaLnBrk="1" hangingPunct="1">
              <a:defRPr/>
            </a:pPr>
            <a:r>
              <a:rPr lang="en-US" sz="2800" dirty="0" err="1">
                <a:solidFill>
                  <a:schemeClr val="bg1"/>
                </a:solidFill>
                <a:latin typeface="Chalkduster"/>
                <a:cs typeface="+mj-cs"/>
              </a:rPr>
              <a:t>Quadratischer</a:t>
            </a:r>
            <a:r>
              <a:rPr lang="en-US" sz="2800" dirty="0">
                <a:solidFill>
                  <a:schemeClr val="bg1"/>
                </a:solidFill>
                <a:latin typeface="Chalkduster"/>
                <a:cs typeface="+mj-cs"/>
              </a:rPr>
              <a:t> </a:t>
            </a:r>
            <a:r>
              <a:rPr lang="en-US" sz="2800" dirty="0" err="1">
                <a:solidFill>
                  <a:schemeClr val="bg1"/>
                </a:solidFill>
                <a:latin typeface="Chalkduster"/>
                <a:cs typeface="+mj-cs"/>
              </a:rPr>
              <a:t>Aufwand</a:t>
            </a:r>
            <a:endParaRPr lang="en-US" sz="2800" dirty="0">
              <a:solidFill>
                <a:schemeClr val="bg1"/>
              </a:solidFill>
              <a:latin typeface="Chalkduster"/>
              <a:cs typeface="+mj-cs"/>
            </a:endParaRPr>
          </a:p>
        </p:txBody>
      </p:sp>
      <p:sp>
        <p:nvSpPr>
          <p:cNvPr id="10" name="Rectangle 3"/>
          <p:cNvSpPr txBox="1">
            <a:spLocks noChangeArrowheads="1"/>
          </p:cNvSpPr>
          <p:nvPr/>
        </p:nvSpPr>
        <p:spPr bwMode="auto">
          <a:xfrm>
            <a:off x="323528" y="1124744"/>
            <a:ext cx="8301360" cy="10081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a:solidFill>
                  <a:schemeClr val="bg1"/>
                </a:solidFill>
                <a:latin typeface="Chalkduster"/>
              </a:rPr>
              <a:t>g(n) = 17n</a:t>
            </a:r>
            <a:r>
              <a:rPr lang="en-US" sz="2400" baseline="30000" dirty="0">
                <a:solidFill>
                  <a:schemeClr val="bg1"/>
                </a:solidFill>
                <a:latin typeface="Chalkduster"/>
              </a:rPr>
              <a:t>2</a:t>
            </a:r>
            <a:r>
              <a:rPr lang="en-US" sz="2400" dirty="0">
                <a:solidFill>
                  <a:schemeClr val="bg1"/>
                </a:solidFill>
                <a:latin typeface="Chalkduster"/>
              </a:rPr>
              <a:t> + n + 42</a:t>
            </a:r>
          </a:p>
          <a:p>
            <a:pPr eaLnBrk="1" hangingPunct="1">
              <a:defRPr/>
            </a:pPr>
            <a:endParaRPr lang="en-US" sz="2400" dirty="0">
              <a:solidFill>
                <a:schemeClr val="bg1"/>
              </a:solidFill>
              <a:latin typeface="Chalkduster"/>
            </a:endParaRPr>
          </a:p>
          <a:p>
            <a:pPr eaLnBrk="1" hangingPunct="1">
              <a:defRPr/>
            </a:pPr>
            <a:r>
              <a:rPr lang="en-US" sz="2400" dirty="0">
                <a:solidFill>
                  <a:schemeClr val="bg1"/>
                </a:solidFill>
                <a:latin typeface="Chalkduster"/>
              </a:rPr>
              <a:t>g ∈ O(n</a:t>
            </a:r>
            <a:r>
              <a:rPr lang="en-US" sz="2400" baseline="30000" dirty="0">
                <a:solidFill>
                  <a:schemeClr val="bg1"/>
                </a:solidFill>
                <a:latin typeface="Chalkduster"/>
              </a:rPr>
              <a:t>2</a:t>
            </a:r>
            <a:r>
              <a:rPr lang="en-US" sz="2400" dirty="0">
                <a:solidFill>
                  <a:schemeClr val="bg1"/>
                </a:solidFill>
                <a:latin typeface="Chalkduster"/>
              </a:rPr>
              <a:t>)?</a:t>
            </a:r>
          </a:p>
        </p:txBody>
      </p:sp>
    </p:spTree>
    <p:extLst>
      <p:ext uri="{BB962C8B-B14F-4D97-AF65-F5344CB8AC3E}">
        <p14:creationId xmlns:p14="http://schemas.microsoft.com/office/powerpoint/2010/main" val="32717790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Anmerkungen</a:t>
            </a:r>
          </a:p>
        </p:txBody>
      </p:sp>
      <p:sp>
        <p:nvSpPr>
          <p:cNvPr id="3" name="Inhaltsplatzhalter 2"/>
          <p:cNvSpPr>
            <a:spLocks noGrp="1"/>
          </p:cNvSpPr>
          <p:nvPr>
            <p:ph idx="1"/>
          </p:nvPr>
        </p:nvSpPr>
        <p:spPr/>
        <p:txBody>
          <a:bodyPr/>
          <a:lstStyle/>
          <a:p>
            <a:r>
              <a:rPr lang="de-DE" sz="1600" dirty="0"/>
              <a:t>Die O-Notation gibt eine "obere Schranke" an, das heißt aber nicht, dass der Algorithmus auch jemals soviel Zeit benötigt, es heißt nur, dass garantiert NIE mehr Zeit benötigt wird. Vielleicht tritt der untersuchte ungünstigste Fall in der Praxis nie auf. Deshalb sollte man immer auch noch eine Betrachtung des durchschnittlichen und besten Falls in Erwägung ziehen.</a:t>
            </a:r>
          </a:p>
          <a:p>
            <a:r>
              <a:rPr lang="de-DE" sz="1600" dirty="0"/>
              <a:t>Die systemabhängige Konstante c ist im Allgemeinen unbekannt, </a:t>
            </a:r>
            <a:r>
              <a:rPr lang="de-DE" sz="1600"/>
              <a:t>muss auch </a:t>
            </a:r>
            <a:r>
              <a:rPr lang="de-DE" sz="1600" dirty="0"/>
              <a:t>nicht unbedingt klein sein. Dies birgt ein erhebliches Risiko. Z.B. würde man natürlich einen Algorithmus, welcher n</a:t>
            </a:r>
            <a:r>
              <a:rPr lang="de-DE" sz="1600" baseline="30000" dirty="0"/>
              <a:t>2</a:t>
            </a:r>
            <a:r>
              <a:rPr lang="de-DE" sz="1600" dirty="0"/>
              <a:t> Nanosekunden benötigt, einem solchen vorziehen, der </a:t>
            </a:r>
            <a:r>
              <a:rPr lang="de-DE" sz="1600" dirty="0" err="1"/>
              <a:t>n</a:t>
            </a:r>
            <a:r>
              <a:rPr lang="de-DE" sz="1600" dirty="0"/>
              <a:t> Jahrhunderte läuft, anhand der O-Notation könnte man diese Entscheidung allerdings nicht treffen, da eine lineare Komplexität besser zu sein scheint als eine quadratische. Hier ist also höchste Vorsicht geboten!</a:t>
            </a:r>
          </a:p>
          <a:p>
            <a:r>
              <a:rPr lang="de-DE" sz="1600" dirty="0"/>
              <a:t>Die Konstante n</a:t>
            </a:r>
            <a:r>
              <a:rPr lang="de-DE" sz="1600" baseline="-25000" dirty="0"/>
              <a:t>0</a:t>
            </a:r>
            <a:r>
              <a:rPr lang="de-DE" sz="1600" dirty="0"/>
              <a:t>, ab der für alle </a:t>
            </a:r>
            <a:r>
              <a:rPr lang="de-DE" sz="1600" dirty="0" err="1"/>
              <a:t>n</a:t>
            </a:r>
            <a:r>
              <a:rPr lang="de-DE" sz="1600" dirty="0"/>
              <a:t>&gt;n</a:t>
            </a:r>
            <a:r>
              <a:rPr lang="de-DE" sz="1600" baseline="-25000" dirty="0"/>
              <a:t>0</a:t>
            </a:r>
            <a:r>
              <a:rPr lang="de-DE" sz="1600" dirty="0"/>
              <a:t> gilt: </a:t>
            </a:r>
            <a:r>
              <a:rPr lang="de-DE" sz="1600" dirty="0" err="1"/>
              <a:t>g</a:t>
            </a:r>
            <a:r>
              <a:rPr lang="de-DE" sz="1600" dirty="0"/>
              <a:t>(</a:t>
            </a:r>
            <a:r>
              <a:rPr lang="de-DE" sz="1600" dirty="0" err="1"/>
              <a:t>n</a:t>
            </a:r>
            <a:r>
              <a:rPr lang="de-DE" sz="1600" dirty="0"/>
              <a:t>)≤c*f(</a:t>
            </a:r>
            <a:r>
              <a:rPr lang="de-DE" sz="1600" dirty="0" err="1"/>
              <a:t>n</a:t>
            </a:r>
            <a:r>
              <a:rPr lang="de-DE" sz="1600" dirty="0"/>
              <a:t>), ist ebenfalls unbekannt und muss genau wie c nicht unbedingt klein sein. So könnte n</a:t>
            </a:r>
            <a:r>
              <a:rPr lang="de-DE" sz="1600" baseline="-25000" dirty="0"/>
              <a:t>0 </a:t>
            </a:r>
            <a:r>
              <a:rPr lang="de-DE" sz="1600" dirty="0"/>
              <a:t>1 Million betragen, in der Praxis könnten allerdings meist nur weniger Eingabedaten vorkommen. D.h. dass die Laufzeit des Algorithmus' über der mittels O-Notation angegebenen Schranke liegt und somit ein falsches Ergebnis vorliegt.</a:t>
            </a:r>
          </a:p>
          <a:p>
            <a:r>
              <a:rPr lang="de-DE" sz="1600" dirty="0"/>
              <a:t>Schließlich ist die O-Notation eine Abschätzung der Laufzeit bei einer unendlichen Eingabemenge. Da jedoch keine Eingabe unendlich ist, sollte man bei der Wahl von Algorithmen die realistische Eingabelänge mit einbeziehen.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15</a:t>
            </a:fld>
            <a:endParaRPr lang="de-DE"/>
          </a:p>
        </p:txBody>
      </p:sp>
    </p:spTree>
    <p:extLst>
      <p:ext uri="{BB962C8B-B14F-4D97-AF65-F5344CB8AC3E}">
        <p14:creationId xmlns:p14="http://schemas.microsoft.com/office/powerpoint/2010/main" val="87792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Verfeinerung: Lernziele</a:t>
            </a:r>
          </a:p>
        </p:txBody>
      </p:sp>
      <p:sp>
        <p:nvSpPr>
          <p:cNvPr id="3" name="Inhaltsplatzhalter 2"/>
          <p:cNvSpPr>
            <a:spLocks noGrp="1"/>
          </p:cNvSpPr>
          <p:nvPr>
            <p:ph idx="1"/>
          </p:nvPr>
        </p:nvSpPr>
        <p:spPr/>
        <p:txBody>
          <a:bodyPr/>
          <a:lstStyle/>
          <a:p>
            <a:r>
              <a:rPr lang="de-DE" dirty="0"/>
              <a:t>Entwickeln einer </a:t>
            </a:r>
            <a:r>
              <a:rPr lang="de-DE" b="1" dirty="0"/>
              <a:t>Idee</a:t>
            </a:r>
            <a:r>
              <a:rPr lang="de-DE" dirty="0"/>
              <a:t> zur Lösung eines Problems</a:t>
            </a:r>
          </a:p>
          <a:p>
            <a:r>
              <a:rPr lang="de-DE" b="1" dirty="0"/>
              <a:t>Notieren</a:t>
            </a:r>
            <a:r>
              <a:rPr lang="de-DE" dirty="0"/>
              <a:t> der Idee</a:t>
            </a:r>
          </a:p>
          <a:p>
            <a:pPr lvl="1"/>
            <a:r>
              <a:rPr lang="de-DE" dirty="0"/>
              <a:t>Zur Kommunikation mit Menschen (Algorithmus)</a:t>
            </a:r>
          </a:p>
          <a:p>
            <a:pPr lvl="1"/>
            <a:r>
              <a:rPr lang="de-DE" dirty="0"/>
              <a:t>Zur Ausführung auf einem Rechner (Programm)</a:t>
            </a:r>
          </a:p>
          <a:p>
            <a:r>
              <a:rPr lang="de-DE" dirty="0"/>
              <a:t>Analyse eines Algorithmus in Hinblick auf den </a:t>
            </a:r>
            <a:r>
              <a:rPr lang="de-DE" b="1" dirty="0"/>
              <a:t>Aufwand</a:t>
            </a:r>
          </a:p>
          <a:p>
            <a:pPr lvl="1"/>
            <a:r>
              <a:rPr lang="de-DE" dirty="0"/>
              <a:t>Kann auf Ebene eines Programms erfolgen</a:t>
            </a:r>
          </a:p>
          <a:p>
            <a:pPr lvl="1"/>
            <a:r>
              <a:rPr lang="de-DE" dirty="0"/>
              <a:t>Kann auf Ebene der Idee erfolgen (O-Notation)</a:t>
            </a:r>
          </a:p>
          <a:p>
            <a:r>
              <a:rPr lang="de-DE" dirty="0"/>
              <a:t>Entwickeln eines Verständnisses, ob der Algorithmus </a:t>
            </a:r>
            <a:r>
              <a:rPr lang="de-DE" b="1" dirty="0"/>
              <a:t>optimal</a:t>
            </a:r>
            <a:r>
              <a:rPr lang="de-DE" dirty="0"/>
              <a:t> ist</a:t>
            </a:r>
          </a:p>
          <a:p>
            <a:pPr lvl="1"/>
            <a:r>
              <a:rPr lang="de-DE" b="1" dirty="0"/>
              <a:t>Asymptotische Komplexität </a:t>
            </a:r>
            <a:r>
              <a:rPr lang="de-DE" dirty="0"/>
              <a:t>des Algorithmus ( O(T(</a:t>
            </a:r>
            <a:r>
              <a:rPr lang="de-DE" dirty="0" err="1"/>
              <a:t>n</a:t>
            </a:r>
            <a:r>
              <a:rPr lang="de-DE" dirty="0"/>
              <a:t>)) )</a:t>
            </a:r>
            <a:br>
              <a:rPr lang="de-DE" dirty="0"/>
            </a:br>
            <a:r>
              <a:rPr lang="de-DE" dirty="0"/>
              <a:t>ist dann gleich der </a:t>
            </a:r>
            <a:r>
              <a:rPr lang="de-DE" b="1" dirty="0"/>
              <a:t>Komplexität des Problems</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16</a:t>
            </a:fld>
            <a:endParaRPr lang="de-DE"/>
          </a:p>
        </p:txBody>
      </p:sp>
    </p:spTree>
    <p:extLst>
      <p:ext uri="{BB962C8B-B14F-4D97-AF65-F5344CB8AC3E}">
        <p14:creationId xmlns:p14="http://schemas.microsoft.com/office/powerpoint/2010/main" val="42046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Laufzeiten</a:t>
            </a:r>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17</a:t>
            </a:fld>
            <a:endParaRPr lang="de-DE"/>
          </a:p>
        </p:txBody>
      </p:sp>
      <p:pic>
        <p:nvPicPr>
          <p:cNvPr id="5" name="Picture 6" descr="fig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054552" cy="43887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165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In-situ-Sortierproblem</a:t>
            </a:r>
          </a:p>
        </p:txBody>
      </p:sp>
      <p:sp>
        <p:nvSpPr>
          <p:cNvPr id="3" name="Inhaltsplatzhalter 2"/>
          <p:cNvSpPr>
            <a:spLocks noGrp="1"/>
          </p:cNvSpPr>
          <p:nvPr>
            <p:ph idx="1"/>
          </p:nvPr>
        </p:nvSpPr>
        <p:spPr>
          <a:xfrm>
            <a:off x="323528" y="1196975"/>
            <a:ext cx="8686800" cy="5256361"/>
          </a:xfrm>
        </p:spPr>
        <p:txBody>
          <a:bodyPr/>
          <a:lstStyle/>
          <a:p>
            <a:r>
              <a:rPr lang="de-DE" dirty="0"/>
              <a:t>Betrachtete Algorithmen sind quadratisch, d.h. in O(n</a:t>
            </a:r>
            <a:r>
              <a:rPr lang="de-DE" baseline="30000" dirty="0"/>
              <a:t>2</a:t>
            </a:r>
            <a:r>
              <a:rPr lang="de-DE" dirty="0"/>
              <a:t>)</a:t>
            </a:r>
          </a:p>
          <a:p>
            <a:r>
              <a:rPr lang="de-DE" dirty="0"/>
              <a:t>In-situ-Sortierproblem ist nicht schwieriger als quadratisch</a:t>
            </a:r>
          </a:p>
          <a:p>
            <a:pPr lvl="1"/>
            <a:r>
              <a:rPr lang="de-DE" dirty="0"/>
              <a:t>n</a:t>
            </a:r>
            <a:r>
              <a:rPr lang="de-DE" baseline="30000" dirty="0"/>
              <a:t>2</a:t>
            </a:r>
            <a:r>
              <a:rPr lang="de-DE" dirty="0"/>
              <a:t> ist ein Polynom, daher sagen wir,</a:t>
            </a:r>
          </a:p>
          <a:p>
            <a:pPr lvl="1"/>
            <a:r>
              <a:rPr lang="de-DE" dirty="0"/>
              <a:t>das Problem ist </a:t>
            </a:r>
            <a:r>
              <a:rPr lang="de-DE" dirty="0" err="1"/>
              <a:t>polynomial</a:t>
            </a:r>
            <a:r>
              <a:rPr lang="de-DE" dirty="0"/>
              <a:t> lösbar (vielleicht aber einfacher)</a:t>
            </a:r>
          </a:p>
          <a:p>
            <a:r>
              <a:rPr lang="de-DE" dirty="0"/>
              <a:t>Kann man das In-situ-Sortierproblem im typischen Fall schneller lösen?</a:t>
            </a:r>
          </a:p>
          <a:p>
            <a:r>
              <a:rPr lang="de-DE" dirty="0"/>
              <a:t>In-situ-Sortierprobleme brauchen im allgemeinen Fall mindestens </a:t>
            </a:r>
            <a:r>
              <a:rPr lang="de-DE" dirty="0" err="1"/>
              <a:t>n</a:t>
            </a:r>
            <a:r>
              <a:rPr lang="de-DE" dirty="0"/>
              <a:t> Schritte (jedes Element falsch positioniert)</a:t>
            </a:r>
          </a:p>
          <a:p>
            <a:pPr lvl="1"/>
            <a:r>
              <a:rPr lang="de-DE" dirty="0"/>
              <a:t>Ein vorgeschlagener Algorithmus, der eine konstante Anzahl von Schritten als asymptotische Komplexität hat, kann nicht korrekt sein</a:t>
            </a:r>
          </a:p>
          <a:p>
            <a:pPr lvl="1"/>
            <a:r>
              <a:rPr lang="de-DE" dirty="0"/>
              <a:t>Was ist mit logarithmisch vielen Schritten?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18</a:t>
            </a:fld>
            <a:endParaRPr lang="de-DE"/>
          </a:p>
        </p:txBody>
      </p:sp>
    </p:spTree>
    <p:extLst>
      <p:ext uri="{BB962C8B-B14F-4D97-AF65-F5344CB8AC3E}">
        <p14:creationId xmlns:p14="http://schemas.microsoft.com/office/powerpoint/2010/main" val="21177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In-situ-Sortieren: Geht es schneller?</a:t>
            </a:r>
          </a:p>
        </p:txBody>
      </p:sp>
      <p:sp>
        <p:nvSpPr>
          <p:cNvPr id="3" name="Inhaltsplatzhalter 2"/>
          <p:cNvSpPr>
            <a:spLocks noGrp="1"/>
          </p:cNvSpPr>
          <p:nvPr>
            <p:ph idx="1"/>
          </p:nvPr>
        </p:nvSpPr>
        <p:spPr/>
        <p:txBody>
          <a:bodyPr/>
          <a:lstStyle/>
          <a:p>
            <a:r>
              <a:rPr lang="de-DE" dirty="0"/>
              <a:t>Zentrale Idee: Teile und Herrsche</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19</a:t>
            </a:fld>
            <a:endParaRPr lang="de-DE"/>
          </a:p>
        </p:txBody>
      </p:sp>
      <p:pic>
        <p:nvPicPr>
          <p:cNvPr id="5" name="Bild 4" descr="MergeSo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566" y="1916952"/>
            <a:ext cx="4064682" cy="4464376"/>
          </a:xfrm>
          <a:prstGeom prst="rect">
            <a:avLst/>
          </a:prstGeom>
        </p:spPr>
      </p:pic>
      <p:sp>
        <p:nvSpPr>
          <p:cNvPr id="6" name="Textfeld 5"/>
          <p:cNvSpPr txBox="1"/>
          <p:nvPr/>
        </p:nvSpPr>
        <p:spPr>
          <a:xfrm>
            <a:off x="179512" y="5445224"/>
            <a:ext cx="3168452" cy="769441"/>
          </a:xfrm>
          <a:prstGeom prst="rect">
            <a:avLst/>
          </a:prstGeom>
          <a:noFill/>
        </p:spPr>
        <p:txBody>
          <a:bodyPr wrap="none" rtlCol="0">
            <a:spAutoFit/>
          </a:bodyPr>
          <a:lstStyle/>
          <a:p>
            <a:r>
              <a:rPr lang="de-DE" sz="1100" dirty="0">
                <a:solidFill>
                  <a:srgbClr val="0000FF"/>
                </a:solidFill>
              </a:rPr>
              <a:t>Entwickelt von John von Neumann, </a:t>
            </a:r>
            <a:r>
              <a:rPr lang="de-DE" sz="1100" b="1" dirty="0">
                <a:solidFill>
                  <a:srgbClr val="FF0000"/>
                </a:solidFill>
              </a:rPr>
              <a:t>1945</a:t>
            </a:r>
            <a:r>
              <a:rPr lang="de-DE" sz="1100" dirty="0">
                <a:solidFill>
                  <a:srgbClr val="0000FF"/>
                </a:solidFill>
              </a:rPr>
              <a:t>, nach</a:t>
            </a:r>
          </a:p>
          <a:p>
            <a:r>
              <a:rPr lang="de-DE" sz="1100" dirty="0">
                <a:solidFill>
                  <a:srgbClr val="0000FF"/>
                </a:solidFill>
              </a:rPr>
              <a:t>Donald E. Knuth: </a:t>
            </a:r>
            <a:r>
              <a:rPr lang="de-DE" sz="1100" i="1" dirty="0">
                <a:solidFill>
                  <a:srgbClr val="0000FF"/>
                </a:solidFill>
              </a:rPr>
              <a:t>The Art of Computer </a:t>
            </a:r>
            <a:r>
              <a:rPr lang="de-DE" sz="1100" i="1" dirty="0" err="1">
                <a:solidFill>
                  <a:srgbClr val="0000FF"/>
                </a:solidFill>
              </a:rPr>
              <a:t>Programming</a:t>
            </a:r>
            <a:r>
              <a:rPr lang="de-DE" sz="1100" i="1" dirty="0">
                <a:solidFill>
                  <a:srgbClr val="0000FF"/>
                </a:solidFill>
              </a:rPr>
              <a:t>. </a:t>
            </a:r>
            <a:br>
              <a:rPr lang="de-DE" sz="1100" i="1" dirty="0">
                <a:solidFill>
                  <a:srgbClr val="0000FF"/>
                </a:solidFill>
              </a:rPr>
            </a:br>
            <a:r>
              <a:rPr lang="de-DE" sz="1100" i="1" dirty="0">
                <a:solidFill>
                  <a:srgbClr val="0000FF"/>
                </a:solidFill>
              </a:rPr>
              <a:t>Volume 3: </a:t>
            </a:r>
            <a:r>
              <a:rPr lang="de-DE" sz="1100" i="1" dirty="0" err="1">
                <a:solidFill>
                  <a:srgbClr val="0000FF"/>
                </a:solidFill>
              </a:rPr>
              <a:t>Sorting</a:t>
            </a:r>
            <a:r>
              <a:rPr lang="de-DE" sz="1100" i="1" dirty="0">
                <a:solidFill>
                  <a:srgbClr val="0000FF"/>
                </a:solidFill>
              </a:rPr>
              <a:t> </a:t>
            </a:r>
            <a:r>
              <a:rPr lang="de-DE" sz="1100" i="1" dirty="0" err="1">
                <a:solidFill>
                  <a:srgbClr val="0000FF"/>
                </a:solidFill>
              </a:rPr>
              <a:t>and</a:t>
            </a:r>
            <a:r>
              <a:rPr lang="de-DE" sz="1100" i="1" dirty="0">
                <a:solidFill>
                  <a:srgbClr val="0000FF"/>
                </a:solidFill>
              </a:rPr>
              <a:t> </a:t>
            </a:r>
            <a:r>
              <a:rPr lang="de-DE" sz="1100" i="1" dirty="0" err="1">
                <a:solidFill>
                  <a:srgbClr val="0000FF"/>
                </a:solidFill>
              </a:rPr>
              <a:t>Searching</a:t>
            </a:r>
            <a:r>
              <a:rPr lang="de-DE" sz="1100" i="1" dirty="0">
                <a:solidFill>
                  <a:srgbClr val="0000FF"/>
                </a:solidFill>
              </a:rPr>
              <a:t>.</a:t>
            </a:r>
            <a:r>
              <a:rPr lang="de-DE" sz="1100" dirty="0">
                <a:solidFill>
                  <a:srgbClr val="0000FF"/>
                </a:solidFill>
              </a:rPr>
              <a:t>. </a:t>
            </a:r>
            <a:br>
              <a:rPr lang="de-DE" sz="1100" dirty="0">
                <a:solidFill>
                  <a:srgbClr val="0000FF"/>
                </a:solidFill>
              </a:rPr>
            </a:br>
            <a:r>
              <a:rPr lang="de-DE" sz="1100" dirty="0">
                <a:solidFill>
                  <a:srgbClr val="0000FF"/>
                </a:solidFill>
              </a:rPr>
              <a:t>2 Auflage. Addison-Wesley, 1998, S. 158.</a:t>
            </a:r>
          </a:p>
        </p:txBody>
      </p:sp>
    </p:spTree>
    <p:extLst>
      <p:ext uri="{BB962C8B-B14F-4D97-AF65-F5344CB8AC3E}">
        <p14:creationId xmlns:p14="http://schemas.microsoft.com/office/powerpoint/2010/main" val="214609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liennummernplatzhalter 5"/>
          <p:cNvSpPr>
            <a:spLocks noGrp="1"/>
          </p:cNvSpPr>
          <p:nvPr>
            <p:ph type="sldNum" sz="quarter" idx="12"/>
          </p:nvPr>
        </p:nvSpPr>
        <p:spPr>
          <a:xfrm>
            <a:off x="7223125" y="5892800"/>
            <a:ext cx="1381125" cy="196850"/>
          </a:xfrm>
        </p:spPr>
        <p:txBody>
          <a:bodyPr/>
          <a:lstStyle/>
          <a:p>
            <a:pPr>
              <a:defRPr/>
            </a:pPr>
            <a:fld id="{C0D8E82D-73E4-BE4F-AEED-04EC4C9C480A}" type="slidenum">
              <a:rPr lang="en-US"/>
              <a:pPr>
                <a:defRPr/>
              </a:pPr>
              <a:t>2</a:t>
            </a:fld>
            <a:endParaRPr lang="en-US"/>
          </a:p>
        </p:txBody>
      </p:sp>
      <p:sp>
        <p:nvSpPr>
          <p:cNvPr id="58370" name="Rectangle 2"/>
          <p:cNvSpPr>
            <a:spLocks noGrp="1" noChangeArrowheads="1"/>
          </p:cNvSpPr>
          <p:nvPr>
            <p:ph type="title"/>
          </p:nvPr>
        </p:nvSpPr>
        <p:spPr>
          <a:xfrm>
            <a:off x="323528" y="260350"/>
            <a:ext cx="8820471" cy="503238"/>
          </a:xfrm>
        </p:spPr>
        <p:txBody>
          <a:bodyPr/>
          <a:lstStyle/>
          <a:p>
            <a:pPr eaLnBrk="1" hangingPunct="1">
              <a:defRPr/>
            </a:pPr>
            <a:r>
              <a:rPr lang="en-US" sz="2800" dirty="0" err="1">
                <a:solidFill>
                  <a:schemeClr val="bg1"/>
                </a:solidFill>
                <a:latin typeface="Chalkduster"/>
                <a:cs typeface="+mj-cs"/>
              </a:rPr>
              <a:t>Beispiel</a:t>
            </a:r>
            <a:r>
              <a:rPr lang="en-US" sz="2800" dirty="0">
                <a:solidFill>
                  <a:schemeClr val="bg1"/>
                </a:solidFill>
                <a:latin typeface="Chalkduster"/>
                <a:cs typeface="+mj-cs"/>
              </a:rPr>
              <a:t> 2: </a:t>
            </a:r>
            <a:r>
              <a:rPr lang="en-US" sz="2800" dirty="0" err="1">
                <a:solidFill>
                  <a:schemeClr val="bg1"/>
                </a:solidFill>
                <a:latin typeface="Chalkduster"/>
                <a:cs typeface="+mj-cs"/>
              </a:rPr>
              <a:t>Sortierung</a:t>
            </a:r>
            <a:endParaRPr lang="en-US" sz="2800" dirty="0">
              <a:solidFill>
                <a:schemeClr val="bg1"/>
              </a:solidFill>
              <a:latin typeface="Chalkduster"/>
              <a:cs typeface="+mj-cs"/>
            </a:endParaRPr>
          </a:p>
        </p:txBody>
      </p:sp>
      <p:sp>
        <p:nvSpPr>
          <p:cNvPr id="8" name="Rectangle 33"/>
          <p:cNvSpPr>
            <a:spLocks noChangeArrowheads="1"/>
          </p:cNvSpPr>
          <p:nvPr/>
        </p:nvSpPr>
        <p:spPr bwMode="auto">
          <a:xfrm>
            <a:off x="107505" y="2636912"/>
            <a:ext cx="8208912" cy="396044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square">
            <a:spAutoFit/>
          </a:bodyPr>
          <a:lstStyle/>
          <a:p>
            <a:pPr marL="342900" indent="-342900">
              <a:lnSpc>
                <a:spcPct val="120000"/>
              </a:lnSpc>
              <a:buFont typeface="Arial"/>
              <a:buChar char="•"/>
            </a:pPr>
            <a:endParaRPr lang="de-DE" sz="2000" dirty="0">
              <a:latin typeface="Arial" charset="0"/>
            </a:endParaRPr>
          </a:p>
        </p:txBody>
      </p:sp>
      <p:sp>
        <p:nvSpPr>
          <p:cNvPr id="10" name="Rectangle 3"/>
          <p:cNvSpPr txBox="1">
            <a:spLocks noChangeArrowheads="1"/>
          </p:cNvSpPr>
          <p:nvPr/>
        </p:nvSpPr>
        <p:spPr bwMode="auto">
          <a:xfrm>
            <a:off x="107504" y="1052736"/>
            <a:ext cx="9073008" cy="1080096"/>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err="1">
                <a:solidFill>
                  <a:schemeClr val="bg1"/>
                </a:solidFill>
                <a:latin typeface="Chalkduster"/>
              </a:rPr>
              <a:t>Gegeben</a:t>
            </a:r>
            <a:r>
              <a:rPr lang="en-US" sz="2400" dirty="0">
                <a:solidFill>
                  <a:schemeClr val="bg1"/>
                </a:solidFill>
                <a:latin typeface="Chalkduster"/>
              </a:rPr>
              <a:t>: A = [4, 7, 3, 5, 9, 1]</a:t>
            </a:r>
          </a:p>
          <a:p>
            <a:pPr eaLnBrk="1" hangingPunct="1">
              <a:defRPr/>
            </a:pPr>
            <a:r>
              <a:rPr lang="en-US" sz="2400" dirty="0" err="1">
                <a:solidFill>
                  <a:schemeClr val="bg1"/>
                </a:solidFill>
                <a:latin typeface="Chalkduster"/>
                <a:cs typeface="+mn-cs"/>
              </a:rPr>
              <a:t>Gesucht</a:t>
            </a:r>
            <a:r>
              <a:rPr lang="en-US" sz="2400" dirty="0">
                <a:solidFill>
                  <a:schemeClr val="bg1"/>
                </a:solidFill>
                <a:latin typeface="Chalkduster"/>
                <a:cs typeface="+mn-cs"/>
              </a:rPr>
              <a:t>: In-situ-</a:t>
            </a:r>
            <a:r>
              <a:rPr lang="en-US" sz="2400" dirty="0" err="1">
                <a:solidFill>
                  <a:schemeClr val="bg1"/>
                </a:solidFill>
                <a:latin typeface="Chalkduster"/>
                <a:cs typeface="+mn-cs"/>
              </a:rPr>
              <a:t>Sortierverfahren</a:t>
            </a:r>
            <a:r>
              <a:rPr lang="en-US" sz="2400" dirty="0">
                <a:solidFill>
                  <a:schemeClr val="bg1"/>
                </a:solidFill>
                <a:latin typeface="Chalkduster"/>
                <a:cs typeface="+mn-cs"/>
              </a:rPr>
              <a:t> (</a:t>
            </a:r>
            <a:r>
              <a:rPr lang="en-US" sz="2400" dirty="0" err="1">
                <a:solidFill>
                  <a:schemeClr val="bg1"/>
                </a:solidFill>
                <a:latin typeface="Chalkduster"/>
                <a:cs typeface="+mn-cs"/>
              </a:rPr>
              <a:t>aufsteigend</a:t>
            </a:r>
            <a:r>
              <a:rPr lang="en-US" sz="2400" dirty="0">
                <a:solidFill>
                  <a:schemeClr val="bg1"/>
                </a:solidFill>
                <a:latin typeface="Chalkduster"/>
                <a:cs typeface="+mn-cs"/>
              </a:rPr>
              <a:t>)</a:t>
            </a:r>
          </a:p>
          <a:p>
            <a:pPr eaLnBrk="1" hangingPunct="1">
              <a:defRPr/>
            </a:pPr>
            <a:r>
              <a:rPr lang="en-US" sz="2400" dirty="0" err="1">
                <a:solidFill>
                  <a:schemeClr val="bg1"/>
                </a:solidFill>
                <a:latin typeface="Chalkduster"/>
                <a:cs typeface="+mn-cs"/>
              </a:rPr>
              <a:t>Aufgabe</a:t>
            </a:r>
            <a:r>
              <a:rPr lang="en-US" sz="2400" dirty="0">
                <a:solidFill>
                  <a:schemeClr val="bg1"/>
                </a:solidFill>
                <a:latin typeface="Chalkduster"/>
                <a:cs typeface="+mn-cs"/>
              </a:rPr>
              <a:t>: </a:t>
            </a:r>
            <a:r>
              <a:rPr lang="en-US" sz="2400" dirty="0" err="1">
                <a:solidFill>
                  <a:schemeClr val="bg1"/>
                </a:solidFill>
                <a:latin typeface="Chalkduster"/>
                <a:cs typeface="+mn-cs"/>
              </a:rPr>
              <a:t>Entwickle</a:t>
            </a:r>
            <a:r>
              <a:rPr lang="en-US" sz="2400" dirty="0">
                <a:solidFill>
                  <a:schemeClr val="bg1"/>
                </a:solidFill>
                <a:latin typeface="Chalkduster"/>
                <a:cs typeface="+mn-cs"/>
              </a:rPr>
              <a:t> “</a:t>
            </a:r>
            <a:r>
              <a:rPr lang="en-US" sz="2400" dirty="0" err="1">
                <a:solidFill>
                  <a:schemeClr val="bg1"/>
                </a:solidFill>
                <a:latin typeface="Chalkduster"/>
                <a:cs typeface="+mn-cs"/>
              </a:rPr>
              <a:t>Idee</a:t>
            </a:r>
            <a:r>
              <a:rPr lang="en-US" sz="2400" dirty="0">
                <a:solidFill>
                  <a:schemeClr val="bg1"/>
                </a:solidFill>
                <a:latin typeface="Chalkduster"/>
                <a:cs typeface="+mn-cs"/>
              </a:rPr>
              <a:t>”</a:t>
            </a:r>
            <a:endParaRPr lang="en-US" dirty="0">
              <a:solidFill>
                <a:schemeClr val="bg1"/>
              </a:solidFill>
              <a:latin typeface="Chalkduster"/>
              <a:cs typeface="+mn-cs"/>
            </a:endParaRPr>
          </a:p>
        </p:txBody>
      </p:sp>
      <p:pic>
        <p:nvPicPr>
          <p:cNvPr id="5" name="Bild 4" descr="insertion-so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745192"/>
            <a:ext cx="6415732" cy="2780151"/>
          </a:xfrm>
          <a:prstGeom prst="rect">
            <a:avLst/>
          </a:prstGeom>
        </p:spPr>
      </p:pic>
      <p:grpSp>
        <p:nvGrpSpPr>
          <p:cNvPr id="3" name="Group 2"/>
          <p:cNvGrpSpPr/>
          <p:nvPr/>
        </p:nvGrpSpPr>
        <p:grpSpPr>
          <a:xfrm>
            <a:off x="2843808" y="2708920"/>
            <a:ext cx="5200773" cy="1017404"/>
            <a:chOff x="2843808" y="2708920"/>
            <a:chExt cx="5200773" cy="1017404"/>
          </a:xfrm>
        </p:grpSpPr>
        <p:grpSp>
          <p:nvGrpSpPr>
            <p:cNvPr id="13" name="Gruppierung 12"/>
            <p:cNvGrpSpPr/>
            <p:nvPr/>
          </p:nvGrpSpPr>
          <p:grpSpPr>
            <a:xfrm>
              <a:off x="2843808" y="2708920"/>
              <a:ext cx="5200773" cy="1008112"/>
              <a:chOff x="2843808" y="2708920"/>
              <a:chExt cx="5200773" cy="1008112"/>
            </a:xfrm>
          </p:grpSpPr>
          <p:pic>
            <p:nvPicPr>
              <p:cNvPr id="9" name="Bild 8" descr="Screen Shot 2015-04-05 at 20.09.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170" y="2708920"/>
                <a:ext cx="4401411" cy="1008112"/>
              </a:xfrm>
              <a:prstGeom prst="rect">
                <a:avLst/>
              </a:prstGeom>
            </p:spPr>
          </p:pic>
          <p:cxnSp>
            <p:nvCxnSpPr>
              <p:cNvPr id="11" name="Gerade Verbindung mit Pfeil 10"/>
              <p:cNvCxnSpPr/>
              <p:nvPr/>
            </p:nvCxnSpPr>
            <p:spPr>
              <a:xfrm>
                <a:off x="3131840" y="2924944"/>
                <a:ext cx="50405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2843808" y="2708920"/>
                <a:ext cx="325935" cy="369332"/>
              </a:xfrm>
              <a:prstGeom prst="rect">
                <a:avLst/>
              </a:prstGeom>
              <a:noFill/>
            </p:spPr>
            <p:txBody>
              <a:bodyPr wrap="none" rtlCol="0">
                <a:spAutoFit/>
              </a:bodyPr>
              <a:lstStyle/>
              <a:p>
                <a:r>
                  <a:rPr lang="de-DE" dirty="0"/>
                  <a:t>A</a:t>
                </a:r>
              </a:p>
            </p:txBody>
          </p:sp>
        </p:grpSp>
        <p:sp>
          <p:nvSpPr>
            <p:cNvPr id="2" name="TextBox 1"/>
            <p:cNvSpPr txBox="1"/>
            <p:nvPr/>
          </p:nvSpPr>
          <p:spPr>
            <a:xfrm>
              <a:off x="5868144" y="3356992"/>
              <a:ext cx="240772" cy="369332"/>
            </a:xfrm>
            <a:prstGeom prst="rect">
              <a:avLst/>
            </a:prstGeom>
            <a:solidFill>
              <a:schemeClr val="bg1"/>
            </a:solidFill>
          </p:spPr>
          <p:txBody>
            <a:bodyPr wrap="none" rtlCol="0">
              <a:spAutoFit/>
            </a:bodyPr>
            <a:lstStyle/>
            <a:p>
              <a:r>
                <a:rPr lang="en-US"/>
                <a:t>j</a:t>
              </a:r>
            </a:p>
          </p:txBody>
        </p:sp>
      </p:grpSp>
    </p:spTree>
    <p:extLst>
      <p:ext uri="{BB962C8B-B14F-4D97-AF65-F5344CB8AC3E}">
        <p14:creationId xmlns:p14="http://schemas.microsoft.com/office/powerpoint/2010/main" val="1873996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Entwurfsmuster/-verfahren: Teile und Herrsche</a:t>
            </a:r>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20</a:t>
            </a:fld>
            <a:endParaRPr lang="de-DE"/>
          </a:p>
        </p:txBody>
      </p:sp>
      <p:pic>
        <p:nvPicPr>
          <p:cNvPr id="5" name="Bild 4" descr="Screen Shot 2015-04-06 at 21.42.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7769"/>
            <a:ext cx="9144000" cy="4317495"/>
          </a:xfrm>
          <a:prstGeom prst="rect">
            <a:avLst/>
          </a:prstGeom>
        </p:spPr>
      </p:pic>
    </p:spTree>
    <p:extLst>
      <p:ext uri="{BB962C8B-B14F-4D97-AF65-F5344CB8AC3E}">
        <p14:creationId xmlns:p14="http://schemas.microsoft.com/office/powerpoint/2010/main" val="1557818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Sortieren durch Mischen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21</a:t>
            </a:fld>
            <a:endParaRPr lang="de-DE"/>
          </a:p>
        </p:txBody>
      </p:sp>
      <p:pic>
        <p:nvPicPr>
          <p:cNvPr id="6" name="Bild 5" descr="MergeSo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88640"/>
            <a:ext cx="3530228" cy="3877368"/>
          </a:xfrm>
          <a:prstGeom prst="rect">
            <a:avLst/>
          </a:prstGeom>
        </p:spPr>
      </p:pic>
      <p:pic>
        <p:nvPicPr>
          <p:cNvPr id="9" name="Bild 8" descr="mer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871292"/>
            <a:ext cx="8007400" cy="2294012"/>
          </a:xfrm>
          <a:prstGeom prst="rect">
            <a:avLst/>
          </a:prstGeom>
        </p:spPr>
      </p:pic>
      <p:pic>
        <p:nvPicPr>
          <p:cNvPr id="5" name="Bild 4" descr="merge-sor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82" y="1365766"/>
            <a:ext cx="4176464" cy="2207250"/>
          </a:xfrm>
          <a:prstGeom prst="rect">
            <a:avLst/>
          </a:prstGeom>
        </p:spPr>
      </p:pic>
    </p:spTree>
    <p:extLst>
      <p:ext uri="{BB962C8B-B14F-4D97-AF65-F5344CB8AC3E}">
        <p14:creationId xmlns:p14="http://schemas.microsoft.com/office/powerpoint/2010/main" val="95261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94985E-6 -1.14868E-6 L 0.25976 -0.28369 " pathEditMode="relative" ptsTypes="AA">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Analyse der </a:t>
            </a:r>
            <a:r>
              <a:rPr lang="de-DE" dirty="0" err="1"/>
              <a:t>Merge</a:t>
            </a:r>
            <a:r>
              <a:rPr lang="de-DE" dirty="0"/>
              <a:t>-</a:t>
            </a:r>
            <a:r>
              <a:rPr lang="de-DE" dirty="0" err="1"/>
              <a:t>Sort</a:t>
            </a:r>
            <a:r>
              <a:rPr lang="de-DE" dirty="0"/>
              <a:t>-Idee</a:t>
            </a:r>
          </a:p>
        </p:txBody>
      </p:sp>
      <p:sp>
        <p:nvSpPr>
          <p:cNvPr id="3" name="Inhaltsplatzhalter 2"/>
          <p:cNvSpPr>
            <a:spLocks noGrp="1"/>
          </p:cNvSpPr>
          <p:nvPr>
            <p:ph idx="1"/>
          </p:nvPr>
        </p:nvSpPr>
        <p:spPr/>
        <p:txBody>
          <a:bodyPr/>
          <a:lstStyle/>
          <a:p>
            <a:r>
              <a:rPr lang="de-DE" dirty="0"/>
              <a:t>Was haben wir aufgegeben?</a:t>
            </a:r>
          </a:p>
          <a:p>
            <a:r>
              <a:rPr lang="de-DE" dirty="0"/>
              <a:t>Speicherverbrauch nicht konstant, sondern von der Anzahl der Elemente von A abhängig: </a:t>
            </a:r>
          </a:p>
          <a:p>
            <a:pPr lvl="1"/>
            <a:r>
              <a:rPr lang="de-DE" dirty="0"/>
              <a:t>Hilfsfeld B (zwar temporär aber gleiche Länge wie A!)</a:t>
            </a:r>
          </a:p>
          <a:p>
            <a:pPr lvl="1"/>
            <a:r>
              <a:rPr lang="de-DE" dirty="0"/>
              <a:t>Logarithmisch viele Hilfsvariablen</a:t>
            </a:r>
          </a:p>
          <a:p>
            <a:pPr lvl="1"/>
            <a:r>
              <a:rPr lang="de-DE" dirty="0"/>
              <a:t>Wir können vereinbaren, dass Letzteres für In-situ-Sortieren noch OK ist</a:t>
            </a:r>
          </a:p>
          <a:p>
            <a:pPr lvl="1"/>
            <a:r>
              <a:rPr lang="de-DE" dirty="0"/>
              <a:t>Es ist aber kaum OK, eine „Kopie“ B von A anzulegen</a:t>
            </a:r>
          </a:p>
          <a:p>
            <a:r>
              <a:rPr lang="de-DE" dirty="0" err="1"/>
              <a:t>Merge-Sort</a:t>
            </a:r>
            <a:r>
              <a:rPr lang="de-DE" dirty="0"/>
              <a:t> löst also nicht (ganz) das gleiche Problem wie Insertion-</a:t>
            </a:r>
            <a:r>
              <a:rPr lang="de-DE" dirty="0" err="1"/>
              <a:t>Sort</a:t>
            </a:r>
            <a:r>
              <a:rPr lang="de-DE" dirty="0"/>
              <a:t> (oder </a:t>
            </a:r>
            <a:r>
              <a:rPr lang="de-DE" dirty="0" err="1"/>
              <a:t>Selection-Sort</a:t>
            </a:r>
            <a:r>
              <a:rPr lang="de-DE" dirty="0"/>
              <a:t>)</a:t>
            </a:r>
          </a:p>
          <a:p>
            <a:r>
              <a:rPr lang="de-DE" dirty="0"/>
              <a:t>Problem mit dem Mischspeicher B lässt sich lösen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22</a:t>
            </a:fld>
            <a:endParaRPr lang="de-DE"/>
          </a:p>
        </p:txBody>
      </p:sp>
    </p:spTree>
    <p:extLst>
      <p:ext uri="{BB962C8B-B14F-4D97-AF65-F5344CB8AC3E}">
        <p14:creationId xmlns:p14="http://schemas.microsoft.com/office/powerpoint/2010/main" val="14606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Analyse von </a:t>
            </a:r>
            <a:r>
              <a:rPr lang="de-DE" dirty="0" err="1"/>
              <a:t>Merge-Sort</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23</a:t>
            </a:fld>
            <a:endParaRPr lang="de-DE"/>
          </a:p>
        </p:txBody>
      </p:sp>
      <p:pic>
        <p:nvPicPr>
          <p:cNvPr id="5" name="Bild 4" descr="Screen Shot 2015-04-06 at 22.31.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6" y="1124744"/>
            <a:ext cx="7668344" cy="5178030"/>
          </a:xfrm>
          <a:prstGeom prst="rect">
            <a:avLst/>
          </a:prstGeom>
        </p:spPr>
      </p:pic>
      <p:sp>
        <p:nvSpPr>
          <p:cNvPr id="6" name="TextBox 5"/>
          <p:cNvSpPr txBox="1"/>
          <p:nvPr/>
        </p:nvSpPr>
        <p:spPr>
          <a:xfrm>
            <a:off x="3923928" y="4365104"/>
            <a:ext cx="288032" cy="261610"/>
          </a:xfrm>
          <a:prstGeom prst="rect">
            <a:avLst/>
          </a:prstGeom>
          <a:solidFill>
            <a:schemeClr val="bg1"/>
          </a:solidFill>
        </p:spPr>
        <p:txBody>
          <a:bodyPr wrap="square" rtlCol="0">
            <a:spAutoFit/>
          </a:bodyPr>
          <a:lstStyle/>
          <a:p>
            <a:r>
              <a:rPr lang="en-US" sz="1050"/>
              <a:t>∈</a:t>
            </a:r>
          </a:p>
        </p:txBody>
      </p:sp>
      <p:sp>
        <p:nvSpPr>
          <p:cNvPr id="7" name="TextBox 6"/>
          <p:cNvSpPr txBox="1"/>
          <p:nvPr/>
        </p:nvSpPr>
        <p:spPr>
          <a:xfrm>
            <a:off x="827584" y="3059668"/>
            <a:ext cx="7834774" cy="369332"/>
          </a:xfrm>
          <a:prstGeom prst="rect">
            <a:avLst/>
          </a:prstGeom>
          <a:solidFill>
            <a:schemeClr val="bg1"/>
          </a:solidFill>
        </p:spPr>
        <p:txBody>
          <a:bodyPr wrap="none" rtlCol="0">
            <a:spAutoFit/>
          </a:bodyPr>
          <a:lstStyle/>
          <a:p>
            <a:r>
              <a:rPr lang="en-US" i="1" dirty="0">
                <a:latin typeface="Times New Roman" charset="0"/>
                <a:ea typeface="Times New Roman" charset="0"/>
                <a:cs typeface="Times New Roman" charset="0"/>
              </a:rPr>
              <a:t>T(n) = c + 2T(n/2) + </a:t>
            </a:r>
            <a:r>
              <a:rPr lang="en-US" i="1" dirty="0" err="1">
                <a:latin typeface="Times New Roman" charset="0"/>
                <a:ea typeface="Times New Roman" charset="0"/>
                <a:cs typeface="Times New Roman" charset="0"/>
              </a:rPr>
              <a:t>c’n</a:t>
            </a:r>
            <a:r>
              <a:rPr lang="en-US" i="1" dirty="0">
                <a:latin typeface="Times New Roman" charset="0"/>
                <a:ea typeface="Times New Roman" charset="0"/>
                <a:cs typeface="Times New Roman" charset="0"/>
              </a:rPr>
              <a:t> , </a:t>
            </a:r>
            <a:r>
              <a:rPr lang="en-US" i="1" dirty="0" err="1">
                <a:latin typeface="Times New Roman" charset="0"/>
                <a:ea typeface="Times New Roman" charset="0"/>
                <a:cs typeface="Times New Roman" charset="0"/>
              </a:rPr>
              <a:t>wobei</a:t>
            </a:r>
            <a:r>
              <a:rPr lang="en-US" i="1" dirty="0">
                <a:latin typeface="Times New Roman" charset="0"/>
                <a:ea typeface="Times New Roman" charset="0"/>
                <a:cs typeface="Times New Roman" charset="0"/>
              </a:rPr>
              <a:t> die </a:t>
            </a:r>
            <a:r>
              <a:rPr lang="en-US" i="1" dirty="0" err="1">
                <a:latin typeface="Times New Roman" charset="0"/>
                <a:ea typeface="Times New Roman" charset="0"/>
                <a:cs typeface="Times New Roman" charset="0"/>
              </a:rPr>
              <a:t>Konstanten</a:t>
            </a:r>
            <a:r>
              <a:rPr lang="en-US" i="1" dirty="0">
                <a:latin typeface="Times New Roman" charset="0"/>
                <a:ea typeface="Times New Roman" charset="0"/>
                <a:cs typeface="Times New Roman" charset="0"/>
              </a:rPr>
              <a:t> </a:t>
            </a:r>
            <a:r>
              <a:rPr lang="en-US" i="1" dirty="0" err="1">
                <a:latin typeface="Times New Roman" charset="0"/>
                <a:ea typeface="Times New Roman" charset="0"/>
                <a:cs typeface="Times New Roman" charset="0"/>
              </a:rPr>
              <a:t>für</a:t>
            </a:r>
            <a:r>
              <a:rPr lang="en-US" i="1" dirty="0">
                <a:latin typeface="Times New Roman" charset="0"/>
                <a:ea typeface="Times New Roman" charset="0"/>
                <a:cs typeface="Times New Roman" charset="0"/>
              </a:rPr>
              <a:t> die </a:t>
            </a:r>
            <a:r>
              <a:rPr lang="en-US" i="1" dirty="0" err="1">
                <a:latin typeface="Times New Roman" charset="0"/>
                <a:ea typeface="Times New Roman" charset="0"/>
                <a:cs typeface="Times New Roman" charset="0"/>
              </a:rPr>
              <a:t>Ordnung</a:t>
            </a:r>
            <a:r>
              <a:rPr lang="en-US" i="1" dirty="0">
                <a:latin typeface="Times New Roman" charset="0"/>
                <a:ea typeface="Times New Roman" charset="0"/>
                <a:cs typeface="Times New Roman" charset="0"/>
              </a:rPr>
              <a:t> O irrelevant </a:t>
            </a:r>
            <a:r>
              <a:rPr lang="en-US" i="1" dirty="0" err="1">
                <a:latin typeface="Times New Roman" charset="0"/>
                <a:ea typeface="Times New Roman" charset="0"/>
                <a:cs typeface="Times New Roman" charset="0"/>
              </a:rPr>
              <a:t>sind</a:t>
            </a:r>
            <a:endParaRPr lang="en-US" i="1" dirty="0">
              <a:latin typeface="Times New Roman" charset="0"/>
              <a:ea typeface="Times New Roman" charset="0"/>
              <a:cs typeface="Times New Roman" charset="0"/>
            </a:endParaRPr>
          </a:p>
        </p:txBody>
      </p:sp>
      <p:sp>
        <p:nvSpPr>
          <p:cNvPr id="8" name="TextBox 7"/>
          <p:cNvSpPr txBox="1"/>
          <p:nvPr/>
        </p:nvSpPr>
        <p:spPr>
          <a:xfrm>
            <a:off x="851071" y="3491716"/>
            <a:ext cx="4141160" cy="369332"/>
          </a:xfrm>
          <a:prstGeom prst="rect">
            <a:avLst/>
          </a:prstGeom>
          <a:solidFill>
            <a:schemeClr val="bg1"/>
          </a:solidFill>
        </p:spPr>
        <p:txBody>
          <a:bodyPr wrap="square" rtlCol="0">
            <a:spAutoFit/>
          </a:bodyPr>
          <a:lstStyle/>
          <a:p>
            <a:r>
              <a:rPr lang="en-US" i="1" dirty="0">
                <a:latin typeface="Times New Roman" charset="0"/>
                <a:ea typeface="Times New Roman" charset="0"/>
                <a:cs typeface="Times New Roman" charset="0"/>
              </a:rPr>
              <a:t>T(n) ≈ 2T(n/2) + n</a:t>
            </a:r>
          </a:p>
        </p:txBody>
      </p:sp>
    </p:spTree>
    <p:extLst>
      <p:ext uri="{BB962C8B-B14F-4D97-AF65-F5344CB8AC3E}">
        <p14:creationId xmlns:p14="http://schemas.microsoft.com/office/powerpoint/2010/main" val="60821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68313" y="116632"/>
            <a:ext cx="8229600" cy="936402"/>
          </a:xfrm>
        </p:spPr>
        <p:txBody>
          <a:bodyPr/>
          <a:lstStyle/>
          <a:p>
            <a:r>
              <a:rPr lang="en-US" sz="4000" dirty="0"/>
              <a:t>Iterative Expansion</a:t>
            </a:r>
          </a:p>
        </p:txBody>
      </p:sp>
      <p:sp>
        <p:nvSpPr>
          <p:cNvPr id="355331" name="Rectangle 3"/>
          <p:cNvSpPr>
            <a:spLocks noGrp="1" noChangeArrowheads="1"/>
          </p:cNvSpPr>
          <p:nvPr>
            <p:ph type="body" idx="1"/>
          </p:nvPr>
        </p:nvSpPr>
        <p:spPr>
          <a:xfrm>
            <a:off x="990600" y="1752600"/>
            <a:ext cx="7848600" cy="5105400"/>
          </a:xfrm>
        </p:spPr>
        <p:txBody>
          <a:bodyPr/>
          <a:lstStyle/>
          <a:p>
            <a:pPr>
              <a:lnSpc>
                <a:spcPct val="80000"/>
              </a:lnSpc>
              <a:buFont typeface="Wingdings" charset="0"/>
              <a:buNone/>
            </a:pPr>
            <a:r>
              <a:rPr lang="en-US" sz="2000" dirty="0" err="1"/>
              <a:t>Annahme</a:t>
            </a:r>
            <a:r>
              <a:rPr lang="en-US" sz="2000" dirty="0"/>
              <a:t>: </a:t>
            </a:r>
            <a:r>
              <a:rPr lang="en-US" sz="2000" dirty="0">
                <a:solidFill>
                  <a:schemeClr val="accent1">
                    <a:lumMod val="50000"/>
                  </a:schemeClr>
                </a:solidFill>
              </a:rPr>
              <a:t>n = 2</a:t>
            </a:r>
            <a:r>
              <a:rPr lang="en-US" sz="2000" baseline="30000" dirty="0">
                <a:solidFill>
                  <a:schemeClr val="accent1">
                    <a:lumMod val="50000"/>
                  </a:schemeClr>
                </a:solidFill>
              </a:rPr>
              <a:t>k</a:t>
            </a:r>
            <a:r>
              <a:rPr lang="en-US" sz="2000" baseline="30000" dirty="0"/>
              <a:t> </a:t>
            </a:r>
            <a:r>
              <a:rPr lang="en-US" sz="2000" dirty="0"/>
              <a:t>(also </a:t>
            </a:r>
            <a:r>
              <a:rPr lang="en-US" sz="2000" dirty="0">
                <a:solidFill>
                  <a:schemeClr val="accent1">
                    <a:lumMod val="50000"/>
                  </a:schemeClr>
                </a:solidFill>
              </a:rPr>
              <a:t>k = log n</a:t>
            </a:r>
            <a:r>
              <a:rPr lang="en-US" sz="2000" dirty="0"/>
              <a:t>).</a:t>
            </a:r>
            <a:endParaRPr lang="en-US" sz="2000" baseline="30000" dirty="0"/>
          </a:p>
          <a:p>
            <a:pPr>
              <a:lnSpc>
                <a:spcPct val="80000"/>
              </a:lnSpc>
              <a:buFont typeface="Wingdings" charset="0"/>
              <a:buNone/>
            </a:pPr>
            <a:endParaRPr lang="en-US" sz="2000" baseline="30000" dirty="0"/>
          </a:p>
          <a:p>
            <a:pPr>
              <a:lnSpc>
                <a:spcPct val="80000"/>
              </a:lnSpc>
              <a:buFont typeface="Wingdings" charset="0"/>
              <a:buNone/>
            </a:pPr>
            <a:r>
              <a:rPr lang="en-US" sz="2000" dirty="0"/>
              <a:t>T(n) = 2T(n/2) + n</a:t>
            </a:r>
          </a:p>
          <a:p>
            <a:pPr>
              <a:lnSpc>
                <a:spcPct val="80000"/>
              </a:lnSpc>
              <a:buFont typeface="Wingdings" charset="0"/>
              <a:buNone/>
            </a:pPr>
            <a:r>
              <a:rPr lang="en-US" sz="2000" dirty="0"/>
              <a:t>       = 2( 2T(n/2</a:t>
            </a:r>
            <a:r>
              <a:rPr lang="en-US" sz="2000" baseline="30000" dirty="0"/>
              <a:t>2</a:t>
            </a:r>
            <a:r>
              <a:rPr lang="en-US" sz="2000" dirty="0"/>
              <a:t>) + n/2 ) + n                 </a:t>
            </a:r>
            <a:r>
              <a:rPr lang="en-US" sz="2000" dirty="0">
                <a:solidFill>
                  <a:schemeClr val="accent1">
                    <a:lumMod val="50000"/>
                  </a:schemeClr>
                </a:solidFill>
              </a:rPr>
              <a:t>T(n/2) = 2T(n/2</a:t>
            </a:r>
            <a:r>
              <a:rPr lang="en-US" sz="2000" baseline="30000" dirty="0">
                <a:solidFill>
                  <a:schemeClr val="accent1">
                    <a:lumMod val="50000"/>
                  </a:schemeClr>
                </a:solidFill>
              </a:rPr>
              <a:t>2</a:t>
            </a:r>
            <a:r>
              <a:rPr lang="en-US" sz="2000" dirty="0">
                <a:solidFill>
                  <a:schemeClr val="accent1">
                    <a:lumMod val="50000"/>
                  </a:schemeClr>
                </a:solidFill>
              </a:rPr>
              <a:t>) + n/2 </a:t>
            </a:r>
          </a:p>
          <a:p>
            <a:pPr>
              <a:lnSpc>
                <a:spcPct val="80000"/>
              </a:lnSpc>
              <a:buFont typeface="Wingdings" charset="0"/>
              <a:buNone/>
            </a:pPr>
            <a:r>
              <a:rPr lang="en-US" sz="2000" dirty="0"/>
              <a:t>       = </a:t>
            </a:r>
            <a:r>
              <a:rPr lang="en-US" sz="2000" i="1" dirty="0"/>
              <a:t>2</a:t>
            </a:r>
            <a:r>
              <a:rPr lang="en-US" sz="2000" i="1" baseline="30000" dirty="0"/>
              <a:t>2</a:t>
            </a:r>
            <a:r>
              <a:rPr lang="en-US" sz="2000" i="1" dirty="0"/>
              <a:t>T(n/2</a:t>
            </a:r>
            <a:r>
              <a:rPr lang="en-US" sz="2000" i="1" baseline="30000" dirty="0"/>
              <a:t>2</a:t>
            </a:r>
            <a:r>
              <a:rPr lang="en-US" sz="2000" i="1" dirty="0"/>
              <a:t>) + 2n</a:t>
            </a:r>
          </a:p>
          <a:p>
            <a:pPr>
              <a:lnSpc>
                <a:spcPct val="80000"/>
              </a:lnSpc>
              <a:buFont typeface="Wingdings" charset="0"/>
              <a:buNone/>
            </a:pPr>
            <a:r>
              <a:rPr lang="en-US" sz="2000" dirty="0"/>
              <a:t>       = 2</a:t>
            </a:r>
            <a:r>
              <a:rPr lang="en-US" sz="2000" baseline="30000" dirty="0"/>
              <a:t>2</a:t>
            </a:r>
            <a:r>
              <a:rPr lang="en-US" sz="2000" dirty="0"/>
              <a:t> ( 2T(n/2</a:t>
            </a:r>
            <a:r>
              <a:rPr lang="en-US" sz="2000" baseline="30000" dirty="0"/>
              <a:t>3</a:t>
            </a:r>
            <a:r>
              <a:rPr lang="en-US" sz="2000" dirty="0"/>
              <a:t>) + n/2</a:t>
            </a:r>
            <a:r>
              <a:rPr lang="en-US" sz="2000" baseline="30000" dirty="0"/>
              <a:t>2</a:t>
            </a:r>
            <a:r>
              <a:rPr lang="en-US" sz="2000" dirty="0"/>
              <a:t> ) + 2n          </a:t>
            </a:r>
            <a:r>
              <a:rPr lang="en-US" sz="2000" dirty="0">
                <a:solidFill>
                  <a:schemeClr val="accent1">
                    <a:lumMod val="50000"/>
                  </a:schemeClr>
                </a:solidFill>
              </a:rPr>
              <a:t>T(n/2</a:t>
            </a:r>
            <a:r>
              <a:rPr lang="en-US" sz="2000" baseline="30000" dirty="0">
                <a:solidFill>
                  <a:schemeClr val="accent1">
                    <a:lumMod val="50000"/>
                  </a:schemeClr>
                </a:solidFill>
              </a:rPr>
              <a:t>2</a:t>
            </a:r>
            <a:r>
              <a:rPr lang="en-US" sz="2000" dirty="0">
                <a:solidFill>
                  <a:schemeClr val="accent1">
                    <a:lumMod val="50000"/>
                  </a:schemeClr>
                </a:solidFill>
              </a:rPr>
              <a:t>) = 2T(n/2</a:t>
            </a:r>
            <a:r>
              <a:rPr lang="en-US" sz="2000" baseline="30000" dirty="0">
                <a:solidFill>
                  <a:schemeClr val="accent1">
                    <a:lumMod val="50000"/>
                  </a:schemeClr>
                </a:solidFill>
              </a:rPr>
              <a:t>3</a:t>
            </a:r>
            <a:r>
              <a:rPr lang="en-US" sz="2000" dirty="0">
                <a:solidFill>
                  <a:schemeClr val="accent1">
                    <a:lumMod val="50000"/>
                  </a:schemeClr>
                </a:solidFill>
              </a:rPr>
              <a:t>) + n/2</a:t>
            </a:r>
            <a:r>
              <a:rPr lang="en-US" sz="2000" baseline="30000" dirty="0">
                <a:solidFill>
                  <a:schemeClr val="accent1">
                    <a:lumMod val="50000"/>
                  </a:schemeClr>
                </a:solidFill>
              </a:rPr>
              <a:t>2</a:t>
            </a:r>
            <a:endParaRPr lang="en-US" sz="2000" dirty="0">
              <a:solidFill>
                <a:schemeClr val="accent1">
                  <a:lumMod val="50000"/>
                </a:schemeClr>
              </a:solidFill>
            </a:endParaRPr>
          </a:p>
          <a:p>
            <a:pPr>
              <a:lnSpc>
                <a:spcPct val="80000"/>
              </a:lnSpc>
              <a:buFont typeface="Wingdings" charset="0"/>
              <a:buNone/>
            </a:pPr>
            <a:r>
              <a:rPr lang="en-US" sz="2000" dirty="0"/>
              <a:t>       = </a:t>
            </a:r>
            <a:r>
              <a:rPr lang="en-US" sz="2000" i="1" dirty="0"/>
              <a:t>2</a:t>
            </a:r>
            <a:r>
              <a:rPr lang="en-US" sz="2000" i="1" baseline="30000" dirty="0"/>
              <a:t>3</a:t>
            </a:r>
            <a:r>
              <a:rPr lang="en-US" sz="2000" i="1" dirty="0"/>
              <a:t>T(n/2</a:t>
            </a:r>
            <a:r>
              <a:rPr lang="en-US" sz="2000" i="1" baseline="30000" dirty="0"/>
              <a:t>3</a:t>
            </a:r>
            <a:r>
              <a:rPr lang="en-US" sz="2000" i="1" dirty="0"/>
              <a:t>) + 3n</a:t>
            </a:r>
          </a:p>
          <a:p>
            <a:pPr>
              <a:lnSpc>
                <a:spcPct val="80000"/>
              </a:lnSpc>
              <a:buFont typeface="Wingdings" charset="0"/>
              <a:buNone/>
            </a:pPr>
            <a:r>
              <a:rPr lang="en-US" sz="2000" i="1" dirty="0"/>
              <a:t>       </a:t>
            </a:r>
            <a:r>
              <a:rPr lang="en-US" sz="2000" dirty="0"/>
              <a:t>= …</a:t>
            </a:r>
          </a:p>
          <a:p>
            <a:pPr>
              <a:lnSpc>
                <a:spcPct val="80000"/>
              </a:lnSpc>
              <a:buFont typeface="Wingdings" charset="0"/>
              <a:buNone/>
            </a:pPr>
            <a:r>
              <a:rPr lang="en-US" sz="2000" i="1" dirty="0"/>
              <a:t>       = </a:t>
            </a:r>
            <a:r>
              <a:rPr lang="en-US" sz="2000" i="1" dirty="0">
                <a:solidFill>
                  <a:schemeClr val="accent1">
                    <a:lumMod val="50000"/>
                  </a:schemeClr>
                </a:solidFill>
              </a:rPr>
              <a:t>2</a:t>
            </a:r>
            <a:r>
              <a:rPr lang="en-US" sz="2000" i="1" baseline="30000" dirty="0">
                <a:solidFill>
                  <a:schemeClr val="accent1">
                    <a:lumMod val="50000"/>
                  </a:schemeClr>
                </a:solidFill>
              </a:rPr>
              <a:t>k</a:t>
            </a:r>
            <a:r>
              <a:rPr lang="en-US" sz="2000" i="1" dirty="0"/>
              <a:t>T(n/</a:t>
            </a:r>
            <a:r>
              <a:rPr lang="en-US" sz="2000" i="1" dirty="0">
                <a:solidFill>
                  <a:schemeClr val="accent1">
                    <a:lumMod val="50000"/>
                  </a:schemeClr>
                </a:solidFill>
              </a:rPr>
              <a:t>2</a:t>
            </a:r>
            <a:r>
              <a:rPr lang="en-US" sz="2000" i="1" baseline="30000" dirty="0">
                <a:solidFill>
                  <a:schemeClr val="accent1">
                    <a:lumMod val="50000"/>
                  </a:schemeClr>
                </a:solidFill>
              </a:rPr>
              <a:t>k</a:t>
            </a:r>
            <a:r>
              <a:rPr lang="en-US" sz="2000" i="1" dirty="0"/>
              <a:t>) + </a:t>
            </a:r>
            <a:r>
              <a:rPr lang="en-US" sz="2000" i="1" dirty="0" err="1">
                <a:solidFill>
                  <a:schemeClr val="accent1">
                    <a:lumMod val="50000"/>
                  </a:schemeClr>
                </a:solidFill>
              </a:rPr>
              <a:t>k</a:t>
            </a:r>
            <a:r>
              <a:rPr lang="en-US" sz="2000" i="1" dirty="0" err="1"/>
              <a:t>n</a:t>
            </a:r>
            <a:endParaRPr lang="en-US" sz="2000" i="1" dirty="0"/>
          </a:p>
          <a:p>
            <a:pPr>
              <a:lnSpc>
                <a:spcPct val="80000"/>
              </a:lnSpc>
              <a:buFont typeface="Wingdings" charset="0"/>
              <a:buNone/>
            </a:pPr>
            <a:r>
              <a:rPr lang="en-US" sz="2000" i="1" dirty="0"/>
              <a:t>       </a:t>
            </a:r>
            <a:r>
              <a:rPr lang="en-US" sz="2000" dirty="0"/>
              <a:t>= </a:t>
            </a:r>
            <a:r>
              <a:rPr lang="en-US" sz="2000" dirty="0" err="1"/>
              <a:t>nT</a:t>
            </a:r>
            <a:r>
              <a:rPr lang="en-US" sz="2000" dirty="0"/>
              <a:t>(1) + </a:t>
            </a:r>
            <a:r>
              <a:rPr lang="en-US" sz="2000" dirty="0" err="1"/>
              <a:t>nlog</a:t>
            </a:r>
            <a:r>
              <a:rPr lang="en-US" sz="2000" dirty="0"/>
              <a:t> n</a:t>
            </a:r>
          </a:p>
          <a:p>
            <a:pPr>
              <a:lnSpc>
                <a:spcPct val="80000"/>
              </a:lnSpc>
              <a:buFont typeface="Wingdings" charset="0"/>
              <a:buNone/>
            </a:pPr>
            <a:r>
              <a:rPr lang="en-US" sz="2000" i="1" dirty="0"/>
              <a:t>       </a:t>
            </a:r>
          </a:p>
          <a:p>
            <a:pPr>
              <a:lnSpc>
                <a:spcPct val="80000"/>
              </a:lnSpc>
              <a:buFont typeface="Wingdings" charset="0"/>
              <a:buNone/>
            </a:pPr>
            <a:r>
              <a:rPr lang="en-US" sz="1600" dirty="0"/>
              <a:t> </a:t>
            </a:r>
          </a:p>
        </p:txBody>
      </p:sp>
      <p:sp>
        <p:nvSpPr>
          <p:cNvPr id="355332" name="Line 4"/>
          <p:cNvSpPr>
            <a:spLocks noChangeShapeType="1"/>
          </p:cNvSpPr>
          <p:nvPr/>
        </p:nvSpPr>
        <p:spPr bwMode="auto">
          <a:xfrm>
            <a:off x="4572000" y="1828800"/>
            <a:ext cx="0" cy="3962400"/>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de-DE"/>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4F08ACC5-0C12-5A40-8FF7-76A23673B596}" type="slidenum">
              <a:rPr lang="de-DE" smtClean="0"/>
              <a:pPr>
                <a:defRPr/>
              </a:pPr>
              <a:t>24</a:t>
            </a:fld>
            <a:endParaRPr lang="de-DE" dirty="0"/>
          </a:p>
        </p:txBody>
      </p:sp>
    </p:spTree>
    <p:extLst>
      <p:ext uri="{BB962C8B-B14F-4D97-AF65-F5344CB8AC3E}">
        <p14:creationId xmlns:p14="http://schemas.microsoft.com/office/powerpoint/2010/main" val="222585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Analyse von </a:t>
            </a:r>
            <a:r>
              <a:rPr lang="de-DE" dirty="0" err="1"/>
              <a:t>Merge-Sort</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25</a:t>
            </a:fld>
            <a:endParaRPr lang="de-DE"/>
          </a:p>
        </p:txBody>
      </p:sp>
      <p:pic>
        <p:nvPicPr>
          <p:cNvPr id="5" name="Bild 4" descr="Screen Shot 2015-04-06 at 22.31.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6374"/>
            <a:ext cx="9144000" cy="4196653"/>
          </a:xfrm>
          <a:prstGeom prst="rect">
            <a:avLst/>
          </a:prstGeom>
        </p:spPr>
      </p:pic>
    </p:spTree>
    <p:extLst>
      <p:ext uri="{BB962C8B-B14F-4D97-AF65-F5344CB8AC3E}">
        <p14:creationId xmlns:p14="http://schemas.microsoft.com/office/powerpoint/2010/main" val="1053996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Quicksort</a:t>
            </a:r>
            <a:r>
              <a:rPr lang="de-DE" dirty="0"/>
              <a:t>: Vermeidung des Mischspeichers</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26</a:t>
            </a:fld>
            <a:endParaRPr lang="de-DE"/>
          </a:p>
        </p:txBody>
      </p:sp>
      <p:pic>
        <p:nvPicPr>
          <p:cNvPr id="6" name="Bild 5" descr="Screen Shot 2015-04-08 at 09.52.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081934"/>
            <a:ext cx="7175500" cy="4914900"/>
          </a:xfrm>
          <a:prstGeom prst="rect">
            <a:avLst/>
          </a:prstGeom>
        </p:spPr>
      </p:pic>
      <p:sp>
        <p:nvSpPr>
          <p:cNvPr id="10" name="Rechteck 9"/>
          <p:cNvSpPr/>
          <p:nvPr/>
        </p:nvSpPr>
        <p:spPr>
          <a:xfrm>
            <a:off x="5004048" y="5013176"/>
            <a:ext cx="2880320" cy="129614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mit Pfeil 6"/>
          <p:cNvCxnSpPr/>
          <p:nvPr/>
        </p:nvCxnSpPr>
        <p:spPr>
          <a:xfrm>
            <a:off x="1526456" y="2148964"/>
            <a:ext cx="50405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1238424" y="1932940"/>
            <a:ext cx="325935" cy="369332"/>
          </a:xfrm>
          <a:prstGeom prst="rect">
            <a:avLst/>
          </a:prstGeom>
          <a:noFill/>
        </p:spPr>
        <p:txBody>
          <a:bodyPr wrap="none" rtlCol="0">
            <a:spAutoFit/>
          </a:bodyPr>
          <a:lstStyle/>
          <a:p>
            <a:r>
              <a:rPr lang="de-DE" dirty="0"/>
              <a:t>A</a:t>
            </a:r>
          </a:p>
        </p:txBody>
      </p:sp>
      <p:sp>
        <p:nvSpPr>
          <p:cNvPr id="3" name="Rechteck 2"/>
          <p:cNvSpPr/>
          <p:nvPr/>
        </p:nvSpPr>
        <p:spPr>
          <a:xfrm>
            <a:off x="6033615" y="-16619"/>
            <a:ext cx="3110385" cy="307777"/>
          </a:xfrm>
          <a:prstGeom prst="rect">
            <a:avLst/>
          </a:prstGeom>
        </p:spPr>
        <p:txBody>
          <a:bodyPr wrap="none">
            <a:spAutoFit/>
          </a:bodyPr>
          <a:lstStyle/>
          <a:p>
            <a:r>
              <a:rPr lang="de-DE" sz="1400" dirty="0"/>
              <a:t>http://</a:t>
            </a:r>
            <a:r>
              <a:rPr lang="de-DE" sz="1400" dirty="0" err="1"/>
              <a:t>www-tcs.cs.uni-sb.de</a:t>
            </a:r>
            <a:r>
              <a:rPr lang="de-DE" sz="1400" dirty="0"/>
              <a:t>/</a:t>
            </a:r>
            <a:r>
              <a:rPr lang="de-DE" sz="1400" dirty="0" err="1"/>
              <a:t>course</a:t>
            </a:r>
            <a:r>
              <a:rPr lang="de-DE" sz="1400" dirty="0"/>
              <a:t>/60/</a:t>
            </a:r>
          </a:p>
        </p:txBody>
      </p:sp>
      <p:sp>
        <p:nvSpPr>
          <p:cNvPr id="5" name="Rectangle 4"/>
          <p:cNvSpPr/>
          <p:nvPr/>
        </p:nvSpPr>
        <p:spPr>
          <a:xfrm>
            <a:off x="971600" y="3645024"/>
            <a:ext cx="6408712" cy="259344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hteck 7"/>
          <p:cNvSpPr/>
          <p:nvPr/>
        </p:nvSpPr>
        <p:spPr>
          <a:xfrm>
            <a:off x="3131840" y="6238473"/>
            <a:ext cx="3059832" cy="430887"/>
          </a:xfrm>
          <a:prstGeom prst="rect">
            <a:avLst/>
          </a:prstGeom>
        </p:spPr>
        <p:txBody>
          <a:bodyPr wrap="square">
            <a:spAutoFit/>
          </a:bodyPr>
          <a:lstStyle/>
          <a:p>
            <a:r>
              <a:rPr lang="de-DE" sz="1100" dirty="0">
                <a:solidFill>
                  <a:srgbClr val="0000FF"/>
                </a:solidFill>
              </a:rPr>
              <a:t>C. A. R. Hoare: </a:t>
            </a:r>
            <a:r>
              <a:rPr lang="de-DE" sz="1100" i="1" dirty="0" err="1">
                <a:solidFill>
                  <a:srgbClr val="0000FF"/>
                </a:solidFill>
              </a:rPr>
              <a:t>Quicksort</a:t>
            </a:r>
            <a:r>
              <a:rPr lang="de-DE" sz="1100" dirty="0">
                <a:solidFill>
                  <a:srgbClr val="0000FF"/>
                </a:solidFill>
              </a:rPr>
              <a:t>. </a:t>
            </a:r>
            <a:br>
              <a:rPr lang="de-DE" sz="1100" dirty="0">
                <a:solidFill>
                  <a:srgbClr val="0000FF"/>
                </a:solidFill>
              </a:rPr>
            </a:br>
            <a:r>
              <a:rPr lang="de-DE" sz="1100" dirty="0">
                <a:solidFill>
                  <a:srgbClr val="0000FF"/>
                </a:solidFill>
              </a:rPr>
              <a:t>In: </a:t>
            </a:r>
            <a:r>
              <a:rPr lang="de-DE" sz="1100" i="1" dirty="0">
                <a:solidFill>
                  <a:srgbClr val="0000FF"/>
                </a:solidFill>
              </a:rPr>
              <a:t>The Computer Journal</a:t>
            </a:r>
            <a:r>
              <a:rPr lang="de-DE" sz="1100" dirty="0">
                <a:solidFill>
                  <a:srgbClr val="0000FF"/>
                </a:solidFill>
              </a:rPr>
              <a:t>. 5(1) , S. 10–15, </a:t>
            </a:r>
            <a:r>
              <a:rPr lang="de-DE" sz="1100" b="1" dirty="0">
                <a:solidFill>
                  <a:srgbClr val="FF0000"/>
                </a:solidFill>
              </a:rPr>
              <a:t>1962</a:t>
            </a:r>
            <a:endParaRPr lang="de-DE" sz="1100" dirty="0">
              <a:solidFill>
                <a:srgbClr val="0000FF"/>
              </a:solidFill>
            </a:endParaRPr>
          </a:p>
        </p:txBody>
      </p:sp>
      <p:pic>
        <p:nvPicPr>
          <p:cNvPr id="11" name="Bild 10" descr="quick-so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645024"/>
            <a:ext cx="3672408" cy="2554140"/>
          </a:xfrm>
          <a:prstGeom prst="rect">
            <a:avLst/>
          </a:prstGeom>
          <a:solidFill>
            <a:srgbClr val="FFFFFF"/>
          </a:solidFill>
          <a:ln>
            <a:solidFill>
              <a:srgbClr val="FFFFFF"/>
            </a:solidFill>
          </a:ln>
        </p:spPr>
      </p:pic>
    </p:spTree>
    <p:extLst>
      <p:ext uri="{BB962C8B-B14F-4D97-AF65-F5344CB8AC3E}">
        <p14:creationId xmlns:p14="http://schemas.microsoft.com/office/powerpoint/2010/main" val="196630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Partitionierung</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27</a:t>
            </a:fld>
            <a:endParaRPr lang="de-DE"/>
          </a:p>
        </p:txBody>
      </p:sp>
      <p:pic>
        <p:nvPicPr>
          <p:cNvPr id="6" name="Bild 5" descr="Screen Shot 2015-04-08 at 09.54.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228824"/>
            <a:ext cx="7289800" cy="4216400"/>
          </a:xfrm>
          <a:prstGeom prst="rect">
            <a:avLst/>
          </a:prstGeom>
        </p:spPr>
      </p:pic>
      <p:cxnSp>
        <p:nvCxnSpPr>
          <p:cNvPr id="9" name="Gerade Verbindung mit Pfeil 8"/>
          <p:cNvCxnSpPr/>
          <p:nvPr/>
        </p:nvCxnSpPr>
        <p:spPr>
          <a:xfrm>
            <a:off x="2339752" y="1556792"/>
            <a:ext cx="50405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feld 9"/>
          <p:cNvSpPr txBox="1"/>
          <p:nvPr/>
        </p:nvSpPr>
        <p:spPr>
          <a:xfrm>
            <a:off x="2051720" y="1340768"/>
            <a:ext cx="325935" cy="369332"/>
          </a:xfrm>
          <a:prstGeom prst="rect">
            <a:avLst/>
          </a:prstGeom>
          <a:noFill/>
        </p:spPr>
        <p:txBody>
          <a:bodyPr wrap="none" rtlCol="0">
            <a:spAutoFit/>
          </a:bodyPr>
          <a:lstStyle/>
          <a:p>
            <a:r>
              <a:rPr lang="de-DE" dirty="0"/>
              <a:t>A</a:t>
            </a:r>
          </a:p>
        </p:txBody>
      </p:sp>
      <p:sp>
        <p:nvSpPr>
          <p:cNvPr id="12" name="Rechteck 11"/>
          <p:cNvSpPr/>
          <p:nvPr/>
        </p:nvSpPr>
        <p:spPr>
          <a:xfrm>
            <a:off x="6033615" y="-28377"/>
            <a:ext cx="3110385" cy="307777"/>
          </a:xfrm>
          <a:prstGeom prst="rect">
            <a:avLst/>
          </a:prstGeom>
        </p:spPr>
        <p:txBody>
          <a:bodyPr wrap="none">
            <a:spAutoFit/>
          </a:bodyPr>
          <a:lstStyle/>
          <a:p>
            <a:r>
              <a:rPr lang="de-DE" sz="1400" dirty="0"/>
              <a:t>http://</a:t>
            </a:r>
            <a:r>
              <a:rPr lang="de-DE" sz="1400" dirty="0" err="1"/>
              <a:t>www-tcs.cs.uni-sb.de</a:t>
            </a:r>
            <a:r>
              <a:rPr lang="de-DE" sz="1400" dirty="0"/>
              <a:t>/</a:t>
            </a:r>
            <a:r>
              <a:rPr lang="de-DE" sz="1400" dirty="0" err="1"/>
              <a:t>course</a:t>
            </a:r>
            <a:r>
              <a:rPr lang="de-DE" sz="1400" dirty="0"/>
              <a:t>/60/</a:t>
            </a:r>
          </a:p>
        </p:txBody>
      </p:sp>
      <p:sp>
        <p:nvSpPr>
          <p:cNvPr id="3" name="Rectangle 2"/>
          <p:cNvSpPr/>
          <p:nvPr/>
        </p:nvSpPr>
        <p:spPr>
          <a:xfrm>
            <a:off x="323528" y="2708920"/>
            <a:ext cx="8374385" cy="345638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3" name="Bild 12" descr="partitio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75" y="2780928"/>
            <a:ext cx="7927673" cy="3240360"/>
          </a:xfrm>
          <a:prstGeom prst="rect">
            <a:avLst/>
          </a:prstGeom>
          <a:solidFill>
            <a:srgbClr val="FFFFFF"/>
          </a:solidFill>
        </p:spPr>
      </p:pic>
    </p:spTree>
    <p:extLst>
      <p:ext uri="{BB962C8B-B14F-4D97-AF65-F5344CB8AC3E}">
        <p14:creationId xmlns:p14="http://schemas.microsoft.com/office/powerpoint/2010/main" val="15522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Analyse von </a:t>
            </a:r>
            <a:r>
              <a:rPr lang="de-DE" dirty="0" err="1"/>
              <a:t>Quicksort</a:t>
            </a:r>
            <a:endParaRPr lang="de-DE" dirty="0"/>
          </a:p>
        </p:txBody>
      </p:sp>
      <p:sp>
        <p:nvSpPr>
          <p:cNvPr id="3" name="Inhaltsplatzhalter 2"/>
          <p:cNvSpPr>
            <a:spLocks noGrp="1"/>
          </p:cNvSpPr>
          <p:nvPr>
            <p:ph idx="1"/>
          </p:nvPr>
        </p:nvSpPr>
        <p:spPr/>
        <p:txBody>
          <a:bodyPr/>
          <a:lstStyle/>
          <a:p>
            <a:r>
              <a:rPr lang="de-DE" dirty="0"/>
              <a:t>Wenn man „Glück“ hat, liegt der zufällig gewählte </a:t>
            </a:r>
            <a:r>
              <a:rPr lang="de-DE" dirty="0" err="1"/>
              <a:t>Pivotwert</a:t>
            </a:r>
            <a:r>
              <a:rPr lang="de-DE" dirty="0"/>
              <a:t> nach der Partitionierung</a:t>
            </a:r>
            <a:br>
              <a:rPr lang="de-DE" dirty="0"/>
            </a:br>
            <a:r>
              <a:rPr lang="de-DE" dirty="0"/>
              <a:t>immer genau in der Mitte</a:t>
            </a:r>
          </a:p>
          <a:p>
            <a:pPr lvl="1"/>
            <a:r>
              <a:rPr lang="de-DE" dirty="0"/>
              <a:t>Laufzeitanalyse: Wie bei </a:t>
            </a:r>
            <a:r>
              <a:rPr lang="de-DE" dirty="0" err="1"/>
              <a:t>Merge-Sort</a:t>
            </a:r>
            <a:endParaRPr lang="de-DE" dirty="0"/>
          </a:p>
          <a:p>
            <a:pPr lvl="1"/>
            <a:r>
              <a:rPr lang="de-DE" dirty="0"/>
              <a:t>Platzanalyse: Logarithmisch viel Hilfsspeicher</a:t>
            </a:r>
          </a:p>
          <a:p>
            <a:r>
              <a:rPr lang="de-DE" dirty="0"/>
              <a:t>Wenn man „Pech“ hat, liegt der Wert immer am rechten (oder linken) Rand des (Teil-)Intervall</a:t>
            </a:r>
          </a:p>
          <a:p>
            <a:pPr lvl="1"/>
            <a:r>
              <a:rPr lang="de-DE" dirty="0"/>
              <a:t>Laufzeitanalyse: </a:t>
            </a:r>
            <a:r>
              <a:rPr lang="de-DE" dirty="0">
                <a:solidFill>
                  <a:schemeClr val="accent1">
                    <a:lumMod val="50000"/>
                  </a:schemeClr>
                </a:solidFill>
              </a:rPr>
              <a:t>T(</a:t>
            </a:r>
            <a:r>
              <a:rPr lang="de-DE" dirty="0" err="1">
                <a:solidFill>
                  <a:schemeClr val="accent1">
                    <a:lumMod val="50000"/>
                  </a:schemeClr>
                </a:solidFill>
              </a:rPr>
              <a:t>n</a:t>
            </a:r>
            <a:r>
              <a:rPr lang="de-DE" dirty="0">
                <a:solidFill>
                  <a:schemeClr val="accent1">
                    <a:lumMod val="50000"/>
                  </a:schemeClr>
                </a:solidFill>
              </a:rPr>
              <a:t>) = n</a:t>
            </a:r>
            <a:r>
              <a:rPr lang="de-DE" baseline="30000" dirty="0">
                <a:solidFill>
                  <a:schemeClr val="accent1">
                    <a:lumMod val="50000"/>
                  </a:schemeClr>
                </a:solidFill>
              </a:rPr>
              <a:t>2</a:t>
            </a:r>
            <a:endParaRPr lang="de-DE" dirty="0">
              <a:solidFill>
                <a:schemeClr val="accent1">
                  <a:lumMod val="50000"/>
                </a:schemeClr>
              </a:solidFill>
            </a:endParaRPr>
          </a:p>
          <a:p>
            <a:pPr lvl="1"/>
            <a:r>
              <a:rPr lang="de-DE" dirty="0"/>
              <a:t>Platzanalyse: Linearer Speicherbedarf</a:t>
            </a:r>
          </a:p>
          <a:p>
            <a:r>
              <a:rPr lang="de-DE" dirty="0"/>
              <a:t>In der Praxis liegt die Wahrheit irgendwo dazwischen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28</a:t>
            </a:fld>
            <a:endParaRPr lang="de-DE"/>
          </a:p>
        </p:txBody>
      </p:sp>
    </p:spTree>
    <p:extLst>
      <p:ext uri="{BB962C8B-B14F-4D97-AF65-F5344CB8AC3E}">
        <p14:creationId xmlns:p14="http://schemas.microsoft.com/office/powerpoint/2010/main" val="342097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Lampsort</a:t>
            </a:r>
            <a:r>
              <a:rPr lang="de-DE" dirty="0"/>
              <a:t>: Es geht auch nicht-rekursiv</a:t>
            </a:r>
          </a:p>
        </p:txBody>
      </p:sp>
      <p:sp>
        <p:nvSpPr>
          <p:cNvPr id="3" name="Inhaltsplatzhalter 2"/>
          <p:cNvSpPr>
            <a:spLocks noGrp="1"/>
          </p:cNvSpPr>
          <p:nvPr>
            <p:ph idx="1"/>
          </p:nvPr>
        </p:nvSpPr>
        <p:spPr/>
        <p:txBody>
          <a:bodyPr/>
          <a:lstStyle/>
          <a:p>
            <a:r>
              <a:rPr lang="de-DE" sz="2000" dirty="0"/>
              <a:t>Führe eine Agenda von Indexbereichen eines Feldes (am Anfang [1, </a:t>
            </a:r>
            <a:r>
              <a:rPr lang="de-DE" sz="2000" dirty="0" err="1"/>
              <a:t>n</a:t>
            </a:r>
            <a:r>
              <a:rPr lang="de-DE" sz="2000" dirty="0"/>
              <a:t>]), auf denen Partition arbeiten muss</a:t>
            </a:r>
          </a:p>
          <a:p>
            <a:r>
              <a:rPr lang="de-DE" sz="2000" dirty="0"/>
              <a:t>Solange noch Einträge auf der Agenda:</a:t>
            </a:r>
          </a:p>
          <a:p>
            <a:pPr lvl="1"/>
            <a:r>
              <a:rPr lang="de-DE" sz="2000" dirty="0"/>
              <a:t>Nimm Indexbereich von der Agenda, </a:t>
            </a:r>
            <a:br>
              <a:rPr lang="de-DE" sz="2000" dirty="0"/>
            </a:br>
            <a:r>
              <a:rPr lang="de-DE" sz="2000" dirty="0"/>
              <a:t>wenn ein Element im Indexbereich partitioniere und</a:t>
            </a:r>
            <a:br>
              <a:rPr lang="de-DE" sz="2000" dirty="0"/>
            </a:br>
            <a:r>
              <a:rPr lang="de-DE" sz="2000" dirty="0"/>
              <a:t>setze zwei entsprechende Einträge auf die Agenda </a:t>
            </a:r>
          </a:p>
          <a:p>
            <a:pPr marL="0" indent="0">
              <a:buNone/>
            </a:pPr>
            <a:endParaRPr lang="de-DE" sz="2000"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29</a:t>
            </a:fld>
            <a:endParaRPr lang="de-DE"/>
          </a:p>
        </p:txBody>
      </p:sp>
      <p:sp>
        <p:nvSpPr>
          <p:cNvPr id="5" name="Rechteck 4"/>
          <p:cNvSpPr/>
          <p:nvPr/>
        </p:nvSpPr>
        <p:spPr>
          <a:xfrm>
            <a:off x="2808312" y="6207695"/>
            <a:ext cx="4572000" cy="461665"/>
          </a:xfrm>
          <a:prstGeom prst="rect">
            <a:avLst/>
          </a:prstGeom>
        </p:spPr>
        <p:txBody>
          <a:bodyPr>
            <a:spAutoFit/>
          </a:bodyPr>
          <a:lstStyle/>
          <a:p>
            <a:r>
              <a:rPr lang="de-DE" sz="1200" dirty="0">
                <a:solidFill>
                  <a:srgbClr val="0000FF"/>
                </a:solidFill>
              </a:rPr>
              <a:t>Leslie </a:t>
            </a:r>
            <a:r>
              <a:rPr lang="de-DE" sz="1200" dirty="0" err="1">
                <a:solidFill>
                  <a:srgbClr val="0000FF"/>
                </a:solidFill>
              </a:rPr>
              <a:t>Lamport</a:t>
            </a:r>
            <a:r>
              <a:rPr lang="de-DE" sz="1200" dirty="0">
                <a:solidFill>
                  <a:srgbClr val="0000FF"/>
                </a:solidFill>
              </a:rPr>
              <a:t>, </a:t>
            </a:r>
            <a:r>
              <a:rPr lang="de-DE" sz="1200" dirty="0" err="1">
                <a:solidFill>
                  <a:srgbClr val="0000FF"/>
                </a:solidFill>
              </a:rPr>
              <a:t>Thinking</a:t>
            </a:r>
            <a:r>
              <a:rPr lang="de-DE" sz="1200" dirty="0">
                <a:solidFill>
                  <a:srgbClr val="0000FF"/>
                </a:solidFill>
              </a:rPr>
              <a:t> </a:t>
            </a:r>
            <a:r>
              <a:rPr lang="de-DE" sz="1200" dirty="0" err="1">
                <a:solidFill>
                  <a:srgbClr val="0000FF"/>
                </a:solidFill>
              </a:rPr>
              <a:t>for</a:t>
            </a:r>
            <a:r>
              <a:rPr lang="de-DE" sz="1200" dirty="0">
                <a:solidFill>
                  <a:srgbClr val="0000FF"/>
                </a:solidFill>
              </a:rPr>
              <a:t> </a:t>
            </a:r>
            <a:r>
              <a:rPr lang="de-DE" sz="1200" dirty="0" err="1">
                <a:solidFill>
                  <a:srgbClr val="0000FF"/>
                </a:solidFill>
              </a:rPr>
              <a:t>Programmers</a:t>
            </a:r>
            <a:endParaRPr lang="de-DE" sz="1200" dirty="0">
              <a:solidFill>
                <a:srgbClr val="0000FF"/>
              </a:solidFill>
            </a:endParaRPr>
          </a:p>
          <a:p>
            <a:r>
              <a:rPr lang="de-DE" sz="1200" dirty="0">
                <a:solidFill>
                  <a:srgbClr val="0000FF"/>
                </a:solidFill>
              </a:rPr>
              <a:t>http://channel9.msdn.com/Events/</a:t>
            </a:r>
            <a:r>
              <a:rPr lang="de-DE" sz="1200" dirty="0" err="1">
                <a:solidFill>
                  <a:srgbClr val="0000FF"/>
                </a:solidFill>
              </a:rPr>
              <a:t>Build</a:t>
            </a:r>
            <a:r>
              <a:rPr lang="de-DE" sz="1200" dirty="0">
                <a:solidFill>
                  <a:srgbClr val="0000FF"/>
                </a:solidFill>
              </a:rPr>
              <a:t>/2014/3-642</a:t>
            </a:r>
          </a:p>
        </p:txBody>
      </p:sp>
      <p:pic>
        <p:nvPicPr>
          <p:cNvPr id="6" name="Bild 5" descr="lamp-so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411914"/>
            <a:ext cx="4922729" cy="275339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488" y="5229200"/>
            <a:ext cx="1906528" cy="315048"/>
          </a:xfrm>
          <a:prstGeom prst="rect">
            <a:avLst/>
          </a:prstGeom>
        </p:spPr>
      </p:pic>
      <p:sp>
        <p:nvSpPr>
          <p:cNvPr id="8" name="Rectangle 7"/>
          <p:cNvSpPr/>
          <p:nvPr/>
        </p:nvSpPr>
        <p:spPr>
          <a:xfrm>
            <a:off x="4689831" y="5013176"/>
            <a:ext cx="1322329" cy="64807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6942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297" y="260350"/>
            <a:ext cx="8568183" cy="503238"/>
          </a:xfrm>
        </p:spPr>
        <p:txBody>
          <a:bodyPr/>
          <a:lstStyle/>
          <a:p>
            <a:r>
              <a:rPr lang="de-DE" b="1" dirty="0"/>
              <a:t>Aufwand</a:t>
            </a:r>
            <a:r>
              <a:rPr lang="de-DE" dirty="0"/>
              <a:t> für Zuweisung, Berechnung, Vergleich?</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a:t>
            </a:fld>
            <a:endParaRPr lang="de-DE"/>
          </a:p>
        </p:txBody>
      </p:sp>
      <p:pic>
        <p:nvPicPr>
          <p:cNvPr id="5" name="Bild 4" descr="Screen Shot 2015-04-05 at 20.29.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4701102"/>
          </a:xfrm>
          <a:prstGeom prst="rect">
            <a:avLst/>
          </a:prstGeom>
        </p:spPr>
      </p:pic>
      <p:pic>
        <p:nvPicPr>
          <p:cNvPr id="6" name="Bild 5" descr="Screen Shot 2015-04-05 at 20.30.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0" y="5661248"/>
            <a:ext cx="7308304" cy="783234"/>
          </a:xfrm>
          <a:prstGeom prst="rect">
            <a:avLst/>
          </a:prstGeom>
        </p:spPr>
      </p:pic>
      <p:pic>
        <p:nvPicPr>
          <p:cNvPr id="3" name="Bild 2" descr="insertion-sor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04" y="1196752"/>
            <a:ext cx="5887067" cy="3672408"/>
          </a:xfrm>
          <a:prstGeom prst="rect">
            <a:avLst/>
          </a:prstGeom>
          <a:solidFill>
            <a:srgbClr val="FFFFFF"/>
          </a:solidFill>
        </p:spPr>
      </p:pic>
      <p:sp>
        <p:nvSpPr>
          <p:cNvPr id="8" name="Rechteck 7"/>
          <p:cNvSpPr/>
          <p:nvPr/>
        </p:nvSpPr>
        <p:spPr>
          <a:xfrm>
            <a:off x="5868144" y="1988840"/>
            <a:ext cx="792088" cy="115212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157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Analyse von </a:t>
            </a:r>
            <a:r>
              <a:rPr lang="de-DE" dirty="0" err="1"/>
              <a:t>Lampsort</a:t>
            </a:r>
            <a:endParaRPr lang="de-DE" dirty="0"/>
          </a:p>
        </p:txBody>
      </p:sp>
      <p:sp>
        <p:nvSpPr>
          <p:cNvPr id="3" name="Inhaltsplatzhalter 2"/>
          <p:cNvSpPr>
            <a:spLocks noGrp="1"/>
          </p:cNvSpPr>
          <p:nvPr>
            <p:ph idx="1"/>
          </p:nvPr>
        </p:nvSpPr>
        <p:spPr/>
        <p:txBody>
          <a:bodyPr/>
          <a:lstStyle/>
          <a:p>
            <a:r>
              <a:rPr lang="de-DE" dirty="0" err="1"/>
              <a:t>Kontrollfluß</a:t>
            </a:r>
            <a:r>
              <a:rPr lang="de-DE" dirty="0"/>
              <a:t> und Idee von Teile und Herrsche entkoppelt</a:t>
            </a:r>
          </a:p>
          <a:p>
            <a:r>
              <a:rPr lang="de-DE" dirty="0"/>
              <a:t>Benötigt logarithmisch viel Hilfsspeicher</a:t>
            </a:r>
            <a:br>
              <a:rPr lang="de-DE" dirty="0"/>
            </a:br>
            <a:r>
              <a:rPr lang="de-DE" dirty="0"/>
              <a:t>(aber kein Mischfeld von der Länge der Eingabe nötig)</a:t>
            </a:r>
          </a:p>
          <a:p>
            <a:r>
              <a:rPr lang="de-DE" dirty="0"/>
              <a:t>Asymptotische Zeitkomplexität: </a:t>
            </a:r>
            <a:r>
              <a:rPr lang="de-DE" dirty="0" err="1">
                <a:solidFill>
                  <a:schemeClr val="accent1">
                    <a:lumMod val="50000"/>
                  </a:schemeClr>
                </a:solidFill>
              </a:rPr>
              <a:t>n</a:t>
            </a:r>
            <a:r>
              <a:rPr lang="de-DE" dirty="0">
                <a:solidFill>
                  <a:schemeClr val="accent1">
                    <a:lumMod val="50000"/>
                  </a:schemeClr>
                </a:solidFill>
              </a:rPr>
              <a:t> ・ log </a:t>
            </a:r>
            <a:r>
              <a:rPr lang="de-DE" dirty="0" err="1">
                <a:solidFill>
                  <a:schemeClr val="accent1">
                    <a:lumMod val="50000"/>
                  </a:schemeClr>
                </a:solidFill>
              </a:rPr>
              <a:t>n</a:t>
            </a:r>
            <a:endParaRPr lang="de-DE" dirty="0">
              <a:solidFill>
                <a:schemeClr val="accent1">
                  <a:lumMod val="50000"/>
                </a:schemeClr>
              </a:solidFill>
            </a:endParaRPr>
          </a:p>
          <a:p>
            <a:r>
              <a:rPr lang="de-DE" dirty="0"/>
              <a:t>Leichter </a:t>
            </a:r>
            <a:r>
              <a:rPr lang="de-DE" dirty="0" err="1"/>
              <a:t>parallelisierbar</a:t>
            </a:r>
            <a:endParaRPr lang="de-DE" dirty="0"/>
          </a:p>
          <a:p>
            <a:endParaRPr lang="de-DE" dirty="0"/>
          </a:p>
          <a:p>
            <a:endParaRPr lang="de-DE" dirty="0"/>
          </a:p>
          <a:p>
            <a:r>
              <a:rPr lang="de-DE" dirty="0"/>
              <a:t>Aber: Verstehen wir schon die </a:t>
            </a:r>
            <a:br>
              <a:rPr lang="de-DE" dirty="0"/>
            </a:br>
            <a:r>
              <a:rPr lang="de-DE" dirty="0"/>
              <a:t>Komplexität des Problems In-situ-Sortieren?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30</a:t>
            </a:fld>
            <a:endParaRPr lang="de-DE"/>
          </a:p>
        </p:txBody>
      </p:sp>
    </p:spTree>
    <p:extLst>
      <p:ext uri="{BB962C8B-B14F-4D97-AF65-F5344CB8AC3E}">
        <p14:creationId xmlns:p14="http://schemas.microsoft.com/office/powerpoint/2010/main" val="522961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848" y="260350"/>
            <a:ext cx="8229600" cy="503238"/>
          </a:xfrm>
        </p:spPr>
        <p:txBody>
          <a:bodyPr/>
          <a:lstStyle/>
          <a:p>
            <a:r>
              <a:rPr lang="de-DE" dirty="0"/>
              <a:t>Unser Referenzproblem: Sortieren eines Feldes</a:t>
            </a:r>
            <a:br>
              <a:rPr lang="de-DE" dirty="0"/>
            </a:br>
            <a:endParaRPr lang="de-DE" dirty="0"/>
          </a:p>
        </p:txBody>
      </p:sp>
      <p:sp>
        <p:nvSpPr>
          <p:cNvPr id="3" name="Inhaltsplatzhalter 2"/>
          <p:cNvSpPr>
            <a:spLocks noGrp="1"/>
          </p:cNvSpPr>
          <p:nvPr>
            <p:ph idx="1"/>
          </p:nvPr>
        </p:nvSpPr>
        <p:spPr>
          <a:xfrm>
            <a:off x="385192" y="1196975"/>
            <a:ext cx="8435280" cy="4968875"/>
          </a:xfrm>
        </p:spPr>
        <p:txBody>
          <a:bodyPr/>
          <a:lstStyle/>
          <a:p>
            <a:r>
              <a:rPr lang="de-DE" sz="2400" b="1" dirty="0"/>
              <a:t>Gegeben:</a:t>
            </a:r>
            <a:r>
              <a:rPr lang="de-DE" sz="2400" dirty="0"/>
              <a:t> </a:t>
            </a:r>
            <a:r>
              <a:rPr lang="de-DE" sz="2400" b="1" dirty="0"/>
              <a:t>A[1..n] : N</a:t>
            </a:r>
          </a:p>
          <a:p>
            <a:pPr lvl="1"/>
            <a:r>
              <a:rPr lang="de-DE" sz="2000" dirty="0"/>
              <a:t>Feld (Array) A von </a:t>
            </a:r>
            <a:r>
              <a:rPr lang="de-DE" sz="2000" dirty="0" err="1"/>
              <a:t>n</a:t>
            </a:r>
            <a:r>
              <a:rPr lang="de-DE" sz="2000" dirty="0"/>
              <a:t> Zahlen aus N (natürliche Zahlen)</a:t>
            </a:r>
          </a:p>
          <a:p>
            <a:r>
              <a:rPr lang="de-DE" sz="2400" b="1" dirty="0"/>
              <a:t>Gesucht: </a:t>
            </a:r>
          </a:p>
          <a:p>
            <a:pPr lvl="1"/>
            <a:r>
              <a:rPr lang="de-DE" sz="2000" dirty="0"/>
              <a:t>Transformation S von A, so dass gilt: ∀1≤i&lt;</a:t>
            </a:r>
            <a:r>
              <a:rPr lang="de-DE" sz="2000" dirty="0" err="1"/>
              <a:t>j≤n</a:t>
            </a:r>
            <a:r>
              <a:rPr lang="de-DE" sz="2000" dirty="0"/>
              <a:t>: A[i] ≤ A[</a:t>
            </a:r>
            <a:r>
              <a:rPr lang="de-DE" sz="2000" dirty="0" err="1"/>
              <a:t>j</a:t>
            </a:r>
            <a:r>
              <a:rPr lang="de-DE" sz="2000" dirty="0"/>
              <a:t>]</a:t>
            </a:r>
          </a:p>
          <a:p>
            <a:pPr lvl="1"/>
            <a:r>
              <a:rPr lang="de-DE" sz="2000" dirty="0"/>
              <a:t>Nebenbedingung: Es soll nur logarithmisch viel Hilfsspeicher verwendet werden</a:t>
            </a:r>
          </a:p>
          <a:p>
            <a:r>
              <a:rPr lang="de-DE" sz="2400" b="1" dirty="0"/>
              <a:t>Erweiterungen: </a:t>
            </a:r>
          </a:p>
          <a:p>
            <a:pPr lvl="1"/>
            <a:r>
              <a:rPr lang="de-DE" sz="2000" dirty="0"/>
              <a:t>In den Feldern sind komplexe Objekte enthalten, mit Zahlen </a:t>
            </a:r>
            <a:br>
              <a:rPr lang="de-DE" sz="2000" dirty="0"/>
            </a:br>
            <a:r>
              <a:rPr lang="de-DE" sz="2000" dirty="0"/>
              <a:t>als Werte eines sog. </a:t>
            </a:r>
            <a:r>
              <a:rPr lang="de-DE" sz="2000" b="1" dirty="0"/>
              <a:t>Sortierschlüssels</a:t>
            </a:r>
            <a:r>
              <a:rPr lang="de-DE" sz="2000" dirty="0"/>
              <a:t>, sowie weiteren Attributen</a:t>
            </a:r>
          </a:p>
          <a:p>
            <a:pPr lvl="1"/>
            <a:r>
              <a:rPr lang="de-DE" sz="2000" dirty="0"/>
              <a:t>Bei gleichem Sortierschlüssel soll die Reihenfolge der Objekte bestehen bleiben (</a:t>
            </a:r>
            <a:r>
              <a:rPr lang="de-DE" sz="2000" b="1" dirty="0"/>
              <a:t>Stabilität</a:t>
            </a:r>
            <a:r>
              <a:rPr lang="de-DE" sz="2000" dirty="0"/>
              <a:t>)</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31</a:t>
            </a:fld>
            <a:endParaRPr lang="de-DE"/>
          </a:p>
        </p:txBody>
      </p:sp>
    </p:spTree>
    <p:extLst>
      <p:ext uri="{BB962C8B-B14F-4D97-AF65-F5344CB8AC3E}">
        <p14:creationId xmlns:p14="http://schemas.microsoft.com/office/powerpoint/2010/main" val="400200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Asymptotische Komplexität</a:t>
            </a:r>
          </a:p>
        </p:txBody>
      </p:sp>
      <p:sp>
        <p:nvSpPr>
          <p:cNvPr id="3" name="Inhaltsplatzhalter 2"/>
          <p:cNvSpPr>
            <a:spLocks noGrp="1"/>
          </p:cNvSpPr>
          <p:nvPr>
            <p:ph idx="1"/>
          </p:nvPr>
        </p:nvSpPr>
        <p:spPr/>
        <p:txBody>
          <a:bodyPr/>
          <a:lstStyle/>
          <a:p>
            <a:r>
              <a:rPr lang="de-DE" dirty="0">
                <a:latin typeface="Symbol" charset="2"/>
                <a:cs typeface="Symbol" charset="2"/>
              </a:rPr>
              <a:t>O</a:t>
            </a:r>
            <a:r>
              <a:rPr lang="de-DE" dirty="0"/>
              <a:t>-Notation (oberer Deckel)</a:t>
            </a:r>
          </a:p>
          <a:p>
            <a:pPr lvl="1"/>
            <a:r>
              <a:rPr lang="de-DE" dirty="0"/>
              <a:t>Relativ einfach zu bestimmen für Algorithmen basierend auf dem Verkleinerungsprinzip</a:t>
            </a:r>
          </a:p>
          <a:p>
            <a:pPr lvl="1"/>
            <a:r>
              <a:rPr lang="de-DE" dirty="0"/>
              <a:t>Nicht ganz einfach für Algorithmen, die nach dem Teile-und-Herrsche-Prinzip arbeiten:</a:t>
            </a:r>
          </a:p>
          <a:p>
            <a:pPr lvl="1"/>
            <a:endParaRPr lang="de-DE" dirty="0"/>
          </a:p>
          <a:p>
            <a:pPr lvl="1"/>
            <a:endParaRPr lang="de-DE" dirty="0"/>
          </a:p>
          <a:p>
            <a:pPr lvl="2"/>
            <a:r>
              <a:rPr lang="de-DE" dirty="0"/>
              <a:t>Rekursionsbaummethode </a:t>
            </a:r>
            <a:br>
              <a:rPr lang="de-DE" dirty="0"/>
            </a:br>
            <a:r>
              <a:rPr lang="de-DE" dirty="0"/>
              <a:t>(Ausrollen der Rekursion, Schema erkennen, ggf. Induktion)</a:t>
            </a:r>
          </a:p>
          <a:p>
            <a:pPr lvl="2"/>
            <a:r>
              <a:rPr lang="de-DE" dirty="0"/>
              <a:t>Substitutionsmethode (Lösung raten, einsetzen)</a:t>
            </a:r>
          </a:p>
          <a:p>
            <a:pPr lvl="2"/>
            <a:r>
              <a:rPr lang="de-DE" dirty="0"/>
              <a:t>Master-Methode (kommt später)</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32</a:t>
            </a:fld>
            <a:endParaRPr lang="de-DE"/>
          </a:p>
        </p:txBody>
      </p:sp>
      <p:pic>
        <p:nvPicPr>
          <p:cNvPr id="7" name="Bild 6" descr="o-not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368132"/>
            <a:ext cx="3840092" cy="708940"/>
          </a:xfrm>
          <a:prstGeom prst="rect">
            <a:avLst/>
          </a:prstGeom>
        </p:spPr>
      </p:pic>
    </p:spTree>
    <p:extLst>
      <p:ext uri="{BB962C8B-B14F-4D97-AF65-F5344CB8AC3E}">
        <p14:creationId xmlns:p14="http://schemas.microsoft.com/office/powerpoint/2010/main" val="3281489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liennummernplatzhalter 5"/>
          <p:cNvSpPr>
            <a:spLocks noGrp="1"/>
          </p:cNvSpPr>
          <p:nvPr>
            <p:ph type="sldNum" sz="quarter" idx="12"/>
          </p:nvPr>
        </p:nvSpPr>
        <p:spPr>
          <a:xfrm>
            <a:off x="6647061" y="5955516"/>
            <a:ext cx="1381125" cy="196850"/>
          </a:xfrm>
        </p:spPr>
        <p:txBody>
          <a:bodyPr/>
          <a:lstStyle/>
          <a:p>
            <a:pPr>
              <a:defRPr/>
            </a:pPr>
            <a:fld id="{C0D8E82D-73E4-BE4F-AEED-04EC4C9C480A}" type="slidenum">
              <a:rPr lang="en-US"/>
              <a:pPr>
                <a:defRPr/>
              </a:pPr>
              <a:t>33</a:t>
            </a:fld>
            <a:endParaRPr lang="en-US"/>
          </a:p>
        </p:txBody>
      </p:sp>
      <p:sp>
        <p:nvSpPr>
          <p:cNvPr id="58370" name="Rectangle 2"/>
          <p:cNvSpPr>
            <a:spLocks noGrp="1" noChangeArrowheads="1"/>
          </p:cNvSpPr>
          <p:nvPr>
            <p:ph type="title"/>
          </p:nvPr>
        </p:nvSpPr>
        <p:spPr>
          <a:xfrm>
            <a:off x="323528" y="260350"/>
            <a:ext cx="8820471" cy="503238"/>
          </a:xfrm>
        </p:spPr>
        <p:txBody>
          <a:bodyPr/>
          <a:lstStyle/>
          <a:p>
            <a:pPr eaLnBrk="1" hangingPunct="1">
              <a:defRPr/>
            </a:pPr>
            <a:r>
              <a:rPr lang="en-US" sz="2800" dirty="0" err="1">
                <a:solidFill>
                  <a:schemeClr val="bg1"/>
                </a:solidFill>
                <a:latin typeface="Chalkduster"/>
                <a:cs typeface="+mj-cs"/>
              </a:rPr>
              <a:t>Quadratischer</a:t>
            </a:r>
            <a:r>
              <a:rPr lang="en-US" sz="2800" dirty="0">
                <a:solidFill>
                  <a:schemeClr val="bg1"/>
                </a:solidFill>
                <a:latin typeface="Chalkduster"/>
                <a:cs typeface="+mj-cs"/>
              </a:rPr>
              <a:t> </a:t>
            </a:r>
            <a:r>
              <a:rPr lang="en-US" sz="2800" dirty="0" err="1">
                <a:solidFill>
                  <a:schemeClr val="bg1"/>
                </a:solidFill>
                <a:latin typeface="Chalkduster"/>
                <a:cs typeface="+mj-cs"/>
              </a:rPr>
              <a:t>Aufwand</a:t>
            </a:r>
            <a:endParaRPr lang="en-US" sz="2800" dirty="0">
              <a:solidFill>
                <a:schemeClr val="bg1"/>
              </a:solidFill>
              <a:latin typeface="Chalkduster"/>
              <a:cs typeface="+mj-cs"/>
            </a:endParaRPr>
          </a:p>
        </p:txBody>
      </p:sp>
      <p:sp>
        <p:nvSpPr>
          <p:cNvPr id="8" name="Rectangle 33"/>
          <p:cNvSpPr>
            <a:spLocks noChangeArrowheads="1"/>
          </p:cNvSpPr>
          <p:nvPr/>
        </p:nvSpPr>
        <p:spPr bwMode="auto">
          <a:xfrm>
            <a:off x="395536" y="2348880"/>
            <a:ext cx="7992887" cy="396044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square">
            <a:spAutoFit/>
          </a:bodyPr>
          <a:lstStyle/>
          <a:p>
            <a:pPr marL="342900" indent="-342900">
              <a:lnSpc>
                <a:spcPct val="120000"/>
              </a:lnSpc>
              <a:buFont typeface="Arial"/>
              <a:buChar char="•"/>
            </a:pPr>
            <a:endParaRPr lang="de-DE" sz="2000" dirty="0">
              <a:latin typeface="Arial" charset="0"/>
            </a:endParaRPr>
          </a:p>
        </p:txBody>
      </p:sp>
      <p:sp>
        <p:nvSpPr>
          <p:cNvPr id="10" name="Rectangle 3"/>
          <p:cNvSpPr txBox="1">
            <a:spLocks noChangeArrowheads="1"/>
          </p:cNvSpPr>
          <p:nvPr/>
        </p:nvSpPr>
        <p:spPr bwMode="auto">
          <a:xfrm>
            <a:off x="323528" y="1124744"/>
            <a:ext cx="8301360" cy="10081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err="1">
                <a:solidFill>
                  <a:schemeClr val="bg1"/>
                </a:solidFill>
                <a:latin typeface="Chalkduster"/>
              </a:rPr>
              <a:t>Algorithmus</a:t>
            </a:r>
            <a:r>
              <a:rPr lang="en-US" sz="2400" dirty="0">
                <a:solidFill>
                  <a:schemeClr val="bg1"/>
                </a:solidFill>
                <a:latin typeface="Chalkduster"/>
              </a:rPr>
              <a:t> 1: g</a:t>
            </a:r>
            <a:r>
              <a:rPr lang="en-US" sz="2400" baseline="-25000" dirty="0">
                <a:solidFill>
                  <a:schemeClr val="bg1"/>
                </a:solidFill>
                <a:latin typeface="Chalkduster"/>
              </a:rPr>
              <a:t>1</a:t>
            </a:r>
            <a:r>
              <a:rPr lang="en-US" sz="2400" dirty="0">
                <a:solidFill>
                  <a:schemeClr val="bg1"/>
                </a:solidFill>
                <a:latin typeface="Chalkduster"/>
              </a:rPr>
              <a:t>(n) = b</a:t>
            </a:r>
            <a:r>
              <a:rPr lang="en-US" sz="2400" baseline="-25000" dirty="0">
                <a:solidFill>
                  <a:schemeClr val="bg1"/>
                </a:solidFill>
                <a:latin typeface="Chalkduster"/>
              </a:rPr>
              <a:t>1 + </a:t>
            </a:r>
            <a:r>
              <a:rPr lang="en-US" sz="2400" dirty="0">
                <a:solidFill>
                  <a:schemeClr val="bg1"/>
                </a:solidFill>
                <a:latin typeface="Chalkduster"/>
              </a:rPr>
              <a:t>c</a:t>
            </a:r>
            <a:r>
              <a:rPr lang="en-US" sz="2400" baseline="-25000" dirty="0">
                <a:solidFill>
                  <a:schemeClr val="bg1"/>
                </a:solidFill>
                <a:latin typeface="Chalkduster"/>
              </a:rPr>
              <a:t>1</a:t>
            </a:r>
            <a:r>
              <a:rPr lang="en-US" sz="2400" dirty="0">
                <a:solidFill>
                  <a:schemeClr val="bg1"/>
                </a:solidFill>
                <a:latin typeface="Chalkduster"/>
              </a:rPr>
              <a:t> * n</a:t>
            </a:r>
            <a:r>
              <a:rPr lang="en-US" sz="2400" baseline="30000" dirty="0">
                <a:solidFill>
                  <a:schemeClr val="bg1"/>
                </a:solidFill>
                <a:latin typeface="Chalkduster"/>
              </a:rPr>
              <a:t>2</a:t>
            </a:r>
          </a:p>
          <a:p>
            <a:pPr eaLnBrk="1" hangingPunct="1">
              <a:defRPr/>
            </a:pPr>
            <a:r>
              <a:rPr lang="en-US" sz="2400" dirty="0" err="1">
                <a:solidFill>
                  <a:schemeClr val="bg1"/>
                </a:solidFill>
                <a:latin typeface="Chalkduster"/>
              </a:rPr>
              <a:t>Algorithmus</a:t>
            </a:r>
            <a:r>
              <a:rPr lang="en-US" sz="2400" dirty="0">
                <a:solidFill>
                  <a:schemeClr val="bg1"/>
                </a:solidFill>
                <a:latin typeface="Chalkduster"/>
              </a:rPr>
              <a:t> 2: g</a:t>
            </a:r>
            <a:r>
              <a:rPr lang="en-US" sz="2400" baseline="-25000" dirty="0">
                <a:solidFill>
                  <a:schemeClr val="bg1"/>
                </a:solidFill>
                <a:latin typeface="Chalkduster"/>
              </a:rPr>
              <a:t>2</a:t>
            </a:r>
            <a:r>
              <a:rPr lang="en-US" sz="2400" dirty="0">
                <a:solidFill>
                  <a:schemeClr val="bg1"/>
                </a:solidFill>
                <a:latin typeface="Chalkduster"/>
              </a:rPr>
              <a:t>(n) = b</a:t>
            </a:r>
            <a:r>
              <a:rPr lang="en-US" sz="2400" baseline="-25000" dirty="0">
                <a:solidFill>
                  <a:schemeClr val="bg1"/>
                </a:solidFill>
                <a:latin typeface="Chalkduster"/>
              </a:rPr>
              <a:t>2 + </a:t>
            </a:r>
            <a:r>
              <a:rPr lang="en-US" sz="2400" dirty="0">
                <a:solidFill>
                  <a:schemeClr val="bg1"/>
                </a:solidFill>
                <a:latin typeface="Chalkduster"/>
              </a:rPr>
              <a:t>c</a:t>
            </a:r>
            <a:r>
              <a:rPr lang="en-US" sz="2400" baseline="-25000" dirty="0">
                <a:solidFill>
                  <a:schemeClr val="bg1"/>
                </a:solidFill>
                <a:latin typeface="Chalkduster"/>
              </a:rPr>
              <a:t>2</a:t>
            </a:r>
            <a:r>
              <a:rPr lang="en-US" sz="2400" dirty="0">
                <a:solidFill>
                  <a:schemeClr val="bg1"/>
                </a:solidFill>
                <a:latin typeface="Chalkduster"/>
              </a:rPr>
              <a:t> * n</a:t>
            </a:r>
            <a:r>
              <a:rPr lang="en-US" sz="2400" baseline="30000" dirty="0">
                <a:solidFill>
                  <a:schemeClr val="bg1"/>
                </a:solidFill>
                <a:latin typeface="Chalkduster"/>
              </a:rPr>
              <a:t>2</a:t>
            </a:r>
          </a:p>
        </p:txBody>
      </p:sp>
      <p:cxnSp>
        <p:nvCxnSpPr>
          <p:cNvPr id="4" name="Gerade Verbindung mit Pfeil 3"/>
          <p:cNvCxnSpPr/>
          <p:nvPr/>
        </p:nvCxnSpPr>
        <p:spPr>
          <a:xfrm>
            <a:off x="1403648" y="5939988"/>
            <a:ext cx="5616624" cy="0"/>
          </a:xfrm>
          <a:prstGeom prst="straightConnector1">
            <a:avLst/>
          </a:prstGeom>
          <a:ln>
            <a:solidFill>
              <a:srgbClr val="4F81B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flipH="1" flipV="1">
            <a:off x="1547664" y="2915652"/>
            <a:ext cx="8384" cy="3176736"/>
          </a:xfrm>
          <a:prstGeom prst="straightConnector1">
            <a:avLst/>
          </a:prstGeom>
          <a:ln>
            <a:solidFill>
              <a:srgbClr val="4F81BD"/>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feld 5"/>
          <p:cNvSpPr txBox="1"/>
          <p:nvPr/>
        </p:nvSpPr>
        <p:spPr>
          <a:xfrm>
            <a:off x="7092280" y="5795972"/>
            <a:ext cx="360040" cy="369332"/>
          </a:xfrm>
          <a:prstGeom prst="rect">
            <a:avLst/>
          </a:prstGeom>
          <a:noFill/>
        </p:spPr>
        <p:txBody>
          <a:bodyPr wrap="square" rtlCol="0">
            <a:spAutoFit/>
          </a:bodyPr>
          <a:lstStyle/>
          <a:p>
            <a:r>
              <a:rPr lang="de-DE" dirty="0" err="1"/>
              <a:t>n</a:t>
            </a:r>
            <a:endParaRPr lang="de-DE" dirty="0"/>
          </a:p>
        </p:txBody>
      </p:sp>
      <p:sp>
        <p:nvSpPr>
          <p:cNvPr id="20" name="Freihandform 19"/>
          <p:cNvSpPr/>
          <p:nvPr/>
        </p:nvSpPr>
        <p:spPr>
          <a:xfrm>
            <a:off x="1564911" y="2411596"/>
            <a:ext cx="4807289" cy="3204716"/>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3" name="Freihandform 22"/>
          <p:cNvSpPr/>
          <p:nvPr/>
        </p:nvSpPr>
        <p:spPr>
          <a:xfrm>
            <a:off x="1547664" y="2411596"/>
            <a:ext cx="5328592" cy="3024336"/>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4" name="Freihandform 23"/>
          <p:cNvSpPr/>
          <p:nvPr/>
        </p:nvSpPr>
        <p:spPr>
          <a:xfrm>
            <a:off x="1573295" y="2420888"/>
            <a:ext cx="3286737" cy="3491840"/>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22" name="Gerade Verbindung 21"/>
          <p:cNvCxnSpPr/>
          <p:nvPr/>
        </p:nvCxnSpPr>
        <p:spPr>
          <a:xfrm>
            <a:off x="3563888" y="4643844"/>
            <a:ext cx="0" cy="136815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7" name="Textfeld 26"/>
          <p:cNvSpPr txBox="1"/>
          <p:nvPr/>
        </p:nvSpPr>
        <p:spPr>
          <a:xfrm>
            <a:off x="3419872" y="5939988"/>
            <a:ext cx="504056" cy="369332"/>
          </a:xfrm>
          <a:prstGeom prst="rect">
            <a:avLst/>
          </a:prstGeom>
          <a:noFill/>
          <a:ln>
            <a:noFill/>
          </a:ln>
        </p:spPr>
        <p:txBody>
          <a:bodyPr wrap="square" rtlCol="0">
            <a:spAutoFit/>
          </a:bodyPr>
          <a:lstStyle/>
          <a:p>
            <a:r>
              <a:rPr lang="de-DE" dirty="0">
                <a:solidFill>
                  <a:srgbClr val="FF0000"/>
                </a:solidFill>
              </a:rPr>
              <a:t>n</a:t>
            </a:r>
            <a:r>
              <a:rPr lang="de-DE" baseline="-25000" dirty="0">
                <a:solidFill>
                  <a:srgbClr val="FF0000"/>
                </a:solidFill>
              </a:rPr>
              <a:t>0</a:t>
            </a:r>
          </a:p>
        </p:txBody>
      </p:sp>
      <p:sp>
        <p:nvSpPr>
          <p:cNvPr id="29" name="Textfeld 28"/>
          <p:cNvSpPr txBox="1"/>
          <p:nvPr/>
        </p:nvSpPr>
        <p:spPr>
          <a:xfrm>
            <a:off x="539552" y="3050376"/>
            <a:ext cx="936104" cy="369332"/>
          </a:xfrm>
          <a:prstGeom prst="rect">
            <a:avLst/>
          </a:prstGeom>
          <a:noFill/>
        </p:spPr>
        <p:txBody>
          <a:bodyPr wrap="square" rtlCol="0">
            <a:spAutoFit/>
          </a:bodyPr>
          <a:lstStyle/>
          <a:p>
            <a:r>
              <a:rPr lang="de-DE" dirty="0"/>
              <a:t>Laufzeit</a:t>
            </a:r>
          </a:p>
        </p:txBody>
      </p:sp>
      <p:sp>
        <p:nvSpPr>
          <p:cNvPr id="2" name="Textfeld 1"/>
          <p:cNvSpPr txBox="1"/>
          <p:nvPr/>
        </p:nvSpPr>
        <p:spPr>
          <a:xfrm>
            <a:off x="6267586" y="2618328"/>
            <a:ext cx="392646" cy="369332"/>
          </a:xfrm>
          <a:prstGeom prst="rect">
            <a:avLst/>
          </a:prstGeom>
          <a:noFill/>
        </p:spPr>
        <p:txBody>
          <a:bodyPr wrap="none" rtlCol="0">
            <a:spAutoFit/>
          </a:bodyPr>
          <a:lstStyle/>
          <a:p>
            <a:r>
              <a:rPr lang="de-DE" dirty="0"/>
              <a:t>g</a:t>
            </a:r>
            <a:r>
              <a:rPr lang="de-DE" baseline="-25000" dirty="0"/>
              <a:t>1</a:t>
            </a:r>
          </a:p>
        </p:txBody>
      </p:sp>
      <p:sp>
        <p:nvSpPr>
          <p:cNvPr id="17" name="Textfeld 16"/>
          <p:cNvSpPr txBox="1"/>
          <p:nvPr/>
        </p:nvSpPr>
        <p:spPr>
          <a:xfrm>
            <a:off x="6876256" y="2411596"/>
            <a:ext cx="392646" cy="369332"/>
          </a:xfrm>
          <a:prstGeom prst="rect">
            <a:avLst/>
          </a:prstGeom>
          <a:noFill/>
        </p:spPr>
        <p:txBody>
          <a:bodyPr wrap="none" rtlCol="0">
            <a:spAutoFit/>
          </a:bodyPr>
          <a:lstStyle/>
          <a:p>
            <a:r>
              <a:rPr lang="de-DE" dirty="0"/>
              <a:t>g</a:t>
            </a:r>
            <a:r>
              <a:rPr lang="de-DE" baseline="-25000" dirty="0"/>
              <a:t>2</a:t>
            </a:r>
          </a:p>
        </p:txBody>
      </p:sp>
      <p:sp>
        <p:nvSpPr>
          <p:cNvPr id="3" name="Rechteck 2"/>
          <p:cNvSpPr/>
          <p:nvPr/>
        </p:nvSpPr>
        <p:spPr>
          <a:xfrm>
            <a:off x="3995936" y="2708920"/>
            <a:ext cx="700480" cy="369332"/>
          </a:xfrm>
          <a:prstGeom prst="rect">
            <a:avLst/>
          </a:prstGeom>
        </p:spPr>
        <p:txBody>
          <a:bodyPr wrap="none">
            <a:spAutoFit/>
          </a:bodyPr>
          <a:lstStyle/>
          <a:p>
            <a:pPr eaLnBrk="1" hangingPunct="1">
              <a:defRPr/>
            </a:pPr>
            <a:r>
              <a:rPr lang="en-US" dirty="0">
                <a:solidFill>
                  <a:srgbClr val="FF0000"/>
                </a:solidFill>
                <a:latin typeface="Chalkduster"/>
              </a:rPr>
              <a:t>c n</a:t>
            </a:r>
            <a:r>
              <a:rPr lang="en-US" baseline="30000" dirty="0">
                <a:solidFill>
                  <a:srgbClr val="FF0000"/>
                </a:solidFill>
                <a:latin typeface="Chalkduster"/>
              </a:rPr>
              <a:t>2</a:t>
            </a:r>
          </a:p>
        </p:txBody>
      </p:sp>
      <p:sp>
        <p:nvSpPr>
          <p:cNvPr id="19" name="Freihandform 18"/>
          <p:cNvSpPr/>
          <p:nvPr/>
        </p:nvSpPr>
        <p:spPr>
          <a:xfrm>
            <a:off x="1547664" y="2780928"/>
            <a:ext cx="5904655" cy="3168352"/>
          </a:xfrm>
          <a:custGeom>
            <a:avLst/>
            <a:gdLst>
              <a:gd name="connsiteX0" fmla="*/ 0 w 4663273"/>
              <a:gd name="connsiteY0" fmla="*/ 3060700 h 3060700"/>
              <a:gd name="connsiteX1" fmla="*/ 1308100 w 4663273"/>
              <a:gd name="connsiteY1" fmla="*/ 2946400 h 3060700"/>
              <a:gd name="connsiteX2" fmla="*/ 2362200 w 4663273"/>
              <a:gd name="connsiteY2" fmla="*/ 2628900 h 3060700"/>
              <a:gd name="connsiteX3" fmla="*/ 3352800 w 4663273"/>
              <a:gd name="connsiteY3" fmla="*/ 2095500 h 3060700"/>
              <a:gd name="connsiteX4" fmla="*/ 4241800 w 4663273"/>
              <a:gd name="connsiteY4" fmla="*/ 1143000 h 3060700"/>
              <a:gd name="connsiteX5" fmla="*/ 4610100 w 4663273"/>
              <a:gd name="connsiteY5" fmla="*/ 241300 h 3060700"/>
              <a:gd name="connsiteX6" fmla="*/ 4660900 w 4663273"/>
              <a:gd name="connsiteY6" fmla="*/ 0 h 306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3273" h="3060700">
                <a:moveTo>
                  <a:pt x="0" y="3060700"/>
                </a:moveTo>
                <a:cubicBezTo>
                  <a:pt x="457200" y="3039533"/>
                  <a:pt x="914400" y="3018367"/>
                  <a:pt x="1308100" y="2946400"/>
                </a:cubicBezTo>
                <a:cubicBezTo>
                  <a:pt x="1701800" y="2874433"/>
                  <a:pt x="2021417" y="2770717"/>
                  <a:pt x="2362200" y="2628900"/>
                </a:cubicBezTo>
                <a:cubicBezTo>
                  <a:pt x="2702983" y="2487083"/>
                  <a:pt x="3039533" y="2343150"/>
                  <a:pt x="3352800" y="2095500"/>
                </a:cubicBezTo>
                <a:cubicBezTo>
                  <a:pt x="3666067" y="1847850"/>
                  <a:pt x="4032250" y="1452033"/>
                  <a:pt x="4241800" y="1143000"/>
                </a:cubicBezTo>
                <a:cubicBezTo>
                  <a:pt x="4451350" y="833967"/>
                  <a:pt x="4540250" y="431800"/>
                  <a:pt x="4610100" y="241300"/>
                </a:cubicBezTo>
                <a:cubicBezTo>
                  <a:pt x="4679950" y="50800"/>
                  <a:pt x="4660900" y="0"/>
                  <a:pt x="4660900" y="0"/>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solidFill>
                <a:srgbClr val="008000"/>
              </a:solidFill>
            </a:endParaRPr>
          </a:p>
        </p:txBody>
      </p:sp>
      <p:sp>
        <p:nvSpPr>
          <p:cNvPr id="21" name="Rechteck 20"/>
          <p:cNvSpPr/>
          <p:nvPr/>
        </p:nvSpPr>
        <p:spPr>
          <a:xfrm>
            <a:off x="6588224" y="4437112"/>
            <a:ext cx="1258420" cy="369332"/>
          </a:xfrm>
          <a:prstGeom prst="rect">
            <a:avLst/>
          </a:prstGeom>
          <a:ln>
            <a:noFill/>
          </a:ln>
        </p:spPr>
        <p:txBody>
          <a:bodyPr wrap="square">
            <a:spAutoFit/>
          </a:bodyPr>
          <a:lstStyle/>
          <a:p>
            <a:pPr eaLnBrk="1" hangingPunct="1">
              <a:defRPr/>
            </a:pPr>
            <a:r>
              <a:rPr lang="en-US" dirty="0">
                <a:solidFill>
                  <a:srgbClr val="008000"/>
                </a:solidFill>
                <a:latin typeface="Chalkduster"/>
              </a:rPr>
              <a:t>c’ n</a:t>
            </a:r>
            <a:r>
              <a:rPr lang="en-US" baseline="30000" dirty="0">
                <a:solidFill>
                  <a:srgbClr val="008000"/>
                </a:solidFill>
                <a:latin typeface="Chalkduster"/>
              </a:rPr>
              <a:t>2</a:t>
            </a:r>
          </a:p>
        </p:txBody>
      </p:sp>
      <p:cxnSp>
        <p:nvCxnSpPr>
          <p:cNvPr id="26" name="Gerade Verbindung 25"/>
          <p:cNvCxnSpPr/>
          <p:nvPr/>
        </p:nvCxnSpPr>
        <p:spPr>
          <a:xfrm>
            <a:off x="4355976" y="4653136"/>
            <a:ext cx="0" cy="1368152"/>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8" name="Textfeld 27"/>
          <p:cNvSpPr txBox="1"/>
          <p:nvPr/>
        </p:nvSpPr>
        <p:spPr>
          <a:xfrm>
            <a:off x="4211960" y="5949280"/>
            <a:ext cx="504056" cy="369332"/>
          </a:xfrm>
          <a:prstGeom prst="rect">
            <a:avLst/>
          </a:prstGeom>
          <a:noFill/>
          <a:ln>
            <a:noFill/>
          </a:ln>
        </p:spPr>
        <p:txBody>
          <a:bodyPr wrap="square" rtlCol="0">
            <a:spAutoFit/>
          </a:bodyPr>
          <a:lstStyle/>
          <a:p>
            <a:r>
              <a:rPr lang="de-DE" dirty="0">
                <a:solidFill>
                  <a:srgbClr val="008000"/>
                </a:solidFill>
              </a:rPr>
              <a:t>n</a:t>
            </a:r>
            <a:r>
              <a:rPr lang="de-DE" baseline="-25000" dirty="0">
                <a:solidFill>
                  <a:srgbClr val="008000"/>
                </a:solidFill>
              </a:rPr>
              <a:t>0</a:t>
            </a:r>
            <a:r>
              <a:rPr lang="de-DE" baseline="30000" dirty="0">
                <a:solidFill>
                  <a:srgbClr val="008000"/>
                </a:solidFill>
              </a:rPr>
              <a:t>‘</a:t>
            </a:r>
          </a:p>
        </p:txBody>
      </p:sp>
    </p:spTree>
    <p:extLst>
      <p:ext uri="{BB962C8B-B14F-4D97-AF65-F5344CB8AC3E}">
        <p14:creationId xmlns:p14="http://schemas.microsoft.com/office/powerpoint/2010/main" val="2995746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1" presetClass="entr" presetSubtype="0" fill="hold" grpId="0" nodeType="with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0" grpId="0" animBg="1"/>
      <p:bldP spid="23" grpId="0" animBg="1"/>
      <p:bldP spid="24" grpId="0" animBg="1"/>
      <p:bldP spid="27" grpId="0"/>
      <p:bldP spid="29" grpId="0"/>
      <p:bldP spid="2" grpId="0"/>
      <p:bldP spid="17" grpId="0"/>
      <p:bldP spid="3" grpId="0"/>
      <p:bldP spid="19" grpId="0" animBg="1"/>
      <p:bldP spid="21"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Asymptotische Komplexität: Notation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34</a:t>
            </a:fld>
            <a:endParaRPr lang="de-DE"/>
          </a:p>
        </p:txBody>
      </p:sp>
      <p:sp>
        <p:nvSpPr>
          <p:cNvPr id="13" name="Oval 12"/>
          <p:cNvSpPr/>
          <p:nvPr/>
        </p:nvSpPr>
        <p:spPr>
          <a:xfrm>
            <a:off x="7164288" y="2132856"/>
            <a:ext cx="410344" cy="554360"/>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00FF"/>
              </a:solidFill>
            </a:endParaRPr>
          </a:p>
        </p:txBody>
      </p:sp>
      <p:sp>
        <p:nvSpPr>
          <p:cNvPr id="14" name="Oval 13"/>
          <p:cNvSpPr/>
          <p:nvPr/>
        </p:nvSpPr>
        <p:spPr>
          <a:xfrm>
            <a:off x="7236296" y="1484784"/>
            <a:ext cx="410344" cy="554360"/>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00FF"/>
              </a:solidFill>
            </a:endParaRPr>
          </a:p>
        </p:txBody>
      </p:sp>
      <p:sp>
        <p:nvSpPr>
          <p:cNvPr id="3" name="Rechteck 2"/>
          <p:cNvSpPr/>
          <p:nvPr/>
        </p:nvSpPr>
        <p:spPr>
          <a:xfrm>
            <a:off x="755576" y="1556792"/>
            <a:ext cx="864096" cy="504056"/>
          </a:xfrm>
          <a:prstGeom prst="rect">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755576" y="2132856"/>
            <a:ext cx="864096" cy="504056"/>
          </a:xfrm>
          <a:prstGeom prst="rect">
            <a:avLst/>
          </a:prstGeom>
          <a:solidFill>
            <a:srgbClr val="008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7" name="Gruppierung 16"/>
          <p:cNvGrpSpPr/>
          <p:nvPr/>
        </p:nvGrpSpPr>
        <p:grpSpPr>
          <a:xfrm>
            <a:off x="755576" y="2708920"/>
            <a:ext cx="864097" cy="504056"/>
            <a:chOff x="6012160" y="4725144"/>
            <a:chExt cx="864097" cy="504056"/>
          </a:xfrm>
        </p:grpSpPr>
        <p:sp>
          <p:nvSpPr>
            <p:cNvPr id="5" name="Rechtwinkliges Dreieck 4"/>
            <p:cNvSpPr/>
            <p:nvPr/>
          </p:nvSpPr>
          <p:spPr>
            <a:xfrm>
              <a:off x="6012160" y="4725144"/>
              <a:ext cx="864096" cy="504056"/>
            </a:xfrm>
            <a:prstGeom prst="rtTriangle">
              <a:avLst/>
            </a:prstGeom>
            <a:solidFill>
              <a:srgbClr val="008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winkliges Dreieck 15"/>
            <p:cNvSpPr/>
            <p:nvPr/>
          </p:nvSpPr>
          <p:spPr>
            <a:xfrm rot="10800000">
              <a:off x="6012161" y="4725144"/>
              <a:ext cx="864096" cy="504056"/>
            </a:xfrm>
            <a:prstGeom prst="rtTriangle">
              <a:avLst/>
            </a:prstGeom>
            <a:solidFill>
              <a:srgbClr val="FF00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19" name="Bild 18" descr="o-not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56792"/>
            <a:ext cx="8100900" cy="2880320"/>
          </a:xfrm>
          <a:prstGeom prst="rect">
            <a:avLst/>
          </a:prstGeom>
        </p:spPr>
      </p:pic>
    </p:spTree>
    <p:extLst>
      <p:ext uri="{BB962C8B-B14F-4D97-AF65-F5344CB8AC3E}">
        <p14:creationId xmlns:p14="http://schemas.microsoft.com/office/powerpoint/2010/main" val="3449214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liennummernplatzhalter 5"/>
          <p:cNvSpPr>
            <a:spLocks noGrp="1"/>
          </p:cNvSpPr>
          <p:nvPr>
            <p:ph type="sldNum" sz="quarter" idx="12"/>
          </p:nvPr>
        </p:nvSpPr>
        <p:spPr>
          <a:xfrm>
            <a:off x="7223125" y="5892800"/>
            <a:ext cx="1381125" cy="196850"/>
          </a:xfrm>
        </p:spPr>
        <p:txBody>
          <a:bodyPr/>
          <a:lstStyle/>
          <a:p>
            <a:pPr>
              <a:defRPr/>
            </a:pPr>
            <a:fld id="{C0D8E82D-73E4-BE4F-AEED-04EC4C9C480A}" type="slidenum">
              <a:rPr lang="en-US"/>
              <a:pPr>
                <a:defRPr/>
              </a:pPr>
              <a:t>35</a:t>
            </a:fld>
            <a:endParaRPr lang="en-US"/>
          </a:p>
        </p:txBody>
      </p:sp>
      <p:sp>
        <p:nvSpPr>
          <p:cNvPr id="58370" name="Rectangle 2"/>
          <p:cNvSpPr>
            <a:spLocks noGrp="1" noChangeArrowheads="1"/>
          </p:cNvSpPr>
          <p:nvPr>
            <p:ph type="title"/>
          </p:nvPr>
        </p:nvSpPr>
        <p:spPr>
          <a:xfrm>
            <a:off x="323528" y="260350"/>
            <a:ext cx="8820471" cy="503238"/>
          </a:xfrm>
        </p:spPr>
        <p:txBody>
          <a:bodyPr/>
          <a:lstStyle/>
          <a:p>
            <a:pPr eaLnBrk="1" hangingPunct="1">
              <a:defRPr/>
            </a:pPr>
            <a:r>
              <a:rPr lang="en-US" sz="2800" dirty="0" err="1">
                <a:solidFill>
                  <a:schemeClr val="bg1"/>
                </a:solidFill>
                <a:latin typeface="Chalkduster"/>
                <a:cs typeface="+mj-cs"/>
              </a:rPr>
              <a:t>Aufgaben</a:t>
            </a:r>
            <a:endParaRPr lang="en-US" sz="2800" dirty="0">
              <a:solidFill>
                <a:schemeClr val="bg1"/>
              </a:solidFill>
              <a:latin typeface="Chalkduster"/>
              <a:cs typeface="+mj-cs"/>
            </a:endParaRPr>
          </a:p>
        </p:txBody>
      </p:sp>
      <p:sp>
        <p:nvSpPr>
          <p:cNvPr id="10" name="Rectangle 3"/>
          <p:cNvSpPr txBox="1">
            <a:spLocks noChangeArrowheads="1"/>
          </p:cNvSpPr>
          <p:nvPr/>
        </p:nvSpPr>
        <p:spPr bwMode="auto">
          <a:xfrm>
            <a:off x="323528" y="1268760"/>
            <a:ext cx="8712968" cy="352839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err="1">
                <a:solidFill>
                  <a:schemeClr val="bg1"/>
                </a:solidFill>
                <a:latin typeface="Chalkduster"/>
              </a:rPr>
              <a:t>Ist</a:t>
            </a:r>
            <a:r>
              <a:rPr lang="en-US" sz="2400" dirty="0">
                <a:solidFill>
                  <a:schemeClr val="bg1"/>
                </a:solidFill>
                <a:latin typeface="Chalkduster"/>
              </a:rPr>
              <a:t> Selection-Sort in </a:t>
            </a:r>
            <a:r>
              <a:rPr lang="en-US" sz="2400" dirty="0">
                <a:solidFill>
                  <a:schemeClr val="bg1"/>
                </a:solidFill>
                <a:latin typeface="Symbol" charset="2"/>
                <a:cs typeface="Symbol" charset="2"/>
              </a:rPr>
              <a:t>W</a:t>
            </a:r>
            <a:r>
              <a:rPr lang="en-US" sz="2400" dirty="0">
                <a:solidFill>
                  <a:schemeClr val="bg1"/>
                </a:solidFill>
                <a:latin typeface="Chalkduster"/>
              </a:rPr>
              <a:t>(n</a:t>
            </a:r>
            <a:r>
              <a:rPr lang="en-US" sz="2400" baseline="30000" dirty="0">
                <a:solidFill>
                  <a:schemeClr val="bg1"/>
                </a:solidFill>
                <a:latin typeface="Chalkduster"/>
              </a:rPr>
              <a:t>2</a:t>
            </a:r>
            <a:r>
              <a:rPr lang="en-US" sz="2400" dirty="0">
                <a:solidFill>
                  <a:schemeClr val="bg1"/>
                </a:solidFill>
                <a:latin typeface="Chalkduster"/>
              </a:rPr>
              <a:t>)?</a:t>
            </a:r>
          </a:p>
          <a:p>
            <a:pPr eaLnBrk="1" hangingPunct="1">
              <a:defRPr/>
            </a:pPr>
            <a:endParaRPr lang="en-US" sz="2400" dirty="0">
              <a:solidFill>
                <a:schemeClr val="bg1"/>
              </a:solidFill>
              <a:latin typeface="Chalkduster"/>
            </a:endParaRPr>
          </a:p>
          <a:p>
            <a:pPr eaLnBrk="1" hangingPunct="1">
              <a:defRPr/>
            </a:pPr>
            <a:r>
              <a:rPr lang="en-US" sz="2400" dirty="0" err="1">
                <a:solidFill>
                  <a:schemeClr val="bg1"/>
                </a:solidFill>
                <a:latin typeface="Chalkduster"/>
              </a:rPr>
              <a:t>Ist</a:t>
            </a:r>
            <a:r>
              <a:rPr lang="en-US" sz="2400" dirty="0">
                <a:solidFill>
                  <a:schemeClr val="bg1"/>
                </a:solidFill>
                <a:latin typeface="Chalkduster"/>
              </a:rPr>
              <a:t> Insertion-Sort in </a:t>
            </a:r>
            <a:r>
              <a:rPr lang="en-US" sz="2400" dirty="0">
                <a:solidFill>
                  <a:schemeClr val="bg1"/>
                </a:solidFill>
                <a:latin typeface="Symbol" charset="2"/>
                <a:cs typeface="Symbol" charset="2"/>
              </a:rPr>
              <a:t>W</a:t>
            </a:r>
            <a:r>
              <a:rPr lang="en-US" sz="2400" dirty="0">
                <a:solidFill>
                  <a:schemeClr val="bg1"/>
                </a:solidFill>
                <a:latin typeface="Chalkduster"/>
              </a:rPr>
              <a:t>(n</a:t>
            </a:r>
            <a:r>
              <a:rPr lang="en-US" sz="2400" baseline="30000" dirty="0">
                <a:solidFill>
                  <a:schemeClr val="bg1"/>
                </a:solidFill>
                <a:latin typeface="Chalkduster"/>
              </a:rPr>
              <a:t>2</a:t>
            </a:r>
            <a:r>
              <a:rPr lang="en-US" sz="2400" dirty="0">
                <a:solidFill>
                  <a:schemeClr val="bg1"/>
                </a:solidFill>
                <a:latin typeface="Chalkduster"/>
              </a:rPr>
              <a:t>)?</a:t>
            </a:r>
          </a:p>
          <a:p>
            <a:pPr eaLnBrk="1" hangingPunct="1">
              <a:defRPr/>
            </a:pPr>
            <a:endParaRPr lang="en-US" sz="2400" dirty="0">
              <a:solidFill>
                <a:schemeClr val="bg1"/>
              </a:solidFill>
              <a:latin typeface="Chalkduster"/>
            </a:endParaRPr>
          </a:p>
          <a:p>
            <a:pPr eaLnBrk="1" hangingPunct="1">
              <a:defRPr/>
            </a:pPr>
            <a:r>
              <a:rPr lang="en-US" sz="2400" dirty="0" err="1">
                <a:solidFill>
                  <a:schemeClr val="bg1"/>
                </a:solidFill>
                <a:latin typeface="Chalkduster"/>
              </a:rPr>
              <a:t>Ist</a:t>
            </a:r>
            <a:r>
              <a:rPr lang="en-US" sz="2400" dirty="0">
                <a:solidFill>
                  <a:schemeClr val="bg1"/>
                </a:solidFill>
                <a:latin typeface="Chalkduster"/>
              </a:rPr>
              <a:t> Insertion-Sort in </a:t>
            </a:r>
            <a:r>
              <a:rPr lang="en-US" sz="2400" dirty="0">
                <a:solidFill>
                  <a:schemeClr val="bg1"/>
                </a:solidFill>
                <a:latin typeface="Symbol" charset="2"/>
                <a:cs typeface="Symbol" charset="2"/>
              </a:rPr>
              <a:t>Q</a:t>
            </a:r>
            <a:r>
              <a:rPr lang="en-US" sz="2400" dirty="0">
                <a:solidFill>
                  <a:schemeClr val="bg1"/>
                </a:solidFill>
                <a:latin typeface="Chalkduster"/>
              </a:rPr>
              <a:t>(n</a:t>
            </a:r>
            <a:r>
              <a:rPr lang="en-US" sz="2400" baseline="30000" dirty="0">
                <a:solidFill>
                  <a:schemeClr val="bg1"/>
                </a:solidFill>
                <a:latin typeface="Chalkduster"/>
              </a:rPr>
              <a:t>2</a:t>
            </a:r>
            <a:r>
              <a:rPr lang="en-US" sz="2400" dirty="0">
                <a:solidFill>
                  <a:schemeClr val="bg1"/>
                </a:solidFill>
                <a:latin typeface="Chalkduster"/>
              </a:rPr>
              <a:t>)?</a:t>
            </a:r>
          </a:p>
          <a:p>
            <a:pPr eaLnBrk="1" hangingPunct="1">
              <a:defRPr/>
            </a:pPr>
            <a:endParaRPr lang="en-US" sz="2400" dirty="0">
              <a:solidFill>
                <a:schemeClr val="bg1"/>
              </a:solidFill>
              <a:latin typeface="Chalkduster"/>
            </a:endParaRPr>
          </a:p>
          <a:p>
            <a:pPr eaLnBrk="1" hangingPunct="1">
              <a:defRPr/>
            </a:pPr>
            <a:r>
              <a:rPr lang="en-US" sz="2400" dirty="0" err="1">
                <a:solidFill>
                  <a:schemeClr val="bg1"/>
                </a:solidFill>
                <a:latin typeface="Chalkduster"/>
              </a:rPr>
              <a:t>Ist</a:t>
            </a:r>
            <a:r>
              <a:rPr lang="en-US" sz="2400" dirty="0">
                <a:solidFill>
                  <a:schemeClr val="bg1"/>
                </a:solidFill>
                <a:latin typeface="Chalkduster"/>
              </a:rPr>
              <a:t> Quicksort in </a:t>
            </a:r>
            <a:r>
              <a:rPr lang="en-US" sz="2400" dirty="0">
                <a:solidFill>
                  <a:schemeClr val="bg1"/>
                </a:solidFill>
                <a:latin typeface="Symbol" charset="2"/>
                <a:cs typeface="Symbol" charset="2"/>
              </a:rPr>
              <a:t>Q</a:t>
            </a:r>
            <a:r>
              <a:rPr lang="en-US" sz="2400" dirty="0">
                <a:solidFill>
                  <a:schemeClr val="bg1"/>
                </a:solidFill>
                <a:latin typeface="Chalkduster"/>
              </a:rPr>
              <a:t>(n log n)?</a:t>
            </a:r>
            <a:endParaRPr lang="en-US" dirty="0">
              <a:solidFill>
                <a:schemeClr val="bg1"/>
              </a:solidFill>
              <a:latin typeface="Chalkduster"/>
              <a:cs typeface="+mn-cs"/>
            </a:endParaRPr>
          </a:p>
        </p:txBody>
      </p:sp>
    </p:spTree>
    <p:extLst>
      <p:ext uri="{BB962C8B-B14F-4D97-AF65-F5344CB8AC3E}">
        <p14:creationId xmlns:p14="http://schemas.microsoft.com/office/powerpoint/2010/main" val="305669429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kurs27_beatmen_nachdenk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392"/>
            <a:ext cx="9144000" cy="9144000"/>
          </a:xfrm>
          <a:prstGeom prst="rect">
            <a:avLst/>
          </a:prstGeom>
        </p:spPr>
      </p:pic>
      <p:sp>
        <p:nvSpPr>
          <p:cNvPr id="2" name="Titel 1"/>
          <p:cNvSpPr>
            <a:spLocks noGrp="1"/>
          </p:cNvSpPr>
          <p:nvPr>
            <p:ph type="title"/>
          </p:nvPr>
        </p:nvSpPr>
        <p:spPr/>
        <p:txBody>
          <a:bodyPr/>
          <a:lstStyle/>
          <a:p>
            <a:r>
              <a:rPr lang="de-DE" dirty="0" err="1"/>
              <a:t>Quicksort</a:t>
            </a:r>
            <a:endParaRPr lang="de-DE" dirty="0"/>
          </a:p>
        </p:txBody>
      </p:sp>
      <p:sp>
        <p:nvSpPr>
          <p:cNvPr id="3" name="Inhaltsplatzhalter 2"/>
          <p:cNvSpPr>
            <a:spLocks noGrp="1"/>
          </p:cNvSpPr>
          <p:nvPr>
            <p:ph idx="1"/>
          </p:nvPr>
        </p:nvSpPr>
        <p:spPr/>
        <p:txBody>
          <a:bodyPr/>
          <a:lstStyle/>
          <a:p>
            <a:r>
              <a:rPr lang="de-DE" dirty="0"/>
              <a:t>Nur, wenn man „Glück hat“ in O(</a:t>
            </a:r>
            <a:r>
              <a:rPr lang="de-DE" dirty="0" err="1"/>
              <a:t>n</a:t>
            </a:r>
            <a:r>
              <a:rPr lang="de-DE" dirty="0"/>
              <a:t> log </a:t>
            </a:r>
            <a:r>
              <a:rPr lang="de-DE" dirty="0" err="1"/>
              <a:t>n</a:t>
            </a:r>
            <a:r>
              <a:rPr lang="de-DE" dirty="0"/>
              <a:t>)</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36</a:t>
            </a:fld>
            <a:endParaRPr lang="de-DE"/>
          </a:p>
        </p:txBody>
      </p:sp>
    </p:spTree>
    <p:extLst>
      <p:ext uri="{BB962C8B-B14F-4D97-AF65-F5344CB8AC3E}">
        <p14:creationId xmlns:p14="http://schemas.microsoft.com/office/powerpoint/2010/main" val="47573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Danksagung</a:t>
            </a:r>
          </a:p>
        </p:txBody>
      </p:sp>
      <p:sp>
        <p:nvSpPr>
          <p:cNvPr id="3" name="Inhaltsplatzhalter 2"/>
          <p:cNvSpPr>
            <a:spLocks noGrp="1"/>
          </p:cNvSpPr>
          <p:nvPr>
            <p:ph idx="1"/>
          </p:nvPr>
        </p:nvSpPr>
        <p:spPr/>
        <p:txBody>
          <a:bodyPr/>
          <a:lstStyle/>
          <a:p>
            <a:pPr marL="0" indent="0">
              <a:buNone/>
            </a:pPr>
            <a:r>
              <a:rPr lang="de-DE" dirty="0"/>
              <a:t>Nachfolgende Präsentationen für Heap-</a:t>
            </a:r>
            <a:r>
              <a:rPr lang="de-DE" dirty="0" err="1"/>
              <a:t>Sort</a:t>
            </a:r>
            <a:r>
              <a:rPr lang="de-DE" dirty="0"/>
              <a:t> und die Komplexität des Problems In-situ-Sortieren sind von Raimund Seidels Präsentationen aus der Vorlesung </a:t>
            </a:r>
          </a:p>
          <a:p>
            <a:pPr marL="0" indent="0">
              <a:buNone/>
            </a:pPr>
            <a:r>
              <a:rPr lang="de-DE" dirty="0"/>
              <a:t>„Grundzüge von Algorithmen und Datenstrukturen“ </a:t>
            </a:r>
          </a:p>
          <a:p>
            <a:pPr marL="0" indent="0">
              <a:buNone/>
            </a:pPr>
            <a:r>
              <a:rPr lang="de-DE" dirty="0"/>
              <a:t>aus dem WS 2014/2015 inspiriert.</a:t>
            </a:r>
          </a:p>
          <a:p>
            <a:pPr marL="0" indent="0">
              <a:buNone/>
            </a:pPr>
            <a:r>
              <a:rPr lang="de-DE" dirty="0"/>
              <a:t>Siehe http://</a:t>
            </a:r>
            <a:r>
              <a:rPr lang="de-DE" dirty="0" err="1"/>
              <a:t>www-tcs.cs.uni-sb.de</a:t>
            </a:r>
            <a:r>
              <a:rPr lang="de-DE" dirty="0"/>
              <a:t>/</a:t>
            </a:r>
            <a:r>
              <a:rPr lang="de-DE" dirty="0" err="1"/>
              <a:t>course</a:t>
            </a:r>
            <a:r>
              <a:rPr lang="de-DE" dirty="0"/>
              <a:t>/60/</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37</a:t>
            </a:fld>
            <a:endParaRPr lang="de-DE"/>
          </a:p>
        </p:txBody>
      </p:sp>
    </p:spTree>
    <p:extLst>
      <p:ext uri="{BB962C8B-B14F-4D97-AF65-F5344CB8AC3E}">
        <p14:creationId xmlns:p14="http://schemas.microsoft.com/office/powerpoint/2010/main" val="2174897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 Baum …</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38</a:t>
            </a:fld>
            <a:endParaRPr lang="de-DE"/>
          </a:p>
        </p:txBody>
      </p:sp>
      <p:sp>
        <p:nvSpPr>
          <p:cNvPr id="3" name="Rechteck 2"/>
          <p:cNvSpPr/>
          <p:nvPr/>
        </p:nvSpPr>
        <p:spPr>
          <a:xfrm>
            <a:off x="4519084" y="198882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dirty="0"/>
          </a:p>
        </p:txBody>
      </p:sp>
      <p:sp>
        <p:nvSpPr>
          <p:cNvPr id="22" name="Line 15"/>
          <p:cNvSpPr>
            <a:spLocks noChangeShapeType="1"/>
          </p:cNvSpPr>
          <p:nvPr/>
        </p:nvSpPr>
        <p:spPr bwMode="auto">
          <a:xfrm flipH="1">
            <a:off x="2728936" y="2348862"/>
            <a:ext cx="1771056" cy="31507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Line 13"/>
          <p:cNvSpPr>
            <a:spLocks noChangeShapeType="1"/>
          </p:cNvSpPr>
          <p:nvPr/>
        </p:nvSpPr>
        <p:spPr bwMode="auto">
          <a:xfrm>
            <a:off x="5022008" y="2348863"/>
            <a:ext cx="1674228" cy="31507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cxnSp>
        <p:nvCxnSpPr>
          <p:cNvPr id="6" name="Gerade Verbindung mit Pfeil 5"/>
          <p:cNvCxnSpPr/>
          <p:nvPr/>
        </p:nvCxnSpPr>
        <p:spPr>
          <a:xfrm flipH="1">
            <a:off x="4596986" y="1628770"/>
            <a:ext cx="703183" cy="2667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feld 8"/>
          <p:cNvSpPr txBox="1"/>
          <p:nvPr/>
        </p:nvSpPr>
        <p:spPr>
          <a:xfrm>
            <a:off x="5300169" y="1448747"/>
            <a:ext cx="673838" cy="369332"/>
          </a:xfrm>
          <a:prstGeom prst="rect">
            <a:avLst/>
          </a:prstGeom>
          <a:noFill/>
        </p:spPr>
        <p:txBody>
          <a:bodyPr wrap="square" rtlCol="0">
            <a:spAutoFit/>
          </a:bodyPr>
          <a:lstStyle/>
          <a:p>
            <a:r>
              <a:rPr lang="de-DE" dirty="0" err="1"/>
              <a:t>root</a:t>
            </a:r>
            <a:endParaRPr lang="de-DE" dirty="0"/>
          </a:p>
        </p:txBody>
      </p:sp>
      <p:sp>
        <p:nvSpPr>
          <p:cNvPr id="16" name="Textfeld 15"/>
          <p:cNvSpPr txBox="1"/>
          <p:nvPr/>
        </p:nvSpPr>
        <p:spPr>
          <a:xfrm>
            <a:off x="4599000" y="2303875"/>
            <a:ext cx="360046" cy="369332"/>
          </a:xfrm>
          <a:prstGeom prst="rect">
            <a:avLst/>
          </a:prstGeom>
          <a:noFill/>
        </p:spPr>
        <p:txBody>
          <a:bodyPr wrap="square" rtlCol="0">
            <a:spAutoFit/>
          </a:bodyPr>
          <a:lstStyle/>
          <a:p>
            <a:pPr algn="ctr"/>
            <a:r>
              <a:rPr lang="de-DE" dirty="0"/>
              <a:t>1</a:t>
            </a:r>
          </a:p>
        </p:txBody>
      </p:sp>
      <p:sp>
        <p:nvSpPr>
          <p:cNvPr id="19" name="Textfeld 18"/>
          <p:cNvSpPr txBox="1"/>
          <p:nvPr/>
        </p:nvSpPr>
        <p:spPr>
          <a:xfrm>
            <a:off x="50350" y="1088701"/>
            <a:ext cx="8986146" cy="461665"/>
          </a:xfrm>
          <a:prstGeom prst="rect">
            <a:avLst/>
          </a:prstGeom>
          <a:noFill/>
        </p:spPr>
        <p:txBody>
          <a:bodyPr wrap="none" rtlCol="0">
            <a:spAutoFit/>
          </a:bodyPr>
          <a:lstStyle/>
          <a:p>
            <a:r>
              <a:rPr lang="de-DE" sz="2400" b="1" i="1" dirty="0"/>
              <a:t>Beispiel: </a:t>
            </a:r>
            <a:r>
              <a:rPr lang="de-DE" sz="2400" dirty="0">
                <a:solidFill>
                  <a:srgbClr val="0070C0"/>
                </a:solidFill>
              </a:rPr>
              <a:t>A = [ 9 ,16 ,14 , 7 , 5, 3 , 18 ,19 , 12 , 27 , 24 , 20 , 22 ]</a:t>
            </a:r>
            <a:r>
              <a:rPr lang="de-DE" sz="2400" dirty="0"/>
              <a:t> mit </a:t>
            </a:r>
            <a:r>
              <a:rPr lang="de-DE" sz="2400" dirty="0">
                <a:solidFill>
                  <a:srgbClr val="0070C0"/>
                </a:solidFill>
              </a:rPr>
              <a:t>n = 13</a:t>
            </a:r>
          </a:p>
        </p:txBody>
      </p:sp>
      <p:sp>
        <p:nvSpPr>
          <p:cNvPr id="71" name="Textfeld 70"/>
          <p:cNvSpPr txBox="1"/>
          <p:nvPr/>
        </p:nvSpPr>
        <p:spPr>
          <a:xfrm>
            <a:off x="3527568" y="4824155"/>
            <a:ext cx="517881" cy="369332"/>
          </a:xfrm>
          <a:prstGeom prst="rect">
            <a:avLst/>
          </a:prstGeom>
          <a:noFill/>
        </p:spPr>
        <p:txBody>
          <a:bodyPr wrap="square" rtlCol="0">
            <a:spAutoFit/>
          </a:bodyPr>
          <a:lstStyle/>
          <a:p>
            <a:pPr algn="ctr"/>
            <a:endParaRPr lang="de-DE" dirty="0"/>
          </a:p>
        </p:txBody>
      </p:sp>
      <p:sp>
        <p:nvSpPr>
          <p:cNvPr id="8" name="Rechteck 7"/>
          <p:cNvSpPr/>
          <p:nvPr/>
        </p:nvSpPr>
        <p:spPr>
          <a:xfrm>
            <a:off x="476545" y="5849978"/>
            <a:ext cx="8215604" cy="369332"/>
          </a:xfrm>
          <a:prstGeom prst="rect">
            <a:avLst/>
          </a:prstGeom>
        </p:spPr>
        <p:txBody>
          <a:bodyPr wrap="square">
            <a:spAutoFit/>
          </a:bodyPr>
          <a:lstStyle/>
          <a:p>
            <a:r>
              <a:rPr lang="de-DE" dirty="0"/>
              <a:t>Die „ersten 13“ Knoten (in Niveau-Ordnung) in einem größeren binären Baum</a:t>
            </a:r>
            <a:endParaRPr lang="de-DE" dirty="0">
              <a:solidFill>
                <a:srgbClr val="0070C0"/>
              </a:solidFill>
            </a:endParaRPr>
          </a:p>
        </p:txBody>
      </p:sp>
      <p:sp>
        <p:nvSpPr>
          <p:cNvPr id="33" name="Rechteck 32"/>
          <p:cNvSpPr/>
          <p:nvPr/>
        </p:nvSpPr>
        <p:spPr>
          <a:xfrm>
            <a:off x="6708468" y="2663915"/>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endParaRPr lang="de-DE"/>
          </a:p>
        </p:txBody>
      </p:sp>
      <p:sp>
        <p:nvSpPr>
          <p:cNvPr id="40" name="Line 15"/>
          <p:cNvSpPr>
            <a:spLocks noChangeShapeType="1"/>
          </p:cNvSpPr>
          <p:nvPr/>
        </p:nvSpPr>
        <p:spPr bwMode="auto">
          <a:xfrm flipH="1">
            <a:off x="5934339" y="3023956"/>
            <a:ext cx="774127" cy="4050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 name="Line 13"/>
          <p:cNvSpPr>
            <a:spLocks noChangeShapeType="1"/>
          </p:cNvSpPr>
          <p:nvPr/>
        </p:nvSpPr>
        <p:spPr bwMode="auto">
          <a:xfrm>
            <a:off x="7193433" y="3023958"/>
            <a:ext cx="766132" cy="4050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 name="Textfeld 41"/>
          <p:cNvSpPr txBox="1"/>
          <p:nvPr/>
        </p:nvSpPr>
        <p:spPr>
          <a:xfrm>
            <a:off x="6788384" y="2978950"/>
            <a:ext cx="360046" cy="369332"/>
          </a:xfrm>
          <a:prstGeom prst="rect">
            <a:avLst/>
          </a:prstGeom>
          <a:noFill/>
        </p:spPr>
        <p:txBody>
          <a:bodyPr wrap="square" rtlCol="0">
            <a:spAutoFit/>
          </a:bodyPr>
          <a:lstStyle/>
          <a:p>
            <a:pPr algn="ctr"/>
            <a:r>
              <a:rPr lang="de-DE" dirty="0"/>
              <a:t>3</a:t>
            </a:r>
          </a:p>
        </p:txBody>
      </p:sp>
      <p:cxnSp>
        <p:nvCxnSpPr>
          <p:cNvPr id="27" name="Gerade Verbindung mit Pfeil 26"/>
          <p:cNvCxnSpPr/>
          <p:nvPr/>
        </p:nvCxnSpPr>
        <p:spPr>
          <a:xfrm flipH="1" flipV="1">
            <a:off x="6790416" y="4873346"/>
            <a:ext cx="786083" cy="4638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feld 105"/>
          <p:cNvSpPr txBox="1"/>
          <p:nvPr/>
        </p:nvSpPr>
        <p:spPr>
          <a:xfrm>
            <a:off x="7046161" y="5327920"/>
            <a:ext cx="1018227" cy="369332"/>
          </a:xfrm>
          <a:prstGeom prst="rect">
            <a:avLst/>
          </a:prstGeom>
          <a:noFill/>
        </p:spPr>
        <p:txBody>
          <a:bodyPr wrap="none" rtlCol="0">
            <a:spAutoFit/>
          </a:bodyPr>
          <a:lstStyle/>
          <a:p>
            <a:r>
              <a:rPr lang="de-DE" dirty="0" err="1"/>
              <a:t>lastnode</a:t>
            </a:r>
            <a:endParaRPr lang="de-DE" dirty="0"/>
          </a:p>
        </p:txBody>
      </p:sp>
      <p:sp>
        <p:nvSpPr>
          <p:cNvPr id="108" name="Rechteck 107"/>
          <p:cNvSpPr/>
          <p:nvPr/>
        </p:nvSpPr>
        <p:spPr>
          <a:xfrm>
            <a:off x="2243972" y="2672916"/>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endParaRPr lang="de-DE"/>
          </a:p>
        </p:txBody>
      </p:sp>
      <p:sp>
        <p:nvSpPr>
          <p:cNvPr id="109" name="Line 15"/>
          <p:cNvSpPr>
            <a:spLocks noChangeShapeType="1"/>
          </p:cNvSpPr>
          <p:nvPr/>
        </p:nvSpPr>
        <p:spPr bwMode="auto">
          <a:xfrm flipH="1">
            <a:off x="1469843" y="3032957"/>
            <a:ext cx="774127" cy="4050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0" name="Line 13"/>
          <p:cNvSpPr>
            <a:spLocks noChangeShapeType="1"/>
          </p:cNvSpPr>
          <p:nvPr/>
        </p:nvSpPr>
        <p:spPr bwMode="auto">
          <a:xfrm>
            <a:off x="2728937" y="3032959"/>
            <a:ext cx="766132" cy="4050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1" name="Textfeld 110"/>
          <p:cNvSpPr txBox="1"/>
          <p:nvPr/>
        </p:nvSpPr>
        <p:spPr>
          <a:xfrm>
            <a:off x="2323888" y="2987951"/>
            <a:ext cx="360046" cy="369332"/>
          </a:xfrm>
          <a:prstGeom prst="rect">
            <a:avLst/>
          </a:prstGeom>
          <a:noFill/>
        </p:spPr>
        <p:txBody>
          <a:bodyPr wrap="square" rtlCol="0">
            <a:spAutoFit/>
          </a:bodyPr>
          <a:lstStyle/>
          <a:p>
            <a:pPr algn="ctr"/>
            <a:r>
              <a:rPr lang="de-DE" dirty="0"/>
              <a:t>2</a:t>
            </a:r>
          </a:p>
        </p:txBody>
      </p:sp>
      <p:sp>
        <p:nvSpPr>
          <p:cNvPr id="112" name="Rechteck 111"/>
          <p:cNvSpPr/>
          <p:nvPr/>
        </p:nvSpPr>
        <p:spPr>
          <a:xfrm>
            <a:off x="1191903"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13" name="Line 13"/>
          <p:cNvSpPr>
            <a:spLocks noChangeShapeType="1"/>
          </p:cNvSpPr>
          <p:nvPr/>
        </p:nvSpPr>
        <p:spPr bwMode="auto">
          <a:xfrm>
            <a:off x="1674241" y="3798061"/>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 name="Textfeld 113"/>
          <p:cNvSpPr txBox="1"/>
          <p:nvPr/>
        </p:nvSpPr>
        <p:spPr>
          <a:xfrm>
            <a:off x="1244819" y="3753036"/>
            <a:ext cx="360046" cy="369332"/>
          </a:xfrm>
          <a:prstGeom prst="rect">
            <a:avLst/>
          </a:prstGeom>
          <a:noFill/>
        </p:spPr>
        <p:txBody>
          <a:bodyPr wrap="square" rtlCol="0">
            <a:spAutoFit/>
          </a:bodyPr>
          <a:lstStyle/>
          <a:p>
            <a:pPr algn="ctr"/>
            <a:r>
              <a:rPr lang="de-DE" dirty="0"/>
              <a:t>4</a:t>
            </a:r>
          </a:p>
        </p:txBody>
      </p:sp>
      <p:sp>
        <p:nvSpPr>
          <p:cNvPr id="115" name="Rechteck 114"/>
          <p:cNvSpPr/>
          <p:nvPr/>
        </p:nvSpPr>
        <p:spPr>
          <a:xfrm>
            <a:off x="560743"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16" name="Textfeld 115"/>
          <p:cNvSpPr txBox="1"/>
          <p:nvPr/>
        </p:nvSpPr>
        <p:spPr>
          <a:xfrm>
            <a:off x="560743" y="4581128"/>
            <a:ext cx="486546" cy="369332"/>
          </a:xfrm>
          <a:prstGeom prst="rect">
            <a:avLst/>
          </a:prstGeom>
          <a:noFill/>
        </p:spPr>
        <p:txBody>
          <a:bodyPr wrap="square" rtlCol="0">
            <a:spAutoFit/>
          </a:bodyPr>
          <a:lstStyle/>
          <a:p>
            <a:pPr algn="ctr"/>
            <a:r>
              <a:rPr lang="de-DE" dirty="0"/>
              <a:t>8</a:t>
            </a:r>
          </a:p>
        </p:txBody>
      </p:sp>
      <p:sp>
        <p:nvSpPr>
          <p:cNvPr id="117" name="Rechteck 116"/>
          <p:cNvSpPr/>
          <p:nvPr/>
        </p:nvSpPr>
        <p:spPr>
          <a:xfrm>
            <a:off x="1839975"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8" name="Textfeld 117"/>
          <p:cNvSpPr txBox="1"/>
          <p:nvPr/>
        </p:nvSpPr>
        <p:spPr>
          <a:xfrm>
            <a:off x="1839975" y="4581128"/>
            <a:ext cx="485945" cy="369332"/>
          </a:xfrm>
          <a:prstGeom prst="rect">
            <a:avLst/>
          </a:prstGeom>
          <a:noFill/>
        </p:spPr>
        <p:txBody>
          <a:bodyPr wrap="square" rtlCol="0">
            <a:spAutoFit/>
          </a:bodyPr>
          <a:lstStyle/>
          <a:p>
            <a:pPr algn="ctr"/>
            <a:r>
              <a:rPr lang="de-DE" dirty="0"/>
              <a:t>9</a:t>
            </a:r>
          </a:p>
        </p:txBody>
      </p:sp>
      <p:sp>
        <p:nvSpPr>
          <p:cNvPr id="128" name="Line 15"/>
          <p:cNvSpPr>
            <a:spLocks noChangeShapeType="1"/>
          </p:cNvSpPr>
          <p:nvPr/>
        </p:nvSpPr>
        <p:spPr bwMode="auto">
          <a:xfrm flipH="1">
            <a:off x="863588" y="3789041"/>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9" name="Line 15"/>
          <p:cNvSpPr>
            <a:spLocks noChangeShapeType="1"/>
          </p:cNvSpPr>
          <p:nvPr/>
        </p:nvSpPr>
        <p:spPr bwMode="auto">
          <a:xfrm flipH="1">
            <a:off x="476545" y="4644696"/>
            <a:ext cx="209318" cy="45816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0" name="Rechteck 129"/>
          <p:cNvSpPr/>
          <p:nvPr/>
        </p:nvSpPr>
        <p:spPr>
          <a:xfrm>
            <a:off x="234608"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33" name="Textfeld 132"/>
          <p:cNvSpPr txBox="1"/>
          <p:nvPr/>
        </p:nvSpPr>
        <p:spPr>
          <a:xfrm>
            <a:off x="251520" y="5445224"/>
            <a:ext cx="486546" cy="369332"/>
          </a:xfrm>
          <a:prstGeom prst="rect">
            <a:avLst/>
          </a:prstGeom>
          <a:noFill/>
        </p:spPr>
        <p:txBody>
          <a:bodyPr wrap="square" rtlCol="0">
            <a:spAutoFit/>
          </a:bodyPr>
          <a:lstStyle/>
          <a:p>
            <a:pPr algn="ctr"/>
            <a:r>
              <a:rPr lang="de-DE" dirty="0"/>
              <a:t>16</a:t>
            </a:r>
          </a:p>
        </p:txBody>
      </p:sp>
      <p:sp>
        <p:nvSpPr>
          <p:cNvPr id="137" name="Textfeld 136"/>
          <p:cNvSpPr txBox="1"/>
          <p:nvPr/>
        </p:nvSpPr>
        <p:spPr>
          <a:xfrm>
            <a:off x="975066" y="5436542"/>
            <a:ext cx="486546" cy="369332"/>
          </a:xfrm>
          <a:prstGeom prst="rect">
            <a:avLst/>
          </a:prstGeom>
          <a:noFill/>
        </p:spPr>
        <p:txBody>
          <a:bodyPr wrap="square" rtlCol="0">
            <a:spAutoFit/>
          </a:bodyPr>
          <a:lstStyle/>
          <a:p>
            <a:pPr algn="ctr"/>
            <a:r>
              <a:rPr lang="de-DE" dirty="0"/>
              <a:t>17</a:t>
            </a:r>
          </a:p>
        </p:txBody>
      </p:sp>
      <p:sp>
        <p:nvSpPr>
          <p:cNvPr id="138" name="Line 15"/>
          <p:cNvSpPr>
            <a:spLocks noChangeShapeType="1"/>
          </p:cNvSpPr>
          <p:nvPr/>
        </p:nvSpPr>
        <p:spPr bwMode="auto">
          <a:xfrm>
            <a:off x="958153" y="4634568"/>
            <a:ext cx="260185" cy="477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7" name="Rechteck 146"/>
          <p:cNvSpPr/>
          <p:nvPr/>
        </p:nvSpPr>
        <p:spPr>
          <a:xfrm>
            <a:off x="3252587"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48" name="Line 13"/>
          <p:cNvSpPr>
            <a:spLocks noChangeShapeType="1"/>
          </p:cNvSpPr>
          <p:nvPr/>
        </p:nvSpPr>
        <p:spPr bwMode="auto">
          <a:xfrm>
            <a:off x="3734925" y="3798247"/>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9" name="Textfeld 148"/>
          <p:cNvSpPr txBox="1"/>
          <p:nvPr/>
        </p:nvSpPr>
        <p:spPr>
          <a:xfrm>
            <a:off x="3305503" y="3753222"/>
            <a:ext cx="360046" cy="369332"/>
          </a:xfrm>
          <a:prstGeom prst="rect">
            <a:avLst/>
          </a:prstGeom>
          <a:noFill/>
        </p:spPr>
        <p:txBody>
          <a:bodyPr wrap="square" rtlCol="0">
            <a:spAutoFit/>
          </a:bodyPr>
          <a:lstStyle/>
          <a:p>
            <a:pPr algn="ctr"/>
            <a:r>
              <a:rPr lang="de-DE" dirty="0"/>
              <a:t>5</a:t>
            </a:r>
          </a:p>
        </p:txBody>
      </p:sp>
      <p:sp>
        <p:nvSpPr>
          <p:cNvPr id="150" name="Rechteck 149"/>
          <p:cNvSpPr/>
          <p:nvPr/>
        </p:nvSpPr>
        <p:spPr>
          <a:xfrm>
            <a:off x="2621427" y="4257278"/>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51" name="Textfeld 150"/>
          <p:cNvSpPr txBox="1"/>
          <p:nvPr/>
        </p:nvSpPr>
        <p:spPr>
          <a:xfrm>
            <a:off x="2621427" y="4581314"/>
            <a:ext cx="486546" cy="369332"/>
          </a:xfrm>
          <a:prstGeom prst="rect">
            <a:avLst/>
          </a:prstGeom>
          <a:noFill/>
        </p:spPr>
        <p:txBody>
          <a:bodyPr wrap="square" rtlCol="0">
            <a:spAutoFit/>
          </a:bodyPr>
          <a:lstStyle/>
          <a:p>
            <a:pPr algn="ctr"/>
            <a:r>
              <a:rPr lang="de-DE" dirty="0"/>
              <a:t>10</a:t>
            </a:r>
          </a:p>
        </p:txBody>
      </p:sp>
      <p:sp>
        <p:nvSpPr>
          <p:cNvPr id="152" name="Rechteck 151"/>
          <p:cNvSpPr/>
          <p:nvPr/>
        </p:nvSpPr>
        <p:spPr>
          <a:xfrm>
            <a:off x="3900659" y="4257278"/>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3" name="Textfeld 152"/>
          <p:cNvSpPr txBox="1"/>
          <p:nvPr/>
        </p:nvSpPr>
        <p:spPr>
          <a:xfrm>
            <a:off x="3900659" y="4581314"/>
            <a:ext cx="485945" cy="369332"/>
          </a:xfrm>
          <a:prstGeom prst="rect">
            <a:avLst/>
          </a:prstGeom>
          <a:noFill/>
        </p:spPr>
        <p:txBody>
          <a:bodyPr wrap="square" rtlCol="0">
            <a:spAutoFit/>
          </a:bodyPr>
          <a:lstStyle/>
          <a:p>
            <a:pPr algn="ctr"/>
            <a:r>
              <a:rPr lang="de-DE" dirty="0"/>
              <a:t>11</a:t>
            </a:r>
          </a:p>
        </p:txBody>
      </p:sp>
      <p:sp>
        <p:nvSpPr>
          <p:cNvPr id="154" name="Line 15"/>
          <p:cNvSpPr>
            <a:spLocks noChangeShapeType="1"/>
          </p:cNvSpPr>
          <p:nvPr/>
        </p:nvSpPr>
        <p:spPr bwMode="auto">
          <a:xfrm flipH="1">
            <a:off x="2924272" y="3789227"/>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 name="Rechteck 198"/>
          <p:cNvSpPr/>
          <p:nvPr/>
        </p:nvSpPr>
        <p:spPr>
          <a:xfrm>
            <a:off x="5737098"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00" name="Line 13"/>
          <p:cNvSpPr>
            <a:spLocks noChangeShapeType="1"/>
          </p:cNvSpPr>
          <p:nvPr/>
        </p:nvSpPr>
        <p:spPr bwMode="auto">
          <a:xfrm>
            <a:off x="6219436" y="3798061"/>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1" name="Textfeld 200"/>
          <p:cNvSpPr txBox="1"/>
          <p:nvPr/>
        </p:nvSpPr>
        <p:spPr>
          <a:xfrm>
            <a:off x="5790014" y="3753036"/>
            <a:ext cx="360046" cy="369332"/>
          </a:xfrm>
          <a:prstGeom prst="rect">
            <a:avLst/>
          </a:prstGeom>
          <a:noFill/>
        </p:spPr>
        <p:txBody>
          <a:bodyPr wrap="square" rtlCol="0">
            <a:spAutoFit/>
          </a:bodyPr>
          <a:lstStyle/>
          <a:p>
            <a:pPr algn="ctr"/>
            <a:r>
              <a:rPr lang="de-DE" dirty="0"/>
              <a:t>6</a:t>
            </a:r>
          </a:p>
        </p:txBody>
      </p:sp>
      <p:sp>
        <p:nvSpPr>
          <p:cNvPr id="202" name="Rechteck 201"/>
          <p:cNvSpPr/>
          <p:nvPr/>
        </p:nvSpPr>
        <p:spPr>
          <a:xfrm>
            <a:off x="5105938"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03" name="Textfeld 202"/>
          <p:cNvSpPr txBox="1"/>
          <p:nvPr/>
        </p:nvSpPr>
        <p:spPr>
          <a:xfrm>
            <a:off x="5105938" y="4581128"/>
            <a:ext cx="486546" cy="369332"/>
          </a:xfrm>
          <a:prstGeom prst="rect">
            <a:avLst/>
          </a:prstGeom>
          <a:noFill/>
        </p:spPr>
        <p:txBody>
          <a:bodyPr wrap="square" rtlCol="0">
            <a:spAutoFit/>
          </a:bodyPr>
          <a:lstStyle/>
          <a:p>
            <a:pPr algn="ctr"/>
            <a:r>
              <a:rPr lang="de-DE" dirty="0"/>
              <a:t>12</a:t>
            </a:r>
          </a:p>
        </p:txBody>
      </p:sp>
      <p:sp>
        <p:nvSpPr>
          <p:cNvPr id="204" name="Rechteck 203"/>
          <p:cNvSpPr/>
          <p:nvPr/>
        </p:nvSpPr>
        <p:spPr>
          <a:xfrm>
            <a:off x="6385170"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5" name="Textfeld 204"/>
          <p:cNvSpPr txBox="1"/>
          <p:nvPr/>
        </p:nvSpPr>
        <p:spPr>
          <a:xfrm>
            <a:off x="6385170" y="4581128"/>
            <a:ext cx="485945" cy="369332"/>
          </a:xfrm>
          <a:prstGeom prst="rect">
            <a:avLst/>
          </a:prstGeom>
          <a:noFill/>
        </p:spPr>
        <p:txBody>
          <a:bodyPr wrap="square" rtlCol="0">
            <a:spAutoFit/>
          </a:bodyPr>
          <a:lstStyle/>
          <a:p>
            <a:pPr algn="ctr"/>
            <a:r>
              <a:rPr lang="de-DE" dirty="0"/>
              <a:t>13</a:t>
            </a:r>
          </a:p>
        </p:txBody>
      </p:sp>
      <p:sp>
        <p:nvSpPr>
          <p:cNvPr id="206" name="Line 15"/>
          <p:cNvSpPr>
            <a:spLocks noChangeShapeType="1"/>
          </p:cNvSpPr>
          <p:nvPr/>
        </p:nvSpPr>
        <p:spPr bwMode="auto">
          <a:xfrm flipH="1">
            <a:off x="5408783" y="3789041"/>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7" name="Rechteck 206"/>
          <p:cNvSpPr/>
          <p:nvPr/>
        </p:nvSpPr>
        <p:spPr>
          <a:xfrm>
            <a:off x="7797782"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08" name="Line 13"/>
          <p:cNvSpPr>
            <a:spLocks noChangeShapeType="1"/>
          </p:cNvSpPr>
          <p:nvPr/>
        </p:nvSpPr>
        <p:spPr bwMode="auto">
          <a:xfrm>
            <a:off x="8280120" y="3798247"/>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9" name="Textfeld 208"/>
          <p:cNvSpPr txBox="1"/>
          <p:nvPr/>
        </p:nvSpPr>
        <p:spPr>
          <a:xfrm>
            <a:off x="7850698" y="3753222"/>
            <a:ext cx="360046" cy="369332"/>
          </a:xfrm>
          <a:prstGeom prst="rect">
            <a:avLst/>
          </a:prstGeom>
          <a:noFill/>
        </p:spPr>
        <p:txBody>
          <a:bodyPr wrap="square" rtlCol="0">
            <a:spAutoFit/>
          </a:bodyPr>
          <a:lstStyle/>
          <a:p>
            <a:pPr algn="ctr"/>
            <a:r>
              <a:rPr lang="de-DE" dirty="0"/>
              <a:t>7</a:t>
            </a:r>
          </a:p>
        </p:txBody>
      </p:sp>
      <p:sp>
        <p:nvSpPr>
          <p:cNvPr id="210" name="Rechteck 209"/>
          <p:cNvSpPr/>
          <p:nvPr/>
        </p:nvSpPr>
        <p:spPr>
          <a:xfrm>
            <a:off x="7166622" y="425727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11" name="Textfeld 210"/>
          <p:cNvSpPr txBox="1"/>
          <p:nvPr/>
        </p:nvSpPr>
        <p:spPr>
          <a:xfrm>
            <a:off x="7166622" y="4581314"/>
            <a:ext cx="486546" cy="369332"/>
          </a:xfrm>
          <a:prstGeom prst="rect">
            <a:avLst/>
          </a:prstGeom>
          <a:noFill/>
        </p:spPr>
        <p:txBody>
          <a:bodyPr wrap="square" rtlCol="0">
            <a:spAutoFit/>
          </a:bodyPr>
          <a:lstStyle/>
          <a:p>
            <a:pPr algn="ctr"/>
            <a:r>
              <a:rPr lang="de-DE" dirty="0"/>
              <a:t>14</a:t>
            </a:r>
          </a:p>
        </p:txBody>
      </p:sp>
      <p:sp>
        <p:nvSpPr>
          <p:cNvPr id="212" name="Rechteck 211"/>
          <p:cNvSpPr/>
          <p:nvPr/>
        </p:nvSpPr>
        <p:spPr>
          <a:xfrm>
            <a:off x="8445854" y="4257278"/>
            <a:ext cx="484964" cy="36004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3" name="Textfeld 212"/>
          <p:cNvSpPr txBox="1"/>
          <p:nvPr/>
        </p:nvSpPr>
        <p:spPr>
          <a:xfrm>
            <a:off x="8445854" y="4581314"/>
            <a:ext cx="485945" cy="369332"/>
          </a:xfrm>
          <a:prstGeom prst="rect">
            <a:avLst/>
          </a:prstGeom>
          <a:noFill/>
        </p:spPr>
        <p:txBody>
          <a:bodyPr wrap="square" rtlCol="0">
            <a:spAutoFit/>
          </a:bodyPr>
          <a:lstStyle/>
          <a:p>
            <a:pPr algn="ctr"/>
            <a:r>
              <a:rPr lang="de-DE" dirty="0"/>
              <a:t>15</a:t>
            </a:r>
          </a:p>
        </p:txBody>
      </p:sp>
      <p:sp>
        <p:nvSpPr>
          <p:cNvPr id="214" name="Line 15"/>
          <p:cNvSpPr>
            <a:spLocks noChangeShapeType="1"/>
          </p:cNvSpPr>
          <p:nvPr/>
        </p:nvSpPr>
        <p:spPr bwMode="auto">
          <a:xfrm flipH="1">
            <a:off x="7469467" y="3789227"/>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5" name="Rechteck 214"/>
          <p:cNvSpPr/>
          <p:nvPr/>
        </p:nvSpPr>
        <p:spPr>
          <a:xfrm>
            <a:off x="990692"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16" name="Flussdiagramm: Verbindungsstelle 215"/>
          <p:cNvSpPr/>
          <p:nvPr/>
        </p:nvSpPr>
        <p:spPr>
          <a:xfrm>
            <a:off x="3088429" y="5121188"/>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8" name="Flussdiagramm: Verbindungsstelle 217"/>
          <p:cNvSpPr/>
          <p:nvPr/>
        </p:nvSpPr>
        <p:spPr>
          <a:xfrm>
            <a:off x="4534946"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9" name="Flussdiagramm: Verbindungsstelle 218"/>
          <p:cNvSpPr/>
          <p:nvPr/>
        </p:nvSpPr>
        <p:spPr>
          <a:xfrm>
            <a:off x="6191130"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1186091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mit Werten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39</a:t>
            </a:fld>
            <a:endParaRPr lang="de-DE"/>
          </a:p>
        </p:txBody>
      </p:sp>
      <p:sp>
        <p:nvSpPr>
          <p:cNvPr id="3" name="Rechteck 2"/>
          <p:cNvSpPr/>
          <p:nvPr/>
        </p:nvSpPr>
        <p:spPr>
          <a:xfrm>
            <a:off x="4519084" y="198882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t>9</a:t>
            </a:r>
          </a:p>
        </p:txBody>
      </p:sp>
      <p:sp>
        <p:nvSpPr>
          <p:cNvPr id="22" name="Line 15"/>
          <p:cNvSpPr>
            <a:spLocks noChangeShapeType="1"/>
          </p:cNvSpPr>
          <p:nvPr/>
        </p:nvSpPr>
        <p:spPr bwMode="auto">
          <a:xfrm flipH="1">
            <a:off x="2728936" y="2348862"/>
            <a:ext cx="1771056" cy="31507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Line 13"/>
          <p:cNvSpPr>
            <a:spLocks noChangeShapeType="1"/>
          </p:cNvSpPr>
          <p:nvPr/>
        </p:nvSpPr>
        <p:spPr bwMode="auto">
          <a:xfrm>
            <a:off x="5022008" y="2348863"/>
            <a:ext cx="1674228" cy="31507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 name="Textfeld 15"/>
          <p:cNvSpPr txBox="1"/>
          <p:nvPr/>
        </p:nvSpPr>
        <p:spPr>
          <a:xfrm>
            <a:off x="4599000" y="2303875"/>
            <a:ext cx="360046" cy="369332"/>
          </a:xfrm>
          <a:prstGeom prst="rect">
            <a:avLst/>
          </a:prstGeom>
          <a:noFill/>
        </p:spPr>
        <p:txBody>
          <a:bodyPr wrap="square" rtlCol="0">
            <a:spAutoFit/>
          </a:bodyPr>
          <a:lstStyle/>
          <a:p>
            <a:pPr algn="ctr"/>
            <a:r>
              <a:rPr lang="de-DE" dirty="0"/>
              <a:t>1</a:t>
            </a:r>
          </a:p>
        </p:txBody>
      </p:sp>
      <p:sp>
        <p:nvSpPr>
          <p:cNvPr id="8" name="Rechteck 7"/>
          <p:cNvSpPr/>
          <p:nvPr/>
        </p:nvSpPr>
        <p:spPr>
          <a:xfrm>
            <a:off x="476545" y="5849978"/>
            <a:ext cx="8215604" cy="369332"/>
          </a:xfrm>
          <a:prstGeom prst="rect">
            <a:avLst/>
          </a:prstGeom>
        </p:spPr>
        <p:txBody>
          <a:bodyPr wrap="square">
            <a:spAutoFit/>
          </a:bodyPr>
          <a:lstStyle/>
          <a:p>
            <a:r>
              <a:rPr lang="de-DE" dirty="0">
                <a:solidFill>
                  <a:srgbClr val="0070C0"/>
                </a:solidFill>
              </a:rPr>
              <a:t>A [1..13]  </a:t>
            </a:r>
            <a:r>
              <a:rPr lang="de-DE" dirty="0"/>
              <a:t>in den „ersten“ 13 Knoten eines größeren binären Baums</a:t>
            </a:r>
            <a:endParaRPr lang="de-DE" dirty="0">
              <a:solidFill>
                <a:srgbClr val="0070C0"/>
              </a:solidFill>
            </a:endParaRPr>
          </a:p>
        </p:txBody>
      </p:sp>
      <p:sp>
        <p:nvSpPr>
          <p:cNvPr id="33" name="Rechteck 32"/>
          <p:cNvSpPr/>
          <p:nvPr/>
        </p:nvSpPr>
        <p:spPr>
          <a:xfrm>
            <a:off x="6708468" y="2663915"/>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t>14</a:t>
            </a:r>
          </a:p>
        </p:txBody>
      </p:sp>
      <p:sp>
        <p:nvSpPr>
          <p:cNvPr id="40" name="Line 15"/>
          <p:cNvSpPr>
            <a:spLocks noChangeShapeType="1"/>
          </p:cNvSpPr>
          <p:nvPr/>
        </p:nvSpPr>
        <p:spPr bwMode="auto">
          <a:xfrm flipH="1">
            <a:off x="5934339" y="3023956"/>
            <a:ext cx="774127" cy="4050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 name="Line 13"/>
          <p:cNvSpPr>
            <a:spLocks noChangeShapeType="1"/>
          </p:cNvSpPr>
          <p:nvPr/>
        </p:nvSpPr>
        <p:spPr bwMode="auto">
          <a:xfrm>
            <a:off x="7193433" y="3023958"/>
            <a:ext cx="766132" cy="4050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 name="Textfeld 41"/>
          <p:cNvSpPr txBox="1"/>
          <p:nvPr/>
        </p:nvSpPr>
        <p:spPr>
          <a:xfrm>
            <a:off x="6788384" y="2978950"/>
            <a:ext cx="360046" cy="369332"/>
          </a:xfrm>
          <a:prstGeom prst="rect">
            <a:avLst/>
          </a:prstGeom>
          <a:noFill/>
        </p:spPr>
        <p:txBody>
          <a:bodyPr wrap="square" rtlCol="0">
            <a:spAutoFit/>
          </a:bodyPr>
          <a:lstStyle/>
          <a:p>
            <a:pPr algn="ctr"/>
            <a:r>
              <a:rPr lang="de-DE" dirty="0"/>
              <a:t>3</a:t>
            </a:r>
          </a:p>
        </p:txBody>
      </p:sp>
      <p:cxnSp>
        <p:nvCxnSpPr>
          <p:cNvPr id="27" name="Gerade Verbindung mit Pfeil 26"/>
          <p:cNvCxnSpPr/>
          <p:nvPr/>
        </p:nvCxnSpPr>
        <p:spPr>
          <a:xfrm flipH="1" flipV="1">
            <a:off x="6790416" y="4873346"/>
            <a:ext cx="786083" cy="4638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feld 105"/>
          <p:cNvSpPr txBox="1"/>
          <p:nvPr/>
        </p:nvSpPr>
        <p:spPr>
          <a:xfrm>
            <a:off x="7046161" y="5327920"/>
            <a:ext cx="1018227" cy="369332"/>
          </a:xfrm>
          <a:prstGeom prst="rect">
            <a:avLst/>
          </a:prstGeom>
          <a:noFill/>
        </p:spPr>
        <p:txBody>
          <a:bodyPr wrap="none" rtlCol="0">
            <a:spAutoFit/>
          </a:bodyPr>
          <a:lstStyle/>
          <a:p>
            <a:r>
              <a:rPr lang="de-DE" dirty="0" err="1"/>
              <a:t>lastnode</a:t>
            </a:r>
            <a:endParaRPr lang="de-DE" dirty="0"/>
          </a:p>
        </p:txBody>
      </p:sp>
      <p:sp>
        <p:nvSpPr>
          <p:cNvPr id="108" name="Rechteck 107"/>
          <p:cNvSpPr/>
          <p:nvPr/>
        </p:nvSpPr>
        <p:spPr>
          <a:xfrm>
            <a:off x="2243972" y="2672916"/>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t>16</a:t>
            </a:r>
          </a:p>
        </p:txBody>
      </p:sp>
      <p:sp>
        <p:nvSpPr>
          <p:cNvPr id="109" name="Line 15"/>
          <p:cNvSpPr>
            <a:spLocks noChangeShapeType="1"/>
          </p:cNvSpPr>
          <p:nvPr/>
        </p:nvSpPr>
        <p:spPr bwMode="auto">
          <a:xfrm flipH="1">
            <a:off x="1469843" y="3032957"/>
            <a:ext cx="774127" cy="4050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0" name="Line 13"/>
          <p:cNvSpPr>
            <a:spLocks noChangeShapeType="1"/>
          </p:cNvSpPr>
          <p:nvPr/>
        </p:nvSpPr>
        <p:spPr bwMode="auto">
          <a:xfrm>
            <a:off x="2728937" y="3032959"/>
            <a:ext cx="766132" cy="4050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1" name="Textfeld 110"/>
          <p:cNvSpPr txBox="1"/>
          <p:nvPr/>
        </p:nvSpPr>
        <p:spPr>
          <a:xfrm>
            <a:off x="2323888" y="2987951"/>
            <a:ext cx="360046" cy="369332"/>
          </a:xfrm>
          <a:prstGeom prst="rect">
            <a:avLst/>
          </a:prstGeom>
          <a:noFill/>
        </p:spPr>
        <p:txBody>
          <a:bodyPr wrap="square" rtlCol="0">
            <a:spAutoFit/>
          </a:bodyPr>
          <a:lstStyle/>
          <a:p>
            <a:pPr algn="ctr"/>
            <a:r>
              <a:rPr lang="de-DE" dirty="0"/>
              <a:t>2</a:t>
            </a:r>
          </a:p>
        </p:txBody>
      </p:sp>
      <p:sp>
        <p:nvSpPr>
          <p:cNvPr id="112" name="Rechteck 111"/>
          <p:cNvSpPr/>
          <p:nvPr/>
        </p:nvSpPr>
        <p:spPr>
          <a:xfrm>
            <a:off x="1191903"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t>7</a:t>
            </a:r>
          </a:p>
        </p:txBody>
      </p:sp>
      <p:sp>
        <p:nvSpPr>
          <p:cNvPr id="113" name="Line 13"/>
          <p:cNvSpPr>
            <a:spLocks noChangeShapeType="1"/>
          </p:cNvSpPr>
          <p:nvPr/>
        </p:nvSpPr>
        <p:spPr bwMode="auto">
          <a:xfrm>
            <a:off x="1674241" y="3798061"/>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4" name="Textfeld 113"/>
          <p:cNvSpPr txBox="1"/>
          <p:nvPr/>
        </p:nvSpPr>
        <p:spPr>
          <a:xfrm>
            <a:off x="1244819" y="3753036"/>
            <a:ext cx="360046" cy="369332"/>
          </a:xfrm>
          <a:prstGeom prst="rect">
            <a:avLst/>
          </a:prstGeom>
          <a:noFill/>
        </p:spPr>
        <p:txBody>
          <a:bodyPr wrap="square" rtlCol="0">
            <a:spAutoFit/>
          </a:bodyPr>
          <a:lstStyle/>
          <a:p>
            <a:pPr algn="ctr"/>
            <a:r>
              <a:rPr lang="de-DE" dirty="0"/>
              <a:t>4</a:t>
            </a:r>
          </a:p>
        </p:txBody>
      </p:sp>
      <p:sp>
        <p:nvSpPr>
          <p:cNvPr id="115" name="Rechteck 114"/>
          <p:cNvSpPr/>
          <p:nvPr/>
        </p:nvSpPr>
        <p:spPr>
          <a:xfrm>
            <a:off x="560743"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chemeClr val="dk1"/>
                </a:solidFill>
              </a:rPr>
              <a:t>19</a:t>
            </a:r>
          </a:p>
        </p:txBody>
      </p:sp>
      <p:sp>
        <p:nvSpPr>
          <p:cNvPr id="116" name="Textfeld 115"/>
          <p:cNvSpPr txBox="1"/>
          <p:nvPr/>
        </p:nvSpPr>
        <p:spPr>
          <a:xfrm>
            <a:off x="560743" y="4581128"/>
            <a:ext cx="486546" cy="369332"/>
          </a:xfrm>
          <a:prstGeom prst="rect">
            <a:avLst/>
          </a:prstGeom>
          <a:noFill/>
        </p:spPr>
        <p:txBody>
          <a:bodyPr wrap="square" rtlCol="0">
            <a:spAutoFit/>
          </a:bodyPr>
          <a:lstStyle/>
          <a:p>
            <a:pPr algn="ctr"/>
            <a:r>
              <a:rPr lang="de-DE" dirty="0"/>
              <a:t>8</a:t>
            </a:r>
          </a:p>
        </p:txBody>
      </p:sp>
      <p:sp>
        <p:nvSpPr>
          <p:cNvPr id="117" name="Rechteck 116"/>
          <p:cNvSpPr/>
          <p:nvPr/>
        </p:nvSpPr>
        <p:spPr>
          <a:xfrm>
            <a:off x="1839975" y="4257092"/>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chemeClr val="dk1"/>
                </a:solidFill>
              </a:rPr>
              <a:t>12</a:t>
            </a:r>
          </a:p>
        </p:txBody>
      </p:sp>
      <p:sp>
        <p:nvSpPr>
          <p:cNvPr id="118" name="Textfeld 117"/>
          <p:cNvSpPr txBox="1"/>
          <p:nvPr/>
        </p:nvSpPr>
        <p:spPr>
          <a:xfrm>
            <a:off x="1839975" y="4581128"/>
            <a:ext cx="485945" cy="369332"/>
          </a:xfrm>
          <a:prstGeom prst="rect">
            <a:avLst/>
          </a:prstGeom>
          <a:noFill/>
        </p:spPr>
        <p:txBody>
          <a:bodyPr wrap="square" rtlCol="0">
            <a:spAutoFit/>
          </a:bodyPr>
          <a:lstStyle/>
          <a:p>
            <a:pPr algn="ctr"/>
            <a:r>
              <a:rPr lang="de-DE" dirty="0"/>
              <a:t>9</a:t>
            </a:r>
          </a:p>
        </p:txBody>
      </p:sp>
      <p:sp>
        <p:nvSpPr>
          <p:cNvPr id="128" name="Line 15"/>
          <p:cNvSpPr>
            <a:spLocks noChangeShapeType="1"/>
          </p:cNvSpPr>
          <p:nvPr/>
        </p:nvSpPr>
        <p:spPr bwMode="auto">
          <a:xfrm flipH="1">
            <a:off x="863588" y="3789041"/>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9" name="Line 15"/>
          <p:cNvSpPr>
            <a:spLocks noChangeShapeType="1"/>
          </p:cNvSpPr>
          <p:nvPr/>
        </p:nvSpPr>
        <p:spPr bwMode="auto">
          <a:xfrm flipH="1">
            <a:off x="476545" y="4644696"/>
            <a:ext cx="209318" cy="45816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0" name="Rechteck 129"/>
          <p:cNvSpPr/>
          <p:nvPr/>
        </p:nvSpPr>
        <p:spPr>
          <a:xfrm>
            <a:off x="234608"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33" name="Textfeld 132"/>
          <p:cNvSpPr txBox="1"/>
          <p:nvPr/>
        </p:nvSpPr>
        <p:spPr>
          <a:xfrm>
            <a:off x="251520" y="5445224"/>
            <a:ext cx="486546" cy="369332"/>
          </a:xfrm>
          <a:prstGeom prst="rect">
            <a:avLst/>
          </a:prstGeom>
          <a:noFill/>
        </p:spPr>
        <p:txBody>
          <a:bodyPr wrap="square" rtlCol="0">
            <a:spAutoFit/>
          </a:bodyPr>
          <a:lstStyle/>
          <a:p>
            <a:pPr algn="ctr"/>
            <a:r>
              <a:rPr lang="de-DE" dirty="0"/>
              <a:t>16</a:t>
            </a:r>
          </a:p>
        </p:txBody>
      </p:sp>
      <p:sp>
        <p:nvSpPr>
          <p:cNvPr id="137" name="Textfeld 136"/>
          <p:cNvSpPr txBox="1"/>
          <p:nvPr/>
        </p:nvSpPr>
        <p:spPr>
          <a:xfrm>
            <a:off x="975066" y="5436542"/>
            <a:ext cx="486546" cy="369332"/>
          </a:xfrm>
          <a:prstGeom prst="rect">
            <a:avLst/>
          </a:prstGeom>
          <a:noFill/>
        </p:spPr>
        <p:txBody>
          <a:bodyPr wrap="square" rtlCol="0">
            <a:spAutoFit/>
          </a:bodyPr>
          <a:lstStyle/>
          <a:p>
            <a:pPr algn="ctr"/>
            <a:r>
              <a:rPr lang="de-DE" dirty="0"/>
              <a:t>17</a:t>
            </a:r>
          </a:p>
        </p:txBody>
      </p:sp>
      <p:sp>
        <p:nvSpPr>
          <p:cNvPr id="138" name="Line 15"/>
          <p:cNvSpPr>
            <a:spLocks noChangeShapeType="1"/>
          </p:cNvSpPr>
          <p:nvPr/>
        </p:nvSpPr>
        <p:spPr bwMode="auto">
          <a:xfrm>
            <a:off x="958153" y="4634568"/>
            <a:ext cx="260185" cy="477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7" name="Rechteck 146"/>
          <p:cNvSpPr/>
          <p:nvPr/>
        </p:nvSpPr>
        <p:spPr>
          <a:xfrm>
            <a:off x="3252587"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t>5</a:t>
            </a:r>
          </a:p>
        </p:txBody>
      </p:sp>
      <p:sp>
        <p:nvSpPr>
          <p:cNvPr id="148" name="Line 13"/>
          <p:cNvSpPr>
            <a:spLocks noChangeShapeType="1"/>
          </p:cNvSpPr>
          <p:nvPr/>
        </p:nvSpPr>
        <p:spPr bwMode="auto">
          <a:xfrm>
            <a:off x="3734925" y="3798247"/>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9" name="Textfeld 148"/>
          <p:cNvSpPr txBox="1"/>
          <p:nvPr/>
        </p:nvSpPr>
        <p:spPr>
          <a:xfrm>
            <a:off x="3305503" y="3753222"/>
            <a:ext cx="360046" cy="369332"/>
          </a:xfrm>
          <a:prstGeom prst="rect">
            <a:avLst/>
          </a:prstGeom>
          <a:noFill/>
        </p:spPr>
        <p:txBody>
          <a:bodyPr wrap="square" rtlCol="0">
            <a:spAutoFit/>
          </a:bodyPr>
          <a:lstStyle/>
          <a:p>
            <a:pPr algn="ctr"/>
            <a:r>
              <a:rPr lang="de-DE" dirty="0"/>
              <a:t>5</a:t>
            </a:r>
          </a:p>
        </p:txBody>
      </p:sp>
      <p:sp>
        <p:nvSpPr>
          <p:cNvPr id="150" name="Rechteck 149"/>
          <p:cNvSpPr/>
          <p:nvPr/>
        </p:nvSpPr>
        <p:spPr>
          <a:xfrm>
            <a:off x="2621427" y="4257278"/>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chemeClr val="dk1"/>
                </a:solidFill>
              </a:rPr>
              <a:t>27</a:t>
            </a:r>
          </a:p>
        </p:txBody>
      </p:sp>
      <p:sp>
        <p:nvSpPr>
          <p:cNvPr id="151" name="Textfeld 150"/>
          <p:cNvSpPr txBox="1"/>
          <p:nvPr/>
        </p:nvSpPr>
        <p:spPr>
          <a:xfrm>
            <a:off x="2621427" y="4581314"/>
            <a:ext cx="486546" cy="369332"/>
          </a:xfrm>
          <a:prstGeom prst="rect">
            <a:avLst/>
          </a:prstGeom>
          <a:noFill/>
        </p:spPr>
        <p:txBody>
          <a:bodyPr wrap="square" rtlCol="0">
            <a:spAutoFit/>
          </a:bodyPr>
          <a:lstStyle/>
          <a:p>
            <a:pPr algn="ctr"/>
            <a:r>
              <a:rPr lang="de-DE" dirty="0"/>
              <a:t>10</a:t>
            </a:r>
          </a:p>
        </p:txBody>
      </p:sp>
      <p:sp>
        <p:nvSpPr>
          <p:cNvPr id="152" name="Rechteck 151"/>
          <p:cNvSpPr/>
          <p:nvPr/>
        </p:nvSpPr>
        <p:spPr>
          <a:xfrm>
            <a:off x="3900659" y="4257278"/>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t>24</a:t>
            </a:r>
          </a:p>
        </p:txBody>
      </p:sp>
      <p:sp>
        <p:nvSpPr>
          <p:cNvPr id="153" name="Textfeld 152"/>
          <p:cNvSpPr txBox="1"/>
          <p:nvPr/>
        </p:nvSpPr>
        <p:spPr>
          <a:xfrm>
            <a:off x="3900659" y="4581314"/>
            <a:ext cx="485945" cy="369332"/>
          </a:xfrm>
          <a:prstGeom prst="rect">
            <a:avLst/>
          </a:prstGeom>
          <a:noFill/>
        </p:spPr>
        <p:txBody>
          <a:bodyPr wrap="square" rtlCol="0">
            <a:spAutoFit/>
          </a:bodyPr>
          <a:lstStyle/>
          <a:p>
            <a:pPr algn="ctr"/>
            <a:r>
              <a:rPr lang="de-DE" dirty="0"/>
              <a:t>11</a:t>
            </a:r>
          </a:p>
        </p:txBody>
      </p:sp>
      <p:sp>
        <p:nvSpPr>
          <p:cNvPr id="154" name="Line 15"/>
          <p:cNvSpPr>
            <a:spLocks noChangeShapeType="1"/>
          </p:cNvSpPr>
          <p:nvPr/>
        </p:nvSpPr>
        <p:spPr bwMode="auto">
          <a:xfrm flipH="1">
            <a:off x="2924272" y="3789227"/>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9" name="Rechteck 198"/>
          <p:cNvSpPr/>
          <p:nvPr/>
        </p:nvSpPr>
        <p:spPr>
          <a:xfrm>
            <a:off x="5737098"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t>3</a:t>
            </a:r>
          </a:p>
        </p:txBody>
      </p:sp>
      <p:sp>
        <p:nvSpPr>
          <p:cNvPr id="200" name="Line 13"/>
          <p:cNvSpPr>
            <a:spLocks noChangeShapeType="1"/>
          </p:cNvSpPr>
          <p:nvPr/>
        </p:nvSpPr>
        <p:spPr bwMode="auto">
          <a:xfrm>
            <a:off x="6219436" y="3798061"/>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1" name="Textfeld 200"/>
          <p:cNvSpPr txBox="1"/>
          <p:nvPr/>
        </p:nvSpPr>
        <p:spPr>
          <a:xfrm>
            <a:off x="5790014" y="3753036"/>
            <a:ext cx="360046" cy="369332"/>
          </a:xfrm>
          <a:prstGeom prst="rect">
            <a:avLst/>
          </a:prstGeom>
          <a:noFill/>
        </p:spPr>
        <p:txBody>
          <a:bodyPr wrap="square" rtlCol="0">
            <a:spAutoFit/>
          </a:bodyPr>
          <a:lstStyle/>
          <a:p>
            <a:pPr algn="ctr"/>
            <a:r>
              <a:rPr lang="de-DE" dirty="0"/>
              <a:t>6</a:t>
            </a:r>
          </a:p>
        </p:txBody>
      </p:sp>
      <p:sp>
        <p:nvSpPr>
          <p:cNvPr id="202" name="Rechteck 201"/>
          <p:cNvSpPr/>
          <p:nvPr/>
        </p:nvSpPr>
        <p:spPr>
          <a:xfrm>
            <a:off x="5105938"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chemeClr val="dk1"/>
                </a:solidFill>
              </a:rPr>
              <a:t>20</a:t>
            </a:r>
          </a:p>
        </p:txBody>
      </p:sp>
      <p:sp>
        <p:nvSpPr>
          <p:cNvPr id="203" name="Textfeld 202"/>
          <p:cNvSpPr txBox="1"/>
          <p:nvPr/>
        </p:nvSpPr>
        <p:spPr>
          <a:xfrm>
            <a:off x="5105938" y="4581128"/>
            <a:ext cx="486546" cy="369332"/>
          </a:xfrm>
          <a:prstGeom prst="rect">
            <a:avLst/>
          </a:prstGeom>
          <a:noFill/>
        </p:spPr>
        <p:txBody>
          <a:bodyPr wrap="square" rtlCol="0">
            <a:spAutoFit/>
          </a:bodyPr>
          <a:lstStyle/>
          <a:p>
            <a:pPr algn="ctr"/>
            <a:r>
              <a:rPr lang="de-DE" dirty="0"/>
              <a:t>12</a:t>
            </a:r>
          </a:p>
        </p:txBody>
      </p:sp>
      <p:sp>
        <p:nvSpPr>
          <p:cNvPr id="204" name="Rechteck 203"/>
          <p:cNvSpPr/>
          <p:nvPr/>
        </p:nvSpPr>
        <p:spPr>
          <a:xfrm>
            <a:off x="6385170" y="4257092"/>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chemeClr val="dk1"/>
                </a:solidFill>
              </a:rPr>
              <a:t>22</a:t>
            </a:r>
          </a:p>
        </p:txBody>
      </p:sp>
      <p:sp>
        <p:nvSpPr>
          <p:cNvPr id="205" name="Textfeld 204"/>
          <p:cNvSpPr txBox="1"/>
          <p:nvPr/>
        </p:nvSpPr>
        <p:spPr>
          <a:xfrm>
            <a:off x="6385170" y="4581128"/>
            <a:ext cx="485945" cy="369332"/>
          </a:xfrm>
          <a:prstGeom prst="rect">
            <a:avLst/>
          </a:prstGeom>
          <a:noFill/>
        </p:spPr>
        <p:txBody>
          <a:bodyPr wrap="square" rtlCol="0">
            <a:spAutoFit/>
          </a:bodyPr>
          <a:lstStyle/>
          <a:p>
            <a:pPr algn="ctr"/>
            <a:r>
              <a:rPr lang="de-DE" dirty="0"/>
              <a:t>13</a:t>
            </a:r>
          </a:p>
        </p:txBody>
      </p:sp>
      <p:sp>
        <p:nvSpPr>
          <p:cNvPr id="206" name="Line 15"/>
          <p:cNvSpPr>
            <a:spLocks noChangeShapeType="1"/>
          </p:cNvSpPr>
          <p:nvPr/>
        </p:nvSpPr>
        <p:spPr bwMode="auto">
          <a:xfrm flipH="1">
            <a:off x="5408783" y="3789041"/>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7" name="Rechteck 206"/>
          <p:cNvSpPr/>
          <p:nvPr/>
        </p:nvSpPr>
        <p:spPr>
          <a:xfrm>
            <a:off x="7797782"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t>18</a:t>
            </a:r>
          </a:p>
        </p:txBody>
      </p:sp>
      <p:sp>
        <p:nvSpPr>
          <p:cNvPr id="208" name="Line 13"/>
          <p:cNvSpPr>
            <a:spLocks noChangeShapeType="1"/>
          </p:cNvSpPr>
          <p:nvPr/>
        </p:nvSpPr>
        <p:spPr bwMode="auto">
          <a:xfrm>
            <a:off x="8280120" y="3798247"/>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9" name="Textfeld 208"/>
          <p:cNvSpPr txBox="1"/>
          <p:nvPr/>
        </p:nvSpPr>
        <p:spPr>
          <a:xfrm>
            <a:off x="7850698" y="3753222"/>
            <a:ext cx="360046" cy="369332"/>
          </a:xfrm>
          <a:prstGeom prst="rect">
            <a:avLst/>
          </a:prstGeom>
          <a:noFill/>
        </p:spPr>
        <p:txBody>
          <a:bodyPr wrap="square" rtlCol="0">
            <a:spAutoFit/>
          </a:bodyPr>
          <a:lstStyle/>
          <a:p>
            <a:pPr algn="ctr"/>
            <a:r>
              <a:rPr lang="de-DE" dirty="0"/>
              <a:t>7</a:t>
            </a:r>
          </a:p>
        </p:txBody>
      </p:sp>
      <p:sp>
        <p:nvSpPr>
          <p:cNvPr id="210" name="Rechteck 209"/>
          <p:cNvSpPr/>
          <p:nvPr/>
        </p:nvSpPr>
        <p:spPr>
          <a:xfrm>
            <a:off x="7166622" y="425727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11" name="Textfeld 210"/>
          <p:cNvSpPr txBox="1"/>
          <p:nvPr/>
        </p:nvSpPr>
        <p:spPr>
          <a:xfrm>
            <a:off x="7166622" y="4581314"/>
            <a:ext cx="486546" cy="369332"/>
          </a:xfrm>
          <a:prstGeom prst="rect">
            <a:avLst/>
          </a:prstGeom>
          <a:noFill/>
        </p:spPr>
        <p:txBody>
          <a:bodyPr wrap="square" rtlCol="0">
            <a:spAutoFit/>
          </a:bodyPr>
          <a:lstStyle/>
          <a:p>
            <a:pPr algn="ctr"/>
            <a:r>
              <a:rPr lang="de-DE" dirty="0"/>
              <a:t>14</a:t>
            </a:r>
          </a:p>
        </p:txBody>
      </p:sp>
      <p:sp>
        <p:nvSpPr>
          <p:cNvPr id="212" name="Rechteck 211"/>
          <p:cNvSpPr/>
          <p:nvPr/>
        </p:nvSpPr>
        <p:spPr>
          <a:xfrm>
            <a:off x="8445854" y="4257278"/>
            <a:ext cx="484964" cy="36004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13" name="Textfeld 212"/>
          <p:cNvSpPr txBox="1"/>
          <p:nvPr/>
        </p:nvSpPr>
        <p:spPr>
          <a:xfrm>
            <a:off x="8445854" y="4581314"/>
            <a:ext cx="485945" cy="369332"/>
          </a:xfrm>
          <a:prstGeom prst="rect">
            <a:avLst/>
          </a:prstGeom>
          <a:noFill/>
        </p:spPr>
        <p:txBody>
          <a:bodyPr wrap="square" rtlCol="0">
            <a:spAutoFit/>
          </a:bodyPr>
          <a:lstStyle/>
          <a:p>
            <a:pPr algn="ctr"/>
            <a:r>
              <a:rPr lang="de-DE" dirty="0"/>
              <a:t>15</a:t>
            </a:r>
          </a:p>
        </p:txBody>
      </p:sp>
      <p:sp>
        <p:nvSpPr>
          <p:cNvPr id="214" name="Line 15"/>
          <p:cNvSpPr>
            <a:spLocks noChangeShapeType="1"/>
          </p:cNvSpPr>
          <p:nvPr/>
        </p:nvSpPr>
        <p:spPr bwMode="auto">
          <a:xfrm flipH="1">
            <a:off x="7469467" y="3789227"/>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5" name="Rechteck 214"/>
          <p:cNvSpPr/>
          <p:nvPr/>
        </p:nvSpPr>
        <p:spPr>
          <a:xfrm>
            <a:off x="990692"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216" name="Flussdiagramm: Verbindungsstelle 215"/>
          <p:cNvSpPr/>
          <p:nvPr/>
        </p:nvSpPr>
        <p:spPr>
          <a:xfrm>
            <a:off x="3088429" y="5121188"/>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8" name="Flussdiagramm: Verbindungsstelle 217"/>
          <p:cNvSpPr/>
          <p:nvPr/>
        </p:nvSpPr>
        <p:spPr>
          <a:xfrm>
            <a:off x="4534946"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9" name="Flussdiagramm: Verbindungsstelle 218"/>
          <p:cNvSpPr/>
          <p:nvPr/>
        </p:nvSpPr>
        <p:spPr>
          <a:xfrm>
            <a:off x="6191130"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1" name="Textfeld 60"/>
          <p:cNvSpPr txBox="1"/>
          <p:nvPr/>
        </p:nvSpPr>
        <p:spPr>
          <a:xfrm>
            <a:off x="50350" y="1088701"/>
            <a:ext cx="8986146" cy="461665"/>
          </a:xfrm>
          <a:prstGeom prst="rect">
            <a:avLst/>
          </a:prstGeom>
          <a:noFill/>
        </p:spPr>
        <p:txBody>
          <a:bodyPr wrap="none" rtlCol="0">
            <a:spAutoFit/>
          </a:bodyPr>
          <a:lstStyle/>
          <a:p>
            <a:r>
              <a:rPr lang="de-DE" sz="2400" b="1" i="1" dirty="0"/>
              <a:t>Beispiel: </a:t>
            </a:r>
            <a:r>
              <a:rPr lang="de-DE" sz="2400" dirty="0">
                <a:solidFill>
                  <a:srgbClr val="0070C0"/>
                </a:solidFill>
              </a:rPr>
              <a:t>A = [ 9 ,16 ,14 , 7 , 5, 3 , 18 ,19 , 12 , 27 , 24 , 20 , 22 ]</a:t>
            </a:r>
            <a:r>
              <a:rPr lang="de-DE" sz="2400" dirty="0"/>
              <a:t> mit </a:t>
            </a:r>
            <a:r>
              <a:rPr lang="de-DE" sz="2400" dirty="0">
                <a:solidFill>
                  <a:srgbClr val="0070C0"/>
                </a:solidFill>
              </a:rPr>
              <a:t>n = 13</a:t>
            </a:r>
          </a:p>
        </p:txBody>
      </p:sp>
      <p:sp>
        <p:nvSpPr>
          <p:cNvPr id="62" name="Rechteck 61"/>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87755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Bester Fall: Feld ist aufsteigend sortiert</a:t>
            </a:r>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a:t>
            </a:fld>
            <a:endParaRPr lang="de-DE"/>
          </a:p>
        </p:txBody>
      </p:sp>
      <p:pic>
        <p:nvPicPr>
          <p:cNvPr id="5" name="Bild 4" descr="Screen Shot 2015-04-05 at 22.06.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3445429"/>
          </a:xfrm>
          <a:prstGeom prst="rect">
            <a:avLst/>
          </a:prstGeom>
        </p:spPr>
      </p:pic>
    </p:spTree>
    <p:extLst>
      <p:ext uri="{BB962C8B-B14F-4D97-AF65-F5344CB8AC3E}">
        <p14:creationId xmlns:p14="http://schemas.microsoft.com/office/powerpoint/2010/main" val="3815535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40</a:t>
            </a:fld>
            <a:endParaRPr lang="de-DE"/>
          </a:p>
        </p:txBody>
      </p:sp>
      <p:sp>
        <p:nvSpPr>
          <p:cNvPr id="7" name="Textfeld 6"/>
          <p:cNvSpPr txBox="1"/>
          <p:nvPr/>
        </p:nvSpPr>
        <p:spPr>
          <a:xfrm>
            <a:off x="1907704" y="4869160"/>
            <a:ext cx="7128792" cy="1477328"/>
          </a:xfrm>
          <a:prstGeom prst="rect">
            <a:avLst/>
          </a:prstGeom>
          <a:noFill/>
        </p:spPr>
        <p:txBody>
          <a:bodyPr wrap="square" rtlCol="0">
            <a:spAutoFit/>
          </a:bodyPr>
          <a:lstStyle/>
          <a:p>
            <a:r>
              <a:rPr lang="de-DE" dirty="0"/>
              <a:t>In einem Max-Heap gilt für </a:t>
            </a:r>
            <a:r>
              <a:rPr lang="de-DE" b="1" dirty="0"/>
              <a:t>jeden</a:t>
            </a:r>
            <a:r>
              <a:rPr lang="de-DE" dirty="0"/>
              <a:t> Knoten </a:t>
            </a:r>
            <a:r>
              <a:rPr lang="de-DE" dirty="0">
                <a:solidFill>
                  <a:srgbClr val="0070C0"/>
                </a:solidFill>
              </a:rPr>
              <a:t>v</a:t>
            </a:r>
            <a:r>
              <a:rPr lang="de-DE" dirty="0"/>
              <a:t> die Eigenschaft:</a:t>
            </a:r>
          </a:p>
          <a:p>
            <a:r>
              <a:rPr lang="de-DE" dirty="0"/>
              <a:t>    sein Schlüssel ist zumindest so groß wie der jedes seiner Kinder</a:t>
            </a:r>
          </a:p>
          <a:p>
            <a:r>
              <a:rPr lang="de-DE" dirty="0"/>
              <a:t>    ( für jedes Kind </a:t>
            </a:r>
            <a:r>
              <a:rPr lang="de-DE" dirty="0">
                <a:solidFill>
                  <a:srgbClr val="0070C0"/>
                </a:solidFill>
              </a:rPr>
              <a:t>c</a:t>
            </a:r>
            <a:r>
              <a:rPr lang="de-DE" dirty="0"/>
              <a:t> von </a:t>
            </a:r>
            <a:r>
              <a:rPr lang="de-DE" dirty="0">
                <a:solidFill>
                  <a:srgbClr val="0070C0"/>
                </a:solidFill>
              </a:rPr>
              <a:t>v</a:t>
            </a:r>
            <a:r>
              <a:rPr lang="de-DE" dirty="0"/>
              <a:t> gilt: </a:t>
            </a:r>
            <a:r>
              <a:rPr lang="de-DE" dirty="0" err="1">
                <a:solidFill>
                  <a:srgbClr val="0070C0"/>
                </a:solidFill>
              </a:rPr>
              <a:t>key</a:t>
            </a:r>
            <a:r>
              <a:rPr lang="de-DE" dirty="0">
                <a:solidFill>
                  <a:srgbClr val="0070C0"/>
                </a:solidFill>
              </a:rPr>
              <a:t>(v)≥ </a:t>
            </a:r>
            <a:r>
              <a:rPr lang="de-DE" dirty="0" err="1">
                <a:solidFill>
                  <a:srgbClr val="0070C0"/>
                </a:solidFill>
              </a:rPr>
              <a:t>key</a:t>
            </a:r>
            <a:r>
              <a:rPr lang="de-DE" dirty="0">
                <a:solidFill>
                  <a:srgbClr val="0070C0"/>
                </a:solidFill>
              </a:rPr>
              <a:t>(c) </a:t>
            </a:r>
            <a:r>
              <a:rPr lang="de-DE" dirty="0"/>
              <a:t>)</a:t>
            </a:r>
          </a:p>
          <a:p>
            <a:endParaRPr lang="de-DE" dirty="0"/>
          </a:p>
          <a:p>
            <a:r>
              <a:rPr lang="de-DE" dirty="0"/>
              <a:t>Im Max-Heap steht der größte Schlüssel immer an der Wurzel</a:t>
            </a:r>
          </a:p>
        </p:txBody>
      </p:sp>
      <p:sp>
        <p:nvSpPr>
          <p:cNvPr id="60" name="Textfeld 59"/>
          <p:cNvSpPr txBox="1"/>
          <p:nvPr/>
        </p:nvSpPr>
        <p:spPr>
          <a:xfrm>
            <a:off x="143508" y="1664804"/>
            <a:ext cx="8856984" cy="369332"/>
          </a:xfrm>
          <a:prstGeom prst="rect">
            <a:avLst/>
          </a:prstGeom>
          <a:solidFill>
            <a:schemeClr val="bg1"/>
          </a:solidFill>
        </p:spPr>
        <p:txBody>
          <a:bodyPr wrap="square" rtlCol="0">
            <a:spAutoFit/>
          </a:bodyPr>
          <a:lstStyle/>
          <a:p>
            <a:endParaRPr lang="de-DE" dirty="0"/>
          </a:p>
        </p:txBody>
      </p:sp>
      <p:grpSp>
        <p:nvGrpSpPr>
          <p:cNvPr id="61" name="Gruppieren 4"/>
          <p:cNvGrpSpPr/>
          <p:nvPr/>
        </p:nvGrpSpPr>
        <p:grpSpPr>
          <a:xfrm>
            <a:off x="234608" y="1187440"/>
            <a:ext cx="8697191" cy="3825736"/>
            <a:chOff x="234608" y="1988820"/>
            <a:chExt cx="8697191" cy="3825736"/>
          </a:xfrm>
        </p:grpSpPr>
        <p:sp>
          <p:nvSpPr>
            <p:cNvPr id="62" name="Rechteck 61"/>
            <p:cNvSpPr/>
            <p:nvPr/>
          </p:nvSpPr>
          <p:spPr>
            <a:xfrm>
              <a:off x="4519084" y="198882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64" name="Line 15"/>
            <p:cNvSpPr>
              <a:spLocks noChangeShapeType="1"/>
            </p:cNvSpPr>
            <p:nvPr/>
          </p:nvSpPr>
          <p:spPr bwMode="auto">
            <a:xfrm flipH="1">
              <a:off x="2728936" y="2348862"/>
              <a:ext cx="1771056" cy="31507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 name="Line 13"/>
            <p:cNvSpPr>
              <a:spLocks noChangeShapeType="1"/>
            </p:cNvSpPr>
            <p:nvPr/>
          </p:nvSpPr>
          <p:spPr bwMode="auto">
            <a:xfrm>
              <a:off x="5022008" y="2348863"/>
              <a:ext cx="1674228" cy="31507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 name="Textfeld 65"/>
            <p:cNvSpPr txBox="1"/>
            <p:nvPr/>
          </p:nvSpPr>
          <p:spPr>
            <a:xfrm>
              <a:off x="4599000" y="2303875"/>
              <a:ext cx="360046" cy="369332"/>
            </a:xfrm>
            <a:prstGeom prst="rect">
              <a:avLst/>
            </a:prstGeom>
            <a:noFill/>
          </p:spPr>
          <p:txBody>
            <a:bodyPr wrap="square" rtlCol="0">
              <a:spAutoFit/>
            </a:bodyPr>
            <a:lstStyle/>
            <a:p>
              <a:pPr algn="ctr"/>
              <a:r>
                <a:rPr lang="de-DE" dirty="0"/>
                <a:t>1</a:t>
              </a:r>
            </a:p>
          </p:txBody>
        </p:sp>
        <p:sp>
          <p:nvSpPr>
            <p:cNvPr id="67" name="Rechteck 66"/>
            <p:cNvSpPr/>
            <p:nvPr/>
          </p:nvSpPr>
          <p:spPr>
            <a:xfrm>
              <a:off x="6708468" y="2663915"/>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22</a:t>
              </a:r>
            </a:p>
          </p:txBody>
        </p:sp>
        <p:sp>
          <p:nvSpPr>
            <p:cNvPr id="68" name="Line 15"/>
            <p:cNvSpPr>
              <a:spLocks noChangeShapeType="1"/>
            </p:cNvSpPr>
            <p:nvPr/>
          </p:nvSpPr>
          <p:spPr bwMode="auto">
            <a:xfrm flipH="1">
              <a:off x="5934339" y="3023956"/>
              <a:ext cx="774127" cy="4050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 name="Line 13"/>
            <p:cNvSpPr>
              <a:spLocks noChangeShapeType="1"/>
            </p:cNvSpPr>
            <p:nvPr/>
          </p:nvSpPr>
          <p:spPr bwMode="auto">
            <a:xfrm>
              <a:off x="7193433" y="3023958"/>
              <a:ext cx="766132" cy="4050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 name="Textfeld 69"/>
            <p:cNvSpPr txBox="1"/>
            <p:nvPr/>
          </p:nvSpPr>
          <p:spPr>
            <a:xfrm>
              <a:off x="6788384" y="2978950"/>
              <a:ext cx="360046" cy="369332"/>
            </a:xfrm>
            <a:prstGeom prst="rect">
              <a:avLst/>
            </a:prstGeom>
            <a:noFill/>
          </p:spPr>
          <p:txBody>
            <a:bodyPr wrap="square" rtlCol="0">
              <a:spAutoFit/>
            </a:bodyPr>
            <a:lstStyle/>
            <a:p>
              <a:pPr algn="ctr"/>
              <a:r>
                <a:rPr lang="de-DE" dirty="0"/>
                <a:t>3</a:t>
              </a:r>
            </a:p>
          </p:txBody>
        </p:sp>
        <p:sp>
          <p:nvSpPr>
            <p:cNvPr id="71" name="Rechteck 70"/>
            <p:cNvSpPr/>
            <p:nvPr/>
          </p:nvSpPr>
          <p:spPr>
            <a:xfrm>
              <a:off x="2243972" y="2672916"/>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24</a:t>
              </a:r>
            </a:p>
          </p:txBody>
        </p:sp>
        <p:sp>
          <p:nvSpPr>
            <p:cNvPr id="72" name="Line 15"/>
            <p:cNvSpPr>
              <a:spLocks noChangeShapeType="1"/>
            </p:cNvSpPr>
            <p:nvPr/>
          </p:nvSpPr>
          <p:spPr bwMode="auto">
            <a:xfrm flipH="1">
              <a:off x="1469843" y="3032957"/>
              <a:ext cx="774127" cy="4050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 name="Line 13"/>
            <p:cNvSpPr>
              <a:spLocks noChangeShapeType="1"/>
            </p:cNvSpPr>
            <p:nvPr/>
          </p:nvSpPr>
          <p:spPr bwMode="auto">
            <a:xfrm>
              <a:off x="2728937" y="3032959"/>
              <a:ext cx="766132" cy="4050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 name="Textfeld 73"/>
            <p:cNvSpPr txBox="1"/>
            <p:nvPr/>
          </p:nvSpPr>
          <p:spPr>
            <a:xfrm>
              <a:off x="2323888" y="2987951"/>
              <a:ext cx="360046" cy="369332"/>
            </a:xfrm>
            <a:prstGeom prst="rect">
              <a:avLst/>
            </a:prstGeom>
            <a:noFill/>
          </p:spPr>
          <p:txBody>
            <a:bodyPr wrap="square" rtlCol="0">
              <a:spAutoFit/>
            </a:bodyPr>
            <a:lstStyle/>
            <a:p>
              <a:pPr algn="ctr"/>
              <a:r>
                <a:rPr lang="de-DE" dirty="0"/>
                <a:t>2</a:t>
              </a:r>
            </a:p>
          </p:txBody>
        </p:sp>
        <p:sp>
          <p:nvSpPr>
            <p:cNvPr id="75" name="Rechteck 74"/>
            <p:cNvSpPr/>
            <p:nvPr/>
          </p:nvSpPr>
          <p:spPr>
            <a:xfrm>
              <a:off x="1191903"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19</a:t>
              </a:r>
            </a:p>
          </p:txBody>
        </p:sp>
        <p:sp>
          <p:nvSpPr>
            <p:cNvPr id="76" name="Line 13"/>
            <p:cNvSpPr>
              <a:spLocks noChangeShapeType="1"/>
            </p:cNvSpPr>
            <p:nvPr/>
          </p:nvSpPr>
          <p:spPr bwMode="auto">
            <a:xfrm>
              <a:off x="1674241" y="3798061"/>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 name="Textfeld 76"/>
            <p:cNvSpPr txBox="1"/>
            <p:nvPr/>
          </p:nvSpPr>
          <p:spPr>
            <a:xfrm>
              <a:off x="1244819" y="3753036"/>
              <a:ext cx="360046" cy="369332"/>
            </a:xfrm>
            <a:prstGeom prst="rect">
              <a:avLst/>
            </a:prstGeom>
            <a:noFill/>
          </p:spPr>
          <p:txBody>
            <a:bodyPr wrap="square" rtlCol="0">
              <a:spAutoFit/>
            </a:bodyPr>
            <a:lstStyle/>
            <a:p>
              <a:pPr algn="ctr"/>
              <a:r>
                <a:rPr lang="de-DE" dirty="0"/>
                <a:t>4</a:t>
              </a:r>
            </a:p>
          </p:txBody>
        </p:sp>
        <p:sp>
          <p:nvSpPr>
            <p:cNvPr id="78" name="Rechteck 77"/>
            <p:cNvSpPr/>
            <p:nvPr/>
          </p:nvSpPr>
          <p:spPr>
            <a:xfrm>
              <a:off x="560743"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79" name="Textfeld 78"/>
            <p:cNvSpPr txBox="1"/>
            <p:nvPr/>
          </p:nvSpPr>
          <p:spPr>
            <a:xfrm>
              <a:off x="560743" y="4581128"/>
              <a:ext cx="486546" cy="369332"/>
            </a:xfrm>
            <a:prstGeom prst="rect">
              <a:avLst/>
            </a:prstGeom>
            <a:noFill/>
          </p:spPr>
          <p:txBody>
            <a:bodyPr wrap="square" rtlCol="0">
              <a:spAutoFit/>
            </a:bodyPr>
            <a:lstStyle/>
            <a:p>
              <a:pPr algn="ctr"/>
              <a:r>
                <a:rPr lang="de-DE" dirty="0"/>
                <a:t>8</a:t>
              </a:r>
            </a:p>
          </p:txBody>
        </p:sp>
        <p:sp>
          <p:nvSpPr>
            <p:cNvPr id="80" name="Rechteck 79"/>
            <p:cNvSpPr/>
            <p:nvPr/>
          </p:nvSpPr>
          <p:spPr>
            <a:xfrm>
              <a:off x="1839975"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70C0"/>
                  </a:solidFill>
                </a:rPr>
                <a:t>12</a:t>
              </a:r>
            </a:p>
          </p:txBody>
        </p:sp>
        <p:sp>
          <p:nvSpPr>
            <p:cNvPr id="81" name="Textfeld 80"/>
            <p:cNvSpPr txBox="1"/>
            <p:nvPr/>
          </p:nvSpPr>
          <p:spPr>
            <a:xfrm>
              <a:off x="1839975" y="4581128"/>
              <a:ext cx="485945" cy="369332"/>
            </a:xfrm>
            <a:prstGeom prst="rect">
              <a:avLst/>
            </a:prstGeom>
            <a:noFill/>
          </p:spPr>
          <p:txBody>
            <a:bodyPr wrap="square" rtlCol="0">
              <a:spAutoFit/>
            </a:bodyPr>
            <a:lstStyle/>
            <a:p>
              <a:pPr algn="ctr"/>
              <a:r>
                <a:rPr lang="de-DE" dirty="0"/>
                <a:t>9</a:t>
              </a:r>
            </a:p>
          </p:txBody>
        </p:sp>
        <p:sp>
          <p:nvSpPr>
            <p:cNvPr id="82" name="Line 15"/>
            <p:cNvSpPr>
              <a:spLocks noChangeShapeType="1"/>
            </p:cNvSpPr>
            <p:nvPr/>
          </p:nvSpPr>
          <p:spPr bwMode="auto">
            <a:xfrm flipH="1">
              <a:off x="863588" y="3789041"/>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3" name="Line 15"/>
            <p:cNvSpPr>
              <a:spLocks noChangeShapeType="1"/>
            </p:cNvSpPr>
            <p:nvPr/>
          </p:nvSpPr>
          <p:spPr bwMode="auto">
            <a:xfrm flipH="1">
              <a:off x="476545" y="4644696"/>
              <a:ext cx="209318" cy="45816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4" name="Rechteck 83"/>
            <p:cNvSpPr/>
            <p:nvPr/>
          </p:nvSpPr>
          <p:spPr>
            <a:xfrm>
              <a:off x="234608"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85" name="Textfeld 84"/>
            <p:cNvSpPr txBox="1"/>
            <p:nvPr/>
          </p:nvSpPr>
          <p:spPr>
            <a:xfrm>
              <a:off x="251520" y="5445224"/>
              <a:ext cx="486546" cy="369332"/>
            </a:xfrm>
            <a:prstGeom prst="rect">
              <a:avLst/>
            </a:prstGeom>
            <a:noFill/>
          </p:spPr>
          <p:txBody>
            <a:bodyPr wrap="square" rtlCol="0">
              <a:spAutoFit/>
            </a:bodyPr>
            <a:lstStyle/>
            <a:p>
              <a:pPr algn="ctr"/>
              <a:r>
                <a:rPr lang="de-DE" dirty="0"/>
                <a:t>16</a:t>
              </a:r>
            </a:p>
          </p:txBody>
        </p:sp>
        <p:sp>
          <p:nvSpPr>
            <p:cNvPr id="86" name="Textfeld 85"/>
            <p:cNvSpPr txBox="1"/>
            <p:nvPr/>
          </p:nvSpPr>
          <p:spPr>
            <a:xfrm>
              <a:off x="975066" y="5436542"/>
              <a:ext cx="486546" cy="369332"/>
            </a:xfrm>
            <a:prstGeom prst="rect">
              <a:avLst/>
            </a:prstGeom>
            <a:noFill/>
          </p:spPr>
          <p:txBody>
            <a:bodyPr wrap="square" rtlCol="0">
              <a:spAutoFit/>
            </a:bodyPr>
            <a:lstStyle/>
            <a:p>
              <a:pPr algn="ctr"/>
              <a:r>
                <a:rPr lang="de-DE" dirty="0"/>
                <a:t>17</a:t>
              </a:r>
            </a:p>
          </p:txBody>
        </p:sp>
        <p:sp>
          <p:nvSpPr>
            <p:cNvPr id="87" name="Line 15"/>
            <p:cNvSpPr>
              <a:spLocks noChangeShapeType="1"/>
            </p:cNvSpPr>
            <p:nvPr/>
          </p:nvSpPr>
          <p:spPr bwMode="auto">
            <a:xfrm>
              <a:off x="958153" y="4634568"/>
              <a:ext cx="260185" cy="477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8" name="Rechteck 87"/>
            <p:cNvSpPr/>
            <p:nvPr/>
          </p:nvSpPr>
          <p:spPr>
            <a:xfrm>
              <a:off x="3252587"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16</a:t>
              </a:r>
            </a:p>
          </p:txBody>
        </p:sp>
        <p:sp>
          <p:nvSpPr>
            <p:cNvPr id="89" name="Line 13"/>
            <p:cNvSpPr>
              <a:spLocks noChangeShapeType="1"/>
            </p:cNvSpPr>
            <p:nvPr/>
          </p:nvSpPr>
          <p:spPr bwMode="auto">
            <a:xfrm>
              <a:off x="3734925" y="3798247"/>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0" name="Textfeld 89"/>
            <p:cNvSpPr txBox="1"/>
            <p:nvPr/>
          </p:nvSpPr>
          <p:spPr>
            <a:xfrm>
              <a:off x="3305503" y="3753222"/>
              <a:ext cx="360046" cy="369332"/>
            </a:xfrm>
            <a:prstGeom prst="rect">
              <a:avLst/>
            </a:prstGeom>
            <a:noFill/>
          </p:spPr>
          <p:txBody>
            <a:bodyPr wrap="square" rtlCol="0">
              <a:spAutoFit/>
            </a:bodyPr>
            <a:lstStyle/>
            <a:p>
              <a:pPr algn="ctr"/>
              <a:r>
                <a:rPr lang="de-DE" dirty="0"/>
                <a:t>5</a:t>
              </a:r>
            </a:p>
          </p:txBody>
        </p:sp>
        <p:sp>
          <p:nvSpPr>
            <p:cNvPr id="91" name="Rechteck 90"/>
            <p:cNvSpPr/>
            <p:nvPr/>
          </p:nvSpPr>
          <p:spPr>
            <a:xfrm>
              <a:off x="2621427" y="4257278"/>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92" name="Textfeld 91"/>
            <p:cNvSpPr txBox="1"/>
            <p:nvPr/>
          </p:nvSpPr>
          <p:spPr>
            <a:xfrm>
              <a:off x="2621427" y="4581314"/>
              <a:ext cx="486546" cy="369332"/>
            </a:xfrm>
            <a:prstGeom prst="rect">
              <a:avLst/>
            </a:prstGeom>
            <a:noFill/>
          </p:spPr>
          <p:txBody>
            <a:bodyPr wrap="square" rtlCol="0">
              <a:spAutoFit/>
            </a:bodyPr>
            <a:lstStyle/>
            <a:p>
              <a:pPr algn="ctr"/>
              <a:r>
                <a:rPr lang="de-DE" dirty="0"/>
                <a:t>10</a:t>
              </a:r>
            </a:p>
          </p:txBody>
        </p:sp>
        <p:sp>
          <p:nvSpPr>
            <p:cNvPr id="93" name="Rechteck 92"/>
            <p:cNvSpPr/>
            <p:nvPr/>
          </p:nvSpPr>
          <p:spPr>
            <a:xfrm>
              <a:off x="3900659" y="4257278"/>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70C0"/>
                  </a:solidFill>
                </a:rPr>
                <a:t>5</a:t>
              </a:r>
            </a:p>
          </p:txBody>
        </p:sp>
        <p:sp>
          <p:nvSpPr>
            <p:cNvPr id="94" name="Textfeld 93"/>
            <p:cNvSpPr txBox="1"/>
            <p:nvPr/>
          </p:nvSpPr>
          <p:spPr>
            <a:xfrm>
              <a:off x="3900659" y="4581314"/>
              <a:ext cx="485945" cy="369332"/>
            </a:xfrm>
            <a:prstGeom prst="rect">
              <a:avLst/>
            </a:prstGeom>
            <a:noFill/>
          </p:spPr>
          <p:txBody>
            <a:bodyPr wrap="square" rtlCol="0">
              <a:spAutoFit/>
            </a:bodyPr>
            <a:lstStyle/>
            <a:p>
              <a:pPr algn="ctr"/>
              <a:r>
                <a:rPr lang="de-DE" dirty="0"/>
                <a:t>11</a:t>
              </a:r>
            </a:p>
          </p:txBody>
        </p:sp>
        <p:sp>
          <p:nvSpPr>
            <p:cNvPr id="95" name="Line 15"/>
            <p:cNvSpPr>
              <a:spLocks noChangeShapeType="1"/>
            </p:cNvSpPr>
            <p:nvPr/>
          </p:nvSpPr>
          <p:spPr bwMode="auto">
            <a:xfrm flipH="1">
              <a:off x="2924272" y="3789227"/>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6" name="Rechteck 95"/>
            <p:cNvSpPr/>
            <p:nvPr/>
          </p:nvSpPr>
          <p:spPr>
            <a:xfrm>
              <a:off x="5737098"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20</a:t>
              </a:r>
            </a:p>
          </p:txBody>
        </p:sp>
        <p:sp>
          <p:nvSpPr>
            <p:cNvPr id="97" name="Line 13"/>
            <p:cNvSpPr>
              <a:spLocks noChangeShapeType="1"/>
            </p:cNvSpPr>
            <p:nvPr/>
          </p:nvSpPr>
          <p:spPr bwMode="auto">
            <a:xfrm>
              <a:off x="6219436" y="3798061"/>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8" name="Textfeld 97"/>
            <p:cNvSpPr txBox="1"/>
            <p:nvPr/>
          </p:nvSpPr>
          <p:spPr>
            <a:xfrm>
              <a:off x="5790014" y="3753036"/>
              <a:ext cx="360046" cy="369332"/>
            </a:xfrm>
            <a:prstGeom prst="rect">
              <a:avLst/>
            </a:prstGeom>
            <a:noFill/>
          </p:spPr>
          <p:txBody>
            <a:bodyPr wrap="square" rtlCol="0">
              <a:spAutoFit/>
            </a:bodyPr>
            <a:lstStyle/>
            <a:p>
              <a:pPr algn="ctr"/>
              <a:r>
                <a:rPr lang="de-DE" dirty="0"/>
                <a:t>6</a:t>
              </a:r>
            </a:p>
          </p:txBody>
        </p:sp>
        <p:sp>
          <p:nvSpPr>
            <p:cNvPr id="99" name="Rechteck 98"/>
            <p:cNvSpPr/>
            <p:nvPr/>
          </p:nvSpPr>
          <p:spPr>
            <a:xfrm>
              <a:off x="5105938"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00" name="Textfeld 99"/>
            <p:cNvSpPr txBox="1"/>
            <p:nvPr/>
          </p:nvSpPr>
          <p:spPr>
            <a:xfrm>
              <a:off x="5105938" y="4581128"/>
              <a:ext cx="486546" cy="369332"/>
            </a:xfrm>
            <a:prstGeom prst="rect">
              <a:avLst/>
            </a:prstGeom>
            <a:noFill/>
          </p:spPr>
          <p:txBody>
            <a:bodyPr wrap="square" rtlCol="0">
              <a:spAutoFit/>
            </a:bodyPr>
            <a:lstStyle/>
            <a:p>
              <a:pPr algn="ctr"/>
              <a:r>
                <a:rPr lang="de-DE" dirty="0"/>
                <a:t>12</a:t>
              </a:r>
            </a:p>
          </p:txBody>
        </p:sp>
        <p:sp>
          <p:nvSpPr>
            <p:cNvPr id="101" name="Rechteck 100"/>
            <p:cNvSpPr/>
            <p:nvPr/>
          </p:nvSpPr>
          <p:spPr>
            <a:xfrm>
              <a:off x="6385170"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70C0"/>
                  </a:solidFill>
                </a:rPr>
                <a:t>14</a:t>
              </a:r>
            </a:p>
          </p:txBody>
        </p:sp>
        <p:sp>
          <p:nvSpPr>
            <p:cNvPr id="102" name="Textfeld 101"/>
            <p:cNvSpPr txBox="1"/>
            <p:nvPr/>
          </p:nvSpPr>
          <p:spPr>
            <a:xfrm>
              <a:off x="6385170" y="4581128"/>
              <a:ext cx="485945" cy="369332"/>
            </a:xfrm>
            <a:prstGeom prst="rect">
              <a:avLst/>
            </a:prstGeom>
            <a:noFill/>
          </p:spPr>
          <p:txBody>
            <a:bodyPr wrap="square" rtlCol="0">
              <a:spAutoFit/>
            </a:bodyPr>
            <a:lstStyle/>
            <a:p>
              <a:pPr algn="ctr"/>
              <a:r>
                <a:rPr lang="de-DE" dirty="0"/>
                <a:t>13</a:t>
              </a:r>
            </a:p>
          </p:txBody>
        </p:sp>
        <p:sp>
          <p:nvSpPr>
            <p:cNvPr id="103" name="Line 15"/>
            <p:cNvSpPr>
              <a:spLocks noChangeShapeType="1"/>
            </p:cNvSpPr>
            <p:nvPr/>
          </p:nvSpPr>
          <p:spPr bwMode="auto">
            <a:xfrm flipH="1">
              <a:off x="5408783" y="3789041"/>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 name="Rechteck 103"/>
            <p:cNvSpPr/>
            <p:nvPr/>
          </p:nvSpPr>
          <p:spPr>
            <a:xfrm>
              <a:off x="7797782"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18</a:t>
              </a:r>
            </a:p>
          </p:txBody>
        </p:sp>
        <p:sp>
          <p:nvSpPr>
            <p:cNvPr id="105" name="Line 13"/>
            <p:cNvSpPr>
              <a:spLocks noChangeShapeType="1"/>
            </p:cNvSpPr>
            <p:nvPr/>
          </p:nvSpPr>
          <p:spPr bwMode="auto">
            <a:xfrm>
              <a:off x="8280120" y="3798247"/>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6" name="Textfeld 105"/>
            <p:cNvSpPr txBox="1"/>
            <p:nvPr/>
          </p:nvSpPr>
          <p:spPr>
            <a:xfrm>
              <a:off x="7850698" y="3753222"/>
              <a:ext cx="360046" cy="369332"/>
            </a:xfrm>
            <a:prstGeom prst="rect">
              <a:avLst/>
            </a:prstGeom>
            <a:noFill/>
          </p:spPr>
          <p:txBody>
            <a:bodyPr wrap="square" rtlCol="0">
              <a:spAutoFit/>
            </a:bodyPr>
            <a:lstStyle/>
            <a:p>
              <a:pPr algn="ctr"/>
              <a:r>
                <a:rPr lang="de-DE" dirty="0"/>
                <a:t>7</a:t>
              </a:r>
            </a:p>
          </p:txBody>
        </p:sp>
        <p:sp>
          <p:nvSpPr>
            <p:cNvPr id="107" name="Rechteck 106"/>
            <p:cNvSpPr/>
            <p:nvPr/>
          </p:nvSpPr>
          <p:spPr>
            <a:xfrm>
              <a:off x="7166622" y="425727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19" name="Textfeld 118"/>
            <p:cNvSpPr txBox="1"/>
            <p:nvPr/>
          </p:nvSpPr>
          <p:spPr>
            <a:xfrm>
              <a:off x="7166622" y="4581314"/>
              <a:ext cx="486546" cy="369332"/>
            </a:xfrm>
            <a:prstGeom prst="rect">
              <a:avLst/>
            </a:prstGeom>
            <a:noFill/>
          </p:spPr>
          <p:txBody>
            <a:bodyPr wrap="square" rtlCol="0">
              <a:spAutoFit/>
            </a:bodyPr>
            <a:lstStyle/>
            <a:p>
              <a:pPr algn="ctr"/>
              <a:r>
                <a:rPr lang="de-DE" dirty="0"/>
                <a:t>14</a:t>
              </a:r>
            </a:p>
          </p:txBody>
        </p:sp>
        <p:sp>
          <p:nvSpPr>
            <p:cNvPr id="120" name="Rechteck 119"/>
            <p:cNvSpPr/>
            <p:nvPr/>
          </p:nvSpPr>
          <p:spPr>
            <a:xfrm>
              <a:off x="8445854" y="4257278"/>
              <a:ext cx="484964" cy="36004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21" name="Textfeld 120"/>
            <p:cNvSpPr txBox="1"/>
            <p:nvPr/>
          </p:nvSpPr>
          <p:spPr>
            <a:xfrm>
              <a:off x="8445854" y="4581314"/>
              <a:ext cx="485945" cy="369332"/>
            </a:xfrm>
            <a:prstGeom prst="rect">
              <a:avLst/>
            </a:prstGeom>
            <a:noFill/>
          </p:spPr>
          <p:txBody>
            <a:bodyPr wrap="square" rtlCol="0">
              <a:spAutoFit/>
            </a:bodyPr>
            <a:lstStyle/>
            <a:p>
              <a:pPr algn="ctr"/>
              <a:r>
                <a:rPr lang="de-DE" dirty="0"/>
                <a:t>15</a:t>
              </a:r>
            </a:p>
          </p:txBody>
        </p:sp>
        <p:sp>
          <p:nvSpPr>
            <p:cNvPr id="122" name="Line 15"/>
            <p:cNvSpPr>
              <a:spLocks noChangeShapeType="1"/>
            </p:cNvSpPr>
            <p:nvPr/>
          </p:nvSpPr>
          <p:spPr bwMode="auto">
            <a:xfrm flipH="1">
              <a:off x="7469467" y="3789227"/>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 name="Rechteck 122"/>
            <p:cNvSpPr/>
            <p:nvPr/>
          </p:nvSpPr>
          <p:spPr>
            <a:xfrm>
              <a:off x="990692"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chemeClr val="dk1"/>
                </a:solidFill>
              </a:endParaRPr>
            </a:p>
          </p:txBody>
        </p:sp>
        <p:sp>
          <p:nvSpPr>
            <p:cNvPr id="124" name="Flussdiagramm: Verbindungsstelle 215"/>
            <p:cNvSpPr/>
            <p:nvPr/>
          </p:nvSpPr>
          <p:spPr>
            <a:xfrm>
              <a:off x="3088429" y="5121188"/>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5" name="Flussdiagramm: Verbindungsstelle 217"/>
            <p:cNvSpPr/>
            <p:nvPr/>
          </p:nvSpPr>
          <p:spPr>
            <a:xfrm>
              <a:off x="4534946"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6" name="Flussdiagramm: Verbindungsstelle 218"/>
            <p:cNvSpPr/>
            <p:nvPr/>
          </p:nvSpPr>
          <p:spPr>
            <a:xfrm>
              <a:off x="6191130" y="5133925"/>
              <a:ext cx="217074" cy="228600"/>
            </a:xfrm>
            <a:prstGeom prst="flowChartConnector">
              <a:avLst/>
            </a:prstGeom>
            <a:solidFill>
              <a:schemeClr val="bg1"/>
            </a:solidFill>
            <a:ln>
              <a:solidFill>
                <a:srgbClr val="0032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7" name="Textfeld 126"/>
          <p:cNvSpPr txBox="1"/>
          <p:nvPr/>
        </p:nvSpPr>
        <p:spPr>
          <a:xfrm>
            <a:off x="153368" y="1605258"/>
            <a:ext cx="8856984" cy="369332"/>
          </a:xfrm>
          <a:prstGeom prst="rect">
            <a:avLst/>
          </a:prstGeom>
          <a:noFill/>
        </p:spPr>
        <p:txBody>
          <a:bodyPr wrap="square" rtlCol="0">
            <a:spAutoFit/>
          </a:bodyPr>
          <a:lstStyle/>
          <a:p>
            <a:endParaRPr lang="de-DE" dirty="0"/>
          </a:p>
        </p:txBody>
      </p:sp>
      <p:sp>
        <p:nvSpPr>
          <p:cNvPr id="131" name="Titel 1"/>
          <p:cNvSpPr>
            <a:spLocks noGrp="1"/>
          </p:cNvSpPr>
          <p:nvPr>
            <p:ph type="title"/>
          </p:nvPr>
        </p:nvSpPr>
        <p:spPr>
          <a:xfrm>
            <a:off x="468313" y="260350"/>
            <a:ext cx="8229600" cy="503238"/>
          </a:xfrm>
        </p:spPr>
        <p:txBody>
          <a:bodyPr/>
          <a:lstStyle/>
          <a:p>
            <a:r>
              <a:rPr lang="de-DE" dirty="0"/>
              <a:t>Umgestellt als sog. Max-Heap</a:t>
            </a:r>
          </a:p>
        </p:txBody>
      </p:sp>
      <p:sp>
        <p:nvSpPr>
          <p:cNvPr id="132" name="Rechteck 131"/>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2769502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Sortierung mit einem Max-Heap</a:t>
            </a:r>
          </a:p>
        </p:txBody>
      </p:sp>
      <p:sp>
        <p:nvSpPr>
          <p:cNvPr id="2" name="Textfeld 1"/>
          <p:cNvSpPr txBox="1"/>
          <p:nvPr/>
        </p:nvSpPr>
        <p:spPr>
          <a:xfrm>
            <a:off x="234608" y="1160749"/>
            <a:ext cx="8696210" cy="646331"/>
          </a:xfrm>
          <a:prstGeom prst="rect">
            <a:avLst/>
          </a:prstGeom>
          <a:noFill/>
        </p:spPr>
        <p:txBody>
          <a:bodyPr wrap="square" rtlCol="0">
            <a:spAutoFit/>
          </a:bodyPr>
          <a:lstStyle/>
          <a:p>
            <a:r>
              <a:rPr lang="de-DE" b="1" dirty="0"/>
              <a:t>Beachte:  </a:t>
            </a:r>
            <a:r>
              <a:rPr lang="de-DE" dirty="0"/>
              <a:t>In Max-Heap steht der größte Schlüssel immer bei der Wurzel.</a:t>
            </a:r>
          </a:p>
          <a:p>
            <a:endParaRPr lang="de-DE" dirty="0"/>
          </a:p>
        </p:txBody>
      </p:sp>
      <p:sp>
        <p:nvSpPr>
          <p:cNvPr id="59" name="Textfeld 58"/>
          <p:cNvSpPr txBox="1"/>
          <p:nvPr/>
        </p:nvSpPr>
        <p:spPr>
          <a:xfrm>
            <a:off x="215439" y="5409220"/>
            <a:ext cx="8713122" cy="646331"/>
          </a:xfrm>
          <a:prstGeom prst="rect">
            <a:avLst/>
          </a:prstGeom>
          <a:noFill/>
        </p:spPr>
        <p:txBody>
          <a:bodyPr wrap="square" rtlCol="0">
            <a:spAutoFit/>
          </a:bodyPr>
          <a:lstStyle/>
          <a:p>
            <a:r>
              <a:rPr lang="de-DE" b="1" dirty="0"/>
              <a:t>Idee:  </a:t>
            </a:r>
          </a:p>
          <a:p>
            <a:r>
              <a:rPr lang="de-DE" b="1" dirty="0"/>
              <a:t>1</a:t>
            </a:r>
            <a:r>
              <a:rPr lang="de-DE" dirty="0"/>
              <a:t>. Tausche Schlüssel von </a:t>
            </a:r>
            <a:r>
              <a:rPr lang="de-DE" dirty="0" err="1">
                <a:solidFill>
                  <a:srgbClr val="00B050"/>
                </a:solidFill>
              </a:rPr>
              <a:t>root</a:t>
            </a:r>
            <a:r>
              <a:rPr lang="de-DE" dirty="0"/>
              <a:t> und </a:t>
            </a:r>
            <a:r>
              <a:rPr lang="de-DE" dirty="0" err="1">
                <a:solidFill>
                  <a:srgbClr val="00B050"/>
                </a:solidFill>
              </a:rPr>
              <a:t>lastnode</a:t>
            </a:r>
            <a:r>
              <a:rPr lang="de-DE" dirty="0"/>
              <a:t> und ziehe </a:t>
            </a:r>
            <a:r>
              <a:rPr lang="de-DE" dirty="0" err="1">
                <a:solidFill>
                  <a:srgbClr val="00B050"/>
                </a:solidFill>
              </a:rPr>
              <a:t>lastnode</a:t>
            </a:r>
            <a:r>
              <a:rPr lang="de-DE" dirty="0"/>
              <a:t> aus der Betrachtung</a:t>
            </a:r>
          </a:p>
        </p:txBody>
      </p:sp>
      <p:grpSp>
        <p:nvGrpSpPr>
          <p:cNvPr id="15" name="Gruppieren 14"/>
          <p:cNvGrpSpPr/>
          <p:nvPr/>
        </p:nvGrpSpPr>
        <p:grpSpPr>
          <a:xfrm>
            <a:off x="395536" y="1484784"/>
            <a:ext cx="8371056" cy="3744416"/>
            <a:chOff x="560743" y="1484784"/>
            <a:chExt cx="8371056" cy="3744416"/>
          </a:xfrm>
        </p:grpSpPr>
        <p:grpSp>
          <p:nvGrpSpPr>
            <p:cNvPr id="136" name="Gruppieren 135"/>
            <p:cNvGrpSpPr/>
            <p:nvPr/>
          </p:nvGrpSpPr>
          <p:grpSpPr>
            <a:xfrm>
              <a:off x="560743" y="1763504"/>
              <a:ext cx="8371056" cy="2951738"/>
              <a:chOff x="560743" y="1988820"/>
              <a:chExt cx="8371056" cy="2961826"/>
            </a:xfrm>
          </p:grpSpPr>
          <p:sp>
            <p:nvSpPr>
              <p:cNvPr id="139" name="Rechteck 138"/>
              <p:cNvSpPr/>
              <p:nvPr/>
            </p:nvSpPr>
            <p:spPr>
              <a:xfrm>
                <a:off x="4519084" y="198882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40" name="Line 15"/>
              <p:cNvSpPr>
                <a:spLocks noChangeShapeType="1"/>
              </p:cNvSpPr>
              <p:nvPr/>
            </p:nvSpPr>
            <p:spPr bwMode="auto">
              <a:xfrm flipH="1">
                <a:off x="2728936" y="2348862"/>
                <a:ext cx="1771056" cy="31507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5022008" y="2348863"/>
                <a:ext cx="1674228" cy="31507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599000" y="2303875"/>
                <a:ext cx="360046" cy="369332"/>
              </a:xfrm>
              <a:prstGeom prst="rect">
                <a:avLst/>
              </a:prstGeom>
              <a:noFill/>
            </p:spPr>
            <p:txBody>
              <a:bodyPr wrap="square" rtlCol="0">
                <a:spAutoFit/>
              </a:bodyPr>
              <a:lstStyle/>
              <a:p>
                <a:pPr algn="ctr"/>
                <a:r>
                  <a:rPr lang="de-DE" dirty="0">
                    <a:solidFill>
                      <a:srgbClr val="000000"/>
                    </a:solidFill>
                  </a:rPr>
                  <a:t>1</a:t>
                </a:r>
              </a:p>
            </p:txBody>
          </p:sp>
          <p:sp>
            <p:nvSpPr>
              <p:cNvPr id="143" name="Rechteck 142"/>
              <p:cNvSpPr/>
              <p:nvPr/>
            </p:nvSpPr>
            <p:spPr>
              <a:xfrm>
                <a:off x="6708468" y="2663915"/>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22</a:t>
                </a:r>
              </a:p>
            </p:txBody>
          </p:sp>
          <p:sp>
            <p:nvSpPr>
              <p:cNvPr id="144" name="Line 15"/>
              <p:cNvSpPr>
                <a:spLocks noChangeShapeType="1"/>
              </p:cNvSpPr>
              <p:nvPr/>
            </p:nvSpPr>
            <p:spPr bwMode="auto">
              <a:xfrm flipH="1">
                <a:off x="5934339" y="3023956"/>
                <a:ext cx="774127" cy="4050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7193433" y="3023958"/>
                <a:ext cx="766132" cy="4050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788384" y="2978950"/>
                <a:ext cx="360046" cy="369332"/>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243972" y="2672916"/>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24</a:t>
                </a:r>
              </a:p>
            </p:txBody>
          </p:sp>
          <p:sp>
            <p:nvSpPr>
              <p:cNvPr id="156" name="Line 15"/>
              <p:cNvSpPr>
                <a:spLocks noChangeShapeType="1"/>
              </p:cNvSpPr>
              <p:nvPr/>
            </p:nvSpPr>
            <p:spPr bwMode="auto">
              <a:xfrm flipH="1">
                <a:off x="1469843" y="3032957"/>
                <a:ext cx="774127" cy="4050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728937" y="3032959"/>
                <a:ext cx="766132" cy="4050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323888" y="2987951"/>
                <a:ext cx="360046" cy="369332"/>
              </a:xfrm>
              <a:prstGeom prst="rect">
                <a:avLst/>
              </a:prstGeom>
              <a:noFill/>
            </p:spPr>
            <p:txBody>
              <a:bodyPr wrap="square" rtlCol="0">
                <a:spAutoFit/>
              </a:bodyPr>
              <a:lstStyle/>
              <a:p>
                <a:pPr algn="ctr"/>
                <a:r>
                  <a:rPr lang="de-DE" dirty="0">
                    <a:solidFill>
                      <a:srgbClr val="000000"/>
                    </a:solidFill>
                  </a:rPr>
                  <a:t>2</a:t>
                </a:r>
              </a:p>
            </p:txBody>
          </p:sp>
          <p:sp>
            <p:nvSpPr>
              <p:cNvPr id="159" name="Rechteck 158"/>
              <p:cNvSpPr/>
              <p:nvPr/>
            </p:nvSpPr>
            <p:spPr>
              <a:xfrm>
                <a:off x="1191903"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19</a:t>
                </a:r>
              </a:p>
            </p:txBody>
          </p:sp>
          <p:sp>
            <p:nvSpPr>
              <p:cNvPr id="160" name="Line 13"/>
              <p:cNvSpPr>
                <a:spLocks noChangeShapeType="1"/>
              </p:cNvSpPr>
              <p:nvPr/>
            </p:nvSpPr>
            <p:spPr bwMode="auto">
              <a:xfrm>
                <a:off x="1674241" y="3798061"/>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244819" y="3753036"/>
                <a:ext cx="360046" cy="369332"/>
              </a:xfrm>
              <a:prstGeom prst="rect">
                <a:avLst/>
              </a:prstGeom>
              <a:noFill/>
            </p:spPr>
            <p:txBody>
              <a:bodyPr wrap="square" rtlCol="0">
                <a:spAutoFit/>
              </a:bodyPr>
              <a:lstStyle/>
              <a:p>
                <a:pPr algn="ctr"/>
                <a:r>
                  <a:rPr lang="de-DE" dirty="0">
                    <a:solidFill>
                      <a:srgbClr val="000000"/>
                    </a:solidFill>
                  </a:rPr>
                  <a:t>4</a:t>
                </a:r>
              </a:p>
            </p:txBody>
          </p:sp>
          <p:sp>
            <p:nvSpPr>
              <p:cNvPr id="162" name="Rechteck 161"/>
              <p:cNvSpPr/>
              <p:nvPr/>
            </p:nvSpPr>
            <p:spPr>
              <a:xfrm>
                <a:off x="560743"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560743" y="4581128"/>
                <a:ext cx="486546" cy="369332"/>
              </a:xfrm>
              <a:prstGeom prst="rect">
                <a:avLst/>
              </a:prstGeom>
              <a:noFill/>
            </p:spPr>
            <p:txBody>
              <a:bodyPr wrap="square" rtlCol="0">
                <a:spAutoFit/>
              </a:bodyPr>
              <a:lstStyle/>
              <a:p>
                <a:pPr algn="ctr"/>
                <a:r>
                  <a:rPr lang="de-DE" dirty="0">
                    <a:solidFill>
                      <a:srgbClr val="000000"/>
                    </a:solidFill>
                  </a:rPr>
                  <a:t>8</a:t>
                </a:r>
              </a:p>
            </p:txBody>
          </p:sp>
          <p:sp>
            <p:nvSpPr>
              <p:cNvPr id="164" name="Rechteck 163"/>
              <p:cNvSpPr/>
              <p:nvPr/>
            </p:nvSpPr>
            <p:spPr>
              <a:xfrm>
                <a:off x="1839975" y="4257092"/>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12</a:t>
                </a:r>
              </a:p>
            </p:txBody>
          </p:sp>
          <p:sp>
            <p:nvSpPr>
              <p:cNvPr id="165" name="Textfeld 164"/>
              <p:cNvSpPr txBox="1"/>
              <p:nvPr/>
            </p:nvSpPr>
            <p:spPr>
              <a:xfrm>
                <a:off x="1839975" y="4581128"/>
                <a:ext cx="485945" cy="369332"/>
              </a:xfrm>
              <a:prstGeom prst="rect">
                <a:avLst/>
              </a:prstGeom>
              <a:noFill/>
            </p:spPr>
            <p:txBody>
              <a:bodyPr wrap="square" rtlCol="0">
                <a:spAutoFit/>
              </a:bodyPr>
              <a:lstStyle/>
              <a:p>
                <a:pPr algn="ctr"/>
                <a:r>
                  <a:rPr lang="de-DE" dirty="0">
                    <a:solidFill>
                      <a:srgbClr val="000000"/>
                    </a:solidFill>
                  </a:rPr>
                  <a:t>9</a:t>
                </a:r>
              </a:p>
            </p:txBody>
          </p:sp>
          <p:sp>
            <p:nvSpPr>
              <p:cNvPr id="166" name="Line 15"/>
              <p:cNvSpPr>
                <a:spLocks noChangeShapeType="1"/>
              </p:cNvSpPr>
              <p:nvPr/>
            </p:nvSpPr>
            <p:spPr bwMode="auto">
              <a:xfrm flipH="1">
                <a:off x="863588" y="3789041"/>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252587"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16</a:t>
                </a:r>
              </a:p>
            </p:txBody>
          </p:sp>
          <p:sp>
            <p:nvSpPr>
              <p:cNvPr id="173" name="Line 13"/>
              <p:cNvSpPr>
                <a:spLocks noChangeShapeType="1"/>
              </p:cNvSpPr>
              <p:nvPr/>
            </p:nvSpPr>
            <p:spPr bwMode="auto">
              <a:xfrm>
                <a:off x="3734925" y="3798247"/>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305503" y="3753222"/>
                <a:ext cx="360046" cy="369332"/>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621427" y="4257278"/>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621427" y="4581314"/>
                <a:ext cx="486546" cy="369332"/>
              </a:xfrm>
              <a:prstGeom prst="rect">
                <a:avLst/>
              </a:prstGeom>
              <a:noFill/>
            </p:spPr>
            <p:txBody>
              <a:bodyPr wrap="square" rtlCol="0">
                <a:spAutoFit/>
              </a:bodyPr>
              <a:lstStyle/>
              <a:p>
                <a:pPr algn="ctr"/>
                <a:r>
                  <a:rPr lang="de-DE" dirty="0">
                    <a:solidFill>
                      <a:srgbClr val="000000"/>
                    </a:solidFill>
                  </a:rPr>
                  <a:t>10</a:t>
                </a:r>
              </a:p>
            </p:txBody>
          </p:sp>
          <p:sp>
            <p:nvSpPr>
              <p:cNvPr id="177" name="Rechteck 176"/>
              <p:cNvSpPr/>
              <p:nvPr/>
            </p:nvSpPr>
            <p:spPr>
              <a:xfrm>
                <a:off x="3900659" y="4257278"/>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900659" y="4581314"/>
                <a:ext cx="485945" cy="369332"/>
              </a:xfrm>
              <a:prstGeom prst="rect">
                <a:avLst/>
              </a:prstGeom>
              <a:noFill/>
            </p:spPr>
            <p:txBody>
              <a:bodyPr wrap="square" rtlCol="0">
                <a:spAutoFit/>
              </a:bodyPr>
              <a:lstStyle/>
              <a:p>
                <a:pPr algn="ctr"/>
                <a:r>
                  <a:rPr lang="de-DE" dirty="0">
                    <a:solidFill>
                      <a:srgbClr val="000000"/>
                    </a:solidFill>
                  </a:rPr>
                  <a:t>11</a:t>
                </a:r>
              </a:p>
            </p:txBody>
          </p:sp>
          <p:sp>
            <p:nvSpPr>
              <p:cNvPr id="179" name="Line 15"/>
              <p:cNvSpPr>
                <a:spLocks noChangeShapeType="1"/>
              </p:cNvSpPr>
              <p:nvPr/>
            </p:nvSpPr>
            <p:spPr bwMode="auto">
              <a:xfrm flipH="1">
                <a:off x="2924272" y="3789227"/>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737098"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20</a:t>
                </a:r>
              </a:p>
            </p:txBody>
          </p:sp>
          <p:sp>
            <p:nvSpPr>
              <p:cNvPr id="181" name="Line 13"/>
              <p:cNvSpPr>
                <a:spLocks noChangeShapeType="1"/>
              </p:cNvSpPr>
              <p:nvPr/>
            </p:nvSpPr>
            <p:spPr bwMode="auto">
              <a:xfrm>
                <a:off x="6219436" y="3798061"/>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790014" y="3753036"/>
                <a:ext cx="360046" cy="369332"/>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5105938"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84" name="Textfeld 183"/>
              <p:cNvSpPr txBox="1"/>
              <p:nvPr/>
            </p:nvSpPr>
            <p:spPr>
              <a:xfrm>
                <a:off x="5105938" y="4581128"/>
                <a:ext cx="486546" cy="369332"/>
              </a:xfrm>
              <a:prstGeom prst="rect">
                <a:avLst/>
              </a:prstGeom>
              <a:noFill/>
            </p:spPr>
            <p:txBody>
              <a:bodyPr wrap="square" rtlCol="0">
                <a:spAutoFit/>
              </a:bodyPr>
              <a:lstStyle/>
              <a:p>
                <a:pPr algn="ctr"/>
                <a:r>
                  <a:rPr lang="de-DE" dirty="0">
                    <a:solidFill>
                      <a:srgbClr val="000000"/>
                    </a:solidFill>
                  </a:rPr>
                  <a:t>12</a:t>
                </a:r>
              </a:p>
            </p:txBody>
          </p:sp>
          <p:sp>
            <p:nvSpPr>
              <p:cNvPr id="185" name="Rechteck 184"/>
              <p:cNvSpPr/>
              <p:nvPr/>
            </p:nvSpPr>
            <p:spPr>
              <a:xfrm>
                <a:off x="6385170"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70C0"/>
                    </a:solidFill>
                  </a:rPr>
                  <a:t>14</a:t>
                </a:r>
              </a:p>
            </p:txBody>
          </p:sp>
          <p:sp>
            <p:nvSpPr>
              <p:cNvPr id="186" name="Textfeld 185"/>
              <p:cNvSpPr txBox="1"/>
              <p:nvPr/>
            </p:nvSpPr>
            <p:spPr>
              <a:xfrm>
                <a:off x="6385170" y="4581128"/>
                <a:ext cx="485945" cy="369332"/>
              </a:xfrm>
              <a:prstGeom prst="rect">
                <a:avLst/>
              </a:prstGeom>
              <a:noFill/>
            </p:spPr>
            <p:txBody>
              <a:bodyPr wrap="square" rtlCol="0">
                <a:spAutoFit/>
              </a:bodyPr>
              <a:lstStyle/>
              <a:p>
                <a:pPr algn="ctr"/>
                <a:r>
                  <a:rPr lang="de-DE" dirty="0">
                    <a:solidFill>
                      <a:srgbClr val="000000"/>
                    </a:solidFill>
                  </a:rPr>
                  <a:t>13</a:t>
                </a:r>
              </a:p>
            </p:txBody>
          </p:sp>
          <p:sp>
            <p:nvSpPr>
              <p:cNvPr id="187" name="Line 15"/>
              <p:cNvSpPr>
                <a:spLocks noChangeShapeType="1"/>
              </p:cNvSpPr>
              <p:nvPr/>
            </p:nvSpPr>
            <p:spPr bwMode="auto">
              <a:xfrm flipH="1">
                <a:off x="5408783" y="3789041"/>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797782"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18</a:t>
                </a:r>
              </a:p>
            </p:txBody>
          </p:sp>
          <p:sp>
            <p:nvSpPr>
              <p:cNvPr id="189" name="Line 13"/>
              <p:cNvSpPr>
                <a:spLocks noChangeShapeType="1"/>
              </p:cNvSpPr>
              <p:nvPr/>
            </p:nvSpPr>
            <p:spPr bwMode="auto">
              <a:xfrm>
                <a:off x="8280120" y="3798247"/>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850698" y="3753222"/>
                <a:ext cx="360046" cy="369332"/>
              </a:xfrm>
              <a:prstGeom prst="rect">
                <a:avLst/>
              </a:prstGeom>
              <a:noFill/>
            </p:spPr>
            <p:txBody>
              <a:bodyPr wrap="square" rtlCol="0">
                <a:spAutoFit/>
              </a:bodyPr>
              <a:lstStyle/>
              <a:p>
                <a:pPr algn="ctr"/>
                <a:r>
                  <a:rPr lang="de-DE" dirty="0">
                    <a:solidFill>
                      <a:srgbClr val="000000"/>
                    </a:solidFill>
                  </a:rPr>
                  <a:t>7</a:t>
                </a:r>
              </a:p>
            </p:txBody>
          </p:sp>
          <p:sp>
            <p:nvSpPr>
              <p:cNvPr id="191" name="Rechteck 190"/>
              <p:cNvSpPr/>
              <p:nvPr/>
            </p:nvSpPr>
            <p:spPr>
              <a:xfrm>
                <a:off x="7166622" y="425727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7166622" y="4581314"/>
                <a:ext cx="486546" cy="369332"/>
              </a:xfrm>
              <a:prstGeom prst="rect">
                <a:avLst/>
              </a:prstGeom>
              <a:noFill/>
            </p:spPr>
            <p:txBody>
              <a:bodyPr wrap="square" rtlCol="0">
                <a:spAutoFit/>
              </a:bodyPr>
              <a:lstStyle/>
              <a:p>
                <a:pPr algn="ctr"/>
                <a:r>
                  <a:rPr lang="de-DE" dirty="0">
                    <a:solidFill>
                      <a:srgbClr val="000000"/>
                    </a:solidFill>
                  </a:rPr>
                  <a:t>14</a:t>
                </a:r>
              </a:p>
            </p:txBody>
          </p:sp>
          <p:sp>
            <p:nvSpPr>
              <p:cNvPr id="193" name="Rechteck 192"/>
              <p:cNvSpPr/>
              <p:nvPr/>
            </p:nvSpPr>
            <p:spPr>
              <a:xfrm>
                <a:off x="8445854" y="4257278"/>
                <a:ext cx="484964" cy="36004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445854" y="4581314"/>
                <a:ext cx="485945" cy="369332"/>
              </a:xfrm>
              <a:prstGeom prst="rect">
                <a:avLst/>
              </a:prstGeom>
              <a:noFill/>
            </p:spPr>
            <p:txBody>
              <a:bodyPr wrap="square" rtlCol="0">
                <a:spAutoFit/>
              </a:bodyPr>
              <a:lstStyle/>
              <a:p>
                <a:pPr algn="ctr"/>
                <a:r>
                  <a:rPr lang="de-DE" dirty="0">
                    <a:solidFill>
                      <a:srgbClr val="000000"/>
                    </a:solidFill>
                  </a:rPr>
                  <a:t>15</a:t>
                </a:r>
              </a:p>
            </p:txBody>
          </p:sp>
          <p:sp>
            <p:nvSpPr>
              <p:cNvPr id="195" name="Line 15"/>
              <p:cNvSpPr>
                <a:spLocks noChangeShapeType="1"/>
              </p:cNvSpPr>
              <p:nvPr/>
            </p:nvSpPr>
            <p:spPr bwMode="auto">
              <a:xfrm flipH="1">
                <a:off x="7469467" y="3789227"/>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grpSp>
        <p:cxnSp>
          <p:nvCxnSpPr>
            <p:cNvPr id="4" name="Gerade Verbindung mit Pfeil 3"/>
            <p:cNvCxnSpPr/>
            <p:nvPr/>
          </p:nvCxnSpPr>
          <p:spPr>
            <a:xfrm flipH="1">
              <a:off x="5099624"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570481" y="1484784"/>
              <a:ext cx="587918" cy="369332"/>
            </a:xfrm>
            <a:prstGeom prst="rect">
              <a:avLst/>
            </a:prstGeom>
            <a:noFill/>
          </p:spPr>
          <p:txBody>
            <a:bodyPr wrap="none" rtlCol="0">
              <a:spAutoFit/>
            </a:bodyPr>
            <a:lstStyle/>
            <a:p>
              <a:r>
                <a:rPr lang="de-DE" dirty="0" err="1">
                  <a:solidFill>
                    <a:srgbClr val="00B050"/>
                  </a:solidFill>
                </a:rPr>
                <a:t>root</a:t>
              </a:r>
              <a:endParaRPr lang="de-DE" dirty="0">
                <a:solidFill>
                  <a:srgbClr val="00B050"/>
                </a:solidFill>
              </a:endParaRPr>
            </a:p>
          </p:txBody>
        </p:sp>
        <p:cxnSp>
          <p:nvCxnSpPr>
            <p:cNvPr id="69" name="Gerade Verbindung mit Pfeil 68"/>
            <p:cNvCxnSpPr>
              <a:stCxn id="70" idx="1"/>
              <a:endCxn id="186" idx="3"/>
            </p:cNvCxnSpPr>
            <p:nvPr/>
          </p:nvCxnSpPr>
          <p:spPr>
            <a:xfrm flipH="1" flipV="1">
              <a:off x="6871115" y="4531020"/>
              <a:ext cx="355066" cy="5135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feld 69"/>
            <p:cNvSpPr txBox="1"/>
            <p:nvPr/>
          </p:nvSpPr>
          <p:spPr>
            <a:xfrm>
              <a:off x="7226181" y="4859868"/>
              <a:ext cx="1018227" cy="369332"/>
            </a:xfrm>
            <a:prstGeom prst="rect">
              <a:avLst/>
            </a:prstGeom>
            <a:noFill/>
          </p:spPr>
          <p:txBody>
            <a:bodyPr wrap="none" rtlCol="0">
              <a:spAutoFit/>
            </a:bodyPr>
            <a:lstStyle/>
            <a:p>
              <a:r>
                <a:rPr lang="de-DE" dirty="0" err="1">
                  <a:solidFill>
                    <a:srgbClr val="00B050"/>
                  </a:solidFill>
                </a:rPr>
                <a:t>lastnode</a:t>
              </a:r>
              <a:endParaRPr lang="de-DE" dirty="0">
                <a:solidFill>
                  <a:srgbClr val="00B050"/>
                </a:solidFill>
              </a:endParaRPr>
            </a:p>
          </p:txBody>
        </p:sp>
      </p:grpSp>
      <p:sp>
        <p:nvSpPr>
          <p:cNvPr id="7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41</a:t>
            </a:fld>
            <a:endParaRPr lang="de-DE"/>
          </a:p>
        </p:txBody>
      </p:sp>
      <p:sp>
        <p:nvSpPr>
          <p:cNvPr id="56" name="Rechteck 55"/>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765075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Sortierung mit einem Max-Heap</a:t>
            </a:r>
          </a:p>
        </p:txBody>
      </p:sp>
      <p:grpSp>
        <p:nvGrpSpPr>
          <p:cNvPr id="11" name="Gruppieren 10"/>
          <p:cNvGrpSpPr/>
          <p:nvPr/>
        </p:nvGrpSpPr>
        <p:grpSpPr>
          <a:xfrm>
            <a:off x="359532" y="1340768"/>
            <a:ext cx="8371056" cy="3747089"/>
            <a:chOff x="359532" y="1484784"/>
            <a:chExt cx="8371056" cy="3747089"/>
          </a:xfrm>
        </p:grpSpPr>
        <p:sp>
          <p:nvSpPr>
            <p:cNvPr id="139" name="Rechteck 138"/>
            <p:cNvSpPr/>
            <p:nvPr/>
          </p:nvSpPr>
          <p:spPr>
            <a:xfrm>
              <a:off x="4317873" y="17635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14</a:t>
              </a:r>
            </a:p>
          </p:txBody>
        </p:sp>
        <p:sp>
          <p:nvSpPr>
            <p:cNvPr id="140" name="Line 15"/>
            <p:cNvSpPr>
              <a:spLocks noChangeShapeType="1"/>
            </p:cNvSpPr>
            <p:nvPr/>
          </p:nvSpPr>
          <p:spPr bwMode="auto">
            <a:xfrm flipH="1">
              <a:off x="2527725" y="2122320"/>
              <a:ext cx="1771056" cy="3139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4820797" y="2122321"/>
              <a:ext cx="1674228" cy="31399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397789" y="2077486"/>
              <a:ext cx="360046" cy="368074"/>
            </a:xfrm>
            <a:prstGeom prst="rect">
              <a:avLst/>
            </a:prstGeom>
            <a:noFill/>
          </p:spPr>
          <p:txBody>
            <a:bodyPr wrap="square" rtlCol="0">
              <a:spAutoFit/>
            </a:bodyPr>
            <a:lstStyle/>
            <a:p>
              <a:pPr algn="ctr"/>
              <a:r>
                <a:rPr lang="de-DE" dirty="0">
                  <a:solidFill>
                    <a:srgbClr val="000000"/>
                  </a:solidFill>
                </a:rPr>
                <a:t>1</a:t>
              </a:r>
            </a:p>
          </p:txBody>
        </p:sp>
        <p:sp>
          <p:nvSpPr>
            <p:cNvPr id="143" name="Rechteck 142"/>
            <p:cNvSpPr/>
            <p:nvPr/>
          </p:nvSpPr>
          <p:spPr>
            <a:xfrm>
              <a:off x="6507257" y="243630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22</a:t>
              </a:r>
            </a:p>
          </p:txBody>
        </p:sp>
        <p:sp>
          <p:nvSpPr>
            <p:cNvPr id="144" name="Line 15"/>
            <p:cNvSpPr>
              <a:spLocks noChangeShapeType="1"/>
            </p:cNvSpPr>
            <p:nvPr/>
          </p:nvSpPr>
          <p:spPr bwMode="auto">
            <a:xfrm flipH="1">
              <a:off x="5733128" y="2795114"/>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6992222" y="2795116"/>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587173" y="2750262"/>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042761" y="244527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24</a:t>
              </a:r>
            </a:p>
          </p:txBody>
        </p:sp>
        <p:sp>
          <p:nvSpPr>
            <p:cNvPr id="156" name="Line 15"/>
            <p:cNvSpPr>
              <a:spLocks noChangeShapeType="1"/>
            </p:cNvSpPr>
            <p:nvPr/>
          </p:nvSpPr>
          <p:spPr bwMode="auto">
            <a:xfrm flipH="1">
              <a:off x="1268632" y="2804085"/>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527726" y="2804087"/>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122677" y="2759232"/>
              <a:ext cx="360046" cy="368074"/>
            </a:xfrm>
            <a:prstGeom prst="rect">
              <a:avLst/>
            </a:prstGeom>
            <a:noFill/>
          </p:spPr>
          <p:txBody>
            <a:bodyPr wrap="square" rtlCol="0">
              <a:spAutoFit/>
            </a:bodyPr>
            <a:lstStyle/>
            <a:p>
              <a:pPr algn="ctr"/>
              <a:r>
                <a:rPr lang="de-DE" dirty="0">
                  <a:solidFill>
                    <a:srgbClr val="000000"/>
                  </a:solidFill>
                </a:rPr>
                <a:t>2</a:t>
              </a:r>
            </a:p>
          </p:txBody>
        </p:sp>
        <p:sp>
          <p:nvSpPr>
            <p:cNvPr id="159" name="Rechteck 158"/>
            <p:cNvSpPr/>
            <p:nvPr/>
          </p:nvSpPr>
          <p:spPr>
            <a:xfrm>
              <a:off x="990692"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19</a:t>
              </a:r>
            </a:p>
          </p:txBody>
        </p:sp>
        <p:sp>
          <p:nvSpPr>
            <p:cNvPr id="160" name="Line 13"/>
            <p:cNvSpPr>
              <a:spLocks noChangeShapeType="1"/>
            </p:cNvSpPr>
            <p:nvPr/>
          </p:nvSpPr>
          <p:spPr bwMode="auto">
            <a:xfrm>
              <a:off x="1473030" y="3566583"/>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043608" y="3521711"/>
              <a:ext cx="360046" cy="368074"/>
            </a:xfrm>
            <a:prstGeom prst="rect">
              <a:avLst/>
            </a:prstGeom>
            <a:noFill/>
          </p:spPr>
          <p:txBody>
            <a:bodyPr wrap="square" rtlCol="0">
              <a:spAutoFit/>
            </a:bodyPr>
            <a:lstStyle/>
            <a:p>
              <a:pPr algn="ctr"/>
              <a:r>
                <a:rPr lang="de-DE" dirty="0">
                  <a:solidFill>
                    <a:srgbClr val="000000"/>
                  </a:solidFill>
                </a:rPr>
                <a:t>4</a:t>
              </a:r>
            </a:p>
          </p:txBody>
        </p:sp>
        <p:sp>
          <p:nvSpPr>
            <p:cNvPr id="162" name="Rechteck 161"/>
            <p:cNvSpPr/>
            <p:nvPr/>
          </p:nvSpPr>
          <p:spPr>
            <a:xfrm>
              <a:off x="359532"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359532" y="4346983"/>
              <a:ext cx="486546" cy="368074"/>
            </a:xfrm>
            <a:prstGeom prst="rect">
              <a:avLst/>
            </a:prstGeom>
            <a:noFill/>
          </p:spPr>
          <p:txBody>
            <a:bodyPr wrap="square" rtlCol="0">
              <a:spAutoFit/>
            </a:bodyPr>
            <a:lstStyle/>
            <a:p>
              <a:pPr algn="ctr"/>
              <a:r>
                <a:rPr lang="de-DE" dirty="0">
                  <a:solidFill>
                    <a:srgbClr val="000000"/>
                  </a:solidFill>
                </a:rPr>
                <a:t>8</a:t>
              </a:r>
            </a:p>
          </p:txBody>
        </p:sp>
        <p:sp>
          <p:nvSpPr>
            <p:cNvPr id="164" name="Rechteck 163"/>
            <p:cNvSpPr/>
            <p:nvPr/>
          </p:nvSpPr>
          <p:spPr>
            <a:xfrm>
              <a:off x="1638764" y="4024050"/>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12</a:t>
              </a:r>
            </a:p>
          </p:txBody>
        </p:sp>
        <p:sp>
          <p:nvSpPr>
            <p:cNvPr id="165" name="Textfeld 164"/>
            <p:cNvSpPr txBox="1"/>
            <p:nvPr/>
          </p:nvSpPr>
          <p:spPr>
            <a:xfrm>
              <a:off x="1638764" y="4346983"/>
              <a:ext cx="485945" cy="368074"/>
            </a:xfrm>
            <a:prstGeom prst="rect">
              <a:avLst/>
            </a:prstGeom>
            <a:noFill/>
          </p:spPr>
          <p:txBody>
            <a:bodyPr wrap="square" rtlCol="0">
              <a:spAutoFit/>
            </a:bodyPr>
            <a:lstStyle/>
            <a:p>
              <a:pPr algn="ctr"/>
              <a:r>
                <a:rPr lang="de-DE" dirty="0">
                  <a:solidFill>
                    <a:srgbClr val="000000"/>
                  </a:solidFill>
                </a:rPr>
                <a:t>9</a:t>
              </a:r>
            </a:p>
          </p:txBody>
        </p:sp>
        <p:sp>
          <p:nvSpPr>
            <p:cNvPr id="166" name="Line 15"/>
            <p:cNvSpPr>
              <a:spLocks noChangeShapeType="1"/>
            </p:cNvSpPr>
            <p:nvPr/>
          </p:nvSpPr>
          <p:spPr bwMode="auto">
            <a:xfrm flipH="1">
              <a:off x="662377" y="3557593"/>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051376"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16</a:t>
              </a:r>
            </a:p>
          </p:txBody>
        </p:sp>
        <p:sp>
          <p:nvSpPr>
            <p:cNvPr id="173" name="Line 13"/>
            <p:cNvSpPr>
              <a:spLocks noChangeShapeType="1"/>
            </p:cNvSpPr>
            <p:nvPr/>
          </p:nvSpPr>
          <p:spPr bwMode="auto">
            <a:xfrm>
              <a:off x="3533714" y="3566768"/>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104292" y="3521896"/>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420216" y="4024236"/>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420216" y="4347168"/>
              <a:ext cx="486546" cy="368074"/>
            </a:xfrm>
            <a:prstGeom prst="rect">
              <a:avLst/>
            </a:prstGeom>
            <a:noFill/>
          </p:spPr>
          <p:txBody>
            <a:bodyPr wrap="square" rtlCol="0">
              <a:spAutoFit/>
            </a:bodyPr>
            <a:lstStyle/>
            <a:p>
              <a:pPr algn="ctr"/>
              <a:r>
                <a:rPr lang="de-DE" dirty="0">
                  <a:solidFill>
                    <a:srgbClr val="000000"/>
                  </a:solidFill>
                </a:rPr>
                <a:t>10</a:t>
              </a:r>
            </a:p>
          </p:txBody>
        </p:sp>
        <p:sp>
          <p:nvSpPr>
            <p:cNvPr id="177" name="Rechteck 176"/>
            <p:cNvSpPr/>
            <p:nvPr/>
          </p:nvSpPr>
          <p:spPr>
            <a:xfrm>
              <a:off x="3699448" y="402423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699448" y="4347168"/>
              <a:ext cx="485945" cy="368074"/>
            </a:xfrm>
            <a:prstGeom prst="rect">
              <a:avLst/>
            </a:prstGeom>
            <a:noFill/>
          </p:spPr>
          <p:txBody>
            <a:bodyPr wrap="square" rtlCol="0">
              <a:spAutoFit/>
            </a:bodyPr>
            <a:lstStyle/>
            <a:p>
              <a:pPr algn="ctr"/>
              <a:r>
                <a:rPr lang="de-DE" dirty="0">
                  <a:solidFill>
                    <a:srgbClr val="000000"/>
                  </a:solidFill>
                </a:rPr>
                <a:t>11</a:t>
              </a:r>
            </a:p>
          </p:txBody>
        </p:sp>
        <p:sp>
          <p:nvSpPr>
            <p:cNvPr id="179" name="Line 15"/>
            <p:cNvSpPr>
              <a:spLocks noChangeShapeType="1"/>
            </p:cNvSpPr>
            <p:nvPr/>
          </p:nvSpPr>
          <p:spPr bwMode="auto">
            <a:xfrm flipH="1">
              <a:off x="2723061" y="3557779"/>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535887"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20</a:t>
              </a:r>
            </a:p>
          </p:txBody>
        </p:sp>
        <p:sp>
          <p:nvSpPr>
            <p:cNvPr id="181" name="Line 13"/>
            <p:cNvSpPr>
              <a:spLocks noChangeShapeType="1"/>
            </p:cNvSpPr>
            <p:nvPr/>
          </p:nvSpPr>
          <p:spPr bwMode="auto">
            <a:xfrm>
              <a:off x="6018225" y="3566583"/>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588803" y="3521711"/>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4904727"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84" name="Textfeld 183"/>
            <p:cNvSpPr txBox="1"/>
            <p:nvPr/>
          </p:nvSpPr>
          <p:spPr>
            <a:xfrm>
              <a:off x="4904727" y="4357070"/>
              <a:ext cx="486546" cy="368074"/>
            </a:xfrm>
            <a:prstGeom prst="rect">
              <a:avLst/>
            </a:prstGeom>
            <a:noFill/>
          </p:spPr>
          <p:txBody>
            <a:bodyPr wrap="square" rtlCol="0">
              <a:spAutoFit/>
            </a:bodyPr>
            <a:lstStyle/>
            <a:p>
              <a:pPr algn="ctr"/>
              <a:r>
                <a:rPr lang="de-DE" dirty="0">
                  <a:solidFill>
                    <a:srgbClr val="000000"/>
                  </a:solidFill>
                </a:rPr>
                <a:t>12</a:t>
              </a:r>
            </a:p>
          </p:txBody>
        </p:sp>
        <p:sp>
          <p:nvSpPr>
            <p:cNvPr id="185" name="Rechteck 184"/>
            <p:cNvSpPr/>
            <p:nvPr/>
          </p:nvSpPr>
          <p:spPr>
            <a:xfrm>
              <a:off x="6183959" y="4024050"/>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183959" y="4346983"/>
              <a:ext cx="485945" cy="368074"/>
            </a:xfrm>
            <a:prstGeom prst="rect">
              <a:avLst/>
            </a:prstGeom>
            <a:noFill/>
          </p:spPr>
          <p:txBody>
            <a:bodyPr wrap="square" rtlCol="0">
              <a:spAutoFit/>
            </a:bodyPr>
            <a:lstStyle/>
            <a:p>
              <a:pPr algn="ctr"/>
              <a:r>
                <a:rPr lang="de-DE" dirty="0">
                  <a:solidFill>
                    <a:srgbClr val="000000"/>
                  </a:solidFill>
                </a:rPr>
                <a:t>13</a:t>
              </a:r>
            </a:p>
          </p:txBody>
        </p:sp>
        <p:sp>
          <p:nvSpPr>
            <p:cNvPr id="187" name="Line 15"/>
            <p:cNvSpPr>
              <a:spLocks noChangeShapeType="1"/>
            </p:cNvSpPr>
            <p:nvPr/>
          </p:nvSpPr>
          <p:spPr bwMode="auto">
            <a:xfrm flipH="1">
              <a:off x="5207572" y="3557593"/>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596571"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18</a:t>
              </a:r>
            </a:p>
          </p:txBody>
        </p:sp>
        <p:sp>
          <p:nvSpPr>
            <p:cNvPr id="189" name="Line 13"/>
            <p:cNvSpPr>
              <a:spLocks noChangeShapeType="1"/>
            </p:cNvSpPr>
            <p:nvPr/>
          </p:nvSpPr>
          <p:spPr bwMode="auto">
            <a:xfrm>
              <a:off x="8078909" y="3566768"/>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649487" y="3521896"/>
              <a:ext cx="360046" cy="368074"/>
            </a:xfrm>
            <a:prstGeom prst="rect">
              <a:avLst/>
            </a:prstGeom>
            <a:noFill/>
          </p:spPr>
          <p:txBody>
            <a:bodyPr wrap="square" rtlCol="0">
              <a:spAutoFit/>
            </a:bodyPr>
            <a:lstStyle/>
            <a:p>
              <a:pPr algn="ctr"/>
              <a:r>
                <a:rPr lang="de-DE" dirty="0">
                  <a:solidFill>
                    <a:srgbClr val="000000"/>
                  </a:solidFill>
                </a:rPr>
                <a:t>7</a:t>
              </a:r>
            </a:p>
          </p:txBody>
        </p:sp>
        <p:sp>
          <p:nvSpPr>
            <p:cNvPr id="191" name="Rechteck 190"/>
            <p:cNvSpPr/>
            <p:nvPr/>
          </p:nvSpPr>
          <p:spPr>
            <a:xfrm>
              <a:off x="6965411" y="4024236"/>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6965411" y="4347168"/>
              <a:ext cx="486546" cy="368074"/>
            </a:xfrm>
            <a:prstGeom prst="rect">
              <a:avLst/>
            </a:prstGeom>
            <a:noFill/>
          </p:spPr>
          <p:txBody>
            <a:bodyPr wrap="square" rtlCol="0">
              <a:spAutoFit/>
            </a:bodyPr>
            <a:lstStyle/>
            <a:p>
              <a:pPr algn="ctr"/>
              <a:r>
                <a:rPr lang="de-DE" dirty="0">
                  <a:solidFill>
                    <a:srgbClr val="000000"/>
                  </a:solidFill>
                </a:rPr>
                <a:t>14</a:t>
              </a:r>
            </a:p>
          </p:txBody>
        </p:sp>
        <p:sp>
          <p:nvSpPr>
            <p:cNvPr id="193" name="Rechteck 192"/>
            <p:cNvSpPr/>
            <p:nvPr/>
          </p:nvSpPr>
          <p:spPr>
            <a:xfrm>
              <a:off x="8244643" y="4024236"/>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244643" y="4347168"/>
              <a:ext cx="485945" cy="368074"/>
            </a:xfrm>
            <a:prstGeom prst="rect">
              <a:avLst/>
            </a:prstGeom>
            <a:noFill/>
          </p:spPr>
          <p:txBody>
            <a:bodyPr wrap="square" rtlCol="0">
              <a:spAutoFit/>
            </a:bodyPr>
            <a:lstStyle/>
            <a:p>
              <a:pPr algn="ctr"/>
              <a:r>
                <a:rPr lang="de-DE" dirty="0">
                  <a:solidFill>
                    <a:srgbClr val="000000"/>
                  </a:solidFill>
                </a:rPr>
                <a:t>15</a:t>
              </a:r>
            </a:p>
          </p:txBody>
        </p:sp>
        <p:sp>
          <p:nvSpPr>
            <p:cNvPr id="195" name="Line 15"/>
            <p:cNvSpPr>
              <a:spLocks noChangeShapeType="1"/>
            </p:cNvSpPr>
            <p:nvPr/>
          </p:nvSpPr>
          <p:spPr bwMode="auto">
            <a:xfrm flipH="1">
              <a:off x="7268256" y="3557779"/>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4898413"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369270" y="1484784"/>
              <a:ext cx="587918" cy="369332"/>
            </a:xfrm>
            <a:prstGeom prst="rect">
              <a:avLst/>
            </a:prstGeom>
            <a:noFill/>
          </p:spPr>
          <p:txBody>
            <a:bodyPr wrap="none" rtlCol="0">
              <a:spAutoFit/>
            </a:bodyPr>
            <a:lstStyle/>
            <a:p>
              <a:r>
                <a:rPr lang="de-DE" dirty="0" err="1">
                  <a:solidFill>
                    <a:srgbClr val="00B050"/>
                  </a:solidFill>
                </a:rPr>
                <a:t>root</a:t>
              </a:r>
              <a:endParaRPr lang="de-DE" dirty="0">
                <a:solidFill>
                  <a:srgbClr val="00B050"/>
                </a:solidFill>
              </a:endParaRPr>
            </a:p>
          </p:txBody>
        </p:sp>
        <p:grpSp>
          <p:nvGrpSpPr>
            <p:cNvPr id="6" name="Gruppieren 5"/>
            <p:cNvGrpSpPr/>
            <p:nvPr/>
          </p:nvGrpSpPr>
          <p:grpSpPr>
            <a:xfrm>
              <a:off x="5376096" y="4531205"/>
              <a:ext cx="1363359" cy="700668"/>
              <a:chOff x="6881049" y="4530835"/>
              <a:chExt cx="1363359" cy="700668"/>
            </a:xfrm>
          </p:grpSpPr>
          <p:cxnSp>
            <p:nvCxnSpPr>
              <p:cNvPr id="69" name="Gerade Verbindung mit Pfeil 68"/>
              <p:cNvCxnSpPr>
                <a:stCxn id="70" idx="1"/>
                <a:endCxn id="186" idx="3"/>
              </p:cNvCxnSpPr>
              <p:nvPr/>
            </p:nvCxnSpPr>
            <p:spPr>
              <a:xfrm flipH="1" flipV="1">
                <a:off x="6881049" y="4530835"/>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feld 69"/>
              <p:cNvSpPr txBox="1"/>
              <p:nvPr/>
            </p:nvSpPr>
            <p:spPr>
              <a:xfrm>
                <a:off x="7226181" y="4862171"/>
                <a:ext cx="1018227" cy="369332"/>
              </a:xfrm>
              <a:prstGeom prst="rect">
                <a:avLst/>
              </a:prstGeom>
              <a:noFill/>
            </p:spPr>
            <p:txBody>
              <a:bodyPr wrap="none" rtlCol="0">
                <a:spAutoFit/>
              </a:bodyPr>
              <a:lstStyle/>
              <a:p>
                <a:r>
                  <a:rPr lang="de-DE" dirty="0" err="1">
                    <a:solidFill>
                      <a:srgbClr val="00B050"/>
                    </a:solidFill>
                  </a:rPr>
                  <a:t>lastnode</a:t>
                </a:r>
                <a:endParaRPr lang="de-DE" dirty="0">
                  <a:solidFill>
                    <a:srgbClr val="00B050"/>
                  </a:solidFill>
                </a:endParaRPr>
              </a:p>
            </p:txBody>
          </p:sp>
        </p:grpSp>
      </p:grpSp>
      <p:sp>
        <p:nvSpPr>
          <p:cNvPr id="58" name="Textfeld 57"/>
          <p:cNvSpPr txBox="1"/>
          <p:nvPr/>
        </p:nvSpPr>
        <p:spPr>
          <a:xfrm>
            <a:off x="215439" y="5409220"/>
            <a:ext cx="8713122" cy="646331"/>
          </a:xfrm>
          <a:prstGeom prst="rect">
            <a:avLst/>
          </a:prstGeom>
          <a:noFill/>
        </p:spPr>
        <p:txBody>
          <a:bodyPr wrap="square" rtlCol="0">
            <a:spAutoFit/>
          </a:bodyPr>
          <a:lstStyle/>
          <a:p>
            <a:r>
              <a:rPr lang="de-DE" b="1" dirty="0"/>
              <a:t>Idee:  </a:t>
            </a:r>
          </a:p>
          <a:p>
            <a:r>
              <a:rPr lang="de-DE" b="1" dirty="0"/>
              <a:t>1</a:t>
            </a:r>
            <a:r>
              <a:rPr lang="de-DE" dirty="0"/>
              <a:t>. Tausche Schlüssel von </a:t>
            </a:r>
            <a:r>
              <a:rPr lang="de-DE" dirty="0" err="1">
                <a:solidFill>
                  <a:srgbClr val="00B050"/>
                </a:solidFill>
              </a:rPr>
              <a:t>root</a:t>
            </a:r>
            <a:r>
              <a:rPr lang="de-DE" dirty="0"/>
              <a:t> und </a:t>
            </a:r>
            <a:r>
              <a:rPr lang="de-DE" dirty="0" err="1">
                <a:solidFill>
                  <a:srgbClr val="00B050"/>
                </a:solidFill>
              </a:rPr>
              <a:t>lastnode</a:t>
            </a:r>
            <a:r>
              <a:rPr lang="de-DE" dirty="0"/>
              <a:t> und ziehe </a:t>
            </a:r>
            <a:r>
              <a:rPr lang="de-DE" dirty="0" err="1">
                <a:solidFill>
                  <a:srgbClr val="00B050"/>
                </a:solidFill>
              </a:rPr>
              <a:t>lastnode</a:t>
            </a:r>
            <a:r>
              <a:rPr lang="de-DE" dirty="0"/>
              <a:t> aus der Betrachtung</a:t>
            </a:r>
          </a:p>
        </p:txBody>
      </p:sp>
      <p:sp>
        <p:nvSpPr>
          <p:cNvPr id="61"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42</a:t>
            </a:fld>
            <a:endParaRPr lang="de-DE"/>
          </a:p>
        </p:txBody>
      </p:sp>
      <p:sp>
        <p:nvSpPr>
          <p:cNvPr id="55" name="Rechteck 5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399132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Sortierung mit einem Max-Heap</a:t>
            </a:r>
          </a:p>
        </p:txBody>
      </p:sp>
      <p:grpSp>
        <p:nvGrpSpPr>
          <p:cNvPr id="2" name="Gruppieren 1"/>
          <p:cNvGrpSpPr/>
          <p:nvPr/>
        </p:nvGrpSpPr>
        <p:grpSpPr>
          <a:xfrm>
            <a:off x="395536" y="1124744"/>
            <a:ext cx="8371056" cy="3747089"/>
            <a:chOff x="560743" y="1484784"/>
            <a:chExt cx="8371056" cy="3747089"/>
          </a:xfrm>
        </p:grpSpPr>
        <p:sp>
          <p:nvSpPr>
            <p:cNvPr id="139" name="Rechteck 138"/>
            <p:cNvSpPr/>
            <p:nvPr/>
          </p:nvSpPr>
          <p:spPr>
            <a:xfrm>
              <a:off x="4519084" y="17635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14</a:t>
              </a:r>
            </a:p>
          </p:txBody>
        </p:sp>
        <p:sp>
          <p:nvSpPr>
            <p:cNvPr id="140" name="Line 15"/>
            <p:cNvSpPr>
              <a:spLocks noChangeShapeType="1"/>
            </p:cNvSpPr>
            <p:nvPr/>
          </p:nvSpPr>
          <p:spPr bwMode="auto">
            <a:xfrm flipH="1">
              <a:off x="2728936" y="2122320"/>
              <a:ext cx="1771056" cy="3139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5022008" y="2122321"/>
              <a:ext cx="1674228" cy="31399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599000" y="2077486"/>
              <a:ext cx="360046" cy="368074"/>
            </a:xfrm>
            <a:prstGeom prst="rect">
              <a:avLst/>
            </a:prstGeom>
            <a:noFill/>
          </p:spPr>
          <p:txBody>
            <a:bodyPr wrap="square" rtlCol="0">
              <a:spAutoFit/>
            </a:bodyPr>
            <a:lstStyle/>
            <a:p>
              <a:pPr algn="ctr"/>
              <a:r>
                <a:rPr lang="de-DE" dirty="0">
                  <a:solidFill>
                    <a:srgbClr val="000000"/>
                  </a:solidFill>
                </a:rPr>
                <a:t>1</a:t>
              </a:r>
            </a:p>
          </p:txBody>
        </p:sp>
        <p:sp>
          <p:nvSpPr>
            <p:cNvPr id="143" name="Rechteck 142"/>
            <p:cNvSpPr/>
            <p:nvPr/>
          </p:nvSpPr>
          <p:spPr>
            <a:xfrm>
              <a:off x="6708468" y="243630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22</a:t>
              </a:r>
            </a:p>
          </p:txBody>
        </p:sp>
        <p:sp>
          <p:nvSpPr>
            <p:cNvPr id="144" name="Line 15"/>
            <p:cNvSpPr>
              <a:spLocks noChangeShapeType="1"/>
            </p:cNvSpPr>
            <p:nvPr/>
          </p:nvSpPr>
          <p:spPr bwMode="auto">
            <a:xfrm flipH="1">
              <a:off x="5934339" y="2795114"/>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7193433" y="2795116"/>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788384" y="2750262"/>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243972" y="244527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24</a:t>
              </a:r>
            </a:p>
          </p:txBody>
        </p:sp>
        <p:sp>
          <p:nvSpPr>
            <p:cNvPr id="156" name="Line 15"/>
            <p:cNvSpPr>
              <a:spLocks noChangeShapeType="1"/>
            </p:cNvSpPr>
            <p:nvPr/>
          </p:nvSpPr>
          <p:spPr bwMode="auto">
            <a:xfrm flipH="1">
              <a:off x="1469843" y="2804085"/>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728937" y="2804087"/>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323888" y="2759232"/>
              <a:ext cx="360046" cy="368074"/>
            </a:xfrm>
            <a:prstGeom prst="rect">
              <a:avLst/>
            </a:prstGeom>
            <a:noFill/>
          </p:spPr>
          <p:txBody>
            <a:bodyPr wrap="square" rtlCol="0">
              <a:spAutoFit/>
            </a:bodyPr>
            <a:lstStyle/>
            <a:p>
              <a:pPr algn="ctr"/>
              <a:r>
                <a:rPr lang="de-DE" dirty="0">
                  <a:solidFill>
                    <a:srgbClr val="000000"/>
                  </a:solidFill>
                </a:rPr>
                <a:t>2</a:t>
              </a:r>
            </a:p>
          </p:txBody>
        </p:sp>
        <p:sp>
          <p:nvSpPr>
            <p:cNvPr id="159" name="Rechteck 158"/>
            <p:cNvSpPr/>
            <p:nvPr/>
          </p:nvSpPr>
          <p:spPr>
            <a:xfrm>
              <a:off x="1191903"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19</a:t>
              </a:r>
            </a:p>
          </p:txBody>
        </p:sp>
        <p:sp>
          <p:nvSpPr>
            <p:cNvPr id="160" name="Line 13"/>
            <p:cNvSpPr>
              <a:spLocks noChangeShapeType="1"/>
            </p:cNvSpPr>
            <p:nvPr/>
          </p:nvSpPr>
          <p:spPr bwMode="auto">
            <a:xfrm>
              <a:off x="1674241" y="3566583"/>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244819" y="3521711"/>
              <a:ext cx="360046" cy="368074"/>
            </a:xfrm>
            <a:prstGeom prst="rect">
              <a:avLst/>
            </a:prstGeom>
            <a:noFill/>
          </p:spPr>
          <p:txBody>
            <a:bodyPr wrap="square" rtlCol="0">
              <a:spAutoFit/>
            </a:bodyPr>
            <a:lstStyle/>
            <a:p>
              <a:pPr algn="ctr"/>
              <a:r>
                <a:rPr lang="de-DE" dirty="0">
                  <a:solidFill>
                    <a:srgbClr val="000000"/>
                  </a:solidFill>
                </a:rPr>
                <a:t>4</a:t>
              </a:r>
            </a:p>
          </p:txBody>
        </p:sp>
        <p:sp>
          <p:nvSpPr>
            <p:cNvPr id="162" name="Rechteck 161"/>
            <p:cNvSpPr/>
            <p:nvPr/>
          </p:nvSpPr>
          <p:spPr>
            <a:xfrm>
              <a:off x="560743"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560743" y="4346983"/>
              <a:ext cx="486546" cy="368074"/>
            </a:xfrm>
            <a:prstGeom prst="rect">
              <a:avLst/>
            </a:prstGeom>
            <a:noFill/>
          </p:spPr>
          <p:txBody>
            <a:bodyPr wrap="square" rtlCol="0">
              <a:spAutoFit/>
            </a:bodyPr>
            <a:lstStyle/>
            <a:p>
              <a:pPr algn="ctr"/>
              <a:r>
                <a:rPr lang="de-DE" dirty="0">
                  <a:solidFill>
                    <a:srgbClr val="000000"/>
                  </a:solidFill>
                </a:rPr>
                <a:t>8</a:t>
              </a:r>
            </a:p>
          </p:txBody>
        </p:sp>
        <p:sp>
          <p:nvSpPr>
            <p:cNvPr id="164" name="Rechteck 163"/>
            <p:cNvSpPr/>
            <p:nvPr/>
          </p:nvSpPr>
          <p:spPr>
            <a:xfrm>
              <a:off x="1839975" y="4024050"/>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12</a:t>
              </a:r>
            </a:p>
          </p:txBody>
        </p:sp>
        <p:sp>
          <p:nvSpPr>
            <p:cNvPr id="165" name="Textfeld 164"/>
            <p:cNvSpPr txBox="1"/>
            <p:nvPr/>
          </p:nvSpPr>
          <p:spPr>
            <a:xfrm>
              <a:off x="1839975" y="4346983"/>
              <a:ext cx="485945" cy="368074"/>
            </a:xfrm>
            <a:prstGeom prst="rect">
              <a:avLst/>
            </a:prstGeom>
            <a:noFill/>
          </p:spPr>
          <p:txBody>
            <a:bodyPr wrap="square" rtlCol="0">
              <a:spAutoFit/>
            </a:bodyPr>
            <a:lstStyle/>
            <a:p>
              <a:pPr algn="ctr"/>
              <a:r>
                <a:rPr lang="de-DE" dirty="0">
                  <a:solidFill>
                    <a:srgbClr val="000000"/>
                  </a:solidFill>
                </a:rPr>
                <a:t>9</a:t>
              </a:r>
            </a:p>
          </p:txBody>
        </p:sp>
        <p:sp>
          <p:nvSpPr>
            <p:cNvPr id="166" name="Line 15"/>
            <p:cNvSpPr>
              <a:spLocks noChangeShapeType="1"/>
            </p:cNvSpPr>
            <p:nvPr/>
          </p:nvSpPr>
          <p:spPr bwMode="auto">
            <a:xfrm flipH="1">
              <a:off x="863588" y="3557593"/>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252587"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16</a:t>
              </a:r>
            </a:p>
          </p:txBody>
        </p:sp>
        <p:sp>
          <p:nvSpPr>
            <p:cNvPr id="173" name="Line 13"/>
            <p:cNvSpPr>
              <a:spLocks noChangeShapeType="1"/>
            </p:cNvSpPr>
            <p:nvPr/>
          </p:nvSpPr>
          <p:spPr bwMode="auto">
            <a:xfrm>
              <a:off x="3734925" y="3566768"/>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305503" y="3521896"/>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621427" y="4024236"/>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621427" y="4347168"/>
              <a:ext cx="486546" cy="368074"/>
            </a:xfrm>
            <a:prstGeom prst="rect">
              <a:avLst/>
            </a:prstGeom>
            <a:noFill/>
          </p:spPr>
          <p:txBody>
            <a:bodyPr wrap="square" rtlCol="0">
              <a:spAutoFit/>
            </a:bodyPr>
            <a:lstStyle/>
            <a:p>
              <a:pPr algn="ctr"/>
              <a:r>
                <a:rPr lang="de-DE" dirty="0">
                  <a:solidFill>
                    <a:srgbClr val="000000"/>
                  </a:solidFill>
                </a:rPr>
                <a:t>10</a:t>
              </a:r>
            </a:p>
          </p:txBody>
        </p:sp>
        <p:sp>
          <p:nvSpPr>
            <p:cNvPr id="177" name="Rechteck 176"/>
            <p:cNvSpPr/>
            <p:nvPr/>
          </p:nvSpPr>
          <p:spPr>
            <a:xfrm>
              <a:off x="3900659" y="402423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900659" y="4347168"/>
              <a:ext cx="485945" cy="368074"/>
            </a:xfrm>
            <a:prstGeom prst="rect">
              <a:avLst/>
            </a:prstGeom>
            <a:noFill/>
          </p:spPr>
          <p:txBody>
            <a:bodyPr wrap="square" rtlCol="0">
              <a:spAutoFit/>
            </a:bodyPr>
            <a:lstStyle/>
            <a:p>
              <a:pPr algn="ctr"/>
              <a:r>
                <a:rPr lang="de-DE" dirty="0">
                  <a:solidFill>
                    <a:srgbClr val="000000"/>
                  </a:solidFill>
                </a:rPr>
                <a:t>11</a:t>
              </a:r>
            </a:p>
          </p:txBody>
        </p:sp>
        <p:sp>
          <p:nvSpPr>
            <p:cNvPr id="179" name="Line 15"/>
            <p:cNvSpPr>
              <a:spLocks noChangeShapeType="1"/>
            </p:cNvSpPr>
            <p:nvPr/>
          </p:nvSpPr>
          <p:spPr bwMode="auto">
            <a:xfrm flipH="1">
              <a:off x="2924272" y="3557779"/>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737098"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20</a:t>
              </a:r>
            </a:p>
          </p:txBody>
        </p:sp>
        <p:sp>
          <p:nvSpPr>
            <p:cNvPr id="181" name="Line 13"/>
            <p:cNvSpPr>
              <a:spLocks noChangeShapeType="1"/>
            </p:cNvSpPr>
            <p:nvPr/>
          </p:nvSpPr>
          <p:spPr bwMode="auto">
            <a:xfrm>
              <a:off x="6219436" y="3566583"/>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790014" y="3521711"/>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5105938"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84" name="Textfeld 183"/>
            <p:cNvSpPr txBox="1"/>
            <p:nvPr/>
          </p:nvSpPr>
          <p:spPr>
            <a:xfrm>
              <a:off x="5105938" y="4346983"/>
              <a:ext cx="486546" cy="368074"/>
            </a:xfrm>
            <a:prstGeom prst="rect">
              <a:avLst/>
            </a:prstGeom>
            <a:noFill/>
          </p:spPr>
          <p:txBody>
            <a:bodyPr wrap="square" rtlCol="0">
              <a:spAutoFit/>
            </a:bodyPr>
            <a:lstStyle/>
            <a:p>
              <a:pPr algn="ctr"/>
              <a:r>
                <a:rPr lang="de-DE" dirty="0">
                  <a:solidFill>
                    <a:srgbClr val="000000"/>
                  </a:solidFill>
                </a:rPr>
                <a:t>12</a:t>
              </a:r>
            </a:p>
          </p:txBody>
        </p:sp>
        <p:sp>
          <p:nvSpPr>
            <p:cNvPr id="185" name="Rechteck 184"/>
            <p:cNvSpPr/>
            <p:nvPr/>
          </p:nvSpPr>
          <p:spPr>
            <a:xfrm>
              <a:off x="6385170" y="4024050"/>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385170" y="4346983"/>
              <a:ext cx="485945" cy="368074"/>
            </a:xfrm>
            <a:prstGeom prst="rect">
              <a:avLst/>
            </a:prstGeom>
            <a:noFill/>
          </p:spPr>
          <p:txBody>
            <a:bodyPr wrap="square" rtlCol="0">
              <a:spAutoFit/>
            </a:bodyPr>
            <a:lstStyle/>
            <a:p>
              <a:pPr algn="ctr"/>
              <a:r>
                <a:rPr lang="de-DE" dirty="0">
                  <a:solidFill>
                    <a:srgbClr val="000000"/>
                  </a:solidFill>
                </a:rPr>
                <a:t>13</a:t>
              </a:r>
            </a:p>
          </p:txBody>
        </p:sp>
        <p:sp>
          <p:nvSpPr>
            <p:cNvPr id="187" name="Line 15"/>
            <p:cNvSpPr>
              <a:spLocks noChangeShapeType="1"/>
            </p:cNvSpPr>
            <p:nvPr/>
          </p:nvSpPr>
          <p:spPr bwMode="auto">
            <a:xfrm flipH="1">
              <a:off x="5408783" y="3557593"/>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797782"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18</a:t>
              </a:r>
            </a:p>
          </p:txBody>
        </p:sp>
        <p:sp>
          <p:nvSpPr>
            <p:cNvPr id="189" name="Line 13"/>
            <p:cNvSpPr>
              <a:spLocks noChangeShapeType="1"/>
            </p:cNvSpPr>
            <p:nvPr/>
          </p:nvSpPr>
          <p:spPr bwMode="auto">
            <a:xfrm>
              <a:off x="8280120" y="3566768"/>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850698" y="3521896"/>
              <a:ext cx="360046" cy="368074"/>
            </a:xfrm>
            <a:prstGeom prst="rect">
              <a:avLst/>
            </a:prstGeom>
            <a:noFill/>
          </p:spPr>
          <p:txBody>
            <a:bodyPr wrap="square" rtlCol="0">
              <a:spAutoFit/>
            </a:bodyPr>
            <a:lstStyle/>
            <a:p>
              <a:pPr algn="ctr"/>
              <a:r>
                <a:rPr lang="de-DE" dirty="0">
                  <a:solidFill>
                    <a:srgbClr val="000000"/>
                  </a:solidFill>
                </a:rPr>
                <a:t>7</a:t>
              </a:r>
            </a:p>
          </p:txBody>
        </p:sp>
        <p:sp>
          <p:nvSpPr>
            <p:cNvPr id="191" name="Rechteck 190"/>
            <p:cNvSpPr/>
            <p:nvPr/>
          </p:nvSpPr>
          <p:spPr>
            <a:xfrm>
              <a:off x="7166622" y="4024236"/>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7166622" y="4347168"/>
              <a:ext cx="486546" cy="368074"/>
            </a:xfrm>
            <a:prstGeom prst="rect">
              <a:avLst/>
            </a:prstGeom>
            <a:noFill/>
          </p:spPr>
          <p:txBody>
            <a:bodyPr wrap="square" rtlCol="0">
              <a:spAutoFit/>
            </a:bodyPr>
            <a:lstStyle/>
            <a:p>
              <a:pPr algn="ctr"/>
              <a:r>
                <a:rPr lang="de-DE" dirty="0">
                  <a:solidFill>
                    <a:srgbClr val="000000"/>
                  </a:solidFill>
                </a:rPr>
                <a:t>14</a:t>
              </a:r>
            </a:p>
          </p:txBody>
        </p:sp>
        <p:sp>
          <p:nvSpPr>
            <p:cNvPr id="193" name="Rechteck 192"/>
            <p:cNvSpPr/>
            <p:nvPr/>
          </p:nvSpPr>
          <p:spPr>
            <a:xfrm>
              <a:off x="8445854" y="4024236"/>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445854" y="4347168"/>
              <a:ext cx="485945" cy="368074"/>
            </a:xfrm>
            <a:prstGeom prst="rect">
              <a:avLst/>
            </a:prstGeom>
            <a:noFill/>
          </p:spPr>
          <p:txBody>
            <a:bodyPr wrap="square" rtlCol="0">
              <a:spAutoFit/>
            </a:bodyPr>
            <a:lstStyle/>
            <a:p>
              <a:pPr algn="ctr"/>
              <a:r>
                <a:rPr lang="de-DE" dirty="0">
                  <a:solidFill>
                    <a:srgbClr val="000000"/>
                  </a:solidFill>
                </a:rPr>
                <a:t>15</a:t>
              </a:r>
            </a:p>
          </p:txBody>
        </p:sp>
        <p:sp>
          <p:nvSpPr>
            <p:cNvPr id="195" name="Line 15"/>
            <p:cNvSpPr>
              <a:spLocks noChangeShapeType="1"/>
            </p:cNvSpPr>
            <p:nvPr/>
          </p:nvSpPr>
          <p:spPr bwMode="auto">
            <a:xfrm flipH="1">
              <a:off x="7469467" y="3557779"/>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5099624"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570481" y="1484784"/>
              <a:ext cx="587918" cy="369332"/>
            </a:xfrm>
            <a:prstGeom prst="rect">
              <a:avLst/>
            </a:prstGeom>
            <a:noFill/>
          </p:spPr>
          <p:txBody>
            <a:bodyPr wrap="none" rtlCol="0">
              <a:spAutoFit/>
            </a:bodyPr>
            <a:lstStyle/>
            <a:p>
              <a:r>
                <a:rPr lang="de-DE" dirty="0" err="1">
                  <a:solidFill>
                    <a:srgbClr val="00B050"/>
                  </a:solidFill>
                </a:rPr>
                <a:t>root</a:t>
              </a:r>
              <a:endParaRPr lang="de-DE" dirty="0">
                <a:solidFill>
                  <a:srgbClr val="00B050"/>
                </a:solidFill>
              </a:endParaRPr>
            </a:p>
          </p:txBody>
        </p:sp>
        <p:grpSp>
          <p:nvGrpSpPr>
            <p:cNvPr id="6" name="Gruppieren 5"/>
            <p:cNvGrpSpPr/>
            <p:nvPr/>
          </p:nvGrpSpPr>
          <p:grpSpPr>
            <a:xfrm>
              <a:off x="5577307" y="4531205"/>
              <a:ext cx="1363359" cy="700668"/>
              <a:chOff x="6881049" y="4530835"/>
              <a:chExt cx="1363359" cy="700668"/>
            </a:xfrm>
          </p:grpSpPr>
          <p:cxnSp>
            <p:nvCxnSpPr>
              <p:cNvPr id="69" name="Gerade Verbindung mit Pfeil 68"/>
              <p:cNvCxnSpPr>
                <a:stCxn id="70" idx="1"/>
                <a:endCxn id="186" idx="3"/>
              </p:cNvCxnSpPr>
              <p:nvPr/>
            </p:nvCxnSpPr>
            <p:spPr>
              <a:xfrm flipH="1" flipV="1">
                <a:off x="6881049" y="4530835"/>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feld 69"/>
              <p:cNvSpPr txBox="1"/>
              <p:nvPr/>
            </p:nvSpPr>
            <p:spPr>
              <a:xfrm>
                <a:off x="7226181" y="4862171"/>
                <a:ext cx="1018227" cy="369332"/>
              </a:xfrm>
              <a:prstGeom prst="rect">
                <a:avLst/>
              </a:prstGeom>
              <a:noFill/>
            </p:spPr>
            <p:txBody>
              <a:bodyPr wrap="none" rtlCol="0">
                <a:spAutoFit/>
              </a:bodyPr>
              <a:lstStyle/>
              <a:p>
                <a:r>
                  <a:rPr lang="de-DE" dirty="0" err="1">
                    <a:solidFill>
                      <a:srgbClr val="00B050"/>
                    </a:solidFill>
                  </a:rPr>
                  <a:t>lastnode</a:t>
                </a:r>
                <a:endParaRPr lang="de-DE" dirty="0">
                  <a:solidFill>
                    <a:srgbClr val="00B050"/>
                  </a:solidFill>
                </a:endParaRPr>
              </a:p>
            </p:txBody>
          </p:sp>
        </p:grpSp>
      </p:grpSp>
      <p:sp>
        <p:nvSpPr>
          <p:cNvPr id="58" name="Textfeld 57"/>
          <p:cNvSpPr txBox="1"/>
          <p:nvPr/>
        </p:nvSpPr>
        <p:spPr>
          <a:xfrm>
            <a:off x="215439" y="4941168"/>
            <a:ext cx="8713122" cy="1200329"/>
          </a:xfrm>
          <a:prstGeom prst="rect">
            <a:avLst/>
          </a:prstGeom>
          <a:noFill/>
        </p:spPr>
        <p:txBody>
          <a:bodyPr wrap="square" rtlCol="0">
            <a:spAutoFit/>
          </a:bodyPr>
          <a:lstStyle/>
          <a:p>
            <a:r>
              <a:rPr lang="de-DE" b="1" dirty="0">
                <a:solidFill>
                  <a:srgbClr val="000000"/>
                </a:solidFill>
              </a:rPr>
              <a:t>Idee:  </a:t>
            </a:r>
          </a:p>
          <a:p>
            <a:pPr marL="342900" indent="-342900">
              <a:buFont typeface="+mj-lt"/>
              <a:buAutoNum type="arabicPeriod"/>
            </a:pPr>
            <a:r>
              <a:rPr lang="de-DE" dirty="0">
                <a:solidFill>
                  <a:srgbClr val="000000"/>
                </a:solidFill>
              </a:rPr>
              <a:t>Tausche Schlüssel von </a:t>
            </a:r>
            <a:r>
              <a:rPr lang="de-DE" dirty="0" err="1">
                <a:solidFill>
                  <a:srgbClr val="00B050"/>
                </a:solidFill>
              </a:rPr>
              <a:t>root</a:t>
            </a:r>
            <a:r>
              <a:rPr lang="de-DE" dirty="0">
                <a:solidFill>
                  <a:srgbClr val="000000"/>
                </a:solidFill>
              </a:rPr>
              <a:t> und </a:t>
            </a:r>
            <a:r>
              <a:rPr lang="de-DE" dirty="0" err="1">
                <a:solidFill>
                  <a:srgbClr val="00B050"/>
                </a:solidFill>
              </a:rPr>
              <a:t>lastnode</a:t>
            </a:r>
            <a:r>
              <a:rPr lang="de-DE" dirty="0">
                <a:solidFill>
                  <a:srgbClr val="000000"/>
                </a:solidFill>
              </a:rPr>
              <a:t> und ziehe </a:t>
            </a:r>
            <a:r>
              <a:rPr lang="de-DE" dirty="0" err="1">
                <a:solidFill>
                  <a:srgbClr val="00B050"/>
                </a:solidFill>
              </a:rPr>
              <a:t>lastnode</a:t>
            </a:r>
            <a:r>
              <a:rPr lang="de-DE" dirty="0">
                <a:solidFill>
                  <a:srgbClr val="000000"/>
                </a:solidFill>
              </a:rPr>
              <a:t> aus der Betrachtung</a:t>
            </a:r>
          </a:p>
          <a:p>
            <a:pPr marL="342900" indent="-342900">
              <a:buAutoNum type="arabicPeriod"/>
            </a:pPr>
            <a:r>
              <a:rPr lang="de-DE" dirty="0">
                <a:solidFill>
                  <a:srgbClr val="000000"/>
                </a:solidFill>
              </a:rPr>
              <a:t>Mache den “Beinahe-Max-Heap“ (die Max-Heap-Eigenschaft ist bei der Wurzel verletzt) zu einem Max-Heap</a:t>
            </a:r>
          </a:p>
        </p:txBody>
      </p:sp>
      <p:sp>
        <p:nvSpPr>
          <p:cNvPr id="5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43</a:t>
            </a:fld>
            <a:endParaRPr lang="de-DE"/>
          </a:p>
        </p:txBody>
      </p:sp>
      <p:sp>
        <p:nvSpPr>
          <p:cNvPr id="55" name="Rechteck 5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607829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Wiederherstellung des Max-Heaps: </a:t>
            </a:r>
            <a:r>
              <a:rPr lang="de-DE" dirty="0" err="1"/>
              <a:t>Einsieben</a:t>
            </a:r>
            <a:endParaRPr lang="de-DE" dirty="0"/>
          </a:p>
        </p:txBody>
      </p:sp>
      <p:grpSp>
        <p:nvGrpSpPr>
          <p:cNvPr id="2" name="Gruppieren 1"/>
          <p:cNvGrpSpPr/>
          <p:nvPr/>
        </p:nvGrpSpPr>
        <p:grpSpPr>
          <a:xfrm>
            <a:off x="377408" y="1196752"/>
            <a:ext cx="8371056" cy="3747089"/>
            <a:chOff x="560743" y="1484784"/>
            <a:chExt cx="8371056" cy="3747089"/>
          </a:xfrm>
        </p:grpSpPr>
        <p:sp>
          <p:nvSpPr>
            <p:cNvPr id="139" name="Rechteck 138"/>
            <p:cNvSpPr/>
            <p:nvPr/>
          </p:nvSpPr>
          <p:spPr>
            <a:xfrm>
              <a:off x="4519084" y="17635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24</a:t>
              </a:r>
            </a:p>
          </p:txBody>
        </p:sp>
        <p:sp>
          <p:nvSpPr>
            <p:cNvPr id="140" name="Line 15"/>
            <p:cNvSpPr>
              <a:spLocks noChangeShapeType="1"/>
            </p:cNvSpPr>
            <p:nvPr/>
          </p:nvSpPr>
          <p:spPr bwMode="auto">
            <a:xfrm flipH="1">
              <a:off x="2728936" y="2122320"/>
              <a:ext cx="1771056" cy="3139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5022008" y="2122321"/>
              <a:ext cx="1674228" cy="31399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599000" y="2077486"/>
              <a:ext cx="360046" cy="368074"/>
            </a:xfrm>
            <a:prstGeom prst="rect">
              <a:avLst/>
            </a:prstGeom>
            <a:noFill/>
          </p:spPr>
          <p:txBody>
            <a:bodyPr wrap="square" rtlCol="0">
              <a:spAutoFit/>
            </a:bodyPr>
            <a:lstStyle/>
            <a:p>
              <a:pPr algn="ctr"/>
              <a:r>
                <a:rPr lang="de-DE" dirty="0">
                  <a:solidFill>
                    <a:srgbClr val="000000"/>
                  </a:solidFill>
                </a:rPr>
                <a:t>1</a:t>
              </a:r>
            </a:p>
          </p:txBody>
        </p:sp>
        <p:sp>
          <p:nvSpPr>
            <p:cNvPr id="143" name="Rechteck 142"/>
            <p:cNvSpPr/>
            <p:nvPr/>
          </p:nvSpPr>
          <p:spPr>
            <a:xfrm>
              <a:off x="6708468" y="243630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22</a:t>
              </a:r>
            </a:p>
          </p:txBody>
        </p:sp>
        <p:sp>
          <p:nvSpPr>
            <p:cNvPr id="144" name="Line 15"/>
            <p:cNvSpPr>
              <a:spLocks noChangeShapeType="1"/>
            </p:cNvSpPr>
            <p:nvPr/>
          </p:nvSpPr>
          <p:spPr bwMode="auto">
            <a:xfrm flipH="1">
              <a:off x="5934339" y="2795114"/>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7193433" y="2795116"/>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788384" y="2750262"/>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243972" y="244527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FF0000"/>
                  </a:solidFill>
                </a:rPr>
                <a:t>19</a:t>
              </a:r>
            </a:p>
          </p:txBody>
        </p:sp>
        <p:sp>
          <p:nvSpPr>
            <p:cNvPr id="156" name="Line 15"/>
            <p:cNvSpPr>
              <a:spLocks noChangeShapeType="1"/>
            </p:cNvSpPr>
            <p:nvPr/>
          </p:nvSpPr>
          <p:spPr bwMode="auto">
            <a:xfrm flipH="1">
              <a:off x="1469843" y="2804085"/>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728937" y="2804087"/>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323888" y="2759232"/>
              <a:ext cx="360046" cy="368074"/>
            </a:xfrm>
            <a:prstGeom prst="rect">
              <a:avLst/>
            </a:prstGeom>
            <a:noFill/>
          </p:spPr>
          <p:txBody>
            <a:bodyPr wrap="square" rtlCol="0">
              <a:spAutoFit/>
            </a:bodyPr>
            <a:lstStyle/>
            <a:p>
              <a:pPr algn="ctr"/>
              <a:r>
                <a:rPr lang="de-DE" dirty="0">
                  <a:solidFill>
                    <a:srgbClr val="000000"/>
                  </a:solidFill>
                </a:rPr>
                <a:t>2</a:t>
              </a:r>
            </a:p>
          </p:txBody>
        </p:sp>
        <p:sp>
          <p:nvSpPr>
            <p:cNvPr id="159" name="Rechteck 158"/>
            <p:cNvSpPr/>
            <p:nvPr/>
          </p:nvSpPr>
          <p:spPr>
            <a:xfrm>
              <a:off x="1191903"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14</a:t>
              </a:r>
            </a:p>
          </p:txBody>
        </p:sp>
        <p:sp>
          <p:nvSpPr>
            <p:cNvPr id="160" name="Line 13"/>
            <p:cNvSpPr>
              <a:spLocks noChangeShapeType="1"/>
            </p:cNvSpPr>
            <p:nvPr/>
          </p:nvSpPr>
          <p:spPr bwMode="auto">
            <a:xfrm>
              <a:off x="1674241" y="3566583"/>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244819" y="3521711"/>
              <a:ext cx="360046" cy="368074"/>
            </a:xfrm>
            <a:prstGeom prst="rect">
              <a:avLst/>
            </a:prstGeom>
            <a:noFill/>
          </p:spPr>
          <p:txBody>
            <a:bodyPr wrap="square" rtlCol="0">
              <a:spAutoFit/>
            </a:bodyPr>
            <a:lstStyle/>
            <a:p>
              <a:pPr algn="ctr"/>
              <a:r>
                <a:rPr lang="de-DE" dirty="0">
                  <a:solidFill>
                    <a:srgbClr val="000000"/>
                  </a:solidFill>
                </a:rPr>
                <a:t>4</a:t>
              </a:r>
            </a:p>
          </p:txBody>
        </p:sp>
        <p:sp>
          <p:nvSpPr>
            <p:cNvPr id="162" name="Rechteck 161"/>
            <p:cNvSpPr/>
            <p:nvPr/>
          </p:nvSpPr>
          <p:spPr>
            <a:xfrm>
              <a:off x="560743"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560743" y="4346983"/>
              <a:ext cx="486546" cy="368074"/>
            </a:xfrm>
            <a:prstGeom prst="rect">
              <a:avLst/>
            </a:prstGeom>
            <a:noFill/>
          </p:spPr>
          <p:txBody>
            <a:bodyPr wrap="square" rtlCol="0">
              <a:spAutoFit/>
            </a:bodyPr>
            <a:lstStyle/>
            <a:p>
              <a:pPr algn="ctr"/>
              <a:r>
                <a:rPr lang="de-DE" dirty="0">
                  <a:solidFill>
                    <a:srgbClr val="000000"/>
                  </a:solidFill>
                </a:rPr>
                <a:t>8</a:t>
              </a:r>
            </a:p>
          </p:txBody>
        </p:sp>
        <p:sp>
          <p:nvSpPr>
            <p:cNvPr id="164" name="Rechteck 163"/>
            <p:cNvSpPr/>
            <p:nvPr/>
          </p:nvSpPr>
          <p:spPr>
            <a:xfrm>
              <a:off x="1839975" y="4024050"/>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12</a:t>
              </a:r>
            </a:p>
          </p:txBody>
        </p:sp>
        <p:sp>
          <p:nvSpPr>
            <p:cNvPr id="165" name="Textfeld 164"/>
            <p:cNvSpPr txBox="1"/>
            <p:nvPr/>
          </p:nvSpPr>
          <p:spPr>
            <a:xfrm>
              <a:off x="1839975" y="4346983"/>
              <a:ext cx="485945" cy="368074"/>
            </a:xfrm>
            <a:prstGeom prst="rect">
              <a:avLst/>
            </a:prstGeom>
            <a:noFill/>
          </p:spPr>
          <p:txBody>
            <a:bodyPr wrap="square" rtlCol="0">
              <a:spAutoFit/>
            </a:bodyPr>
            <a:lstStyle/>
            <a:p>
              <a:pPr algn="ctr"/>
              <a:r>
                <a:rPr lang="de-DE" dirty="0">
                  <a:solidFill>
                    <a:srgbClr val="000000"/>
                  </a:solidFill>
                </a:rPr>
                <a:t>9</a:t>
              </a:r>
            </a:p>
          </p:txBody>
        </p:sp>
        <p:sp>
          <p:nvSpPr>
            <p:cNvPr id="166" name="Line 15"/>
            <p:cNvSpPr>
              <a:spLocks noChangeShapeType="1"/>
            </p:cNvSpPr>
            <p:nvPr/>
          </p:nvSpPr>
          <p:spPr bwMode="auto">
            <a:xfrm flipH="1">
              <a:off x="863588" y="3557593"/>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252587"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16</a:t>
              </a:r>
            </a:p>
          </p:txBody>
        </p:sp>
        <p:sp>
          <p:nvSpPr>
            <p:cNvPr id="173" name="Line 13"/>
            <p:cNvSpPr>
              <a:spLocks noChangeShapeType="1"/>
            </p:cNvSpPr>
            <p:nvPr/>
          </p:nvSpPr>
          <p:spPr bwMode="auto">
            <a:xfrm>
              <a:off x="3734925" y="3566768"/>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305503" y="3521896"/>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621427" y="4024236"/>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621427" y="4347168"/>
              <a:ext cx="486546" cy="368074"/>
            </a:xfrm>
            <a:prstGeom prst="rect">
              <a:avLst/>
            </a:prstGeom>
            <a:noFill/>
          </p:spPr>
          <p:txBody>
            <a:bodyPr wrap="square" rtlCol="0">
              <a:spAutoFit/>
            </a:bodyPr>
            <a:lstStyle/>
            <a:p>
              <a:pPr algn="ctr"/>
              <a:r>
                <a:rPr lang="de-DE" dirty="0">
                  <a:solidFill>
                    <a:srgbClr val="000000"/>
                  </a:solidFill>
                </a:rPr>
                <a:t>10</a:t>
              </a:r>
            </a:p>
          </p:txBody>
        </p:sp>
        <p:sp>
          <p:nvSpPr>
            <p:cNvPr id="177" name="Rechteck 176"/>
            <p:cNvSpPr/>
            <p:nvPr/>
          </p:nvSpPr>
          <p:spPr>
            <a:xfrm>
              <a:off x="3900659" y="402423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900659" y="4347168"/>
              <a:ext cx="485945" cy="368074"/>
            </a:xfrm>
            <a:prstGeom prst="rect">
              <a:avLst/>
            </a:prstGeom>
            <a:noFill/>
          </p:spPr>
          <p:txBody>
            <a:bodyPr wrap="square" rtlCol="0">
              <a:spAutoFit/>
            </a:bodyPr>
            <a:lstStyle/>
            <a:p>
              <a:pPr algn="ctr"/>
              <a:r>
                <a:rPr lang="de-DE" dirty="0">
                  <a:solidFill>
                    <a:srgbClr val="000000"/>
                  </a:solidFill>
                </a:rPr>
                <a:t>11</a:t>
              </a:r>
            </a:p>
          </p:txBody>
        </p:sp>
        <p:sp>
          <p:nvSpPr>
            <p:cNvPr id="179" name="Line 15"/>
            <p:cNvSpPr>
              <a:spLocks noChangeShapeType="1"/>
            </p:cNvSpPr>
            <p:nvPr/>
          </p:nvSpPr>
          <p:spPr bwMode="auto">
            <a:xfrm flipH="1">
              <a:off x="2924272" y="3557779"/>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737098"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20</a:t>
              </a:r>
            </a:p>
          </p:txBody>
        </p:sp>
        <p:sp>
          <p:nvSpPr>
            <p:cNvPr id="181" name="Line 13"/>
            <p:cNvSpPr>
              <a:spLocks noChangeShapeType="1"/>
            </p:cNvSpPr>
            <p:nvPr/>
          </p:nvSpPr>
          <p:spPr bwMode="auto">
            <a:xfrm>
              <a:off x="6219436" y="3566583"/>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790014" y="3521711"/>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5105938"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84" name="Textfeld 183"/>
            <p:cNvSpPr txBox="1"/>
            <p:nvPr/>
          </p:nvSpPr>
          <p:spPr>
            <a:xfrm>
              <a:off x="5105938" y="4346983"/>
              <a:ext cx="486546" cy="368074"/>
            </a:xfrm>
            <a:prstGeom prst="rect">
              <a:avLst/>
            </a:prstGeom>
            <a:noFill/>
          </p:spPr>
          <p:txBody>
            <a:bodyPr wrap="square" rtlCol="0">
              <a:spAutoFit/>
            </a:bodyPr>
            <a:lstStyle/>
            <a:p>
              <a:pPr algn="ctr"/>
              <a:r>
                <a:rPr lang="de-DE" dirty="0">
                  <a:solidFill>
                    <a:srgbClr val="000000"/>
                  </a:solidFill>
                </a:rPr>
                <a:t>12</a:t>
              </a:r>
            </a:p>
          </p:txBody>
        </p:sp>
        <p:sp>
          <p:nvSpPr>
            <p:cNvPr id="185" name="Rechteck 184"/>
            <p:cNvSpPr/>
            <p:nvPr/>
          </p:nvSpPr>
          <p:spPr>
            <a:xfrm>
              <a:off x="6385170" y="4024050"/>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385170" y="4346983"/>
              <a:ext cx="485945" cy="368074"/>
            </a:xfrm>
            <a:prstGeom prst="rect">
              <a:avLst/>
            </a:prstGeom>
            <a:noFill/>
          </p:spPr>
          <p:txBody>
            <a:bodyPr wrap="square" rtlCol="0">
              <a:spAutoFit/>
            </a:bodyPr>
            <a:lstStyle/>
            <a:p>
              <a:pPr algn="ctr"/>
              <a:r>
                <a:rPr lang="de-DE" dirty="0">
                  <a:solidFill>
                    <a:srgbClr val="000000"/>
                  </a:solidFill>
                </a:rPr>
                <a:t>13</a:t>
              </a:r>
            </a:p>
          </p:txBody>
        </p:sp>
        <p:sp>
          <p:nvSpPr>
            <p:cNvPr id="187" name="Line 15"/>
            <p:cNvSpPr>
              <a:spLocks noChangeShapeType="1"/>
            </p:cNvSpPr>
            <p:nvPr/>
          </p:nvSpPr>
          <p:spPr bwMode="auto">
            <a:xfrm flipH="1">
              <a:off x="5408783" y="3557593"/>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797782"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18</a:t>
              </a:r>
            </a:p>
          </p:txBody>
        </p:sp>
        <p:sp>
          <p:nvSpPr>
            <p:cNvPr id="189" name="Line 13"/>
            <p:cNvSpPr>
              <a:spLocks noChangeShapeType="1"/>
            </p:cNvSpPr>
            <p:nvPr/>
          </p:nvSpPr>
          <p:spPr bwMode="auto">
            <a:xfrm>
              <a:off x="8280120" y="3566768"/>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850698" y="3521896"/>
              <a:ext cx="360046" cy="368074"/>
            </a:xfrm>
            <a:prstGeom prst="rect">
              <a:avLst/>
            </a:prstGeom>
            <a:noFill/>
          </p:spPr>
          <p:txBody>
            <a:bodyPr wrap="square" rtlCol="0">
              <a:spAutoFit/>
            </a:bodyPr>
            <a:lstStyle/>
            <a:p>
              <a:pPr algn="ctr"/>
              <a:r>
                <a:rPr lang="de-DE" dirty="0">
                  <a:solidFill>
                    <a:srgbClr val="000000"/>
                  </a:solidFill>
                </a:rPr>
                <a:t>7</a:t>
              </a:r>
            </a:p>
          </p:txBody>
        </p:sp>
        <p:sp>
          <p:nvSpPr>
            <p:cNvPr id="191" name="Rechteck 190"/>
            <p:cNvSpPr/>
            <p:nvPr/>
          </p:nvSpPr>
          <p:spPr>
            <a:xfrm>
              <a:off x="7166622" y="4024236"/>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7166622" y="4347168"/>
              <a:ext cx="486546" cy="368074"/>
            </a:xfrm>
            <a:prstGeom prst="rect">
              <a:avLst/>
            </a:prstGeom>
            <a:noFill/>
          </p:spPr>
          <p:txBody>
            <a:bodyPr wrap="square" rtlCol="0">
              <a:spAutoFit/>
            </a:bodyPr>
            <a:lstStyle/>
            <a:p>
              <a:pPr algn="ctr"/>
              <a:r>
                <a:rPr lang="de-DE" dirty="0">
                  <a:solidFill>
                    <a:srgbClr val="000000"/>
                  </a:solidFill>
                </a:rPr>
                <a:t>14</a:t>
              </a:r>
            </a:p>
          </p:txBody>
        </p:sp>
        <p:sp>
          <p:nvSpPr>
            <p:cNvPr id="193" name="Rechteck 192"/>
            <p:cNvSpPr/>
            <p:nvPr/>
          </p:nvSpPr>
          <p:spPr>
            <a:xfrm>
              <a:off x="8445854" y="4024236"/>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445854" y="4347168"/>
              <a:ext cx="485945" cy="368074"/>
            </a:xfrm>
            <a:prstGeom prst="rect">
              <a:avLst/>
            </a:prstGeom>
            <a:noFill/>
          </p:spPr>
          <p:txBody>
            <a:bodyPr wrap="square" rtlCol="0">
              <a:spAutoFit/>
            </a:bodyPr>
            <a:lstStyle/>
            <a:p>
              <a:pPr algn="ctr"/>
              <a:r>
                <a:rPr lang="de-DE" dirty="0">
                  <a:solidFill>
                    <a:srgbClr val="000000"/>
                  </a:solidFill>
                </a:rPr>
                <a:t>15</a:t>
              </a:r>
            </a:p>
          </p:txBody>
        </p:sp>
        <p:sp>
          <p:nvSpPr>
            <p:cNvPr id="195" name="Line 15"/>
            <p:cNvSpPr>
              <a:spLocks noChangeShapeType="1"/>
            </p:cNvSpPr>
            <p:nvPr/>
          </p:nvSpPr>
          <p:spPr bwMode="auto">
            <a:xfrm flipH="1">
              <a:off x="7469467" y="3557779"/>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5099624"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570481" y="1484784"/>
              <a:ext cx="587918" cy="369332"/>
            </a:xfrm>
            <a:prstGeom prst="rect">
              <a:avLst/>
            </a:prstGeom>
            <a:noFill/>
          </p:spPr>
          <p:txBody>
            <a:bodyPr wrap="none" rtlCol="0">
              <a:spAutoFit/>
            </a:bodyPr>
            <a:lstStyle/>
            <a:p>
              <a:r>
                <a:rPr lang="de-DE" dirty="0" err="1">
                  <a:solidFill>
                    <a:srgbClr val="00B050"/>
                  </a:solidFill>
                </a:rPr>
                <a:t>root</a:t>
              </a:r>
              <a:endParaRPr lang="de-DE" dirty="0">
                <a:solidFill>
                  <a:srgbClr val="00B050"/>
                </a:solidFill>
              </a:endParaRPr>
            </a:p>
          </p:txBody>
        </p:sp>
        <p:grpSp>
          <p:nvGrpSpPr>
            <p:cNvPr id="6" name="Gruppieren 5"/>
            <p:cNvGrpSpPr/>
            <p:nvPr/>
          </p:nvGrpSpPr>
          <p:grpSpPr>
            <a:xfrm>
              <a:off x="5577307" y="4531205"/>
              <a:ext cx="1363359" cy="700668"/>
              <a:chOff x="6881049" y="4530835"/>
              <a:chExt cx="1363359" cy="700668"/>
            </a:xfrm>
          </p:grpSpPr>
          <p:cxnSp>
            <p:nvCxnSpPr>
              <p:cNvPr id="69" name="Gerade Verbindung mit Pfeil 68"/>
              <p:cNvCxnSpPr>
                <a:stCxn id="70" idx="1"/>
                <a:endCxn id="186" idx="3"/>
              </p:cNvCxnSpPr>
              <p:nvPr/>
            </p:nvCxnSpPr>
            <p:spPr>
              <a:xfrm flipH="1" flipV="1">
                <a:off x="6881049" y="4530835"/>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feld 69"/>
              <p:cNvSpPr txBox="1"/>
              <p:nvPr/>
            </p:nvSpPr>
            <p:spPr>
              <a:xfrm>
                <a:off x="7226181" y="4862171"/>
                <a:ext cx="1018227" cy="369332"/>
              </a:xfrm>
              <a:prstGeom prst="rect">
                <a:avLst/>
              </a:prstGeom>
              <a:noFill/>
            </p:spPr>
            <p:txBody>
              <a:bodyPr wrap="none" rtlCol="0">
                <a:spAutoFit/>
              </a:bodyPr>
              <a:lstStyle/>
              <a:p>
                <a:r>
                  <a:rPr lang="de-DE" dirty="0" err="1">
                    <a:solidFill>
                      <a:srgbClr val="00B050"/>
                    </a:solidFill>
                  </a:rPr>
                  <a:t>lastnode</a:t>
                </a:r>
                <a:endParaRPr lang="de-DE" dirty="0">
                  <a:solidFill>
                    <a:srgbClr val="00B050"/>
                  </a:solidFill>
                </a:endParaRPr>
              </a:p>
            </p:txBody>
          </p:sp>
        </p:grpSp>
      </p:grpSp>
      <p:sp>
        <p:nvSpPr>
          <p:cNvPr id="58" name="Textfeld 57"/>
          <p:cNvSpPr txBox="1"/>
          <p:nvPr/>
        </p:nvSpPr>
        <p:spPr>
          <a:xfrm>
            <a:off x="215438" y="4941168"/>
            <a:ext cx="8928561" cy="1200329"/>
          </a:xfrm>
          <a:prstGeom prst="rect">
            <a:avLst/>
          </a:prstGeom>
          <a:noFill/>
        </p:spPr>
        <p:txBody>
          <a:bodyPr wrap="square" rtlCol="0">
            <a:spAutoFit/>
          </a:bodyPr>
          <a:lstStyle/>
          <a:p>
            <a:r>
              <a:rPr lang="de-DE" b="1" dirty="0">
                <a:solidFill>
                  <a:srgbClr val="000000"/>
                </a:solidFill>
              </a:rPr>
              <a:t>Idee:  </a:t>
            </a:r>
          </a:p>
          <a:p>
            <a:pPr marL="342900" indent="-342900">
              <a:buFont typeface="+mj-lt"/>
              <a:buAutoNum type="arabicPeriod"/>
            </a:pPr>
            <a:r>
              <a:rPr lang="de-DE" dirty="0">
                <a:solidFill>
                  <a:srgbClr val="000000"/>
                </a:solidFill>
              </a:rPr>
              <a:t>Tausche Schlüssel von </a:t>
            </a:r>
            <a:r>
              <a:rPr lang="de-DE" dirty="0" err="1">
                <a:solidFill>
                  <a:srgbClr val="00B050"/>
                </a:solidFill>
              </a:rPr>
              <a:t>root</a:t>
            </a:r>
            <a:r>
              <a:rPr lang="de-DE" dirty="0">
                <a:solidFill>
                  <a:srgbClr val="000000"/>
                </a:solidFill>
              </a:rPr>
              <a:t> und </a:t>
            </a:r>
            <a:r>
              <a:rPr lang="de-DE" dirty="0" err="1">
                <a:solidFill>
                  <a:srgbClr val="00B050"/>
                </a:solidFill>
              </a:rPr>
              <a:t>lastnode</a:t>
            </a:r>
            <a:r>
              <a:rPr lang="de-DE" dirty="0">
                <a:solidFill>
                  <a:srgbClr val="000000"/>
                </a:solidFill>
              </a:rPr>
              <a:t> und ziehe </a:t>
            </a:r>
            <a:r>
              <a:rPr lang="de-DE" dirty="0" err="1">
                <a:solidFill>
                  <a:srgbClr val="00B050"/>
                </a:solidFill>
              </a:rPr>
              <a:t>lastnode</a:t>
            </a:r>
            <a:r>
              <a:rPr lang="de-DE" dirty="0">
                <a:solidFill>
                  <a:srgbClr val="000000"/>
                </a:solidFill>
              </a:rPr>
              <a:t> aus der Betrachtung</a:t>
            </a:r>
          </a:p>
          <a:p>
            <a:pPr marL="342900" indent="-342900">
              <a:buFontTx/>
              <a:buAutoNum type="arabicPeriod"/>
            </a:pPr>
            <a:r>
              <a:rPr lang="de-DE" dirty="0">
                <a:solidFill>
                  <a:srgbClr val="000000"/>
                </a:solidFill>
              </a:rPr>
              <a:t>Mache den “Beinahe-Max-Heap“ (die Max-Heap-Eigenschaft ist bei der Wurzel verletzt) zu einem Max-Heap (ggf. mit </a:t>
            </a:r>
            <a:r>
              <a:rPr lang="de-DE" dirty="0" err="1">
                <a:solidFill>
                  <a:srgbClr val="000000"/>
                </a:solidFill>
              </a:rPr>
              <a:t>Einsieben</a:t>
            </a:r>
            <a:r>
              <a:rPr lang="de-DE" dirty="0">
                <a:solidFill>
                  <a:srgbClr val="000000"/>
                </a:solidFill>
              </a:rPr>
              <a:t> in das Kind mit dem größten Schlüssel)</a:t>
            </a:r>
          </a:p>
        </p:txBody>
      </p:sp>
      <p:sp>
        <p:nvSpPr>
          <p:cNvPr id="5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44</a:t>
            </a:fld>
            <a:endParaRPr lang="de-DE"/>
          </a:p>
        </p:txBody>
      </p:sp>
      <p:sp>
        <p:nvSpPr>
          <p:cNvPr id="55" name="Rechteck 5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2451274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Verkleinerungsprinzip + Max-Heap-Invariante</a:t>
            </a:r>
          </a:p>
        </p:txBody>
      </p:sp>
      <p:grpSp>
        <p:nvGrpSpPr>
          <p:cNvPr id="2" name="Gruppieren 1"/>
          <p:cNvGrpSpPr/>
          <p:nvPr/>
        </p:nvGrpSpPr>
        <p:grpSpPr>
          <a:xfrm>
            <a:off x="395536" y="942051"/>
            <a:ext cx="8371056" cy="3747089"/>
            <a:chOff x="560743" y="1484784"/>
            <a:chExt cx="8371056" cy="3747089"/>
          </a:xfrm>
        </p:grpSpPr>
        <p:sp>
          <p:nvSpPr>
            <p:cNvPr id="139" name="Rechteck 138"/>
            <p:cNvSpPr/>
            <p:nvPr/>
          </p:nvSpPr>
          <p:spPr>
            <a:xfrm>
              <a:off x="4519084" y="17635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24</a:t>
              </a:r>
            </a:p>
          </p:txBody>
        </p:sp>
        <p:sp>
          <p:nvSpPr>
            <p:cNvPr id="140" name="Line 15"/>
            <p:cNvSpPr>
              <a:spLocks noChangeShapeType="1"/>
            </p:cNvSpPr>
            <p:nvPr/>
          </p:nvSpPr>
          <p:spPr bwMode="auto">
            <a:xfrm flipH="1">
              <a:off x="2728936" y="2122320"/>
              <a:ext cx="1771056" cy="3139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5022008" y="2122321"/>
              <a:ext cx="1674228" cy="31399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599000" y="2077486"/>
              <a:ext cx="360046" cy="368074"/>
            </a:xfrm>
            <a:prstGeom prst="rect">
              <a:avLst/>
            </a:prstGeom>
            <a:noFill/>
          </p:spPr>
          <p:txBody>
            <a:bodyPr wrap="square" rtlCol="0">
              <a:spAutoFit/>
            </a:bodyPr>
            <a:lstStyle/>
            <a:p>
              <a:pPr algn="ctr"/>
              <a:r>
                <a:rPr lang="de-DE" dirty="0">
                  <a:solidFill>
                    <a:srgbClr val="000000"/>
                  </a:solidFill>
                </a:rPr>
                <a:t>1</a:t>
              </a:r>
            </a:p>
          </p:txBody>
        </p:sp>
        <p:sp>
          <p:nvSpPr>
            <p:cNvPr id="143" name="Rechteck 142"/>
            <p:cNvSpPr/>
            <p:nvPr/>
          </p:nvSpPr>
          <p:spPr>
            <a:xfrm>
              <a:off x="6708468" y="243630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22</a:t>
              </a:r>
            </a:p>
          </p:txBody>
        </p:sp>
        <p:sp>
          <p:nvSpPr>
            <p:cNvPr id="144" name="Line 15"/>
            <p:cNvSpPr>
              <a:spLocks noChangeShapeType="1"/>
            </p:cNvSpPr>
            <p:nvPr/>
          </p:nvSpPr>
          <p:spPr bwMode="auto">
            <a:xfrm flipH="1">
              <a:off x="5934339" y="2795114"/>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7193433" y="2795116"/>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788384" y="2750262"/>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243972" y="244527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FF0000"/>
                  </a:solidFill>
                </a:rPr>
                <a:t>19</a:t>
              </a:r>
            </a:p>
          </p:txBody>
        </p:sp>
        <p:sp>
          <p:nvSpPr>
            <p:cNvPr id="156" name="Line 15"/>
            <p:cNvSpPr>
              <a:spLocks noChangeShapeType="1"/>
            </p:cNvSpPr>
            <p:nvPr/>
          </p:nvSpPr>
          <p:spPr bwMode="auto">
            <a:xfrm flipH="1">
              <a:off x="1469843" y="2804085"/>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728937" y="2804087"/>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323888" y="2759232"/>
              <a:ext cx="360046" cy="368074"/>
            </a:xfrm>
            <a:prstGeom prst="rect">
              <a:avLst/>
            </a:prstGeom>
            <a:noFill/>
          </p:spPr>
          <p:txBody>
            <a:bodyPr wrap="square" rtlCol="0">
              <a:spAutoFit/>
            </a:bodyPr>
            <a:lstStyle/>
            <a:p>
              <a:pPr algn="ctr"/>
              <a:r>
                <a:rPr lang="de-DE" dirty="0">
                  <a:solidFill>
                    <a:srgbClr val="000000"/>
                  </a:solidFill>
                </a:rPr>
                <a:t>2</a:t>
              </a:r>
            </a:p>
          </p:txBody>
        </p:sp>
        <p:sp>
          <p:nvSpPr>
            <p:cNvPr id="159" name="Rechteck 158"/>
            <p:cNvSpPr/>
            <p:nvPr/>
          </p:nvSpPr>
          <p:spPr>
            <a:xfrm>
              <a:off x="1191903"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14</a:t>
              </a:r>
            </a:p>
          </p:txBody>
        </p:sp>
        <p:sp>
          <p:nvSpPr>
            <p:cNvPr id="160" name="Line 13"/>
            <p:cNvSpPr>
              <a:spLocks noChangeShapeType="1"/>
            </p:cNvSpPr>
            <p:nvPr/>
          </p:nvSpPr>
          <p:spPr bwMode="auto">
            <a:xfrm>
              <a:off x="1674241" y="3566583"/>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244819" y="3521711"/>
              <a:ext cx="360046" cy="368074"/>
            </a:xfrm>
            <a:prstGeom prst="rect">
              <a:avLst/>
            </a:prstGeom>
            <a:noFill/>
          </p:spPr>
          <p:txBody>
            <a:bodyPr wrap="square" rtlCol="0">
              <a:spAutoFit/>
            </a:bodyPr>
            <a:lstStyle/>
            <a:p>
              <a:pPr algn="ctr"/>
              <a:r>
                <a:rPr lang="de-DE" dirty="0">
                  <a:solidFill>
                    <a:srgbClr val="000000"/>
                  </a:solidFill>
                </a:rPr>
                <a:t>4</a:t>
              </a:r>
            </a:p>
          </p:txBody>
        </p:sp>
        <p:sp>
          <p:nvSpPr>
            <p:cNvPr id="162" name="Rechteck 161"/>
            <p:cNvSpPr/>
            <p:nvPr/>
          </p:nvSpPr>
          <p:spPr>
            <a:xfrm>
              <a:off x="560743"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560743" y="4346983"/>
              <a:ext cx="486546" cy="368074"/>
            </a:xfrm>
            <a:prstGeom prst="rect">
              <a:avLst/>
            </a:prstGeom>
            <a:noFill/>
          </p:spPr>
          <p:txBody>
            <a:bodyPr wrap="square" rtlCol="0">
              <a:spAutoFit/>
            </a:bodyPr>
            <a:lstStyle/>
            <a:p>
              <a:pPr algn="ctr"/>
              <a:r>
                <a:rPr lang="de-DE" dirty="0">
                  <a:solidFill>
                    <a:srgbClr val="000000"/>
                  </a:solidFill>
                </a:rPr>
                <a:t>8</a:t>
              </a:r>
            </a:p>
          </p:txBody>
        </p:sp>
        <p:sp>
          <p:nvSpPr>
            <p:cNvPr id="164" name="Rechteck 163"/>
            <p:cNvSpPr/>
            <p:nvPr/>
          </p:nvSpPr>
          <p:spPr>
            <a:xfrm>
              <a:off x="1839975" y="4024050"/>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12</a:t>
              </a:r>
            </a:p>
          </p:txBody>
        </p:sp>
        <p:sp>
          <p:nvSpPr>
            <p:cNvPr id="165" name="Textfeld 164"/>
            <p:cNvSpPr txBox="1"/>
            <p:nvPr/>
          </p:nvSpPr>
          <p:spPr>
            <a:xfrm>
              <a:off x="1839975" y="4346983"/>
              <a:ext cx="485945" cy="368074"/>
            </a:xfrm>
            <a:prstGeom prst="rect">
              <a:avLst/>
            </a:prstGeom>
            <a:noFill/>
          </p:spPr>
          <p:txBody>
            <a:bodyPr wrap="square" rtlCol="0">
              <a:spAutoFit/>
            </a:bodyPr>
            <a:lstStyle/>
            <a:p>
              <a:pPr algn="ctr"/>
              <a:r>
                <a:rPr lang="de-DE" dirty="0">
                  <a:solidFill>
                    <a:srgbClr val="000000"/>
                  </a:solidFill>
                </a:rPr>
                <a:t>9</a:t>
              </a:r>
            </a:p>
          </p:txBody>
        </p:sp>
        <p:sp>
          <p:nvSpPr>
            <p:cNvPr id="166" name="Line 15"/>
            <p:cNvSpPr>
              <a:spLocks noChangeShapeType="1"/>
            </p:cNvSpPr>
            <p:nvPr/>
          </p:nvSpPr>
          <p:spPr bwMode="auto">
            <a:xfrm flipH="1">
              <a:off x="863588" y="3557593"/>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252587"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16</a:t>
              </a:r>
            </a:p>
          </p:txBody>
        </p:sp>
        <p:sp>
          <p:nvSpPr>
            <p:cNvPr id="173" name="Line 13"/>
            <p:cNvSpPr>
              <a:spLocks noChangeShapeType="1"/>
            </p:cNvSpPr>
            <p:nvPr/>
          </p:nvSpPr>
          <p:spPr bwMode="auto">
            <a:xfrm>
              <a:off x="3734925" y="3566768"/>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305503" y="3521896"/>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621427" y="4024236"/>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621427" y="4347168"/>
              <a:ext cx="486546" cy="368074"/>
            </a:xfrm>
            <a:prstGeom prst="rect">
              <a:avLst/>
            </a:prstGeom>
            <a:noFill/>
          </p:spPr>
          <p:txBody>
            <a:bodyPr wrap="square" rtlCol="0">
              <a:spAutoFit/>
            </a:bodyPr>
            <a:lstStyle/>
            <a:p>
              <a:pPr algn="ctr"/>
              <a:r>
                <a:rPr lang="de-DE" dirty="0">
                  <a:solidFill>
                    <a:srgbClr val="000000"/>
                  </a:solidFill>
                </a:rPr>
                <a:t>10</a:t>
              </a:r>
            </a:p>
          </p:txBody>
        </p:sp>
        <p:sp>
          <p:nvSpPr>
            <p:cNvPr id="177" name="Rechteck 176"/>
            <p:cNvSpPr/>
            <p:nvPr/>
          </p:nvSpPr>
          <p:spPr>
            <a:xfrm>
              <a:off x="3900659" y="402423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900659" y="4347168"/>
              <a:ext cx="485945" cy="368074"/>
            </a:xfrm>
            <a:prstGeom prst="rect">
              <a:avLst/>
            </a:prstGeom>
            <a:noFill/>
          </p:spPr>
          <p:txBody>
            <a:bodyPr wrap="square" rtlCol="0">
              <a:spAutoFit/>
            </a:bodyPr>
            <a:lstStyle/>
            <a:p>
              <a:pPr algn="ctr"/>
              <a:r>
                <a:rPr lang="de-DE" dirty="0">
                  <a:solidFill>
                    <a:srgbClr val="000000"/>
                  </a:solidFill>
                </a:rPr>
                <a:t>11</a:t>
              </a:r>
            </a:p>
          </p:txBody>
        </p:sp>
        <p:sp>
          <p:nvSpPr>
            <p:cNvPr id="179" name="Line 15"/>
            <p:cNvSpPr>
              <a:spLocks noChangeShapeType="1"/>
            </p:cNvSpPr>
            <p:nvPr/>
          </p:nvSpPr>
          <p:spPr bwMode="auto">
            <a:xfrm flipH="1">
              <a:off x="2924272" y="3557779"/>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737098"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20</a:t>
              </a:r>
            </a:p>
          </p:txBody>
        </p:sp>
        <p:sp>
          <p:nvSpPr>
            <p:cNvPr id="181" name="Line 13"/>
            <p:cNvSpPr>
              <a:spLocks noChangeShapeType="1"/>
            </p:cNvSpPr>
            <p:nvPr/>
          </p:nvSpPr>
          <p:spPr bwMode="auto">
            <a:xfrm>
              <a:off x="6219436" y="3566583"/>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790014" y="3521711"/>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5105938"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3</a:t>
              </a:r>
            </a:p>
          </p:txBody>
        </p:sp>
        <p:sp>
          <p:nvSpPr>
            <p:cNvPr id="184" name="Textfeld 183"/>
            <p:cNvSpPr txBox="1"/>
            <p:nvPr/>
          </p:nvSpPr>
          <p:spPr>
            <a:xfrm>
              <a:off x="5105938" y="4346983"/>
              <a:ext cx="486546" cy="368074"/>
            </a:xfrm>
            <a:prstGeom prst="rect">
              <a:avLst/>
            </a:prstGeom>
            <a:noFill/>
          </p:spPr>
          <p:txBody>
            <a:bodyPr wrap="square" rtlCol="0">
              <a:spAutoFit/>
            </a:bodyPr>
            <a:lstStyle/>
            <a:p>
              <a:pPr algn="ctr"/>
              <a:r>
                <a:rPr lang="de-DE" dirty="0">
                  <a:solidFill>
                    <a:srgbClr val="000000"/>
                  </a:solidFill>
                </a:rPr>
                <a:t>12</a:t>
              </a:r>
            </a:p>
          </p:txBody>
        </p:sp>
        <p:sp>
          <p:nvSpPr>
            <p:cNvPr id="185" name="Rechteck 184"/>
            <p:cNvSpPr/>
            <p:nvPr/>
          </p:nvSpPr>
          <p:spPr>
            <a:xfrm>
              <a:off x="6385170" y="4024050"/>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385170" y="4346983"/>
              <a:ext cx="485945" cy="368074"/>
            </a:xfrm>
            <a:prstGeom prst="rect">
              <a:avLst/>
            </a:prstGeom>
            <a:noFill/>
          </p:spPr>
          <p:txBody>
            <a:bodyPr wrap="square" rtlCol="0">
              <a:spAutoFit/>
            </a:bodyPr>
            <a:lstStyle/>
            <a:p>
              <a:pPr algn="ctr"/>
              <a:r>
                <a:rPr lang="de-DE" dirty="0">
                  <a:solidFill>
                    <a:srgbClr val="000000"/>
                  </a:solidFill>
                </a:rPr>
                <a:t>13</a:t>
              </a:r>
            </a:p>
          </p:txBody>
        </p:sp>
        <p:sp>
          <p:nvSpPr>
            <p:cNvPr id="187" name="Line 15"/>
            <p:cNvSpPr>
              <a:spLocks noChangeShapeType="1"/>
            </p:cNvSpPr>
            <p:nvPr/>
          </p:nvSpPr>
          <p:spPr bwMode="auto">
            <a:xfrm flipH="1">
              <a:off x="5408783" y="3557593"/>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797782"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18</a:t>
              </a:r>
            </a:p>
          </p:txBody>
        </p:sp>
        <p:sp>
          <p:nvSpPr>
            <p:cNvPr id="189" name="Line 13"/>
            <p:cNvSpPr>
              <a:spLocks noChangeShapeType="1"/>
            </p:cNvSpPr>
            <p:nvPr/>
          </p:nvSpPr>
          <p:spPr bwMode="auto">
            <a:xfrm>
              <a:off x="8280120" y="3566768"/>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850698" y="3521896"/>
              <a:ext cx="360046" cy="368074"/>
            </a:xfrm>
            <a:prstGeom prst="rect">
              <a:avLst/>
            </a:prstGeom>
            <a:noFill/>
          </p:spPr>
          <p:txBody>
            <a:bodyPr wrap="square" rtlCol="0">
              <a:spAutoFit/>
            </a:bodyPr>
            <a:lstStyle/>
            <a:p>
              <a:pPr algn="ctr"/>
              <a:r>
                <a:rPr lang="de-DE" dirty="0">
                  <a:solidFill>
                    <a:srgbClr val="000000"/>
                  </a:solidFill>
                </a:rPr>
                <a:t>7</a:t>
              </a:r>
            </a:p>
          </p:txBody>
        </p:sp>
        <p:sp>
          <p:nvSpPr>
            <p:cNvPr id="191" name="Rechteck 190"/>
            <p:cNvSpPr/>
            <p:nvPr/>
          </p:nvSpPr>
          <p:spPr>
            <a:xfrm>
              <a:off x="7166622" y="4024236"/>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7166622" y="4347168"/>
              <a:ext cx="486546" cy="368074"/>
            </a:xfrm>
            <a:prstGeom prst="rect">
              <a:avLst/>
            </a:prstGeom>
            <a:noFill/>
          </p:spPr>
          <p:txBody>
            <a:bodyPr wrap="square" rtlCol="0">
              <a:spAutoFit/>
            </a:bodyPr>
            <a:lstStyle/>
            <a:p>
              <a:pPr algn="ctr"/>
              <a:r>
                <a:rPr lang="de-DE" dirty="0">
                  <a:solidFill>
                    <a:srgbClr val="000000"/>
                  </a:solidFill>
                </a:rPr>
                <a:t>14</a:t>
              </a:r>
            </a:p>
          </p:txBody>
        </p:sp>
        <p:sp>
          <p:nvSpPr>
            <p:cNvPr id="193" name="Rechteck 192"/>
            <p:cNvSpPr/>
            <p:nvPr/>
          </p:nvSpPr>
          <p:spPr>
            <a:xfrm>
              <a:off x="8445854" y="4024236"/>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445854" y="4347168"/>
              <a:ext cx="485945" cy="368074"/>
            </a:xfrm>
            <a:prstGeom prst="rect">
              <a:avLst/>
            </a:prstGeom>
            <a:noFill/>
          </p:spPr>
          <p:txBody>
            <a:bodyPr wrap="square" rtlCol="0">
              <a:spAutoFit/>
            </a:bodyPr>
            <a:lstStyle/>
            <a:p>
              <a:pPr algn="ctr"/>
              <a:r>
                <a:rPr lang="de-DE" dirty="0">
                  <a:solidFill>
                    <a:srgbClr val="000000"/>
                  </a:solidFill>
                </a:rPr>
                <a:t>15</a:t>
              </a:r>
            </a:p>
          </p:txBody>
        </p:sp>
        <p:sp>
          <p:nvSpPr>
            <p:cNvPr id="195" name="Line 15"/>
            <p:cNvSpPr>
              <a:spLocks noChangeShapeType="1"/>
            </p:cNvSpPr>
            <p:nvPr/>
          </p:nvSpPr>
          <p:spPr bwMode="auto">
            <a:xfrm flipH="1">
              <a:off x="7469467" y="3557779"/>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5099624"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570481" y="1484784"/>
              <a:ext cx="587918" cy="369332"/>
            </a:xfrm>
            <a:prstGeom prst="rect">
              <a:avLst/>
            </a:prstGeom>
            <a:noFill/>
          </p:spPr>
          <p:txBody>
            <a:bodyPr wrap="none" rtlCol="0">
              <a:spAutoFit/>
            </a:bodyPr>
            <a:lstStyle/>
            <a:p>
              <a:r>
                <a:rPr lang="de-DE" dirty="0" err="1">
                  <a:solidFill>
                    <a:srgbClr val="00B050"/>
                  </a:solidFill>
                </a:rPr>
                <a:t>root</a:t>
              </a:r>
              <a:endParaRPr lang="de-DE" dirty="0">
                <a:solidFill>
                  <a:srgbClr val="00B050"/>
                </a:solidFill>
              </a:endParaRPr>
            </a:p>
          </p:txBody>
        </p:sp>
        <p:grpSp>
          <p:nvGrpSpPr>
            <p:cNvPr id="6" name="Gruppieren 5"/>
            <p:cNvGrpSpPr/>
            <p:nvPr/>
          </p:nvGrpSpPr>
          <p:grpSpPr>
            <a:xfrm>
              <a:off x="5577307" y="4531205"/>
              <a:ext cx="1363359" cy="700668"/>
              <a:chOff x="6881049" y="4530835"/>
              <a:chExt cx="1363359" cy="700668"/>
            </a:xfrm>
          </p:grpSpPr>
          <p:cxnSp>
            <p:nvCxnSpPr>
              <p:cNvPr id="69" name="Gerade Verbindung mit Pfeil 68"/>
              <p:cNvCxnSpPr>
                <a:stCxn id="70" idx="1"/>
                <a:endCxn id="186" idx="3"/>
              </p:cNvCxnSpPr>
              <p:nvPr/>
            </p:nvCxnSpPr>
            <p:spPr>
              <a:xfrm flipH="1" flipV="1">
                <a:off x="6881049" y="4530835"/>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0" name="Textfeld 69"/>
              <p:cNvSpPr txBox="1"/>
              <p:nvPr/>
            </p:nvSpPr>
            <p:spPr>
              <a:xfrm>
                <a:off x="7226181" y="4862171"/>
                <a:ext cx="1018227" cy="369332"/>
              </a:xfrm>
              <a:prstGeom prst="rect">
                <a:avLst/>
              </a:prstGeom>
              <a:noFill/>
            </p:spPr>
            <p:txBody>
              <a:bodyPr wrap="none" rtlCol="0">
                <a:spAutoFit/>
              </a:bodyPr>
              <a:lstStyle/>
              <a:p>
                <a:r>
                  <a:rPr lang="de-DE" dirty="0" err="1">
                    <a:solidFill>
                      <a:srgbClr val="00B050"/>
                    </a:solidFill>
                  </a:rPr>
                  <a:t>lastnode</a:t>
                </a:r>
                <a:endParaRPr lang="de-DE" dirty="0">
                  <a:solidFill>
                    <a:srgbClr val="00B050"/>
                  </a:solidFill>
                </a:endParaRPr>
              </a:p>
            </p:txBody>
          </p:sp>
        </p:grpSp>
      </p:grpSp>
      <p:sp>
        <p:nvSpPr>
          <p:cNvPr id="58" name="Textfeld 57"/>
          <p:cNvSpPr txBox="1"/>
          <p:nvPr/>
        </p:nvSpPr>
        <p:spPr>
          <a:xfrm>
            <a:off x="215439" y="4504471"/>
            <a:ext cx="8713122" cy="2092881"/>
          </a:xfrm>
          <a:prstGeom prst="rect">
            <a:avLst/>
          </a:prstGeom>
          <a:noFill/>
        </p:spPr>
        <p:txBody>
          <a:bodyPr wrap="square" rtlCol="0">
            <a:spAutoFit/>
          </a:bodyPr>
          <a:lstStyle/>
          <a:p>
            <a:r>
              <a:rPr lang="de-DE" sz="1600" b="1" dirty="0">
                <a:solidFill>
                  <a:srgbClr val="000000"/>
                </a:solidFill>
              </a:rPr>
              <a:t>Idee:  </a:t>
            </a:r>
          </a:p>
          <a:p>
            <a:pPr marL="342900" indent="-342900">
              <a:buFont typeface="+mj-lt"/>
              <a:buAutoNum type="arabicPeriod"/>
            </a:pPr>
            <a:r>
              <a:rPr lang="de-DE" sz="1600" dirty="0">
                <a:solidFill>
                  <a:srgbClr val="000000"/>
                </a:solidFill>
              </a:rPr>
              <a:t>Tausche Schlüssel von </a:t>
            </a:r>
            <a:r>
              <a:rPr lang="de-DE" sz="1600" dirty="0" err="1">
                <a:solidFill>
                  <a:srgbClr val="00B050"/>
                </a:solidFill>
              </a:rPr>
              <a:t>root</a:t>
            </a:r>
            <a:r>
              <a:rPr lang="de-DE" sz="1600" dirty="0">
                <a:solidFill>
                  <a:srgbClr val="000000"/>
                </a:solidFill>
              </a:rPr>
              <a:t> und </a:t>
            </a:r>
            <a:r>
              <a:rPr lang="de-DE" sz="1600" dirty="0" err="1">
                <a:solidFill>
                  <a:srgbClr val="00B050"/>
                </a:solidFill>
              </a:rPr>
              <a:t>lastnode</a:t>
            </a:r>
            <a:r>
              <a:rPr lang="de-DE" sz="1600" dirty="0">
                <a:solidFill>
                  <a:srgbClr val="000000"/>
                </a:solidFill>
              </a:rPr>
              <a:t> und ziehe </a:t>
            </a:r>
            <a:r>
              <a:rPr lang="de-DE" sz="1600" dirty="0" err="1">
                <a:solidFill>
                  <a:srgbClr val="00B050"/>
                </a:solidFill>
              </a:rPr>
              <a:t>lastnode</a:t>
            </a:r>
            <a:r>
              <a:rPr lang="de-DE" sz="1600" dirty="0">
                <a:solidFill>
                  <a:srgbClr val="000000"/>
                </a:solidFill>
              </a:rPr>
              <a:t> aus der Betrachtung.</a:t>
            </a:r>
          </a:p>
          <a:p>
            <a:pPr marL="342900" indent="-342900">
              <a:buFontTx/>
              <a:buAutoNum type="arabicPeriod"/>
            </a:pPr>
            <a:r>
              <a:rPr lang="de-DE" sz="1600" dirty="0">
                <a:solidFill>
                  <a:srgbClr val="000000"/>
                </a:solidFill>
              </a:rPr>
              <a:t>Mache den “Beinahe-Max-Heap“ (die Max-Heap-Eigenschaft ist bei der Wurzel verletzt) zu einem Max-Heap.</a:t>
            </a:r>
          </a:p>
          <a:p>
            <a:r>
              <a:rPr lang="de-DE" sz="1600" dirty="0">
                <a:solidFill>
                  <a:srgbClr val="000000"/>
                </a:solidFill>
              </a:rPr>
              <a:t>Der betrachtete, um eins kleinere Max-Heap enthält nur kleinere Schlüssel. </a:t>
            </a:r>
            <a:r>
              <a:rPr lang="de-DE" sz="1600" b="1" dirty="0">
                <a:solidFill>
                  <a:srgbClr val="000000"/>
                </a:solidFill>
              </a:rPr>
              <a:t>Diese müssen nun sortiert werden. </a:t>
            </a:r>
            <a:r>
              <a:rPr lang="de-DE" sz="1600" dirty="0">
                <a:solidFill>
                  <a:srgbClr val="000000"/>
                </a:solidFill>
              </a:rPr>
              <a:t>Dieses Sortieren kann durch Wiederholen der eben verwendeten Methode geschehen.</a:t>
            </a:r>
          </a:p>
          <a:p>
            <a:pPr marL="342900" indent="-342900">
              <a:buFontTx/>
              <a:buAutoNum type="arabicPeriod"/>
            </a:pPr>
            <a:endParaRPr lang="de-DE" dirty="0">
              <a:solidFill>
                <a:srgbClr val="000000"/>
              </a:solidFill>
            </a:endParaRPr>
          </a:p>
        </p:txBody>
      </p:sp>
      <p:sp>
        <p:nvSpPr>
          <p:cNvPr id="5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45</a:t>
            </a:fld>
            <a:endParaRPr lang="de-DE"/>
          </a:p>
        </p:txBody>
      </p:sp>
      <p:sp>
        <p:nvSpPr>
          <p:cNvPr id="55" name="Rechteck 5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1893387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Nach der Vertauschung...</a:t>
            </a:r>
          </a:p>
        </p:txBody>
      </p:sp>
      <p:grpSp>
        <p:nvGrpSpPr>
          <p:cNvPr id="3" name="Gruppieren 2"/>
          <p:cNvGrpSpPr/>
          <p:nvPr/>
        </p:nvGrpSpPr>
        <p:grpSpPr>
          <a:xfrm>
            <a:off x="359532" y="1484784"/>
            <a:ext cx="8371056" cy="3744416"/>
            <a:chOff x="359532" y="1484784"/>
            <a:chExt cx="8371056" cy="3744416"/>
          </a:xfrm>
        </p:grpSpPr>
        <p:sp>
          <p:nvSpPr>
            <p:cNvPr id="139" name="Rechteck 138"/>
            <p:cNvSpPr/>
            <p:nvPr/>
          </p:nvSpPr>
          <p:spPr>
            <a:xfrm>
              <a:off x="4317873" y="17635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3</a:t>
              </a:r>
            </a:p>
          </p:txBody>
        </p:sp>
        <p:sp>
          <p:nvSpPr>
            <p:cNvPr id="140" name="Line 15"/>
            <p:cNvSpPr>
              <a:spLocks noChangeShapeType="1"/>
            </p:cNvSpPr>
            <p:nvPr/>
          </p:nvSpPr>
          <p:spPr bwMode="auto">
            <a:xfrm flipH="1">
              <a:off x="2527725" y="2122320"/>
              <a:ext cx="1771056" cy="3139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4820797" y="2122321"/>
              <a:ext cx="1674228" cy="31399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397789" y="2077486"/>
              <a:ext cx="360046" cy="368074"/>
            </a:xfrm>
            <a:prstGeom prst="rect">
              <a:avLst/>
            </a:prstGeom>
            <a:noFill/>
          </p:spPr>
          <p:txBody>
            <a:bodyPr wrap="square" rtlCol="0">
              <a:spAutoFit/>
            </a:bodyPr>
            <a:lstStyle/>
            <a:p>
              <a:pPr algn="ctr"/>
              <a:r>
                <a:rPr lang="de-DE" dirty="0">
                  <a:solidFill>
                    <a:srgbClr val="000000"/>
                  </a:solidFill>
                </a:rPr>
                <a:t>1</a:t>
              </a:r>
            </a:p>
          </p:txBody>
        </p:sp>
        <p:sp>
          <p:nvSpPr>
            <p:cNvPr id="143" name="Rechteck 142"/>
            <p:cNvSpPr/>
            <p:nvPr/>
          </p:nvSpPr>
          <p:spPr>
            <a:xfrm>
              <a:off x="6507257" y="243630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22</a:t>
              </a:r>
            </a:p>
          </p:txBody>
        </p:sp>
        <p:sp>
          <p:nvSpPr>
            <p:cNvPr id="144" name="Line 15"/>
            <p:cNvSpPr>
              <a:spLocks noChangeShapeType="1"/>
            </p:cNvSpPr>
            <p:nvPr/>
          </p:nvSpPr>
          <p:spPr bwMode="auto">
            <a:xfrm flipH="1">
              <a:off x="5733128" y="2795114"/>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6992222" y="2795116"/>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587173" y="2750262"/>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042761" y="2445270"/>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19</a:t>
              </a:r>
            </a:p>
          </p:txBody>
        </p:sp>
        <p:sp>
          <p:nvSpPr>
            <p:cNvPr id="156" name="Line 15"/>
            <p:cNvSpPr>
              <a:spLocks noChangeShapeType="1"/>
            </p:cNvSpPr>
            <p:nvPr/>
          </p:nvSpPr>
          <p:spPr bwMode="auto">
            <a:xfrm flipH="1">
              <a:off x="1268632" y="2804085"/>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527726" y="2804087"/>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122677" y="2759232"/>
              <a:ext cx="360046" cy="368074"/>
            </a:xfrm>
            <a:prstGeom prst="rect">
              <a:avLst/>
            </a:prstGeom>
            <a:noFill/>
          </p:spPr>
          <p:txBody>
            <a:bodyPr wrap="square" rtlCol="0">
              <a:spAutoFit/>
            </a:bodyPr>
            <a:lstStyle/>
            <a:p>
              <a:pPr algn="ctr"/>
              <a:r>
                <a:rPr lang="de-DE" dirty="0">
                  <a:solidFill>
                    <a:srgbClr val="000000"/>
                  </a:solidFill>
                </a:rPr>
                <a:t>2</a:t>
              </a:r>
            </a:p>
          </p:txBody>
        </p:sp>
        <p:sp>
          <p:nvSpPr>
            <p:cNvPr id="159" name="Rechteck 158"/>
            <p:cNvSpPr/>
            <p:nvPr/>
          </p:nvSpPr>
          <p:spPr>
            <a:xfrm>
              <a:off x="990692"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14</a:t>
              </a:r>
            </a:p>
          </p:txBody>
        </p:sp>
        <p:sp>
          <p:nvSpPr>
            <p:cNvPr id="160" name="Line 13"/>
            <p:cNvSpPr>
              <a:spLocks noChangeShapeType="1"/>
            </p:cNvSpPr>
            <p:nvPr/>
          </p:nvSpPr>
          <p:spPr bwMode="auto">
            <a:xfrm>
              <a:off x="1473030" y="3566583"/>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043608" y="3521711"/>
              <a:ext cx="360046" cy="368074"/>
            </a:xfrm>
            <a:prstGeom prst="rect">
              <a:avLst/>
            </a:prstGeom>
            <a:noFill/>
          </p:spPr>
          <p:txBody>
            <a:bodyPr wrap="square" rtlCol="0">
              <a:spAutoFit/>
            </a:bodyPr>
            <a:lstStyle/>
            <a:p>
              <a:pPr algn="ctr"/>
              <a:r>
                <a:rPr lang="de-DE" dirty="0">
                  <a:solidFill>
                    <a:srgbClr val="000000"/>
                  </a:solidFill>
                </a:rPr>
                <a:t>4</a:t>
              </a:r>
            </a:p>
          </p:txBody>
        </p:sp>
        <p:sp>
          <p:nvSpPr>
            <p:cNvPr id="162" name="Rechteck 161"/>
            <p:cNvSpPr/>
            <p:nvPr/>
          </p:nvSpPr>
          <p:spPr>
            <a:xfrm>
              <a:off x="359532" y="4024050"/>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359532" y="4346983"/>
              <a:ext cx="486546" cy="368074"/>
            </a:xfrm>
            <a:prstGeom prst="rect">
              <a:avLst/>
            </a:prstGeom>
            <a:noFill/>
          </p:spPr>
          <p:txBody>
            <a:bodyPr wrap="square" rtlCol="0">
              <a:spAutoFit/>
            </a:bodyPr>
            <a:lstStyle/>
            <a:p>
              <a:pPr algn="ctr"/>
              <a:r>
                <a:rPr lang="de-DE" dirty="0">
                  <a:solidFill>
                    <a:srgbClr val="000000"/>
                  </a:solidFill>
                </a:rPr>
                <a:t>8</a:t>
              </a:r>
            </a:p>
          </p:txBody>
        </p:sp>
        <p:sp>
          <p:nvSpPr>
            <p:cNvPr id="164" name="Rechteck 163"/>
            <p:cNvSpPr/>
            <p:nvPr/>
          </p:nvSpPr>
          <p:spPr>
            <a:xfrm>
              <a:off x="1638764" y="4024050"/>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12</a:t>
              </a:r>
            </a:p>
          </p:txBody>
        </p:sp>
        <p:sp>
          <p:nvSpPr>
            <p:cNvPr id="165" name="Textfeld 164"/>
            <p:cNvSpPr txBox="1"/>
            <p:nvPr/>
          </p:nvSpPr>
          <p:spPr>
            <a:xfrm>
              <a:off x="1638764" y="4346983"/>
              <a:ext cx="485945" cy="368074"/>
            </a:xfrm>
            <a:prstGeom prst="rect">
              <a:avLst/>
            </a:prstGeom>
            <a:noFill/>
          </p:spPr>
          <p:txBody>
            <a:bodyPr wrap="square" rtlCol="0">
              <a:spAutoFit/>
            </a:bodyPr>
            <a:lstStyle/>
            <a:p>
              <a:pPr algn="ctr"/>
              <a:r>
                <a:rPr lang="de-DE" dirty="0">
                  <a:solidFill>
                    <a:srgbClr val="000000"/>
                  </a:solidFill>
                </a:rPr>
                <a:t>9</a:t>
              </a:r>
            </a:p>
          </p:txBody>
        </p:sp>
        <p:sp>
          <p:nvSpPr>
            <p:cNvPr id="166" name="Line 15"/>
            <p:cNvSpPr>
              <a:spLocks noChangeShapeType="1"/>
            </p:cNvSpPr>
            <p:nvPr/>
          </p:nvSpPr>
          <p:spPr bwMode="auto">
            <a:xfrm flipH="1">
              <a:off x="662377" y="3557593"/>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051376"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16</a:t>
              </a:r>
            </a:p>
          </p:txBody>
        </p:sp>
        <p:sp>
          <p:nvSpPr>
            <p:cNvPr id="173" name="Line 13"/>
            <p:cNvSpPr>
              <a:spLocks noChangeShapeType="1"/>
            </p:cNvSpPr>
            <p:nvPr/>
          </p:nvSpPr>
          <p:spPr bwMode="auto">
            <a:xfrm>
              <a:off x="3533714" y="3566768"/>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104292" y="3521896"/>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420216" y="4024236"/>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420216" y="4347168"/>
              <a:ext cx="486546" cy="368074"/>
            </a:xfrm>
            <a:prstGeom prst="rect">
              <a:avLst/>
            </a:prstGeom>
            <a:noFill/>
          </p:spPr>
          <p:txBody>
            <a:bodyPr wrap="square" rtlCol="0">
              <a:spAutoFit/>
            </a:bodyPr>
            <a:lstStyle/>
            <a:p>
              <a:pPr algn="ctr"/>
              <a:r>
                <a:rPr lang="de-DE" dirty="0">
                  <a:solidFill>
                    <a:srgbClr val="000000"/>
                  </a:solidFill>
                </a:rPr>
                <a:t>10</a:t>
              </a:r>
            </a:p>
          </p:txBody>
        </p:sp>
        <p:sp>
          <p:nvSpPr>
            <p:cNvPr id="177" name="Rechteck 176"/>
            <p:cNvSpPr/>
            <p:nvPr/>
          </p:nvSpPr>
          <p:spPr>
            <a:xfrm>
              <a:off x="3699448" y="402423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699448" y="4347168"/>
              <a:ext cx="485945" cy="368074"/>
            </a:xfrm>
            <a:prstGeom prst="rect">
              <a:avLst/>
            </a:prstGeom>
            <a:noFill/>
          </p:spPr>
          <p:txBody>
            <a:bodyPr wrap="square" rtlCol="0">
              <a:spAutoFit/>
            </a:bodyPr>
            <a:lstStyle/>
            <a:p>
              <a:pPr algn="ctr"/>
              <a:r>
                <a:rPr lang="de-DE" dirty="0">
                  <a:solidFill>
                    <a:srgbClr val="000000"/>
                  </a:solidFill>
                </a:rPr>
                <a:t>11</a:t>
              </a:r>
            </a:p>
          </p:txBody>
        </p:sp>
        <p:sp>
          <p:nvSpPr>
            <p:cNvPr id="179" name="Line 15"/>
            <p:cNvSpPr>
              <a:spLocks noChangeShapeType="1"/>
            </p:cNvSpPr>
            <p:nvPr/>
          </p:nvSpPr>
          <p:spPr bwMode="auto">
            <a:xfrm flipH="1">
              <a:off x="2723061" y="3557779"/>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0" name="Rechteck 179"/>
            <p:cNvSpPr/>
            <p:nvPr/>
          </p:nvSpPr>
          <p:spPr>
            <a:xfrm>
              <a:off x="5535887" y="320774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20</a:t>
              </a:r>
            </a:p>
          </p:txBody>
        </p:sp>
        <p:sp>
          <p:nvSpPr>
            <p:cNvPr id="181" name="Line 13"/>
            <p:cNvSpPr>
              <a:spLocks noChangeShapeType="1"/>
            </p:cNvSpPr>
            <p:nvPr/>
          </p:nvSpPr>
          <p:spPr bwMode="auto">
            <a:xfrm>
              <a:off x="6018225" y="3566583"/>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588803" y="3521711"/>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4904727" y="4024050"/>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24</a:t>
              </a:r>
            </a:p>
          </p:txBody>
        </p:sp>
        <p:sp>
          <p:nvSpPr>
            <p:cNvPr id="184" name="Textfeld 183"/>
            <p:cNvSpPr txBox="1"/>
            <p:nvPr/>
          </p:nvSpPr>
          <p:spPr>
            <a:xfrm>
              <a:off x="4904727" y="4346983"/>
              <a:ext cx="486546" cy="368074"/>
            </a:xfrm>
            <a:prstGeom prst="rect">
              <a:avLst/>
            </a:prstGeom>
            <a:noFill/>
          </p:spPr>
          <p:txBody>
            <a:bodyPr wrap="square" rtlCol="0">
              <a:spAutoFit/>
            </a:bodyPr>
            <a:lstStyle/>
            <a:p>
              <a:pPr algn="ctr"/>
              <a:r>
                <a:rPr lang="de-DE" dirty="0">
                  <a:solidFill>
                    <a:srgbClr val="000000"/>
                  </a:solidFill>
                </a:rPr>
                <a:t>12</a:t>
              </a:r>
            </a:p>
          </p:txBody>
        </p:sp>
        <p:sp>
          <p:nvSpPr>
            <p:cNvPr id="185" name="Rechteck 184"/>
            <p:cNvSpPr/>
            <p:nvPr/>
          </p:nvSpPr>
          <p:spPr>
            <a:xfrm>
              <a:off x="6183959" y="4024050"/>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183959" y="4346983"/>
              <a:ext cx="485945" cy="368074"/>
            </a:xfrm>
            <a:prstGeom prst="rect">
              <a:avLst/>
            </a:prstGeom>
            <a:noFill/>
          </p:spPr>
          <p:txBody>
            <a:bodyPr wrap="square" rtlCol="0">
              <a:spAutoFit/>
            </a:bodyPr>
            <a:lstStyle/>
            <a:p>
              <a:pPr algn="ctr"/>
              <a:r>
                <a:rPr lang="de-DE" dirty="0">
                  <a:solidFill>
                    <a:srgbClr val="000000"/>
                  </a:solidFill>
                </a:rPr>
                <a:t>13</a:t>
              </a:r>
            </a:p>
          </p:txBody>
        </p:sp>
        <p:sp>
          <p:nvSpPr>
            <p:cNvPr id="187" name="Line 15"/>
            <p:cNvSpPr>
              <a:spLocks noChangeShapeType="1"/>
            </p:cNvSpPr>
            <p:nvPr/>
          </p:nvSpPr>
          <p:spPr bwMode="auto">
            <a:xfrm flipH="1">
              <a:off x="5207572" y="3557593"/>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596571" y="320793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18</a:t>
              </a:r>
            </a:p>
          </p:txBody>
        </p:sp>
        <p:sp>
          <p:nvSpPr>
            <p:cNvPr id="189" name="Line 13"/>
            <p:cNvSpPr>
              <a:spLocks noChangeShapeType="1"/>
            </p:cNvSpPr>
            <p:nvPr/>
          </p:nvSpPr>
          <p:spPr bwMode="auto">
            <a:xfrm>
              <a:off x="8078909" y="3566768"/>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649487" y="3521896"/>
              <a:ext cx="360046" cy="368074"/>
            </a:xfrm>
            <a:prstGeom prst="rect">
              <a:avLst/>
            </a:prstGeom>
            <a:noFill/>
          </p:spPr>
          <p:txBody>
            <a:bodyPr wrap="square" rtlCol="0">
              <a:spAutoFit/>
            </a:bodyPr>
            <a:lstStyle/>
            <a:p>
              <a:pPr algn="ctr"/>
              <a:r>
                <a:rPr lang="de-DE" dirty="0">
                  <a:solidFill>
                    <a:srgbClr val="000000"/>
                  </a:solidFill>
                </a:rPr>
                <a:t>7</a:t>
              </a:r>
            </a:p>
          </p:txBody>
        </p:sp>
        <p:sp>
          <p:nvSpPr>
            <p:cNvPr id="191" name="Rechteck 190"/>
            <p:cNvSpPr/>
            <p:nvPr/>
          </p:nvSpPr>
          <p:spPr>
            <a:xfrm>
              <a:off x="6965411" y="4024236"/>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6965411" y="4347168"/>
              <a:ext cx="486546" cy="368074"/>
            </a:xfrm>
            <a:prstGeom prst="rect">
              <a:avLst/>
            </a:prstGeom>
            <a:noFill/>
          </p:spPr>
          <p:txBody>
            <a:bodyPr wrap="square" rtlCol="0">
              <a:spAutoFit/>
            </a:bodyPr>
            <a:lstStyle/>
            <a:p>
              <a:pPr algn="ctr"/>
              <a:r>
                <a:rPr lang="de-DE" dirty="0">
                  <a:solidFill>
                    <a:srgbClr val="000000"/>
                  </a:solidFill>
                </a:rPr>
                <a:t>14</a:t>
              </a:r>
            </a:p>
          </p:txBody>
        </p:sp>
        <p:sp>
          <p:nvSpPr>
            <p:cNvPr id="193" name="Rechteck 192"/>
            <p:cNvSpPr/>
            <p:nvPr/>
          </p:nvSpPr>
          <p:spPr>
            <a:xfrm>
              <a:off x="8244643" y="4024236"/>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244643" y="4347168"/>
              <a:ext cx="485945" cy="368074"/>
            </a:xfrm>
            <a:prstGeom prst="rect">
              <a:avLst/>
            </a:prstGeom>
            <a:noFill/>
          </p:spPr>
          <p:txBody>
            <a:bodyPr wrap="square" rtlCol="0">
              <a:spAutoFit/>
            </a:bodyPr>
            <a:lstStyle/>
            <a:p>
              <a:pPr algn="ctr"/>
              <a:r>
                <a:rPr lang="de-DE" dirty="0">
                  <a:solidFill>
                    <a:srgbClr val="000000"/>
                  </a:solidFill>
                </a:rPr>
                <a:t>15</a:t>
              </a:r>
            </a:p>
          </p:txBody>
        </p:sp>
        <p:sp>
          <p:nvSpPr>
            <p:cNvPr id="195" name="Line 15"/>
            <p:cNvSpPr>
              <a:spLocks noChangeShapeType="1"/>
            </p:cNvSpPr>
            <p:nvPr/>
          </p:nvSpPr>
          <p:spPr bwMode="auto">
            <a:xfrm flipH="1">
              <a:off x="7268256" y="3557779"/>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4898413" y="1717258"/>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369270" y="1484784"/>
              <a:ext cx="587918" cy="369332"/>
            </a:xfrm>
            <a:prstGeom prst="rect">
              <a:avLst/>
            </a:prstGeom>
            <a:noFill/>
          </p:spPr>
          <p:txBody>
            <a:bodyPr wrap="none" rtlCol="0">
              <a:spAutoFit/>
            </a:bodyPr>
            <a:lstStyle/>
            <a:p>
              <a:r>
                <a:rPr lang="de-DE" dirty="0" err="1">
                  <a:solidFill>
                    <a:srgbClr val="00B050"/>
                  </a:solidFill>
                </a:rPr>
                <a:t>root</a:t>
              </a:r>
              <a:endParaRPr lang="de-DE" dirty="0">
                <a:solidFill>
                  <a:srgbClr val="00B050"/>
                </a:solidFill>
              </a:endParaRPr>
            </a:p>
          </p:txBody>
        </p:sp>
        <p:grpSp>
          <p:nvGrpSpPr>
            <p:cNvPr id="6" name="Gruppieren 5"/>
            <p:cNvGrpSpPr/>
            <p:nvPr/>
          </p:nvGrpSpPr>
          <p:grpSpPr>
            <a:xfrm>
              <a:off x="4172528" y="4528532"/>
              <a:ext cx="1363359" cy="700668"/>
              <a:chOff x="5677481" y="4528162"/>
              <a:chExt cx="1363359" cy="700668"/>
            </a:xfrm>
          </p:grpSpPr>
          <p:cxnSp>
            <p:nvCxnSpPr>
              <p:cNvPr id="56" name="Gerade Verbindung mit Pfeil 55"/>
              <p:cNvCxnSpPr>
                <a:stCxn id="57" idx="1"/>
              </p:cNvCxnSpPr>
              <p:nvPr/>
            </p:nvCxnSpPr>
            <p:spPr>
              <a:xfrm flipH="1" flipV="1">
                <a:off x="5677481" y="4528162"/>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Textfeld 56"/>
              <p:cNvSpPr txBox="1"/>
              <p:nvPr/>
            </p:nvSpPr>
            <p:spPr>
              <a:xfrm>
                <a:off x="6022613" y="4859498"/>
                <a:ext cx="1018227" cy="369332"/>
              </a:xfrm>
              <a:prstGeom prst="rect">
                <a:avLst/>
              </a:prstGeom>
              <a:noFill/>
            </p:spPr>
            <p:txBody>
              <a:bodyPr wrap="none" rtlCol="0">
                <a:spAutoFit/>
              </a:bodyPr>
              <a:lstStyle/>
              <a:p>
                <a:r>
                  <a:rPr lang="de-DE" dirty="0" err="1">
                    <a:solidFill>
                      <a:srgbClr val="00B050"/>
                    </a:solidFill>
                  </a:rPr>
                  <a:t>lastnode</a:t>
                </a:r>
                <a:endParaRPr lang="de-DE" dirty="0">
                  <a:solidFill>
                    <a:srgbClr val="00B050"/>
                  </a:solidFill>
                </a:endParaRPr>
              </a:p>
            </p:txBody>
          </p:sp>
        </p:grpSp>
      </p:grpSp>
      <p:sp>
        <p:nvSpPr>
          <p:cNvPr id="58" name="Textfeld 57"/>
          <p:cNvSpPr txBox="1"/>
          <p:nvPr/>
        </p:nvSpPr>
        <p:spPr>
          <a:xfrm>
            <a:off x="215439" y="5409220"/>
            <a:ext cx="8713122" cy="646331"/>
          </a:xfrm>
          <a:prstGeom prst="rect">
            <a:avLst/>
          </a:prstGeom>
          <a:noFill/>
        </p:spPr>
        <p:txBody>
          <a:bodyPr wrap="square" rtlCol="0">
            <a:spAutoFit/>
          </a:bodyPr>
          <a:lstStyle/>
          <a:p>
            <a:r>
              <a:rPr lang="de-DE" b="1" dirty="0">
                <a:solidFill>
                  <a:srgbClr val="000000"/>
                </a:solidFill>
              </a:rPr>
              <a:t>Idee:  </a:t>
            </a:r>
          </a:p>
          <a:p>
            <a:r>
              <a:rPr lang="de-DE" b="1" dirty="0">
                <a:solidFill>
                  <a:srgbClr val="000000"/>
                </a:solidFill>
              </a:rPr>
              <a:t>1</a:t>
            </a:r>
            <a:r>
              <a:rPr lang="de-DE" dirty="0">
                <a:solidFill>
                  <a:srgbClr val="000000"/>
                </a:solidFill>
              </a:rPr>
              <a:t>. Tausche Schlüssel von </a:t>
            </a:r>
            <a:r>
              <a:rPr lang="de-DE" dirty="0" err="1">
                <a:solidFill>
                  <a:srgbClr val="00B050"/>
                </a:solidFill>
              </a:rPr>
              <a:t>root</a:t>
            </a:r>
            <a:r>
              <a:rPr lang="de-DE" dirty="0">
                <a:solidFill>
                  <a:srgbClr val="000000"/>
                </a:solidFill>
              </a:rPr>
              <a:t> und </a:t>
            </a:r>
            <a:r>
              <a:rPr lang="de-DE" dirty="0" err="1">
                <a:solidFill>
                  <a:srgbClr val="00B050"/>
                </a:solidFill>
              </a:rPr>
              <a:t>lastnode</a:t>
            </a:r>
            <a:r>
              <a:rPr lang="de-DE" dirty="0">
                <a:solidFill>
                  <a:srgbClr val="000000"/>
                </a:solidFill>
              </a:rPr>
              <a:t> und ziehe </a:t>
            </a:r>
            <a:r>
              <a:rPr lang="de-DE" dirty="0" err="1">
                <a:solidFill>
                  <a:srgbClr val="00B050"/>
                </a:solidFill>
              </a:rPr>
              <a:t>lastnode</a:t>
            </a:r>
            <a:r>
              <a:rPr lang="de-DE" dirty="0">
                <a:solidFill>
                  <a:srgbClr val="000000"/>
                </a:solidFill>
              </a:rPr>
              <a:t> aus der Betrachtung</a:t>
            </a:r>
          </a:p>
        </p:txBody>
      </p:sp>
      <p:sp>
        <p:nvSpPr>
          <p:cNvPr id="59"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46</a:t>
            </a:fld>
            <a:endParaRPr lang="de-DE"/>
          </a:p>
        </p:txBody>
      </p:sp>
      <p:sp>
        <p:nvSpPr>
          <p:cNvPr id="55" name="Rechteck 54"/>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857536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 und dem </a:t>
            </a:r>
            <a:r>
              <a:rPr lang="de-DE" dirty="0" err="1"/>
              <a:t>Einsieben</a:t>
            </a:r>
            <a:endParaRPr lang="de-DE" dirty="0"/>
          </a:p>
        </p:txBody>
      </p:sp>
      <p:sp>
        <p:nvSpPr>
          <p:cNvPr id="180" name="Rechteck 179"/>
          <p:cNvSpPr/>
          <p:nvPr/>
        </p:nvSpPr>
        <p:spPr>
          <a:xfrm>
            <a:off x="5571891" y="291971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3</a:t>
            </a:r>
            <a:endParaRPr lang="de-DE" dirty="0">
              <a:solidFill>
                <a:srgbClr val="0070C0"/>
              </a:solidFill>
            </a:endParaRPr>
          </a:p>
        </p:txBody>
      </p:sp>
      <p:grpSp>
        <p:nvGrpSpPr>
          <p:cNvPr id="3" name="Gruppieren 2"/>
          <p:cNvGrpSpPr/>
          <p:nvPr/>
        </p:nvGrpSpPr>
        <p:grpSpPr>
          <a:xfrm>
            <a:off x="395536" y="1196752"/>
            <a:ext cx="8371056" cy="3744416"/>
            <a:chOff x="395536" y="1196752"/>
            <a:chExt cx="8371056" cy="3744416"/>
          </a:xfrm>
        </p:grpSpPr>
        <p:sp>
          <p:nvSpPr>
            <p:cNvPr id="139" name="Rechteck 138"/>
            <p:cNvSpPr/>
            <p:nvPr/>
          </p:nvSpPr>
          <p:spPr>
            <a:xfrm>
              <a:off x="4353877" y="1475472"/>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22</a:t>
              </a:r>
            </a:p>
          </p:txBody>
        </p:sp>
        <p:sp>
          <p:nvSpPr>
            <p:cNvPr id="140" name="Line 15"/>
            <p:cNvSpPr>
              <a:spLocks noChangeShapeType="1"/>
            </p:cNvSpPr>
            <p:nvPr/>
          </p:nvSpPr>
          <p:spPr bwMode="auto">
            <a:xfrm flipH="1">
              <a:off x="2563729" y="1834288"/>
              <a:ext cx="1771056" cy="3139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1" name="Line 13"/>
            <p:cNvSpPr>
              <a:spLocks noChangeShapeType="1"/>
            </p:cNvSpPr>
            <p:nvPr/>
          </p:nvSpPr>
          <p:spPr bwMode="auto">
            <a:xfrm>
              <a:off x="4856801" y="1834289"/>
              <a:ext cx="1674228" cy="31399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2" name="Textfeld 141"/>
            <p:cNvSpPr txBox="1"/>
            <p:nvPr/>
          </p:nvSpPr>
          <p:spPr>
            <a:xfrm>
              <a:off x="4433793" y="1789454"/>
              <a:ext cx="360046" cy="368074"/>
            </a:xfrm>
            <a:prstGeom prst="rect">
              <a:avLst/>
            </a:prstGeom>
            <a:noFill/>
          </p:spPr>
          <p:txBody>
            <a:bodyPr wrap="square" rtlCol="0">
              <a:spAutoFit/>
            </a:bodyPr>
            <a:lstStyle/>
            <a:p>
              <a:pPr algn="ctr"/>
              <a:r>
                <a:rPr lang="de-DE" dirty="0">
                  <a:solidFill>
                    <a:srgbClr val="000000"/>
                  </a:solidFill>
                </a:rPr>
                <a:t>1</a:t>
              </a:r>
            </a:p>
          </p:txBody>
        </p:sp>
        <p:sp>
          <p:nvSpPr>
            <p:cNvPr id="143" name="Rechteck 142"/>
            <p:cNvSpPr/>
            <p:nvPr/>
          </p:nvSpPr>
          <p:spPr>
            <a:xfrm>
              <a:off x="6543261" y="2148268"/>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FF0000"/>
                  </a:solidFill>
                </a:rPr>
                <a:t>20</a:t>
              </a:r>
              <a:endParaRPr lang="de-DE" dirty="0">
                <a:solidFill>
                  <a:srgbClr val="0070C0"/>
                </a:solidFill>
              </a:endParaRPr>
            </a:p>
          </p:txBody>
        </p:sp>
        <p:sp>
          <p:nvSpPr>
            <p:cNvPr id="144" name="Line 15"/>
            <p:cNvSpPr>
              <a:spLocks noChangeShapeType="1"/>
            </p:cNvSpPr>
            <p:nvPr/>
          </p:nvSpPr>
          <p:spPr bwMode="auto">
            <a:xfrm flipH="1">
              <a:off x="5769132" y="2507082"/>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5" name="Line 13"/>
            <p:cNvSpPr>
              <a:spLocks noChangeShapeType="1"/>
            </p:cNvSpPr>
            <p:nvPr/>
          </p:nvSpPr>
          <p:spPr bwMode="auto">
            <a:xfrm>
              <a:off x="7028226" y="2507084"/>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6" name="Textfeld 145"/>
            <p:cNvSpPr txBox="1"/>
            <p:nvPr/>
          </p:nvSpPr>
          <p:spPr>
            <a:xfrm>
              <a:off x="6623177" y="2462230"/>
              <a:ext cx="360046" cy="368074"/>
            </a:xfrm>
            <a:prstGeom prst="rect">
              <a:avLst/>
            </a:prstGeom>
            <a:noFill/>
          </p:spPr>
          <p:txBody>
            <a:bodyPr wrap="square" rtlCol="0">
              <a:spAutoFit/>
            </a:bodyPr>
            <a:lstStyle/>
            <a:p>
              <a:pPr algn="ctr"/>
              <a:r>
                <a:rPr lang="de-DE" dirty="0">
                  <a:solidFill>
                    <a:srgbClr val="000000"/>
                  </a:solidFill>
                </a:rPr>
                <a:t>3</a:t>
              </a:r>
            </a:p>
          </p:txBody>
        </p:sp>
        <p:sp>
          <p:nvSpPr>
            <p:cNvPr id="155" name="Rechteck 154"/>
            <p:cNvSpPr/>
            <p:nvPr/>
          </p:nvSpPr>
          <p:spPr>
            <a:xfrm>
              <a:off x="2078765" y="2157238"/>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19</a:t>
              </a:r>
              <a:endParaRPr lang="de-DE" dirty="0">
                <a:solidFill>
                  <a:srgbClr val="FF0000"/>
                </a:solidFill>
              </a:endParaRPr>
            </a:p>
          </p:txBody>
        </p:sp>
        <p:sp>
          <p:nvSpPr>
            <p:cNvPr id="156" name="Line 15"/>
            <p:cNvSpPr>
              <a:spLocks noChangeShapeType="1"/>
            </p:cNvSpPr>
            <p:nvPr/>
          </p:nvSpPr>
          <p:spPr bwMode="auto">
            <a:xfrm flipH="1">
              <a:off x="1304636" y="2516053"/>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7" name="Line 13"/>
            <p:cNvSpPr>
              <a:spLocks noChangeShapeType="1"/>
            </p:cNvSpPr>
            <p:nvPr/>
          </p:nvSpPr>
          <p:spPr bwMode="auto">
            <a:xfrm>
              <a:off x="2563730" y="2516055"/>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58" name="Textfeld 157"/>
            <p:cNvSpPr txBox="1"/>
            <p:nvPr/>
          </p:nvSpPr>
          <p:spPr>
            <a:xfrm>
              <a:off x="2158681" y="2471200"/>
              <a:ext cx="360046" cy="368074"/>
            </a:xfrm>
            <a:prstGeom prst="rect">
              <a:avLst/>
            </a:prstGeom>
            <a:noFill/>
          </p:spPr>
          <p:txBody>
            <a:bodyPr wrap="square" rtlCol="0">
              <a:spAutoFit/>
            </a:bodyPr>
            <a:lstStyle/>
            <a:p>
              <a:pPr algn="ctr"/>
              <a:r>
                <a:rPr lang="de-DE" dirty="0">
                  <a:solidFill>
                    <a:srgbClr val="000000"/>
                  </a:solidFill>
                </a:rPr>
                <a:t>2</a:t>
              </a:r>
            </a:p>
          </p:txBody>
        </p:sp>
        <p:sp>
          <p:nvSpPr>
            <p:cNvPr id="159" name="Rechteck 158"/>
            <p:cNvSpPr/>
            <p:nvPr/>
          </p:nvSpPr>
          <p:spPr>
            <a:xfrm>
              <a:off x="1026696" y="291971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14</a:t>
              </a:r>
            </a:p>
          </p:txBody>
        </p:sp>
        <p:sp>
          <p:nvSpPr>
            <p:cNvPr id="160" name="Line 13"/>
            <p:cNvSpPr>
              <a:spLocks noChangeShapeType="1"/>
            </p:cNvSpPr>
            <p:nvPr/>
          </p:nvSpPr>
          <p:spPr bwMode="auto">
            <a:xfrm>
              <a:off x="1509034" y="3278551"/>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1" name="Textfeld 160"/>
            <p:cNvSpPr txBox="1"/>
            <p:nvPr/>
          </p:nvSpPr>
          <p:spPr>
            <a:xfrm>
              <a:off x="1079612" y="3233679"/>
              <a:ext cx="360046" cy="368074"/>
            </a:xfrm>
            <a:prstGeom prst="rect">
              <a:avLst/>
            </a:prstGeom>
            <a:noFill/>
          </p:spPr>
          <p:txBody>
            <a:bodyPr wrap="square" rtlCol="0">
              <a:spAutoFit/>
            </a:bodyPr>
            <a:lstStyle/>
            <a:p>
              <a:pPr algn="ctr"/>
              <a:r>
                <a:rPr lang="de-DE" dirty="0">
                  <a:solidFill>
                    <a:srgbClr val="000000"/>
                  </a:solidFill>
                </a:rPr>
                <a:t>4</a:t>
              </a:r>
            </a:p>
          </p:txBody>
        </p:sp>
        <p:sp>
          <p:nvSpPr>
            <p:cNvPr id="162" name="Rechteck 161"/>
            <p:cNvSpPr/>
            <p:nvPr/>
          </p:nvSpPr>
          <p:spPr>
            <a:xfrm>
              <a:off x="395536" y="3736018"/>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163" name="Textfeld 162"/>
            <p:cNvSpPr txBox="1"/>
            <p:nvPr/>
          </p:nvSpPr>
          <p:spPr>
            <a:xfrm>
              <a:off x="395536" y="4058951"/>
              <a:ext cx="486546" cy="368074"/>
            </a:xfrm>
            <a:prstGeom prst="rect">
              <a:avLst/>
            </a:prstGeom>
            <a:noFill/>
          </p:spPr>
          <p:txBody>
            <a:bodyPr wrap="square" rtlCol="0">
              <a:spAutoFit/>
            </a:bodyPr>
            <a:lstStyle/>
            <a:p>
              <a:pPr algn="ctr"/>
              <a:r>
                <a:rPr lang="de-DE" dirty="0">
                  <a:solidFill>
                    <a:srgbClr val="000000"/>
                  </a:solidFill>
                </a:rPr>
                <a:t>8</a:t>
              </a:r>
            </a:p>
          </p:txBody>
        </p:sp>
        <p:sp>
          <p:nvSpPr>
            <p:cNvPr id="164" name="Rechteck 163"/>
            <p:cNvSpPr/>
            <p:nvPr/>
          </p:nvSpPr>
          <p:spPr>
            <a:xfrm>
              <a:off x="1674768" y="373601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12</a:t>
              </a:r>
            </a:p>
          </p:txBody>
        </p:sp>
        <p:sp>
          <p:nvSpPr>
            <p:cNvPr id="165" name="Textfeld 164"/>
            <p:cNvSpPr txBox="1"/>
            <p:nvPr/>
          </p:nvSpPr>
          <p:spPr>
            <a:xfrm>
              <a:off x="1674768" y="4058951"/>
              <a:ext cx="485945" cy="368074"/>
            </a:xfrm>
            <a:prstGeom prst="rect">
              <a:avLst/>
            </a:prstGeom>
            <a:noFill/>
          </p:spPr>
          <p:txBody>
            <a:bodyPr wrap="square" rtlCol="0">
              <a:spAutoFit/>
            </a:bodyPr>
            <a:lstStyle/>
            <a:p>
              <a:pPr algn="ctr"/>
              <a:r>
                <a:rPr lang="de-DE" dirty="0">
                  <a:solidFill>
                    <a:srgbClr val="000000"/>
                  </a:solidFill>
                </a:rPr>
                <a:t>9</a:t>
              </a:r>
            </a:p>
          </p:txBody>
        </p:sp>
        <p:sp>
          <p:nvSpPr>
            <p:cNvPr id="166" name="Line 15"/>
            <p:cNvSpPr>
              <a:spLocks noChangeShapeType="1"/>
            </p:cNvSpPr>
            <p:nvPr/>
          </p:nvSpPr>
          <p:spPr bwMode="auto">
            <a:xfrm flipH="1">
              <a:off x="698381" y="3269561"/>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2" name="Rechteck 171"/>
            <p:cNvSpPr/>
            <p:nvPr/>
          </p:nvSpPr>
          <p:spPr>
            <a:xfrm>
              <a:off x="3077837" y="292150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16</a:t>
              </a:r>
              <a:endParaRPr lang="de-DE" dirty="0">
                <a:solidFill>
                  <a:srgbClr val="FF0000"/>
                </a:solidFill>
              </a:endParaRPr>
            </a:p>
          </p:txBody>
        </p:sp>
        <p:sp>
          <p:nvSpPr>
            <p:cNvPr id="173" name="Line 13"/>
            <p:cNvSpPr>
              <a:spLocks noChangeShapeType="1"/>
            </p:cNvSpPr>
            <p:nvPr/>
          </p:nvSpPr>
          <p:spPr bwMode="auto">
            <a:xfrm>
              <a:off x="3569718" y="3278736"/>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74" name="Textfeld 173"/>
            <p:cNvSpPr txBox="1"/>
            <p:nvPr/>
          </p:nvSpPr>
          <p:spPr>
            <a:xfrm>
              <a:off x="3140296" y="3233864"/>
              <a:ext cx="360046" cy="368074"/>
            </a:xfrm>
            <a:prstGeom prst="rect">
              <a:avLst/>
            </a:prstGeom>
            <a:noFill/>
          </p:spPr>
          <p:txBody>
            <a:bodyPr wrap="square" rtlCol="0">
              <a:spAutoFit/>
            </a:bodyPr>
            <a:lstStyle/>
            <a:p>
              <a:pPr algn="ctr"/>
              <a:r>
                <a:rPr lang="de-DE" dirty="0">
                  <a:solidFill>
                    <a:srgbClr val="000000"/>
                  </a:solidFill>
                </a:rPr>
                <a:t>5</a:t>
              </a:r>
            </a:p>
          </p:txBody>
        </p:sp>
        <p:sp>
          <p:nvSpPr>
            <p:cNvPr id="175" name="Rechteck 174"/>
            <p:cNvSpPr/>
            <p:nvPr/>
          </p:nvSpPr>
          <p:spPr>
            <a:xfrm>
              <a:off x="2456220" y="3736204"/>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176" name="Textfeld 175"/>
            <p:cNvSpPr txBox="1"/>
            <p:nvPr/>
          </p:nvSpPr>
          <p:spPr>
            <a:xfrm>
              <a:off x="2456220" y="4059136"/>
              <a:ext cx="486546" cy="368074"/>
            </a:xfrm>
            <a:prstGeom prst="rect">
              <a:avLst/>
            </a:prstGeom>
            <a:noFill/>
          </p:spPr>
          <p:txBody>
            <a:bodyPr wrap="square" rtlCol="0">
              <a:spAutoFit/>
            </a:bodyPr>
            <a:lstStyle/>
            <a:p>
              <a:pPr algn="ctr"/>
              <a:r>
                <a:rPr lang="de-DE" dirty="0">
                  <a:solidFill>
                    <a:srgbClr val="000000"/>
                  </a:solidFill>
                </a:rPr>
                <a:t>10</a:t>
              </a:r>
            </a:p>
          </p:txBody>
        </p:sp>
        <p:sp>
          <p:nvSpPr>
            <p:cNvPr id="177" name="Rechteck 176"/>
            <p:cNvSpPr/>
            <p:nvPr/>
          </p:nvSpPr>
          <p:spPr>
            <a:xfrm>
              <a:off x="3735452" y="37362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178" name="Textfeld 177"/>
            <p:cNvSpPr txBox="1"/>
            <p:nvPr/>
          </p:nvSpPr>
          <p:spPr>
            <a:xfrm>
              <a:off x="3735452" y="4059136"/>
              <a:ext cx="485945" cy="368074"/>
            </a:xfrm>
            <a:prstGeom prst="rect">
              <a:avLst/>
            </a:prstGeom>
            <a:noFill/>
          </p:spPr>
          <p:txBody>
            <a:bodyPr wrap="square" rtlCol="0">
              <a:spAutoFit/>
            </a:bodyPr>
            <a:lstStyle/>
            <a:p>
              <a:pPr algn="ctr"/>
              <a:r>
                <a:rPr lang="de-DE" dirty="0">
                  <a:solidFill>
                    <a:srgbClr val="000000"/>
                  </a:solidFill>
                </a:rPr>
                <a:t>11</a:t>
              </a:r>
            </a:p>
          </p:txBody>
        </p:sp>
        <p:sp>
          <p:nvSpPr>
            <p:cNvPr id="179" name="Line 15"/>
            <p:cNvSpPr>
              <a:spLocks noChangeShapeType="1"/>
            </p:cNvSpPr>
            <p:nvPr/>
          </p:nvSpPr>
          <p:spPr bwMode="auto">
            <a:xfrm flipH="1">
              <a:off x="2759065" y="3269747"/>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1" name="Line 13"/>
            <p:cNvSpPr>
              <a:spLocks noChangeShapeType="1"/>
            </p:cNvSpPr>
            <p:nvPr/>
          </p:nvSpPr>
          <p:spPr bwMode="auto">
            <a:xfrm>
              <a:off x="6054229" y="3278551"/>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2" name="Textfeld 181"/>
            <p:cNvSpPr txBox="1"/>
            <p:nvPr/>
          </p:nvSpPr>
          <p:spPr>
            <a:xfrm>
              <a:off x="5624807" y="3233679"/>
              <a:ext cx="360046" cy="368074"/>
            </a:xfrm>
            <a:prstGeom prst="rect">
              <a:avLst/>
            </a:prstGeom>
            <a:noFill/>
          </p:spPr>
          <p:txBody>
            <a:bodyPr wrap="square" rtlCol="0">
              <a:spAutoFit/>
            </a:bodyPr>
            <a:lstStyle/>
            <a:p>
              <a:pPr algn="ctr"/>
              <a:r>
                <a:rPr lang="de-DE" dirty="0">
                  <a:solidFill>
                    <a:srgbClr val="000000"/>
                  </a:solidFill>
                </a:rPr>
                <a:t>6</a:t>
              </a:r>
            </a:p>
          </p:txBody>
        </p:sp>
        <p:sp>
          <p:nvSpPr>
            <p:cNvPr id="183" name="Rechteck 182"/>
            <p:cNvSpPr/>
            <p:nvPr/>
          </p:nvSpPr>
          <p:spPr>
            <a:xfrm>
              <a:off x="4940731" y="3736018"/>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24</a:t>
              </a:r>
            </a:p>
          </p:txBody>
        </p:sp>
        <p:sp>
          <p:nvSpPr>
            <p:cNvPr id="184" name="Textfeld 183"/>
            <p:cNvSpPr txBox="1"/>
            <p:nvPr/>
          </p:nvSpPr>
          <p:spPr>
            <a:xfrm>
              <a:off x="4940731" y="4058951"/>
              <a:ext cx="486546" cy="368074"/>
            </a:xfrm>
            <a:prstGeom prst="rect">
              <a:avLst/>
            </a:prstGeom>
            <a:noFill/>
          </p:spPr>
          <p:txBody>
            <a:bodyPr wrap="square" rtlCol="0">
              <a:spAutoFit/>
            </a:bodyPr>
            <a:lstStyle/>
            <a:p>
              <a:pPr algn="ctr"/>
              <a:r>
                <a:rPr lang="de-DE" dirty="0">
                  <a:solidFill>
                    <a:srgbClr val="000000"/>
                  </a:solidFill>
                </a:rPr>
                <a:t>12</a:t>
              </a:r>
            </a:p>
          </p:txBody>
        </p:sp>
        <p:sp>
          <p:nvSpPr>
            <p:cNvPr id="185" name="Rechteck 184"/>
            <p:cNvSpPr/>
            <p:nvPr/>
          </p:nvSpPr>
          <p:spPr>
            <a:xfrm>
              <a:off x="6219963" y="3736018"/>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186" name="Textfeld 185"/>
            <p:cNvSpPr txBox="1"/>
            <p:nvPr/>
          </p:nvSpPr>
          <p:spPr>
            <a:xfrm>
              <a:off x="6219963" y="4058951"/>
              <a:ext cx="485945" cy="368074"/>
            </a:xfrm>
            <a:prstGeom prst="rect">
              <a:avLst/>
            </a:prstGeom>
            <a:noFill/>
          </p:spPr>
          <p:txBody>
            <a:bodyPr wrap="square" rtlCol="0">
              <a:spAutoFit/>
            </a:bodyPr>
            <a:lstStyle/>
            <a:p>
              <a:pPr algn="ctr"/>
              <a:r>
                <a:rPr lang="de-DE" dirty="0">
                  <a:solidFill>
                    <a:srgbClr val="000000"/>
                  </a:solidFill>
                </a:rPr>
                <a:t>13</a:t>
              </a:r>
            </a:p>
          </p:txBody>
        </p:sp>
        <p:sp>
          <p:nvSpPr>
            <p:cNvPr id="187" name="Line 15"/>
            <p:cNvSpPr>
              <a:spLocks noChangeShapeType="1"/>
            </p:cNvSpPr>
            <p:nvPr/>
          </p:nvSpPr>
          <p:spPr bwMode="auto">
            <a:xfrm flipH="1">
              <a:off x="5243576" y="3269561"/>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88" name="Rechteck 187"/>
            <p:cNvSpPr/>
            <p:nvPr/>
          </p:nvSpPr>
          <p:spPr>
            <a:xfrm>
              <a:off x="7632575" y="2919901"/>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18</a:t>
              </a:r>
            </a:p>
          </p:txBody>
        </p:sp>
        <p:sp>
          <p:nvSpPr>
            <p:cNvPr id="189" name="Line 13"/>
            <p:cNvSpPr>
              <a:spLocks noChangeShapeType="1"/>
            </p:cNvSpPr>
            <p:nvPr/>
          </p:nvSpPr>
          <p:spPr bwMode="auto">
            <a:xfrm>
              <a:off x="8114913" y="3278736"/>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0" name="Textfeld 189"/>
            <p:cNvSpPr txBox="1"/>
            <p:nvPr/>
          </p:nvSpPr>
          <p:spPr>
            <a:xfrm>
              <a:off x="7685491" y="3233864"/>
              <a:ext cx="360046" cy="368074"/>
            </a:xfrm>
            <a:prstGeom prst="rect">
              <a:avLst/>
            </a:prstGeom>
            <a:noFill/>
          </p:spPr>
          <p:txBody>
            <a:bodyPr wrap="square" rtlCol="0">
              <a:spAutoFit/>
            </a:bodyPr>
            <a:lstStyle/>
            <a:p>
              <a:pPr algn="ctr"/>
              <a:r>
                <a:rPr lang="de-DE" dirty="0">
                  <a:solidFill>
                    <a:srgbClr val="000000"/>
                  </a:solidFill>
                </a:rPr>
                <a:t>7</a:t>
              </a:r>
            </a:p>
          </p:txBody>
        </p:sp>
        <p:sp>
          <p:nvSpPr>
            <p:cNvPr id="191" name="Rechteck 190"/>
            <p:cNvSpPr/>
            <p:nvPr/>
          </p:nvSpPr>
          <p:spPr>
            <a:xfrm>
              <a:off x="7001415" y="3736204"/>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2" name="Textfeld 191"/>
            <p:cNvSpPr txBox="1"/>
            <p:nvPr/>
          </p:nvSpPr>
          <p:spPr>
            <a:xfrm>
              <a:off x="7001415" y="4059136"/>
              <a:ext cx="486546" cy="368074"/>
            </a:xfrm>
            <a:prstGeom prst="rect">
              <a:avLst/>
            </a:prstGeom>
            <a:noFill/>
          </p:spPr>
          <p:txBody>
            <a:bodyPr wrap="square" rtlCol="0">
              <a:spAutoFit/>
            </a:bodyPr>
            <a:lstStyle/>
            <a:p>
              <a:pPr algn="ctr"/>
              <a:r>
                <a:rPr lang="de-DE" dirty="0">
                  <a:solidFill>
                    <a:srgbClr val="000000"/>
                  </a:solidFill>
                </a:rPr>
                <a:t>14</a:t>
              </a:r>
            </a:p>
          </p:txBody>
        </p:sp>
        <p:sp>
          <p:nvSpPr>
            <p:cNvPr id="193" name="Rechteck 192"/>
            <p:cNvSpPr/>
            <p:nvPr/>
          </p:nvSpPr>
          <p:spPr>
            <a:xfrm>
              <a:off x="8280647" y="3736204"/>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94" name="Textfeld 193"/>
            <p:cNvSpPr txBox="1"/>
            <p:nvPr/>
          </p:nvSpPr>
          <p:spPr>
            <a:xfrm>
              <a:off x="8280647" y="4059136"/>
              <a:ext cx="485945" cy="368074"/>
            </a:xfrm>
            <a:prstGeom prst="rect">
              <a:avLst/>
            </a:prstGeom>
            <a:noFill/>
          </p:spPr>
          <p:txBody>
            <a:bodyPr wrap="square" rtlCol="0">
              <a:spAutoFit/>
            </a:bodyPr>
            <a:lstStyle/>
            <a:p>
              <a:pPr algn="ctr"/>
              <a:r>
                <a:rPr lang="de-DE" dirty="0">
                  <a:solidFill>
                    <a:srgbClr val="000000"/>
                  </a:solidFill>
                </a:rPr>
                <a:t>15</a:t>
              </a:r>
            </a:p>
          </p:txBody>
        </p:sp>
        <p:sp>
          <p:nvSpPr>
            <p:cNvPr id="195" name="Line 15"/>
            <p:cNvSpPr>
              <a:spLocks noChangeShapeType="1"/>
            </p:cNvSpPr>
            <p:nvPr/>
          </p:nvSpPr>
          <p:spPr bwMode="auto">
            <a:xfrm flipH="1">
              <a:off x="7304260" y="3269747"/>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4" name="Gerade Verbindung mit Pfeil 3"/>
            <p:cNvCxnSpPr/>
            <p:nvPr/>
          </p:nvCxnSpPr>
          <p:spPr>
            <a:xfrm flipH="1">
              <a:off x="4934417" y="1429226"/>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5405274" y="1196752"/>
              <a:ext cx="587918" cy="369332"/>
            </a:xfrm>
            <a:prstGeom prst="rect">
              <a:avLst/>
            </a:prstGeom>
            <a:noFill/>
          </p:spPr>
          <p:txBody>
            <a:bodyPr wrap="none" rtlCol="0">
              <a:spAutoFit/>
            </a:bodyPr>
            <a:lstStyle/>
            <a:p>
              <a:r>
                <a:rPr lang="de-DE" dirty="0" err="1">
                  <a:solidFill>
                    <a:srgbClr val="00B050"/>
                  </a:solidFill>
                </a:rPr>
                <a:t>root</a:t>
              </a:r>
              <a:endParaRPr lang="de-DE" dirty="0">
                <a:solidFill>
                  <a:srgbClr val="00B050"/>
                </a:solidFill>
              </a:endParaRPr>
            </a:p>
          </p:txBody>
        </p:sp>
        <p:grpSp>
          <p:nvGrpSpPr>
            <p:cNvPr id="6" name="Gruppieren 5"/>
            <p:cNvGrpSpPr/>
            <p:nvPr/>
          </p:nvGrpSpPr>
          <p:grpSpPr>
            <a:xfrm>
              <a:off x="4216753" y="4240500"/>
              <a:ext cx="1363359" cy="700668"/>
              <a:chOff x="5685702" y="4528162"/>
              <a:chExt cx="1363359" cy="700668"/>
            </a:xfrm>
          </p:grpSpPr>
          <p:cxnSp>
            <p:nvCxnSpPr>
              <p:cNvPr id="54" name="Gerade Verbindung mit Pfeil 53"/>
              <p:cNvCxnSpPr>
                <a:stCxn id="55" idx="1"/>
              </p:cNvCxnSpPr>
              <p:nvPr/>
            </p:nvCxnSpPr>
            <p:spPr>
              <a:xfrm flipH="1" flipV="1">
                <a:off x="5685702" y="4528162"/>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Textfeld 54"/>
              <p:cNvSpPr txBox="1"/>
              <p:nvPr/>
            </p:nvSpPr>
            <p:spPr>
              <a:xfrm>
                <a:off x="6030834" y="4859498"/>
                <a:ext cx="1018227" cy="369332"/>
              </a:xfrm>
              <a:prstGeom prst="rect">
                <a:avLst/>
              </a:prstGeom>
              <a:noFill/>
            </p:spPr>
            <p:txBody>
              <a:bodyPr wrap="none" rtlCol="0">
                <a:spAutoFit/>
              </a:bodyPr>
              <a:lstStyle/>
              <a:p>
                <a:r>
                  <a:rPr lang="de-DE" dirty="0" err="1">
                    <a:solidFill>
                      <a:srgbClr val="00B050"/>
                    </a:solidFill>
                  </a:rPr>
                  <a:t>lastnode</a:t>
                </a:r>
                <a:endParaRPr lang="de-DE" dirty="0">
                  <a:solidFill>
                    <a:srgbClr val="00B050"/>
                  </a:solidFill>
                </a:endParaRPr>
              </a:p>
            </p:txBody>
          </p:sp>
        </p:grpSp>
      </p:grpSp>
      <p:sp>
        <p:nvSpPr>
          <p:cNvPr id="58" name="Textfeld 57"/>
          <p:cNvSpPr txBox="1"/>
          <p:nvPr/>
        </p:nvSpPr>
        <p:spPr>
          <a:xfrm>
            <a:off x="215439" y="4941168"/>
            <a:ext cx="8713122" cy="1200329"/>
          </a:xfrm>
          <a:prstGeom prst="rect">
            <a:avLst/>
          </a:prstGeom>
          <a:noFill/>
        </p:spPr>
        <p:txBody>
          <a:bodyPr wrap="square" rtlCol="0">
            <a:spAutoFit/>
          </a:bodyPr>
          <a:lstStyle/>
          <a:p>
            <a:r>
              <a:rPr lang="de-DE" b="1" dirty="0">
                <a:solidFill>
                  <a:srgbClr val="000000"/>
                </a:solidFill>
              </a:rPr>
              <a:t>Idee:  </a:t>
            </a:r>
          </a:p>
          <a:p>
            <a:pPr marL="342900" indent="-342900">
              <a:buFont typeface="+mj-lt"/>
              <a:buAutoNum type="arabicPeriod"/>
            </a:pPr>
            <a:r>
              <a:rPr lang="de-DE" dirty="0">
                <a:solidFill>
                  <a:srgbClr val="000000"/>
                </a:solidFill>
              </a:rPr>
              <a:t>Tausche Schlüssel von </a:t>
            </a:r>
            <a:r>
              <a:rPr lang="de-DE" dirty="0" err="1">
                <a:solidFill>
                  <a:srgbClr val="00B050"/>
                </a:solidFill>
              </a:rPr>
              <a:t>root</a:t>
            </a:r>
            <a:r>
              <a:rPr lang="de-DE" dirty="0">
                <a:solidFill>
                  <a:srgbClr val="000000"/>
                </a:solidFill>
              </a:rPr>
              <a:t> und </a:t>
            </a:r>
            <a:r>
              <a:rPr lang="de-DE" dirty="0" err="1">
                <a:solidFill>
                  <a:srgbClr val="00B050"/>
                </a:solidFill>
              </a:rPr>
              <a:t>lastnode</a:t>
            </a:r>
            <a:r>
              <a:rPr lang="de-DE" dirty="0">
                <a:solidFill>
                  <a:srgbClr val="000000"/>
                </a:solidFill>
              </a:rPr>
              <a:t> und ziehe </a:t>
            </a:r>
            <a:r>
              <a:rPr lang="de-DE" dirty="0" err="1">
                <a:solidFill>
                  <a:srgbClr val="00B050"/>
                </a:solidFill>
              </a:rPr>
              <a:t>lastnode</a:t>
            </a:r>
            <a:r>
              <a:rPr lang="de-DE" dirty="0">
                <a:solidFill>
                  <a:srgbClr val="000000"/>
                </a:solidFill>
              </a:rPr>
              <a:t> aus der Betrachtung</a:t>
            </a:r>
          </a:p>
          <a:p>
            <a:pPr marL="342900" indent="-342900">
              <a:buFontTx/>
              <a:buAutoNum type="arabicPeriod"/>
            </a:pPr>
            <a:r>
              <a:rPr lang="de-DE" dirty="0">
                <a:solidFill>
                  <a:srgbClr val="000000"/>
                </a:solidFill>
              </a:rPr>
              <a:t>Mache den “Beinahe-Max-Heap“ (die Max-Heap-Eigenschaft ist bei der Wurzel verletzt) zu einem Max-Heap</a:t>
            </a:r>
          </a:p>
        </p:txBody>
      </p:sp>
      <p:sp>
        <p:nvSpPr>
          <p:cNvPr id="5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47</a:t>
            </a:fld>
            <a:endParaRPr lang="de-DE"/>
          </a:p>
        </p:txBody>
      </p:sp>
      <p:sp>
        <p:nvSpPr>
          <p:cNvPr id="56" name="Rechteck 55"/>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286768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Und weiter geht‘s ...</a:t>
            </a:r>
          </a:p>
        </p:txBody>
      </p:sp>
      <p:sp>
        <p:nvSpPr>
          <p:cNvPr id="58" name="Textfeld 57"/>
          <p:cNvSpPr txBox="1"/>
          <p:nvPr/>
        </p:nvSpPr>
        <p:spPr>
          <a:xfrm>
            <a:off x="215439" y="4504471"/>
            <a:ext cx="8713122" cy="2092881"/>
          </a:xfrm>
          <a:prstGeom prst="rect">
            <a:avLst/>
          </a:prstGeom>
          <a:noFill/>
        </p:spPr>
        <p:txBody>
          <a:bodyPr wrap="square" rtlCol="0">
            <a:spAutoFit/>
          </a:bodyPr>
          <a:lstStyle/>
          <a:p>
            <a:r>
              <a:rPr lang="de-DE" sz="1600" b="1" dirty="0">
                <a:solidFill>
                  <a:srgbClr val="000000"/>
                </a:solidFill>
              </a:rPr>
              <a:t>Idee:  </a:t>
            </a:r>
          </a:p>
          <a:p>
            <a:pPr marL="342900" indent="-342900">
              <a:buFont typeface="+mj-lt"/>
              <a:buAutoNum type="arabicPeriod"/>
            </a:pPr>
            <a:r>
              <a:rPr lang="de-DE" sz="1600" dirty="0">
                <a:solidFill>
                  <a:srgbClr val="000000"/>
                </a:solidFill>
              </a:rPr>
              <a:t>Tausche Schlüssel von </a:t>
            </a:r>
            <a:r>
              <a:rPr lang="de-DE" sz="1600" dirty="0" err="1">
                <a:solidFill>
                  <a:srgbClr val="00B050"/>
                </a:solidFill>
              </a:rPr>
              <a:t>root</a:t>
            </a:r>
            <a:r>
              <a:rPr lang="de-DE" sz="1600" dirty="0">
                <a:solidFill>
                  <a:srgbClr val="000000"/>
                </a:solidFill>
              </a:rPr>
              <a:t> und </a:t>
            </a:r>
            <a:r>
              <a:rPr lang="de-DE" sz="1600" dirty="0" err="1">
                <a:solidFill>
                  <a:srgbClr val="00B050"/>
                </a:solidFill>
              </a:rPr>
              <a:t>lastnode</a:t>
            </a:r>
            <a:r>
              <a:rPr lang="de-DE" sz="1600" dirty="0">
                <a:solidFill>
                  <a:srgbClr val="000000"/>
                </a:solidFill>
              </a:rPr>
              <a:t> und ziehe </a:t>
            </a:r>
            <a:r>
              <a:rPr lang="de-DE" sz="1600" dirty="0" err="1">
                <a:solidFill>
                  <a:srgbClr val="00B050"/>
                </a:solidFill>
              </a:rPr>
              <a:t>lastnode</a:t>
            </a:r>
            <a:r>
              <a:rPr lang="de-DE" sz="1600" dirty="0">
                <a:solidFill>
                  <a:srgbClr val="000000"/>
                </a:solidFill>
              </a:rPr>
              <a:t> aus der Betrachtung.</a:t>
            </a:r>
          </a:p>
          <a:p>
            <a:pPr marL="342900" indent="-342900">
              <a:buFontTx/>
              <a:buAutoNum type="arabicPeriod"/>
            </a:pPr>
            <a:r>
              <a:rPr lang="de-DE" sz="1600" dirty="0">
                <a:solidFill>
                  <a:srgbClr val="000000"/>
                </a:solidFill>
              </a:rPr>
              <a:t>Mache den “Beinahe-Max-Heap“ (die Max-Heap-Eigenschaft ist bei der Wurzel verletzt) zu einem Max-Heap.</a:t>
            </a:r>
          </a:p>
          <a:p>
            <a:r>
              <a:rPr lang="de-DE" sz="1600" dirty="0">
                <a:solidFill>
                  <a:srgbClr val="000000"/>
                </a:solidFill>
              </a:rPr>
              <a:t>Der betrachtete, um eins kleinere Max-Heap enthält nur kleinere Schlüssel. </a:t>
            </a:r>
            <a:r>
              <a:rPr lang="de-DE" sz="1600" b="1" dirty="0">
                <a:solidFill>
                  <a:srgbClr val="000000"/>
                </a:solidFill>
              </a:rPr>
              <a:t>Diese müssen nun sortiert werden. </a:t>
            </a:r>
            <a:r>
              <a:rPr lang="de-DE" sz="1600" dirty="0">
                <a:solidFill>
                  <a:srgbClr val="000000"/>
                </a:solidFill>
              </a:rPr>
              <a:t>Dieses Sortieren kann durch Wiederholen der eben verwendeten Methode geschehen.</a:t>
            </a:r>
          </a:p>
          <a:p>
            <a:pPr marL="342900" indent="-342900">
              <a:buFontTx/>
              <a:buAutoNum type="arabicPeriod"/>
            </a:pPr>
            <a:endParaRPr lang="de-DE" dirty="0">
              <a:solidFill>
                <a:srgbClr val="000000"/>
              </a:solidFill>
            </a:endParaRPr>
          </a:p>
        </p:txBody>
      </p:sp>
      <p:sp>
        <p:nvSpPr>
          <p:cNvPr id="5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48</a:t>
            </a:fld>
            <a:endParaRPr lang="de-DE"/>
          </a:p>
        </p:txBody>
      </p:sp>
      <p:sp>
        <p:nvSpPr>
          <p:cNvPr id="59" name="Rechteck 58"/>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
        <p:nvSpPr>
          <p:cNvPr id="60" name="Rechteck 59"/>
          <p:cNvSpPr/>
          <p:nvPr/>
        </p:nvSpPr>
        <p:spPr>
          <a:xfrm>
            <a:off x="5562348" y="2708913"/>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3</a:t>
            </a:r>
            <a:endParaRPr lang="de-DE" dirty="0">
              <a:solidFill>
                <a:srgbClr val="0070C0"/>
              </a:solidFill>
            </a:endParaRPr>
          </a:p>
        </p:txBody>
      </p:sp>
      <p:grpSp>
        <p:nvGrpSpPr>
          <p:cNvPr id="61" name="Gruppieren 60"/>
          <p:cNvGrpSpPr/>
          <p:nvPr/>
        </p:nvGrpSpPr>
        <p:grpSpPr>
          <a:xfrm>
            <a:off x="385993" y="985949"/>
            <a:ext cx="8371056" cy="3744416"/>
            <a:chOff x="395536" y="1196752"/>
            <a:chExt cx="8371056" cy="3744416"/>
          </a:xfrm>
        </p:grpSpPr>
        <p:sp>
          <p:nvSpPr>
            <p:cNvPr id="62" name="Rechteck 61"/>
            <p:cNvSpPr/>
            <p:nvPr/>
          </p:nvSpPr>
          <p:spPr>
            <a:xfrm>
              <a:off x="4353877" y="1475472"/>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FF0000"/>
                  </a:solidFill>
                </a:rPr>
                <a:t>22</a:t>
              </a:r>
            </a:p>
          </p:txBody>
        </p:sp>
        <p:sp>
          <p:nvSpPr>
            <p:cNvPr id="63" name="Line 15"/>
            <p:cNvSpPr>
              <a:spLocks noChangeShapeType="1"/>
            </p:cNvSpPr>
            <p:nvPr/>
          </p:nvSpPr>
          <p:spPr bwMode="auto">
            <a:xfrm flipH="1">
              <a:off x="2563729" y="1834288"/>
              <a:ext cx="1771056" cy="31399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64" name="Line 13"/>
            <p:cNvSpPr>
              <a:spLocks noChangeShapeType="1"/>
            </p:cNvSpPr>
            <p:nvPr/>
          </p:nvSpPr>
          <p:spPr bwMode="auto">
            <a:xfrm>
              <a:off x="4856801" y="1834289"/>
              <a:ext cx="1674228" cy="31399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65" name="Textfeld 64"/>
            <p:cNvSpPr txBox="1"/>
            <p:nvPr/>
          </p:nvSpPr>
          <p:spPr>
            <a:xfrm>
              <a:off x="4433793" y="1789454"/>
              <a:ext cx="360046" cy="368074"/>
            </a:xfrm>
            <a:prstGeom prst="rect">
              <a:avLst/>
            </a:prstGeom>
            <a:noFill/>
          </p:spPr>
          <p:txBody>
            <a:bodyPr wrap="square" rtlCol="0">
              <a:spAutoFit/>
            </a:bodyPr>
            <a:lstStyle/>
            <a:p>
              <a:pPr algn="ctr"/>
              <a:r>
                <a:rPr lang="de-DE" dirty="0">
                  <a:solidFill>
                    <a:srgbClr val="000000"/>
                  </a:solidFill>
                </a:rPr>
                <a:t>1</a:t>
              </a:r>
            </a:p>
          </p:txBody>
        </p:sp>
        <p:sp>
          <p:nvSpPr>
            <p:cNvPr id="66" name="Rechteck 65"/>
            <p:cNvSpPr/>
            <p:nvPr/>
          </p:nvSpPr>
          <p:spPr>
            <a:xfrm>
              <a:off x="6543261" y="2148268"/>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FF0000"/>
                  </a:solidFill>
                </a:rPr>
                <a:t>20</a:t>
              </a:r>
              <a:endParaRPr lang="de-DE" dirty="0">
                <a:solidFill>
                  <a:srgbClr val="0070C0"/>
                </a:solidFill>
              </a:endParaRPr>
            </a:p>
          </p:txBody>
        </p:sp>
        <p:sp>
          <p:nvSpPr>
            <p:cNvPr id="67" name="Line 15"/>
            <p:cNvSpPr>
              <a:spLocks noChangeShapeType="1"/>
            </p:cNvSpPr>
            <p:nvPr/>
          </p:nvSpPr>
          <p:spPr bwMode="auto">
            <a:xfrm flipH="1">
              <a:off x="5769132" y="2507082"/>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68" name="Line 13"/>
            <p:cNvSpPr>
              <a:spLocks noChangeShapeType="1"/>
            </p:cNvSpPr>
            <p:nvPr/>
          </p:nvSpPr>
          <p:spPr bwMode="auto">
            <a:xfrm>
              <a:off x="7028226" y="2507084"/>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69" name="Textfeld 68"/>
            <p:cNvSpPr txBox="1"/>
            <p:nvPr/>
          </p:nvSpPr>
          <p:spPr>
            <a:xfrm>
              <a:off x="6623177" y="2462230"/>
              <a:ext cx="360046" cy="368074"/>
            </a:xfrm>
            <a:prstGeom prst="rect">
              <a:avLst/>
            </a:prstGeom>
            <a:noFill/>
          </p:spPr>
          <p:txBody>
            <a:bodyPr wrap="square" rtlCol="0">
              <a:spAutoFit/>
            </a:bodyPr>
            <a:lstStyle/>
            <a:p>
              <a:pPr algn="ctr"/>
              <a:r>
                <a:rPr lang="de-DE" dirty="0">
                  <a:solidFill>
                    <a:srgbClr val="000000"/>
                  </a:solidFill>
                </a:rPr>
                <a:t>3</a:t>
              </a:r>
            </a:p>
          </p:txBody>
        </p:sp>
        <p:sp>
          <p:nvSpPr>
            <p:cNvPr id="70" name="Rechteck 69"/>
            <p:cNvSpPr/>
            <p:nvPr/>
          </p:nvSpPr>
          <p:spPr>
            <a:xfrm>
              <a:off x="2078765" y="2157238"/>
              <a:ext cx="484964" cy="358816"/>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70C0"/>
                  </a:solidFill>
                </a:rPr>
                <a:t>19</a:t>
              </a:r>
              <a:endParaRPr lang="de-DE" dirty="0">
                <a:solidFill>
                  <a:srgbClr val="FF0000"/>
                </a:solidFill>
              </a:endParaRPr>
            </a:p>
          </p:txBody>
        </p:sp>
        <p:sp>
          <p:nvSpPr>
            <p:cNvPr id="71" name="Line 15"/>
            <p:cNvSpPr>
              <a:spLocks noChangeShapeType="1"/>
            </p:cNvSpPr>
            <p:nvPr/>
          </p:nvSpPr>
          <p:spPr bwMode="auto">
            <a:xfrm flipH="1">
              <a:off x="1304636" y="2516053"/>
              <a:ext cx="774127" cy="40366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72" name="Line 13"/>
            <p:cNvSpPr>
              <a:spLocks noChangeShapeType="1"/>
            </p:cNvSpPr>
            <p:nvPr/>
          </p:nvSpPr>
          <p:spPr bwMode="auto">
            <a:xfrm>
              <a:off x="2563730" y="2516055"/>
              <a:ext cx="766132" cy="40366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73" name="Textfeld 72"/>
            <p:cNvSpPr txBox="1"/>
            <p:nvPr/>
          </p:nvSpPr>
          <p:spPr>
            <a:xfrm>
              <a:off x="2158681" y="2471200"/>
              <a:ext cx="360046" cy="368074"/>
            </a:xfrm>
            <a:prstGeom prst="rect">
              <a:avLst/>
            </a:prstGeom>
            <a:noFill/>
          </p:spPr>
          <p:txBody>
            <a:bodyPr wrap="square" rtlCol="0">
              <a:spAutoFit/>
            </a:bodyPr>
            <a:lstStyle/>
            <a:p>
              <a:pPr algn="ctr"/>
              <a:r>
                <a:rPr lang="de-DE" dirty="0">
                  <a:solidFill>
                    <a:srgbClr val="000000"/>
                  </a:solidFill>
                </a:rPr>
                <a:t>2</a:t>
              </a:r>
            </a:p>
          </p:txBody>
        </p:sp>
        <p:sp>
          <p:nvSpPr>
            <p:cNvPr id="74" name="Rechteck 73"/>
            <p:cNvSpPr/>
            <p:nvPr/>
          </p:nvSpPr>
          <p:spPr>
            <a:xfrm>
              <a:off x="1026696" y="2919716"/>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14</a:t>
              </a:r>
            </a:p>
          </p:txBody>
        </p:sp>
        <p:sp>
          <p:nvSpPr>
            <p:cNvPr id="75" name="Line 13"/>
            <p:cNvSpPr>
              <a:spLocks noChangeShapeType="1"/>
            </p:cNvSpPr>
            <p:nvPr/>
          </p:nvSpPr>
          <p:spPr bwMode="auto">
            <a:xfrm>
              <a:off x="1509034" y="3278551"/>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76" name="Textfeld 75"/>
            <p:cNvSpPr txBox="1"/>
            <p:nvPr/>
          </p:nvSpPr>
          <p:spPr>
            <a:xfrm>
              <a:off x="1079612" y="3233679"/>
              <a:ext cx="360046" cy="368074"/>
            </a:xfrm>
            <a:prstGeom prst="rect">
              <a:avLst/>
            </a:prstGeom>
            <a:noFill/>
          </p:spPr>
          <p:txBody>
            <a:bodyPr wrap="square" rtlCol="0">
              <a:spAutoFit/>
            </a:bodyPr>
            <a:lstStyle/>
            <a:p>
              <a:pPr algn="ctr"/>
              <a:r>
                <a:rPr lang="de-DE" dirty="0">
                  <a:solidFill>
                    <a:srgbClr val="000000"/>
                  </a:solidFill>
                </a:rPr>
                <a:t>4</a:t>
              </a:r>
            </a:p>
          </p:txBody>
        </p:sp>
        <p:sp>
          <p:nvSpPr>
            <p:cNvPr id="77" name="Rechteck 76"/>
            <p:cNvSpPr/>
            <p:nvPr/>
          </p:nvSpPr>
          <p:spPr>
            <a:xfrm>
              <a:off x="395536" y="3736018"/>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7</a:t>
              </a:r>
            </a:p>
          </p:txBody>
        </p:sp>
        <p:sp>
          <p:nvSpPr>
            <p:cNvPr id="78" name="Textfeld 77"/>
            <p:cNvSpPr txBox="1"/>
            <p:nvPr/>
          </p:nvSpPr>
          <p:spPr>
            <a:xfrm>
              <a:off x="395536" y="4058951"/>
              <a:ext cx="486546" cy="368074"/>
            </a:xfrm>
            <a:prstGeom prst="rect">
              <a:avLst/>
            </a:prstGeom>
            <a:noFill/>
          </p:spPr>
          <p:txBody>
            <a:bodyPr wrap="square" rtlCol="0">
              <a:spAutoFit/>
            </a:bodyPr>
            <a:lstStyle/>
            <a:p>
              <a:pPr algn="ctr"/>
              <a:r>
                <a:rPr lang="de-DE" dirty="0">
                  <a:solidFill>
                    <a:srgbClr val="000000"/>
                  </a:solidFill>
                </a:rPr>
                <a:t>8</a:t>
              </a:r>
            </a:p>
          </p:txBody>
        </p:sp>
        <p:sp>
          <p:nvSpPr>
            <p:cNvPr id="79" name="Rechteck 78"/>
            <p:cNvSpPr/>
            <p:nvPr/>
          </p:nvSpPr>
          <p:spPr>
            <a:xfrm>
              <a:off x="1674768" y="373601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12</a:t>
              </a:r>
            </a:p>
          </p:txBody>
        </p:sp>
        <p:sp>
          <p:nvSpPr>
            <p:cNvPr id="80" name="Textfeld 79"/>
            <p:cNvSpPr txBox="1"/>
            <p:nvPr/>
          </p:nvSpPr>
          <p:spPr>
            <a:xfrm>
              <a:off x="1674768" y="4058951"/>
              <a:ext cx="485945" cy="368074"/>
            </a:xfrm>
            <a:prstGeom prst="rect">
              <a:avLst/>
            </a:prstGeom>
            <a:noFill/>
          </p:spPr>
          <p:txBody>
            <a:bodyPr wrap="square" rtlCol="0">
              <a:spAutoFit/>
            </a:bodyPr>
            <a:lstStyle/>
            <a:p>
              <a:pPr algn="ctr"/>
              <a:r>
                <a:rPr lang="de-DE" dirty="0">
                  <a:solidFill>
                    <a:srgbClr val="000000"/>
                  </a:solidFill>
                </a:rPr>
                <a:t>9</a:t>
              </a:r>
            </a:p>
          </p:txBody>
        </p:sp>
        <p:sp>
          <p:nvSpPr>
            <p:cNvPr id="81" name="Line 15"/>
            <p:cNvSpPr>
              <a:spLocks noChangeShapeType="1"/>
            </p:cNvSpPr>
            <p:nvPr/>
          </p:nvSpPr>
          <p:spPr bwMode="auto">
            <a:xfrm flipH="1">
              <a:off x="698381" y="3269561"/>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82" name="Rechteck 81"/>
            <p:cNvSpPr/>
            <p:nvPr/>
          </p:nvSpPr>
          <p:spPr>
            <a:xfrm>
              <a:off x="3077837" y="2921508"/>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16</a:t>
              </a:r>
              <a:endParaRPr lang="de-DE" dirty="0">
                <a:solidFill>
                  <a:srgbClr val="FF0000"/>
                </a:solidFill>
              </a:endParaRPr>
            </a:p>
          </p:txBody>
        </p:sp>
        <p:sp>
          <p:nvSpPr>
            <p:cNvPr id="83" name="Line 13"/>
            <p:cNvSpPr>
              <a:spLocks noChangeShapeType="1"/>
            </p:cNvSpPr>
            <p:nvPr/>
          </p:nvSpPr>
          <p:spPr bwMode="auto">
            <a:xfrm>
              <a:off x="3569718" y="3278736"/>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84" name="Textfeld 83"/>
            <p:cNvSpPr txBox="1"/>
            <p:nvPr/>
          </p:nvSpPr>
          <p:spPr>
            <a:xfrm>
              <a:off x="3140296" y="3233864"/>
              <a:ext cx="360046" cy="368074"/>
            </a:xfrm>
            <a:prstGeom prst="rect">
              <a:avLst/>
            </a:prstGeom>
            <a:noFill/>
          </p:spPr>
          <p:txBody>
            <a:bodyPr wrap="square" rtlCol="0">
              <a:spAutoFit/>
            </a:bodyPr>
            <a:lstStyle/>
            <a:p>
              <a:pPr algn="ctr"/>
              <a:r>
                <a:rPr lang="de-DE" dirty="0">
                  <a:solidFill>
                    <a:srgbClr val="000000"/>
                  </a:solidFill>
                </a:rPr>
                <a:t>5</a:t>
              </a:r>
            </a:p>
          </p:txBody>
        </p:sp>
        <p:sp>
          <p:nvSpPr>
            <p:cNvPr id="85" name="Rechteck 84"/>
            <p:cNvSpPr/>
            <p:nvPr/>
          </p:nvSpPr>
          <p:spPr>
            <a:xfrm>
              <a:off x="2456220" y="3736204"/>
              <a:ext cx="484964" cy="37611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9</a:t>
              </a:r>
            </a:p>
          </p:txBody>
        </p:sp>
        <p:sp>
          <p:nvSpPr>
            <p:cNvPr id="86" name="Textfeld 85"/>
            <p:cNvSpPr txBox="1"/>
            <p:nvPr/>
          </p:nvSpPr>
          <p:spPr>
            <a:xfrm>
              <a:off x="2456220" y="4059136"/>
              <a:ext cx="486546" cy="368074"/>
            </a:xfrm>
            <a:prstGeom prst="rect">
              <a:avLst/>
            </a:prstGeom>
            <a:noFill/>
          </p:spPr>
          <p:txBody>
            <a:bodyPr wrap="square" rtlCol="0">
              <a:spAutoFit/>
            </a:bodyPr>
            <a:lstStyle/>
            <a:p>
              <a:pPr algn="ctr"/>
              <a:r>
                <a:rPr lang="de-DE" dirty="0">
                  <a:solidFill>
                    <a:srgbClr val="000000"/>
                  </a:solidFill>
                </a:rPr>
                <a:t>10</a:t>
              </a:r>
            </a:p>
          </p:txBody>
        </p:sp>
        <p:sp>
          <p:nvSpPr>
            <p:cNvPr id="87" name="Rechteck 86"/>
            <p:cNvSpPr/>
            <p:nvPr/>
          </p:nvSpPr>
          <p:spPr>
            <a:xfrm>
              <a:off x="3735452" y="3736204"/>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5</a:t>
              </a:r>
            </a:p>
          </p:txBody>
        </p:sp>
        <p:sp>
          <p:nvSpPr>
            <p:cNvPr id="88" name="Textfeld 87"/>
            <p:cNvSpPr txBox="1"/>
            <p:nvPr/>
          </p:nvSpPr>
          <p:spPr>
            <a:xfrm>
              <a:off x="3735452" y="4059136"/>
              <a:ext cx="485945" cy="368074"/>
            </a:xfrm>
            <a:prstGeom prst="rect">
              <a:avLst/>
            </a:prstGeom>
            <a:noFill/>
          </p:spPr>
          <p:txBody>
            <a:bodyPr wrap="square" rtlCol="0">
              <a:spAutoFit/>
            </a:bodyPr>
            <a:lstStyle/>
            <a:p>
              <a:pPr algn="ctr"/>
              <a:r>
                <a:rPr lang="de-DE" dirty="0">
                  <a:solidFill>
                    <a:srgbClr val="000000"/>
                  </a:solidFill>
                </a:rPr>
                <a:t>11</a:t>
              </a:r>
            </a:p>
          </p:txBody>
        </p:sp>
        <p:sp>
          <p:nvSpPr>
            <p:cNvPr id="89" name="Line 15"/>
            <p:cNvSpPr>
              <a:spLocks noChangeShapeType="1"/>
            </p:cNvSpPr>
            <p:nvPr/>
          </p:nvSpPr>
          <p:spPr bwMode="auto">
            <a:xfrm flipH="1">
              <a:off x="2759065" y="3269747"/>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0" name="Line 13"/>
            <p:cNvSpPr>
              <a:spLocks noChangeShapeType="1"/>
            </p:cNvSpPr>
            <p:nvPr/>
          </p:nvSpPr>
          <p:spPr bwMode="auto">
            <a:xfrm>
              <a:off x="6054229" y="3278551"/>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1" name="Textfeld 90"/>
            <p:cNvSpPr txBox="1"/>
            <p:nvPr/>
          </p:nvSpPr>
          <p:spPr>
            <a:xfrm>
              <a:off x="5624807" y="3233679"/>
              <a:ext cx="360046" cy="368074"/>
            </a:xfrm>
            <a:prstGeom prst="rect">
              <a:avLst/>
            </a:prstGeom>
            <a:noFill/>
          </p:spPr>
          <p:txBody>
            <a:bodyPr wrap="square" rtlCol="0">
              <a:spAutoFit/>
            </a:bodyPr>
            <a:lstStyle/>
            <a:p>
              <a:pPr algn="ctr"/>
              <a:r>
                <a:rPr lang="de-DE" dirty="0">
                  <a:solidFill>
                    <a:srgbClr val="000000"/>
                  </a:solidFill>
                </a:rPr>
                <a:t>6</a:t>
              </a:r>
            </a:p>
          </p:txBody>
        </p:sp>
        <p:sp>
          <p:nvSpPr>
            <p:cNvPr id="92" name="Rechteck 91"/>
            <p:cNvSpPr/>
            <p:nvPr/>
          </p:nvSpPr>
          <p:spPr>
            <a:xfrm>
              <a:off x="4940731" y="3736018"/>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24</a:t>
              </a:r>
            </a:p>
          </p:txBody>
        </p:sp>
        <p:sp>
          <p:nvSpPr>
            <p:cNvPr id="93" name="Textfeld 92"/>
            <p:cNvSpPr txBox="1"/>
            <p:nvPr/>
          </p:nvSpPr>
          <p:spPr>
            <a:xfrm>
              <a:off x="4940731" y="4058951"/>
              <a:ext cx="486546" cy="368074"/>
            </a:xfrm>
            <a:prstGeom prst="rect">
              <a:avLst/>
            </a:prstGeom>
            <a:noFill/>
          </p:spPr>
          <p:txBody>
            <a:bodyPr wrap="square" rtlCol="0">
              <a:spAutoFit/>
            </a:bodyPr>
            <a:lstStyle/>
            <a:p>
              <a:pPr algn="ctr"/>
              <a:r>
                <a:rPr lang="de-DE" dirty="0">
                  <a:solidFill>
                    <a:srgbClr val="000000"/>
                  </a:solidFill>
                </a:rPr>
                <a:t>12</a:t>
              </a:r>
            </a:p>
          </p:txBody>
        </p:sp>
        <p:sp>
          <p:nvSpPr>
            <p:cNvPr id="94" name="Rechteck 93"/>
            <p:cNvSpPr/>
            <p:nvPr/>
          </p:nvSpPr>
          <p:spPr>
            <a:xfrm>
              <a:off x="6219963" y="3736018"/>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27</a:t>
              </a:r>
            </a:p>
          </p:txBody>
        </p:sp>
        <p:sp>
          <p:nvSpPr>
            <p:cNvPr id="95" name="Textfeld 94"/>
            <p:cNvSpPr txBox="1"/>
            <p:nvPr/>
          </p:nvSpPr>
          <p:spPr>
            <a:xfrm>
              <a:off x="6219963" y="4058951"/>
              <a:ext cx="485945" cy="368074"/>
            </a:xfrm>
            <a:prstGeom prst="rect">
              <a:avLst/>
            </a:prstGeom>
            <a:noFill/>
          </p:spPr>
          <p:txBody>
            <a:bodyPr wrap="square" rtlCol="0">
              <a:spAutoFit/>
            </a:bodyPr>
            <a:lstStyle/>
            <a:p>
              <a:pPr algn="ctr"/>
              <a:r>
                <a:rPr lang="de-DE" dirty="0">
                  <a:solidFill>
                    <a:srgbClr val="000000"/>
                  </a:solidFill>
                </a:rPr>
                <a:t>13</a:t>
              </a:r>
            </a:p>
          </p:txBody>
        </p:sp>
        <p:sp>
          <p:nvSpPr>
            <p:cNvPr id="96" name="Line 15"/>
            <p:cNvSpPr>
              <a:spLocks noChangeShapeType="1"/>
            </p:cNvSpPr>
            <p:nvPr/>
          </p:nvSpPr>
          <p:spPr bwMode="auto">
            <a:xfrm flipH="1">
              <a:off x="5243576" y="3269561"/>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7" name="Rechteck 96"/>
            <p:cNvSpPr/>
            <p:nvPr/>
          </p:nvSpPr>
          <p:spPr>
            <a:xfrm>
              <a:off x="7632575" y="2919901"/>
              <a:ext cx="484964" cy="358816"/>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70C0"/>
                  </a:solidFill>
                </a:rPr>
                <a:t>18</a:t>
              </a:r>
            </a:p>
          </p:txBody>
        </p:sp>
        <p:sp>
          <p:nvSpPr>
            <p:cNvPr id="98" name="Line 13"/>
            <p:cNvSpPr>
              <a:spLocks noChangeShapeType="1"/>
            </p:cNvSpPr>
            <p:nvPr/>
          </p:nvSpPr>
          <p:spPr bwMode="auto">
            <a:xfrm>
              <a:off x="8114913" y="3278736"/>
              <a:ext cx="305471" cy="457469"/>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99" name="Textfeld 98"/>
            <p:cNvSpPr txBox="1"/>
            <p:nvPr/>
          </p:nvSpPr>
          <p:spPr>
            <a:xfrm>
              <a:off x="7685491" y="3233864"/>
              <a:ext cx="360046" cy="368074"/>
            </a:xfrm>
            <a:prstGeom prst="rect">
              <a:avLst/>
            </a:prstGeom>
            <a:noFill/>
          </p:spPr>
          <p:txBody>
            <a:bodyPr wrap="square" rtlCol="0">
              <a:spAutoFit/>
            </a:bodyPr>
            <a:lstStyle/>
            <a:p>
              <a:pPr algn="ctr"/>
              <a:r>
                <a:rPr lang="de-DE" dirty="0">
                  <a:solidFill>
                    <a:srgbClr val="000000"/>
                  </a:solidFill>
                </a:rPr>
                <a:t>7</a:t>
              </a:r>
            </a:p>
          </p:txBody>
        </p:sp>
        <p:sp>
          <p:nvSpPr>
            <p:cNvPr id="100" name="Rechteck 99"/>
            <p:cNvSpPr/>
            <p:nvPr/>
          </p:nvSpPr>
          <p:spPr>
            <a:xfrm>
              <a:off x="7001415" y="3736204"/>
              <a:ext cx="484964" cy="376119"/>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01" name="Textfeld 100"/>
            <p:cNvSpPr txBox="1"/>
            <p:nvPr/>
          </p:nvSpPr>
          <p:spPr>
            <a:xfrm>
              <a:off x="7001415" y="4059136"/>
              <a:ext cx="486546" cy="368074"/>
            </a:xfrm>
            <a:prstGeom prst="rect">
              <a:avLst/>
            </a:prstGeom>
            <a:noFill/>
          </p:spPr>
          <p:txBody>
            <a:bodyPr wrap="square" rtlCol="0">
              <a:spAutoFit/>
            </a:bodyPr>
            <a:lstStyle/>
            <a:p>
              <a:pPr algn="ctr"/>
              <a:r>
                <a:rPr lang="de-DE" dirty="0">
                  <a:solidFill>
                    <a:srgbClr val="000000"/>
                  </a:solidFill>
                </a:rPr>
                <a:t>14</a:t>
              </a:r>
            </a:p>
          </p:txBody>
        </p:sp>
        <p:sp>
          <p:nvSpPr>
            <p:cNvPr id="102" name="Rechteck 101"/>
            <p:cNvSpPr/>
            <p:nvPr/>
          </p:nvSpPr>
          <p:spPr>
            <a:xfrm>
              <a:off x="8280647" y="3736204"/>
              <a:ext cx="484964" cy="358816"/>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03" name="Textfeld 102"/>
            <p:cNvSpPr txBox="1"/>
            <p:nvPr/>
          </p:nvSpPr>
          <p:spPr>
            <a:xfrm>
              <a:off x="8280647" y="4059136"/>
              <a:ext cx="485945" cy="368074"/>
            </a:xfrm>
            <a:prstGeom prst="rect">
              <a:avLst/>
            </a:prstGeom>
            <a:noFill/>
          </p:spPr>
          <p:txBody>
            <a:bodyPr wrap="square" rtlCol="0">
              <a:spAutoFit/>
            </a:bodyPr>
            <a:lstStyle/>
            <a:p>
              <a:pPr algn="ctr"/>
              <a:r>
                <a:rPr lang="de-DE" dirty="0">
                  <a:solidFill>
                    <a:srgbClr val="000000"/>
                  </a:solidFill>
                </a:rPr>
                <a:t>15</a:t>
              </a:r>
            </a:p>
          </p:txBody>
        </p:sp>
        <p:sp>
          <p:nvSpPr>
            <p:cNvPr id="104" name="Line 15"/>
            <p:cNvSpPr>
              <a:spLocks noChangeShapeType="1"/>
            </p:cNvSpPr>
            <p:nvPr/>
          </p:nvSpPr>
          <p:spPr bwMode="auto">
            <a:xfrm flipH="1">
              <a:off x="7304260" y="3269747"/>
              <a:ext cx="337048" cy="46645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cxnSp>
          <p:nvCxnSpPr>
            <p:cNvPr id="105" name="Gerade Verbindung mit Pfeil 104"/>
            <p:cNvCxnSpPr/>
            <p:nvPr/>
          </p:nvCxnSpPr>
          <p:spPr>
            <a:xfrm flipH="1">
              <a:off x="4934417" y="1429226"/>
              <a:ext cx="504056" cy="13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feld 105"/>
            <p:cNvSpPr txBox="1"/>
            <p:nvPr/>
          </p:nvSpPr>
          <p:spPr>
            <a:xfrm>
              <a:off x="5405274" y="1196752"/>
              <a:ext cx="587918" cy="369332"/>
            </a:xfrm>
            <a:prstGeom prst="rect">
              <a:avLst/>
            </a:prstGeom>
            <a:noFill/>
          </p:spPr>
          <p:txBody>
            <a:bodyPr wrap="none" rtlCol="0">
              <a:spAutoFit/>
            </a:bodyPr>
            <a:lstStyle/>
            <a:p>
              <a:r>
                <a:rPr lang="de-DE" dirty="0" err="1">
                  <a:solidFill>
                    <a:srgbClr val="00B050"/>
                  </a:solidFill>
                </a:rPr>
                <a:t>root</a:t>
              </a:r>
              <a:endParaRPr lang="de-DE" dirty="0">
                <a:solidFill>
                  <a:srgbClr val="00B050"/>
                </a:solidFill>
              </a:endParaRPr>
            </a:p>
          </p:txBody>
        </p:sp>
        <p:grpSp>
          <p:nvGrpSpPr>
            <p:cNvPr id="107" name="Gruppieren 106"/>
            <p:cNvGrpSpPr/>
            <p:nvPr/>
          </p:nvGrpSpPr>
          <p:grpSpPr>
            <a:xfrm>
              <a:off x="4216753" y="4240500"/>
              <a:ext cx="1363359" cy="700668"/>
              <a:chOff x="5685702" y="4528162"/>
              <a:chExt cx="1363359" cy="700668"/>
            </a:xfrm>
          </p:grpSpPr>
          <p:cxnSp>
            <p:nvCxnSpPr>
              <p:cNvPr id="108" name="Gerade Verbindung mit Pfeil 107"/>
              <p:cNvCxnSpPr>
                <a:stCxn id="109" idx="1"/>
              </p:cNvCxnSpPr>
              <p:nvPr/>
            </p:nvCxnSpPr>
            <p:spPr>
              <a:xfrm flipH="1" flipV="1">
                <a:off x="5685702" y="4528162"/>
                <a:ext cx="345132" cy="516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feld 108"/>
              <p:cNvSpPr txBox="1"/>
              <p:nvPr/>
            </p:nvSpPr>
            <p:spPr>
              <a:xfrm>
                <a:off x="6030834" y="4859498"/>
                <a:ext cx="1018227" cy="369332"/>
              </a:xfrm>
              <a:prstGeom prst="rect">
                <a:avLst/>
              </a:prstGeom>
              <a:noFill/>
            </p:spPr>
            <p:txBody>
              <a:bodyPr wrap="none" rtlCol="0">
                <a:spAutoFit/>
              </a:bodyPr>
              <a:lstStyle/>
              <a:p>
                <a:r>
                  <a:rPr lang="de-DE" dirty="0" err="1">
                    <a:solidFill>
                      <a:srgbClr val="00B050"/>
                    </a:solidFill>
                  </a:rPr>
                  <a:t>lastnode</a:t>
                </a:r>
                <a:endParaRPr lang="de-DE" dirty="0">
                  <a:solidFill>
                    <a:srgbClr val="00B050"/>
                  </a:solidFill>
                </a:endParaRPr>
              </a:p>
            </p:txBody>
          </p:sp>
        </p:grpSp>
      </p:grpSp>
    </p:spTree>
    <p:extLst>
      <p:ext uri="{BB962C8B-B14F-4D97-AF65-F5344CB8AC3E}">
        <p14:creationId xmlns:p14="http://schemas.microsoft.com/office/powerpoint/2010/main" val="2129904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Heap-</a:t>
            </a:r>
            <a:r>
              <a:rPr lang="de-DE" dirty="0" err="1"/>
              <a:t>Sort</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49</a:t>
            </a:fld>
            <a:endParaRPr lang="de-DE"/>
          </a:p>
        </p:txBody>
      </p:sp>
      <p:pic>
        <p:nvPicPr>
          <p:cNvPr id="6" name="Bild 5" descr="heapso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84" y="1412776"/>
            <a:ext cx="8585616" cy="2746474"/>
          </a:xfrm>
          <a:prstGeom prst="rect">
            <a:avLst/>
          </a:prstGeom>
        </p:spPr>
      </p:pic>
      <p:sp>
        <p:nvSpPr>
          <p:cNvPr id="7" name="Rechteck 6"/>
          <p:cNvSpPr/>
          <p:nvPr/>
        </p:nvSpPr>
        <p:spPr>
          <a:xfrm>
            <a:off x="2339752" y="5085184"/>
            <a:ext cx="4572000" cy="1569660"/>
          </a:xfrm>
          <a:prstGeom prst="rect">
            <a:avLst/>
          </a:prstGeom>
        </p:spPr>
        <p:txBody>
          <a:bodyPr>
            <a:spAutoFit/>
          </a:bodyPr>
          <a:lstStyle/>
          <a:p>
            <a:r>
              <a:rPr lang="de-DE" sz="1200" dirty="0">
                <a:solidFill>
                  <a:srgbClr val="0000FF"/>
                </a:solidFill>
              </a:rPr>
              <a:t>Robert W. Floyd: </a:t>
            </a:r>
            <a:r>
              <a:rPr lang="de-DE" sz="1200" dirty="0" err="1">
                <a:solidFill>
                  <a:srgbClr val="0000FF"/>
                </a:solidFill>
              </a:rPr>
              <a:t>Algorithm</a:t>
            </a:r>
            <a:r>
              <a:rPr lang="de-DE" sz="1200" dirty="0">
                <a:solidFill>
                  <a:srgbClr val="0000FF"/>
                </a:solidFill>
              </a:rPr>
              <a:t> 113: </a:t>
            </a:r>
            <a:r>
              <a:rPr lang="de-DE" sz="1200" dirty="0" err="1">
                <a:solidFill>
                  <a:srgbClr val="0000FF"/>
                </a:solidFill>
              </a:rPr>
              <a:t>Treesort</a:t>
            </a:r>
            <a:r>
              <a:rPr lang="de-DE" sz="1200" dirty="0">
                <a:solidFill>
                  <a:srgbClr val="0000FF"/>
                </a:solidFill>
              </a:rPr>
              <a:t>. </a:t>
            </a:r>
            <a:br>
              <a:rPr lang="de-DE" sz="1200" dirty="0">
                <a:solidFill>
                  <a:srgbClr val="0000FF"/>
                </a:solidFill>
              </a:rPr>
            </a:br>
            <a:r>
              <a:rPr lang="de-DE" sz="1200" dirty="0">
                <a:solidFill>
                  <a:srgbClr val="0000FF"/>
                </a:solidFill>
              </a:rPr>
              <a:t>In: Communications of </a:t>
            </a:r>
            <a:r>
              <a:rPr lang="de-DE" sz="1200" dirty="0" err="1">
                <a:solidFill>
                  <a:srgbClr val="0000FF"/>
                </a:solidFill>
              </a:rPr>
              <a:t>the</a:t>
            </a:r>
            <a:r>
              <a:rPr lang="de-DE" sz="1200" dirty="0">
                <a:solidFill>
                  <a:srgbClr val="0000FF"/>
                </a:solidFill>
              </a:rPr>
              <a:t> ACM. 5, Nr. 8, S. 434, </a:t>
            </a:r>
            <a:r>
              <a:rPr lang="de-DE" sz="1200" b="1" dirty="0">
                <a:solidFill>
                  <a:srgbClr val="FF0000"/>
                </a:solidFill>
              </a:rPr>
              <a:t>1962</a:t>
            </a:r>
            <a:endParaRPr lang="de-DE" sz="1200" dirty="0">
              <a:solidFill>
                <a:srgbClr val="0000FF"/>
              </a:solidFill>
            </a:endParaRPr>
          </a:p>
          <a:p>
            <a:endParaRPr lang="de-DE" sz="1200" dirty="0">
              <a:solidFill>
                <a:srgbClr val="0000FF"/>
              </a:solidFill>
            </a:endParaRPr>
          </a:p>
          <a:p>
            <a:r>
              <a:rPr lang="de-DE" sz="1200" dirty="0">
                <a:solidFill>
                  <a:srgbClr val="0000FF"/>
                </a:solidFill>
              </a:rPr>
              <a:t>Robert W. Floyd: </a:t>
            </a:r>
            <a:r>
              <a:rPr lang="de-DE" sz="1200" dirty="0" err="1">
                <a:solidFill>
                  <a:srgbClr val="0000FF"/>
                </a:solidFill>
              </a:rPr>
              <a:t>Algorithm</a:t>
            </a:r>
            <a:r>
              <a:rPr lang="de-DE" sz="1200" dirty="0">
                <a:solidFill>
                  <a:srgbClr val="0000FF"/>
                </a:solidFill>
              </a:rPr>
              <a:t> 245: </a:t>
            </a:r>
            <a:r>
              <a:rPr lang="de-DE" sz="1200" dirty="0" err="1">
                <a:solidFill>
                  <a:srgbClr val="0000FF"/>
                </a:solidFill>
              </a:rPr>
              <a:t>Treesort</a:t>
            </a:r>
            <a:r>
              <a:rPr lang="de-DE" sz="1200" dirty="0">
                <a:solidFill>
                  <a:srgbClr val="0000FF"/>
                </a:solidFill>
              </a:rPr>
              <a:t> 3. </a:t>
            </a:r>
            <a:br>
              <a:rPr lang="de-DE" sz="1200" dirty="0">
                <a:solidFill>
                  <a:srgbClr val="0000FF"/>
                </a:solidFill>
              </a:rPr>
            </a:br>
            <a:r>
              <a:rPr lang="de-DE" sz="1200" dirty="0">
                <a:solidFill>
                  <a:srgbClr val="0000FF"/>
                </a:solidFill>
              </a:rPr>
              <a:t>In: Communications of </a:t>
            </a:r>
            <a:r>
              <a:rPr lang="de-DE" sz="1200" dirty="0" err="1">
                <a:solidFill>
                  <a:srgbClr val="0000FF"/>
                </a:solidFill>
              </a:rPr>
              <a:t>the</a:t>
            </a:r>
            <a:r>
              <a:rPr lang="de-DE" sz="1200" dirty="0">
                <a:solidFill>
                  <a:srgbClr val="0000FF"/>
                </a:solidFill>
              </a:rPr>
              <a:t> ACM. 7, Nr. 12, S. 701, </a:t>
            </a:r>
            <a:r>
              <a:rPr lang="de-DE" sz="1200" b="1" dirty="0">
                <a:solidFill>
                  <a:srgbClr val="FF0000"/>
                </a:solidFill>
              </a:rPr>
              <a:t>1964</a:t>
            </a:r>
            <a:endParaRPr lang="de-DE" sz="1200" dirty="0">
              <a:solidFill>
                <a:srgbClr val="0000FF"/>
              </a:solidFill>
            </a:endParaRPr>
          </a:p>
          <a:p>
            <a:endParaRPr lang="de-DE" sz="1200" dirty="0">
              <a:solidFill>
                <a:srgbClr val="0000FF"/>
              </a:solidFill>
            </a:endParaRPr>
          </a:p>
          <a:p>
            <a:r>
              <a:rPr lang="de-DE" sz="1200" dirty="0">
                <a:solidFill>
                  <a:srgbClr val="0000FF"/>
                </a:solidFill>
              </a:rPr>
              <a:t>J. W. J. Williams: </a:t>
            </a:r>
            <a:r>
              <a:rPr lang="de-DE" sz="1200" dirty="0" err="1">
                <a:solidFill>
                  <a:srgbClr val="0000FF"/>
                </a:solidFill>
              </a:rPr>
              <a:t>Algorithm</a:t>
            </a:r>
            <a:r>
              <a:rPr lang="de-DE" sz="1200" dirty="0">
                <a:solidFill>
                  <a:srgbClr val="0000FF"/>
                </a:solidFill>
              </a:rPr>
              <a:t> 232: </a:t>
            </a:r>
            <a:r>
              <a:rPr lang="de-DE" sz="1200" dirty="0" err="1">
                <a:solidFill>
                  <a:srgbClr val="0000FF"/>
                </a:solidFill>
              </a:rPr>
              <a:t>Heapsort</a:t>
            </a:r>
            <a:r>
              <a:rPr lang="de-DE" sz="1200" dirty="0">
                <a:solidFill>
                  <a:srgbClr val="0000FF"/>
                </a:solidFill>
              </a:rPr>
              <a:t>. </a:t>
            </a:r>
            <a:br>
              <a:rPr lang="de-DE" sz="1200" dirty="0">
                <a:solidFill>
                  <a:srgbClr val="0000FF"/>
                </a:solidFill>
              </a:rPr>
            </a:br>
            <a:r>
              <a:rPr lang="de-DE" sz="1200" dirty="0">
                <a:solidFill>
                  <a:srgbClr val="0000FF"/>
                </a:solidFill>
              </a:rPr>
              <a:t>In: Communications of </a:t>
            </a:r>
            <a:r>
              <a:rPr lang="de-DE" sz="1200" dirty="0" err="1">
                <a:solidFill>
                  <a:srgbClr val="0000FF"/>
                </a:solidFill>
              </a:rPr>
              <a:t>the</a:t>
            </a:r>
            <a:r>
              <a:rPr lang="de-DE" sz="1200" dirty="0">
                <a:solidFill>
                  <a:srgbClr val="0000FF"/>
                </a:solidFill>
              </a:rPr>
              <a:t> ACM. 7, Nr. 6, S. 347-348, </a:t>
            </a:r>
            <a:r>
              <a:rPr lang="de-DE" sz="1200" b="1" dirty="0">
                <a:solidFill>
                  <a:srgbClr val="FF0000"/>
                </a:solidFill>
              </a:rPr>
              <a:t>1964</a:t>
            </a:r>
            <a:endParaRPr lang="de-DE" sz="1200" dirty="0">
              <a:solidFill>
                <a:srgbClr val="0000FF"/>
              </a:solidFill>
            </a:endParaRPr>
          </a:p>
        </p:txBody>
      </p:sp>
      <p:pic>
        <p:nvPicPr>
          <p:cNvPr id="8" name="Bild 7" descr="karte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3861048"/>
            <a:ext cx="1447800" cy="2247900"/>
          </a:xfrm>
          <a:prstGeom prst="rect">
            <a:avLst/>
          </a:prstGeom>
        </p:spPr>
      </p:pic>
    </p:spTree>
    <p:extLst>
      <p:ext uri="{BB962C8B-B14F-4D97-AF65-F5344CB8AC3E}">
        <p14:creationId xmlns:p14="http://schemas.microsoft.com/office/powerpoint/2010/main" val="3354760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Schlechtester Fall: Feld ist absteigend sortiert</a:t>
            </a:r>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a:t>
            </a:fld>
            <a:endParaRPr lang="de-DE"/>
          </a:p>
        </p:txBody>
      </p:sp>
      <p:pic>
        <p:nvPicPr>
          <p:cNvPr id="5" name="Bild 4" descr="Screen Shot 2015-04-05 at 22.06.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052736"/>
            <a:ext cx="9144000" cy="5238089"/>
          </a:xfrm>
          <a:prstGeom prst="rect">
            <a:avLst/>
          </a:prstGeom>
        </p:spPr>
      </p:pic>
    </p:spTree>
    <p:extLst>
      <p:ext uri="{BB962C8B-B14F-4D97-AF65-F5344CB8AC3E}">
        <p14:creationId xmlns:p14="http://schemas.microsoft.com/office/powerpoint/2010/main" val="4020011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43508" y="827420"/>
            <a:ext cx="8820980" cy="369332"/>
          </a:xfrm>
          <a:prstGeom prst="rect">
            <a:avLst/>
          </a:prstGeom>
          <a:solidFill>
            <a:schemeClr val="bg1"/>
          </a:solidFill>
        </p:spPr>
        <p:txBody>
          <a:bodyPr wrap="square" rtlCol="0">
            <a:spAutoFit/>
          </a:bodyPr>
          <a:lstStyle/>
          <a:p>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solidFill>
                  <a:srgbClr val="000000"/>
                </a:solidFill>
              </a:rPr>
              <a:pPr>
                <a:defRPr/>
              </a:pPr>
              <a:t>50</a:t>
            </a:fld>
            <a:endParaRPr lang="de-DE">
              <a:solidFill>
                <a:srgbClr val="000000"/>
              </a:solidFill>
            </a:endParaRPr>
          </a:p>
        </p:txBody>
      </p:sp>
      <p:grpSp>
        <p:nvGrpSpPr>
          <p:cNvPr id="5" name="Gruppieren 4"/>
          <p:cNvGrpSpPr/>
          <p:nvPr/>
        </p:nvGrpSpPr>
        <p:grpSpPr>
          <a:xfrm>
            <a:off x="359532" y="944724"/>
            <a:ext cx="8245936" cy="3326015"/>
            <a:chOff x="234608" y="1988820"/>
            <a:chExt cx="8697191" cy="3825736"/>
          </a:xfrm>
        </p:grpSpPr>
        <p:sp>
          <p:nvSpPr>
            <p:cNvPr id="3" name="Rechteck 2"/>
            <p:cNvSpPr/>
            <p:nvPr/>
          </p:nvSpPr>
          <p:spPr>
            <a:xfrm>
              <a:off x="4519084" y="198882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0000"/>
                  </a:solidFill>
                </a:rPr>
                <a:t>9</a:t>
              </a:r>
            </a:p>
          </p:txBody>
        </p:sp>
        <p:sp>
          <p:nvSpPr>
            <p:cNvPr id="22" name="Line 15"/>
            <p:cNvSpPr>
              <a:spLocks noChangeShapeType="1"/>
            </p:cNvSpPr>
            <p:nvPr/>
          </p:nvSpPr>
          <p:spPr bwMode="auto">
            <a:xfrm flipH="1">
              <a:off x="2728936" y="2348862"/>
              <a:ext cx="1771056" cy="31507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3" name="Line 13"/>
            <p:cNvSpPr>
              <a:spLocks noChangeShapeType="1"/>
            </p:cNvSpPr>
            <p:nvPr/>
          </p:nvSpPr>
          <p:spPr bwMode="auto">
            <a:xfrm>
              <a:off x="5022008" y="2348863"/>
              <a:ext cx="1674228" cy="31507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6" name="Textfeld 15"/>
            <p:cNvSpPr txBox="1"/>
            <p:nvPr/>
          </p:nvSpPr>
          <p:spPr>
            <a:xfrm>
              <a:off x="4599000" y="2303875"/>
              <a:ext cx="360046" cy="369332"/>
            </a:xfrm>
            <a:prstGeom prst="rect">
              <a:avLst/>
            </a:prstGeom>
            <a:noFill/>
          </p:spPr>
          <p:txBody>
            <a:bodyPr wrap="square" rtlCol="0">
              <a:spAutoFit/>
            </a:bodyPr>
            <a:lstStyle/>
            <a:p>
              <a:pPr algn="ctr"/>
              <a:r>
                <a:rPr lang="de-DE" dirty="0">
                  <a:solidFill>
                    <a:srgbClr val="000000"/>
                  </a:solidFill>
                </a:rPr>
                <a:t>1</a:t>
              </a:r>
            </a:p>
          </p:txBody>
        </p:sp>
        <p:sp>
          <p:nvSpPr>
            <p:cNvPr id="33" name="Rechteck 32"/>
            <p:cNvSpPr/>
            <p:nvPr/>
          </p:nvSpPr>
          <p:spPr>
            <a:xfrm>
              <a:off x="6708468" y="2663915"/>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0000"/>
                  </a:solidFill>
                </a:rPr>
                <a:t>14</a:t>
              </a:r>
            </a:p>
          </p:txBody>
        </p:sp>
        <p:sp>
          <p:nvSpPr>
            <p:cNvPr id="40" name="Line 15"/>
            <p:cNvSpPr>
              <a:spLocks noChangeShapeType="1"/>
            </p:cNvSpPr>
            <p:nvPr/>
          </p:nvSpPr>
          <p:spPr bwMode="auto">
            <a:xfrm flipH="1">
              <a:off x="5934339" y="3023956"/>
              <a:ext cx="774127" cy="4050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41" name="Line 13"/>
            <p:cNvSpPr>
              <a:spLocks noChangeShapeType="1"/>
            </p:cNvSpPr>
            <p:nvPr/>
          </p:nvSpPr>
          <p:spPr bwMode="auto">
            <a:xfrm>
              <a:off x="7193433" y="3023958"/>
              <a:ext cx="766132" cy="4050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42" name="Textfeld 41"/>
            <p:cNvSpPr txBox="1"/>
            <p:nvPr/>
          </p:nvSpPr>
          <p:spPr>
            <a:xfrm>
              <a:off x="6788384" y="2978950"/>
              <a:ext cx="360046" cy="369332"/>
            </a:xfrm>
            <a:prstGeom prst="rect">
              <a:avLst/>
            </a:prstGeom>
            <a:noFill/>
          </p:spPr>
          <p:txBody>
            <a:bodyPr wrap="square" rtlCol="0">
              <a:spAutoFit/>
            </a:bodyPr>
            <a:lstStyle/>
            <a:p>
              <a:pPr algn="ctr"/>
              <a:r>
                <a:rPr lang="de-DE" dirty="0">
                  <a:solidFill>
                    <a:srgbClr val="000000"/>
                  </a:solidFill>
                </a:rPr>
                <a:t>3</a:t>
              </a:r>
            </a:p>
          </p:txBody>
        </p:sp>
        <p:sp>
          <p:nvSpPr>
            <p:cNvPr id="108" name="Rechteck 107"/>
            <p:cNvSpPr/>
            <p:nvPr/>
          </p:nvSpPr>
          <p:spPr>
            <a:xfrm>
              <a:off x="2243972" y="2672916"/>
              <a:ext cx="484964" cy="360042"/>
            </a:xfrm>
            <a:prstGeom prst="rect">
              <a:avLst/>
            </a:prstGeom>
            <a:solidFill>
              <a:schemeClr val="bg1">
                <a:lumMod val="85000"/>
              </a:schemeClr>
            </a:solidFill>
            <a:ln/>
          </p:spPr>
          <p:style>
            <a:lnRef idx="1">
              <a:schemeClr val="dk1"/>
            </a:lnRef>
            <a:fillRef idx="1001">
              <a:schemeClr val="lt2"/>
            </a:fillRef>
            <a:effectRef idx="1">
              <a:schemeClr val="dk1"/>
            </a:effectRef>
            <a:fontRef idx="minor">
              <a:schemeClr val="dk1"/>
            </a:fontRef>
          </p:style>
          <p:txBody>
            <a:bodyPr rtlCol="0" anchor="ctr"/>
            <a:lstStyle/>
            <a:p>
              <a:pPr algn="ctr"/>
              <a:r>
                <a:rPr lang="de-DE" dirty="0">
                  <a:solidFill>
                    <a:srgbClr val="000000"/>
                  </a:solidFill>
                </a:rPr>
                <a:t>16</a:t>
              </a:r>
            </a:p>
          </p:txBody>
        </p:sp>
        <p:sp>
          <p:nvSpPr>
            <p:cNvPr id="109" name="Line 15"/>
            <p:cNvSpPr>
              <a:spLocks noChangeShapeType="1"/>
            </p:cNvSpPr>
            <p:nvPr/>
          </p:nvSpPr>
          <p:spPr bwMode="auto">
            <a:xfrm flipH="1">
              <a:off x="1469843" y="3032957"/>
              <a:ext cx="774127" cy="40504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10" name="Line 13"/>
            <p:cNvSpPr>
              <a:spLocks noChangeShapeType="1"/>
            </p:cNvSpPr>
            <p:nvPr/>
          </p:nvSpPr>
          <p:spPr bwMode="auto">
            <a:xfrm>
              <a:off x="2728937" y="3032959"/>
              <a:ext cx="766132" cy="4050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11" name="Textfeld 110"/>
            <p:cNvSpPr txBox="1"/>
            <p:nvPr/>
          </p:nvSpPr>
          <p:spPr>
            <a:xfrm>
              <a:off x="2323888" y="2987951"/>
              <a:ext cx="360046" cy="369332"/>
            </a:xfrm>
            <a:prstGeom prst="rect">
              <a:avLst/>
            </a:prstGeom>
            <a:noFill/>
          </p:spPr>
          <p:txBody>
            <a:bodyPr wrap="square" rtlCol="0">
              <a:spAutoFit/>
            </a:bodyPr>
            <a:lstStyle/>
            <a:p>
              <a:pPr algn="ctr"/>
              <a:r>
                <a:rPr lang="de-DE" dirty="0">
                  <a:solidFill>
                    <a:srgbClr val="000000"/>
                  </a:solidFill>
                </a:rPr>
                <a:t>2</a:t>
              </a:r>
            </a:p>
          </p:txBody>
        </p:sp>
        <p:sp>
          <p:nvSpPr>
            <p:cNvPr id="112" name="Rechteck 111"/>
            <p:cNvSpPr/>
            <p:nvPr/>
          </p:nvSpPr>
          <p:spPr>
            <a:xfrm>
              <a:off x="1191903"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0000"/>
                  </a:solidFill>
                </a:rPr>
                <a:t>7</a:t>
              </a:r>
            </a:p>
          </p:txBody>
        </p:sp>
        <p:sp>
          <p:nvSpPr>
            <p:cNvPr id="113" name="Line 13"/>
            <p:cNvSpPr>
              <a:spLocks noChangeShapeType="1"/>
            </p:cNvSpPr>
            <p:nvPr/>
          </p:nvSpPr>
          <p:spPr bwMode="auto">
            <a:xfrm>
              <a:off x="1674241" y="3798061"/>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14" name="Textfeld 113"/>
            <p:cNvSpPr txBox="1"/>
            <p:nvPr/>
          </p:nvSpPr>
          <p:spPr>
            <a:xfrm>
              <a:off x="1244819" y="3753036"/>
              <a:ext cx="360046" cy="369332"/>
            </a:xfrm>
            <a:prstGeom prst="rect">
              <a:avLst/>
            </a:prstGeom>
            <a:noFill/>
          </p:spPr>
          <p:txBody>
            <a:bodyPr wrap="square" rtlCol="0">
              <a:spAutoFit/>
            </a:bodyPr>
            <a:lstStyle/>
            <a:p>
              <a:pPr algn="ctr"/>
              <a:r>
                <a:rPr lang="de-DE" dirty="0">
                  <a:solidFill>
                    <a:srgbClr val="000000"/>
                  </a:solidFill>
                </a:rPr>
                <a:t>4</a:t>
              </a:r>
            </a:p>
          </p:txBody>
        </p:sp>
        <p:sp>
          <p:nvSpPr>
            <p:cNvPr id="115" name="Rechteck 114"/>
            <p:cNvSpPr/>
            <p:nvPr/>
          </p:nvSpPr>
          <p:spPr>
            <a:xfrm>
              <a:off x="560743"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0000"/>
                  </a:solidFill>
                </a:rPr>
                <a:t>19</a:t>
              </a:r>
            </a:p>
          </p:txBody>
        </p:sp>
        <p:sp>
          <p:nvSpPr>
            <p:cNvPr id="116" name="Textfeld 115"/>
            <p:cNvSpPr txBox="1"/>
            <p:nvPr/>
          </p:nvSpPr>
          <p:spPr>
            <a:xfrm>
              <a:off x="560743" y="4581128"/>
              <a:ext cx="486546" cy="369332"/>
            </a:xfrm>
            <a:prstGeom prst="rect">
              <a:avLst/>
            </a:prstGeom>
            <a:noFill/>
          </p:spPr>
          <p:txBody>
            <a:bodyPr wrap="square" rtlCol="0">
              <a:spAutoFit/>
            </a:bodyPr>
            <a:lstStyle/>
            <a:p>
              <a:pPr algn="ctr"/>
              <a:r>
                <a:rPr lang="de-DE" dirty="0">
                  <a:solidFill>
                    <a:srgbClr val="000000"/>
                  </a:solidFill>
                </a:rPr>
                <a:t>8</a:t>
              </a:r>
            </a:p>
          </p:txBody>
        </p:sp>
        <p:sp>
          <p:nvSpPr>
            <p:cNvPr id="117" name="Rechteck 116"/>
            <p:cNvSpPr/>
            <p:nvPr/>
          </p:nvSpPr>
          <p:spPr>
            <a:xfrm>
              <a:off x="1839975"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12</a:t>
              </a:r>
            </a:p>
          </p:txBody>
        </p:sp>
        <p:sp>
          <p:nvSpPr>
            <p:cNvPr id="118" name="Textfeld 117"/>
            <p:cNvSpPr txBox="1"/>
            <p:nvPr/>
          </p:nvSpPr>
          <p:spPr>
            <a:xfrm>
              <a:off x="1839975" y="4581128"/>
              <a:ext cx="485945" cy="369332"/>
            </a:xfrm>
            <a:prstGeom prst="rect">
              <a:avLst/>
            </a:prstGeom>
            <a:noFill/>
          </p:spPr>
          <p:txBody>
            <a:bodyPr wrap="square" rtlCol="0">
              <a:spAutoFit/>
            </a:bodyPr>
            <a:lstStyle/>
            <a:p>
              <a:pPr algn="ctr"/>
              <a:r>
                <a:rPr lang="de-DE" dirty="0">
                  <a:solidFill>
                    <a:srgbClr val="000000"/>
                  </a:solidFill>
                </a:rPr>
                <a:t>9</a:t>
              </a:r>
            </a:p>
          </p:txBody>
        </p:sp>
        <p:sp>
          <p:nvSpPr>
            <p:cNvPr id="128" name="Line 15"/>
            <p:cNvSpPr>
              <a:spLocks noChangeShapeType="1"/>
            </p:cNvSpPr>
            <p:nvPr/>
          </p:nvSpPr>
          <p:spPr bwMode="auto">
            <a:xfrm flipH="1">
              <a:off x="863588" y="3789041"/>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29" name="Line 15"/>
            <p:cNvSpPr>
              <a:spLocks noChangeShapeType="1"/>
            </p:cNvSpPr>
            <p:nvPr/>
          </p:nvSpPr>
          <p:spPr bwMode="auto">
            <a:xfrm flipH="1">
              <a:off x="476545" y="4644696"/>
              <a:ext cx="209318" cy="45816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30" name="Rechteck 129"/>
            <p:cNvSpPr/>
            <p:nvPr/>
          </p:nvSpPr>
          <p:spPr>
            <a:xfrm>
              <a:off x="234608"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133" name="Textfeld 132"/>
            <p:cNvSpPr txBox="1"/>
            <p:nvPr/>
          </p:nvSpPr>
          <p:spPr>
            <a:xfrm>
              <a:off x="251520" y="5445224"/>
              <a:ext cx="486546" cy="369332"/>
            </a:xfrm>
            <a:prstGeom prst="rect">
              <a:avLst/>
            </a:prstGeom>
            <a:noFill/>
          </p:spPr>
          <p:txBody>
            <a:bodyPr wrap="square" rtlCol="0">
              <a:spAutoFit/>
            </a:bodyPr>
            <a:lstStyle/>
            <a:p>
              <a:pPr algn="ctr"/>
              <a:r>
                <a:rPr lang="de-DE" dirty="0">
                  <a:solidFill>
                    <a:srgbClr val="000000"/>
                  </a:solidFill>
                </a:rPr>
                <a:t>16</a:t>
              </a:r>
            </a:p>
          </p:txBody>
        </p:sp>
        <p:sp>
          <p:nvSpPr>
            <p:cNvPr id="137" name="Textfeld 136"/>
            <p:cNvSpPr txBox="1"/>
            <p:nvPr/>
          </p:nvSpPr>
          <p:spPr>
            <a:xfrm>
              <a:off x="975066" y="5436542"/>
              <a:ext cx="486546" cy="369332"/>
            </a:xfrm>
            <a:prstGeom prst="rect">
              <a:avLst/>
            </a:prstGeom>
            <a:noFill/>
          </p:spPr>
          <p:txBody>
            <a:bodyPr wrap="square" rtlCol="0">
              <a:spAutoFit/>
            </a:bodyPr>
            <a:lstStyle/>
            <a:p>
              <a:pPr algn="ctr"/>
              <a:r>
                <a:rPr lang="de-DE" dirty="0">
                  <a:solidFill>
                    <a:srgbClr val="000000"/>
                  </a:solidFill>
                </a:rPr>
                <a:t>17</a:t>
              </a:r>
            </a:p>
          </p:txBody>
        </p:sp>
        <p:sp>
          <p:nvSpPr>
            <p:cNvPr id="138" name="Line 15"/>
            <p:cNvSpPr>
              <a:spLocks noChangeShapeType="1"/>
            </p:cNvSpPr>
            <p:nvPr/>
          </p:nvSpPr>
          <p:spPr bwMode="auto">
            <a:xfrm>
              <a:off x="958153" y="4634568"/>
              <a:ext cx="260185" cy="47793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7" name="Rechteck 146"/>
            <p:cNvSpPr/>
            <p:nvPr/>
          </p:nvSpPr>
          <p:spPr>
            <a:xfrm>
              <a:off x="3252587"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0000"/>
                  </a:solidFill>
                </a:rPr>
                <a:t>5</a:t>
              </a:r>
            </a:p>
          </p:txBody>
        </p:sp>
        <p:sp>
          <p:nvSpPr>
            <p:cNvPr id="148" name="Line 13"/>
            <p:cNvSpPr>
              <a:spLocks noChangeShapeType="1"/>
            </p:cNvSpPr>
            <p:nvPr/>
          </p:nvSpPr>
          <p:spPr bwMode="auto">
            <a:xfrm>
              <a:off x="3734925" y="3798247"/>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49" name="Textfeld 148"/>
            <p:cNvSpPr txBox="1"/>
            <p:nvPr/>
          </p:nvSpPr>
          <p:spPr>
            <a:xfrm>
              <a:off x="3305503" y="3753222"/>
              <a:ext cx="360046" cy="369332"/>
            </a:xfrm>
            <a:prstGeom prst="rect">
              <a:avLst/>
            </a:prstGeom>
            <a:noFill/>
          </p:spPr>
          <p:txBody>
            <a:bodyPr wrap="square" rtlCol="0">
              <a:spAutoFit/>
            </a:bodyPr>
            <a:lstStyle/>
            <a:p>
              <a:pPr algn="ctr"/>
              <a:r>
                <a:rPr lang="de-DE" dirty="0">
                  <a:solidFill>
                    <a:srgbClr val="000000"/>
                  </a:solidFill>
                </a:rPr>
                <a:t>5</a:t>
              </a:r>
            </a:p>
          </p:txBody>
        </p:sp>
        <p:sp>
          <p:nvSpPr>
            <p:cNvPr id="150" name="Rechteck 149"/>
            <p:cNvSpPr/>
            <p:nvPr/>
          </p:nvSpPr>
          <p:spPr>
            <a:xfrm>
              <a:off x="2621427" y="4257278"/>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0000"/>
                  </a:solidFill>
                </a:rPr>
                <a:t>27</a:t>
              </a:r>
            </a:p>
          </p:txBody>
        </p:sp>
        <p:sp>
          <p:nvSpPr>
            <p:cNvPr id="151" name="Textfeld 150"/>
            <p:cNvSpPr txBox="1"/>
            <p:nvPr/>
          </p:nvSpPr>
          <p:spPr>
            <a:xfrm>
              <a:off x="2621427" y="4581314"/>
              <a:ext cx="486546" cy="369332"/>
            </a:xfrm>
            <a:prstGeom prst="rect">
              <a:avLst/>
            </a:prstGeom>
            <a:noFill/>
          </p:spPr>
          <p:txBody>
            <a:bodyPr wrap="square" rtlCol="0">
              <a:spAutoFit/>
            </a:bodyPr>
            <a:lstStyle/>
            <a:p>
              <a:pPr algn="ctr"/>
              <a:r>
                <a:rPr lang="de-DE" dirty="0">
                  <a:solidFill>
                    <a:srgbClr val="000000"/>
                  </a:solidFill>
                </a:rPr>
                <a:t>10</a:t>
              </a:r>
            </a:p>
          </p:txBody>
        </p:sp>
        <p:sp>
          <p:nvSpPr>
            <p:cNvPr id="152" name="Rechteck 151"/>
            <p:cNvSpPr/>
            <p:nvPr/>
          </p:nvSpPr>
          <p:spPr>
            <a:xfrm>
              <a:off x="3900659" y="4257278"/>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24</a:t>
              </a:r>
            </a:p>
          </p:txBody>
        </p:sp>
        <p:sp>
          <p:nvSpPr>
            <p:cNvPr id="153" name="Textfeld 152"/>
            <p:cNvSpPr txBox="1"/>
            <p:nvPr/>
          </p:nvSpPr>
          <p:spPr>
            <a:xfrm>
              <a:off x="3900659" y="4581314"/>
              <a:ext cx="485945" cy="369332"/>
            </a:xfrm>
            <a:prstGeom prst="rect">
              <a:avLst/>
            </a:prstGeom>
            <a:noFill/>
          </p:spPr>
          <p:txBody>
            <a:bodyPr wrap="square" rtlCol="0">
              <a:spAutoFit/>
            </a:bodyPr>
            <a:lstStyle/>
            <a:p>
              <a:pPr algn="ctr"/>
              <a:r>
                <a:rPr lang="de-DE" dirty="0">
                  <a:solidFill>
                    <a:srgbClr val="000000"/>
                  </a:solidFill>
                </a:rPr>
                <a:t>11</a:t>
              </a:r>
            </a:p>
          </p:txBody>
        </p:sp>
        <p:sp>
          <p:nvSpPr>
            <p:cNvPr id="154" name="Line 15"/>
            <p:cNvSpPr>
              <a:spLocks noChangeShapeType="1"/>
            </p:cNvSpPr>
            <p:nvPr/>
          </p:nvSpPr>
          <p:spPr bwMode="auto">
            <a:xfrm flipH="1">
              <a:off x="2924272" y="3789227"/>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199" name="Rechteck 198"/>
            <p:cNvSpPr/>
            <p:nvPr/>
          </p:nvSpPr>
          <p:spPr>
            <a:xfrm>
              <a:off x="5737098" y="3438000"/>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0000"/>
                  </a:solidFill>
                </a:rPr>
                <a:t>3</a:t>
              </a:r>
            </a:p>
          </p:txBody>
        </p:sp>
        <p:sp>
          <p:nvSpPr>
            <p:cNvPr id="200" name="Line 13"/>
            <p:cNvSpPr>
              <a:spLocks noChangeShapeType="1"/>
            </p:cNvSpPr>
            <p:nvPr/>
          </p:nvSpPr>
          <p:spPr bwMode="auto">
            <a:xfrm>
              <a:off x="6219436" y="3798061"/>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01" name="Textfeld 200"/>
            <p:cNvSpPr txBox="1"/>
            <p:nvPr/>
          </p:nvSpPr>
          <p:spPr>
            <a:xfrm>
              <a:off x="5790014" y="3753036"/>
              <a:ext cx="360046" cy="369332"/>
            </a:xfrm>
            <a:prstGeom prst="rect">
              <a:avLst/>
            </a:prstGeom>
            <a:noFill/>
          </p:spPr>
          <p:txBody>
            <a:bodyPr wrap="square" rtlCol="0">
              <a:spAutoFit/>
            </a:bodyPr>
            <a:lstStyle/>
            <a:p>
              <a:pPr algn="ctr"/>
              <a:r>
                <a:rPr lang="de-DE" dirty="0">
                  <a:solidFill>
                    <a:srgbClr val="000000"/>
                  </a:solidFill>
                </a:rPr>
                <a:t>6</a:t>
              </a:r>
            </a:p>
          </p:txBody>
        </p:sp>
        <p:sp>
          <p:nvSpPr>
            <p:cNvPr id="202" name="Rechteck 201"/>
            <p:cNvSpPr/>
            <p:nvPr/>
          </p:nvSpPr>
          <p:spPr>
            <a:xfrm>
              <a:off x="5105938" y="4257092"/>
              <a:ext cx="484964" cy="377404"/>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0000"/>
                  </a:solidFill>
                </a:rPr>
                <a:t>20</a:t>
              </a:r>
            </a:p>
          </p:txBody>
        </p:sp>
        <p:sp>
          <p:nvSpPr>
            <p:cNvPr id="203" name="Textfeld 202"/>
            <p:cNvSpPr txBox="1"/>
            <p:nvPr/>
          </p:nvSpPr>
          <p:spPr>
            <a:xfrm>
              <a:off x="5105938" y="4581128"/>
              <a:ext cx="486546" cy="369332"/>
            </a:xfrm>
            <a:prstGeom prst="rect">
              <a:avLst/>
            </a:prstGeom>
            <a:noFill/>
          </p:spPr>
          <p:txBody>
            <a:bodyPr wrap="square" rtlCol="0">
              <a:spAutoFit/>
            </a:bodyPr>
            <a:lstStyle/>
            <a:p>
              <a:pPr algn="ctr"/>
              <a:r>
                <a:rPr lang="de-DE" dirty="0">
                  <a:solidFill>
                    <a:srgbClr val="000000"/>
                  </a:solidFill>
                </a:rPr>
                <a:t>12</a:t>
              </a:r>
            </a:p>
          </p:txBody>
        </p:sp>
        <p:sp>
          <p:nvSpPr>
            <p:cNvPr id="204" name="Rechteck 203"/>
            <p:cNvSpPr/>
            <p:nvPr/>
          </p:nvSpPr>
          <p:spPr>
            <a:xfrm>
              <a:off x="6385170" y="4257092"/>
              <a:ext cx="484964" cy="360042"/>
            </a:xfrm>
            <a:prstGeom prst="rect">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22</a:t>
              </a:r>
            </a:p>
          </p:txBody>
        </p:sp>
        <p:sp>
          <p:nvSpPr>
            <p:cNvPr id="205" name="Textfeld 204"/>
            <p:cNvSpPr txBox="1"/>
            <p:nvPr/>
          </p:nvSpPr>
          <p:spPr>
            <a:xfrm>
              <a:off x="6385170" y="4581128"/>
              <a:ext cx="485945" cy="369332"/>
            </a:xfrm>
            <a:prstGeom prst="rect">
              <a:avLst/>
            </a:prstGeom>
            <a:noFill/>
          </p:spPr>
          <p:txBody>
            <a:bodyPr wrap="square" rtlCol="0">
              <a:spAutoFit/>
            </a:bodyPr>
            <a:lstStyle/>
            <a:p>
              <a:pPr algn="ctr"/>
              <a:r>
                <a:rPr lang="de-DE" dirty="0">
                  <a:solidFill>
                    <a:srgbClr val="000000"/>
                  </a:solidFill>
                </a:rPr>
                <a:t>13</a:t>
              </a:r>
            </a:p>
          </p:txBody>
        </p:sp>
        <p:sp>
          <p:nvSpPr>
            <p:cNvPr id="206" name="Line 15"/>
            <p:cNvSpPr>
              <a:spLocks noChangeShapeType="1"/>
            </p:cNvSpPr>
            <p:nvPr/>
          </p:nvSpPr>
          <p:spPr bwMode="auto">
            <a:xfrm flipH="1">
              <a:off x="5408783" y="3789041"/>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07" name="Rechteck 206"/>
            <p:cNvSpPr/>
            <p:nvPr/>
          </p:nvSpPr>
          <p:spPr>
            <a:xfrm>
              <a:off x="7797782" y="3438186"/>
              <a:ext cx="484964" cy="360042"/>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de-DE" dirty="0">
                  <a:solidFill>
                    <a:srgbClr val="000000"/>
                  </a:solidFill>
                </a:rPr>
                <a:t>18</a:t>
              </a:r>
            </a:p>
          </p:txBody>
        </p:sp>
        <p:sp>
          <p:nvSpPr>
            <p:cNvPr id="208" name="Line 13"/>
            <p:cNvSpPr>
              <a:spLocks noChangeShapeType="1"/>
            </p:cNvSpPr>
            <p:nvPr/>
          </p:nvSpPr>
          <p:spPr bwMode="auto">
            <a:xfrm>
              <a:off x="8280120" y="3798247"/>
              <a:ext cx="305471" cy="45903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09" name="Textfeld 208"/>
            <p:cNvSpPr txBox="1"/>
            <p:nvPr/>
          </p:nvSpPr>
          <p:spPr>
            <a:xfrm>
              <a:off x="7850698" y="3753222"/>
              <a:ext cx="360046" cy="369332"/>
            </a:xfrm>
            <a:prstGeom prst="rect">
              <a:avLst/>
            </a:prstGeom>
            <a:noFill/>
          </p:spPr>
          <p:txBody>
            <a:bodyPr wrap="square" rtlCol="0">
              <a:spAutoFit/>
            </a:bodyPr>
            <a:lstStyle/>
            <a:p>
              <a:pPr algn="ctr"/>
              <a:r>
                <a:rPr lang="de-DE" dirty="0">
                  <a:solidFill>
                    <a:srgbClr val="000000"/>
                  </a:solidFill>
                </a:rPr>
                <a:t>7</a:t>
              </a:r>
            </a:p>
          </p:txBody>
        </p:sp>
        <p:sp>
          <p:nvSpPr>
            <p:cNvPr id="210" name="Rechteck 209"/>
            <p:cNvSpPr/>
            <p:nvPr/>
          </p:nvSpPr>
          <p:spPr>
            <a:xfrm>
              <a:off x="7166622" y="425727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sp>
          <p:nvSpPr>
            <p:cNvPr id="211" name="Textfeld 210"/>
            <p:cNvSpPr txBox="1"/>
            <p:nvPr/>
          </p:nvSpPr>
          <p:spPr>
            <a:xfrm>
              <a:off x="7166622" y="4581314"/>
              <a:ext cx="486546" cy="369332"/>
            </a:xfrm>
            <a:prstGeom prst="rect">
              <a:avLst/>
            </a:prstGeom>
            <a:noFill/>
          </p:spPr>
          <p:txBody>
            <a:bodyPr wrap="square" rtlCol="0">
              <a:spAutoFit/>
            </a:bodyPr>
            <a:lstStyle/>
            <a:p>
              <a:pPr algn="ctr"/>
              <a:r>
                <a:rPr lang="de-DE" dirty="0">
                  <a:solidFill>
                    <a:srgbClr val="000000"/>
                  </a:solidFill>
                </a:rPr>
                <a:t>14</a:t>
              </a:r>
            </a:p>
          </p:txBody>
        </p:sp>
        <p:sp>
          <p:nvSpPr>
            <p:cNvPr id="212" name="Rechteck 211"/>
            <p:cNvSpPr/>
            <p:nvPr/>
          </p:nvSpPr>
          <p:spPr>
            <a:xfrm>
              <a:off x="8445854" y="4257278"/>
              <a:ext cx="484964" cy="360042"/>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FFFF"/>
                </a:solidFill>
              </a:endParaRPr>
            </a:p>
          </p:txBody>
        </p:sp>
        <p:sp>
          <p:nvSpPr>
            <p:cNvPr id="213" name="Textfeld 212"/>
            <p:cNvSpPr txBox="1"/>
            <p:nvPr/>
          </p:nvSpPr>
          <p:spPr>
            <a:xfrm>
              <a:off x="8445854" y="4581314"/>
              <a:ext cx="485945" cy="369332"/>
            </a:xfrm>
            <a:prstGeom prst="rect">
              <a:avLst/>
            </a:prstGeom>
            <a:noFill/>
          </p:spPr>
          <p:txBody>
            <a:bodyPr wrap="square" rtlCol="0">
              <a:spAutoFit/>
            </a:bodyPr>
            <a:lstStyle/>
            <a:p>
              <a:pPr algn="ctr"/>
              <a:r>
                <a:rPr lang="de-DE" dirty="0">
                  <a:solidFill>
                    <a:srgbClr val="000000"/>
                  </a:solidFill>
                </a:rPr>
                <a:t>15</a:t>
              </a:r>
            </a:p>
          </p:txBody>
        </p:sp>
        <p:sp>
          <p:nvSpPr>
            <p:cNvPr id="214" name="Line 15"/>
            <p:cNvSpPr>
              <a:spLocks noChangeShapeType="1"/>
            </p:cNvSpPr>
            <p:nvPr/>
          </p:nvSpPr>
          <p:spPr bwMode="auto">
            <a:xfrm flipH="1">
              <a:off x="7469467" y="3789227"/>
              <a:ext cx="337048" cy="46805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sp>
          <p:nvSpPr>
            <p:cNvPr id="215" name="Rechteck 214"/>
            <p:cNvSpPr/>
            <p:nvPr/>
          </p:nvSpPr>
          <p:spPr>
            <a:xfrm>
              <a:off x="990692" y="5121188"/>
              <a:ext cx="484964" cy="377404"/>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de-DE">
                <a:solidFill>
                  <a:srgbClr val="000000"/>
                </a:solidFill>
              </a:endParaRPr>
            </a:p>
          </p:txBody>
        </p:sp>
      </p:grpSp>
      <p:sp>
        <p:nvSpPr>
          <p:cNvPr id="62" name="Rechteck 61"/>
          <p:cNvSpPr/>
          <p:nvPr/>
        </p:nvSpPr>
        <p:spPr>
          <a:xfrm>
            <a:off x="362397" y="260648"/>
            <a:ext cx="8215604" cy="461665"/>
          </a:xfrm>
          <a:prstGeom prst="rect">
            <a:avLst/>
          </a:prstGeom>
        </p:spPr>
        <p:txBody>
          <a:bodyPr wrap="square">
            <a:spAutoFit/>
          </a:bodyPr>
          <a:lstStyle/>
          <a:p>
            <a:r>
              <a:rPr lang="de-DE" sz="2400" b="1" dirty="0"/>
              <a:t>Realisierung des gewünschten Binärbaums im Feld </a:t>
            </a:r>
            <a:r>
              <a:rPr lang="de-DE" sz="2400" dirty="0">
                <a:solidFill>
                  <a:srgbClr val="0070C0"/>
                </a:solidFill>
              </a:rPr>
              <a:t>A [1..n] </a:t>
            </a:r>
          </a:p>
        </p:txBody>
      </p:sp>
      <p:sp>
        <p:nvSpPr>
          <p:cNvPr id="6" name="Textfeld 5"/>
          <p:cNvSpPr txBox="1"/>
          <p:nvPr/>
        </p:nvSpPr>
        <p:spPr>
          <a:xfrm>
            <a:off x="2051720" y="3681028"/>
            <a:ext cx="1512066" cy="2862322"/>
          </a:xfrm>
          <a:prstGeom prst="rect">
            <a:avLst/>
          </a:prstGeom>
          <a:noFill/>
        </p:spPr>
        <p:txBody>
          <a:bodyPr wrap="square" rtlCol="0">
            <a:spAutoFit/>
          </a:bodyPr>
          <a:lstStyle/>
          <a:p>
            <a:r>
              <a:rPr lang="de-DE" b="1" dirty="0"/>
              <a:t>Abstrakt</a:t>
            </a:r>
          </a:p>
          <a:p>
            <a:r>
              <a:rPr lang="de-DE" dirty="0"/>
              <a:t>Knoten </a:t>
            </a:r>
            <a:r>
              <a:rPr lang="de-DE" dirty="0">
                <a:solidFill>
                  <a:srgbClr val="0070C0"/>
                </a:solidFill>
              </a:rPr>
              <a:t>v</a:t>
            </a:r>
          </a:p>
          <a:p>
            <a:r>
              <a:rPr lang="de-DE" dirty="0" err="1">
                <a:solidFill>
                  <a:srgbClr val="0070C0"/>
                </a:solidFill>
              </a:rPr>
              <a:t>key</a:t>
            </a:r>
            <a:r>
              <a:rPr lang="de-DE" dirty="0">
                <a:solidFill>
                  <a:srgbClr val="0070C0"/>
                </a:solidFill>
              </a:rPr>
              <a:t>(v)</a:t>
            </a:r>
          </a:p>
          <a:p>
            <a:r>
              <a:rPr lang="de-DE" dirty="0" err="1">
                <a:solidFill>
                  <a:srgbClr val="00B050"/>
                </a:solidFill>
              </a:rPr>
              <a:t>root</a:t>
            </a:r>
            <a:endParaRPr lang="de-DE" dirty="0">
              <a:solidFill>
                <a:srgbClr val="00B050"/>
              </a:solidFill>
            </a:endParaRPr>
          </a:p>
          <a:p>
            <a:r>
              <a:rPr lang="de-DE" dirty="0" err="1">
                <a:solidFill>
                  <a:srgbClr val="00B050"/>
                </a:solidFill>
              </a:rPr>
              <a:t>lastnode</a:t>
            </a:r>
            <a:endParaRPr lang="de-DE" dirty="0">
              <a:solidFill>
                <a:srgbClr val="00B050"/>
              </a:solidFill>
            </a:endParaRPr>
          </a:p>
          <a:p>
            <a:r>
              <a:rPr lang="de-DE" dirty="0" err="1">
                <a:solidFill>
                  <a:srgbClr val="0070C0"/>
                </a:solidFill>
              </a:rPr>
              <a:t>leftchild</a:t>
            </a:r>
            <a:r>
              <a:rPr lang="de-DE" dirty="0">
                <a:solidFill>
                  <a:srgbClr val="0070C0"/>
                </a:solidFill>
              </a:rPr>
              <a:t>(v)</a:t>
            </a:r>
          </a:p>
          <a:p>
            <a:r>
              <a:rPr lang="de-DE" dirty="0" err="1">
                <a:solidFill>
                  <a:srgbClr val="0070C0"/>
                </a:solidFill>
              </a:rPr>
              <a:t>rightchild</a:t>
            </a:r>
            <a:r>
              <a:rPr lang="de-DE" dirty="0">
                <a:solidFill>
                  <a:srgbClr val="0070C0"/>
                </a:solidFill>
              </a:rPr>
              <a:t>(v)</a:t>
            </a:r>
          </a:p>
          <a:p>
            <a:r>
              <a:rPr lang="de-DE" dirty="0" err="1">
                <a:solidFill>
                  <a:srgbClr val="0070C0"/>
                </a:solidFill>
              </a:rPr>
              <a:t>parent</a:t>
            </a:r>
            <a:r>
              <a:rPr lang="de-DE" dirty="0">
                <a:solidFill>
                  <a:srgbClr val="0070C0"/>
                </a:solidFill>
              </a:rPr>
              <a:t>(v)</a:t>
            </a:r>
          </a:p>
          <a:p>
            <a:r>
              <a:rPr lang="de-DE" dirty="0" err="1">
                <a:solidFill>
                  <a:srgbClr val="0070C0"/>
                </a:solidFill>
              </a:rPr>
              <a:t>exist</a:t>
            </a:r>
            <a:r>
              <a:rPr lang="de-DE" dirty="0">
                <a:solidFill>
                  <a:srgbClr val="0070C0"/>
                </a:solidFill>
              </a:rPr>
              <a:t>(v)</a:t>
            </a:r>
          </a:p>
          <a:p>
            <a:r>
              <a:rPr lang="de-DE" dirty="0" err="1">
                <a:solidFill>
                  <a:srgbClr val="0070C0"/>
                </a:solidFill>
              </a:rPr>
              <a:t>is-leaf</a:t>
            </a:r>
            <a:r>
              <a:rPr lang="de-DE" dirty="0">
                <a:solidFill>
                  <a:srgbClr val="0070C0"/>
                </a:solidFill>
              </a:rPr>
              <a:t>(v)</a:t>
            </a:r>
          </a:p>
        </p:txBody>
      </p:sp>
      <p:sp>
        <p:nvSpPr>
          <p:cNvPr id="67" name="Textfeld 66"/>
          <p:cNvSpPr txBox="1"/>
          <p:nvPr/>
        </p:nvSpPr>
        <p:spPr>
          <a:xfrm>
            <a:off x="3696076" y="3681028"/>
            <a:ext cx="1769460" cy="2862322"/>
          </a:xfrm>
          <a:prstGeom prst="rect">
            <a:avLst/>
          </a:prstGeom>
          <a:noFill/>
        </p:spPr>
        <p:txBody>
          <a:bodyPr wrap="square" rtlCol="0">
            <a:spAutoFit/>
          </a:bodyPr>
          <a:lstStyle/>
          <a:p>
            <a:r>
              <a:rPr lang="de-DE" b="1" dirty="0"/>
              <a:t>Realisierung</a:t>
            </a:r>
          </a:p>
          <a:p>
            <a:r>
              <a:rPr lang="de-DE" dirty="0"/>
              <a:t>Index </a:t>
            </a:r>
            <a:r>
              <a:rPr lang="de-DE" dirty="0">
                <a:solidFill>
                  <a:srgbClr val="0070C0"/>
                </a:solidFill>
              </a:rPr>
              <a:t>v (1≤v≤n)</a:t>
            </a:r>
          </a:p>
          <a:p>
            <a:r>
              <a:rPr lang="de-DE" dirty="0">
                <a:solidFill>
                  <a:srgbClr val="0070C0"/>
                </a:solidFill>
              </a:rPr>
              <a:t>A[v]</a:t>
            </a:r>
          </a:p>
          <a:p>
            <a:r>
              <a:rPr lang="de-DE" dirty="0">
                <a:solidFill>
                  <a:srgbClr val="0070C0"/>
                </a:solidFill>
              </a:rPr>
              <a:t>1</a:t>
            </a:r>
          </a:p>
          <a:p>
            <a:r>
              <a:rPr lang="de-DE" dirty="0">
                <a:solidFill>
                  <a:srgbClr val="0070C0"/>
                </a:solidFill>
              </a:rPr>
              <a:t>n</a:t>
            </a:r>
          </a:p>
          <a:p>
            <a:r>
              <a:rPr lang="de-DE" dirty="0">
                <a:solidFill>
                  <a:srgbClr val="0070C0"/>
                </a:solidFill>
              </a:rPr>
              <a:t>2·v</a:t>
            </a:r>
          </a:p>
          <a:p>
            <a:r>
              <a:rPr lang="de-DE" dirty="0">
                <a:solidFill>
                  <a:srgbClr val="0070C0"/>
                </a:solidFill>
              </a:rPr>
              <a:t>2·v+1</a:t>
            </a:r>
          </a:p>
          <a:p>
            <a:r>
              <a:rPr lang="de-DE" dirty="0">
                <a:solidFill>
                  <a:srgbClr val="3366FF"/>
                </a:solidFill>
              </a:rPr>
              <a:t>⎣ </a:t>
            </a:r>
            <a:r>
              <a:rPr lang="de-DE" dirty="0">
                <a:solidFill>
                  <a:srgbClr val="0070C0"/>
                </a:solidFill>
              </a:rPr>
              <a:t>v/2</a:t>
            </a:r>
            <a:r>
              <a:rPr lang="el-GR" dirty="0">
                <a:solidFill>
                  <a:srgbClr val="0070C0"/>
                </a:solidFill>
              </a:rPr>
              <a:t> </a:t>
            </a:r>
            <a:r>
              <a:rPr lang="de-DE" dirty="0">
                <a:solidFill>
                  <a:srgbClr val="3366FF"/>
                </a:solidFill>
              </a:rPr>
              <a:t>⎦</a:t>
            </a:r>
          </a:p>
          <a:p>
            <a:r>
              <a:rPr lang="de-DE" dirty="0">
                <a:solidFill>
                  <a:srgbClr val="0070C0"/>
                </a:solidFill>
              </a:rPr>
              <a:t>(</a:t>
            </a:r>
            <a:r>
              <a:rPr lang="de-DE" dirty="0" err="1">
                <a:solidFill>
                  <a:srgbClr val="0070C0"/>
                </a:solidFill>
              </a:rPr>
              <a:t>v≤n</a:t>
            </a:r>
            <a:r>
              <a:rPr lang="de-DE" dirty="0">
                <a:solidFill>
                  <a:srgbClr val="0070C0"/>
                </a:solidFill>
              </a:rPr>
              <a:t>)</a:t>
            </a:r>
          </a:p>
          <a:p>
            <a:r>
              <a:rPr lang="de-DE" dirty="0">
                <a:solidFill>
                  <a:srgbClr val="0070C0"/>
                </a:solidFill>
              </a:rPr>
              <a:t>(v&gt;n/2)</a:t>
            </a:r>
          </a:p>
        </p:txBody>
      </p:sp>
      <p:sp>
        <p:nvSpPr>
          <p:cNvPr id="58" name="Inhaltsplatzhalter 2"/>
          <p:cNvSpPr>
            <a:spLocks noGrp="1"/>
          </p:cNvSpPr>
          <p:nvPr>
            <p:ph idx="1"/>
          </p:nvPr>
        </p:nvSpPr>
        <p:spPr>
          <a:xfrm>
            <a:off x="5076056" y="4581128"/>
            <a:ext cx="3960440" cy="1727969"/>
          </a:xfrm>
        </p:spPr>
        <p:txBody>
          <a:bodyPr/>
          <a:lstStyle/>
          <a:p>
            <a:r>
              <a:rPr lang="de-DE" sz="2000" dirty="0"/>
              <a:t>Realisierung von 2*v für v eine natürliche Zahl ?</a:t>
            </a:r>
          </a:p>
          <a:p>
            <a:r>
              <a:rPr lang="de-DE" sz="2000" dirty="0"/>
              <a:t>Realisierung von ⎣ v/2</a:t>
            </a:r>
            <a:r>
              <a:rPr lang="el-GR" sz="2000" dirty="0"/>
              <a:t> </a:t>
            </a:r>
            <a:r>
              <a:rPr lang="de-DE" sz="2000" dirty="0"/>
              <a:t>⎦ ?  </a:t>
            </a:r>
          </a:p>
        </p:txBody>
      </p:sp>
      <p:sp>
        <p:nvSpPr>
          <p:cNvPr id="59" name="Rechteck 58"/>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390848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Make</a:t>
            </a:r>
            <a:r>
              <a:rPr lang="de-DE" dirty="0"/>
              <a:t>-Heap</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51</a:t>
            </a:fld>
            <a:endParaRPr lang="de-DE"/>
          </a:p>
        </p:txBody>
      </p:sp>
      <p:pic>
        <p:nvPicPr>
          <p:cNvPr id="5" name="Bild 4" descr="make-hea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40768"/>
            <a:ext cx="8735396" cy="1440160"/>
          </a:xfrm>
          <a:prstGeom prst="rect">
            <a:avLst/>
          </a:prstGeom>
        </p:spPr>
      </p:pic>
      <p:pic>
        <p:nvPicPr>
          <p:cNvPr id="7" name="Bild 6" descr="Screen Shot 2015-04-14 at 21.26.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770" y="2247900"/>
            <a:ext cx="238871" cy="244996"/>
          </a:xfrm>
          <a:prstGeom prst="rect">
            <a:avLst/>
          </a:prstGeom>
        </p:spPr>
      </p:pic>
      <p:sp>
        <p:nvSpPr>
          <p:cNvPr id="3" name="Inhaltsplatzhalter 2"/>
          <p:cNvSpPr>
            <a:spLocks noGrp="1"/>
          </p:cNvSpPr>
          <p:nvPr>
            <p:ph idx="1"/>
          </p:nvPr>
        </p:nvSpPr>
        <p:spPr>
          <a:xfrm>
            <a:off x="457200" y="3212976"/>
            <a:ext cx="8435280" cy="2952874"/>
          </a:xfrm>
        </p:spPr>
        <p:txBody>
          <a:bodyPr/>
          <a:lstStyle/>
          <a:p>
            <a:r>
              <a:rPr lang="de-DE" sz="2400" dirty="0"/>
              <a:t>Betrachte einen Knoten nach dem anderen, die Kinder sollten schon Heaps (Max-Heaps) sein</a:t>
            </a:r>
          </a:p>
          <a:p>
            <a:r>
              <a:rPr lang="de-DE" sz="2400" dirty="0"/>
              <a:t>Verwende </a:t>
            </a:r>
            <a:r>
              <a:rPr lang="de-DE" sz="2400" dirty="0" err="1"/>
              <a:t>Heapify</a:t>
            </a:r>
            <a:r>
              <a:rPr lang="de-DE" sz="2400" dirty="0"/>
              <a:t> um Beinahe-Heap zu Heap zu machen</a:t>
            </a:r>
          </a:p>
          <a:p>
            <a:r>
              <a:rPr lang="de-DE" sz="2400" dirty="0"/>
              <a:t>Kinder eines Knoten sind schon Wurzeln von Heaps, wenn man rückwärts vorgeht (beginnend beim Vater von </a:t>
            </a:r>
            <a:r>
              <a:rPr lang="de-DE" sz="2400" dirty="0" err="1"/>
              <a:t>lastnode</a:t>
            </a:r>
            <a:r>
              <a:rPr lang="de-DE" sz="2400" dirty="0"/>
              <a:t>)</a:t>
            </a:r>
          </a:p>
          <a:p>
            <a:r>
              <a:rPr lang="de-DE" sz="2400" dirty="0"/>
              <a:t>Zeitverbrauch: Sicherlich in O(</a:t>
            </a:r>
            <a:r>
              <a:rPr lang="de-DE" sz="2400" dirty="0" err="1"/>
              <a:t>n</a:t>
            </a:r>
            <a:r>
              <a:rPr lang="de-DE" sz="2400" dirty="0"/>
              <a:t> log </a:t>
            </a:r>
            <a:r>
              <a:rPr lang="de-DE" sz="2400" dirty="0" err="1"/>
              <a:t>n</a:t>
            </a:r>
            <a:r>
              <a:rPr lang="de-DE" sz="2400" dirty="0"/>
              <a:t>)</a:t>
            </a:r>
          </a:p>
        </p:txBody>
      </p:sp>
    </p:spTree>
    <p:extLst>
      <p:ext uri="{BB962C8B-B14F-4D97-AF65-F5344CB8AC3E}">
        <p14:creationId xmlns:p14="http://schemas.microsoft.com/office/powerpoint/2010/main" val="443505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Heapify</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52</a:t>
            </a:fld>
            <a:endParaRPr lang="de-DE"/>
          </a:p>
        </p:txBody>
      </p:sp>
      <p:pic>
        <p:nvPicPr>
          <p:cNvPr id="5" name="Bild 4" descr="heapif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85" y="1340768"/>
            <a:ext cx="8270463" cy="3453358"/>
          </a:xfrm>
          <a:prstGeom prst="rect">
            <a:avLst/>
          </a:prstGeom>
        </p:spPr>
      </p:pic>
      <p:sp>
        <p:nvSpPr>
          <p:cNvPr id="3" name="Textfeld 2"/>
          <p:cNvSpPr txBox="1"/>
          <p:nvPr/>
        </p:nvSpPr>
        <p:spPr>
          <a:xfrm>
            <a:off x="446291" y="5589240"/>
            <a:ext cx="6429965" cy="369332"/>
          </a:xfrm>
          <a:prstGeom prst="rect">
            <a:avLst/>
          </a:prstGeom>
          <a:noFill/>
        </p:spPr>
        <p:txBody>
          <a:bodyPr wrap="none" rtlCol="0">
            <a:spAutoFit/>
          </a:bodyPr>
          <a:lstStyle/>
          <a:p>
            <a:r>
              <a:rPr lang="de-DE" dirty="0"/>
              <a:t>Statt „</a:t>
            </a:r>
            <a:r>
              <a:rPr lang="de-DE" dirty="0" err="1"/>
              <a:t>Heapify</a:t>
            </a:r>
            <a:r>
              <a:rPr lang="de-DE" dirty="0"/>
              <a:t>“ wird oft auch der Ausdruck „</a:t>
            </a:r>
            <a:r>
              <a:rPr lang="de-DE" dirty="0" err="1"/>
              <a:t>Einsieben</a:t>
            </a:r>
            <a:r>
              <a:rPr lang="de-DE" dirty="0"/>
              <a:t>“ verwendet.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510" y="1868649"/>
            <a:ext cx="259891" cy="2598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327" y="2132856"/>
            <a:ext cx="259891" cy="2598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4890" y="1609841"/>
            <a:ext cx="564069" cy="258808"/>
          </a:xfrm>
          <a:prstGeom prst="rect">
            <a:avLst/>
          </a:prstGeom>
        </p:spPr>
      </p:pic>
    </p:spTree>
    <p:extLst>
      <p:ext uri="{BB962C8B-B14F-4D97-AF65-F5344CB8AC3E}">
        <p14:creationId xmlns:p14="http://schemas.microsoft.com/office/powerpoint/2010/main" val="2966458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Hilfsfunktionen</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53</a:t>
            </a:fld>
            <a:endParaRPr lang="de-DE"/>
          </a:p>
        </p:txBody>
      </p:sp>
      <p:pic>
        <p:nvPicPr>
          <p:cNvPr id="3" name="Bild 2" descr="heapsort-au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40768"/>
            <a:ext cx="3168352" cy="3493311"/>
          </a:xfrm>
          <a:prstGeom prst="rect">
            <a:avLst/>
          </a:prstGeom>
        </p:spPr>
      </p:pic>
      <p:sp>
        <p:nvSpPr>
          <p:cNvPr id="5" name="Rectangle 4"/>
          <p:cNvSpPr/>
          <p:nvPr/>
        </p:nvSpPr>
        <p:spPr>
          <a:xfrm>
            <a:off x="2339752" y="3347210"/>
            <a:ext cx="576064" cy="23498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p:cNvSpPr txBox="1"/>
          <p:nvPr/>
        </p:nvSpPr>
        <p:spPr>
          <a:xfrm>
            <a:off x="2327165" y="3266037"/>
            <a:ext cx="1188146" cy="338554"/>
          </a:xfrm>
          <a:prstGeom prst="rect">
            <a:avLst/>
          </a:prstGeom>
          <a:noFill/>
        </p:spPr>
        <p:txBody>
          <a:bodyPr wrap="none" rtlCol="0">
            <a:spAutoFit/>
          </a:bodyPr>
          <a:lstStyle/>
          <a:p>
            <a:r>
              <a:rPr lang="en-US" sz="1600" i="1" dirty="0">
                <a:latin typeface="Times" charset="0"/>
                <a:ea typeface="Times" charset="0"/>
                <a:cs typeface="Times" charset="0"/>
              </a:rPr>
              <a:t>v ≤ </a:t>
            </a:r>
            <a:r>
              <a:rPr lang="en-US" sz="1600" i="1" dirty="0" err="1">
                <a:latin typeface="Times" charset="0"/>
                <a:ea typeface="Times" charset="0"/>
                <a:cs typeface="Times" charset="0"/>
              </a:rPr>
              <a:t>lastnode</a:t>
            </a:r>
            <a:endParaRPr lang="en-US" sz="1600" b="1" i="1" dirty="0">
              <a:latin typeface="Times" charset="0"/>
              <a:ea typeface="Times" charset="0"/>
              <a:cs typeface="Times" charset="0"/>
            </a:endParaRPr>
          </a:p>
        </p:txBody>
      </p:sp>
      <p:sp>
        <p:nvSpPr>
          <p:cNvPr id="8" name="Rectangle 7"/>
          <p:cNvSpPr/>
          <p:nvPr/>
        </p:nvSpPr>
        <p:spPr>
          <a:xfrm>
            <a:off x="2064307" y="4602594"/>
            <a:ext cx="576064" cy="23498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TextBox 8"/>
          <p:cNvSpPr txBox="1"/>
          <p:nvPr/>
        </p:nvSpPr>
        <p:spPr>
          <a:xfrm>
            <a:off x="2051720" y="4521421"/>
            <a:ext cx="1418978" cy="338554"/>
          </a:xfrm>
          <a:prstGeom prst="rect">
            <a:avLst/>
          </a:prstGeom>
          <a:noFill/>
        </p:spPr>
        <p:txBody>
          <a:bodyPr wrap="none" rtlCol="0">
            <a:spAutoFit/>
          </a:bodyPr>
          <a:lstStyle/>
          <a:p>
            <a:r>
              <a:rPr lang="en-US" sz="1600" i="1" dirty="0">
                <a:latin typeface="Times" charset="0"/>
                <a:ea typeface="Times" charset="0"/>
                <a:cs typeface="Times" charset="0"/>
              </a:rPr>
              <a:t>2*v &gt; </a:t>
            </a:r>
            <a:r>
              <a:rPr lang="en-US" sz="1600" i="1" dirty="0" err="1">
                <a:latin typeface="Times" charset="0"/>
                <a:ea typeface="Times" charset="0"/>
                <a:cs typeface="Times" charset="0"/>
              </a:rPr>
              <a:t>lastnode</a:t>
            </a:r>
            <a:endParaRPr lang="en-US" sz="1600" b="1" i="1" dirty="0">
              <a:latin typeface="Times" charset="0"/>
              <a:ea typeface="Times" charset="0"/>
              <a:cs typeface="Times" charset="0"/>
            </a:endParaRPr>
          </a:p>
        </p:txBody>
      </p:sp>
    </p:spTree>
    <p:extLst>
      <p:ext uri="{BB962C8B-B14F-4D97-AF65-F5344CB8AC3E}">
        <p14:creationId xmlns:p14="http://schemas.microsoft.com/office/powerpoint/2010/main" val="4121638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Heap-</a:t>
            </a:r>
            <a:r>
              <a:rPr lang="de-DE" dirty="0" err="1"/>
              <a:t>Sort</a:t>
            </a:r>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54</a:t>
            </a:fld>
            <a:endParaRPr lang="de-DE"/>
          </a:p>
        </p:txBody>
      </p:sp>
      <p:pic>
        <p:nvPicPr>
          <p:cNvPr id="6" name="Bild 5" descr="heapso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84" y="1412776"/>
            <a:ext cx="8585616" cy="2746474"/>
          </a:xfrm>
          <a:prstGeom prst="rect">
            <a:avLst/>
          </a:prstGeom>
        </p:spPr>
      </p:pic>
      <p:sp>
        <p:nvSpPr>
          <p:cNvPr id="7" name="Rechteck 6"/>
          <p:cNvSpPr/>
          <p:nvPr/>
        </p:nvSpPr>
        <p:spPr>
          <a:xfrm>
            <a:off x="2339752" y="5085184"/>
            <a:ext cx="4572000" cy="1569660"/>
          </a:xfrm>
          <a:prstGeom prst="rect">
            <a:avLst/>
          </a:prstGeom>
        </p:spPr>
        <p:txBody>
          <a:bodyPr>
            <a:spAutoFit/>
          </a:bodyPr>
          <a:lstStyle/>
          <a:p>
            <a:r>
              <a:rPr lang="de-DE" sz="1200" dirty="0">
                <a:solidFill>
                  <a:srgbClr val="0000FF"/>
                </a:solidFill>
              </a:rPr>
              <a:t>Robert W. Floyd: </a:t>
            </a:r>
            <a:r>
              <a:rPr lang="de-DE" sz="1200" dirty="0" err="1">
                <a:solidFill>
                  <a:srgbClr val="0000FF"/>
                </a:solidFill>
              </a:rPr>
              <a:t>Algorithm</a:t>
            </a:r>
            <a:r>
              <a:rPr lang="de-DE" sz="1200" dirty="0">
                <a:solidFill>
                  <a:srgbClr val="0000FF"/>
                </a:solidFill>
              </a:rPr>
              <a:t> 113: </a:t>
            </a:r>
            <a:r>
              <a:rPr lang="de-DE" sz="1200" dirty="0" err="1">
                <a:solidFill>
                  <a:srgbClr val="0000FF"/>
                </a:solidFill>
              </a:rPr>
              <a:t>Treesort</a:t>
            </a:r>
            <a:r>
              <a:rPr lang="de-DE" sz="1200" dirty="0">
                <a:solidFill>
                  <a:srgbClr val="0000FF"/>
                </a:solidFill>
              </a:rPr>
              <a:t>. </a:t>
            </a:r>
            <a:br>
              <a:rPr lang="de-DE" sz="1200" dirty="0">
                <a:solidFill>
                  <a:srgbClr val="0000FF"/>
                </a:solidFill>
              </a:rPr>
            </a:br>
            <a:r>
              <a:rPr lang="de-DE" sz="1200" dirty="0">
                <a:solidFill>
                  <a:srgbClr val="0000FF"/>
                </a:solidFill>
              </a:rPr>
              <a:t>In: Communications of </a:t>
            </a:r>
            <a:r>
              <a:rPr lang="de-DE" sz="1200" dirty="0" err="1">
                <a:solidFill>
                  <a:srgbClr val="0000FF"/>
                </a:solidFill>
              </a:rPr>
              <a:t>the</a:t>
            </a:r>
            <a:r>
              <a:rPr lang="de-DE" sz="1200" dirty="0">
                <a:solidFill>
                  <a:srgbClr val="0000FF"/>
                </a:solidFill>
              </a:rPr>
              <a:t> ACM. 5, Nr. 8, S. 434, </a:t>
            </a:r>
            <a:r>
              <a:rPr lang="de-DE" sz="1200" b="1" dirty="0">
                <a:solidFill>
                  <a:srgbClr val="FF0000"/>
                </a:solidFill>
              </a:rPr>
              <a:t>1962</a:t>
            </a:r>
            <a:endParaRPr lang="de-DE" sz="1200" dirty="0">
              <a:solidFill>
                <a:srgbClr val="0000FF"/>
              </a:solidFill>
            </a:endParaRPr>
          </a:p>
          <a:p>
            <a:endParaRPr lang="de-DE" sz="1200" dirty="0">
              <a:solidFill>
                <a:srgbClr val="0000FF"/>
              </a:solidFill>
            </a:endParaRPr>
          </a:p>
          <a:p>
            <a:r>
              <a:rPr lang="de-DE" sz="1200" dirty="0">
                <a:solidFill>
                  <a:srgbClr val="0000FF"/>
                </a:solidFill>
              </a:rPr>
              <a:t>Robert W. Floyd: </a:t>
            </a:r>
            <a:r>
              <a:rPr lang="de-DE" sz="1200" dirty="0" err="1">
                <a:solidFill>
                  <a:srgbClr val="0000FF"/>
                </a:solidFill>
              </a:rPr>
              <a:t>Algorithm</a:t>
            </a:r>
            <a:r>
              <a:rPr lang="de-DE" sz="1200" dirty="0">
                <a:solidFill>
                  <a:srgbClr val="0000FF"/>
                </a:solidFill>
              </a:rPr>
              <a:t> 245: </a:t>
            </a:r>
            <a:r>
              <a:rPr lang="de-DE" sz="1200" dirty="0" err="1">
                <a:solidFill>
                  <a:srgbClr val="0000FF"/>
                </a:solidFill>
              </a:rPr>
              <a:t>Treesort</a:t>
            </a:r>
            <a:r>
              <a:rPr lang="de-DE" sz="1200" dirty="0">
                <a:solidFill>
                  <a:srgbClr val="0000FF"/>
                </a:solidFill>
              </a:rPr>
              <a:t> 3. </a:t>
            </a:r>
            <a:br>
              <a:rPr lang="de-DE" sz="1200" dirty="0">
                <a:solidFill>
                  <a:srgbClr val="0000FF"/>
                </a:solidFill>
              </a:rPr>
            </a:br>
            <a:r>
              <a:rPr lang="de-DE" sz="1200" dirty="0">
                <a:solidFill>
                  <a:srgbClr val="0000FF"/>
                </a:solidFill>
              </a:rPr>
              <a:t>In: Communications of </a:t>
            </a:r>
            <a:r>
              <a:rPr lang="de-DE" sz="1200" dirty="0" err="1">
                <a:solidFill>
                  <a:srgbClr val="0000FF"/>
                </a:solidFill>
              </a:rPr>
              <a:t>the</a:t>
            </a:r>
            <a:r>
              <a:rPr lang="de-DE" sz="1200" dirty="0">
                <a:solidFill>
                  <a:srgbClr val="0000FF"/>
                </a:solidFill>
              </a:rPr>
              <a:t> ACM. 7, Nr. 12, S. 701, </a:t>
            </a:r>
            <a:r>
              <a:rPr lang="de-DE" sz="1200" b="1" dirty="0">
                <a:solidFill>
                  <a:srgbClr val="FF0000"/>
                </a:solidFill>
              </a:rPr>
              <a:t>1964</a:t>
            </a:r>
            <a:endParaRPr lang="de-DE" sz="1200" dirty="0">
              <a:solidFill>
                <a:srgbClr val="0000FF"/>
              </a:solidFill>
            </a:endParaRPr>
          </a:p>
          <a:p>
            <a:endParaRPr lang="de-DE" sz="1200" dirty="0">
              <a:solidFill>
                <a:srgbClr val="0000FF"/>
              </a:solidFill>
            </a:endParaRPr>
          </a:p>
          <a:p>
            <a:r>
              <a:rPr lang="de-DE" sz="1200" dirty="0">
                <a:solidFill>
                  <a:srgbClr val="0000FF"/>
                </a:solidFill>
              </a:rPr>
              <a:t>J. W. J. Williams: </a:t>
            </a:r>
            <a:r>
              <a:rPr lang="de-DE" sz="1200" dirty="0" err="1">
                <a:solidFill>
                  <a:srgbClr val="0000FF"/>
                </a:solidFill>
              </a:rPr>
              <a:t>Algorithm</a:t>
            </a:r>
            <a:r>
              <a:rPr lang="de-DE" sz="1200" dirty="0">
                <a:solidFill>
                  <a:srgbClr val="0000FF"/>
                </a:solidFill>
              </a:rPr>
              <a:t> 232: </a:t>
            </a:r>
            <a:r>
              <a:rPr lang="de-DE" sz="1200" dirty="0" err="1">
                <a:solidFill>
                  <a:srgbClr val="0000FF"/>
                </a:solidFill>
              </a:rPr>
              <a:t>Heapsort</a:t>
            </a:r>
            <a:r>
              <a:rPr lang="de-DE" sz="1200" dirty="0">
                <a:solidFill>
                  <a:srgbClr val="0000FF"/>
                </a:solidFill>
              </a:rPr>
              <a:t>. </a:t>
            </a:r>
            <a:br>
              <a:rPr lang="de-DE" sz="1200" dirty="0">
                <a:solidFill>
                  <a:srgbClr val="0000FF"/>
                </a:solidFill>
              </a:rPr>
            </a:br>
            <a:r>
              <a:rPr lang="de-DE" sz="1200" dirty="0">
                <a:solidFill>
                  <a:srgbClr val="0000FF"/>
                </a:solidFill>
              </a:rPr>
              <a:t>In: Communications of </a:t>
            </a:r>
            <a:r>
              <a:rPr lang="de-DE" sz="1200" dirty="0" err="1">
                <a:solidFill>
                  <a:srgbClr val="0000FF"/>
                </a:solidFill>
              </a:rPr>
              <a:t>the</a:t>
            </a:r>
            <a:r>
              <a:rPr lang="de-DE" sz="1200" dirty="0">
                <a:solidFill>
                  <a:srgbClr val="0000FF"/>
                </a:solidFill>
              </a:rPr>
              <a:t> ACM. 7, Nr. 6, S. 347-348, </a:t>
            </a:r>
            <a:r>
              <a:rPr lang="de-DE" sz="1200" b="1" dirty="0">
                <a:solidFill>
                  <a:srgbClr val="FF0000"/>
                </a:solidFill>
              </a:rPr>
              <a:t>1964</a:t>
            </a:r>
            <a:endParaRPr lang="de-DE" sz="1200" dirty="0">
              <a:solidFill>
                <a:srgbClr val="0000FF"/>
              </a:solidFill>
            </a:endParaRPr>
          </a:p>
        </p:txBody>
      </p:sp>
      <p:sp>
        <p:nvSpPr>
          <p:cNvPr id="8" name="Inhaltsplatzhalter 2"/>
          <p:cNvSpPr>
            <a:spLocks noGrp="1"/>
          </p:cNvSpPr>
          <p:nvPr>
            <p:ph idx="1"/>
          </p:nvPr>
        </p:nvSpPr>
        <p:spPr>
          <a:xfrm>
            <a:off x="5206979" y="3501008"/>
            <a:ext cx="3816424" cy="1368152"/>
          </a:xfrm>
        </p:spPr>
        <p:txBody>
          <a:bodyPr/>
          <a:lstStyle/>
          <a:p>
            <a:r>
              <a:rPr lang="de-DE" sz="2000" dirty="0"/>
              <a:t>O(</a:t>
            </a:r>
            <a:r>
              <a:rPr lang="de-DE" sz="2000" dirty="0" err="1"/>
              <a:t>n</a:t>
            </a:r>
            <a:r>
              <a:rPr lang="de-DE" sz="2000" dirty="0"/>
              <a:t> log </a:t>
            </a:r>
            <a:r>
              <a:rPr lang="de-DE" sz="2000" dirty="0" err="1"/>
              <a:t>n</a:t>
            </a:r>
            <a:r>
              <a:rPr lang="de-DE" sz="2000" dirty="0"/>
              <a:t>) für </a:t>
            </a:r>
            <a:r>
              <a:rPr lang="de-DE" sz="2000" dirty="0" err="1"/>
              <a:t>Make</a:t>
            </a:r>
            <a:r>
              <a:rPr lang="de-DE" sz="2000" dirty="0"/>
              <a:t>-Heap</a:t>
            </a:r>
          </a:p>
          <a:p>
            <a:r>
              <a:rPr lang="de-DE" sz="2000" dirty="0"/>
              <a:t>O(</a:t>
            </a:r>
            <a:r>
              <a:rPr lang="de-DE" sz="2000" dirty="0" err="1"/>
              <a:t>n</a:t>
            </a:r>
            <a:r>
              <a:rPr lang="de-DE" sz="2000" dirty="0"/>
              <a:t> log </a:t>
            </a:r>
            <a:r>
              <a:rPr lang="de-DE" sz="2000" dirty="0" err="1"/>
              <a:t>n</a:t>
            </a:r>
            <a:r>
              <a:rPr lang="de-DE" sz="2000" dirty="0"/>
              <a:t>) für </a:t>
            </a:r>
            <a:r>
              <a:rPr lang="de-DE" sz="2000" dirty="0" err="1"/>
              <a:t>While</a:t>
            </a:r>
            <a:r>
              <a:rPr lang="de-DE" sz="2000" dirty="0"/>
              <a:t>-Schleife</a:t>
            </a:r>
          </a:p>
          <a:p>
            <a:r>
              <a:rPr lang="de-DE" sz="2000" dirty="0"/>
              <a:t>Gesamtlaufzeit O(</a:t>
            </a:r>
            <a:r>
              <a:rPr lang="de-DE" sz="2000" dirty="0" err="1"/>
              <a:t>n</a:t>
            </a:r>
            <a:r>
              <a:rPr lang="de-DE" sz="2000" dirty="0"/>
              <a:t> log </a:t>
            </a:r>
            <a:r>
              <a:rPr lang="de-DE" sz="2000" dirty="0" err="1"/>
              <a:t>n</a:t>
            </a:r>
            <a:r>
              <a:rPr lang="de-DE" sz="2000" dirty="0"/>
              <a:t>)</a:t>
            </a:r>
          </a:p>
        </p:txBody>
      </p:sp>
    </p:spTree>
    <p:extLst>
      <p:ext uri="{BB962C8B-B14F-4D97-AF65-F5344CB8AC3E}">
        <p14:creationId xmlns:p14="http://schemas.microsoft.com/office/powerpoint/2010/main" val="3198945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55</a:t>
            </a:fld>
            <a:endParaRPr lang="de-DE"/>
          </a:p>
        </p:txBody>
      </p:sp>
      <p:pic>
        <p:nvPicPr>
          <p:cNvPr id="5" name="Bild 4" descr="Deutschland_Internet-1024x5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336" y="0"/>
            <a:ext cx="12192000" cy="6858000"/>
          </a:xfrm>
          <a:prstGeom prst="rect">
            <a:avLst/>
          </a:prstGeom>
        </p:spPr>
      </p:pic>
      <p:sp>
        <p:nvSpPr>
          <p:cNvPr id="6" name="Textfeld 5"/>
          <p:cNvSpPr txBox="1"/>
          <p:nvPr/>
        </p:nvSpPr>
        <p:spPr>
          <a:xfrm>
            <a:off x="2915816" y="4149080"/>
            <a:ext cx="3024336" cy="769441"/>
          </a:xfrm>
          <a:prstGeom prst="rect">
            <a:avLst/>
          </a:prstGeom>
          <a:solidFill>
            <a:srgbClr val="FFFF00"/>
          </a:solidFill>
        </p:spPr>
        <p:txBody>
          <a:bodyPr wrap="square" rtlCol="0">
            <a:spAutoFit/>
          </a:bodyPr>
          <a:lstStyle/>
          <a:p>
            <a:pPr algn="ctr"/>
            <a:r>
              <a:rPr lang="de-DE" sz="4400" dirty="0" err="1"/>
              <a:t>Sorting</a:t>
            </a:r>
            <a:r>
              <a:rPr lang="de-DE" sz="4400" dirty="0"/>
              <a:t> ...</a:t>
            </a:r>
          </a:p>
        </p:txBody>
      </p:sp>
      <p:sp>
        <p:nvSpPr>
          <p:cNvPr id="7" name="Textfeld 6"/>
          <p:cNvSpPr txBox="1"/>
          <p:nvPr/>
        </p:nvSpPr>
        <p:spPr>
          <a:xfrm>
            <a:off x="251520" y="260648"/>
            <a:ext cx="8841803" cy="830997"/>
          </a:xfrm>
          <a:prstGeom prst="rect">
            <a:avLst/>
          </a:prstGeom>
          <a:noFill/>
        </p:spPr>
        <p:txBody>
          <a:bodyPr wrap="none" rtlCol="0">
            <a:spAutoFit/>
          </a:bodyPr>
          <a:lstStyle/>
          <a:p>
            <a:r>
              <a:rPr lang="de-DE" sz="4800" dirty="0">
                <a:solidFill>
                  <a:schemeClr val="bg1"/>
                </a:solidFill>
              </a:rPr>
              <a:t>Wie langsam muss Sortieren sein?</a:t>
            </a:r>
          </a:p>
        </p:txBody>
      </p:sp>
      <p:sp>
        <p:nvSpPr>
          <p:cNvPr id="8" name="Textfeld 7"/>
          <p:cNvSpPr txBox="1"/>
          <p:nvPr/>
        </p:nvSpPr>
        <p:spPr>
          <a:xfrm>
            <a:off x="107504" y="5694347"/>
            <a:ext cx="9130497" cy="830997"/>
          </a:xfrm>
          <a:prstGeom prst="rect">
            <a:avLst/>
          </a:prstGeom>
          <a:noFill/>
        </p:spPr>
        <p:txBody>
          <a:bodyPr wrap="none" rtlCol="0">
            <a:spAutoFit/>
          </a:bodyPr>
          <a:lstStyle/>
          <a:p>
            <a:r>
              <a:rPr lang="de-DE" sz="4800" dirty="0">
                <a:solidFill>
                  <a:schemeClr val="bg1"/>
                </a:solidFill>
              </a:rPr>
              <a:t>Wie schwer ist das Sortierproblem?</a:t>
            </a:r>
          </a:p>
        </p:txBody>
      </p:sp>
      <p:pic>
        <p:nvPicPr>
          <p:cNvPr id="10" name="Bild 9" descr="Screen Shot 2015-04-16 at 22.26.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448050"/>
            <a:ext cx="1872208" cy="330200"/>
          </a:xfrm>
          <a:prstGeom prst="rect">
            <a:avLst/>
          </a:prstGeom>
        </p:spPr>
      </p:pic>
    </p:spTree>
    <p:extLst>
      <p:ext uri="{BB962C8B-B14F-4D97-AF65-F5344CB8AC3E}">
        <p14:creationId xmlns:p14="http://schemas.microsoft.com/office/powerpoint/2010/main" val="54807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1.11111E-6 L 0.14965 -1.11111E-6 " pathEditMode="relative" ptsTypes="AA">
                                      <p:cBhvr>
                                        <p:cTn id="6" dur="5600" fill="hold"/>
                                        <p:tgtEl>
                                          <p:spTgt spid="1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56</a:t>
            </a:fld>
            <a:endParaRPr lang="de-DE"/>
          </a:p>
        </p:txBody>
      </p:sp>
      <p:pic>
        <p:nvPicPr>
          <p:cNvPr id="5" name="Bild 4" descr="Screen Shot 2015-04-12 at 19.41.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144000" cy="5903752"/>
          </a:xfrm>
          <a:prstGeom prst="rect">
            <a:avLst/>
          </a:prstGeom>
        </p:spPr>
      </p:pic>
      <p:sp>
        <p:nvSpPr>
          <p:cNvPr id="3" name="Rechteck 2"/>
          <p:cNvSpPr/>
          <p:nvPr/>
        </p:nvSpPr>
        <p:spPr>
          <a:xfrm>
            <a:off x="7308304" y="0"/>
            <a:ext cx="1835696" cy="9087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3203848" y="6381328"/>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
        <p:nvSpPr>
          <p:cNvPr id="7" name="Rechteck 6"/>
          <p:cNvSpPr/>
          <p:nvPr/>
        </p:nvSpPr>
        <p:spPr>
          <a:xfrm>
            <a:off x="5292080" y="1145952"/>
            <a:ext cx="3384376" cy="30835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200" dirty="0">
                <a:solidFill>
                  <a:schemeClr val="tx1"/>
                </a:solidFill>
              </a:rPr>
              <a:t>unter </a:t>
            </a:r>
            <a:r>
              <a:rPr lang="de-DE" sz="2200" dirty="0" err="1">
                <a:solidFill>
                  <a:schemeClr val="tx1"/>
                </a:solidFill>
              </a:rPr>
              <a:t>n</a:t>
            </a:r>
            <a:r>
              <a:rPr lang="de-DE" sz="2200" dirty="0">
                <a:solidFill>
                  <a:schemeClr val="tx1"/>
                </a:solidFill>
              </a:rPr>
              <a:t> log </a:t>
            </a:r>
            <a:r>
              <a:rPr lang="de-DE" sz="2200" dirty="0" err="1">
                <a:solidFill>
                  <a:schemeClr val="tx1"/>
                </a:solidFill>
              </a:rPr>
              <a:t>n</a:t>
            </a:r>
            <a:r>
              <a:rPr lang="de-DE" sz="2200" dirty="0">
                <a:solidFill>
                  <a:schemeClr val="tx1"/>
                </a:solidFill>
              </a:rPr>
              <a:t> ?</a:t>
            </a:r>
          </a:p>
        </p:txBody>
      </p:sp>
    </p:spTree>
    <p:extLst>
      <p:ext uri="{BB962C8B-B14F-4D97-AF65-F5344CB8AC3E}">
        <p14:creationId xmlns:p14="http://schemas.microsoft.com/office/powerpoint/2010/main" val="788729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57</a:t>
            </a:fld>
            <a:endParaRPr lang="de-DE"/>
          </a:p>
        </p:txBody>
      </p:sp>
      <p:pic>
        <p:nvPicPr>
          <p:cNvPr id="5" name="Bild 4" descr="Screen Shot 2015-04-12 at 19.41.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41280"/>
          </a:xfrm>
          <a:prstGeom prst="rect">
            <a:avLst/>
          </a:prstGeom>
        </p:spPr>
      </p:pic>
      <p:sp>
        <p:nvSpPr>
          <p:cNvPr id="6" name="Rechteck 5"/>
          <p:cNvSpPr/>
          <p:nvPr/>
        </p:nvSpPr>
        <p:spPr>
          <a:xfrm>
            <a:off x="8172400" y="0"/>
            <a:ext cx="971600" cy="1886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6983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58</a:t>
            </a:fld>
            <a:endParaRPr lang="de-DE"/>
          </a:p>
        </p:txBody>
      </p:sp>
      <p:pic>
        <p:nvPicPr>
          <p:cNvPr id="5" name="Bild 4" descr="Screen Shot 2015-04-12 at 19.42.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936"/>
            <a:ext cx="9144000" cy="6707064"/>
          </a:xfrm>
          <a:prstGeom prst="rect">
            <a:avLst/>
          </a:prstGeom>
        </p:spPr>
      </p:pic>
      <p:sp>
        <p:nvSpPr>
          <p:cNvPr id="6" name="Rechteck 5"/>
          <p:cNvSpPr/>
          <p:nvPr/>
        </p:nvSpPr>
        <p:spPr>
          <a:xfrm>
            <a:off x="7308304" y="0"/>
            <a:ext cx="1835696" cy="9087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Tree>
    <p:extLst>
      <p:ext uri="{BB962C8B-B14F-4D97-AF65-F5344CB8AC3E}">
        <p14:creationId xmlns:p14="http://schemas.microsoft.com/office/powerpoint/2010/main" val="1339312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59</a:t>
            </a:fld>
            <a:endParaRPr lang="de-DE"/>
          </a:p>
        </p:txBody>
      </p:sp>
      <p:pic>
        <p:nvPicPr>
          <p:cNvPr id="5" name="Bild 4" descr="Screen Shot 2015-04-12 at 19.43.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69864" cy="6858000"/>
          </a:xfrm>
          <a:prstGeom prst="rect">
            <a:avLst/>
          </a:prstGeom>
        </p:spPr>
      </p:pic>
      <p:sp>
        <p:nvSpPr>
          <p:cNvPr id="6" name="Rechteck 5"/>
          <p:cNvSpPr/>
          <p:nvPr/>
        </p:nvSpPr>
        <p:spPr>
          <a:xfrm>
            <a:off x="7740352" y="0"/>
            <a:ext cx="1403648" cy="4766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6482337" y="18032"/>
            <a:ext cx="2698175" cy="276999"/>
          </a:xfrm>
          <a:prstGeom prst="rect">
            <a:avLst/>
          </a:prstGeom>
        </p:spPr>
        <p:txBody>
          <a:bodyPr wrap="none">
            <a:spAutoFit/>
          </a:bodyPr>
          <a:lstStyle/>
          <a:p>
            <a:r>
              <a:rPr lang="de-DE" sz="1200" dirty="0"/>
              <a:t>http://</a:t>
            </a:r>
            <a:r>
              <a:rPr lang="de-DE" sz="1200" dirty="0" err="1"/>
              <a:t>www-tcs.cs.uni-sb.de</a:t>
            </a:r>
            <a:r>
              <a:rPr lang="de-DE" sz="1200" dirty="0"/>
              <a:t>/</a:t>
            </a:r>
            <a:r>
              <a:rPr lang="de-DE" sz="1200" dirty="0" err="1"/>
              <a:t>course</a:t>
            </a:r>
            <a:r>
              <a:rPr lang="de-DE" sz="1200" dirty="0"/>
              <a:t>/60/</a:t>
            </a:r>
          </a:p>
        </p:txBody>
      </p:sp>
      <p:sp>
        <p:nvSpPr>
          <p:cNvPr id="3" name="Rechteck 2"/>
          <p:cNvSpPr/>
          <p:nvPr/>
        </p:nvSpPr>
        <p:spPr>
          <a:xfrm>
            <a:off x="251520" y="5877272"/>
            <a:ext cx="4896544" cy="92992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2771800" y="5445224"/>
            <a:ext cx="2952328" cy="14127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2839737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Schlimmster vs. typischer Fall</a:t>
            </a:r>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a:t>
            </a:fld>
            <a:endParaRPr lang="de-DE"/>
          </a:p>
        </p:txBody>
      </p:sp>
      <p:pic>
        <p:nvPicPr>
          <p:cNvPr id="5" name="Bild 4" descr="Screen Shot 2015-04-05 at 22.08.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3450229"/>
          </a:xfrm>
          <a:prstGeom prst="rect">
            <a:avLst/>
          </a:prstGeom>
        </p:spPr>
      </p:pic>
    </p:spTree>
    <p:extLst>
      <p:ext uri="{BB962C8B-B14F-4D97-AF65-F5344CB8AC3E}">
        <p14:creationId xmlns:p14="http://schemas.microsoft.com/office/powerpoint/2010/main" val="3727310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Komplexität des Problems „In-situ-Sortieren“</a:t>
            </a:r>
          </a:p>
        </p:txBody>
      </p:sp>
      <p:sp>
        <p:nvSpPr>
          <p:cNvPr id="3" name="Inhaltsplatzhalter 2"/>
          <p:cNvSpPr>
            <a:spLocks noGrp="1"/>
          </p:cNvSpPr>
          <p:nvPr>
            <p:ph idx="1"/>
          </p:nvPr>
        </p:nvSpPr>
        <p:spPr/>
        <p:txBody>
          <a:bodyPr/>
          <a:lstStyle/>
          <a:p>
            <a:endParaRPr lang="de-DE" dirty="0"/>
          </a:p>
          <a:p>
            <a:endParaRPr lang="de-DE" dirty="0"/>
          </a:p>
          <a:p>
            <a:endParaRPr lang="de-DE" dirty="0"/>
          </a:p>
          <a:p>
            <a:pPr marL="0" indent="0">
              <a:buNone/>
            </a:pPr>
            <a:endParaRPr lang="de-DE" dirty="0"/>
          </a:p>
          <a:p>
            <a:r>
              <a:rPr lang="de-DE" b="1" dirty="0"/>
              <a:t>Mindestens </a:t>
            </a:r>
            <a:r>
              <a:rPr lang="de-DE" b="1" dirty="0" err="1"/>
              <a:t>n</a:t>
            </a:r>
            <a:r>
              <a:rPr lang="de-DE" b="1" dirty="0"/>
              <a:t> log </a:t>
            </a:r>
            <a:r>
              <a:rPr lang="de-DE" b="1" dirty="0" err="1"/>
              <a:t>n</a:t>
            </a:r>
            <a:r>
              <a:rPr lang="de-DE" b="1" dirty="0"/>
              <a:t> </a:t>
            </a:r>
            <a:r>
              <a:rPr lang="de-DE" dirty="0"/>
              <a:t>viele Schritte im schlechtesten Fall</a:t>
            </a:r>
          </a:p>
          <a:p>
            <a:r>
              <a:rPr lang="de-DE" dirty="0"/>
              <a:t>Mit Heap-</a:t>
            </a:r>
            <a:r>
              <a:rPr lang="de-DE" dirty="0" err="1"/>
              <a:t>Sort</a:t>
            </a:r>
            <a:r>
              <a:rPr lang="de-DE" dirty="0"/>
              <a:t> haben wir auch festgestellt, dass nur </a:t>
            </a:r>
            <a:r>
              <a:rPr lang="de-DE" b="1" dirty="0"/>
              <a:t>maximal </a:t>
            </a:r>
            <a:r>
              <a:rPr lang="de-DE" b="1" dirty="0" err="1"/>
              <a:t>n</a:t>
            </a:r>
            <a:r>
              <a:rPr lang="de-DE" b="1" dirty="0"/>
              <a:t> log </a:t>
            </a:r>
            <a:r>
              <a:rPr lang="de-DE" b="1" dirty="0" err="1"/>
              <a:t>n</a:t>
            </a:r>
            <a:r>
              <a:rPr lang="de-DE" b="1" dirty="0"/>
              <a:t> </a:t>
            </a:r>
            <a:r>
              <a:rPr lang="de-DE" dirty="0"/>
              <a:t>viele Schritte im schlechtesten Fall nötig sind</a:t>
            </a:r>
          </a:p>
          <a:p>
            <a:r>
              <a:rPr lang="de-DE" dirty="0"/>
              <a:t>Das In-situ-Sortierproblem ist in der </a:t>
            </a:r>
            <a:r>
              <a:rPr lang="de-DE" b="1" dirty="0"/>
              <a:t>Klasse der Probleme</a:t>
            </a:r>
            <a:r>
              <a:rPr lang="de-DE" dirty="0"/>
              <a:t>, die </a:t>
            </a:r>
            <a:r>
              <a:rPr lang="de-DE" b="1" dirty="0"/>
              <a:t>deterministisch mit </a:t>
            </a:r>
            <a:r>
              <a:rPr lang="de-DE" b="1" dirty="0" err="1"/>
              <a:t>n</a:t>
            </a:r>
            <a:r>
              <a:rPr lang="de-DE" b="1" dirty="0"/>
              <a:t> log </a:t>
            </a:r>
            <a:r>
              <a:rPr lang="de-DE" b="1" dirty="0" err="1"/>
              <a:t>n</a:t>
            </a:r>
            <a:r>
              <a:rPr lang="de-DE" b="1" dirty="0"/>
              <a:t> Schritten </a:t>
            </a:r>
            <a:r>
              <a:rPr lang="de-DE" dirty="0"/>
              <a:t>gelöst werden können </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60</a:t>
            </a:fld>
            <a:endParaRPr lang="de-DE"/>
          </a:p>
        </p:txBody>
      </p:sp>
      <p:pic>
        <p:nvPicPr>
          <p:cNvPr id="7" name="Bild 6" descr="Screen Shot 2015-04-16 at 12.11.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268760"/>
            <a:ext cx="5256584" cy="573446"/>
          </a:xfrm>
          <a:prstGeom prst="rect">
            <a:avLst/>
          </a:prstGeom>
        </p:spPr>
      </p:pic>
      <p:pic>
        <p:nvPicPr>
          <p:cNvPr id="8" name="Bild 7" descr="Screen Shot 2015-04-16 at 12.11.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148" y="1268760"/>
            <a:ext cx="3911228" cy="642793"/>
          </a:xfrm>
          <a:prstGeom prst="rect">
            <a:avLst/>
          </a:prstGeom>
          <a:solidFill>
            <a:srgbClr val="FFFFFF"/>
          </a:solidFill>
        </p:spPr>
      </p:pic>
      <p:pic>
        <p:nvPicPr>
          <p:cNvPr id="9" name="Bild 8" descr="Screen Shot 2015-04-16 at 12.11.3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132856"/>
            <a:ext cx="6264696" cy="530711"/>
          </a:xfrm>
          <a:prstGeom prst="rect">
            <a:avLst/>
          </a:prstGeom>
        </p:spPr>
      </p:pic>
      <p:sp>
        <p:nvSpPr>
          <p:cNvPr id="5" name="TextBox 4"/>
          <p:cNvSpPr txBox="1"/>
          <p:nvPr/>
        </p:nvSpPr>
        <p:spPr>
          <a:xfrm>
            <a:off x="5148064" y="2227044"/>
            <a:ext cx="415498" cy="369332"/>
          </a:xfrm>
          <a:prstGeom prst="rect">
            <a:avLst/>
          </a:prstGeom>
          <a:solidFill>
            <a:schemeClr val="bg1"/>
          </a:solidFill>
        </p:spPr>
        <p:txBody>
          <a:bodyPr wrap="none" rtlCol="0">
            <a:spAutoFit/>
          </a:bodyPr>
          <a:lstStyle/>
          <a:p>
            <a:r>
              <a:rPr lang="en-US"/>
              <a:t>∈</a:t>
            </a:r>
          </a:p>
        </p:txBody>
      </p:sp>
    </p:spTree>
    <p:extLst>
      <p:ext uri="{BB962C8B-B14F-4D97-AF65-F5344CB8AC3E}">
        <p14:creationId xmlns:p14="http://schemas.microsoft.com/office/powerpoint/2010/main" val="407879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Einsichten</a:t>
            </a:r>
          </a:p>
        </p:txBody>
      </p:sp>
      <p:sp>
        <p:nvSpPr>
          <p:cNvPr id="3" name="Inhaltsplatzhalter 2"/>
          <p:cNvSpPr>
            <a:spLocks noGrp="1"/>
          </p:cNvSpPr>
          <p:nvPr>
            <p:ph idx="1"/>
          </p:nvPr>
        </p:nvSpPr>
        <p:spPr/>
        <p:txBody>
          <a:bodyPr/>
          <a:lstStyle/>
          <a:p>
            <a:r>
              <a:rPr lang="de-DE" dirty="0" err="1"/>
              <a:t>Merge-Sort</a:t>
            </a:r>
            <a:r>
              <a:rPr lang="de-DE" dirty="0"/>
              <a:t> und Heap-</a:t>
            </a:r>
            <a:r>
              <a:rPr lang="de-DE" dirty="0" err="1"/>
              <a:t>Sort</a:t>
            </a:r>
            <a:r>
              <a:rPr lang="de-DE" dirty="0"/>
              <a:t> besitzen asymptotisch optimale Laufzeit</a:t>
            </a:r>
          </a:p>
          <a:p>
            <a:r>
              <a:rPr lang="de-DE" dirty="0" err="1"/>
              <a:t>Heapsort</a:t>
            </a:r>
            <a:r>
              <a:rPr lang="de-DE" dirty="0"/>
              <a:t> in O(</a:t>
            </a:r>
            <a:r>
              <a:rPr lang="de-DE" dirty="0" err="1"/>
              <a:t>n</a:t>
            </a:r>
            <a:r>
              <a:rPr lang="de-DE" dirty="0"/>
              <a:t> log </a:t>
            </a:r>
            <a:r>
              <a:rPr lang="de-DE" dirty="0" err="1"/>
              <a:t>n</a:t>
            </a:r>
            <a:r>
              <a:rPr lang="de-DE" dirty="0"/>
              <a:t>), aber aufwendige Schritte</a:t>
            </a:r>
          </a:p>
          <a:p>
            <a:r>
              <a:rPr lang="de-DE" dirty="0"/>
              <a:t>Wenn die erwartete Aufwandsfunktion von </a:t>
            </a:r>
            <a:r>
              <a:rPr lang="de-DE" dirty="0" err="1"/>
              <a:t>Quicksort</a:t>
            </a:r>
            <a:r>
              <a:rPr lang="de-DE" dirty="0"/>
              <a:t> in O(</a:t>
            </a:r>
            <a:r>
              <a:rPr lang="de-DE" dirty="0" err="1"/>
              <a:t>n</a:t>
            </a:r>
            <a:r>
              <a:rPr lang="de-DE" dirty="0"/>
              <a:t> log </a:t>
            </a:r>
            <a:r>
              <a:rPr lang="de-DE" dirty="0" err="1"/>
              <a:t>n</a:t>
            </a:r>
            <a:r>
              <a:rPr lang="de-DE" dirty="0"/>
              <a:t> ), dann einfachere Schritte</a:t>
            </a:r>
          </a:p>
          <a:p>
            <a:pPr lvl="1"/>
            <a:r>
              <a:rPr lang="de-DE" dirty="0" err="1"/>
              <a:t>Quicksort</a:t>
            </a:r>
            <a:r>
              <a:rPr lang="de-DE" dirty="0"/>
              <a:t> dann i.a. schneller ausführbar auf einem </a:t>
            </a:r>
            <a:r>
              <a:rPr lang="de-DE"/>
              <a:t>konkreten Computer</a:t>
            </a:r>
            <a:endParaRPr lang="de-DE" dirty="0"/>
          </a:p>
          <a:p>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61</a:t>
            </a:fld>
            <a:endParaRPr lang="de-DE"/>
          </a:p>
        </p:txBody>
      </p:sp>
    </p:spTree>
    <p:extLst>
      <p:ext uri="{BB962C8B-B14F-4D97-AF65-F5344CB8AC3E}">
        <p14:creationId xmlns:p14="http://schemas.microsoft.com/office/powerpoint/2010/main" val="1593705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Randbemerkung: </a:t>
            </a:r>
            <a:r>
              <a:rPr lang="de-DE" dirty="0" err="1"/>
              <a:t>Timsort</a:t>
            </a:r>
            <a:endParaRPr lang="de-DE" dirty="0"/>
          </a:p>
        </p:txBody>
      </p:sp>
      <p:sp>
        <p:nvSpPr>
          <p:cNvPr id="3" name="Inhaltsplatzhalter 2"/>
          <p:cNvSpPr>
            <a:spLocks noGrp="1"/>
          </p:cNvSpPr>
          <p:nvPr>
            <p:ph idx="1"/>
          </p:nvPr>
        </p:nvSpPr>
        <p:spPr/>
        <p:txBody>
          <a:bodyPr/>
          <a:lstStyle/>
          <a:p>
            <a:r>
              <a:rPr lang="de-DE" sz="2000" dirty="0"/>
              <a:t>Von </a:t>
            </a:r>
            <a:r>
              <a:rPr lang="de-DE" sz="2000" dirty="0" err="1"/>
              <a:t>Merge-Sort</a:t>
            </a:r>
            <a:r>
              <a:rPr lang="de-DE" sz="2000" dirty="0"/>
              <a:t> und Insertion-</a:t>
            </a:r>
            <a:r>
              <a:rPr lang="de-DE" sz="2000" dirty="0" err="1"/>
              <a:t>Sort</a:t>
            </a:r>
            <a:r>
              <a:rPr lang="de-DE" sz="2000" dirty="0"/>
              <a:t> abgeleitet </a:t>
            </a:r>
            <a:br>
              <a:rPr lang="de-DE" sz="2000" dirty="0"/>
            </a:br>
            <a:r>
              <a:rPr lang="de-DE" sz="2000" dirty="0"/>
              <a:t>(2002 von Tim Peters für Python) </a:t>
            </a:r>
          </a:p>
          <a:p>
            <a:r>
              <a:rPr lang="de-DE" sz="2000" dirty="0"/>
              <a:t>Mittlerweile auch in Java SE 7 und </a:t>
            </a:r>
            <a:r>
              <a:rPr lang="de-DE" sz="2000" dirty="0" err="1"/>
              <a:t>Android</a:t>
            </a:r>
            <a:r>
              <a:rPr lang="de-DE" sz="2000" dirty="0"/>
              <a:t> genutzt</a:t>
            </a:r>
          </a:p>
          <a:p>
            <a:r>
              <a:rPr lang="de-DE" sz="2000" dirty="0"/>
              <a:t>Idee: Ausnutzung von Vorsortierungen</a:t>
            </a:r>
          </a:p>
          <a:p>
            <a:endParaRPr lang="de-DE" sz="2000" dirty="0"/>
          </a:p>
          <a:p>
            <a:endParaRPr lang="de-DE" sz="2000" dirty="0"/>
          </a:p>
          <a:p>
            <a:endParaRPr lang="de-DE" sz="2000" dirty="0"/>
          </a:p>
          <a:p>
            <a:endParaRPr lang="de-DE" sz="2000" dirty="0"/>
          </a:p>
          <a:p>
            <a:endParaRPr lang="de-DE" sz="2000" dirty="0"/>
          </a:p>
          <a:p>
            <a:endParaRPr lang="de-DE" sz="2000" dirty="0"/>
          </a:p>
          <a:p>
            <a:r>
              <a:rPr lang="de-DE" sz="2000" dirty="0"/>
              <a:t>Man sieht also: O, </a:t>
            </a:r>
            <a:r>
              <a:rPr lang="de-DE" sz="2000" dirty="0">
                <a:latin typeface="Symbol" charset="2"/>
                <a:cs typeface="Symbol" charset="2"/>
              </a:rPr>
              <a:t>W</a:t>
            </a:r>
            <a:r>
              <a:rPr lang="de-DE" sz="2000" dirty="0"/>
              <a:t>, und </a:t>
            </a:r>
            <a:r>
              <a:rPr lang="de-DE" sz="2000" dirty="0">
                <a:latin typeface="Symbol" charset="2"/>
                <a:cs typeface="Symbol" charset="2"/>
              </a:rPr>
              <a:t>Q</a:t>
            </a:r>
            <a:r>
              <a:rPr lang="de-DE" sz="2000" dirty="0"/>
              <a:t> werden tatsächlich in der öffentlichen Diskussion verwendet, sollte man also verstehen.</a:t>
            </a:r>
          </a:p>
          <a:p>
            <a:endParaRPr lang="de-DE" sz="2000" dirty="0"/>
          </a:p>
          <a:p>
            <a:pPr marL="0" indent="0">
              <a:buNone/>
            </a:pPr>
            <a:r>
              <a:rPr lang="de-DE" sz="2000" dirty="0"/>
              <a:t>http://</a:t>
            </a:r>
            <a:r>
              <a:rPr lang="de-DE" sz="2000" dirty="0" err="1"/>
              <a:t>de.wikipedia.org</a:t>
            </a:r>
            <a:r>
              <a:rPr lang="de-DE" sz="2000" dirty="0"/>
              <a:t>/</a:t>
            </a:r>
            <a:r>
              <a:rPr lang="de-DE" sz="2000" dirty="0" err="1"/>
              <a:t>wiki</a:t>
            </a:r>
            <a:r>
              <a:rPr lang="de-DE" sz="2000" dirty="0"/>
              <a:t>/</a:t>
            </a:r>
            <a:r>
              <a:rPr lang="de-DE" sz="2000" dirty="0" err="1"/>
              <a:t>Timsort</a:t>
            </a:r>
            <a:endParaRPr lang="de-DE" sz="2000"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62</a:t>
            </a:fld>
            <a:endParaRPr lang="de-DE"/>
          </a:p>
        </p:txBody>
      </p:sp>
      <p:pic>
        <p:nvPicPr>
          <p:cNvPr id="5" name="Bild 4" descr="Screen Shot 2015-04-15 at 22.58.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852936"/>
            <a:ext cx="8676456" cy="1793278"/>
          </a:xfrm>
          <a:prstGeom prst="rect">
            <a:avLst/>
          </a:prstGeom>
        </p:spPr>
      </p:pic>
      <p:sp>
        <p:nvSpPr>
          <p:cNvPr id="6" name="TextBox 5"/>
          <p:cNvSpPr txBox="1"/>
          <p:nvPr/>
        </p:nvSpPr>
        <p:spPr>
          <a:xfrm>
            <a:off x="-468560" y="242088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78182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ea typeface="ＭＳ Ｐゴシック" charset="0"/>
              </a:rPr>
              <a:t>Zusammenfassung </a:t>
            </a:r>
            <a:endParaRPr lang="de-DE" dirty="0"/>
          </a:p>
        </p:txBody>
      </p:sp>
      <p:sp>
        <p:nvSpPr>
          <p:cNvPr id="3" name="Inhaltsplatzhalter 2"/>
          <p:cNvSpPr>
            <a:spLocks noGrp="1"/>
          </p:cNvSpPr>
          <p:nvPr>
            <p:ph idx="1"/>
          </p:nvPr>
        </p:nvSpPr>
        <p:spPr/>
        <p:txBody>
          <a:bodyPr/>
          <a:lstStyle/>
          <a:p>
            <a:pPr>
              <a:spcBef>
                <a:spcPts val="500"/>
              </a:spcBef>
            </a:pPr>
            <a:r>
              <a:rPr lang="de-DE" dirty="0"/>
              <a:t>Problemspezifikation </a:t>
            </a:r>
          </a:p>
          <a:p>
            <a:pPr lvl="1">
              <a:spcBef>
                <a:spcPts val="500"/>
              </a:spcBef>
            </a:pPr>
            <a:r>
              <a:rPr lang="de-DE" sz="2200" dirty="0"/>
              <a:t>Beispiel Sortieren mit Vergleichen</a:t>
            </a:r>
          </a:p>
          <a:p>
            <a:pPr>
              <a:spcBef>
                <a:spcPts val="500"/>
              </a:spcBef>
            </a:pPr>
            <a:r>
              <a:rPr lang="de-DE" dirty="0"/>
              <a:t>Problemkomplexität</a:t>
            </a:r>
          </a:p>
          <a:p>
            <a:pPr>
              <a:spcBef>
                <a:spcPts val="500"/>
              </a:spcBef>
            </a:pPr>
            <a:r>
              <a:rPr lang="de-DE" dirty="0" err="1"/>
              <a:t>Algorithmenanalyse</a:t>
            </a:r>
            <a:r>
              <a:rPr lang="de-DE" dirty="0"/>
              <a:t>:</a:t>
            </a:r>
          </a:p>
          <a:p>
            <a:pPr lvl="1">
              <a:spcBef>
                <a:spcPts val="500"/>
              </a:spcBef>
            </a:pPr>
            <a:r>
              <a:rPr lang="de-DE" sz="2200" dirty="0"/>
              <a:t>Asymptotische Komplexität (O-Notation)</a:t>
            </a:r>
          </a:p>
          <a:p>
            <a:pPr lvl="1">
              <a:spcBef>
                <a:spcPts val="500"/>
              </a:spcBef>
            </a:pPr>
            <a:r>
              <a:rPr lang="de-DE" sz="2200" dirty="0"/>
              <a:t>Bester, typischer und schlimmster Fall</a:t>
            </a:r>
          </a:p>
          <a:p>
            <a:pPr>
              <a:spcBef>
                <a:spcPts val="500"/>
              </a:spcBef>
            </a:pPr>
            <a:r>
              <a:rPr lang="de-DE" dirty="0"/>
              <a:t>Entwurfsmuster für Algorithmen</a:t>
            </a:r>
          </a:p>
          <a:p>
            <a:pPr lvl="1">
              <a:spcBef>
                <a:spcPts val="500"/>
              </a:spcBef>
            </a:pPr>
            <a:r>
              <a:rPr lang="de-DE" sz="2000" dirty="0"/>
              <a:t>Ein-Schritt-Berechnung (nicht immer einfach zu sehen, dass es geht)</a:t>
            </a:r>
          </a:p>
          <a:p>
            <a:pPr lvl="1">
              <a:spcBef>
                <a:spcPts val="500"/>
              </a:spcBef>
            </a:pPr>
            <a:r>
              <a:rPr lang="de-DE" sz="2000" dirty="0"/>
              <a:t>Verkleinerungsprinzip + Invarianten</a:t>
            </a:r>
          </a:p>
          <a:p>
            <a:pPr lvl="1">
              <a:spcBef>
                <a:spcPts val="500"/>
              </a:spcBef>
            </a:pPr>
            <a:r>
              <a:rPr lang="de-DE" sz="2000" dirty="0"/>
              <a:t>Teile und Herrsche</a:t>
            </a:r>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4F08ACC5-0C12-5A40-8FF7-76A23673B596}" type="slidenum">
              <a:rPr lang="de-DE" smtClean="0"/>
              <a:pPr>
                <a:defRPr/>
              </a:pPr>
              <a:t>63</a:t>
            </a:fld>
            <a:endParaRPr lang="de-DE" dirty="0"/>
          </a:p>
        </p:txBody>
      </p:sp>
      <p:pic>
        <p:nvPicPr>
          <p:cNvPr id="4" name="Bild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621"/>
            <a:ext cx="3048000" cy="2540000"/>
          </a:xfrm>
          <a:prstGeom prst="rect">
            <a:avLst/>
          </a:prstGeom>
        </p:spPr>
      </p:pic>
    </p:spTree>
    <p:extLst>
      <p:ext uri="{BB962C8B-B14F-4D97-AF65-F5344CB8AC3E}">
        <p14:creationId xmlns:p14="http://schemas.microsoft.com/office/powerpoint/2010/main" val="149713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Bild 1" descr="chaulkboard_bkgrnd_506x57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2806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liennummernplatzhalter 5"/>
          <p:cNvSpPr>
            <a:spLocks noGrp="1"/>
          </p:cNvSpPr>
          <p:nvPr>
            <p:ph type="sldNum" sz="quarter" idx="12"/>
          </p:nvPr>
        </p:nvSpPr>
        <p:spPr>
          <a:xfrm>
            <a:off x="7223125" y="5892800"/>
            <a:ext cx="1381125" cy="196850"/>
          </a:xfrm>
        </p:spPr>
        <p:txBody>
          <a:bodyPr/>
          <a:lstStyle/>
          <a:p>
            <a:pPr>
              <a:defRPr/>
            </a:pPr>
            <a:fld id="{C0D8E82D-73E4-BE4F-AEED-04EC4C9C480A}" type="slidenum">
              <a:rPr lang="en-US"/>
              <a:pPr>
                <a:defRPr/>
              </a:pPr>
              <a:t>7</a:t>
            </a:fld>
            <a:endParaRPr lang="en-US"/>
          </a:p>
        </p:txBody>
      </p:sp>
      <p:sp>
        <p:nvSpPr>
          <p:cNvPr id="58370" name="Rectangle 2"/>
          <p:cNvSpPr>
            <a:spLocks noGrp="1" noChangeArrowheads="1"/>
          </p:cNvSpPr>
          <p:nvPr>
            <p:ph type="title"/>
          </p:nvPr>
        </p:nvSpPr>
        <p:spPr>
          <a:xfrm>
            <a:off x="179512" y="260350"/>
            <a:ext cx="8964487" cy="503238"/>
          </a:xfrm>
        </p:spPr>
        <p:txBody>
          <a:bodyPr/>
          <a:lstStyle/>
          <a:p>
            <a:pPr eaLnBrk="1" hangingPunct="1">
              <a:defRPr/>
            </a:pPr>
            <a:r>
              <a:rPr lang="en-US" sz="2800">
                <a:solidFill>
                  <a:schemeClr val="bg1"/>
                </a:solidFill>
                <a:latin typeface="Chalkduster"/>
                <a:cs typeface="+mj-cs"/>
              </a:rPr>
              <a:t>Eine</a:t>
            </a:r>
            <a:r>
              <a:rPr lang="en-US" sz="2800" dirty="0">
                <a:solidFill>
                  <a:schemeClr val="bg1"/>
                </a:solidFill>
                <a:latin typeface="Chalkduster"/>
                <a:cs typeface="+mj-cs"/>
              </a:rPr>
              <a:t> </a:t>
            </a:r>
            <a:r>
              <a:rPr lang="en-US" sz="2800" dirty="0" err="1">
                <a:solidFill>
                  <a:schemeClr val="bg1"/>
                </a:solidFill>
                <a:latin typeface="Chalkduster"/>
                <a:cs typeface="+mj-cs"/>
              </a:rPr>
              <a:t>andere</a:t>
            </a:r>
            <a:r>
              <a:rPr lang="en-US" sz="2800" dirty="0">
                <a:solidFill>
                  <a:schemeClr val="bg1"/>
                </a:solidFill>
                <a:latin typeface="Chalkduster"/>
                <a:cs typeface="+mj-cs"/>
              </a:rPr>
              <a:t> “</a:t>
            </a:r>
            <a:r>
              <a:rPr lang="en-US" sz="2800" dirty="0" err="1">
                <a:solidFill>
                  <a:schemeClr val="bg1"/>
                </a:solidFill>
                <a:latin typeface="Chalkduster"/>
                <a:cs typeface="+mj-cs"/>
              </a:rPr>
              <a:t>Idee</a:t>
            </a:r>
            <a:r>
              <a:rPr lang="en-US" sz="2800" dirty="0">
                <a:solidFill>
                  <a:schemeClr val="bg1"/>
                </a:solidFill>
                <a:latin typeface="Chalkduster"/>
                <a:cs typeface="+mj-cs"/>
              </a:rPr>
              <a:t>” </a:t>
            </a:r>
            <a:r>
              <a:rPr lang="en-US" sz="2800" dirty="0" err="1">
                <a:solidFill>
                  <a:schemeClr val="bg1"/>
                </a:solidFill>
                <a:latin typeface="Chalkduster"/>
                <a:cs typeface="+mj-cs"/>
              </a:rPr>
              <a:t>für</a:t>
            </a:r>
            <a:r>
              <a:rPr lang="en-US" sz="2800" dirty="0">
                <a:solidFill>
                  <a:schemeClr val="bg1"/>
                </a:solidFill>
                <a:latin typeface="Chalkduster"/>
                <a:cs typeface="+mj-cs"/>
              </a:rPr>
              <a:t> </a:t>
            </a:r>
            <a:r>
              <a:rPr lang="en-US" sz="2800" dirty="0" err="1">
                <a:solidFill>
                  <a:schemeClr val="bg1"/>
                </a:solidFill>
                <a:latin typeface="Chalkduster"/>
                <a:cs typeface="+mj-cs"/>
              </a:rPr>
              <a:t>Sortieren</a:t>
            </a:r>
            <a:endParaRPr lang="en-US" sz="2800" dirty="0">
              <a:solidFill>
                <a:schemeClr val="bg1"/>
              </a:solidFill>
              <a:latin typeface="Chalkduster"/>
              <a:cs typeface="+mj-cs"/>
            </a:endParaRPr>
          </a:p>
        </p:txBody>
      </p:sp>
      <p:sp>
        <p:nvSpPr>
          <p:cNvPr id="8" name="Rectangle 33"/>
          <p:cNvSpPr>
            <a:spLocks noChangeArrowheads="1"/>
          </p:cNvSpPr>
          <p:nvPr/>
        </p:nvSpPr>
        <p:spPr bwMode="auto">
          <a:xfrm>
            <a:off x="395536" y="2348880"/>
            <a:ext cx="7992887" cy="396044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square">
            <a:spAutoFit/>
          </a:bodyPr>
          <a:lstStyle/>
          <a:p>
            <a:pPr marL="342900" indent="-342900">
              <a:lnSpc>
                <a:spcPct val="120000"/>
              </a:lnSpc>
              <a:buFont typeface="Arial"/>
              <a:buChar char="•"/>
            </a:pPr>
            <a:endParaRPr lang="de-DE" sz="2000" dirty="0">
              <a:latin typeface="Arial" charset="0"/>
            </a:endParaRPr>
          </a:p>
        </p:txBody>
      </p:sp>
      <p:sp>
        <p:nvSpPr>
          <p:cNvPr id="10" name="Rectangle 3"/>
          <p:cNvSpPr txBox="1">
            <a:spLocks noChangeArrowheads="1"/>
          </p:cNvSpPr>
          <p:nvPr/>
        </p:nvSpPr>
        <p:spPr bwMode="auto">
          <a:xfrm>
            <a:off x="323528" y="1124744"/>
            <a:ext cx="8301360" cy="10081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eaLnBrk="1" hangingPunct="1">
              <a:defRPr/>
            </a:pPr>
            <a:r>
              <a:rPr lang="en-US" sz="2400" dirty="0" err="1">
                <a:solidFill>
                  <a:schemeClr val="bg1"/>
                </a:solidFill>
                <a:latin typeface="Chalkduster"/>
              </a:rPr>
              <a:t>Gegeben</a:t>
            </a:r>
            <a:r>
              <a:rPr lang="en-US" sz="2400" dirty="0">
                <a:solidFill>
                  <a:schemeClr val="bg1"/>
                </a:solidFill>
                <a:latin typeface="Chalkduster"/>
              </a:rPr>
              <a:t>: a = [4, 7, 3, 5, 9, 1]</a:t>
            </a:r>
          </a:p>
          <a:p>
            <a:pPr eaLnBrk="1" hangingPunct="1">
              <a:defRPr/>
            </a:pPr>
            <a:r>
              <a:rPr lang="en-US" sz="2400" dirty="0" err="1">
                <a:solidFill>
                  <a:schemeClr val="bg1"/>
                </a:solidFill>
                <a:latin typeface="Chalkduster"/>
                <a:cs typeface="+mn-cs"/>
              </a:rPr>
              <a:t>Gesucht</a:t>
            </a:r>
            <a:r>
              <a:rPr lang="en-US" sz="2400" dirty="0">
                <a:solidFill>
                  <a:schemeClr val="bg1"/>
                </a:solidFill>
                <a:latin typeface="Chalkduster"/>
                <a:cs typeface="+mn-cs"/>
              </a:rPr>
              <a:t>: In-situ-</a:t>
            </a:r>
            <a:r>
              <a:rPr lang="en-US" sz="2400" dirty="0" err="1">
                <a:solidFill>
                  <a:schemeClr val="bg1"/>
                </a:solidFill>
                <a:latin typeface="Chalkduster"/>
                <a:cs typeface="+mn-cs"/>
              </a:rPr>
              <a:t>Sortierverfahren</a:t>
            </a:r>
            <a:endParaRPr lang="en-US" sz="2400" dirty="0">
              <a:solidFill>
                <a:schemeClr val="bg1"/>
              </a:solidFill>
              <a:latin typeface="Chalkduster"/>
              <a:cs typeface="+mn-cs"/>
            </a:endParaRPr>
          </a:p>
        </p:txBody>
      </p:sp>
      <p:pic>
        <p:nvPicPr>
          <p:cNvPr id="13" name="Bild 12" descr="selection-sor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32" y="3455466"/>
            <a:ext cx="6316672" cy="2781846"/>
          </a:xfrm>
          <a:prstGeom prst="rect">
            <a:avLst/>
          </a:prstGeom>
        </p:spPr>
      </p:pic>
      <p:grpSp>
        <p:nvGrpSpPr>
          <p:cNvPr id="2" name="Gruppierung 1"/>
          <p:cNvGrpSpPr/>
          <p:nvPr/>
        </p:nvGrpSpPr>
        <p:grpSpPr>
          <a:xfrm>
            <a:off x="2843808" y="2420888"/>
            <a:ext cx="5200773" cy="1008112"/>
            <a:chOff x="2843808" y="2420888"/>
            <a:chExt cx="5200773" cy="1008112"/>
          </a:xfrm>
        </p:grpSpPr>
        <p:pic>
          <p:nvPicPr>
            <p:cNvPr id="9" name="Bild 8" descr="Screen Shot 2015-04-05 at 20.09.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170" y="2420888"/>
              <a:ext cx="4401411" cy="1008112"/>
            </a:xfrm>
            <a:prstGeom prst="rect">
              <a:avLst/>
            </a:prstGeom>
          </p:spPr>
        </p:pic>
        <p:cxnSp>
          <p:nvCxnSpPr>
            <p:cNvPr id="11" name="Gerade Verbindung mit Pfeil 10"/>
            <p:cNvCxnSpPr/>
            <p:nvPr/>
          </p:nvCxnSpPr>
          <p:spPr>
            <a:xfrm>
              <a:off x="3131840" y="2708920"/>
              <a:ext cx="50405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2843808" y="2492896"/>
              <a:ext cx="325935" cy="369332"/>
            </a:xfrm>
            <a:prstGeom prst="rect">
              <a:avLst/>
            </a:prstGeom>
            <a:noFill/>
          </p:spPr>
          <p:txBody>
            <a:bodyPr wrap="none" rtlCol="0">
              <a:spAutoFit/>
            </a:bodyPr>
            <a:lstStyle/>
            <a:p>
              <a:r>
                <a:rPr lang="de-DE" dirty="0"/>
                <a:t>A</a:t>
              </a:r>
            </a:p>
          </p:txBody>
        </p:sp>
      </p:grpSp>
    </p:spTree>
    <p:extLst>
      <p:ext uri="{BB962C8B-B14F-4D97-AF65-F5344CB8AC3E}">
        <p14:creationId xmlns:p14="http://schemas.microsoft.com/office/powerpoint/2010/main" val="174909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Sortieren durch Auswählen (</a:t>
            </a:r>
            <a:r>
              <a:rPr lang="de-DE" dirty="0" err="1"/>
              <a:t>Selection-Sort</a:t>
            </a:r>
            <a:r>
              <a:rPr lang="de-DE" dirty="0"/>
              <a:t>)</a:t>
            </a:r>
          </a:p>
        </p:txBody>
      </p:sp>
      <p:sp>
        <p:nvSpPr>
          <p:cNvPr id="3" name="Inhaltsplatzhalter 2"/>
          <p:cNvSpPr>
            <a:spLocks noGrp="1"/>
          </p:cNvSpPr>
          <p:nvPr>
            <p:ph idx="1"/>
          </p:nvPr>
        </p:nvSpPr>
        <p:spPr/>
        <p:txBody>
          <a:bodyPr/>
          <a:lstStyle/>
          <a:p>
            <a:r>
              <a:rPr lang="de-DE" dirty="0"/>
              <a:t>Gleiches </a:t>
            </a:r>
            <a:r>
              <a:rPr lang="de-DE" b="1" dirty="0"/>
              <a:t>Entwurfsmuster: Verkleinerungsprinzip</a:t>
            </a:r>
          </a:p>
          <a:p>
            <a:r>
              <a:rPr lang="de-DE" dirty="0"/>
              <a:t>Aufwand im </a:t>
            </a:r>
            <a:r>
              <a:rPr lang="de-DE" b="1" dirty="0"/>
              <a:t>schlechtesten Fall</a:t>
            </a:r>
            <a:r>
              <a:rPr lang="de-DE" dirty="0"/>
              <a:t>? </a:t>
            </a:r>
          </a:p>
          <a:p>
            <a:pPr lvl="1"/>
            <a:r>
              <a:rPr lang="de-DE" dirty="0"/>
              <a:t>T(</a:t>
            </a:r>
            <a:r>
              <a:rPr lang="de-DE" dirty="0" err="1"/>
              <a:t>n</a:t>
            </a:r>
            <a:r>
              <a:rPr lang="de-DE" dirty="0"/>
              <a:t>) = c</a:t>
            </a:r>
            <a:r>
              <a:rPr lang="de-DE" baseline="-25000" dirty="0"/>
              <a:t>1</a:t>
            </a:r>
            <a:r>
              <a:rPr lang="de-DE" dirty="0"/>
              <a:t>n</a:t>
            </a:r>
            <a:r>
              <a:rPr lang="de-DE" baseline="30000" dirty="0"/>
              <a:t>2</a:t>
            </a:r>
            <a:endParaRPr lang="de-DE" dirty="0"/>
          </a:p>
          <a:p>
            <a:r>
              <a:rPr lang="de-DE" dirty="0"/>
              <a:t>Aufwand im </a:t>
            </a:r>
            <a:r>
              <a:rPr lang="de-DE" b="1" dirty="0"/>
              <a:t>besten Fall</a:t>
            </a:r>
            <a:r>
              <a:rPr lang="de-DE" dirty="0"/>
              <a:t>? </a:t>
            </a:r>
          </a:p>
          <a:p>
            <a:pPr marL="742950" lvl="2" indent="-342900"/>
            <a:r>
              <a:rPr lang="de-DE" sz="2400" dirty="0"/>
              <a:t>T(</a:t>
            </a:r>
            <a:r>
              <a:rPr lang="de-DE" sz="2400" dirty="0" err="1"/>
              <a:t>n</a:t>
            </a:r>
            <a:r>
              <a:rPr lang="de-DE" sz="2400" dirty="0"/>
              <a:t>) = c</a:t>
            </a:r>
            <a:r>
              <a:rPr lang="de-DE" sz="2400" baseline="-25000" dirty="0"/>
              <a:t>2</a:t>
            </a:r>
            <a:r>
              <a:rPr lang="de-DE" sz="2400" dirty="0"/>
              <a:t>n</a:t>
            </a:r>
            <a:r>
              <a:rPr lang="de-DE" sz="2400" baseline="30000" dirty="0"/>
              <a:t>2</a:t>
            </a:r>
            <a:endParaRPr lang="de-DE" sz="2400" dirty="0"/>
          </a:p>
          <a:p>
            <a:r>
              <a:rPr lang="de-DE" dirty="0"/>
              <a:t>Sortieren durch Auswählen scheint also noch schlechter zu sein als Sortieren durch Einfügen !</a:t>
            </a:r>
          </a:p>
          <a:p>
            <a:r>
              <a:rPr lang="de-DE" dirty="0"/>
              <a:t>Kann sich jemand eine Situation vorstellen, in der man trotzdem zu Sortieren durch Auswählen greift?</a:t>
            </a:r>
          </a:p>
          <a:p>
            <a:pPr lvl="1"/>
            <a:r>
              <a:rPr lang="de-DE" dirty="0"/>
              <a:t>Was passiert, wenn die Elemente sehr groß sind?</a:t>
            </a:r>
          </a:p>
          <a:p>
            <a:pPr lvl="1"/>
            <a:r>
              <a:rPr lang="de-DE" dirty="0"/>
              <a:t>Verschiebungen sind aufwendig</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8</a:t>
            </a:fld>
            <a:endParaRPr lang="de-DE"/>
          </a:p>
        </p:txBody>
      </p:sp>
    </p:spTree>
    <p:extLst>
      <p:ext uri="{BB962C8B-B14F-4D97-AF65-F5344CB8AC3E}">
        <p14:creationId xmlns:p14="http://schemas.microsoft.com/office/powerpoint/2010/main" val="19667323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Vergleich der beiden Algorithmen</a:t>
            </a:r>
          </a:p>
        </p:txBody>
      </p:sp>
      <p:sp>
        <p:nvSpPr>
          <p:cNvPr id="3" name="Inhaltsplatzhalter 2"/>
          <p:cNvSpPr>
            <a:spLocks noGrp="1"/>
          </p:cNvSpPr>
          <p:nvPr>
            <p:ph idx="1"/>
          </p:nvPr>
        </p:nvSpPr>
        <p:spPr/>
        <p:txBody>
          <a:bodyPr/>
          <a:lstStyle/>
          <a:p>
            <a:r>
              <a:rPr lang="de-DE" dirty="0"/>
              <a:t>Anzahl Vergleiche?</a:t>
            </a:r>
          </a:p>
          <a:p>
            <a:r>
              <a:rPr lang="de-DE" dirty="0"/>
              <a:t>Anzahl Zuweisungen?</a:t>
            </a:r>
          </a:p>
          <a:p>
            <a:r>
              <a:rPr lang="de-DE" dirty="0"/>
              <a:t>Berechnungen?</a:t>
            </a:r>
          </a:p>
          <a:p>
            <a:endParaRPr lang="de-DE" dirty="0"/>
          </a:p>
          <a:p>
            <a:r>
              <a:rPr lang="de-DE" dirty="0"/>
              <a:t>Was passiert, wenn die Eingabe immer weiter wächst?</a:t>
            </a:r>
          </a:p>
          <a:p>
            <a:pPr lvl="1"/>
            <a:r>
              <a:rPr lang="de-DE" dirty="0" err="1">
                <a:latin typeface="Times"/>
                <a:cs typeface="Times"/>
              </a:rPr>
              <a:t>n</a:t>
            </a:r>
            <a:r>
              <a:rPr lang="de-DE" dirty="0"/>
              <a:t> ⟼ ∞</a:t>
            </a:r>
          </a:p>
          <a:p>
            <a:r>
              <a:rPr lang="de-DE" dirty="0"/>
              <a:t>Asymptotische Komplexität eines Algorithmus</a:t>
            </a:r>
          </a:p>
          <a:p>
            <a:r>
              <a:rPr lang="de-DE" dirty="0"/>
              <a:t>Die Konstanten </a:t>
            </a:r>
            <a:r>
              <a:rPr lang="de-DE" dirty="0">
                <a:latin typeface="Times"/>
                <a:cs typeface="Times"/>
              </a:rPr>
              <a:t>c</a:t>
            </a:r>
            <a:r>
              <a:rPr lang="de-DE" baseline="-25000" dirty="0">
                <a:latin typeface="Times"/>
                <a:cs typeface="Times"/>
              </a:rPr>
              <a:t>i</a:t>
            </a:r>
            <a:r>
              <a:rPr lang="de-DE" dirty="0"/>
              <a:t> sind nicht dominierend</a:t>
            </a:r>
          </a:p>
          <a:p>
            <a:r>
              <a:rPr lang="de-DE" dirty="0"/>
              <a:t>Lohnt es sich, die Konstanten zu bestimmen?</a:t>
            </a:r>
          </a:p>
          <a:p>
            <a:r>
              <a:rPr lang="de-DE" dirty="0"/>
              <a:t>Sind die beiden Algorithmen substantiell verschieden?</a:t>
            </a:r>
          </a:p>
          <a:p>
            <a:endParaRPr lang="de-DE"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9</a:t>
            </a:fld>
            <a:endParaRPr lang="de-DE"/>
          </a:p>
        </p:txBody>
      </p:sp>
    </p:spTree>
    <p:extLst>
      <p:ext uri="{BB962C8B-B14F-4D97-AF65-F5344CB8AC3E}">
        <p14:creationId xmlns:p14="http://schemas.microsoft.com/office/powerpoint/2010/main" val="215484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1173</TotalTime>
  <Words>3017</Words>
  <Application>Microsoft Macintosh PowerPoint</Application>
  <PresentationFormat>On-screen Show (4:3)</PresentationFormat>
  <Paragraphs>768</Paragraphs>
  <Slides>63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Calibri</vt:lpstr>
      <vt:lpstr>Chalkduster</vt:lpstr>
      <vt:lpstr>Myriad Pro</vt:lpstr>
      <vt:lpstr>Symbol</vt:lpstr>
      <vt:lpstr>Times</vt:lpstr>
      <vt:lpstr>Times New Roman</vt:lpstr>
      <vt:lpstr>Wingdings</vt:lpstr>
      <vt:lpstr>7_Standarddesign</vt:lpstr>
      <vt:lpstr>Algorithmen und Datenstrukturen</vt:lpstr>
      <vt:lpstr>Beispiel 2: Sortierung</vt:lpstr>
      <vt:lpstr>Aufwand für Zuweisung, Berechnung, Vergleich?</vt:lpstr>
      <vt:lpstr>Bester Fall: Feld ist aufsteigend sortiert</vt:lpstr>
      <vt:lpstr>Schlechtester Fall: Feld ist absteigend sortiert</vt:lpstr>
      <vt:lpstr>Schlimmster vs. typischer Fall</vt:lpstr>
      <vt:lpstr>Eine andere “Idee” für Sortieren</vt:lpstr>
      <vt:lpstr>Sortieren durch Auswählen (Selection-Sort)</vt:lpstr>
      <vt:lpstr>Vergleich der beiden Algorithmen</vt:lpstr>
      <vt:lpstr>Quadratischer Aufwand</vt:lpstr>
      <vt:lpstr>Oberer „Deckel“: O-Notation</vt:lpstr>
      <vt:lpstr>O-Notation</vt:lpstr>
      <vt:lpstr>Quadratischer Aufwand</vt:lpstr>
      <vt:lpstr>Quadratischer Aufwand</vt:lpstr>
      <vt:lpstr>Anmerkungen</vt:lpstr>
      <vt:lpstr>Verfeinerung: Lernziele</vt:lpstr>
      <vt:lpstr>Laufzeiten</vt:lpstr>
      <vt:lpstr>Das In-situ-Sortierproblem</vt:lpstr>
      <vt:lpstr>In-situ-Sortieren: Geht es schneller?</vt:lpstr>
      <vt:lpstr>Entwurfsmuster/-verfahren: Teile und Herrsche</vt:lpstr>
      <vt:lpstr>Sortieren durch Mischen</vt:lpstr>
      <vt:lpstr>Analyse der Merge-Sort-Idee</vt:lpstr>
      <vt:lpstr>Analyse von Merge-Sort</vt:lpstr>
      <vt:lpstr>Iterative Expansion</vt:lpstr>
      <vt:lpstr>Analyse von Merge-Sort</vt:lpstr>
      <vt:lpstr>Quicksort: Vermeidung des Mischspeichers</vt:lpstr>
      <vt:lpstr>Partitionierung</vt:lpstr>
      <vt:lpstr>Analyse von Quicksort</vt:lpstr>
      <vt:lpstr>Lampsort: Es geht auch nicht-rekursiv</vt:lpstr>
      <vt:lpstr>Analyse von Lampsort</vt:lpstr>
      <vt:lpstr>Unser Referenzproblem: Sortieren eines Feldes </vt:lpstr>
      <vt:lpstr>Asymptotische Komplexität</vt:lpstr>
      <vt:lpstr>Quadratischer Aufwand</vt:lpstr>
      <vt:lpstr>Asymptotische Komplexität: Notation</vt:lpstr>
      <vt:lpstr>Aufgaben</vt:lpstr>
      <vt:lpstr>Quicksort</vt:lpstr>
      <vt:lpstr>Danksagung</vt:lpstr>
      <vt:lpstr>Ein Baum …</vt:lpstr>
      <vt:lpstr>… mit Werten</vt:lpstr>
      <vt:lpstr>Umgestellt als sog. Max-Heap</vt:lpstr>
      <vt:lpstr>Sortierung mit einem Max-Heap</vt:lpstr>
      <vt:lpstr>Sortierung mit einem Max-Heap</vt:lpstr>
      <vt:lpstr>Sortierung mit einem Max-Heap</vt:lpstr>
      <vt:lpstr>Wiederherstellung des Max-Heaps: Einsieben</vt:lpstr>
      <vt:lpstr>Verkleinerungsprinzip + Max-Heap-Invariante</vt:lpstr>
      <vt:lpstr>Nach der Vertauschung...</vt:lpstr>
      <vt:lpstr>... und dem Einsieben</vt:lpstr>
      <vt:lpstr>Und weiter geht‘s ...</vt:lpstr>
      <vt:lpstr>Heap-Sort</vt:lpstr>
      <vt:lpstr>PowerPoint Presentation</vt:lpstr>
      <vt:lpstr>Make-Heap</vt:lpstr>
      <vt:lpstr>Heapify</vt:lpstr>
      <vt:lpstr>Hilfsfunktionen</vt:lpstr>
      <vt:lpstr>Heap-Sort</vt:lpstr>
      <vt:lpstr>PowerPoint Presentation</vt:lpstr>
      <vt:lpstr>PowerPoint Presentation</vt:lpstr>
      <vt:lpstr>PowerPoint Presentation</vt:lpstr>
      <vt:lpstr>PowerPoint Presentation</vt:lpstr>
      <vt:lpstr>PowerPoint Presentation</vt:lpstr>
      <vt:lpstr>Komplexität des Problems „In-situ-Sortieren“</vt:lpstr>
      <vt:lpstr>Einsichten</vt:lpstr>
      <vt:lpstr>Randbemerkung: Timsort</vt:lpstr>
      <vt:lpstr>Zusammenfassung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949</cp:revision>
  <cp:lastPrinted>2016-04-08T09:04:15Z</cp:lastPrinted>
  <dcterms:created xsi:type="dcterms:W3CDTF">2010-04-27T12:26:40Z</dcterms:created>
  <dcterms:modified xsi:type="dcterms:W3CDTF">2019-04-04T18:22:25Z</dcterms:modified>
</cp:coreProperties>
</file>