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8"/>
  </p:notesMasterIdLst>
  <p:handoutMasterIdLst>
    <p:handoutMasterId r:id="rId89"/>
  </p:handoutMasterIdLst>
  <p:sldIdLst>
    <p:sldId id="341" r:id="rId2"/>
    <p:sldId id="340" r:id="rId3"/>
    <p:sldId id="274" r:id="rId4"/>
    <p:sldId id="35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410" r:id="rId13"/>
    <p:sldId id="283" r:id="rId14"/>
    <p:sldId id="284" r:id="rId15"/>
    <p:sldId id="285" r:id="rId16"/>
    <p:sldId id="286" r:id="rId17"/>
    <p:sldId id="395" r:id="rId18"/>
    <p:sldId id="287" r:id="rId19"/>
    <p:sldId id="289" r:id="rId20"/>
    <p:sldId id="290" r:id="rId21"/>
    <p:sldId id="291" r:id="rId22"/>
    <p:sldId id="411" r:id="rId23"/>
    <p:sldId id="396" r:id="rId24"/>
    <p:sldId id="292" r:id="rId25"/>
    <p:sldId id="349" r:id="rId26"/>
    <p:sldId id="350" r:id="rId27"/>
    <p:sldId id="293" r:id="rId28"/>
    <p:sldId id="294" r:id="rId29"/>
    <p:sldId id="403" r:id="rId30"/>
    <p:sldId id="379" r:id="rId31"/>
    <p:sldId id="404" r:id="rId32"/>
    <p:sldId id="296" r:id="rId33"/>
    <p:sldId id="297" r:id="rId34"/>
    <p:sldId id="298" r:id="rId35"/>
    <p:sldId id="299" r:id="rId36"/>
    <p:sldId id="300" r:id="rId37"/>
    <p:sldId id="301" r:id="rId38"/>
    <p:sldId id="354" r:id="rId39"/>
    <p:sldId id="302" r:id="rId40"/>
    <p:sldId id="303" r:id="rId41"/>
    <p:sldId id="304" r:id="rId42"/>
    <p:sldId id="305" r:id="rId43"/>
    <p:sldId id="405" r:id="rId44"/>
    <p:sldId id="356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68" r:id="rId53"/>
    <p:sldId id="407" r:id="rId54"/>
    <p:sldId id="315" r:id="rId55"/>
    <p:sldId id="365" r:id="rId56"/>
    <p:sldId id="316" r:id="rId57"/>
    <p:sldId id="317" r:id="rId58"/>
    <p:sldId id="369" r:id="rId59"/>
    <p:sldId id="319" r:id="rId60"/>
    <p:sldId id="318" r:id="rId61"/>
    <p:sldId id="320" r:id="rId62"/>
    <p:sldId id="321" r:id="rId63"/>
    <p:sldId id="361" r:id="rId64"/>
    <p:sldId id="322" r:id="rId65"/>
    <p:sldId id="323" r:id="rId66"/>
    <p:sldId id="324" r:id="rId67"/>
    <p:sldId id="325" r:id="rId68"/>
    <p:sldId id="326" r:id="rId69"/>
    <p:sldId id="327" r:id="rId70"/>
    <p:sldId id="332" r:id="rId71"/>
    <p:sldId id="409" r:id="rId72"/>
    <p:sldId id="328" r:id="rId73"/>
    <p:sldId id="329" r:id="rId74"/>
    <p:sldId id="330" r:id="rId75"/>
    <p:sldId id="367" r:id="rId76"/>
    <p:sldId id="370" r:id="rId77"/>
    <p:sldId id="331" r:id="rId78"/>
    <p:sldId id="333" r:id="rId79"/>
    <p:sldId id="334" r:id="rId80"/>
    <p:sldId id="335" r:id="rId81"/>
    <p:sldId id="336" r:id="rId82"/>
    <p:sldId id="337" r:id="rId83"/>
    <p:sldId id="366" r:id="rId84"/>
    <p:sldId id="376" r:id="rId85"/>
    <p:sldId id="400" r:id="rId86"/>
    <p:sldId id="399" r:id="rId8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9D"/>
    <a:srgbClr val="009999"/>
    <a:srgbClr val="030AFF"/>
    <a:srgbClr val="FF6501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/>
    <p:restoredTop sz="94694"/>
  </p:normalViewPr>
  <p:slideViewPr>
    <p:cSldViewPr>
      <p:cViewPr varScale="1">
        <p:scale>
          <a:sx n="121" d="100"/>
          <a:sy n="121" d="100"/>
        </p:scale>
        <p:origin x="1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03.05.19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03.05.19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</a:t>
            </a:r>
            <a:r>
              <a:rPr lang="de-DE" sz="2400">
                <a:cs typeface="+mn-cs"/>
              </a:rPr>
              <a:t>Braun (</a:t>
            </a:r>
            <a:r>
              <a:rPr lang="de-DE" sz="2400" dirty="0">
                <a:cs typeface="+mn-cs"/>
              </a:rPr>
              <a:t>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DD938-D60B-8F40-AB04-81EF40874824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>
                <a:cs typeface="+mn-cs"/>
              </a:rPr>
              <a:t>Realisierung eines Binärbaums als Feld: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28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solidFill>
                  <a:schemeClr val="hlink"/>
                </a:solidFill>
                <a:cs typeface="+mn-cs"/>
              </a:rPr>
              <a:t>H:</a:t>
            </a:r>
            <a:r>
              <a:rPr lang="de-DE" sz="2800" dirty="0">
                <a:cs typeface="+mn-cs"/>
              </a:rPr>
              <a:t> Array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[1..n]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cs typeface="+mn-cs"/>
              </a:rPr>
              <a:t>Kinder von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800" dirty="0">
                <a:cs typeface="+mn-cs"/>
              </a:rPr>
              <a:t> in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H[i]: </a:t>
            </a:r>
            <a:r>
              <a:rPr lang="de-DE" sz="2800" dirty="0">
                <a:cs typeface="+mn-cs"/>
              </a:rPr>
              <a:t>in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H[2i], H[2i+1]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H[1],…,H[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 </a:t>
            </a:r>
            <a:r>
              <a:rPr lang="de-DE" sz="2800" dirty="0">
                <a:cs typeface="+mn-cs"/>
              </a:rPr>
              <a:t>besetzt für </a:t>
            </a:r>
            <a:r>
              <a:rPr lang="de-DE" sz="2800" dirty="0" err="1">
                <a:solidFill>
                  <a:schemeClr val="hlink"/>
                </a:solidFill>
              </a:rPr>
              <a:t>k≤n</a:t>
            </a:r>
            <a:endParaRPr lang="de-DE" sz="2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Heap-Invariante:</a:t>
            </a:r>
            <a:br>
              <a:rPr lang="de-DE" sz="2800" dirty="0">
                <a:solidFill>
                  <a:schemeClr val="hlink"/>
                </a:solidFill>
                <a:cs typeface="+mn-cs"/>
              </a:rPr>
            </a:br>
            <a:r>
              <a:rPr lang="de-DE" sz="2800" dirty="0">
                <a:solidFill>
                  <a:schemeClr val="hlink"/>
                </a:solidFill>
                <a:cs typeface="+mn-cs"/>
              </a:rPr>
              <a:t>     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(H[i])≤min(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{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(H[2i]),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 H[2i+1] )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1835150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2339975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843213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3348038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3851275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4356100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4859338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5364163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5867400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8510" name="Line 30"/>
          <p:cNvSpPr>
            <a:spLocks noChangeShapeType="1"/>
          </p:cNvSpPr>
          <p:nvPr/>
        </p:nvSpPr>
        <p:spPr bwMode="auto">
          <a:xfrm>
            <a:off x="2338388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1" name="Line 31"/>
          <p:cNvSpPr>
            <a:spLocks noChangeShapeType="1"/>
          </p:cNvSpPr>
          <p:nvPr/>
        </p:nvSpPr>
        <p:spPr bwMode="auto">
          <a:xfrm>
            <a:off x="3346450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2841625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3344863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5362575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ABEA6-8D0B-DC40-A2E3-3A29CBFCE5AF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Realisierung eines Binärbaums als Feld: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: Sei </a:t>
            </a:r>
            <a:r>
              <a:rPr lang="de-DE" dirty="0">
                <a:solidFill>
                  <a:srgbClr val="3C8C93"/>
                </a:solidFill>
                <a:cs typeface="+mn-cs"/>
              </a:rPr>
              <a:t>H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das Trägerfeld von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 </a:t>
            </a:r>
            <a:br>
              <a:rPr lang="de-DE" dirty="0">
                <a:solidFill>
                  <a:srgbClr val="3C8C93"/>
                </a:solidFill>
                <a:cs typeface="+mn-cs"/>
              </a:rPr>
            </a:br>
            <a:r>
              <a:rPr lang="de-DE" dirty="0">
                <a:solidFill>
                  <a:srgbClr val="3C8C93"/>
                </a:solidFill>
                <a:cs typeface="+mn-cs"/>
              </a:rPr>
              <a:t>(H =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internalRepr</a:t>
            </a:r>
            <a:r>
              <a:rPr lang="de-DE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))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:=n+1; 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]:=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mit Vater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bis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 H[ 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⎣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/2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⎦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) ≤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für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oder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in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H[1]</a:t>
            </a:r>
            <a:endParaRPr lang="de-DE" dirty="0">
              <a:cs typeface="+mn-cs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835150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339975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2843213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348038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851275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4356100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4859338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364163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867400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2338388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3346450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2841625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9520" name="Line 16"/>
          <p:cNvSpPr>
            <a:spLocks noChangeShapeType="1"/>
          </p:cNvSpPr>
          <p:nvPr/>
        </p:nvSpPr>
        <p:spPr bwMode="auto">
          <a:xfrm>
            <a:off x="3344863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5362575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6372225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10</a:t>
            </a:r>
          </a:p>
        </p:txBody>
      </p:sp>
      <p:cxnSp>
        <p:nvCxnSpPr>
          <p:cNvPr id="149523" name="AutoShape 19"/>
          <p:cNvCxnSpPr>
            <a:cxnSpLocks noChangeShapeType="1"/>
            <a:stCxn id="149522" idx="2"/>
            <a:endCxn id="149512" idx="2"/>
          </p:cNvCxnSpPr>
          <p:nvPr/>
        </p:nvCxnSpPr>
        <p:spPr bwMode="auto">
          <a:xfrm rot="5400000">
            <a:off x="5363369" y="1666082"/>
            <a:ext cx="1587" cy="2520950"/>
          </a:xfrm>
          <a:prstGeom prst="curvedConnector3">
            <a:avLst>
              <a:gd name="adj1" fmla="val 263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A07-709E-4942-9737-3A53651B0525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Insert Operation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err="1">
                <a:cs typeface="+mn-cs"/>
              </a:rPr>
              <a:t>Procedure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cs typeface="+mn-cs"/>
              </a:rPr>
              <a:t>)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rgbClr val="3C8C93"/>
                </a:solidFill>
                <a:cs typeface="+mn-cs"/>
              </a:rPr>
              <a:t>H:=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heap</a:t>
            </a:r>
            <a:r>
              <a:rPr lang="de-DE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);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:=n+1; 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]:=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br>
              <a:rPr lang="de-DE" dirty="0">
                <a:cs typeface="+mn-cs"/>
              </a:rPr>
            </a:br>
            <a:r>
              <a:rPr lang="de-DE" dirty="0" err="1">
                <a:solidFill>
                  <a:schemeClr val="accent2"/>
                </a:solidFill>
                <a:cs typeface="+mn-cs"/>
              </a:rPr>
              <a:t>siftUp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H</a:t>
            </a:r>
            <a:r>
              <a:rPr lang="de-DE" dirty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sz="18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err="1">
                <a:cs typeface="+mn-cs"/>
              </a:rPr>
              <a:t>Procedure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siftUp</a:t>
            </a:r>
            <a:r>
              <a:rPr lang="de-DE" dirty="0">
                <a:cs typeface="+mn-cs"/>
              </a:rPr>
              <a:t>(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i, H</a:t>
            </a:r>
            <a:r>
              <a:rPr lang="de-DE" dirty="0">
                <a:cs typeface="+mn-cs"/>
              </a:rPr>
              <a:t>)</a:t>
            </a:r>
            <a:br>
              <a:rPr lang="de-DE" dirty="0">
                <a:cs typeface="+mn-cs"/>
              </a:rPr>
            </a:br>
            <a:r>
              <a:rPr lang="de-DE" dirty="0" err="1">
                <a:cs typeface="+mn-cs"/>
              </a:rPr>
              <a:t>while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i&gt;1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and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 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(i)] ) &gt;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 H[i] )</a:t>
            </a:r>
            <a:r>
              <a:rPr lang="de-DE" dirty="0">
                <a:cs typeface="+mn-cs"/>
              </a:rPr>
              <a:t> do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   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temp</a:t>
            </a:r>
            <a:r>
              <a:rPr lang="de-DE" dirty="0">
                <a:solidFill>
                  <a:srgbClr val="3C8C93"/>
                </a:solidFill>
                <a:cs typeface="+mn-cs"/>
              </a:rPr>
              <a:t> :=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H[i]; H[i]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:=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(i)]; </a:t>
            </a:r>
            <a:r>
              <a:rPr lang="de-DE" dirty="0">
                <a:solidFill>
                  <a:schemeClr val="hlink"/>
                </a:solidFill>
              </a:rPr>
              <a:t>H[</a:t>
            </a:r>
            <a:r>
              <a:rPr lang="de-DE" dirty="0" err="1">
                <a:solidFill>
                  <a:schemeClr val="hlink"/>
                </a:solidFill>
              </a:rPr>
              <a:t>parent</a:t>
            </a:r>
            <a:r>
              <a:rPr lang="de-DE" dirty="0">
                <a:solidFill>
                  <a:schemeClr val="hlink"/>
                </a:solidFill>
              </a:rPr>
              <a:t>(i)] := </a:t>
            </a:r>
            <a:r>
              <a:rPr lang="de-DE" dirty="0" err="1">
                <a:solidFill>
                  <a:schemeClr val="hlink"/>
                </a:solidFill>
              </a:rPr>
              <a:t>temp</a:t>
            </a:r>
            <a:r>
              <a:rPr lang="de-DE" dirty="0">
                <a:solidFill>
                  <a:schemeClr val="hlink"/>
                </a:solidFill>
              </a:rPr>
              <a:t>;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i:=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(i)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endParaRPr lang="de-DE" sz="18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Laufzeit: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2155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AF27-8541-FA43-A911-4E7BA99AECBA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Insert - </a:t>
            </a:r>
            <a:r>
              <a:rPr lang="de-DE" dirty="0"/>
              <a:t>Binärer Heap</a:t>
            </a:r>
            <a:endParaRPr lang="de-DE" dirty="0">
              <a:cs typeface="+mj-cs"/>
            </a:endParaRPr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2519363" y="17732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7702" name="Oval 6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7703" name="Oval 7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100647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H="1">
            <a:off x="1366838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7719" name="Oval 23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7724" name="Oval 28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7725" name="Oval 29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7726" name="Oval 30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7727" name="Oval 31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7728" name="Oval 32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7729" name="Oval 33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7730" name="Line 34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1" name="Line 35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2" name="Line 36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3" name="Line 37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4" name="Line 38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5" name="Line 39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6" name="Line 40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7" name="Line 41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8" name="Oval 42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7739" name="Line 43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24266-B1E2-0F47-BB92-F6F48C2C455D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44" name="Oval 24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8746" name="Oval 26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8749" name="Oval 29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8750" name="Oval 30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8751" name="Oval 31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8752" name="Oval 32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9" name="Line 39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0" name="Line 40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8762" name="Line 42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8765" name="Oval 45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8766" name="Oval 46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8768" name="Oval 48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8769" name="Oval 49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8770" name="Oval 50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8771" name="Oval 51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8772" name="Line 52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3" name="Line 53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4" name="Line 54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5" name="Line 55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6" name="Line 56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7" name="Line 57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8" name="Line 58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9" name="Line 59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80" name="Oval 60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8781" name="Line 61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82" name="Text Box 62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8783" name="Text Box 63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8784" name="Oval 64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E7492-D5D5-3548-9E55-CC35CA152C7D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9752" name="Oval 8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9753" name="Oval 9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9754" name="Oval 10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9755" name="Oval 11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9756" name="Oval 12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9757" name="Oval 13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9758" name="Oval 14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9759" name="Oval 15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8" name="Oval 24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9772" name="Oval 28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9773" name="Oval 29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9777" name="Oval 33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9778" name="Oval 34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3" name="Line 39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4" name="Line 40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5" name="Line 41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6" name="Line 42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7" name="Oval 43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9790" name="Text Box 46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9791" name="Oval 47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4806-EA12-5E45-8527-A9E67B2DC740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7" name="Line 19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0798" name="Oval 30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0799" name="Oval 31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0800" name="Oval 32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0801" name="Oval 33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0802" name="Oval 34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0803" name="Line 35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4" name="Line 36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5" name="Line 37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6" name="Line 38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7" name="Line 39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1" name="Oval 43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3" name="Text Box 45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0814" name="Text Box 46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0815" name="Oval 47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 mit binärem 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/>
          </p:nvPr>
        </p:nvGraphicFramePr>
        <p:xfrm>
          <a:off x="1907704" y="1550193"/>
          <a:ext cx="5011737" cy="2322513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7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3A128-3E1A-2F4C-B088-7A02194B9A20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DeleteMin</a:t>
            </a:r>
            <a:r>
              <a:rPr lang="de-DE" dirty="0">
                <a:cs typeface="+mj-cs"/>
              </a:rPr>
              <a:t>: Binärer Heap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81066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H[1]:=H[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];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:=n-1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cs typeface="+mn-cs"/>
              </a:rPr>
              <a:t> starte mit Element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H[1].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mit Kind mit min Schlüssel bis 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≤ min( </a:t>
            </a:r>
            <a:r>
              <a:rPr lang="de-DE" dirty="0">
                <a:solidFill>
                  <a:srgbClr val="FF6600"/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H[2k], H[2k+1] </a:t>
            </a:r>
            <a:r>
              <a:rPr lang="de-DE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cs typeface="+mn-cs"/>
              </a:rPr>
              <a:t> für Position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cs typeface="+mn-cs"/>
              </a:rPr>
              <a:t>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oder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Blatt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27012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7749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27818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7830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42862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7910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2943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79913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63023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773363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781425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327660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3779838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5797550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cxnSp>
        <p:nvCxnSpPr>
          <p:cNvPr id="152594" name="AutoShape 18"/>
          <p:cNvCxnSpPr>
            <a:cxnSpLocks noChangeShapeType="1"/>
            <a:stCxn id="152580" idx="2"/>
            <a:endCxn id="152581" idx="2"/>
          </p:cNvCxnSpPr>
          <p:nvPr/>
        </p:nvCxnSpPr>
        <p:spPr bwMode="auto">
          <a:xfrm rot="16200000" flipH="1">
            <a:off x="2774157" y="1665982"/>
            <a:ext cx="1587" cy="504825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595" name="AutoShape 19"/>
          <p:cNvCxnSpPr>
            <a:cxnSpLocks noChangeShapeType="1"/>
            <a:stCxn id="152580" idx="2"/>
            <a:endCxn id="152591" idx="2"/>
          </p:cNvCxnSpPr>
          <p:nvPr/>
        </p:nvCxnSpPr>
        <p:spPr bwMode="auto">
          <a:xfrm rot="16200000" flipH="1">
            <a:off x="3024982" y="1415157"/>
            <a:ext cx="1587" cy="1006475"/>
          </a:xfrm>
          <a:prstGeom prst="curvedConnector3">
            <a:avLst>
              <a:gd name="adj1" fmla="val 272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9306E-6 L -0.44097 4.3930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4C720-9EFA-9B44-A2E3-64CFF3156496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err="1">
                <a:cs typeface="+mj-cs"/>
              </a:rPr>
              <a:t>DeleteMin</a:t>
            </a:r>
            <a:r>
              <a:rPr lang="de-DE" sz="4000" dirty="0">
                <a:cs typeface="+mj-cs"/>
              </a:rPr>
              <a:t> Operation - Korrektheit</a:t>
            </a:r>
          </a:p>
        </p:txBody>
      </p:sp>
      <p:sp>
        <p:nvSpPr>
          <p:cNvPr id="161795" name="Oval 3"/>
          <p:cNvSpPr>
            <a:spLocks noChangeArrowheads="1"/>
          </p:cNvSpPr>
          <p:nvPr/>
        </p:nvSpPr>
        <p:spPr bwMode="auto">
          <a:xfrm>
            <a:off x="2519363" y="17732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1803" name="Oval 11"/>
          <p:cNvSpPr>
            <a:spLocks noChangeArrowheads="1"/>
          </p:cNvSpPr>
          <p:nvPr/>
        </p:nvSpPr>
        <p:spPr bwMode="auto">
          <a:xfrm>
            <a:off x="100647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 flipH="1">
            <a:off x="1366838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7" name="Oval 25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1819" name="Oval 27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1821" name="Oval 29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1822" name="Oval 30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1823" name="Oval 31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1824" name="Oval 32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8" name="Line 36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1" name="Line 39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5" name="Text Box 43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1836" name="Text Box 44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1837" name="Oval 45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/>
              <a:t>Die nachfolgenden Präsentationen wurden mit einigen Änderungen übernommen aus der Vorlesung „Effiziente Algorithmen und Datenstrukturen“ (Kapitel 2: </a:t>
            </a:r>
            <a:r>
              <a:rPr lang="de-DE" sz="2400" dirty="0" err="1"/>
              <a:t>Priority</a:t>
            </a:r>
            <a:r>
              <a:rPr lang="de-DE" sz="2400" dirty="0"/>
              <a:t> Queues) gehalten von Christian </a:t>
            </a:r>
            <a:r>
              <a:rPr lang="de-DE" sz="2400" dirty="0" err="1"/>
              <a:t>Scheideler</a:t>
            </a:r>
            <a:r>
              <a:rPr lang="de-DE" sz="2400" dirty="0"/>
              <a:t> an der TUM</a:t>
            </a:r>
          </a:p>
          <a:p>
            <a:pPr marL="0" indent="0">
              <a:buFontTx/>
              <a:buNone/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r>
              <a:rPr lang="de-DE" sz="2400" dirty="0"/>
              <a:t>http://www14.in.tum.de/lehre/2008WS/</a:t>
            </a:r>
            <a:r>
              <a:rPr lang="de-DE" sz="2400" dirty="0" err="1"/>
              <a:t>ea</a:t>
            </a:r>
            <a:r>
              <a:rPr lang="de-DE" sz="2400" dirty="0"/>
              <a:t>/</a:t>
            </a:r>
            <a:r>
              <a:rPr lang="de-DE" sz="2400" dirty="0" err="1"/>
              <a:t>index.html.de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B0F2A-2378-5E47-9A11-05820436554B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err="1">
                <a:cs typeface="+mj-cs"/>
              </a:rPr>
              <a:t>DeleteMin</a:t>
            </a:r>
            <a:r>
              <a:rPr lang="de-DE" sz="4000" dirty="0">
                <a:cs typeface="+mj-cs"/>
              </a:rPr>
              <a:t> Operation - Korrektheit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2824" name="Oval 8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2825" name="Oval 9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2826" name="Oval 10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6804025" y="170021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2842" name="Oval 26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2843" name="Oval 27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2844" name="Oval 28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2845" name="Oval 29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2846" name="Oval 30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2847" name="Oval 31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1" name="Line 35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2" name="Line 36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3" name="Line 37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4" name="Line 38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5" name="Oval 39"/>
          <p:cNvSpPr>
            <a:spLocks noChangeArrowheads="1"/>
          </p:cNvSpPr>
          <p:nvPr/>
        </p:nvSpPr>
        <p:spPr bwMode="auto">
          <a:xfrm>
            <a:off x="2484438" y="170021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2857" name="Text Box 41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2858" name="Oval 42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FC525-217B-3E48-9E49-C9F0AC174D75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err="1">
                <a:cs typeface="+mj-cs"/>
              </a:rPr>
              <a:t>DeleteMin</a:t>
            </a:r>
            <a:r>
              <a:rPr lang="de-DE" sz="4000" dirty="0">
                <a:cs typeface="+mj-cs"/>
              </a:rPr>
              <a:t> Operation - Korrektheit</a:t>
            </a:r>
          </a:p>
        </p:txBody>
      </p:sp>
      <p:sp>
        <p:nvSpPr>
          <p:cNvPr id="163843" name="Oval 3"/>
          <p:cNvSpPr>
            <a:spLocks noChangeArrowheads="1"/>
          </p:cNvSpPr>
          <p:nvPr/>
        </p:nvSpPr>
        <p:spPr bwMode="auto">
          <a:xfrm>
            <a:off x="2555875" y="170021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3844" name="Oval 4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3849" name="Oval 9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63" name="Oval 23"/>
          <p:cNvSpPr>
            <a:spLocks noChangeArrowheads="1"/>
          </p:cNvSpPr>
          <p:nvPr/>
        </p:nvSpPr>
        <p:spPr bwMode="auto">
          <a:xfrm>
            <a:off x="6804025" y="170021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3864" name="Oval 24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3865" name="Oval 25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3866" name="Oval 26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3867" name="Oval 27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3868" name="Oval 28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3869" name="Oval 29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3870" name="Oval 30"/>
          <p:cNvSpPr>
            <a:spLocks noChangeArrowheads="1"/>
          </p:cNvSpPr>
          <p:nvPr/>
        </p:nvSpPr>
        <p:spPr bwMode="auto">
          <a:xfrm>
            <a:off x="6227763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7" name="Line 37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8" name="Oval 38"/>
          <p:cNvSpPr>
            <a:spLocks noChangeArrowheads="1"/>
          </p:cNvSpPr>
          <p:nvPr/>
        </p:nvSpPr>
        <p:spPr bwMode="auto">
          <a:xfrm>
            <a:off x="161925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3879" name="Text Box 39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3880" name="Text Box 40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3881" name="Oval 41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26A33-9975-E64F-887A-88DFD085F3D0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3284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err="1">
                <a:cs typeface="+mn-cs"/>
              </a:rPr>
              <a:t>function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de-DE" sz="2400" dirty="0">
                <a:cs typeface="+mn-cs"/>
              </a:rPr>
              <a:t>(</a:t>
            </a:r>
            <a:r>
              <a:rPr lang="de-DE" sz="2400" dirty="0" err="1">
                <a:cs typeface="+mn-cs"/>
              </a:rPr>
              <a:t>pq</a:t>
            </a:r>
            <a:r>
              <a:rPr lang="de-DE" sz="2400" dirty="0">
                <a:cs typeface="+mn-cs"/>
              </a:rPr>
              <a:t>): </a:t>
            </a:r>
            <a:br>
              <a:rPr lang="de-DE" sz="2400" dirty="0">
                <a:solidFill>
                  <a:schemeClr val="hlink"/>
                </a:solidFill>
                <a:cs typeface="+mn-cs"/>
              </a:rPr>
            </a:br>
            <a:r>
              <a:rPr lang="de-DE" sz="2400" dirty="0">
                <a:solidFill>
                  <a:schemeClr val="hlink"/>
                </a:solidFill>
                <a:cs typeface="+mn-cs"/>
              </a:rPr>
              <a:t>H:=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heap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);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:=H[1]; H[1]:=H[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];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:=n-1</a:t>
            </a:r>
            <a:br>
              <a:rPr lang="de-DE" sz="2400" dirty="0">
                <a:cs typeface="+mn-cs"/>
              </a:rPr>
            </a:br>
            <a:r>
              <a:rPr lang="de-DE" sz="2400" dirty="0" err="1">
                <a:solidFill>
                  <a:schemeClr val="accent2"/>
                </a:solidFill>
                <a:cs typeface="+mn-cs"/>
              </a:rPr>
              <a:t>siftDown</a:t>
            </a:r>
            <a:r>
              <a:rPr lang="de-DE" sz="2400" dirty="0">
                <a:cs typeface="+mn-cs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1, H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r>
              <a:rPr lang="de-DE" sz="2400" dirty="0" err="1">
                <a:cs typeface="+mn-cs"/>
              </a:rPr>
              <a:t>return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endParaRPr lang="de-DE" sz="24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18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err="1">
                <a:cs typeface="+mn-cs"/>
              </a:rPr>
              <a:t>procedure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solidFill>
                  <a:schemeClr val="accent2"/>
                </a:solidFill>
                <a:cs typeface="+mn-cs"/>
              </a:rPr>
              <a:t>siftDown</a:t>
            </a:r>
            <a:r>
              <a:rPr lang="de-DE" sz="2400" dirty="0">
                <a:cs typeface="+mn-cs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i, H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r>
              <a:rPr lang="de-DE" sz="2400" dirty="0" err="1">
                <a:cs typeface="+mn-cs"/>
              </a:rPr>
              <a:t>while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not(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isLeaf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(i)) </a:t>
            </a:r>
            <a:r>
              <a:rPr lang="de-DE" sz="2400" dirty="0">
                <a:cs typeface="+mn-cs"/>
              </a:rPr>
              <a:t>do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</a:t>
            </a:r>
            <a:r>
              <a:rPr lang="de-DE" sz="2400" dirty="0" err="1">
                <a:cs typeface="+mn-cs"/>
              </a:rPr>
              <a:t>if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not(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exist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rightChild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(i)))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then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m:=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leftChild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(i)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cs typeface="+mn-cs"/>
              </a:rPr>
              <a:t>         </a:t>
            </a:r>
            <a:r>
              <a:rPr lang="de-DE" sz="2400" dirty="0" err="1">
                <a:cs typeface="+mn-cs"/>
              </a:rPr>
              <a:t>else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    </a:t>
            </a:r>
            <a:r>
              <a:rPr lang="de-DE" sz="2400" dirty="0" err="1">
                <a:cs typeface="+mn-cs"/>
              </a:rPr>
              <a:t>if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(H[</a:t>
            </a:r>
            <a:r>
              <a:rPr lang="de-DE" sz="2400" dirty="0" err="1">
                <a:solidFill>
                  <a:schemeClr val="hlink"/>
                </a:solidFill>
              </a:rPr>
              <a:t>leftChild</a:t>
            </a:r>
            <a:r>
              <a:rPr lang="de-DE" sz="2400" dirty="0">
                <a:solidFill>
                  <a:schemeClr val="hlink"/>
                </a:solidFill>
              </a:rPr>
              <a:t>(i)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]) &lt;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(H[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rightChild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(i)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])</a:t>
            </a:r>
            <a:r>
              <a:rPr lang="de-DE" sz="2400" dirty="0">
                <a:cs typeface="+mn-cs"/>
              </a:rPr>
              <a:t>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       </a:t>
            </a:r>
            <a:r>
              <a:rPr lang="de-DE" sz="2400" dirty="0" err="1">
                <a:cs typeface="+mn-cs"/>
              </a:rPr>
              <a:t>then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m:=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leftChild</a:t>
            </a:r>
            <a:r>
              <a:rPr lang="de-DE" sz="2400" dirty="0">
                <a:solidFill>
                  <a:schemeClr val="hlink"/>
                </a:solidFill>
              </a:rPr>
              <a:t>(i)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       </a:t>
            </a:r>
            <a:r>
              <a:rPr lang="de-DE" sz="2400" dirty="0" err="1">
                <a:cs typeface="+mn-cs"/>
              </a:rPr>
              <a:t>else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m:=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rightChild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(i)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</a:t>
            </a:r>
            <a:r>
              <a:rPr lang="de-DE" sz="2400" dirty="0" err="1">
                <a:cs typeface="+mn-cs"/>
              </a:rPr>
              <a:t>if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(H[i])≤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(H[m])</a:t>
            </a:r>
            <a:r>
              <a:rPr lang="de-DE" sz="2400" dirty="0">
                <a:cs typeface="+mn-cs"/>
              </a:rPr>
              <a:t>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   </a:t>
            </a:r>
            <a:r>
              <a:rPr lang="de-DE" sz="2400" dirty="0" err="1">
                <a:cs typeface="+mn-cs"/>
              </a:rPr>
              <a:t>then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exit</a:t>
            </a:r>
            <a:r>
              <a:rPr lang="de-DE" sz="2400" dirty="0">
                <a:cs typeface="+mn-cs"/>
              </a:rPr>
              <a:t>   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// Heap-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Inv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gilt</a:t>
            </a:r>
            <a:br>
              <a:rPr lang="de-DE" sz="2400" dirty="0">
                <a:solidFill>
                  <a:schemeClr val="hlink"/>
                </a:solidFill>
                <a:cs typeface="+mn-cs"/>
              </a:rPr>
            </a:br>
            <a:r>
              <a:rPr lang="de-DE" sz="2400" dirty="0">
                <a:cs typeface="+mn-cs"/>
              </a:rPr>
              <a:t>   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temp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:= H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[i]; H[i] 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:=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H[m]; H[m] :=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temp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; </a:t>
            </a:r>
            <a:br>
              <a:rPr lang="de-DE" sz="2400" dirty="0">
                <a:solidFill>
                  <a:schemeClr val="hlink"/>
                </a:solidFill>
                <a:cs typeface="+mn-cs"/>
              </a:rPr>
            </a:br>
            <a:r>
              <a:rPr lang="de-DE" sz="2400" dirty="0">
                <a:solidFill>
                  <a:schemeClr val="hlink"/>
                </a:solidFill>
                <a:cs typeface="+mn-cs"/>
              </a:rPr>
              <a:t>    i:=m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651500" y="2035696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</a:t>
            </a:r>
          </a:p>
        </p:txBody>
      </p:sp>
      <p:sp>
        <p:nvSpPr>
          <p:cNvPr id="6" name="Rechteck 5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129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 mit binärem 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/>
          </p:nvPr>
        </p:nvGraphicFramePr>
        <p:xfrm>
          <a:off x="1907704" y="1550193"/>
          <a:ext cx="5011737" cy="2322513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8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702F-FFAB-E043-B29C-F3E93BC18E8D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build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({e</a:t>
            </a:r>
            <a:r>
              <a:rPr lang="de-DE" baseline="-25000" dirty="0">
                <a:solidFill>
                  <a:schemeClr val="accent2"/>
                </a:solidFill>
                <a:cs typeface="+mn-cs"/>
              </a:rPr>
              <a:t>1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,…,e</a:t>
            </a:r>
            <a:r>
              <a:rPr lang="de-DE" baseline="-25000" dirty="0">
                <a:solidFill>
                  <a:schemeClr val="accent2"/>
                </a:solidFill>
                <a:cs typeface="+mn-cs"/>
              </a:rPr>
              <a:t>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}):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Naive Implementierung: über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)-Operationen. Laufzeit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Bessere Implementierung: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Setze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H[i]:=e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cs typeface="+mn-cs"/>
              </a:rPr>
              <a:t> für alle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i.</a:t>
            </a:r>
            <a:r>
              <a:rPr lang="de-DE" dirty="0">
                <a:cs typeface="+mn-cs"/>
              </a:rPr>
              <a:t> Rufe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siftDown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(i)</a:t>
            </a:r>
            <a:r>
              <a:rPr lang="de-DE" dirty="0">
                <a:cs typeface="+mn-cs"/>
              </a:rPr>
              <a:t> auf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für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i=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runter bis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cs typeface="+mn-cs"/>
              </a:rPr>
              <a:t> (d.h. von der vorletzten Ebene hoch bis zur obersten Ebene) 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5C1FB-E85F-9843-8300-A9AE10EE40B2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Heap: Operation build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Setze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H[i]:=e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cs typeface="+mn-cs"/>
              </a:rPr>
              <a:t> für alle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i.</a:t>
            </a:r>
            <a:r>
              <a:rPr lang="de-DE" dirty="0">
                <a:cs typeface="+mn-cs"/>
              </a:rPr>
              <a:t> Rufe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siftDown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(i, H)</a:t>
            </a:r>
            <a:r>
              <a:rPr lang="de-DE" dirty="0">
                <a:cs typeface="+mn-cs"/>
              </a:rPr>
              <a:t> für 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i=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>
                <a:solidFill>
                  <a:schemeClr val="hlink"/>
                </a:solidFill>
                <a:cs typeface="+mn-cs"/>
              </a:rPr>
              <a:t>)</a:t>
            </a:r>
            <a:r>
              <a:rPr lang="de-DE">
                <a:cs typeface="+mn-cs"/>
              </a:rPr>
              <a:t> </a:t>
            </a:r>
            <a:r>
              <a:rPr lang="de-DE" dirty="0">
                <a:cs typeface="+mn-cs"/>
              </a:rPr>
              <a:t>runter bis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cs typeface="+mn-cs"/>
              </a:rPr>
              <a:t> auf.</a:t>
            </a:r>
            <a:endParaRPr lang="en-US" dirty="0">
              <a:cs typeface="+mn-cs"/>
            </a:endParaRP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971550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948866" y="4293096"/>
            <a:ext cx="736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cs typeface="+mn-cs"/>
              </a:rPr>
              <a:t>Invariante: Für alle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&gt;i: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400" dirty="0">
                <a:cs typeface="+mn-cs"/>
              </a:rPr>
              <a:t> minimal für </a:t>
            </a:r>
            <a:r>
              <a:rPr lang="de-DE" sz="2400" dirty="0" err="1">
                <a:cs typeface="+mn-cs"/>
              </a:rPr>
              <a:t>Teilbaum</a:t>
            </a:r>
            <a:r>
              <a:rPr lang="de-DE" sz="2400" dirty="0">
                <a:cs typeface="+mn-cs"/>
              </a:rPr>
              <a:t> von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400" dirty="0">
                <a:cs typeface="+mn-cs"/>
              </a:rPr>
              <a:t> 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05911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3563938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6156325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558006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1042988" y="2276872"/>
            <a:ext cx="1873250" cy="16557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Inv.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verletzt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4067175" y="2276872"/>
            <a:ext cx="1009650" cy="9350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4941391"/>
            <a:ext cx="8229600" cy="1223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sz="2400" dirty="0">
                <a:cs typeface="+mn-cs"/>
              </a:rPr>
              <a:t>Aufwand? Sicher O(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log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cs typeface="+mn-cs"/>
              </a:rPr>
              <a:t>), siehe vorige Überlegungen </a:t>
            </a:r>
          </a:p>
          <a:p>
            <a:pPr marL="0" indent="0" eaLnBrk="1" hangingPunct="1">
              <a:buNone/>
              <a:defRPr/>
            </a:pPr>
            <a:r>
              <a:rPr lang="de-DE" sz="2400" dirty="0">
                <a:cs typeface="+mn-cs"/>
              </a:rPr>
              <a:t>Unnötig pessimistisch (besser gesagt: asymptotisch nicht eng)</a:t>
            </a:r>
            <a:br>
              <a:rPr lang="de-DE" sz="2400" dirty="0">
                <a:cs typeface="+mn-cs"/>
              </a:rPr>
            </a:br>
            <a:endParaRPr lang="de-DE" sz="2400" dirty="0">
              <a:solidFill>
                <a:schemeClr val="hlin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für </a:t>
            </a:r>
            <a:r>
              <a:rPr lang="de-DE" dirty="0" err="1"/>
              <a:t>build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429"/>
            <a:ext cx="8229600" cy="4968875"/>
          </a:xfrm>
        </p:spPr>
        <p:txBody>
          <a:bodyPr/>
          <a:lstStyle/>
          <a:p>
            <a:r>
              <a:rPr lang="de-DE" sz="2000" dirty="0"/>
              <a:t>Die Höhe des Baumes, in den </a:t>
            </a:r>
            <a:r>
              <a:rPr lang="de-DE" sz="2000" dirty="0" err="1"/>
              <a:t>eingesiebt</a:t>
            </a:r>
            <a:r>
              <a:rPr lang="de-DE" sz="2000" dirty="0"/>
              <a:t> wird, nimmt zwar von unten nach oben zu, ...</a:t>
            </a:r>
          </a:p>
          <a:p>
            <a:r>
              <a:rPr lang="de-DE" sz="2000" dirty="0"/>
              <a:t>... aber für die meisten Knoten ist die Höhe „klein“ </a:t>
            </a:r>
            <a:br>
              <a:rPr lang="de-DE" sz="2000" dirty="0"/>
            </a:br>
            <a:r>
              <a:rPr lang="de-DE" sz="2000" dirty="0"/>
              <a:t>(die meisten Knoten sind unten)</a:t>
            </a:r>
          </a:p>
          <a:p>
            <a:r>
              <a:rPr lang="de-DE" sz="2000" dirty="0"/>
              <a:t>Ein </a:t>
            </a:r>
            <a:r>
              <a:rPr lang="de-DE" sz="2000" dirty="0" err="1"/>
              <a:t>n-elementiger</a:t>
            </a:r>
            <a:r>
              <a:rPr lang="de-DE" sz="2000" dirty="0"/>
              <a:t> Heap hat Höhe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...</a:t>
            </a:r>
          </a:p>
          <a:p>
            <a:r>
              <a:rPr lang="de-DE" sz="2000" dirty="0"/>
              <a:t>... und maximal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⎡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/2</a:t>
            </a:r>
            <a:r>
              <a:rPr lang="de-DE" sz="2000" baseline="30000" dirty="0">
                <a:solidFill>
                  <a:schemeClr val="accent1">
                    <a:lumMod val="50000"/>
                  </a:schemeClr>
                </a:solidFill>
              </a:rPr>
              <a:t>h+1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⎤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viele Knoten (Teilbäume) mit Höhe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</a:t>
            </a:r>
          </a:p>
          <a:p>
            <a:r>
              <a:rPr lang="de-DE" sz="2000" dirty="0" err="1">
                <a:solidFill>
                  <a:srgbClr val="0070C0"/>
                </a:solidFill>
              </a:rPr>
              <a:t>siftDown</a:t>
            </a:r>
            <a:r>
              <a:rPr lang="de-DE" sz="2000" dirty="0"/>
              <a:t>, aufgerufen auf Ebene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000" dirty="0"/>
              <a:t>, braucht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000" dirty="0"/>
              <a:t> Schritte</a:t>
            </a:r>
          </a:p>
          <a:p>
            <a:r>
              <a:rPr lang="de-DE" sz="2000" dirty="0"/>
              <a:t>Der Aufwand für </a:t>
            </a:r>
            <a:r>
              <a:rPr lang="de-DE" sz="2000" dirty="0" err="1">
                <a:solidFill>
                  <a:srgbClr val="0070C0"/>
                </a:solidFill>
              </a:rPr>
              <a:t>build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/>
              <a:t>ist also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wobei wir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 = ½ </a:t>
            </a:r>
            <a:r>
              <a:rPr lang="de-DE" sz="2000" dirty="0"/>
              <a:t>setzen in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100"/>
            <a:ext cx="1008063" cy="196850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5-04-24 at 09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7"/>
            <a:ext cx="4498256" cy="1271246"/>
          </a:xfrm>
          <a:prstGeom prst="rect">
            <a:avLst/>
          </a:prstGeom>
        </p:spPr>
      </p:pic>
      <p:pic>
        <p:nvPicPr>
          <p:cNvPr id="6" name="Bild 5" descr="Screen Shot 2015-04-24 at 09.2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1395"/>
            <a:ext cx="2590740" cy="1044268"/>
          </a:xfrm>
          <a:prstGeom prst="rect">
            <a:avLst/>
          </a:prstGeom>
        </p:spPr>
      </p:pic>
      <p:pic>
        <p:nvPicPr>
          <p:cNvPr id="7" name="Bild 6" descr="Screen Shot 2015-04-24 at 09.2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44" y="4347149"/>
            <a:ext cx="1115616" cy="425696"/>
          </a:xfrm>
          <a:prstGeom prst="rect">
            <a:avLst/>
          </a:prstGeom>
        </p:spPr>
      </p:pic>
      <p:pic>
        <p:nvPicPr>
          <p:cNvPr id="8" name="Bild 7" descr="Screen Shot 2015-04-24 at 09.28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04" y="5259495"/>
            <a:ext cx="2350864" cy="126584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588224" y="530120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Ergibt sich aus der Ableitung </a:t>
            </a:r>
          </a:p>
          <a:p>
            <a:r>
              <a:rPr lang="de-DE" sz="1200" dirty="0"/>
              <a:t>der geometrischen Reihe mit 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 = 1:</a:t>
            </a:r>
          </a:p>
          <a:p>
            <a:endParaRPr lang="de-DE" sz="1200" dirty="0"/>
          </a:p>
        </p:txBody>
      </p:sp>
      <p:pic>
        <p:nvPicPr>
          <p:cNvPr id="10" name="Bild 9" descr="7628dbf8d3caa8af25a898851808eb9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05264"/>
            <a:ext cx="123313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5C1FB-E85F-9843-8300-A9AE10EE40B2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Heap: Operation build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Setze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H[i]:=e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cs typeface="+mn-cs"/>
              </a:rPr>
              <a:t> für alle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i.</a:t>
            </a:r>
            <a:r>
              <a:rPr lang="de-DE" dirty="0">
                <a:cs typeface="+mn-cs"/>
              </a:rPr>
              <a:t> Rufe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siftDown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(i, H)</a:t>
            </a:r>
            <a:r>
              <a:rPr lang="de-DE" dirty="0">
                <a:cs typeface="+mn-cs"/>
              </a:rPr>
              <a:t> für 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i=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⎣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/2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⎦</a:t>
            </a:r>
            <a:r>
              <a:rPr lang="de-DE" dirty="0">
                <a:cs typeface="+mn-cs"/>
              </a:rPr>
              <a:t> runter bis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cs typeface="+mn-cs"/>
              </a:rPr>
              <a:t> auf.</a:t>
            </a:r>
            <a:endParaRPr lang="en-US" dirty="0">
              <a:cs typeface="+mn-cs"/>
            </a:endParaRP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971550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23528" y="4435872"/>
            <a:ext cx="8564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cs typeface="+mn-cs"/>
              </a:rPr>
              <a:t>Invariante: Für alle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&gt;i:</a:t>
            </a:r>
            <a:r>
              <a:rPr lang="de-DE" sz="2800" dirty="0">
                <a:cs typeface="+mn-cs"/>
              </a:rPr>
              <a:t>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800" dirty="0">
                <a:cs typeface="+mn-cs"/>
              </a:rPr>
              <a:t> minimal für </a:t>
            </a:r>
            <a:r>
              <a:rPr lang="de-DE" sz="2800" dirty="0" err="1">
                <a:cs typeface="+mn-cs"/>
              </a:rPr>
              <a:t>Teilbaum</a:t>
            </a:r>
            <a:r>
              <a:rPr lang="de-DE" sz="2800" dirty="0">
                <a:cs typeface="+mn-cs"/>
              </a:rPr>
              <a:t> von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800" dirty="0">
                <a:cs typeface="+mn-cs"/>
              </a:rPr>
              <a:t> 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05911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3563938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6156325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558006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1042988" y="2276872"/>
            <a:ext cx="1873250" cy="16557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Inv.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verletzt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4067175" y="2276872"/>
            <a:ext cx="1009650" cy="9350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5013399"/>
            <a:ext cx="8229600" cy="1223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Aufwand ist gekennzeichnet durch eine Funktion in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0B8BA-B3BC-3A41-8651-3C97CF3B3A01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Laufzeiten Heap:</a:t>
            </a:r>
          </a:p>
          <a:p>
            <a:pPr eaLnBrk="1" hangingPunct="1">
              <a:defRPr/>
            </a:pPr>
            <a:r>
              <a:rPr lang="de-DE" dirty="0" err="1">
                <a:cs typeface="+mn-cs"/>
              </a:rPr>
              <a:t>build</a:t>
            </a:r>
            <a:r>
              <a:rPr lang="de-DE" dirty="0">
                <a:cs typeface="+mn-cs"/>
              </a:rPr>
              <a:t>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 err="1">
                <a:cs typeface="+mn-cs"/>
              </a:rPr>
              <a:t>insert</a:t>
            </a:r>
            <a:r>
              <a:rPr lang="de-DE" dirty="0">
                <a:cs typeface="+mn-cs"/>
              </a:rPr>
              <a:t>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min: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defRPr/>
            </a:pPr>
            <a:r>
              <a:rPr lang="de-DE" dirty="0" err="1">
                <a:cs typeface="+mn-cs"/>
              </a:rPr>
              <a:t>deleteMin</a:t>
            </a:r>
            <a:r>
              <a:rPr lang="de-DE" dirty="0">
                <a:cs typeface="+mn-cs"/>
              </a:rPr>
              <a:t>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39952" y="1196752"/>
            <a:ext cx="4699248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kern="0" dirty="0">
                <a:solidFill>
                  <a:schemeClr val="accent2"/>
                </a:solidFill>
                <a:cs typeface="+mn-cs"/>
              </a:rPr>
              <a:t>Vergleich</a:t>
            </a:r>
          </a:p>
          <a:p>
            <a:pPr eaLnBrk="1" hangingPunct="1">
              <a:defRPr/>
            </a:pPr>
            <a:r>
              <a:rPr lang="de-DE" kern="0" dirty="0">
                <a:solidFill>
                  <a:schemeClr val="accent2"/>
                </a:solidFill>
                <a:cs typeface="+mn-cs"/>
              </a:rPr>
              <a:t>Liste:</a:t>
            </a:r>
          </a:p>
          <a:p>
            <a:pPr lvl="1" eaLnBrk="1" hangingPunct="1">
              <a:defRPr/>
            </a:pPr>
            <a:r>
              <a:rPr lang="de-DE" sz="2600" kern="0" dirty="0" err="1"/>
              <a:t>build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sz="2600" kern="0" dirty="0" err="1"/>
              <a:t>insert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O(1)</a:t>
            </a:r>
          </a:p>
          <a:p>
            <a:pPr lvl="1" eaLnBrk="1" hangingPunct="1">
              <a:defRPr/>
            </a:pPr>
            <a:r>
              <a:rPr lang="de-DE" sz="2600" kern="0" dirty="0"/>
              <a:t>min, </a:t>
            </a:r>
            <a:r>
              <a:rPr lang="de-DE" sz="2600" kern="0" dirty="0" err="1"/>
              <a:t>deleteMin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defRPr/>
            </a:pPr>
            <a:r>
              <a:rPr lang="de-DE" kern="0" dirty="0">
                <a:solidFill>
                  <a:schemeClr val="accent2"/>
                </a:solidFill>
                <a:cs typeface="+mn-cs"/>
              </a:rPr>
              <a:t>Sortiertes Feld:</a:t>
            </a:r>
          </a:p>
          <a:p>
            <a:pPr lvl="1" eaLnBrk="1" hangingPunct="1">
              <a:defRPr/>
            </a:pPr>
            <a:r>
              <a:rPr lang="de-DE" sz="2600" kern="0" dirty="0" err="1"/>
              <a:t>build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 log 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 </a:t>
            </a:r>
          </a:p>
          <a:p>
            <a:pPr lvl="1" eaLnBrk="1" hangingPunct="1">
              <a:defRPr/>
            </a:pPr>
            <a:r>
              <a:rPr lang="de-DE" sz="2600" kern="0" dirty="0" err="1"/>
              <a:t>insert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 </a:t>
            </a:r>
          </a:p>
          <a:p>
            <a:pPr lvl="1" eaLnBrk="1" hangingPunct="1">
              <a:defRPr/>
            </a:pPr>
            <a:r>
              <a:rPr lang="de-DE" sz="2600" kern="0" dirty="0"/>
              <a:t>min, </a:t>
            </a:r>
            <a:r>
              <a:rPr lang="de-DE" sz="2600" kern="0" dirty="0" err="1"/>
              <a:t>deleteMin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0B8BA-B3BC-3A41-8651-3C97CF3B3A01}" type="slidenum">
              <a:rPr lang="de-DE"/>
              <a:pPr>
                <a:defRPr/>
              </a:pPr>
              <a:t>29</a:t>
            </a:fld>
            <a:endParaRPr lang="de-DE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Laufzeiten Heap:</a:t>
            </a:r>
          </a:p>
          <a:p>
            <a:pPr eaLnBrk="1" hangingPunct="1">
              <a:defRPr/>
            </a:pPr>
            <a:r>
              <a:rPr lang="de-DE" dirty="0" err="1">
                <a:cs typeface="+mn-cs"/>
              </a:rPr>
              <a:t>build</a:t>
            </a:r>
            <a:r>
              <a:rPr lang="de-DE" dirty="0">
                <a:cs typeface="+mn-cs"/>
              </a:rPr>
              <a:t>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 err="1">
                <a:cs typeface="+mn-cs"/>
              </a:rPr>
              <a:t>insert</a:t>
            </a:r>
            <a:r>
              <a:rPr lang="de-DE" dirty="0">
                <a:cs typeface="+mn-cs"/>
              </a:rPr>
              <a:t>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min: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defRPr/>
            </a:pPr>
            <a:r>
              <a:rPr lang="de-DE" dirty="0" err="1">
                <a:cs typeface="+mn-cs"/>
              </a:rPr>
              <a:t>deleteMin</a:t>
            </a:r>
            <a:r>
              <a:rPr lang="de-DE" dirty="0">
                <a:cs typeface="+mn-cs"/>
              </a:rPr>
              <a:t>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39952" y="1196752"/>
            <a:ext cx="4699248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kern="0" dirty="0">
                <a:solidFill>
                  <a:schemeClr val="accent2"/>
                </a:solidFill>
                <a:cs typeface="+mn-cs"/>
              </a:rPr>
              <a:t>Vergleich</a:t>
            </a:r>
          </a:p>
          <a:p>
            <a:pPr eaLnBrk="1" hangingPunct="1">
              <a:defRPr/>
            </a:pPr>
            <a:r>
              <a:rPr lang="de-DE" kern="0" dirty="0">
                <a:solidFill>
                  <a:schemeClr val="accent2"/>
                </a:solidFill>
                <a:cs typeface="+mn-cs"/>
              </a:rPr>
              <a:t>Liste:</a:t>
            </a:r>
          </a:p>
          <a:p>
            <a:pPr lvl="1" eaLnBrk="1" hangingPunct="1">
              <a:defRPr/>
            </a:pPr>
            <a:r>
              <a:rPr lang="de-DE" sz="2600" kern="0" dirty="0" err="1"/>
              <a:t>build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sz="2600" kern="0" dirty="0" err="1"/>
              <a:t>insert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O(1)</a:t>
            </a:r>
          </a:p>
          <a:p>
            <a:pPr lvl="1" eaLnBrk="1" hangingPunct="1">
              <a:defRPr/>
            </a:pPr>
            <a:r>
              <a:rPr lang="de-DE" sz="2600" kern="0" dirty="0"/>
              <a:t>min, </a:t>
            </a:r>
            <a:r>
              <a:rPr lang="de-DE" sz="2600" kern="0" dirty="0" err="1"/>
              <a:t>deleteMin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defRPr/>
            </a:pPr>
            <a:r>
              <a:rPr lang="de-DE" kern="0" dirty="0">
                <a:solidFill>
                  <a:schemeClr val="accent2"/>
                </a:solidFill>
                <a:cs typeface="+mn-cs"/>
              </a:rPr>
              <a:t>Sortiertes Feld:</a:t>
            </a:r>
          </a:p>
          <a:p>
            <a:pPr lvl="1" eaLnBrk="1" hangingPunct="1">
              <a:defRPr/>
            </a:pPr>
            <a:r>
              <a:rPr lang="de-DE" sz="2600" kern="0" dirty="0" err="1"/>
              <a:t>build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 log 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 </a:t>
            </a:r>
          </a:p>
          <a:p>
            <a:pPr lvl="1" eaLnBrk="1" hangingPunct="1">
              <a:defRPr/>
            </a:pPr>
            <a:r>
              <a:rPr lang="de-DE" sz="2600" kern="0" dirty="0" err="1"/>
              <a:t>insert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</a:t>
            </a:r>
            <a:r>
              <a:rPr lang="de-DE" sz="2600" kern="0" dirty="0" err="1">
                <a:solidFill>
                  <a:schemeClr val="hlink"/>
                </a:solidFill>
              </a:rPr>
              <a:t>n</a:t>
            </a:r>
            <a:r>
              <a:rPr lang="de-DE" sz="2600" kern="0" dirty="0">
                <a:solidFill>
                  <a:schemeClr val="hlink"/>
                </a:solidFill>
              </a:rPr>
              <a:t>) </a:t>
            </a:r>
          </a:p>
          <a:p>
            <a:pPr lvl="1" eaLnBrk="1" hangingPunct="1">
              <a:defRPr/>
            </a:pPr>
            <a:r>
              <a:rPr lang="de-DE" sz="2600" kern="0" dirty="0"/>
              <a:t>min, </a:t>
            </a:r>
            <a:r>
              <a:rPr lang="de-DE" sz="2600" kern="0" dirty="0" err="1"/>
              <a:t>deleteMin</a:t>
            </a:r>
            <a:r>
              <a:rPr lang="de-DE" sz="2600" kern="0" dirty="0"/>
              <a:t>: </a:t>
            </a:r>
            <a:r>
              <a:rPr lang="de-DE" sz="2600" kern="0" dirty="0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9140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DC920-F10C-454C-91F5-8B133F6AD5D5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Prioritätswarteschlangen</a:t>
            </a:r>
            <a:endParaRPr lang="de-DE" dirty="0"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solidFill>
                  <a:srgbClr val="262673"/>
                </a:solidFill>
              </a:rPr>
              <a:t>Geg.:</a:t>
            </a:r>
            <a:r>
              <a:rPr lang="de-DE" sz="2400" dirty="0"/>
              <a:t> 	</a:t>
            </a:r>
            <a:r>
              <a:rPr lang="de-DE" sz="2400" dirty="0">
                <a:solidFill>
                  <a:schemeClr val="hlink"/>
                </a:solidFill>
              </a:rPr>
              <a:t>{e</a:t>
            </a:r>
            <a:r>
              <a:rPr lang="de-DE" sz="2400" baseline="-25000" dirty="0">
                <a:solidFill>
                  <a:schemeClr val="hlink"/>
                </a:solidFill>
              </a:rPr>
              <a:t>1</a:t>
            </a:r>
            <a:r>
              <a:rPr lang="de-DE" sz="2400" dirty="0">
                <a:solidFill>
                  <a:schemeClr val="hlink"/>
                </a:solidFill>
              </a:rPr>
              <a:t>,…,e</a:t>
            </a:r>
            <a:r>
              <a:rPr lang="de-DE" sz="2400" baseline="-25000" dirty="0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}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>
                <a:solidFill>
                  <a:srgbClr val="000000"/>
                </a:solidFill>
                <a:cs typeface="+mn-cs"/>
              </a:rPr>
              <a:t>eine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Menge von Elementen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Ann.: 	Priorität </a:t>
            </a:r>
            <a:r>
              <a:rPr lang="de-DE" sz="2400" dirty="0">
                <a:cs typeface="+mn-cs"/>
              </a:rPr>
              <a:t>eines jeden Elements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cs typeface="+mn-cs"/>
              </a:rPr>
              <a:t> wird identifiziert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	über die Funktion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endParaRPr lang="de-DE" sz="24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solidFill>
                  <a:srgbClr val="262673"/>
                </a:solidFill>
                <a:cs typeface="+mn-cs"/>
              </a:rPr>
              <a:t>Operationen</a:t>
            </a:r>
            <a:r>
              <a:rPr lang="de-DE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function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build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({e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,…,e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})</a:t>
            </a:r>
            <a:r>
              <a:rPr lang="de-DE" sz="2400" dirty="0">
                <a:cs typeface="+mn-cs"/>
              </a:rPr>
              <a:t> liefert neue Warteschlange</a:t>
            </a:r>
            <a:endParaRPr lang="de-DE" sz="24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  <a:cs typeface="+mn-cs"/>
              </a:rPr>
              <a:t>procedure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insert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 fügt Element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400" dirty="0">
                <a:cs typeface="+mn-cs"/>
              </a:rPr>
              <a:t> mit Priorität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key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 in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ein, verändert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000000"/>
                </a:solidFill>
                <a:cs typeface="+mn-cs"/>
              </a:rPr>
              <a:t> sofern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solidFill>
                  <a:srgbClr val="000000"/>
                </a:solidFill>
                <a:cs typeface="+mn-cs"/>
              </a:rPr>
              <a:t>noch nicht in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endParaRPr lang="de-DE" sz="2400" dirty="0">
              <a:cs typeface="+mn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de-DE" sz="2400" dirty="0" err="1">
                <a:solidFill>
                  <a:schemeClr val="hlink"/>
                </a:solidFill>
              </a:rPr>
              <a:t>function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rgbClr val="FF0000"/>
                </a:solidFill>
                <a:cs typeface="+mn-cs"/>
              </a:rPr>
              <a:t>min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 gibt Element mit minimalem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 zurück </a:t>
            </a: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</a:rPr>
              <a:t>procedure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deleteMin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: </a:t>
            </a:r>
            <a:r>
              <a:rPr lang="de-DE" sz="2400" dirty="0">
                <a:cs typeface="+mn-cs"/>
              </a:rPr>
              <a:t>löscht das minimale Element in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cs typeface="+mn-cs"/>
              </a:rPr>
              <a:t>, sofern vorhanden, und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wird verändert, wenn etwas gelöscht wird</a:t>
            </a:r>
            <a:endParaRPr lang="de-DE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71800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 mit binärem 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99731"/>
              </p:ext>
            </p:extLst>
          </p:nvPr>
        </p:nvGraphicFramePr>
        <p:xfrm>
          <a:off x="1907704" y="1550193"/>
          <a:ext cx="5011737" cy="4064001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2627784" y="6169817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</a:t>
            </a:r>
            <a:r>
              <a:rPr lang="de-DE" sz="1200" dirty="0" err="1">
                <a:solidFill>
                  <a:srgbClr val="0000FF"/>
                </a:solidFill>
              </a:rPr>
              <a:t>Mendelson</a:t>
            </a:r>
            <a:r>
              <a:rPr lang="de-DE" sz="1200" dirty="0">
                <a:solidFill>
                  <a:srgbClr val="0000FF"/>
                </a:solidFill>
              </a:rPr>
              <a:t>, R.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, M. </a:t>
            </a:r>
            <a:r>
              <a:rPr lang="de-DE" sz="1200" dirty="0" err="1">
                <a:solidFill>
                  <a:srgbClr val="0000FF"/>
                </a:solidFill>
              </a:rPr>
              <a:t>Thorup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U. Zwick.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 err="1">
                <a:solidFill>
                  <a:srgbClr val="0000FF"/>
                </a:solidFill>
              </a:rPr>
              <a:t>Melding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Priority</a:t>
            </a:r>
            <a:r>
              <a:rPr lang="de-DE" sz="1200" dirty="0">
                <a:solidFill>
                  <a:srgbClr val="0000FF"/>
                </a:solidFill>
              </a:rPr>
              <a:t> Queues.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of</a:t>
            </a:r>
            <a:r>
              <a:rPr lang="de-DE" sz="1200" dirty="0">
                <a:solidFill>
                  <a:srgbClr val="0000FF"/>
                </a:solidFill>
              </a:rPr>
              <a:t> 9th SWAT,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4708" y="5837793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/>
              <a:t>* Wenn Position </a:t>
            </a:r>
            <a:r>
              <a:rPr lang="de-DE" sz="1400" dirty="0"/>
              <a:t>von </a:t>
            </a:r>
            <a:r>
              <a:rPr lang="de-DE" sz="1400" dirty="0" err="1">
                <a:solidFill>
                  <a:schemeClr val="hlink"/>
                </a:solidFill>
              </a:rPr>
              <a:t>e</a:t>
            </a:r>
            <a:r>
              <a:rPr lang="de-DE" sz="1400" dirty="0"/>
              <a:t> bekannt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0044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für log-</a:t>
            </a:r>
            <a:r>
              <a:rPr lang="de-DE" dirty="0" err="1"/>
              <a:t>n</a:t>
            </a:r>
            <a:r>
              <a:rPr lang="de-DE" dirty="0"/>
              <a:t>-</a:t>
            </a:r>
            <a:r>
              <a:rPr lang="de-DE" dirty="0" err="1"/>
              <a:t>merge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3970784" cy="4608289"/>
          </a:xfrm>
        </p:spPr>
        <p:txBody>
          <a:bodyPr/>
          <a:lstStyle/>
          <a:p>
            <a:r>
              <a:rPr lang="de-DE" dirty="0"/>
              <a:t>Lastumverteilung </a:t>
            </a:r>
          </a:p>
          <a:p>
            <a:pPr lvl="1"/>
            <a:r>
              <a:rPr lang="de-DE" dirty="0"/>
              <a:t>Delegierung der Aufträge für einen Prozessor an einen anderen (evtl. schnelleren) Prozessor</a:t>
            </a:r>
          </a:p>
          <a:p>
            <a:r>
              <a:rPr lang="de-DE" dirty="0" err="1"/>
              <a:t>Reduce</a:t>
            </a:r>
            <a:r>
              <a:rPr lang="de-DE" dirty="0"/>
              <a:t>-Operation, Mischung von parallel ermittelten Ergebnissen, jeweils mit Bewertung bzw. Sortierung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326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74D0A-154E-6040-ADDE-5721C32D1FA5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Binomial-Heap zum schnellen Verschmelzen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Binomial-Heap</a:t>
            </a:r>
            <a:r>
              <a:rPr lang="de-DE" dirty="0">
                <a:cs typeface="+mn-cs"/>
              </a:rPr>
              <a:t> basiert auf sog. Binomial-Bäumen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Binomial-Baum</a:t>
            </a:r>
            <a:r>
              <a:rPr lang="de-DE" dirty="0">
                <a:cs typeface="+mn-cs"/>
              </a:rPr>
              <a:t> muss erfüllen: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</a:t>
            </a:r>
            <a:r>
              <a:rPr lang="de-DE" dirty="0">
                <a:cs typeface="+mn-cs"/>
              </a:rPr>
              <a:t> 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: Rang):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(Vater) ≤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(Kinder)</a:t>
            </a:r>
            <a:endParaRPr lang="de-DE" dirty="0">
              <a:cs typeface="+mn-cs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404938" y="2996952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1620838" y="3717677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3276600" y="299854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3492500" y="3717677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3492500" y="4509840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636963" y="4006602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940425" y="3012827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cs typeface="+mn-cs"/>
              </a:rPr>
              <a:t>r</a:t>
            </a:r>
            <a:r>
              <a:rPr lang="de-DE" sz="2400" dirty="0">
                <a:cs typeface="+mn-cs"/>
              </a:rPr>
              <a:t> </a:t>
            </a:r>
            <a:r>
              <a:rPr lang="en-US" sz="2400" dirty="0">
                <a:latin typeface="cmsy10" charset="0"/>
                <a:cs typeface="+mn-cs"/>
              </a:rPr>
              <a:t>→</a:t>
            </a:r>
            <a:r>
              <a:rPr lang="de-DE" sz="2400" dirty="0">
                <a:cs typeface="+mn-cs"/>
              </a:rPr>
              <a:t> r+1</a:t>
            </a:r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 flipH="1">
            <a:off x="6805613" y="3717677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6805613" y="4438402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7092950" y="3717677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4" name="Oval 14"/>
          <p:cNvSpPr>
            <a:spLocks noChangeArrowheads="1"/>
          </p:cNvSpPr>
          <p:nvPr/>
        </p:nvSpPr>
        <p:spPr bwMode="auto">
          <a:xfrm>
            <a:off x="6948488" y="3574802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>
            <a:off x="6013450" y="4149477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6013450" y="487020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6300788" y="4149477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9" name="Oval 19"/>
          <p:cNvSpPr>
            <a:spLocks noChangeArrowheads="1"/>
          </p:cNvSpPr>
          <p:nvPr/>
        </p:nvSpPr>
        <p:spPr bwMode="auto">
          <a:xfrm>
            <a:off x="6156325" y="4006602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 flipH="1">
            <a:off x="6445250" y="3790702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6156325" y="443840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6948488" y="400660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2" name="Rechteck 1"/>
          <p:cNvSpPr/>
          <p:nvPr/>
        </p:nvSpPr>
        <p:spPr>
          <a:xfrm>
            <a:off x="2411760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Jean </a:t>
            </a:r>
            <a:r>
              <a:rPr lang="de-DE" sz="1400" dirty="0" err="1">
                <a:solidFill>
                  <a:srgbClr val="0000FF"/>
                </a:solidFill>
              </a:rPr>
              <a:t>Vuillemin</a:t>
            </a:r>
            <a:r>
              <a:rPr lang="de-DE" sz="1400" dirty="0">
                <a:solidFill>
                  <a:srgbClr val="0000FF"/>
                </a:solidFill>
              </a:rPr>
              <a:t>: A </a:t>
            </a:r>
            <a:r>
              <a:rPr lang="de-DE" sz="1400" dirty="0" err="1">
                <a:solidFill>
                  <a:srgbClr val="0000FF"/>
                </a:solidFill>
              </a:rPr>
              <a:t>data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structure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manipulating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priority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queues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21, S. 309–314, </a:t>
            </a:r>
            <a:r>
              <a:rPr lang="de-DE" sz="1400" b="1" dirty="0">
                <a:solidFill>
                  <a:srgbClr val="FF0000"/>
                </a:solidFill>
              </a:rPr>
              <a:t>1978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9458-5F2F-B04F-AAF8-6CAA50244C92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Beispiel für korrekte Binomial-Bäume:</a:t>
            </a:r>
          </a:p>
        </p:txBody>
      </p:sp>
      <p:sp>
        <p:nvSpPr>
          <p:cNvPr id="178180" name="Oval 4"/>
          <p:cNvSpPr>
            <a:spLocks noChangeArrowheads="1"/>
          </p:cNvSpPr>
          <p:nvPr/>
        </p:nvSpPr>
        <p:spPr bwMode="auto">
          <a:xfrm>
            <a:off x="827088" y="32131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2195513" y="32131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2" name="Oval 6"/>
          <p:cNvSpPr>
            <a:spLocks noChangeArrowheads="1"/>
          </p:cNvSpPr>
          <p:nvPr/>
        </p:nvSpPr>
        <p:spPr bwMode="auto">
          <a:xfrm>
            <a:off x="2195513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2411413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85" name="Oval 9"/>
          <p:cNvSpPr>
            <a:spLocks noChangeArrowheads="1"/>
          </p:cNvSpPr>
          <p:nvPr/>
        </p:nvSpPr>
        <p:spPr bwMode="auto">
          <a:xfrm>
            <a:off x="4572000" y="32131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6" name="Oval 10"/>
          <p:cNvSpPr>
            <a:spLocks noChangeArrowheads="1"/>
          </p:cNvSpPr>
          <p:nvPr/>
        </p:nvSpPr>
        <p:spPr bwMode="auto">
          <a:xfrm>
            <a:off x="4572000" y="414972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4787900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88" name="Oval 12"/>
          <p:cNvSpPr>
            <a:spLocks noChangeArrowheads="1"/>
          </p:cNvSpPr>
          <p:nvPr/>
        </p:nvSpPr>
        <p:spPr bwMode="auto">
          <a:xfrm>
            <a:off x="3563938" y="422116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3563938" y="51577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>
            <a:off x="3779838" y="46529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>
            <a:off x="3922713" y="3573463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2" name="Oval 16"/>
          <p:cNvSpPr>
            <a:spLocks noChangeArrowheads="1"/>
          </p:cNvSpPr>
          <p:nvPr/>
        </p:nvSpPr>
        <p:spPr bwMode="auto">
          <a:xfrm>
            <a:off x="7956550" y="31416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93" name="Oval 17"/>
          <p:cNvSpPr>
            <a:spLocks noChangeArrowheads="1"/>
          </p:cNvSpPr>
          <p:nvPr/>
        </p:nvSpPr>
        <p:spPr bwMode="auto">
          <a:xfrm>
            <a:off x="7956550" y="407828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8172450" y="35734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5" name="Oval 19"/>
          <p:cNvSpPr>
            <a:spLocks noChangeArrowheads="1"/>
          </p:cNvSpPr>
          <p:nvPr/>
        </p:nvSpPr>
        <p:spPr bwMode="auto">
          <a:xfrm>
            <a:off x="6948488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8196" name="Oval 20"/>
          <p:cNvSpPr>
            <a:spLocks noChangeArrowheads="1"/>
          </p:cNvSpPr>
          <p:nvPr/>
        </p:nvSpPr>
        <p:spPr bwMode="auto">
          <a:xfrm>
            <a:off x="6948488" y="508635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7164388" y="45815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H="1">
            <a:off x="7307263" y="3502025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9" name="Oval 23"/>
          <p:cNvSpPr>
            <a:spLocks noChangeArrowheads="1"/>
          </p:cNvSpPr>
          <p:nvPr/>
        </p:nvSpPr>
        <p:spPr bwMode="auto">
          <a:xfrm>
            <a:off x="6011863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8200" name="Oval 24"/>
          <p:cNvSpPr>
            <a:spLocks noChangeArrowheads="1"/>
          </p:cNvSpPr>
          <p:nvPr/>
        </p:nvSpPr>
        <p:spPr bwMode="auto">
          <a:xfrm>
            <a:off x="6011863" y="508635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6227763" y="45815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2" name="Oval 26"/>
          <p:cNvSpPr>
            <a:spLocks noChangeArrowheads="1"/>
          </p:cNvSpPr>
          <p:nvPr/>
        </p:nvSpPr>
        <p:spPr bwMode="auto">
          <a:xfrm>
            <a:off x="5003800" y="515778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78203" name="Oval 27"/>
          <p:cNvSpPr>
            <a:spLocks noChangeArrowheads="1"/>
          </p:cNvSpPr>
          <p:nvPr/>
        </p:nvSpPr>
        <p:spPr bwMode="auto">
          <a:xfrm>
            <a:off x="5003800" y="609441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5219700" y="558958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 flipH="1">
            <a:off x="5362575" y="451008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V="1">
            <a:off x="6372225" y="3429000"/>
            <a:ext cx="1584325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735013" y="2509838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2124075" y="2492375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4427538" y="2492375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r=2</a:t>
            </a: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>
            <a:off x="6948488" y="2492375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BBCDD-3E67-B54D-9704-2976F170D723}" type="slidenum">
              <a:rPr lang="de-DE"/>
              <a:pPr>
                <a:defRPr/>
              </a:pPr>
              <a:t>34</a:t>
            </a:fld>
            <a:endParaRPr lang="de-DE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Eigenschaften von Binomial-Bäumen: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 Knoten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maximaler Grad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 (bei Wurzel)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Wurzel weg: </a:t>
            </a:r>
            <a:r>
              <a:rPr lang="de-DE" dirty="0">
                <a:solidFill>
                  <a:srgbClr val="FF0000"/>
                </a:solidFill>
                <a:cs typeface="+mn-cs"/>
              </a:rPr>
              <a:t>Zerfall </a:t>
            </a:r>
            <a:r>
              <a:rPr lang="de-DE" dirty="0">
                <a:cs typeface="+mn-cs"/>
              </a:rPr>
              <a:t>in Binomial-Bäume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mit Rang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bis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r-1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547813" y="2204864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auto">
          <a:xfrm>
            <a:off x="1763713" y="2925589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419475" y="2206452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3635375" y="2925589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6" name="Oval 8"/>
          <p:cNvSpPr>
            <a:spLocks noChangeArrowheads="1"/>
          </p:cNvSpPr>
          <p:nvPr/>
        </p:nvSpPr>
        <p:spPr bwMode="auto">
          <a:xfrm>
            <a:off x="3635375" y="3717752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3779838" y="3214514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6083300" y="2220739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cs typeface="+mn-cs"/>
              </a:rPr>
              <a:t>r</a:t>
            </a:r>
            <a:r>
              <a:rPr lang="de-DE" sz="2400" dirty="0">
                <a:cs typeface="+mn-cs"/>
              </a:rPr>
              <a:t> </a:t>
            </a:r>
            <a:r>
              <a:rPr lang="en-US" sz="2400" dirty="0">
                <a:latin typeface="cmsy10" charset="0"/>
                <a:cs typeface="+mn-cs"/>
              </a:rPr>
              <a:t>→</a:t>
            </a:r>
            <a:r>
              <a:rPr lang="de-DE" sz="2400" dirty="0">
                <a:cs typeface="+mn-cs"/>
              </a:rPr>
              <a:t> r+1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 flipH="1">
            <a:off x="6948488" y="2925589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6948488" y="3646314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7235825" y="2925589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2" name="Oval 14"/>
          <p:cNvSpPr>
            <a:spLocks noChangeArrowheads="1"/>
          </p:cNvSpPr>
          <p:nvPr/>
        </p:nvSpPr>
        <p:spPr bwMode="auto">
          <a:xfrm>
            <a:off x="7091363" y="2782714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H="1">
            <a:off x="6156325" y="3357389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6156325" y="4078114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6443663" y="3357389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6299200" y="3214514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6588125" y="2998614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6300788" y="3646314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092950" y="3214514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23" name="Rechteck 22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B1467-3FB6-0E4F-9F66-FAC7389F89FB}" type="slidenum">
              <a:rPr lang="de-DE"/>
              <a:pPr>
                <a:defRPr/>
              </a:pPr>
              <a:t>35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Binomial-Heap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Beispiel für Zerfall in Binomial-Bäume mit Rang </a:t>
            </a:r>
            <a:r>
              <a:rPr lang="de-DE">
                <a:solidFill>
                  <a:schemeClr val="hlink"/>
                </a:solidFill>
                <a:cs typeface="+mn-cs"/>
              </a:rPr>
              <a:t>0</a:t>
            </a:r>
            <a:r>
              <a:rPr lang="de-DE">
                <a:cs typeface="+mn-cs"/>
              </a:rPr>
              <a:t> bis</a:t>
            </a:r>
            <a:r>
              <a:rPr lang="de-DE">
                <a:solidFill>
                  <a:schemeClr val="hlink"/>
                </a:solidFill>
                <a:cs typeface="+mn-cs"/>
              </a:rPr>
              <a:t> r-1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5868988" y="27082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5867400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6084888" y="31400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5" name="Oval 7"/>
          <p:cNvSpPr>
            <a:spLocks noChangeArrowheads="1"/>
          </p:cNvSpPr>
          <p:nvPr/>
        </p:nvSpPr>
        <p:spPr bwMode="auto">
          <a:xfrm>
            <a:off x="4860925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1496" name="Oval 8"/>
          <p:cNvSpPr>
            <a:spLocks noChangeArrowheads="1"/>
          </p:cNvSpPr>
          <p:nvPr/>
        </p:nvSpPr>
        <p:spPr bwMode="auto">
          <a:xfrm>
            <a:off x="4860925" y="46529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5076825" y="41481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H="1">
            <a:off x="5219700" y="306863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9" name="Oval 11"/>
          <p:cNvSpPr>
            <a:spLocks noChangeArrowheads="1"/>
          </p:cNvSpPr>
          <p:nvPr/>
        </p:nvSpPr>
        <p:spPr bwMode="auto">
          <a:xfrm>
            <a:off x="3924300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1500" name="Oval 12"/>
          <p:cNvSpPr>
            <a:spLocks noChangeArrowheads="1"/>
          </p:cNvSpPr>
          <p:nvPr/>
        </p:nvSpPr>
        <p:spPr bwMode="auto">
          <a:xfrm>
            <a:off x="3924300" y="46529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4140200" y="41481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2" name="Oval 14"/>
          <p:cNvSpPr>
            <a:spLocks noChangeArrowheads="1"/>
          </p:cNvSpPr>
          <p:nvPr/>
        </p:nvSpPr>
        <p:spPr bwMode="auto">
          <a:xfrm>
            <a:off x="2916238" y="47244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1503" name="Oval 15"/>
          <p:cNvSpPr>
            <a:spLocks noChangeArrowheads="1"/>
          </p:cNvSpPr>
          <p:nvPr/>
        </p:nvSpPr>
        <p:spPr bwMode="auto">
          <a:xfrm>
            <a:off x="2916238" y="56610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3132138" y="51562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 flipH="1">
            <a:off x="3275013" y="40767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 flipV="1">
            <a:off x="4284663" y="29956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6659563" y="2636838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 3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3203848" y="3347700"/>
            <a:ext cx="2976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Ränge</a:t>
            </a:r>
            <a:r>
              <a:rPr lang="en-US" dirty="0">
                <a:cs typeface="+mn-cs"/>
              </a:rPr>
              <a:t>          2              1          0</a:t>
            </a:r>
          </a:p>
        </p:txBody>
      </p:sp>
      <p:sp>
        <p:nvSpPr>
          <p:cNvPr id="24" name="Rechteck 23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507" grpId="0"/>
      <p:bldP spid="1915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9AE82-08C8-4E48-BB54-E2FC489CCA21}" type="slidenum">
              <a:rPr lang="de-DE"/>
              <a:pPr>
                <a:defRPr/>
              </a:pPr>
              <a:t>36</a:t>
            </a:fld>
            <a:endParaRPr lang="de-DE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Binomial-Heap: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verkettete Liste von Binomial-Bäumen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 Rang maximal 1 Binomial-Baum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Zeiger auf Wurzel mit minimalem </a:t>
            </a:r>
            <a:r>
              <a:rPr lang="de-DE" dirty="0" err="1">
                <a:cs typeface="+mn-cs"/>
              </a:rPr>
              <a:t>key</a:t>
            </a:r>
            <a:endParaRPr lang="de-DE" dirty="0">
              <a:cs typeface="+mn-cs"/>
            </a:endParaRP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1906588" y="4581525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flipH="1">
            <a:off x="1762125" y="458152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1906588" y="458152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762125" y="4941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H="1">
            <a:off x="2411413" y="45815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2627313" y="45815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2411413" y="51577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3419475" y="4581525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3419475" y="544671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3778250" y="4581525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H="1">
            <a:off x="4643438" y="4581525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5075238" y="4581525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4643438" y="57340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H="1">
            <a:off x="6154738" y="4581525"/>
            <a:ext cx="5032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6659563" y="4581525"/>
            <a:ext cx="5032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6154738" y="60229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2" name="Oval 20"/>
          <p:cNvSpPr>
            <a:spLocks noChangeArrowheads="1"/>
          </p:cNvSpPr>
          <p:nvPr/>
        </p:nvSpPr>
        <p:spPr bwMode="auto">
          <a:xfrm>
            <a:off x="1835150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3" name="Oval 21"/>
          <p:cNvSpPr>
            <a:spLocks noChangeArrowheads="1"/>
          </p:cNvSpPr>
          <p:nvPr/>
        </p:nvSpPr>
        <p:spPr bwMode="auto">
          <a:xfrm>
            <a:off x="2554288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3706813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5002213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6" name="Oval 24"/>
          <p:cNvSpPr>
            <a:spLocks noChangeArrowheads="1"/>
          </p:cNvSpPr>
          <p:nvPr/>
        </p:nvSpPr>
        <p:spPr bwMode="auto">
          <a:xfrm>
            <a:off x="6586538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1743075" y="4602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2462213" y="4746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3614738" y="4962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4930775" y="50863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6515100" y="5302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H="1">
            <a:off x="5148263" y="4221163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1619250" y="5589588"/>
            <a:ext cx="218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Zahlen: Ränge</a:t>
            </a:r>
          </a:p>
        </p:txBody>
      </p:sp>
      <p:sp>
        <p:nvSpPr>
          <p:cNvPr id="33" name="Rechteck 32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5436096" y="3861048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min-Zeiger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B7DD0-D4A9-C147-8C49-58252A8E0A5A}" type="slidenum">
              <a:rPr lang="de-DE"/>
              <a:pPr>
                <a:defRPr/>
              </a:pPr>
              <a:t>37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Beispiel eines korrekten Binomial-Heaps:</a:t>
            </a:r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7092950" y="29972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7092950" y="393382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7308850" y="34290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6084888" y="400526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6084888" y="49418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6300788" y="44370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 flipH="1">
            <a:off x="6443663" y="3357563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5148263" y="400526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5148263" y="49418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5364163" y="44370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4" name="Oval 14"/>
          <p:cNvSpPr>
            <a:spLocks noChangeArrowheads="1"/>
          </p:cNvSpPr>
          <p:nvPr/>
        </p:nvSpPr>
        <p:spPr bwMode="auto">
          <a:xfrm>
            <a:off x="4140200" y="501332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4140200" y="594995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4356100" y="54451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H="1">
            <a:off x="4498975" y="4365625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flipV="1">
            <a:off x="5508625" y="3284538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1403350" y="29972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179220" name="Oval 20"/>
          <p:cNvSpPr>
            <a:spLocks noChangeArrowheads="1"/>
          </p:cNvSpPr>
          <p:nvPr/>
        </p:nvSpPr>
        <p:spPr bwMode="auto">
          <a:xfrm>
            <a:off x="2771775" y="29972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79221" name="Oval 21"/>
          <p:cNvSpPr>
            <a:spLocks noChangeArrowheads="1"/>
          </p:cNvSpPr>
          <p:nvPr/>
        </p:nvSpPr>
        <p:spPr bwMode="auto">
          <a:xfrm>
            <a:off x="2771775" y="393382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2987675" y="34290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1835150" y="32131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3203575" y="3213100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 flipH="1">
            <a:off x="3132138" y="2708275"/>
            <a:ext cx="4318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3563938" y="2420938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min-Zeiger</a:t>
            </a:r>
          </a:p>
        </p:txBody>
      </p:sp>
      <p:sp>
        <p:nvSpPr>
          <p:cNvPr id="179227" name="Oval 27"/>
          <p:cNvSpPr>
            <a:spLocks noChangeArrowheads="1"/>
          </p:cNvSpPr>
          <p:nvPr/>
        </p:nvSpPr>
        <p:spPr bwMode="auto">
          <a:xfrm>
            <a:off x="2555875" y="2708275"/>
            <a:ext cx="863600" cy="2016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 flipV="1">
            <a:off x="2124075" y="4581525"/>
            <a:ext cx="5032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735013" y="5175250"/>
            <a:ext cx="2744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Binomial-Baum mit</a:t>
            </a:r>
            <a:br>
              <a:rPr lang="de-DE" sz="2400">
                <a:cs typeface="+mn-cs"/>
              </a:rPr>
            </a:br>
            <a:r>
              <a:rPr lang="de-DE" sz="2400">
                <a:cs typeface="+mn-cs"/>
              </a:rPr>
              <a:t>Rang </a:t>
            </a:r>
            <a:r>
              <a:rPr lang="de-DE" sz="2400">
                <a:solidFill>
                  <a:schemeClr val="hlink"/>
                </a:solidFill>
                <a:cs typeface="+mn-cs"/>
              </a:rPr>
              <a:t>r=1</a:t>
            </a:r>
          </a:p>
        </p:txBody>
      </p:sp>
      <p:sp>
        <p:nvSpPr>
          <p:cNvPr id="31" name="Rechteck 30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Bäume auf der Kette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Binomial-Heap-Invariante: </a:t>
            </a:r>
            <a:br>
              <a:rPr lang="de-DE" dirty="0"/>
            </a:br>
            <a:r>
              <a:rPr lang="de-DE" dirty="0"/>
              <a:t>Pro Rang maximal 1 Binomial-Baum</a:t>
            </a:r>
          </a:p>
          <a:p>
            <a:r>
              <a:rPr lang="de-DE" dirty="0"/>
              <a:t>Was heißt das?</a:t>
            </a:r>
          </a:p>
          <a:p>
            <a:r>
              <a:rPr lang="de-DE" dirty="0"/>
              <a:t>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Knoten können höchstens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viele Binomialbäume in der Kette vorkommen </a:t>
            </a:r>
            <a:br>
              <a:rPr lang="de-DE" dirty="0"/>
            </a:br>
            <a:r>
              <a:rPr lang="de-DE" dirty="0"/>
              <a:t>(dann müssen alle Knoten untergebracht sein)</a:t>
            </a:r>
            <a:endParaRPr lang="de-DE" dirty="0">
              <a:solidFill>
                <a:schemeClr val="hlink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73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F53072BF-0567-D44C-8272-125A2559767E}" type="slidenum">
              <a:rPr lang="de-DE"/>
              <a:pPr>
                <a:defRPr/>
              </a:pPr>
              <a:t>39</a:t>
            </a:fld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Merge von Binomial-Heaps </a:t>
            </a:r>
            <a:r>
              <a:rPr lang="de-DE">
                <a:solidFill>
                  <a:schemeClr val="hlink"/>
                </a:solidFill>
                <a:cs typeface="+mn-cs"/>
              </a:rPr>
              <a:t>H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1</a:t>
            </a:r>
            <a:r>
              <a:rPr lang="de-DE">
                <a:cs typeface="+mn-cs"/>
              </a:rPr>
              <a:t> und </a:t>
            </a:r>
            <a:r>
              <a:rPr lang="de-DE">
                <a:solidFill>
                  <a:schemeClr val="hlink"/>
                </a:solidFill>
                <a:cs typeface="+mn-cs"/>
              </a:rPr>
              <a:t>H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2</a:t>
            </a:r>
            <a:r>
              <a:rPr lang="de-DE">
                <a:cs typeface="+mn-cs"/>
              </a:rPr>
              <a:t>:</a:t>
            </a:r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1279525" y="2256110"/>
            <a:ext cx="3170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>
            <a:off x="1135063" y="2256110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1279525" y="2256110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1135063" y="261647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 flipH="1">
            <a:off x="2792413" y="2256110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2792413" y="312129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3151188" y="2256110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 flipH="1">
            <a:off x="4016375" y="2256110"/>
            <a:ext cx="43021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4448175" y="2256110"/>
            <a:ext cx="43021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1208088" y="218467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78" name="Oval 22"/>
          <p:cNvSpPr>
            <a:spLocks noChangeArrowheads="1"/>
          </p:cNvSpPr>
          <p:nvPr/>
        </p:nvSpPr>
        <p:spPr bwMode="auto">
          <a:xfrm>
            <a:off x="3079750" y="218467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79" name="Oval 23"/>
          <p:cNvSpPr>
            <a:spLocks noChangeArrowheads="1"/>
          </p:cNvSpPr>
          <p:nvPr/>
        </p:nvSpPr>
        <p:spPr bwMode="auto">
          <a:xfrm>
            <a:off x="4375150" y="218467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1116013" y="22767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2987675" y="263711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4303713" y="276093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>
            <a:off x="1350963" y="3695973"/>
            <a:ext cx="1925637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88" name="Line 32"/>
          <p:cNvSpPr>
            <a:spLocks noChangeShapeType="1"/>
          </p:cNvSpPr>
          <p:nvPr/>
        </p:nvSpPr>
        <p:spPr bwMode="auto">
          <a:xfrm flipH="1">
            <a:off x="1206500" y="369597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89" name="Line 33"/>
          <p:cNvSpPr>
            <a:spLocks noChangeShapeType="1"/>
          </p:cNvSpPr>
          <p:nvPr/>
        </p:nvSpPr>
        <p:spPr bwMode="auto">
          <a:xfrm>
            <a:off x="1350963" y="3695973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90" name="Line 34"/>
          <p:cNvSpPr>
            <a:spLocks noChangeShapeType="1"/>
          </p:cNvSpPr>
          <p:nvPr/>
        </p:nvSpPr>
        <p:spPr bwMode="auto">
          <a:xfrm>
            <a:off x="1206500" y="405633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91" name="Line 35"/>
          <p:cNvSpPr>
            <a:spLocks noChangeShapeType="1"/>
          </p:cNvSpPr>
          <p:nvPr/>
        </p:nvSpPr>
        <p:spPr bwMode="auto">
          <a:xfrm flipH="1">
            <a:off x="1855788" y="369597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92" name="Line 36"/>
          <p:cNvSpPr>
            <a:spLocks noChangeShapeType="1"/>
          </p:cNvSpPr>
          <p:nvPr/>
        </p:nvSpPr>
        <p:spPr bwMode="auto">
          <a:xfrm>
            <a:off x="2071688" y="369597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93" name="Line 37"/>
          <p:cNvSpPr>
            <a:spLocks noChangeShapeType="1"/>
          </p:cNvSpPr>
          <p:nvPr/>
        </p:nvSpPr>
        <p:spPr bwMode="auto">
          <a:xfrm>
            <a:off x="1855788" y="427223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94" name="Line 38"/>
          <p:cNvSpPr>
            <a:spLocks noChangeShapeType="1"/>
          </p:cNvSpPr>
          <p:nvPr/>
        </p:nvSpPr>
        <p:spPr bwMode="auto">
          <a:xfrm flipH="1">
            <a:off x="2863850" y="3695973"/>
            <a:ext cx="35877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95" name="Line 39"/>
          <p:cNvSpPr>
            <a:spLocks noChangeShapeType="1"/>
          </p:cNvSpPr>
          <p:nvPr/>
        </p:nvSpPr>
        <p:spPr bwMode="auto">
          <a:xfrm>
            <a:off x="2863850" y="456116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096" name="Line 40"/>
          <p:cNvSpPr>
            <a:spLocks noChangeShapeType="1"/>
          </p:cNvSpPr>
          <p:nvPr/>
        </p:nvSpPr>
        <p:spPr bwMode="auto">
          <a:xfrm>
            <a:off x="3222625" y="3695973"/>
            <a:ext cx="35877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00" name="Oval 44"/>
          <p:cNvSpPr>
            <a:spLocks noChangeArrowheads="1"/>
          </p:cNvSpPr>
          <p:nvPr/>
        </p:nvSpPr>
        <p:spPr bwMode="auto">
          <a:xfrm>
            <a:off x="1279525" y="362453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01" name="Oval 45"/>
          <p:cNvSpPr>
            <a:spLocks noChangeArrowheads="1"/>
          </p:cNvSpPr>
          <p:nvPr/>
        </p:nvSpPr>
        <p:spPr bwMode="auto">
          <a:xfrm>
            <a:off x="1998663" y="362453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02" name="Oval 46"/>
          <p:cNvSpPr>
            <a:spLocks noChangeArrowheads="1"/>
          </p:cNvSpPr>
          <p:nvPr/>
        </p:nvSpPr>
        <p:spPr bwMode="auto">
          <a:xfrm>
            <a:off x="3151188" y="362453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04" name="Text Box 48"/>
          <p:cNvSpPr txBox="1">
            <a:spLocks noChangeArrowheads="1"/>
          </p:cNvSpPr>
          <p:nvPr/>
        </p:nvSpPr>
        <p:spPr bwMode="auto">
          <a:xfrm>
            <a:off x="1187450" y="371661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73105" name="Text Box 49"/>
          <p:cNvSpPr txBox="1">
            <a:spLocks noChangeArrowheads="1"/>
          </p:cNvSpPr>
          <p:nvPr/>
        </p:nvSpPr>
        <p:spPr bwMode="auto">
          <a:xfrm>
            <a:off x="1906588" y="386107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3059113" y="407697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V="1">
            <a:off x="2124075" y="4992960"/>
            <a:ext cx="2470150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2" name="Line 56"/>
          <p:cNvSpPr>
            <a:spLocks noChangeShapeType="1"/>
          </p:cNvSpPr>
          <p:nvPr/>
        </p:nvSpPr>
        <p:spPr bwMode="auto">
          <a:xfrm flipH="1">
            <a:off x="1928813" y="4992960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3" name="Line 57"/>
          <p:cNvSpPr>
            <a:spLocks noChangeShapeType="1"/>
          </p:cNvSpPr>
          <p:nvPr/>
        </p:nvSpPr>
        <p:spPr bwMode="auto">
          <a:xfrm>
            <a:off x="2144713" y="4992960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4" name="Line 58"/>
          <p:cNvSpPr>
            <a:spLocks noChangeShapeType="1"/>
          </p:cNvSpPr>
          <p:nvPr/>
        </p:nvSpPr>
        <p:spPr bwMode="auto">
          <a:xfrm>
            <a:off x="1928813" y="556922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5" name="Line 59"/>
          <p:cNvSpPr>
            <a:spLocks noChangeShapeType="1"/>
          </p:cNvSpPr>
          <p:nvPr/>
        </p:nvSpPr>
        <p:spPr bwMode="auto">
          <a:xfrm flipH="1">
            <a:off x="2936875" y="4992960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6" name="Line 60"/>
          <p:cNvSpPr>
            <a:spLocks noChangeShapeType="1"/>
          </p:cNvSpPr>
          <p:nvPr/>
        </p:nvSpPr>
        <p:spPr bwMode="auto">
          <a:xfrm>
            <a:off x="2936875" y="585814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7" name="Line 61"/>
          <p:cNvSpPr>
            <a:spLocks noChangeShapeType="1"/>
          </p:cNvSpPr>
          <p:nvPr/>
        </p:nvSpPr>
        <p:spPr bwMode="auto">
          <a:xfrm>
            <a:off x="3295650" y="4992960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8" name="Line 62"/>
          <p:cNvSpPr>
            <a:spLocks noChangeShapeType="1"/>
          </p:cNvSpPr>
          <p:nvPr/>
        </p:nvSpPr>
        <p:spPr bwMode="auto">
          <a:xfrm flipH="1">
            <a:off x="4160838" y="4992960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19" name="Line 63"/>
          <p:cNvSpPr>
            <a:spLocks noChangeShapeType="1"/>
          </p:cNvSpPr>
          <p:nvPr/>
        </p:nvSpPr>
        <p:spPr bwMode="auto">
          <a:xfrm>
            <a:off x="4592638" y="4992960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20" name="Line 64"/>
          <p:cNvSpPr>
            <a:spLocks noChangeShapeType="1"/>
          </p:cNvSpPr>
          <p:nvPr/>
        </p:nvSpPr>
        <p:spPr bwMode="auto">
          <a:xfrm>
            <a:off x="4160838" y="6152604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22" name="Oval 66"/>
          <p:cNvSpPr>
            <a:spLocks noChangeArrowheads="1"/>
          </p:cNvSpPr>
          <p:nvPr/>
        </p:nvSpPr>
        <p:spPr bwMode="auto">
          <a:xfrm>
            <a:off x="2071688" y="492152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23" name="Oval 67"/>
          <p:cNvSpPr>
            <a:spLocks noChangeArrowheads="1"/>
          </p:cNvSpPr>
          <p:nvPr/>
        </p:nvSpPr>
        <p:spPr bwMode="auto">
          <a:xfrm>
            <a:off x="3224213" y="492152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24" name="Oval 68"/>
          <p:cNvSpPr>
            <a:spLocks noChangeArrowheads="1"/>
          </p:cNvSpPr>
          <p:nvPr/>
        </p:nvSpPr>
        <p:spPr bwMode="auto">
          <a:xfrm>
            <a:off x="4519613" y="492152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1979613" y="515806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3127" name="Text Box 71"/>
          <p:cNvSpPr txBox="1">
            <a:spLocks noChangeArrowheads="1"/>
          </p:cNvSpPr>
          <p:nvPr/>
        </p:nvSpPr>
        <p:spPr bwMode="auto">
          <a:xfrm>
            <a:off x="3132138" y="537396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3128" name="Text Box 72"/>
          <p:cNvSpPr txBox="1">
            <a:spLocks noChangeArrowheads="1"/>
          </p:cNvSpPr>
          <p:nvPr/>
        </p:nvSpPr>
        <p:spPr bwMode="auto">
          <a:xfrm>
            <a:off x="4448175" y="54977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3129" name="Line 73"/>
          <p:cNvSpPr>
            <a:spLocks noChangeShapeType="1"/>
          </p:cNvSpPr>
          <p:nvPr/>
        </p:nvSpPr>
        <p:spPr bwMode="auto">
          <a:xfrm>
            <a:off x="3995738" y="342927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3130" name="Text Box 74"/>
          <p:cNvSpPr txBox="1">
            <a:spLocks noChangeArrowheads="1"/>
          </p:cNvSpPr>
          <p:nvPr/>
        </p:nvSpPr>
        <p:spPr bwMode="auto">
          <a:xfrm>
            <a:off x="5127625" y="2367235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73131" name="Text Box 75"/>
          <p:cNvSpPr txBox="1">
            <a:spLocks noChangeArrowheads="1"/>
          </p:cNvSpPr>
          <p:nvPr/>
        </p:nvSpPr>
        <p:spPr bwMode="auto">
          <a:xfrm>
            <a:off x="5148263" y="393251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60" name="Rechteck 59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Prioritätswarteschlangen als ADTs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55576" y="3122965"/>
            <a:ext cx="59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pq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2555776" y="3122965"/>
            <a:ext cx="360040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851920" y="3724429"/>
            <a:ext cx="4176464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403648" y="3410997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699792" y="3915053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211960" y="3122965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/>
              <a:t>Interne Repräsentation</a:t>
            </a:r>
            <a:endParaRPr lang="de-DE" sz="2800" dirty="0"/>
          </a:p>
        </p:txBody>
      </p:sp>
      <p:cxnSp>
        <p:nvCxnSpPr>
          <p:cNvPr id="12" name="Gerade Verbindung mit Pfeil 11"/>
          <p:cNvCxnSpPr>
            <a:stCxn id="14" idx="1"/>
          </p:cNvCxnSpPr>
          <p:nvPr/>
        </p:nvCxnSpPr>
        <p:spPr>
          <a:xfrm flipH="1">
            <a:off x="3203848" y="2375303"/>
            <a:ext cx="504056" cy="153975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707904" y="1682805"/>
            <a:ext cx="521969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/>
              <a:t>Im ADT-Sinne nur „intern“ </a:t>
            </a:r>
          </a:p>
          <a:p>
            <a:r>
              <a:rPr lang="de-DE" sz="2800" dirty="0"/>
              <a:t>verwendet, dann</a:t>
            </a:r>
          </a:p>
          <a:p>
            <a:r>
              <a:rPr lang="de-DE" sz="2800" dirty="0"/>
              <a:t>über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internalRepr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pq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800" dirty="0"/>
              <a:t> referenziert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2699792" y="4563125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699792" y="4779149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699792" y="4995173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067944" y="4419109"/>
            <a:ext cx="353014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/>
              <a:t>möglicherweise viele</a:t>
            </a:r>
            <a:br>
              <a:rPr lang="de-DE" sz="2800" dirty="0"/>
            </a:br>
            <a:r>
              <a:rPr lang="de-DE" sz="2800" dirty="0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021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0E0F3-9833-5B4B-88A0-B818B95CA2FC}" type="slidenum">
              <a:rPr lang="de-DE"/>
              <a:pPr>
                <a:defRPr/>
              </a:pPr>
              <a:t>40</a:t>
            </a:fld>
            <a:endParaRPr lang="de-DE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Beispiel einer Merge-Operation</a:t>
            </a:r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1568450" y="1895475"/>
            <a:ext cx="3170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18" name="Group 38"/>
          <p:cNvGrpSpPr>
            <a:grpSpLocks/>
          </p:cNvGrpSpPr>
          <p:nvPr/>
        </p:nvGrpSpPr>
        <p:grpSpPr bwMode="auto">
          <a:xfrm>
            <a:off x="1404938" y="1824038"/>
            <a:ext cx="311150" cy="458787"/>
            <a:chOff x="885" y="1149"/>
            <a:chExt cx="196" cy="289"/>
          </a:xfrm>
        </p:grpSpPr>
        <p:sp>
          <p:nvSpPr>
            <p:cNvPr id="174085" name="Line 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3" name="Oval 13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6" name="Text Box 16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174127" name="Group 47"/>
          <p:cNvGrpSpPr>
            <a:grpSpLocks/>
          </p:cNvGrpSpPr>
          <p:nvPr/>
        </p:nvGrpSpPr>
        <p:grpSpPr bwMode="auto">
          <a:xfrm>
            <a:off x="3081338" y="1824038"/>
            <a:ext cx="719137" cy="936625"/>
            <a:chOff x="1941" y="1149"/>
            <a:chExt cx="453" cy="590"/>
          </a:xfrm>
        </p:grpSpPr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4" name="Oval 1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7" name="Text Box 17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1639888" y="3335338"/>
            <a:ext cx="1925637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19" name="Group 39"/>
          <p:cNvGrpSpPr>
            <a:grpSpLocks/>
          </p:cNvGrpSpPr>
          <p:nvPr/>
        </p:nvGrpSpPr>
        <p:grpSpPr bwMode="auto">
          <a:xfrm>
            <a:off x="1476375" y="3263900"/>
            <a:ext cx="311150" cy="458788"/>
            <a:chOff x="930" y="2056"/>
            <a:chExt cx="196" cy="289"/>
          </a:xfrm>
        </p:grpSpPr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9" name="Oval 29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2" name="Text Box 3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174120" name="Group 40"/>
          <p:cNvGrpSpPr>
            <a:grpSpLocks/>
          </p:cNvGrpSpPr>
          <p:nvPr/>
        </p:nvGrpSpPr>
        <p:grpSpPr bwMode="auto">
          <a:xfrm>
            <a:off x="2144713" y="3263900"/>
            <a:ext cx="431800" cy="647700"/>
            <a:chOff x="1351" y="2056"/>
            <a:chExt cx="272" cy="408"/>
          </a:xfrm>
        </p:grpSpPr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4" name="Line 24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0" name="Oval 30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3" name="Text Box 33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174134" name="Group 54"/>
          <p:cNvGrpSpPr>
            <a:grpSpLocks/>
          </p:cNvGrpSpPr>
          <p:nvPr/>
        </p:nvGrpSpPr>
        <p:grpSpPr bwMode="auto">
          <a:xfrm>
            <a:off x="3152775" y="3263900"/>
            <a:ext cx="719138" cy="936625"/>
            <a:chOff x="1986" y="2056"/>
            <a:chExt cx="453" cy="590"/>
          </a:xfrm>
        </p:grpSpPr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1" name="Oval 31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4" name="Text Box 3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74135" name="Group 55"/>
          <p:cNvGrpSpPr>
            <a:grpSpLocks/>
          </p:cNvGrpSpPr>
          <p:nvPr/>
        </p:nvGrpSpPr>
        <p:grpSpPr bwMode="auto">
          <a:xfrm>
            <a:off x="4284663" y="1824038"/>
            <a:ext cx="882650" cy="1244600"/>
            <a:chOff x="2699" y="1149"/>
            <a:chExt cx="556" cy="784"/>
          </a:xfrm>
        </p:grpSpPr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5" name="Oval 15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8" name="Text Box 18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74115" name="Line 35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74116" name="Text Box 36"/>
          <p:cNvSpPr txBox="1">
            <a:spLocks noChangeArrowheads="1"/>
          </p:cNvSpPr>
          <p:nvPr/>
        </p:nvSpPr>
        <p:spPr bwMode="auto">
          <a:xfrm>
            <a:off x="5416550" y="200660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74117" name="Text Box 37"/>
          <p:cNvSpPr txBox="1">
            <a:spLocks noChangeArrowheads="1"/>
          </p:cNvSpPr>
          <p:nvPr/>
        </p:nvSpPr>
        <p:spPr bwMode="auto">
          <a:xfrm>
            <a:off x="5437188" y="3571875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grpSp>
        <p:nvGrpSpPr>
          <p:cNvPr id="174121" name="Group 41"/>
          <p:cNvGrpSpPr>
            <a:grpSpLocks/>
          </p:cNvGrpSpPr>
          <p:nvPr/>
        </p:nvGrpSpPr>
        <p:grpSpPr bwMode="auto">
          <a:xfrm>
            <a:off x="1258888" y="5013325"/>
            <a:ext cx="431800" cy="647700"/>
            <a:chOff x="1351" y="2056"/>
            <a:chExt cx="272" cy="408"/>
          </a:xfrm>
        </p:grpSpPr>
        <p:sp>
          <p:nvSpPr>
            <p:cNvPr id="174122" name="Line 42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3" name="Line 43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4" name="Line 44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5" name="Oval 45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6" name="Text Box 46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174128" name="Group 48"/>
          <p:cNvGrpSpPr>
            <a:grpSpLocks/>
          </p:cNvGrpSpPr>
          <p:nvPr/>
        </p:nvGrpSpPr>
        <p:grpSpPr bwMode="auto">
          <a:xfrm>
            <a:off x="3563938" y="5013325"/>
            <a:ext cx="719137" cy="936625"/>
            <a:chOff x="1941" y="1149"/>
            <a:chExt cx="453" cy="590"/>
          </a:xfrm>
        </p:grpSpPr>
        <p:sp>
          <p:nvSpPr>
            <p:cNvPr id="174129" name="Line 49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0" name="Line 50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1" name="Line 51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2" name="Oval 52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3" name="Text Box 53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6</a:t>
              </a:r>
            </a:p>
          </p:txBody>
        </p:sp>
      </p:grpSp>
      <p:sp>
        <p:nvSpPr>
          <p:cNvPr id="174136" name="Line 56"/>
          <p:cNvSpPr>
            <a:spLocks noChangeShapeType="1"/>
          </p:cNvSpPr>
          <p:nvPr/>
        </p:nvSpPr>
        <p:spPr bwMode="auto">
          <a:xfrm flipH="1">
            <a:off x="1331913" y="5157788"/>
            <a:ext cx="2159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37" name="Line 57"/>
          <p:cNvSpPr>
            <a:spLocks noChangeShapeType="1"/>
          </p:cNvSpPr>
          <p:nvPr/>
        </p:nvSpPr>
        <p:spPr bwMode="auto">
          <a:xfrm flipV="1">
            <a:off x="2339975" y="5013325"/>
            <a:ext cx="4318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43" name="Group 63"/>
          <p:cNvGrpSpPr>
            <a:grpSpLocks/>
          </p:cNvGrpSpPr>
          <p:nvPr/>
        </p:nvGrpSpPr>
        <p:grpSpPr bwMode="auto">
          <a:xfrm>
            <a:off x="2339975" y="5013325"/>
            <a:ext cx="431800" cy="647700"/>
            <a:chOff x="2576" y="3326"/>
            <a:chExt cx="272" cy="408"/>
          </a:xfrm>
        </p:grpSpPr>
        <p:sp>
          <p:nvSpPr>
            <p:cNvPr id="174138" name="Line 58"/>
            <p:cNvSpPr>
              <a:spLocks noChangeShapeType="1"/>
            </p:cNvSpPr>
            <p:nvPr/>
          </p:nvSpPr>
          <p:spPr bwMode="auto">
            <a:xfrm flipH="1">
              <a:off x="2576" y="337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9" name="Line 59"/>
            <p:cNvSpPr>
              <a:spLocks noChangeShapeType="1"/>
            </p:cNvSpPr>
            <p:nvPr/>
          </p:nvSpPr>
          <p:spPr bwMode="auto">
            <a:xfrm>
              <a:off x="2712" y="337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0" name="Line 60"/>
            <p:cNvSpPr>
              <a:spLocks noChangeShapeType="1"/>
            </p:cNvSpPr>
            <p:nvPr/>
          </p:nvSpPr>
          <p:spPr bwMode="auto">
            <a:xfrm>
              <a:off x="2576" y="373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1" name="Oval 61"/>
            <p:cNvSpPr>
              <a:spLocks noChangeArrowheads="1"/>
            </p:cNvSpPr>
            <p:nvPr/>
          </p:nvSpPr>
          <p:spPr bwMode="auto">
            <a:xfrm>
              <a:off x="2666" y="332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2" name="Text Box 62"/>
            <p:cNvSpPr txBox="1">
              <a:spLocks noChangeArrowheads="1"/>
            </p:cNvSpPr>
            <p:nvPr/>
          </p:nvSpPr>
          <p:spPr bwMode="auto">
            <a:xfrm>
              <a:off x="2608" y="347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4</a:t>
              </a:r>
            </a:p>
          </p:txBody>
        </p:sp>
      </p:grpSp>
      <p:sp>
        <p:nvSpPr>
          <p:cNvPr id="174144" name="Line 64"/>
          <p:cNvSpPr>
            <a:spLocks noChangeShapeType="1"/>
          </p:cNvSpPr>
          <p:nvPr/>
        </p:nvSpPr>
        <p:spPr bwMode="auto">
          <a:xfrm flipV="1">
            <a:off x="3635375" y="4868863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5" name="Line 65"/>
          <p:cNvSpPr>
            <a:spLocks noChangeShapeType="1"/>
          </p:cNvSpPr>
          <p:nvPr/>
        </p:nvSpPr>
        <p:spPr bwMode="auto">
          <a:xfrm>
            <a:off x="3995738" y="5084763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6" name="Line 66"/>
          <p:cNvSpPr>
            <a:spLocks noChangeShapeType="1"/>
          </p:cNvSpPr>
          <p:nvPr/>
        </p:nvSpPr>
        <p:spPr bwMode="auto">
          <a:xfrm>
            <a:off x="2627313" y="50847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7" name="Text Box 67"/>
          <p:cNvSpPr txBox="1">
            <a:spLocks noChangeArrowheads="1"/>
          </p:cNvSpPr>
          <p:nvPr/>
        </p:nvSpPr>
        <p:spPr bwMode="auto">
          <a:xfrm>
            <a:off x="1908175" y="3500438"/>
            <a:ext cx="3306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Beachte beim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Mergen</a:t>
            </a:r>
            <a:endParaRPr lang="de-DE" sz="2400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der Binomialbäume die</a:t>
            </a:r>
          </a:p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Heap-Eigenschaft!</a:t>
            </a:r>
          </a:p>
        </p:txBody>
      </p:sp>
      <p:sp>
        <p:nvSpPr>
          <p:cNvPr id="174148" name="Text Box 68"/>
          <p:cNvSpPr txBox="1">
            <a:spLocks noChangeArrowheads="1"/>
          </p:cNvSpPr>
          <p:nvPr/>
        </p:nvSpPr>
        <p:spPr bwMode="auto">
          <a:xfrm>
            <a:off x="6227763" y="5084763"/>
            <a:ext cx="222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Ergebnis-Heap</a:t>
            </a:r>
          </a:p>
        </p:txBody>
      </p:sp>
      <p:sp>
        <p:nvSpPr>
          <p:cNvPr id="174149" name="Text Box 69"/>
          <p:cNvSpPr txBox="1">
            <a:spLocks noChangeArrowheads="1"/>
          </p:cNvSpPr>
          <p:nvPr/>
        </p:nvSpPr>
        <p:spPr bwMode="auto">
          <a:xfrm>
            <a:off x="6300788" y="2852738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Zahlen geben</a:t>
            </a:r>
          </a:p>
          <a:p>
            <a:pPr>
              <a:defRPr/>
            </a:pPr>
            <a:r>
              <a:rPr lang="de-DE" sz="2400">
                <a:cs typeface="+mn-cs"/>
              </a:rPr>
              <a:t>die Ränge an</a:t>
            </a:r>
          </a:p>
        </p:txBody>
      </p:sp>
      <p:sp>
        <p:nvSpPr>
          <p:cNvPr id="70" name="Rechteck 69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3064E-6 L -0.0316 0.52439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0751E-6 L -1.11111E-6 0.25156 " pathEditMode="relative" ptsTypes="AA">
                                      <p:cBhvr>
                                        <p:cTn id="8" dur="2000" fill="hold"/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0116E-6 L 0.14827 -0.019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9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526E-6 L -0.01007 0.301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5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30058E-6 L 0.0158 0.50336 " pathEditMode="relative" ptsTypes="AA">
                                      <p:cBhvr>
                                        <p:cTn id="56" dur="2000" fill="hold"/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30058E-6 L 0.07864 0.22012 " pathEditMode="relative" ptsTypes="AA">
                                      <p:cBhvr>
                                        <p:cTn id="58" dur="20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78035E-7 L 0.06198 0.45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22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7" grpId="0"/>
      <p:bldP spid="1741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7DF-7A92-8E4F-83C3-35946CC4B053}" type="slidenum">
              <a:rPr lang="de-DE"/>
              <a:pPr>
                <a:defRPr/>
              </a:pPr>
              <a:t>41</a:t>
            </a:fld>
            <a:endParaRPr lang="de-DE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Operationen auf Binomial-Heaps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</a:rPr>
              <a:t>B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Binomial-Baum mit Rang </a:t>
            </a:r>
            <a:r>
              <a:rPr lang="de-DE" dirty="0">
                <a:solidFill>
                  <a:schemeClr val="hlink"/>
                </a:solidFill>
              </a:rPr>
              <a:t>i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de-DE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</a:rPr>
              <a:t>merge</a:t>
            </a:r>
            <a:r>
              <a:rPr lang="de-DE" dirty="0"/>
              <a:t>(</a:t>
            </a:r>
            <a:r>
              <a:rPr lang="de-DE" dirty="0" err="1"/>
              <a:t>pq</a:t>
            </a:r>
            <a:r>
              <a:rPr lang="de-DE" dirty="0"/>
              <a:t>, </a:t>
            </a:r>
            <a:r>
              <a:rPr lang="de-DE" dirty="0" err="1"/>
              <a:t>pq</a:t>
            </a:r>
            <a:r>
              <a:rPr lang="de-DE" dirty="0"/>
              <a:t>‘):</a:t>
            </a:r>
            <a:r>
              <a:rPr lang="de-DE" dirty="0">
                <a:cs typeface="+mn-cs"/>
              </a:rPr>
              <a:t> Aufwand für </a:t>
            </a:r>
            <a:r>
              <a:rPr lang="de-DE" dirty="0" err="1">
                <a:cs typeface="+mn-cs"/>
              </a:rPr>
              <a:t>Merge</a:t>
            </a:r>
            <a:r>
              <a:rPr lang="de-DE" dirty="0">
                <a:cs typeface="+mn-cs"/>
              </a:rPr>
              <a:t>-Operation: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endParaRPr lang="de-DE" sz="16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cs typeface="+mn-cs"/>
              </a:rPr>
              <a:t>e</a:t>
            </a:r>
            <a:r>
              <a:rPr lang="de-DE" dirty="0">
                <a:cs typeface="+mn-cs"/>
              </a:rPr>
              <a:t>, </a:t>
            </a:r>
            <a:r>
              <a:rPr lang="de-DE" dirty="0" err="1">
                <a:cs typeface="+mn-cs"/>
              </a:rPr>
              <a:t>pq</a:t>
            </a:r>
            <a:r>
              <a:rPr lang="de-DE" dirty="0">
                <a:cs typeface="+mn-cs"/>
              </a:rPr>
              <a:t>): </a:t>
            </a:r>
            <a:r>
              <a:rPr lang="de-DE" dirty="0" err="1">
                <a:cs typeface="+mn-cs"/>
              </a:rPr>
              <a:t>Merge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min</a:t>
            </a:r>
            <a:r>
              <a:rPr lang="de-DE" dirty="0">
                <a:cs typeface="+mn-cs"/>
              </a:rPr>
              <a:t>: spezieller Zeiger,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de-DE" dirty="0">
                <a:cs typeface="+mn-cs"/>
              </a:rPr>
              <a:t>: sei Minimum in Wurzel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Löschen von Minimum: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,…,B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i-1.</a:t>
            </a:r>
            <a:r>
              <a:rPr lang="de-DE" dirty="0">
                <a:cs typeface="+mn-cs"/>
              </a:rPr>
              <a:t> Diese </a:t>
            </a:r>
            <a:r>
              <a:rPr lang="de-DE" dirty="0" err="1">
                <a:cs typeface="+mn-cs"/>
              </a:rPr>
              <a:t>zurückmergen</a:t>
            </a:r>
            <a:r>
              <a:rPr lang="de-DE" dirty="0">
                <a:cs typeface="+mn-cs"/>
              </a:rPr>
              <a:t> in Binomial-Heap. Zeit dafür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).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F04D-14B1-054A-95E9-1FDCB90343C7}" type="slidenum">
              <a:rPr lang="de-DE"/>
              <a:pPr>
                <a:defRPr/>
              </a:pPr>
              <a:t>42</a:t>
            </a:fld>
            <a:endParaRPr lang="de-DE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decreaseKey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dirty="0">
                <a:cs typeface="+mn-cs"/>
              </a:rPr>
              <a:t>):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siftUp</a:t>
            </a:r>
            <a:r>
              <a:rPr lang="de-DE" dirty="0">
                <a:cs typeface="+mn-cs"/>
              </a:rPr>
              <a:t>-Operation in Binomial-Baum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und aktualisierte min-Zeiger.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endParaRPr lang="de-DE" sz="18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cs typeface="+mn-cs"/>
              </a:rPr>
              <a:t>): (min-Zeiger zeigt nicht auf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) setze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):= -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∞</a:t>
            </a:r>
            <a:r>
              <a:rPr lang="de-DE" dirty="0">
                <a:cs typeface="+mn-cs"/>
              </a:rPr>
              <a:t> und wende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siftUp</a:t>
            </a:r>
            <a:r>
              <a:rPr lang="de-DE" dirty="0">
                <a:cs typeface="+mn-cs"/>
              </a:rPr>
              <a:t>-Operation auf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an, bis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der Wurzel; dann weiter wie bei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de-DE" dirty="0">
                <a:cs typeface="+mn-cs"/>
              </a:rPr>
              <a:t>.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31504"/>
              </p:ext>
            </p:extLst>
          </p:nvPr>
        </p:nvGraphicFramePr>
        <p:xfrm>
          <a:off x="684213" y="1556792"/>
          <a:ext cx="7704137" cy="4064001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539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62344"/>
              </p:ext>
            </p:extLst>
          </p:nvPr>
        </p:nvGraphicFramePr>
        <p:xfrm>
          <a:off x="684213" y="1556792"/>
          <a:ext cx="7704137" cy="4064001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589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6233E-9B07-9C4D-9AA7-A3205EED5F14}" type="slidenum">
              <a:rPr lang="de-DE"/>
              <a:pPr>
                <a:defRPr/>
              </a:pPr>
              <a:t>45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Datenstruktur</a:t>
            </a:r>
            <a:r>
              <a:rPr lang="en-US" dirty="0">
                <a:cs typeface="+mj-cs"/>
              </a:rPr>
              <a:t> Fibonacci-Heap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Baut</a:t>
            </a:r>
            <a:r>
              <a:rPr lang="en-US" dirty="0">
                <a:cs typeface="+mn-cs"/>
              </a:rPr>
              <a:t> auf Binomial-</a:t>
            </a:r>
            <a:r>
              <a:rPr lang="en-US" dirty="0" err="1">
                <a:cs typeface="+mn-cs"/>
              </a:rPr>
              <a:t>Bäumen</a:t>
            </a:r>
            <a:r>
              <a:rPr lang="en-US" dirty="0">
                <a:cs typeface="+mn-cs"/>
              </a:rPr>
              <a:t> auf, </a:t>
            </a:r>
            <a:br>
              <a:rPr lang="en-US" dirty="0">
                <a:cs typeface="+mn-cs"/>
              </a:rPr>
            </a:br>
            <a:r>
              <a:rPr lang="en-US" dirty="0" err="1">
                <a:cs typeface="+mn-cs"/>
              </a:rPr>
              <a:t>aber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erlaubt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lazy merge </a:t>
            </a:r>
            <a:r>
              <a:rPr lang="en-US" dirty="0">
                <a:cs typeface="+mn-cs"/>
              </a:rPr>
              <a:t>und </a:t>
            </a:r>
            <a:r>
              <a:rPr lang="en-US" dirty="0">
                <a:solidFill>
                  <a:srgbClr val="3C8C93"/>
                </a:solidFill>
                <a:cs typeface="+mn-cs"/>
              </a:rPr>
              <a:t>lazy delete</a:t>
            </a:r>
            <a:r>
              <a:rPr lang="en-US" dirty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Lazy merge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keine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Verschmelzung</a:t>
            </a:r>
            <a:r>
              <a:rPr lang="en-US" dirty="0">
                <a:cs typeface="+mn-cs"/>
              </a:rPr>
              <a:t> von Binomial-</a:t>
            </a:r>
            <a:r>
              <a:rPr lang="en-US" dirty="0" err="1">
                <a:cs typeface="+mn-cs"/>
              </a:rPr>
              <a:t>Bäumen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gleichen</a:t>
            </a:r>
            <a:r>
              <a:rPr lang="en-US" dirty="0">
                <a:cs typeface="+mn-cs"/>
              </a:rPr>
              <a:t> Ranges </a:t>
            </a:r>
            <a:r>
              <a:rPr lang="en-US" dirty="0" err="1">
                <a:cs typeface="+mn-cs"/>
              </a:rPr>
              <a:t>bei</a:t>
            </a:r>
            <a:r>
              <a:rPr lang="en-US" dirty="0">
                <a:cs typeface="+mn-cs"/>
              </a:rPr>
              <a:t> merge, </a:t>
            </a:r>
            <a:r>
              <a:rPr lang="en-US" dirty="0" err="1">
                <a:cs typeface="+mn-cs"/>
              </a:rPr>
              <a:t>nur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Verkettung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der </a:t>
            </a:r>
            <a:r>
              <a:rPr lang="en-US" dirty="0" err="1">
                <a:cs typeface="+mn-cs"/>
              </a:rPr>
              <a:t>Wurzellisten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Lazy delete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erzeugt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unvollständige</a:t>
            </a:r>
            <a:r>
              <a:rPr lang="en-US" dirty="0">
                <a:cs typeface="+mn-cs"/>
              </a:rPr>
              <a:t> Binomial-</a:t>
            </a:r>
            <a:r>
              <a:rPr lang="en-US" dirty="0" err="1">
                <a:cs typeface="+mn-cs"/>
              </a:rPr>
              <a:t>Bäume</a:t>
            </a: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4" name="Rechteck 3"/>
          <p:cNvSpPr/>
          <p:nvPr/>
        </p:nvSpPr>
        <p:spPr>
          <a:xfrm>
            <a:off x="2351964" y="552424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Der Name rührt von der Analyse der Datenstruktur her, bei der </a:t>
            </a:r>
            <a:r>
              <a:rPr lang="de-DE" sz="1200" dirty="0" err="1"/>
              <a:t>Fibonacci</a:t>
            </a:r>
            <a:r>
              <a:rPr lang="de-DE" sz="1200" dirty="0"/>
              <a:t>-Zahlen eine große Rolle spielen (wird nachher deutlich)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F8C21-BECC-4249-85A4-4A7BA1ED6466}" type="slidenum">
              <a:rPr lang="de-DE"/>
              <a:pPr>
                <a:defRPr/>
              </a:pPr>
              <a:t>46</a:t>
            </a:fld>
            <a:endParaRPr lang="de-DE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Baum in Binomial-Heap: </a:t>
            </a:r>
            <a:r>
              <a:rPr lang="en-US" dirty="0" err="1">
                <a:cs typeface="+mn-cs"/>
              </a:rPr>
              <a:t>Zentrale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Invariante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rgbClr val="FF0000"/>
                </a:solidFill>
                <a:cs typeface="+mn-cs"/>
              </a:rPr>
              <a:t>Rang =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Anzahl</a:t>
            </a:r>
            <a:r>
              <a:rPr lang="en-US" dirty="0">
                <a:solidFill>
                  <a:srgbClr val="FF0000"/>
                </a:solidFill>
                <a:cs typeface="+mn-cs"/>
              </a:rPr>
              <a:t> der Kinder des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Wurzelknotens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6227763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227763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6443663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2197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5219700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5435600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 flipH="1">
            <a:off x="5578475" y="285273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1" name="Oval 11"/>
          <p:cNvSpPr>
            <a:spLocks noChangeArrowheads="1"/>
          </p:cNvSpPr>
          <p:nvPr/>
        </p:nvSpPr>
        <p:spPr bwMode="auto">
          <a:xfrm>
            <a:off x="428307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4572" name="Oval 12"/>
          <p:cNvSpPr>
            <a:spLocks noChangeArrowheads="1"/>
          </p:cNvSpPr>
          <p:nvPr/>
        </p:nvSpPr>
        <p:spPr bwMode="auto">
          <a:xfrm>
            <a:off x="4283075" y="45085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4498975" y="39322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3275013" y="45085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4575" name="Oval 15"/>
          <p:cNvSpPr>
            <a:spLocks noChangeArrowheads="1"/>
          </p:cNvSpPr>
          <p:nvPr/>
        </p:nvSpPr>
        <p:spPr bwMode="auto">
          <a:xfrm>
            <a:off x="3275013" y="54451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3490913" y="49403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3633788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 flipV="1">
            <a:off x="4643438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347864" y="1412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11E81-0973-9949-BAA0-AD0BFE932047}" type="slidenum">
              <a:rPr lang="de-DE"/>
              <a:pPr>
                <a:defRPr/>
              </a:pPr>
              <a:t>47</a:t>
            </a:fld>
            <a:endParaRPr lang="de-DE"/>
          </a:p>
        </p:txBody>
      </p:sp>
      <p:sp>
        <p:nvSpPr>
          <p:cNvPr id="195622" name="Line 38"/>
          <p:cNvSpPr>
            <a:spLocks noChangeShapeType="1"/>
          </p:cNvSpPr>
          <p:nvPr/>
        </p:nvSpPr>
        <p:spPr bwMode="auto">
          <a:xfrm flipH="1">
            <a:off x="4716463" y="3716338"/>
            <a:ext cx="15113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/>
              <a:t>Anpassung</a:t>
            </a:r>
            <a:r>
              <a:rPr lang="en-US" dirty="0"/>
              <a:t> der </a:t>
            </a:r>
            <a:r>
              <a:rPr lang="en-US" dirty="0" err="1"/>
              <a:t>Struktur</a:t>
            </a:r>
            <a:endParaRPr lang="en-US" dirty="0">
              <a:cs typeface="+mj-cs"/>
            </a:endParaRP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>
                <a:cs typeface="+mn-cs"/>
              </a:rPr>
              <a:t>Baum in Fibonacci-Heap: </a:t>
            </a:r>
            <a:r>
              <a:rPr lang="en-US" dirty="0" err="1"/>
              <a:t>Zentrale</a:t>
            </a:r>
            <a:r>
              <a:rPr lang="en-US" dirty="0"/>
              <a:t> </a:t>
            </a:r>
            <a:r>
              <a:rPr lang="en-US" dirty="0" err="1"/>
              <a:t>Invariante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Rang = </a:t>
            </a:r>
            <a:r>
              <a:rPr lang="en-US" dirty="0" err="1">
                <a:solidFill>
                  <a:srgbClr val="FF0000"/>
                </a:solidFill>
              </a:rPr>
              <a:t>Anzahl</a:t>
            </a:r>
            <a:r>
              <a:rPr lang="en-US" dirty="0">
                <a:solidFill>
                  <a:srgbClr val="FF0000"/>
                </a:solidFill>
              </a:rPr>
              <a:t> der Kinder des </a:t>
            </a:r>
            <a:r>
              <a:rPr lang="en-US" dirty="0" err="1">
                <a:solidFill>
                  <a:srgbClr val="FF0000"/>
                </a:solidFill>
              </a:rPr>
              <a:t>Wurzelknotens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95615" name="Line 31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16" name="Oval 32"/>
          <p:cNvSpPr>
            <a:spLocks noChangeArrowheads="1"/>
          </p:cNvSpPr>
          <p:nvPr/>
        </p:nvSpPr>
        <p:spPr bwMode="auto">
          <a:xfrm>
            <a:off x="6227763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5617" name="Oval 33"/>
          <p:cNvSpPr>
            <a:spLocks noChangeArrowheads="1"/>
          </p:cNvSpPr>
          <p:nvPr/>
        </p:nvSpPr>
        <p:spPr bwMode="auto">
          <a:xfrm>
            <a:off x="6227763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5618" name="Line 34"/>
          <p:cNvSpPr>
            <a:spLocks noChangeShapeType="1"/>
          </p:cNvSpPr>
          <p:nvPr/>
        </p:nvSpPr>
        <p:spPr bwMode="auto">
          <a:xfrm>
            <a:off x="6443663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19" name="Oval 35"/>
          <p:cNvSpPr>
            <a:spLocks noChangeArrowheads="1"/>
          </p:cNvSpPr>
          <p:nvPr/>
        </p:nvSpPr>
        <p:spPr bwMode="auto">
          <a:xfrm>
            <a:off x="52197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5620" name="Oval 36"/>
          <p:cNvSpPr>
            <a:spLocks noChangeArrowheads="1"/>
          </p:cNvSpPr>
          <p:nvPr/>
        </p:nvSpPr>
        <p:spPr bwMode="auto">
          <a:xfrm>
            <a:off x="5219700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5621" name="Line 37"/>
          <p:cNvSpPr>
            <a:spLocks noChangeShapeType="1"/>
          </p:cNvSpPr>
          <p:nvPr/>
        </p:nvSpPr>
        <p:spPr bwMode="auto">
          <a:xfrm>
            <a:off x="5435600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3" name="Oval 39"/>
          <p:cNvSpPr>
            <a:spLocks noChangeArrowheads="1"/>
          </p:cNvSpPr>
          <p:nvPr/>
        </p:nvSpPr>
        <p:spPr bwMode="auto">
          <a:xfrm>
            <a:off x="428307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5624" name="Oval 40"/>
          <p:cNvSpPr>
            <a:spLocks noChangeArrowheads="1"/>
          </p:cNvSpPr>
          <p:nvPr/>
        </p:nvSpPr>
        <p:spPr bwMode="auto">
          <a:xfrm>
            <a:off x="4283075" y="45085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5625" name="Line 41"/>
          <p:cNvSpPr>
            <a:spLocks noChangeShapeType="1"/>
          </p:cNvSpPr>
          <p:nvPr/>
        </p:nvSpPr>
        <p:spPr bwMode="auto">
          <a:xfrm>
            <a:off x="4498975" y="39322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6" name="Oval 42"/>
          <p:cNvSpPr>
            <a:spLocks noChangeArrowheads="1"/>
          </p:cNvSpPr>
          <p:nvPr/>
        </p:nvSpPr>
        <p:spPr bwMode="auto">
          <a:xfrm>
            <a:off x="3275013" y="45085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5627" name="Oval 43"/>
          <p:cNvSpPr>
            <a:spLocks noChangeArrowheads="1"/>
          </p:cNvSpPr>
          <p:nvPr/>
        </p:nvSpPr>
        <p:spPr bwMode="auto">
          <a:xfrm>
            <a:off x="3275013" y="54451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5628" name="Line 44"/>
          <p:cNvSpPr>
            <a:spLocks noChangeShapeType="1"/>
          </p:cNvSpPr>
          <p:nvPr/>
        </p:nvSpPr>
        <p:spPr bwMode="auto">
          <a:xfrm>
            <a:off x="3490913" y="49403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9" name="Line 45"/>
          <p:cNvSpPr>
            <a:spLocks noChangeShapeType="1"/>
          </p:cNvSpPr>
          <p:nvPr/>
        </p:nvSpPr>
        <p:spPr bwMode="auto">
          <a:xfrm flipH="1">
            <a:off x="3633788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30" name="Line 46"/>
          <p:cNvSpPr>
            <a:spLocks noChangeShapeType="1"/>
          </p:cNvSpPr>
          <p:nvPr/>
        </p:nvSpPr>
        <p:spPr bwMode="auto">
          <a:xfrm flipV="1">
            <a:off x="4643438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31" name="Text Box 47"/>
          <p:cNvSpPr txBox="1">
            <a:spLocks noChangeArrowheads="1"/>
          </p:cNvSpPr>
          <p:nvPr/>
        </p:nvSpPr>
        <p:spPr bwMode="auto">
          <a:xfrm>
            <a:off x="4787900" y="5229225"/>
            <a:ext cx="307037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cs typeface="+mn-cs"/>
              </a:rPr>
              <a:t>Kinderliste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br>
              <a:rPr lang="en-US" sz="2400" dirty="0">
                <a:solidFill>
                  <a:srgbClr val="FF0000"/>
                </a:solidFill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cs typeface="+mn-cs"/>
              </a:rPr>
              <a:t>(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ggf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.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doppelt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verkettet</a:t>
            </a:r>
            <a:endParaRPr lang="en-US" sz="2400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dito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für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Wurzelliste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)</a:t>
            </a:r>
          </a:p>
        </p:txBody>
      </p:sp>
      <p:sp>
        <p:nvSpPr>
          <p:cNvPr id="195632" name="Line 48"/>
          <p:cNvSpPr>
            <a:spLocks noChangeShapeType="1"/>
          </p:cNvSpPr>
          <p:nvPr/>
        </p:nvSpPr>
        <p:spPr bwMode="auto">
          <a:xfrm flipH="1">
            <a:off x="3708400" y="4724400"/>
            <a:ext cx="576263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03555-B06D-EF4D-9817-209352E93A40}" type="slidenum">
              <a:rPr lang="de-DE"/>
              <a:pPr>
                <a:defRPr/>
              </a:pPr>
              <a:t>48</a:t>
            </a:fld>
            <a:endParaRPr lang="de-DE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Für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jeden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wird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gespeichert</a:t>
            </a:r>
            <a:r>
              <a:rPr lang="en-US" dirty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gespeichertes</a:t>
            </a:r>
            <a:r>
              <a:rPr lang="en-US" dirty="0">
                <a:cs typeface="+mn-cs"/>
              </a:rPr>
              <a:t> Element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Vater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Liste</a:t>
            </a:r>
            <a:r>
              <a:rPr lang="en-US" dirty="0">
                <a:cs typeface="+mn-cs"/>
              </a:rPr>
              <a:t> der Kinder (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Start- und </a:t>
            </a:r>
            <a:r>
              <a:rPr lang="en-US" dirty="0" err="1">
                <a:cs typeface="+mn-cs"/>
              </a:rPr>
              <a:t>Endpunkt</a:t>
            </a:r>
            <a:r>
              <a:rPr lang="en-US" dirty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Rang</a:t>
            </a:r>
            <a:endParaRPr lang="en-US" dirty="0"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A4D2-464E-F648-8B95-D016B87BF205}" type="slidenum">
              <a:rPr lang="de-DE"/>
              <a:pPr>
                <a:defRPr/>
              </a:pPr>
              <a:t>49</a:t>
            </a:fld>
            <a:endParaRPr lang="de-DE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Lazy-Merge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merge von</a:t>
            </a: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resultiert</a:t>
            </a:r>
            <a:r>
              <a:rPr lang="en-US" dirty="0">
                <a:cs typeface="+mn-cs"/>
              </a:rPr>
              <a:t> in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114425" y="2131765"/>
            <a:ext cx="18732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950913" y="2060327"/>
            <a:ext cx="311150" cy="458788"/>
            <a:chOff x="885" y="1149"/>
            <a:chExt cx="196" cy="289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5" name="Oval 9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02" name="Group 11"/>
          <p:cNvGrpSpPr>
            <a:grpSpLocks/>
          </p:cNvGrpSpPr>
          <p:nvPr/>
        </p:nvGrpSpPr>
        <p:grpSpPr bwMode="auto">
          <a:xfrm>
            <a:off x="1619250" y="2060327"/>
            <a:ext cx="719138" cy="936625"/>
            <a:chOff x="1941" y="1149"/>
            <a:chExt cx="453" cy="590"/>
          </a:xfrm>
        </p:grpSpPr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9" name="Line 13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0" name="Line 14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5219700" y="2204790"/>
            <a:ext cx="1925638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04" name="Group 18"/>
          <p:cNvGrpSpPr>
            <a:grpSpLocks/>
          </p:cNvGrpSpPr>
          <p:nvPr/>
        </p:nvGrpSpPr>
        <p:grpSpPr bwMode="auto">
          <a:xfrm>
            <a:off x="5056188" y="2133352"/>
            <a:ext cx="311150" cy="458788"/>
            <a:chOff x="930" y="2056"/>
            <a:chExt cx="196" cy="289"/>
          </a:xfrm>
        </p:grpSpPr>
        <p:sp>
          <p:nvSpPr>
            <p:cNvPr id="193555" name="Line 19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6" name="Line 20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8" name="Oval 22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9" name="Text Box 23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05" name="Group 24"/>
          <p:cNvGrpSpPr>
            <a:grpSpLocks/>
          </p:cNvGrpSpPr>
          <p:nvPr/>
        </p:nvGrpSpPr>
        <p:grpSpPr bwMode="auto">
          <a:xfrm>
            <a:off x="5940425" y="2133352"/>
            <a:ext cx="431800" cy="647700"/>
            <a:chOff x="1351" y="2056"/>
            <a:chExt cx="272" cy="408"/>
          </a:xfrm>
        </p:grpSpPr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4" name="Oval 28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55306" name="Group 30"/>
          <p:cNvGrpSpPr>
            <a:grpSpLocks/>
          </p:cNvGrpSpPr>
          <p:nvPr/>
        </p:nvGrpSpPr>
        <p:grpSpPr bwMode="auto">
          <a:xfrm>
            <a:off x="6732588" y="2133352"/>
            <a:ext cx="719137" cy="936625"/>
            <a:chOff x="1986" y="2056"/>
            <a:chExt cx="453" cy="590"/>
          </a:xfrm>
        </p:grpSpPr>
        <p:sp>
          <p:nvSpPr>
            <p:cNvPr id="193567" name="Line 31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8" name="Line 32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9" name="Line 33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1" name="Text Box 35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07" name="Group 36"/>
          <p:cNvGrpSpPr>
            <a:grpSpLocks/>
          </p:cNvGrpSpPr>
          <p:nvPr/>
        </p:nvGrpSpPr>
        <p:grpSpPr bwMode="auto">
          <a:xfrm>
            <a:off x="2555875" y="2060327"/>
            <a:ext cx="882650" cy="1244600"/>
            <a:chOff x="2699" y="1149"/>
            <a:chExt cx="556" cy="784"/>
          </a:xfrm>
        </p:grpSpPr>
        <p:sp>
          <p:nvSpPr>
            <p:cNvPr id="193573" name="Line 37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4" name="Line 38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5" name="Oval 39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6" name="Text Box 40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3578" name="Text Box 42"/>
          <p:cNvSpPr txBox="1">
            <a:spLocks noChangeArrowheads="1"/>
          </p:cNvSpPr>
          <p:nvPr/>
        </p:nvSpPr>
        <p:spPr bwMode="auto">
          <a:xfrm>
            <a:off x="4067175" y="213335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&amp;</a:t>
            </a:r>
          </a:p>
        </p:txBody>
      </p:sp>
      <p:sp>
        <p:nvSpPr>
          <p:cNvPr id="193579" name="Line 43"/>
          <p:cNvSpPr>
            <a:spLocks noChangeShapeType="1"/>
          </p:cNvSpPr>
          <p:nvPr/>
        </p:nvSpPr>
        <p:spPr bwMode="auto">
          <a:xfrm>
            <a:off x="1979613" y="4148708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816100" y="4077271"/>
            <a:ext cx="311150" cy="458787"/>
            <a:chOff x="885" y="1149"/>
            <a:chExt cx="196" cy="289"/>
          </a:xfrm>
        </p:grpSpPr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2" name="Line 4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3" name="Line 4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5" name="Text Box 49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11" name="Group 50"/>
          <p:cNvGrpSpPr>
            <a:grpSpLocks/>
          </p:cNvGrpSpPr>
          <p:nvPr/>
        </p:nvGrpSpPr>
        <p:grpSpPr bwMode="auto">
          <a:xfrm>
            <a:off x="2484438" y="4077271"/>
            <a:ext cx="719137" cy="936625"/>
            <a:chOff x="1941" y="1149"/>
            <a:chExt cx="453" cy="590"/>
          </a:xfrm>
        </p:grpSpPr>
        <p:sp>
          <p:nvSpPr>
            <p:cNvPr id="193587" name="Line 51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8" name="Line 52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9" name="Line 53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0" name="Oval 5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1" name="Text Box 55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12" name="Group 57"/>
          <p:cNvGrpSpPr>
            <a:grpSpLocks/>
          </p:cNvGrpSpPr>
          <p:nvPr/>
        </p:nvGrpSpPr>
        <p:grpSpPr bwMode="auto">
          <a:xfrm>
            <a:off x="4697413" y="4077271"/>
            <a:ext cx="311150" cy="458787"/>
            <a:chOff x="930" y="2056"/>
            <a:chExt cx="196" cy="289"/>
          </a:xfrm>
        </p:grpSpPr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7" name="Oval 61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8" name="Text Box 6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13" name="Group 63"/>
          <p:cNvGrpSpPr>
            <a:grpSpLocks/>
          </p:cNvGrpSpPr>
          <p:nvPr/>
        </p:nvGrpSpPr>
        <p:grpSpPr bwMode="auto">
          <a:xfrm>
            <a:off x="5581650" y="4077271"/>
            <a:ext cx="431800" cy="647700"/>
            <a:chOff x="1351" y="2056"/>
            <a:chExt cx="272" cy="408"/>
          </a:xfrm>
        </p:grpSpPr>
        <p:sp>
          <p:nvSpPr>
            <p:cNvPr id="193600" name="Line 64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1" name="Line 65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2" name="Line 66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4" name="Text Box 68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55314" name="Group 69"/>
          <p:cNvGrpSpPr>
            <a:grpSpLocks/>
          </p:cNvGrpSpPr>
          <p:nvPr/>
        </p:nvGrpSpPr>
        <p:grpSpPr bwMode="auto">
          <a:xfrm>
            <a:off x="6373813" y="4077271"/>
            <a:ext cx="719137" cy="936625"/>
            <a:chOff x="1986" y="2056"/>
            <a:chExt cx="453" cy="590"/>
          </a:xfrm>
        </p:grpSpPr>
        <p:sp>
          <p:nvSpPr>
            <p:cNvPr id="193606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9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0" name="Text Box 7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15" name="Group 75"/>
          <p:cNvGrpSpPr>
            <a:grpSpLocks/>
          </p:cNvGrpSpPr>
          <p:nvPr/>
        </p:nvGrpSpPr>
        <p:grpSpPr bwMode="auto">
          <a:xfrm>
            <a:off x="3421063" y="4077271"/>
            <a:ext cx="882650" cy="1244600"/>
            <a:chOff x="2699" y="1149"/>
            <a:chExt cx="556" cy="784"/>
          </a:xfrm>
        </p:grpSpPr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5" name="Text Box 79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93616" name="Line 80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3618" name="Line 82"/>
          <p:cNvSpPr>
            <a:spLocks noChangeShapeType="1"/>
          </p:cNvSpPr>
          <p:nvPr/>
        </p:nvSpPr>
        <p:spPr bwMode="auto">
          <a:xfrm flipH="1">
            <a:off x="2051050" y="1844427"/>
            <a:ext cx="2174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19" name="Line 83"/>
          <p:cNvSpPr>
            <a:spLocks noChangeShapeType="1"/>
          </p:cNvSpPr>
          <p:nvPr/>
        </p:nvSpPr>
        <p:spPr bwMode="auto">
          <a:xfrm flipH="1">
            <a:off x="5219700" y="1917452"/>
            <a:ext cx="2174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20" name="Text Box 84"/>
          <p:cNvSpPr txBox="1">
            <a:spLocks noChangeArrowheads="1"/>
          </p:cNvSpPr>
          <p:nvPr/>
        </p:nvSpPr>
        <p:spPr bwMode="auto">
          <a:xfrm>
            <a:off x="5219700" y="1557090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193621" name="Line 85"/>
          <p:cNvSpPr>
            <a:spLocks noChangeShapeType="1"/>
          </p:cNvSpPr>
          <p:nvPr/>
        </p:nvSpPr>
        <p:spPr bwMode="auto">
          <a:xfrm flipH="1">
            <a:off x="4932363" y="3861172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22" name="Text Box 86"/>
          <p:cNvSpPr txBox="1">
            <a:spLocks noChangeArrowheads="1"/>
          </p:cNvSpPr>
          <p:nvPr/>
        </p:nvSpPr>
        <p:spPr bwMode="auto">
          <a:xfrm>
            <a:off x="4932363" y="3500809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86" name="Rechteck 85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>
            <a:off x="2339752" y="1484784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2" name="Rechteck 1"/>
          <p:cNvSpPr/>
          <p:nvPr/>
        </p:nvSpPr>
        <p:spPr>
          <a:xfrm>
            <a:off x="7032704" y="3700637"/>
            <a:ext cx="200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Wurzellisten hintereinander-hängen: O(1)</a:t>
            </a:r>
          </a:p>
        </p:txBody>
      </p:sp>
      <p:sp>
        <p:nvSpPr>
          <p:cNvPr id="89" name="Rechteck 1"/>
          <p:cNvSpPr/>
          <p:nvPr/>
        </p:nvSpPr>
        <p:spPr>
          <a:xfrm>
            <a:off x="467544" y="5385990"/>
            <a:ext cx="8467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Problem: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 err="1"/>
              <a:t>gleichen</a:t>
            </a:r>
            <a:r>
              <a:rPr lang="en-US" dirty="0"/>
              <a:t> Ranges </a:t>
            </a:r>
            <a:r>
              <a:rPr lang="en-US" dirty="0" err="1"/>
              <a:t>treten</a:t>
            </a:r>
            <a:r>
              <a:rPr lang="en-US" dirty="0"/>
              <a:t> in der </a:t>
            </a:r>
            <a:r>
              <a:rPr lang="en-US" dirty="0" err="1"/>
              <a:t>Wurzelliste</a:t>
            </a:r>
            <a:r>
              <a:rPr lang="en-US" dirty="0"/>
              <a:t> auf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Binomial-Heap-</a:t>
            </a:r>
            <a:r>
              <a:rPr lang="en-US" dirty="0" err="1"/>
              <a:t>Eigenschaft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 </a:t>
            </a:r>
            <a:r>
              <a:rPr lang="en-US" dirty="0" err="1"/>
              <a:t>sein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F7689-9199-7247-B1A2-F09B4CA84445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Erweiterte </a:t>
            </a:r>
            <a:r>
              <a:rPr lang="de-DE" dirty="0"/>
              <a:t>Prioritätswarteschlangen</a:t>
            </a:r>
            <a:endParaRPr lang="de-DE" dirty="0"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Zusätzliche Operationen:</a:t>
            </a: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  <a:cs typeface="+mn-cs"/>
              </a:rPr>
              <a:t>procedure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delete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 löscht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400" dirty="0">
                <a:cs typeface="+mn-cs"/>
              </a:rPr>
              <a:t> aus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/>
              <a:t>,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falls vorhanden, verändert ggf.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endParaRPr lang="de-DE" sz="2400" dirty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</a:rPr>
              <a:t>procedure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decreaseKey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: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 :=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)-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𝛥, </a:t>
            </a:r>
            <a:r>
              <a:rPr lang="de-DE" sz="2400" dirty="0"/>
              <a:t>verändert evtl. </a:t>
            </a:r>
            <a:r>
              <a:rPr lang="de-DE" sz="2400" dirty="0" err="1">
                <a:solidFill>
                  <a:srgbClr val="3C8C93"/>
                </a:solidFill>
              </a:rPr>
              <a:t>pq</a:t>
            </a:r>
            <a:endParaRPr lang="de-DE" sz="2400" dirty="0">
              <a:solidFill>
                <a:srgbClr val="3C8C93"/>
              </a:solidFill>
              <a:latin typeface="Symbol" charset="0"/>
              <a:cs typeface="+mn-cs"/>
              <a:sym typeface="Symbol" charset="0"/>
            </a:endParaRP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</a:rPr>
              <a:t>procedure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merge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‘) </a:t>
            </a:r>
            <a:r>
              <a:rPr lang="de-DE" sz="2400" dirty="0">
                <a:cs typeface="+mn-cs"/>
              </a:rPr>
              <a:t>fügt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und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</a:t>
            </a:r>
            <a:r>
              <a:rPr lang="de-DE" sz="2400" dirty="0">
                <a:cs typeface="+mn-cs"/>
              </a:rPr>
              <a:t> zusammen, verändert ggf.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und auch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D55AE-2B10-2A4E-BBB9-0A443CD5C693}" type="slidenum">
              <a:rPr lang="de-DE"/>
              <a:pPr>
                <a:defRPr/>
              </a:pPr>
              <a:t>50</a:t>
            </a:fld>
            <a:endParaRPr lang="de-DE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H="1">
            <a:off x="5219700" y="37163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Lazy-Delete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delete:</a:t>
            </a:r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6732588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6732588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572452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5724525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5940425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47879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grpSp>
        <p:nvGrpSpPr>
          <p:cNvPr id="196634" name="Group 26"/>
          <p:cNvGrpSpPr>
            <a:grpSpLocks/>
          </p:cNvGrpSpPr>
          <p:nvPr/>
        </p:nvGrpSpPr>
        <p:grpSpPr bwMode="auto">
          <a:xfrm>
            <a:off x="3779838" y="4508500"/>
            <a:ext cx="1441450" cy="1368425"/>
            <a:chOff x="2381" y="2840"/>
            <a:chExt cx="908" cy="862"/>
          </a:xfrm>
        </p:grpSpPr>
        <p:sp>
          <p:nvSpPr>
            <p:cNvPr id="196622" name="Oval 14"/>
            <p:cNvSpPr>
              <a:spLocks noChangeArrowheads="1"/>
            </p:cNvSpPr>
            <p:nvPr/>
          </p:nvSpPr>
          <p:spPr bwMode="auto">
            <a:xfrm>
              <a:off x="3016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196623" name="Line 15"/>
            <p:cNvSpPr>
              <a:spLocks noChangeShapeType="1"/>
            </p:cNvSpPr>
            <p:nvPr/>
          </p:nvSpPr>
          <p:spPr bwMode="auto">
            <a:xfrm flipV="1">
              <a:off x="2653" y="29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6624" name="Oval 16"/>
            <p:cNvSpPr>
              <a:spLocks noChangeArrowheads="1"/>
            </p:cNvSpPr>
            <p:nvPr/>
          </p:nvSpPr>
          <p:spPr bwMode="auto">
            <a:xfrm>
              <a:off x="2381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196625" name="Oval 17"/>
            <p:cNvSpPr>
              <a:spLocks noChangeArrowheads="1"/>
            </p:cNvSpPr>
            <p:nvPr/>
          </p:nvSpPr>
          <p:spPr bwMode="auto">
            <a:xfrm>
              <a:off x="2381" y="343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196626" name="Line 18"/>
            <p:cNvSpPr>
              <a:spLocks noChangeShapeType="1"/>
            </p:cNvSpPr>
            <p:nvPr/>
          </p:nvSpPr>
          <p:spPr bwMode="auto">
            <a:xfrm>
              <a:off x="2517" y="311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6627" name="Line 19"/>
          <p:cNvSpPr>
            <a:spLocks noChangeShapeType="1"/>
          </p:cNvSpPr>
          <p:nvPr/>
        </p:nvSpPr>
        <p:spPr bwMode="auto">
          <a:xfrm flipH="1">
            <a:off x="4138613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V="1">
            <a:off x="5148263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4643438" y="3500438"/>
            <a:ext cx="792162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V="1">
            <a:off x="4643438" y="3500438"/>
            <a:ext cx="792162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 flipH="1">
            <a:off x="6156325" y="37163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948488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>
            <a:off x="5003800" y="39338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" name="Rechteck 1"/>
          <p:cNvSpPr/>
          <p:nvPr/>
        </p:nvSpPr>
        <p:spPr>
          <a:xfrm>
            <a:off x="2555776" y="1844824"/>
            <a:ext cx="2532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Kinderliste in Wurzelliste </a:t>
            </a:r>
            <a:br>
              <a:rPr lang="de-DE" dirty="0"/>
            </a:br>
            <a:r>
              <a:rPr lang="de-DE" dirty="0"/>
              <a:t>integrieren: O(1)</a:t>
            </a:r>
          </a:p>
        </p:txBody>
      </p:sp>
      <p:sp>
        <p:nvSpPr>
          <p:cNvPr id="3" name="Rechteck 2"/>
          <p:cNvSpPr/>
          <p:nvPr/>
        </p:nvSpPr>
        <p:spPr>
          <a:xfrm>
            <a:off x="2123728" y="314096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Knoten 7 entfernen :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0751E-6 L -0.14965 -0.29364 " pathEditMode="relative" ptsTypes="AA">
                                      <p:cBhvr>
                                        <p:cTn id="44" dur="20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 animBg="1"/>
      <p:bldP spid="2" grpId="0"/>
      <p:bldP spid="3" grpId="0"/>
      <p:bldP spid="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C1230-2FF1-0142-9018-9B8B42E3CD36}" type="slidenum">
              <a:rPr lang="de-DE"/>
              <a:pPr>
                <a:defRPr/>
              </a:pPr>
              <a:t>51</a:t>
            </a:fld>
            <a:endParaRPr lang="de-DE"/>
          </a:p>
        </p:txBody>
      </p:sp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Lazy-Delete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delete:</a:t>
            </a:r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6732588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207879" name="Oval 7"/>
          <p:cNvSpPr>
            <a:spLocks noChangeArrowheads="1"/>
          </p:cNvSpPr>
          <p:nvPr/>
        </p:nvSpPr>
        <p:spPr bwMode="auto">
          <a:xfrm>
            <a:off x="6732588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572452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5724525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5940425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 flipH="1">
            <a:off x="6156325" y="37163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 flipH="1">
            <a:off x="5940425" y="2852738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2483768" y="1124744"/>
            <a:ext cx="62640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Annahme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7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ist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im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direkten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Zugriff</a:t>
            </a:r>
            <a:endParaRPr lang="en-US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Aufwand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, da </a:t>
            </a:r>
            <a:r>
              <a:rPr lang="en-US" dirty="0" err="1">
                <a:cs typeface="+mn-cs"/>
              </a:rPr>
              <a:t>gegebener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7 in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entfernbar</a:t>
            </a:r>
            <a:r>
              <a:rPr lang="en-US" dirty="0">
                <a:cs typeface="+mn-cs"/>
              </a:rPr>
              <a:t> und </a:t>
            </a:r>
            <a:r>
              <a:rPr lang="en-US" dirty="0" err="1">
                <a:cs typeface="+mn-cs"/>
              </a:rPr>
              <a:t>Kinderliste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von 7 in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in </a:t>
            </a:r>
            <a:r>
              <a:rPr lang="en-US" dirty="0" err="1">
                <a:cs typeface="+mn-cs"/>
              </a:rPr>
              <a:t>Wurzelliste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integrierbar</a:t>
            </a:r>
            <a:endParaRPr lang="en-US" dirty="0">
              <a:cs typeface="+mn-cs"/>
            </a:endParaRPr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6948488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7358" name="Group 27"/>
          <p:cNvGrpSpPr>
            <a:grpSpLocks/>
          </p:cNvGrpSpPr>
          <p:nvPr/>
        </p:nvGrpSpPr>
        <p:grpSpPr bwMode="auto">
          <a:xfrm>
            <a:off x="2411413" y="2492375"/>
            <a:ext cx="1441450" cy="1368425"/>
            <a:chOff x="2381" y="2840"/>
            <a:chExt cx="908" cy="862"/>
          </a:xfrm>
        </p:grpSpPr>
        <p:sp>
          <p:nvSpPr>
            <p:cNvPr id="207900" name="Oval 28"/>
            <p:cNvSpPr>
              <a:spLocks noChangeArrowheads="1"/>
            </p:cNvSpPr>
            <p:nvPr/>
          </p:nvSpPr>
          <p:spPr bwMode="auto">
            <a:xfrm>
              <a:off x="3016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207901" name="Line 29"/>
            <p:cNvSpPr>
              <a:spLocks noChangeShapeType="1"/>
            </p:cNvSpPr>
            <p:nvPr/>
          </p:nvSpPr>
          <p:spPr bwMode="auto">
            <a:xfrm flipV="1">
              <a:off x="2653" y="29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7902" name="Oval 30"/>
            <p:cNvSpPr>
              <a:spLocks noChangeArrowheads="1"/>
            </p:cNvSpPr>
            <p:nvPr/>
          </p:nvSpPr>
          <p:spPr bwMode="auto">
            <a:xfrm>
              <a:off x="2381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207903" name="Oval 31"/>
            <p:cNvSpPr>
              <a:spLocks noChangeArrowheads="1"/>
            </p:cNvSpPr>
            <p:nvPr/>
          </p:nvSpPr>
          <p:spPr bwMode="auto">
            <a:xfrm>
              <a:off x="2381" y="343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207904" name="Line 32"/>
            <p:cNvSpPr>
              <a:spLocks noChangeShapeType="1"/>
            </p:cNvSpPr>
            <p:nvPr/>
          </p:nvSpPr>
          <p:spPr bwMode="auto">
            <a:xfrm>
              <a:off x="2517" y="311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395536" y="4437112"/>
            <a:ext cx="770485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DE" dirty="0"/>
              <a:t>Vergleich zu Standard-Delete: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):=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siftUp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wäre schon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Also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>
                <a:solidFill>
                  <a:srgbClr val="3C8C93"/>
                </a:solidFill>
              </a:rPr>
              <a:t>siftUp</a:t>
            </a:r>
            <a:endParaRPr lang="en-US" dirty="0">
              <a:solidFill>
                <a:srgbClr val="3C8C93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Problem: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 err="1"/>
              <a:t>gleichen</a:t>
            </a:r>
            <a:r>
              <a:rPr lang="en-US" dirty="0"/>
              <a:t> Ranges </a:t>
            </a:r>
            <a:r>
              <a:rPr lang="en-US" dirty="0" err="1"/>
              <a:t>treten</a:t>
            </a:r>
            <a:r>
              <a:rPr lang="en-US" dirty="0"/>
              <a:t> in der </a:t>
            </a:r>
            <a:r>
              <a:rPr lang="en-US" dirty="0" err="1"/>
              <a:t>Wurzelliste</a:t>
            </a:r>
            <a:r>
              <a:rPr lang="en-US" dirty="0"/>
              <a:t> auf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Binomial-Heap-</a:t>
            </a:r>
            <a:r>
              <a:rPr lang="en-US" dirty="0" err="1"/>
              <a:t>Eigenschaft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 </a:t>
            </a:r>
            <a:r>
              <a:rPr lang="en-US" dirty="0" err="1"/>
              <a:t>sein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FB378-940B-024B-B375-33546C70A558}" type="slidenum">
              <a:rPr lang="de-DE"/>
              <a:pPr>
                <a:defRPr/>
              </a:pPr>
              <a:t>52</a:t>
            </a:fld>
            <a:endParaRPr lang="de-DE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 flipH="1">
            <a:off x="4211638" y="4211638"/>
            <a:ext cx="1019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für</a:t>
            </a:r>
            <a:r>
              <a:rPr lang="en-US" dirty="0">
                <a:cs typeface="+mn-cs"/>
              </a:rPr>
              <a:t> delete(x)</a:t>
            </a:r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52308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52308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45386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45386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6878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3895725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3895725" y="4795838"/>
            <a:ext cx="298450" cy="319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3500438" y="4954588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203575" y="4795838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3203575" y="5486400"/>
            <a:ext cx="296863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3351213" y="5114925"/>
            <a:ext cx="0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449638" y="431800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V="1">
            <a:off x="4143375" y="3521075"/>
            <a:ext cx="1087438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4" name="Line 24"/>
          <p:cNvSpPr>
            <a:spLocks noChangeShapeType="1"/>
          </p:cNvSpPr>
          <p:nvPr/>
        </p:nvSpPr>
        <p:spPr bwMode="auto">
          <a:xfrm>
            <a:off x="5380038" y="3627438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5" name="Line 25"/>
          <p:cNvSpPr>
            <a:spLocks noChangeShapeType="1"/>
          </p:cNvSpPr>
          <p:nvPr/>
        </p:nvSpPr>
        <p:spPr bwMode="auto">
          <a:xfrm>
            <a:off x="4043363" y="437197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H="1">
            <a:off x="6835775" y="3468688"/>
            <a:ext cx="34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9" name="Oval 29"/>
          <p:cNvSpPr>
            <a:spLocks noChangeArrowheads="1"/>
          </p:cNvSpPr>
          <p:nvPr/>
        </p:nvSpPr>
        <p:spPr bwMode="auto">
          <a:xfrm>
            <a:off x="7875588" y="256540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0" name="Oval 30"/>
          <p:cNvSpPr>
            <a:spLocks noChangeArrowheads="1"/>
          </p:cNvSpPr>
          <p:nvPr/>
        </p:nvSpPr>
        <p:spPr bwMode="auto">
          <a:xfrm>
            <a:off x="7875588" y="330835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1" name="Oval 31"/>
          <p:cNvSpPr>
            <a:spLocks noChangeArrowheads="1"/>
          </p:cNvSpPr>
          <p:nvPr/>
        </p:nvSpPr>
        <p:spPr bwMode="auto">
          <a:xfrm>
            <a:off x="7181850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2" name="Oval 32"/>
          <p:cNvSpPr>
            <a:spLocks noChangeArrowheads="1"/>
          </p:cNvSpPr>
          <p:nvPr/>
        </p:nvSpPr>
        <p:spPr bwMode="auto">
          <a:xfrm>
            <a:off x="7181850" y="4000500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7331075" y="36274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4" name="Oval 34"/>
          <p:cNvSpPr>
            <a:spLocks noChangeArrowheads="1"/>
          </p:cNvSpPr>
          <p:nvPr/>
        </p:nvSpPr>
        <p:spPr bwMode="auto">
          <a:xfrm>
            <a:off x="65389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5" name="Oval 35"/>
          <p:cNvSpPr>
            <a:spLocks noChangeArrowheads="1"/>
          </p:cNvSpPr>
          <p:nvPr/>
        </p:nvSpPr>
        <p:spPr bwMode="auto">
          <a:xfrm>
            <a:off x="65389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 flipV="1">
            <a:off x="6143625" y="4211638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7" name="Oval 37"/>
          <p:cNvSpPr>
            <a:spLocks noChangeArrowheads="1"/>
          </p:cNvSpPr>
          <p:nvPr/>
        </p:nvSpPr>
        <p:spPr bwMode="auto">
          <a:xfrm>
            <a:off x="58467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8" name="Oval 38"/>
          <p:cNvSpPr>
            <a:spLocks noChangeArrowheads="1"/>
          </p:cNvSpPr>
          <p:nvPr/>
        </p:nvSpPr>
        <p:spPr bwMode="auto">
          <a:xfrm>
            <a:off x="58467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9" name="Line 39"/>
          <p:cNvSpPr>
            <a:spLocks noChangeShapeType="1"/>
          </p:cNvSpPr>
          <p:nvPr/>
        </p:nvSpPr>
        <p:spPr bwMode="auto">
          <a:xfrm>
            <a:off x="59959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0" name="Line 40"/>
          <p:cNvSpPr>
            <a:spLocks noChangeShapeType="1"/>
          </p:cNvSpPr>
          <p:nvPr/>
        </p:nvSpPr>
        <p:spPr bwMode="auto">
          <a:xfrm flipH="1">
            <a:off x="6092825" y="357505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1" name="Line 41"/>
          <p:cNvSpPr>
            <a:spLocks noChangeShapeType="1"/>
          </p:cNvSpPr>
          <p:nvPr/>
        </p:nvSpPr>
        <p:spPr bwMode="auto">
          <a:xfrm flipV="1">
            <a:off x="5476875" y="2778125"/>
            <a:ext cx="23987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 flipH="1">
            <a:off x="7478713" y="346868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>
            <a:off x="8023225" y="288448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6688138" y="362902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7" name="Line 47"/>
          <p:cNvSpPr>
            <a:spLocks noChangeShapeType="1"/>
          </p:cNvSpPr>
          <p:nvPr/>
        </p:nvSpPr>
        <p:spPr bwMode="auto">
          <a:xfrm flipH="1">
            <a:off x="5527675" y="34686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1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13873E-6 L -0.22048 -0.4300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5" grpId="0" animBg="1"/>
      <p:bldP spid="2099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70F3-57C2-7D45-A73B-834CF6ECCF0F}" type="slidenum">
              <a:rPr lang="de-DE"/>
              <a:pPr>
                <a:defRPr/>
              </a:pPr>
              <a:t>53</a:t>
            </a:fld>
            <a:endParaRPr lang="de-DE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Übersicht</a:t>
            </a:r>
            <a:endParaRPr lang="en-US" dirty="0">
              <a:cs typeface="+mj-cs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Operationen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merge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Verbinde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Wurzellisten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aktualisiere</a:t>
            </a:r>
            <a:r>
              <a:rPr lang="en-US" dirty="0">
                <a:cs typeface="+mn-cs"/>
              </a:rPr>
              <a:t> min-Pointer: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insert(x,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Füge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B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cs typeface="+mn-cs"/>
              </a:rPr>
              <a:t> (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dirty="0">
                <a:cs typeface="+mn-cs"/>
              </a:rPr>
              <a:t>) in </a:t>
            </a:r>
            <a:r>
              <a:rPr lang="en-US" dirty="0" err="1">
                <a:cs typeface="+mn-cs"/>
              </a:rPr>
              <a:t>Wurzelliste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aktualisiere</a:t>
            </a:r>
            <a:r>
              <a:rPr lang="en-US" dirty="0">
                <a:cs typeface="+mn-cs"/>
              </a:rPr>
              <a:t> min-Pointer.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min(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Gib</a:t>
            </a:r>
            <a:r>
              <a:rPr lang="en-US" dirty="0">
                <a:cs typeface="+mn-cs"/>
              </a:rPr>
              <a:t> Element, auf das der min-Pointer </a:t>
            </a:r>
            <a:r>
              <a:rPr lang="en-US" dirty="0" err="1">
                <a:cs typeface="+mn-cs"/>
              </a:rPr>
              <a:t>zeigt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zurück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), delete(x,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decreaseKey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(x,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noch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zu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bestimmen</a:t>
            </a:r>
            <a:r>
              <a:rPr lang="en-US" dirty="0">
                <a:cs typeface="+mn-cs"/>
              </a:rPr>
              <a:t>…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387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AEEC8-F4E4-2744-8487-D36D4E220BDC}" type="slidenum">
              <a:rPr lang="de-DE"/>
              <a:pPr>
                <a:defRPr/>
              </a:pPr>
              <a:t>54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Diese</a:t>
            </a:r>
            <a:r>
              <a:rPr lang="en-US" sz="2000" dirty="0">
                <a:cs typeface="+mn-cs"/>
              </a:rPr>
              <a:t> Operation hat </a:t>
            </a:r>
            <a:r>
              <a:rPr lang="en-US" sz="2000" dirty="0" err="1">
                <a:cs typeface="+mn-cs"/>
              </a:rPr>
              <a:t>Aufräumfunktion</a:t>
            </a:r>
            <a:r>
              <a:rPr lang="en-US" sz="2000" dirty="0">
                <a:cs typeface="+mn-cs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Der min-Pointer </a:t>
            </a:r>
            <a:r>
              <a:rPr lang="en-US" sz="2000" dirty="0" err="1">
                <a:cs typeface="+mn-cs"/>
              </a:rPr>
              <a:t>zeige</a:t>
            </a:r>
            <a:r>
              <a:rPr lang="en-US" sz="2000" dirty="0">
                <a:cs typeface="+mn-cs"/>
              </a:rPr>
              <a:t> auf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procedure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()</a:t>
            </a:r>
            <a:br>
              <a:rPr lang="en-US" sz="2000" dirty="0">
                <a:solidFill>
                  <a:schemeClr val="accent2"/>
                </a:solidFill>
                <a:cs typeface="+mn-cs"/>
              </a:rPr>
            </a:br>
            <a:r>
              <a:rPr lang="en-US" sz="2000" i="1" dirty="0" err="1">
                <a:cs typeface="+mn-cs"/>
              </a:rPr>
              <a:t>entferne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 </a:t>
            </a:r>
            <a:r>
              <a:rPr lang="en-US" sz="2000" i="1" dirty="0" err="1">
                <a:cs typeface="+mn-cs"/>
              </a:rPr>
              <a:t>aus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Wurzelliste</a:t>
            </a:r>
            <a:br>
              <a:rPr lang="en-US" sz="2000" dirty="0">
                <a:cs typeface="+mn-cs"/>
              </a:rPr>
            </a:br>
            <a:r>
              <a:rPr lang="en-US" sz="2000" i="1" dirty="0" err="1">
                <a:cs typeface="+mn-cs"/>
              </a:rPr>
              <a:t>konkateniere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Kinderliste</a:t>
            </a:r>
            <a:r>
              <a:rPr lang="en-US" sz="2000" i="1" dirty="0">
                <a:cs typeface="+mn-cs"/>
              </a:rPr>
              <a:t> von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mit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Wurzelliste</a:t>
            </a:r>
            <a:br>
              <a:rPr lang="en-US" sz="2000" dirty="0">
                <a:cs typeface="+mn-cs"/>
              </a:rPr>
            </a:br>
            <a:r>
              <a:rPr lang="en-US" sz="2000" b="1" dirty="0">
                <a:solidFill>
                  <a:schemeClr val="accent2"/>
                </a:solidFill>
                <a:cs typeface="+mn-cs"/>
              </a:rPr>
              <a:t>while</a:t>
            </a:r>
            <a:r>
              <a:rPr lang="en-US" sz="2000" dirty="0"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≥2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Bäume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mit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gleichem</a:t>
            </a:r>
            <a:r>
              <a:rPr lang="en-US" sz="2000" i="1" dirty="0">
                <a:cs typeface="+mn-cs"/>
              </a:rPr>
              <a:t> Rang </a:t>
            </a:r>
            <a:r>
              <a:rPr lang="en-US" sz="2000" i="1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000" i="1" dirty="0"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do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</a:t>
            </a:r>
            <a:r>
              <a:rPr lang="en-US" sz="2000" i="1" dirty="0">
                <a:cs typeface="+mn-cs"/>
              </a:rPr>
              <a:t>merge </a:t>
            </a:r>
            <a:r>
              <a:rPr lang="en-US" sz="2000" i="1" dirty="0" err="1">
                <a:cs typeface="+mn-cs"/>
              </a:rPr>
              <a:t>Bäume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zu</a:t>
            </a:r>
            <a:r>
              <a:rPr lang="en-US" sz="2000" i="1" dirty="0">
                <a:cs typeface="+mn-cs"/>
              </a:rPr>
              <a:t> Baum </a:t>
            </a:r>
            <a:r>
              <a:rPr lang="en-US" sz="2000" i="1" dirty="0" err="1">
                <a:cs typeface="+mn-cs"/>
              </a:rPr>
              <a:t>mit</a:t>
            </a:r>
            <a:r>
              <a:rPr lang="en-US" sz="2000" i="1" dirty="0">
                <a:cs typeface="+mn-cs"/>
              </a:rPr>
              <a:t> Rang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i+1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// </a:t>
            </a:r>
            <a:r>
              <a:rPr lang="en-US" sz="2000" i="1" dirty="0">
                <a:cs typeface="+mn-cs"/>
              </a:rPr>
              <a:t>(</a:t>
            </a:r>
            <a:r>
              <a:rPr lang="en-US" sz="2000" i="1" dirty="0" err="1">
                <a:cs typeface="+mn-cs"/>
              </a:rPr>
              <a:t>wie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bei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zwei</a:t>
            </a:r>
            <a:r>
              <a:rPr lang="en-US" sz="2000" i="1" dirty="0">
                <a:cs typeface="+mn-cs"/>
              </a:rPr>
              <a:t> Binomial-</a:t>
            </a:r>
            <a:r>
              <a:rPr lang="en-US" sz="2000" i="1" dirty="0" err="1">
                <a:cs typeface="+mn-cs"/>
              </a:rPr>
              <a:t>Bäumen</a:t>
            </a:r>
            <a:r>
              <a:rPr lang="en-US" sz="2000" i="1" dirty="0">
                <a:cs typeface="+mn-cs"/>
              </a:rPr>
              <a:t>)</a:t>
            </a:r>
            <a:br>
              <a:rPr lang="en-US" sz="2000" i="1" dirty="0">
                <a:cs typeface="+mn-cs"/>
              </a:rPr>
            </a:br>
            <a:r>
              <a:rPr lang="en-US" sz="2000" i="1" dirty="0" err="1">
                <a:cs typeface="+mn-cs"/>
              </a:rPr>
              <a:t>aktualisiere</a:t>
            </a:r>
            <a:r>
              <a:rPr lang="en-US" sz="2000" i="1" dirty="0">
                <a:cs typeface="+mn-cs"/>
              </a:rPr>
              <a:t> den min-Pointer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r>
              <a:rPr lang="de-DE" sz="2000" dirty="0"/>
              <a:t>Durch die Integration der Kinderliste in die Wurzelliste können dort Bäume gleichen Ranges auftreten, die Struktur wird jedoch danach konsolidiert</a:t>
            </a:r>
          </a:p>
          <a:p>
            <a:r>
              <a:rPr lang="de-DE" sz="2000" dirty="0"/>
              <a:t>Die schon durch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delete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auftretenden Heaps gleichen Ranges werden gleich mit behandelt!</a:t>
            </a:r>
            <a:endParaRPr lang="en-US" sz="2000" dirty="0"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69"/>
          <p:cNvGrpSpPr>
            <a:grpSpLocks/>
          </p:cNvGrpSpPr>
          <p:nvPr/>
        </p:nvGrpSpPr>
        <p:grpSpPr bwMode="auto">
          <a:xfrm>
            <a:off x="3576438" y="1846094"/>
            <a:ext cx="577851" cy="796931"/>
            <a:chOff x="2031" y="2056"/>
            <a:chExt cx="364" cy="502"/>
          </a:xfrm>
        </p:grpSpPr>
        <p:sp>
          <p:nvSpPr>
            <p:cNvPr id="106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178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4" name="Line 70"/>
            <p:cNvSpPr>
              <a:spLocks noChangeShapeType="1"/>
            </p:cNvSpPr>
            <p:nvPr/>
          </p:nvSpPr>
          <p:spPr bwMode="auto">
            <a:xfrm flipH="1">
              <a:off x="2039" y="2101"/>
              <a:ext cx="173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5" name="Line 71"/>
            <p:cNvSpPr>
              <a:spLocks noChangeShapeType="1"/>
            </p:cNvSpPr>
            <p:nvPr/>
          </p:nvSpPr>
          <p:spPr bwMode="auto">
            <a:xfrm>
              <a:off x="2031" y="252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7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8" name="Text Box 74"/>
            <p:cNvSpPr txBox="1">
              <a:spLocks noChangeArrowheads="1"/>
            </p:cNvSpPr>
            <p:nvPr/>
          </p:nvSpPr>
          <p:spPr bwMode="auto">
            <a:xfrm>
              <a:off x="2199" y="23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0</a:t>
              </a:r>
            </a:p>
          </p:txBody>
        </p:sp>
      </p:grpSp>
      <p:grpSp>
        <p:nvGrpSpPr>
          <p:cNvPr id="97" name="Group 69"/>
          <p:cNvGrpSpPr>
            <a:grpSpLocks/>
          </p:cNvGrpSpPr>
          <p:nvPr/>
        </p:nvGrpSpPr>
        <p:grpSpPr bwMode="auto">
          <a:xfrm>
            <a:off x="3324668" y="1844840"/>
            <a:ext cx="719137" cy="1000132"/>
            <a:chOff x="1986" y="2056"/>
            <a:chExt cx="453" cy="630"/>
          </a:xfrm>
        </p:grpSpPr>
        <p:sp>
          <p:nvSpPr>
            <p:cNvPr id="98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9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0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1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2" name="Text Box 74"/>
            <p:cNvSpPr txBox="1">
              <a:spLocks noChangeArrowheads="1"/>
            </p:cNvSpPr>
            <p:nvPr/>
          </p:nvSpPr>
          <p:spPr bwMode="auto">
            <a:xfrm>
              <a:off x="2229" y="245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1</a:t>
              </a:r>
            </a:p>
          </p:txBody>
        </p:sp>
      </p:grpSp>
      <p:grpSp>
        <p:nvGrpSpPr>
          <p:cNvPr id="91" name="Group 69"/>
          <p:cNvGrpSpPr>
            <a:grpSpLocks/>
          </p:cNvGrpSpPr>
          <p:nvPr/>
        </p:nvGrpSpPr>
        <p:grpSpPr bwMode="auto">
          <a:xfrm>
            <a:off x="3127464" y="1844824"/>
            <a:ext cx="720724" cy="1204918"/>
            <a:chOff x="1986" y="2056"/>
            <a:chExt cx="454" cy="759"/>
          </a:xfrm>
        </p:grpSpPr>
        <p:sp>
          <p:nvSpPr>
            <p:cNvPr id="92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1986" y="278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8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5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6" name="Text Box 74"/>
            <p:cNvSpPr txBox="1">
              <a:spLocks noChangeArrowheads="1"/>
            </p:cNvSpPr>
            <p:nvPr/>
          </p:nvSpPr>
          <p:spPr bwMode="auto">
            <a:xfrm>
              <a:off x="2238" y="2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deleteMin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1761976" y="1916261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98463" y="1844824"/>
            <a:ext cx="311150" cy="458787"/>
            <a:chOff x="885" y="1149"/>
            <a:chExt cx="196" cy="289"/>
          </a:xfrm>
        </p:grpSpPr>
        <p:sp>
          <p:nvSpPr>
            <p:cNvPr id="7" name="Line 4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Oval 48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Text Box 49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266801" y="1844824"/>
            <a:ext cx="719137" cy="936625"/>
            <a:chOff x="1941" y="1149"/>
            <a:chExt cx="453" cy="590"/>
          </a:xfrm>
        </p:grpSpPr>
        <p:sp>
          <p:nvSpPr>
            <p:cNvPr id="13" name="Line 51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6" name="Oval 5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4479776" y="1844824"/>
            <a:ext cx="311150" cy="458787"/>
            <a:chOff x="930" y="2056"/>
            <a:chExt cx="196" cy="289"/>
          </a:xfrm>
        </p:grpSpPr>
        <p:sp>
          <p:nvSpPr>
            <p:cNvPr id="19" name="Line 58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grpSp>
        <p:nvGrpSpPr>
          <p:cNvPr id="24" name="Group 63"/>
          <p:cNvGrpSpPr>
            <a:grpSpLocks/>
          </p:cNvGrpSpPr>
          <p:nvPr/>
        </p:nvGrpSpPr>
        <p:grpSpPr bwMode="auto">
          <a:xfrm>
            <a:off x="5364013" y="1844824"/>
            <a:ext cx="431800" cy="647700"/>
            <a:chOff x="1351" y="2056"/>
            <a:chExt cx="272" cy="408"/>
          </a:xfrm>
        </p:grpSpPr>
        <p:sp>
          <p:nvSpPr>
            <p:cNvPr id="25" name="Line 64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" name="Line 65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" name="Line 66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Oval 67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30" name="Group 69"/>
          <p:cNvGrpSpPr>
            <a:grpSpLocks/>
          </p:cNvGrpSpPr>
          <p:nvPr/>
        </p:nvGrpSpPr>
        <p:grpSpPr bwMode="auto">
          <a:xfrm>
            <a:off x="6156176" y="1844824"/>
            <a:ext cx="719137" cy="936625"/>
            <a:chOff x="1986" y="2056"/>
            <a:chExt cx="453" cy="590"/>
          </a:xfrm>
        </p:grpSpPr>
        <p:sp>
          <p:nvSpPr>
            <p:cNvPr id="31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2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3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5" name="Text Box 7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15" name="Gruppierung 114"/>
          <p:cNvGrpSpPr/>
          <p:nvPr/>
        </p:nvGrpSpPr>
        <p:grpSpPr>
          <a:xfrm>
            <a:off x="3212951" y="1916262"/>
            <a:ext cx="873126" cy="1157287"/>
            <a:chOff x="3212951" y="1916262"/>
            <a:chExt cx="873126" cy="1157287"/>
          </a:xfrm>
        </p:grpSpPr>
        <p:sp>
          <p:nvSpPr>
            <p:cNvPr id="37" name="Line 76"/>
            <p:cNvSpPr>
              <a:spLocks noChangeShapeType="1"/>
            </p:cNvSpPr>
            <p:nvPr/>
          </p:nvSpPr>
          <p:spPr bwMode="auto">
            <a:xfrm flipH="1">
              <a:off x="3224064" y="1916262"/>
              <a:ext cx="430213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8" name="Line 77"/>
            <p:cNvSpPr>
              <a:spLocks noChangeShapeType="1"/>
            </p:cNvSpPr>
            <p:nvPr/>
          </p:nvSpPr>
          <p:spPr bwMode="auto">
            <a:xfrm>
              <a:off x="3655864" y="1916262"/>
              <a:ext cx="430213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0" name="Text Box 79"/>
            <p:cNvSpPr txBox="1">
              <a:spLocks noChangeArrowheads="1"/>
            </p:cNvSpPr>
            <p:nvPr/>
          </p:nvSpPr>
          <p:spPr bwMode="auto">
            <a:xfrm>
              <a:off x="3511401" y="2557612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3</a:t>
              </a:r>
            </a:p>
          </p:txBody>
        </p: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>
              <a:off x="3212951" y="3073549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" name="Line 85"/>
          <p:cNvSpPr>
            <a:spLocks noChangeShapeType="1"/>
          </p:cNvSpPr>
          <p:nvPr/>
        </p:nvSpPr>
        <p:spPr bwMode="auto">
          <a:xfrm flipH="1">
            <a:off x="3635896" y="1629123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3635896" y="126876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grpSp>
        <p:nvGrpSpPr>
          <p:cNvPr id="113" name="Gruppierung 112"/>
          <p:cNvGrpSpPr/>
          <p:nvPr/>
        </p:nvGrpSpPr>
        <p:grpSpPr>
          <a:xfrm>
            <a:off x="3410889" y="2348433"/>
            <a:ext cx="511898" cy="148684"/>
            <a:chOff x="3410889" y="2348433"/>
            <a:chExt cx="511898" cy="148684"/>
          </a:xfrm>
        </p:grpSpPr>
        <p:cxnSp>
          <p:nvCxnSpPr>
            <p:cNvPr id="112" name="Gerade Verbindung 111"/>
            <p:cNvCxnSpPr>
              <a:stCxn id="45" idx="6"/>
              <a:endCxn id="47" idx="2"/>
            </p:cNvCxnSpPr>
            <p:nvPr/>
          </p:nvCxnSpPr>
          <p:spPr>
            <a:xfrm flipV="1">
              <a:off x="3553764" y="2420665"/>
              <a:ext cx="226148" cy="4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78"/>
            <p:cNvSpPr>
              <a:spLocks noChangeArrowheads="1"/>
            </p:cNvSpPr>
            <p:nvPr/>
          </p:nvSpPr>
          <p:spPr bwMode="auto">
            <a:xfrm>
              <a:off x="3410889" y="2352654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6" name="Oval 78"/>
            <p:cNvSpPr>
              <a:spLocks noChangeArrowheads="1"/>
            </p:cNvSpPr>
            <p:nvPr/>
          </p:nvSpPr>
          <p:spPr bwMode="auto">
            <a:xfrm>
              <a:off x="3606763" y="2348433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7" name="Oval 78"/>
            <p:cNvSpPr>
              <a:spLocks noChangeArrowheads="1"/>
            </p:cNvSpPr>
            <p:nvPr/>
          </p:nvSpPr>
          <p:spPr bwMode="auto">
            <a:xfrm>
              <a:off x="3779912" y="2348433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5" name="Line 85"/>
          <p:cNvSpPr>
            <a:spLocks noChangeShapeType="1"/>
          </p:cNvSpPr>
          <p:nvPr/>
        </p:nvSpPr>
        <p:spPr bwMode="auto">
          <a:xfrm flipH="1">
            <a:off x="2627784" y="1629123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2627784" y="126876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7596336" y="2420888"/>
            <a:ext cx="8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vorher</a:t>
            </a:r>
          </a:p>
        </p:txBody>
      </p:sp>
      <p:sp>
        <p:nvSpPr>
          <p:cNvPr id="39" name="Oval 78"/>
          <p:cNvSpPr>
            <a:spLocks noChangeArrowheads="1"/>
          </p:cNvSpPr>
          <p:nvPr/>
        </p:nvSpPr>
        <p:spPr bwMode="auto">
          <a:xfrm>
            <a:off x="3582839" y="1844824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err="1"/>
              <a:t>Produced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: RM</a:t>
            </a:r>
          </a:p>
        </p:txBody>
      </p:sp>
      <p:sp>
        <p:nvSpPr>
          <p:cNvPr id="71" name="Oval 73"/>
          <p:cNvSpPr>
            <a:spLocks noChangeArrowheads="1"/>
          </p:cNvSpPr>
          <p:nvPr/>
        </p:nvSpPr>
        <p:spPr bwMode="auto">
          <a:xfrm>
            <a:off x="3788242" y="1849418"/>
            <a:ext cx="142875" cy="144464"/>
          </a:xfrm>
          <a:prstGeom prst="ellipse">
            <a:avLst/>
          </a:prstGeom>
          <a:solidFill>
            <a:srgbClr val="FF650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6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-0.07361 " pathEditMode="relative" ptsTypes="AA">
                                      <p:cBhvr>
                                        <p:cTn id="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85" grpId="0" animBg="1"/>
      <p:bldP spid="86" grpId="0"/>
      <p:bldP spid="39" grpId="0" animBg="1"/>
      <p:bldP spid="7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EDE09-1533-0D42-8D2B-6C28BF0EF9FB}" type="slidenum">
              <a:rPr lang="de-DE"/>
              <a:pPr>
                <a:defRPr/>
              </a:pPr>
              <a:t>56</a:t>
            </a:fld>
            <a:endParaRPr lang="de-DE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 flipH="1">
            <a:off x="4859338" y="3932238"/>
            <a:ext cx="43338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Binomial-Heap-</a:t>
            </a:r>
            <a:r>
              <a:rPr lang="en-US" dirty="0" err="1">
                <a:cs typeface="+mj-cs"/>
              </a:rPr>
              <a:t>Eigenschaft</a:t>
            </a:r>
            <a:r>
              <a:rPr lang="en-US" dirty="0">
                <a:cs typeface="+mj-cs"/>
              </a:rPr>
              <a:t> gilt </a:t>
            </a:r>
            <a:r>
              <a:rPr lang="en-US" dirty="0" err="1">
                <a:cs typeface="+mj-cs"/>
              </a:rPr>
              <a:t>auch</a:t>
            </a:r>
            <a:endParaRPr lang="en-US" dirty="0">
              <a:cs typeface="+mj-cs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Verschmelzung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zweier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Bäume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Rang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d.h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Wurzelknoten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haben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 Kinder):</a:t>
            </a: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827088" y="3932238"/>
            <a:ext cx="7058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99685" name="Group 5"/>
          <p:cNvGrpSpPr>
            <a:grpSpLocks/>
          </p:cNvGrpSpPr>
          <p:nvPr/>
        </p:nvGrpSpPr>
        <p:grpSpPr bwMode="auto">
          <a:xfrm>
            <a:off x="2627313" y="3860800"/>
            <a:ext cx="882650" cy="1244600"/>
            <a:chOff x="2699" y="1149"/>
            <a:chExt cx="556" cy="784"/>
          </a:xfrm>
        </p:grpSpPr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8" name="Oval 8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9" name="Text Box 9"/>
            <p:cNvSpPr txBox="1">
              <a:spLocks noChangeArrowheads="1"/>
            </p:cNvSpPr>
            <p:nvPr/>
          </p:nvSpPr>
          <p:spPr bwMode="auto">
            <a:xfrm>
              <a:off x="2893" y="1466"/>
              <a:ext cx="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cs typeface="+mn-cs"/>
                </a:rPr>
                <a:t>i</a:t>
              </a:r>
            </a:p>
          </p:txBody>
        </p:sp>
        <p:sp>
          <p:nvSpPr>
            <p:cNvPr id="199690" name="Line 10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1447" name="Group 11"/>
          <p:cNvGrpSpPr>
            <a:grpSpLocks/>
          </p:cNvGrpSpPr>
          <p:nvPr/>
        </p:nvGrpSpPr>
        <p:grpSpPr bwMode="auto">
          <a:xfrm>
            <a:off x="4859338" y="3860800"/>
            <a:ext cx="882650" cy="1244600"/>
            <a:chOff x="2699" y="1149"/>
            <a:chExt cx="556" cy="784"/>
          </a:xfrm>
        </p:grpSpPr>
        <p:sp>
          <p:nvSpPr>
            <p:cNvPr id="199692" name="Line 12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4" name="Oval 14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5" name="Text Box 15"/>
            <p:cNvSpPr txBox="1">
              <a:spLocks noChangeArrowheads="1"/>
            </p:cNvSpPr>
            <p:nvPr/>
          </p:nvSpPr>
          <p:spPr bwMode="auto">
            <a:xfrm>
              <a:off x="2893" y="1466"/>
              <a:ext cx="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cs typeface="+mn-cs"/>
                </a:rPr>
                <a:t>i</a:t>
              </a:r>
            </a:p>
          </p:txBody>
        </p:sp>
        <p:sp>
          <p:nvSpPr>
            <p:cNvPr id="199696" name="Line 16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6227763" y="4219575"/>
            <a:ext cx="15119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Annahme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 err="1">
                <a:cs typeface="+mn-cs"/>
              </a:rPr>
              <a:t>Kleinere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err="1">
                <a:cs typeface="+mn-cs"/>
              </a:rPr>
              <a:t>Wurzel</a:t>
            </a:r>
            <a:endParaRPr lang="en-US" sz="2400" dirty="0">
              <a:cs typeface="+mn-cs"/>
            </a:endParaRPr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 flipH="1" flipV="1">
            <a:off x="5508625" y="4076700"/>
            <a:ext cx="6477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4572000" y="3213100"/>
            <a:ext cx="360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hlink"/>
                </a:solidFill>
                <a:cs typeface="+mn-cs"/>
              </a:rPr>
              <a:t>i+1</a:t>
            </a:r>
            <a:r>
              <a:rPr lang="en-US" sz="2400">
                <a:cs typeface="+mn-cs"/>
              </a:rPr>
              <a:t> Kinder, also Rang </a:t>
            </a:r>
            <a:r>
              <a:rPr lang="en-US" sz="2400">
                <a:solidFill>
                  <a:schemeClr val="hlink"/>
                </a:solidFill>
                <a:cs typeface="+mn-cs"/>
              </a:rPr>
              <a:t>i+1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1387E-6 L 0.18889 0.05248 " pathEditMode="relative" ptsTypes="AA">
                                      <p:cBhvr>
                                        <p:cTn id="14" dur="20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8" grpId="0"/>
      <p:bldP spid="19970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7A630-324A-F44B-8447-510BF4888661}" type="slidenum">
              <a:rPr lang="de-DE"/>
              <a:pPr>
                <a:defRPr/>
              </a:pPr>
              <a:t>57</a:t>
            </a:fld>
            <a:endParaRPr lang="de-DE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cs typeface="+mn-cs"/>
              </a:rPr>
              <a:t>Effiziente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Findung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cs typeface="+mn-cs"/>
              </a:rPr>
              <a:t>Wurzeln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mit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gleichem</a:t>
            </a:r>
            <a:r>
              <a:rPr lang="en-US" sz="2400" dirty="0">
                <a:cs typeface="+mn-cs"/>
              </a:rPr>
              <a:t> Rang: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Scanne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vor</a:t>
            </a:r>
            <a:r>
              <a:rPr lang="en-US" sz="2400" dirty="0">
                <a:cs typeface="+mn-cs"/>
              </a:rPr>
              <a:t> while-</a:t>
            </a:r>
            <a:r>
              <a:rPr lang="en-US" sz="2400" dirty="0" err="1">
                <a:cs typeface="+mn-cs"/>
              </a:rPr>
              <a:t>Schleife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alle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Wurzeln</a:t>
            </a:r>
            <a:r>
              <a:rPr lang="en-US" sz="2400" dirty="0">
                <a:cs typeface="+mn-cs"/>
              </a:rPr>
              <a:t> und </a:t>
            </a:r>
            <a:r>
              <a:rPr lang="en-US" sz="2400" dirty="0" err="1">
                <a:cs typeface="+mn-cs"/>
              </a:rPr>
              <a:t>speichere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diese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nach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Rängen</a:t>
            </a:r>
            <a:r>
              <a:rPr lang="en-US" sz="2400" dirty="0">
                <a:cs typeface="+mn-cs"/>
              </a:rPr>
              <a:t> in Feld (</a:t>
            </a:r>
            <a:r>
              <a:rPr lang="en-US" sz="2400" dirty="0" err="1">
                <a:cs typeface="+mn-cs"/>
              </a:rPr>
              <a:t>Eimerkette</a:t>
            </a:r>
            <a:r>
              <a:rPr lang="en-US" sz="2400" dirty="0">
                <a:cs typeface="+mn-cs"/>
              </a:rPr>
              <a:t>!):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Merge </a:t>
            </a:r>
            <a:r>
              <a:rPr lang="en-US" sz="2400" dirty="0" err="1">
                <a:cs typeface="+mn-cs"/>
              </a:rPr>
              <a:t>dann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bei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Binomialbäumen</a:t>
            </a:r>
            <a:r>
              <a:rPr lang="en-US" sz="2400" dirty="0">
                <a:cs typeface="+mn-cs"/>
              </a:rPr>
              <a:t> von Rang 0 an </a:t>
            </a:r>
            <a:r>
              <a:rPr lang="en-US" sz="2400" dirty="0" err="1">
                <a:cs typeface="+mn-cs"/>
              </a:rPr>
              <a:t>bis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maximaler</a:t>
            </a:r>
            <a:r>
              <a:rPr lang="en-US" sz="2400" dirty="0">
                <a:cs typeface="+mn-cs"/>
              </a:rPr>
              <a:t> Rang </a:t>
            </a:r>
            <a:r>
              <a:rPr lang="en-US" sz="2400" dirty="0" err="1">
                <a:cs typeface="+mn-cs"/>
              </a:rPr>
              <a:t>erreicht</a:t>
            </a:r>
            <a:endParaRPr lang="en-US" sz="2400" dirty="0">
              <a:cs typeface="+mn-cs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7003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0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7084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2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20357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1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2116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3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716463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4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52197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5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572452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6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622935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7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673258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8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1547813" y="2638499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Rang: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4429125" y="3140149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2987675" y="3140149"/>
            <a:ext cx="0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1" name="Oval 17"/>
          <p:cNvSpPr>
            <a:spLocks noChangeArrowheads="1"/>
          </p:cNvSpPr>
          <p:nvPr/>
        </p:nvSpPr>
        <p:spPr bwMode="auto">
          <a:xfrm>
            <a:off x="2843213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2" name="Oval 18"/>
          <p:cNvSpPr>
            <a:spLocks noChangeArrowheads="1"/>
          </p:cNvSpPr>
          <p:nvPr/>
        </p:nvSpPr>
        <p:spPr bwMode="auto">
          <a:xfrm>
            <a:off x="2843213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2843213" y="42196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4" name="Oval 20"/>
          <p:cNvSpPr>
            <a:spLocks noChangeArrowheads="1"/>
          </p:cNvSpPr>
          <p:nvPr/>
        </p:nvSpPr>
        <p:spPr bwMode="auto">
          <a:xfrm>
            <a:off x="3348038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5" name="Oval 21"/>
          <p:cNvSpPr>
            <a:spLocks noChangeArrowheads="1"/>
          </p:cNvSpPr>
          <p:nvPr/>
        </p:nvSpPr>
        <p:spPr bwMode="auto">
          <a:xfrm>
            <a:off x="4284663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6" name="Oval 22"/>
          <p:cNvSpPr>
            <a:spLocks noChangeArrowheads="1"/>
          </p:cNvSpPr>
          <p:nvPr/>
        </p:nvSpPr>
        <p:spPr bwMode="auto">
          <a:xfrm>
            <a:off x="4284663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490913" y="3140149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7021513" y="3140149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9" name="Oval 25"/>
          <p:cNvSpPr>
            <a:spLocks noChangeArrowheads="1"/>
          </p:cNvSpPr>
          <p:nvPr/>
        </p:nvSpPr>
        <p:spPr bwMode="auto">
          <a:xfrm>
            <a:off x="6877050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30" name="Oval 26"/>
          <p:cNvSpPr>
            <a:spLocks noChangeArrowheads="1"/>
          </p:cNvSpPr>
          <p:nvPr/>
        </p:nvSpPr>
        <p:spPr bwMode="auto">
          <a:xfrm>
            <a:off x="6877050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" name="Rechteck 1"/>
          <p:cNvSpPr/>
          <p:nvPr/>
        </p:nvSpPr>
        <p:spPr>
          <a:xfrm>
            <a:off x="6804248" y="2204864"/>
            <a:ext cx="118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max. Rang </a:t>
            </a:r>
            <a:endParaRPr lang="de-DE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 </a:t>
            </a:r>
            <a:r>
              <a:rPr lang="de-DE" dirty="0" err="1"/>
              <a:t>delete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Konsolidierung im Inneren der 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88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FB378-940B-024B-B375-33546C70A558}" type="slidenum">
              <a:rPr lang="de-DE"/>
              <a:pPr>
                <a:defRPr/>
              </a:pPr>
              <a:t>59</a:t>
            </a:fld>
            <a:endParaRPr lang="de-DE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 flipH="1">
            <a:off x="4211638" y="4211638"/>
            <a:ext cx="1019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für</a:t>
            </a:r>
            <a:r>
              <a:rPr lang="en-US" dirty="0">
                <a:cs typeface="+mn-cs"/>
              </a:rPr>
              <a:t> delete(x):  (       : Mark=1)</a:t>
            </a:r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52308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52308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45386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45386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6878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3895725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3895725" y="4795838"/>
            <a:ext cx="298450" cy="319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3500438" y="4954588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203575" y="4795838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3203575" y="5486400"/>
            <a:ext cx="296863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3351213" y="5114925"/>
            <a:ext cx="0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449638" y="431800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V="1">
            <a:off x="4143375" y="3521075"/>
            <a:ext cx="1087438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4" name="Line 24"/>
          <p:cNvSpPr>
            <a:spLocks noChangeShapeType="1"/>
          </p:cNvSpPr>
          <p:nvPr/>
        </p:nvSpPr>
        <p:spPr bwMode="auto">
          <a:xfrm>
            <a:off x="5380038" y="3627438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5" name="Line 25"/>
          <p:cNvSpPr>
            <a:spLocks noChangeShapeType="1"/>
          </p:cNvSpPr>
          <p:nvPr/>
        </p:nvSpPr>
        <p:spPr bwMode="auto">
          <a:xfrm>
            <a:off x="4043363" y="437197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H="1">
            <a:off x="6835775" y="3468688"/>
            <a:ext cx="34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9" name="Oval 29"/>
          <p:cNvSpPr>
            <a:spLocks noChangeArrowheads="1"/>
          </p:cNvSpPr>
          <p:nvPr/>
        </p:nvSpPr>
        <p:spPr bwMode="auto">
          <a:xfrm>
            <a:off x="7875588" y="256540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0" name="Oval 30"/>
          <p:cNvSpPr>
            <a:spLocks noChangeArrowheads="1"/>
          </p:cNvSpPr>
          <p:nvPr/>
        </p:nvSpPr>
        <p:spPr bwMode="auto">
          <a:xfrm>
            <a:off x="7875588" y="330835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1" name="Oval 31"/>
          <p:cNvSpPr>
            <a:spLocks noChangeArrowheads="1"/>
          </p:cNvSpPr>
          <p:nvPr/>
        </p:nvSpPr>
        <p:spPr bwMode="auto">
          <a:xfrm>
            <a:off x="7181850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2" name="Oval 32"/>
          <p:cNvSpPr>
            <a:spLocks noChangeArrowheads="1"/>
          </p:cNvSpPr>
          <p:nvPr/>
        </p:nvSpPr>
        <p:spPr bwMode="auto">
          <a:xfrm>
            <a:off x="7181850" y="4000500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7331075" y="36274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4" name="Oval 34"/>
          <p:cNvSpPr>
            <a:spLocks noChangeArrowheads="1"/>
          </p:cNvSpPr>
          <p:nvPr/>
        </p:nvSpPr>
        <p:spPr bwMode="auto">
          <a:xfrm>
            <a:off x="65389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5" name="Oval 35"/>
          <p:cNvSpPr>
            <a:spLocks noChangeArrowheads="1"/>
          </p:cNvSpPr>
          <p:nvPr/>
        </p:nvSpPr>
        <p:spPr bwMode="auto">
          <a:xfrm>
            <a:off x="65389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 flipV="1">
            <a:off x="6143625" y="4211638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7" name="Oval 37"/>
          <p:cNvSpPr>
            <a:spLocks noChangeArrowheads="1"/>
          </p:cNvSpPr>
          <p:nvPr/>
        </p:nvSpPr>
        <p:spPr bwMode="auto">
          <a:xfrm>
            <a:off x="58467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8" name="Oval 38"/>
          <p:cNvSpPr>
            <a:spLocks noChangeArrowheads="1"/>
          </p:cNvSpPr>
          <p:nvPr/>
        </p:nvSpPr>
        <p:spPr bwMode="auto">
          <a:xfrm>
            <a:off x="58467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9" name="Line 39"/>
          <p:cNvSpPr>
            <a:spLocks noChangeShapeType="1"/>
          </p:cNvSpPr>
          <p:nvPr/>
        </p:nvSpPr>
        <p:spPr bwMode="auto">
          <a:xfrm>
            <a:off x="59959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0" name="Line 40"/>
          <p:cNvSpPr>
            <a:spLocks noChangeShapeType="1"/>
          </p:cNvSpPr>
          <p:nvPr/>
        </p:nvSpPr>
        <p:spPr bwMode="auto">
          <a:xfrm flipH="1">
            <a:off x="6092825" y="357505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1" name="Line 41"/>
          <p:cNvSpPr>
            <a:spLocks noChangeShapeType="1"/>
          </p:cNvSpPr>
          <p:nvPr/>
        </p:nvSpPr>
        <p:spPr bwMode="auto">
          <a:xfrm flipV="1">
            <a:off x="5476875" y="2778125"/>
            <a:ext cx="23987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 flipH="1">
            <a:off x="7478713" y="346868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>
            <a:off x="8023225" y="288448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6688138" y="362902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7" name="Line 47"/>
          <p:cNvSpPr>
            <a:spLocks noChangeShapeType="1"/>
          </p:cNvSpPr>
          <p:nvPr/>
        </p:nvSpPr>
        <p:spPr bwMode="auto">
          <a:xfrm flipH="1">
            <a:off x="5527675" y="34686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9" name="Oval 49"/>
          <p:cNvSpPr>
            <a:spLocks noChangeArrowheads="1"/>
          </p:cNvSpPr>
          <p:nvPr/>
        </p:nvSpPr>
        <p:spPr bwMode="auto">
          <a:xfrm>
            <a:off x="3707904" y="1294160"/>
            <a:ext cx="298450" cy="319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4538089" y="4051627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894250" y="4797152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V="1">
            <a:off x="6688138" y="2814639"/>
            <a:ext cx="1185863" cy="5032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13873E-6 L -0.22048 -0.4300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458 -0.31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9444 -0.22035 " pathEditMode="relative" ptsTypes="AA">
                                      <p:cBhvr>
                                        <p:cTn id="73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0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88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0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2" dur="2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/>
      <p:bldP spid="209927" grpId="0" animBg="1"/>
      <p:bldP spid="209928" grpId="0" animBg="1"/>
      <p:bldP spid="209929" grpId="0" animBg="1"/>
      <p:bldP spid="209931" grpId="0" animBg="1"/>
      <p:bldP spid="209933" grpId="0" animBg="1"/>
      <p:bldP spid="209935" grpId="0" animBg="1"/>
      <p:bldP spid="209936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1B188-BAE3-0A42-8492-F129AAAD879E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Prioritätswarteschlangen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>
                <a:solidFill>
                  <a:schemeClr val="accent2"/>
                </a:solidFill>
                <a:cs typeface="+mn-cs"/>
              </a:rPr>
              <a:t>Einfache Realisierung mittels unsortierter Liste:</a:t>
            </a:r>
          </a:p>
          <a:p>
            <a:pPr lvl="1" eaLnBrk="1" hangingPunct="1">
              <a:defRPr/>
            </a:pPr>
            <a:r>
              <a:rPr lang="de-DE" dirty="0" err="1"/>
              <a:t>build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pPr lvl="1" eaLnBrk="1" hangingPunct="1">
              <a:defRPr/>
            </a:pPr>
            <a:r>
              <a:rPr lang="de-DE" dirty="0"/>
              <a:t>min, </a:t>
            </a:r>
            <a:r>
              <a:rPr lang="de-DE" dirty="0" err="1"/>
              <a:t>deleteMin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defRPr/>
            </a:pPr>
            <a:r>
              <a:rPr lang="de-DE" sz="2800" dirty="0">
                <a:solidFill>
                  <a:schemeClr val="accent2"/>
                </a:solidFill>
              </a:rPr>
              <a:t>Realisierung </a:t>
            </a:r>
            <a:r>
              <a:rPr lang="de-DE" sz="2800" dirty="0">
                <a:solidFill>
                  <a:schemeClr val="accent2"/>
                </a:solidFill>
                <a:cs typeface="+mn-cs"/>
              </a:rPr>
              <a:t>mittels sortiertem Feld:</a:t>
            </a:r>
          </a:p>
          <a:p>
            <a:pPr lvl="1" eaLnBrk="1" hangingPunct="1">
              <a:defRPr/>
            </a:pPr>
            <a:r>
              <a:rPr lang="de-DE" dirty="0" err="1"/>
              <a:t>build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 </a:t>
            </a:r>
            <a:r>
              <a:rPr lang="de-DE" dirty="0"/>
              <a:t>(Sortieren)</a:t>
            </a:r>
            <a:endParaRPr lang="de-DE" dirty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   </a:t>
            </a:r>
            <a:r>
              <a:rPr lang="de-DE" dirty="0"/>
              <a:t>(verschiebe Elemente in Feld)</a:t>
            </a:r>
          </a:p>
          <a:p>
            <a:pPr lvl="1" eaLnBrk="1" hangingPunct="1">
              <a:defRPr/>
            </a:pPr>
            <a:r>
              <a:rPr lang="de-DE" dirty="0"/>
              <a:t>min, </a:t>
            </a:r>
            <a:r>
              <a:rPr lang="de-DE" dirty="0" err="1"/>
              <a:t>deleteMin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(mit Anfangszeiger)</a:t>
            </a:r>
            <a:endParaRPr lang="de-DE" dirty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endParaRPr lang="de-DE" sz="1600" dirty="0"/>
          </a:p>
          <a:p>
            <a:pPr algn="ctr" eaLnBrk="1" hangingPunct="1">
              <a:buFontTx/>
              <a:buNone/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Bessere Struktur als Liste oder Feld möglich!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B448-A5F2-9646-9BA5-08F5A662B82A}" type="slidenum">
              <a:rPr lang="de-DE"/>
              <a:pPr>
                <a:defRPr/>
              </a:pPr>
              <a:t>60</a:t>
            </a:fld>
            <a:endParaRPr lang="de-DE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579296" cy="54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err="1">
                <a:cs typeface="+mn-cs"/>
              </a:rPr>
              <a:t>Sei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parent(x)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Vater</a:t>
            </a:r>
            <a:r>
              <a:rPr lang="en-US" sz="2000" dirty="0">
                <a:cs typeface="+mn-cs"/>
              </a:rPr>
              <a:t> von </a:t>
            </a:r>
            <a:r>
              <a:rPr lang="en-US" sz="2000" dirty="0" err="1">
                <a:cs typeface="+mn-cs"/>
              </a:rPr>
              <a:t>Knoten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dirty="0">
                <a:cs typeface="+mn-cs"/>
              </a:rPr>
              <a:t>. </a:t>
            </a:r>
            <a:r>
              <a:rPr lang="en-US" sz="2000" dirty="0" err="1">
                <a:cs typeface="+mn-cs"/>
              </a:rPr>
              <a:t>Wenn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neu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eingefügt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wird</a:t>
            </a:r>
            <a:r>
              <a:rPr lang="en-US" sz="2000" dirty="0">
                <a:cs typeface="+mn-cs"/>
              </a:rPr>
              <a:t>, </a:t>
            </a:r>
            <a:r>
              <a:rPr lang="en-US" sz="2000" dirty="0" err="1">
                <a:cs typeface="+mn-cs"/>
              </a:rPr>
              <a:t>ist</a:t>
            </a:r>
            <a:r>
              <a:rPr lang="en-US" sz="2000" dirty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solidFill>
                  <a:schemeClr val="hlink"/>
                </a:solidFill>
                <a:cs typeface="+mn-cs"/>
              </a:rPr>
              <a:t>Mark(x)=0</a:t>
            </a:r>
            <a:r>
              <a:rPr lang="en-US" sz="2000" dirty="0">
                <a:cs typeface="+mn-cs"/>
              </a:rPr>
              <a:t> (Mark(x) </a:t>
            </a:r>
            <a:r>
              <a:rPr lang="en-US" sz="2000" dirty="0" err="1">
                <a:cs typeface="+mn-cs"/>
              </a:rPr>
              <a:t>speichert</a:t>
            </a:r>
            <a:r>
              <a:rPr lang="en-US" sz="2000" dirty="0">
                <a:cs typeface="+mn-cs"/>
              </a:rPr>
              <a:t>, </a:t>
            </a:r>
            <a:r>
              <a:rPr lang="en-US" sz="2000" dirty="0" err="1">
                <a:cs typeface="+mn-cs"/>
              </a:rPr>
              <a:t>ob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ein</a:t>
            </a:r>
            <a:r>
              <a:rPr lang="en-US" sz="2000" dirty="0">
                <a:cs typeface="+mn-cs"/>
              </a:rPr>
              <a:t> Kind </a:t>
            </a:r>
            <a:r>
              <a:rPr lang="en-US" sz="2000" dirty="0" err="1">
                <a:cs typeface="+mn-cs"/>
              </a:rPr>
              <a:t>entfernt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wurde</a:t>
            </a:r>
            <a:r>
              <a:rPr lang="en-US" sz="2000" dirty="0">
                <a:cs typeface="+mn-cs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procedure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delete(x):</a:t>
            </a:r>
            <a:br>
              <a:rPr lang="en-US" sz="2000" dirty="0">
                <a:solidFill>
                  <a:schemeClr val="accent2"/>
                </a:solidFill>
                <a:cs typeface="+mn-cs"/>
              </a:rPr>
            </a:br>
            <a:r>
              <a:rPr lang="en-US" sz="2000" b="1" dirty="0">
                <a:cs typeface="+mn-cs"/>
              </a:rPr>
              <a:t>if</a:t>
            </a:r>
            <a:r>
              <a:rPr lang="en-US" sz="2000" dirty="0"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ist</a:t>
            </a:r>
            <a:r>
              <a:rPr lang="en-US" sz="2000" i="1" dirty="0">
                <a:cs typeface="+mn-cs"/>
              </a:rPr>
              <a:t> min-</a:t>
            </a:r>
            <a:r>
              <a:rPr lang="en-US" sz="2000" i="1" dirty="0" err="1">
                <a:cs typeface="+mn-cs"/>
              </a:rPr>
              <a:t>Wurzel</a:t>
            </a:r>
            <a:r>
              <a:rPr lang="en-US" sz="2000" i="1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then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deleteMin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()</a:t>
            </a:r>
            <a:br>
              <a:rPr lang="en-US" sz="2000" dirty="0">
                <a:solidFill>
                  <a:schemeClr val="accent2"/>
                </a:solidFill>
                <a:cs typeface="+mn-cs"/>
              </a:rPr>
            </a:br>
            <a:r>
              <a:rPr lang="en-US" sz="2000" b="1" dirty="0">
                <a:cs typeface="+mn-cs"/>
              </a:rPr>
              <a:t>else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</a:t>
            </a:r>
            <a:r>
              <a:rPr lang="en-US" sz="2000" i="1" dirty="0" err="1">
                <a:cs typeface="+mn-cs"/>
              </a:rPr>
              <a:t>hänge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aus</a:t>
            </a:r>
            <a:r>
              <a:rPr lang="en-US" sz="2000" i="1" dirty="0">
                <a:cs typeface="+mn-cs"/>
              </a:rPr>
              <a:t>, </a:t>
            </a:r>
            <a:r>
              <a:rPr lang="en-US" sz="2000" i="1" dirty="0" err="1">
                <a:cs typeface="+mn-cs"/>
              </a:rPr>
              <a:t>füge</a:t>
            </a:r>
            <a:r>
              <a:rPr lang="en-US" sz="2000" i="1" dirty="0">
                <a:cs typeface="+mn-cs"/>
              </a:rPr>
              <a:t> Kinder von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i="1" dirty="0">
                <a:cs typeface="+mn-cs"/>
              </a:rPr>
              <a:t> in </a:t>
            </a:r>
            <a:r>
              <a:rPr lang="en-US" sz="2000" i="1" dirty="0" err="1">
                <a:cs typeface="+mn-cs"/>
              </a:rPr>
              <a:t>Wurzelliste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ein</a:t>
            </a:r>
            <a:r>
              <a:rPr lang="en-US" sz="2000" i="1" dirty="0">
                <a:cs typeface="+mn-cs"/>
              </a:rPr>
              <a:t> (</a:t>
            </a:r>
            <a:r>
              <a:rPr lang="en-US" sz="2000" i="1" dirty="0" err="1">
                <a:cs typeface="+mn-cs"/>
              </a:rPr>
              <a:t>entmarkiere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entsprechend</a:t>
            </a:r>
            <a:r>
              <a:rPr lang="en-US" sz="2000" i="1" dirty="0">
                <a:cs typeface="+mn-cs"/>
              </a:rPr>
              <a:t>)</a:t>
            </a:r>
            <a:r>
              <a:rPr lang="en-US" sz="2000" dirty="0">
                <a:cs typeface="+mn-cs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     </a:t>
            </a:r>
            <a:r>
              <a:rPr lang="en-US" sz="2000" b="1" dirty="0">
                <a:cs typeface="+mn-cs"/>
              </a:rPr>
              <a:t>if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rgbClr val="3C8C93"/>
                </a:solidFill>
                <a:cs typeface="+mn-cs"/>
              </a:rPr>
              <a:t>not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parentExists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(x)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then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</a:t>
            </a:r>
            <a:r>
              <a:rPr lang="en-US" sz="2000" b="1" dirty="0">
                <a:cs typeface="+mn-cs"/>
              </a:rPr>
              <a:t>exit</a:t>
            </a:r>
            <a:r>
              <a:rPr lang="en-US" sz="2000" dirty="0">
                <a:cs typeface="+mn-cs"/>
              </a:rPr>
              <a:t>  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// x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ist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Wurzel</a:t>
            </a:r>
            <a:br>
              <a:rPr lang="en-US" sz="2000" dirty="0">
                <a:cs typeface="+mn-cs"/>
              </a:rPr>
            </a:br>
            <a:r>
              <a:rPr lang="en-US" sz="2000" b="1" dirty="0">
                <a:cs typeface="+mn-cs"/>
              </a:rPr>
              <a:t>while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true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do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x:=parent(x)</a:t>
            </a:r>
            <a:br>
              <a:rPr lang="en-US" sz="2000" dirty="0">
                <a:solidFill>
                  <a:schemeClr val="hlink"/>
                </a:solidFill>
                <a:cs typeface="+mn-cs"/>
              </a:rPr>
            </a:br>
            <a:r>
              <a:rPr lang="en-US" sz="2000" dirty="0">
                <a:cs typeface="+mn-cs"/>
              </a:rPr>
              <a:t>    </a:t>
            </a:r>
            <a:r>
              <a:rPr lang="en-US" sz="2000" b="1" dirty="0">
                <a:cs typeface="+mn-cs"/>
              </a:rPr>
              <a:t>if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rgbClr val="3C8C93"/>
                </a:solidFill>
                <a:cs typeface="+mn-cs"/>
              </a:rPr>
              <a:t>not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parentExists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(x) </a:t>
            </a:r>
            <a:r>
              <a:rPr lang="en-US" sz="2000" b="1" dirty="0">
                <a:cs typeface="+mn-cs"/>
              </a:rPr>
              <a:t>then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  </a:t>
            </a:r>
            <a:r>
              <a:rPr lang="en-US" sz="2000" b="1" dirty="0">
                <a:cs typeface="+mn-cs"/>
              </a:rPr>
              <a:t>exit</a:t>
            </a:r>
            <a:r>
              <a:rPr lang="en-US" sz="2000" dirty="0">
                <a:cs typeface="+mn-cs"/>
              </a:rPr>
              <a:t>    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// x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ist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Wurzel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</a:t>
            </a:r>
            <a:r>
              <a:rPr lang="en-US" sz="2000" b="1" dirty="0">
                <a:cs typeface="+mn-cs"/>
              </a:rPr>
              <a:t>if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Mark(x)=0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then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Mark(x):=1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  </a:t>
            </a:r>
            <a:r>
              <a:rPr lang="en-US" sz="2000" b="1" dirty="0">
                <a:cs typeface="+mn-cs"/>
              </a:rPr>
              <a:t>exit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</a:t>
            </a:r>
            <a:r>
              <a:rPr lang="en-US" sz="2000" b="1" dirty="0">
                <a:cs typeface="+mn-cs"/>
              </a:rPr>
              <a:t>else</a:t>
            </a:r>
            <a:r>
              <a:rPr lang="en-US" sz="2000" dirty="0">
                <a:cs typeface="+mn-cs"/>
              </a:rPr>
              <a:t>      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// Mark(x)=1, also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schon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 Kind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weg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 </a:t>
            </a:r>
            <a:r>
              <a:rPr lang="en-US" sz="2000" i="1" dirty="0" err="1">
                <a:cs typeface="+mn-cs"/>
              </a:rPr>
              <a:t>hänge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samt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Unterbaum</a:t>
            </a:r>
            <a:r>
              <a:rPr lang="en-US" sz="2000" i="1" dirty="0">
                <a:cs typeface="+mn-cs"/>
              </a:rPr>
              <a:t> in </a:t>
            </a:r>
            <a:r>
              <a:rPr lang="en-US" sz="2000" i="1" dirty="0" err="1">
                <a:cs typeface="+mn-cs"/>
              </a:rPr>
              <a:t>Wurzelliste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Mark(x):=0 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//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Wurzeln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benötigen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kein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 Mark</a:t>
            </a: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EC90-28BF-B641-85D7-DF58DCDDB115}" type="slidenum">
              <a:rPr lang="de-DE"/>
              <a:pPr>
                <a:defRPr/>
              </a:pPr>
              <a:t>61</a:t>
            </a:fld>
            <a:endParaRPr 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procedure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decreaseKey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(x,</a:t>
            </a:r>
            <a:r>
              <a:rPr lang="en-US" sz="2000" dirty="0">
                <a:solidFill>
                  <a:schemeClr val="accent2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):</a:t>
            </a:r>
            <a:br>
              <a:rPr lang="en-US" sz="2000" dirty="0">
                <a:cs typeface="+mn-cs"/>
              </a:rPr>
            </a:br>
            <a:r>
              <a:rPr lang="en-US" sz="2000" i="1" dirty="0" err="1">
                <a:cs typeface="+mn-cs"/>
              </a:rPr>
              <a:t>füge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samt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Unterbaum</a:t>
            </a:r>
            <a:r>
              <a:rPr lang="en-US" sz="2000" i="1" dirty="0">
                <a:cs typeface="+mn-cs"/>
              </a:rPr>
              <a:t> in </a:t>
            </a:r>
            <a:r>
              <a:rPr lang="en-US" sz="2000" i="1" dirty="0" err="1">
                <a:cs typeface="+mn-cs"/>
              </a:rPr>
              <a:t>Wurzelliste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ein</a:t>
            </a:r>
            <a:r>
              <a:rPr lang="en-US" sz="2000" i="1" dirty="0">
                <a:cs typeface="+mn-cs"/>
              </a:rPr>
              <a:t> (</a:t>
            </a:r>
            <a:r>
              <a:rPr lang="en-US" sz="2000" i="1" dirty="0" err="1">
                <a:cs typeface="+mn-cs"/>
              </a:rPr>
              <a:t>entmarkiere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entsprechend</a:t>
            </a:r>
            <a:r>
              <a:rPr lang="en-US" sz="2000" i="1" dirty="0">
                <a:cs typeface="+mn-cs"/>
              </a:rPr>
              <a:t>)</a:t>
            </a:r>
            <a:br>
              <a:rPr lang="en-US" sz="2000" dirty="0">
                <a:cs typeface="+mn-cs"/>
              </a:rPr>
            </a:br>
            <a:r>
              <a:rPr lang="en-US" sz="2000" dirty="0">
                <a:solidFill>
                  <a:schemeClr val="hlink"/>
                </a:solidFill>
                <a:cs typeface="+mn-cs"/>
              </a:rPr>
              <a:t>key(x):=key(x)-</a:t>
            </a:r>
            <a:r>
              <a:rPr lang="en-US" sz="20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br>
              <a:rPr lang="en-US" sz="2000" dirty="0">
                <a:solidFill>
                  <a:schemeClr val="hlink"/>
                </a:solidFill>
                <a:cs typeface="+mn-cs"/>
              </a:rPr>
            </a:br>
            <a:r>
              <a:rPr lang="en-US" sz="2000" i="1" dirty="0" err="1">
                <a:cs typeface="+mn-cs"/>
              </a:rPr>
              <a:t>aktualisiere</a:t>
            </a:r>
            <a:r>
              <a:rPr lang="en-US" sz="2000" i="1" dirty="0">
                <a:cs typeface="+mn-cs"/>
              </a:rPr>
              <a:t> min-Pointer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cs typeface="+mn-cs"/>
              </a:rPr>
              <a:t>     	</a:t>
            </a:r>
            <a:r>
              <a:rPr lang="en-US" sz="2000" b="1" dirty="0">
                <a:cs typeface="+mn-cs"/>
              </a:rPr>
              <a:t>if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not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parentExists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(x)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then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</a:t>
            </a:r>
            <a:r>
              <a:rPr lang="en-US" sz="2000" b="1" dirty="0">
                <a:cs typeface="+mn-cs"/>
              </a:rPr>
              <a:t>exit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// war x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Wurzel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?</a:t>
            </a:r>
            <a:br>
              <a:rPr lang="en-US" sz="2000" dirty="0">
                <a:cs typeface="+mn-cs"/>
              </a:rPr>
            </a:br>
            <a:r>
              <a:rPr lang="en-US" sz="2000" b="1" dirty="0">
                <a:cs typeface="+mn-cs"/>
              </a:rPr>
              <a:t>while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true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do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x:=parent(x)</a:t>
            </a:r>
            <a:br>
              <a:rPr lang="en-US" sz="2000" dirty="0">
                <a:solidFill>
                  <a:schemeClr val="hlink"/>
                </a:solidFill>
                <a:cs typeface="+mn-cs"/>
              </a:rPr>
            </a:br>
            <a:r>
              <a:rPr lang="en-US" sz="2000" dirty="0">
                <a:cs typeface="+mn-cs"/>
              </a:rPr>
              <a:t>   </a:t>
            </a:r>
            <a:r>
              <a:rPr lang="en-US" sz="2000" b="1" dirty="0">
                <a:cs typeface="+mn-cs"/>
              </a:rPr>
              <a:t>if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rgbClr val="3C8C93"/>
                </a:solidFill>
                <a:cs typeface="+mn-cs"/>
              </a:rPr>
              <a:t>not </a:t>
            </a:r>
            <a:r>
              <a:rPr lang="en-US" sz="2000" dirty="0" err="1">
                <a:solidFill>
                  <a:srgbClr val="3C8C93"/>
                </a:solidFill>
                <a:cs typeface="+mn-cs"/>
              </a:rPr>
              <a:t>parentExists</a:t>
            </a:r>
            <a:r>
              <a:rPr lang="en-US" sz="2000" dirty="0">
                <a:solidFill>
                  <a:srgbClr val="3C8C93"/>
                </a:solidFill>
                <a:cs typeface="+mn-cs"/>
              </a:rPr>
              <a:t>(x)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then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</a:t>
            </a:r>
            <a:r>
              <a:rPr lang="en-US" sz="2000" b="1" dirty="0">
                <a:cs typeface="+mn-cs"/>
              </a:rPr>
              <a:t>exit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// x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ist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+mn-cs"/>
              </a:rPr>
              <a:t>Wurzel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</a:t>
            </a:r>
            <a:r>
              <a:rPr lang="en-US" sz="2000" b="1" dirty="0">
                <a:cs typeface="+mn-cs"/>
              </a:rPr>
              <a:t>if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Mark(x)=0</a:t>
            </a:r>
            <a:r>
              <a:rPr lang="en-US" sz="2000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then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Mark(x):=1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</a:t>
            </a:r>
            <a:r>
              <a:rPr lang="en-US" sz="2000" b="1" dirty="0">
                <a:cs typeface="+mn-cs"/>
              </a:rPr>
              <a:t>exit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</a:t>
            </a:r>
            <a:r>
              <a:rPr lang="en-US" sz="2000" b="1" dirty="0">
                <a:cs typeface="+mn-cs"/>
              </a:rPr>
              <a:t>else</a:t>
            </a:r>
            <a:r>
              <a:rPr lang="en-US" sz="2000" dirty="0">
                <a:cs typeface="+mn-cs"/>
              </a:rPr>
              <a:t>      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// Mark(x)=1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</a:t>
            </a:r>
            <a:r>
              <a:rPr lang="en-US" sz="2000" i="1" dirty="0" err="1">
                <a:cs typeface="+mn-cs"/>
              </a:rPr>
              <a:t>hänge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samt</a:t>
            </a:r>
            <a:r>
              <a:rPr lang="en-US" sz="2000" i="1" dirty="0">
                <a:cs typeface="+mn-cs"/>
              </a:rPr>
              <a:t> </a:t>
            </a:r>
            <a:r>
              <a:rPr lang="en-US" sz="2000" i="1" dirty="0" err="1">
                <a:cs typeface="+mn-cs"/>
              </a:rPr>
              <a:t>Unterbaum</a:t>
            </a:r>
            <a:r>
              <a:rPr lang="en-US" sz="2000" i="1" dirty="0">
                <a:cs typeface="+mn-cs"/>
              </a:rPr>
              <a:t> in </a:t>
            </a:r>
            <a:r>
              <a:rPr lang="en-US" sz="2000" i="1" dirty="0" err="1">
                <a:cs typeface="+mn-cs"/>
              </a:rPr>
              <a:t>Wurzelliste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   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Mark(x):=0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57D0-2250-DF47-AAC4-8FBD843F309C}" type="slidenum">
              <a:rPr lang="de-DE"/>
              <a:pPr>
                <a:defRPr/>
              </a:pPr>
              <a:t>62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 </a:t>
            </a:r>
            <a:r>
              <a:rPr lang="en-US" dirty="0" err="1">
                <a:cs typeface="+mj-cs"/>
              </a:rPr>
              <a:t>mit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markierten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Fehlern</a:t>
            </a:r>
            <a:endParaRPr lang="en-US" dirty="0">
              <a:cs typeface="+mj-cs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err="1">
                <a:solidFill>
                  <a:srgbClr val="000000"/>
                </a:solidFill>
                <a:cs typeface="+mn-cs"/>
              </a:rPr>
              <a:t>Zeitaufwand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rgbClr val="0000FF"/>
                </a:solidFill>
                <a:cs typeface="+mn-cs"/>
              </a:rPr>
              <a:t>deleteMin</a:t>
            </a:r>
            <a:r>
              <a:rPr lang="en-US" dirty="0">
                <a:cs typeface="+mn-cs"/>
              </a:rPr>
              <a:t>():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O(max. Rang + #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Baumverschmelzungen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delete</a:t>
            </a:r>
            <a:r>
              <a:rPr lang="en-US" dirty="0">
                <a:cs typeface="+mn-cs"/>
              </a:rPr>
              <a:t>(x), 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decreaseKey</a:t>
            </a:r>
            <a:r>
              <a:rPr lang="en-US" dirty="0">
                <a:cs typeface="+mn-cs"/>
              </a:rPr>
              <a:t>(x,</a:t>
            </a:r>
            <a:r>
              <a:rPr lang="en-US" dirty="0"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dirty="0">
                <a:cs typeface="+mn-cs"/>
              </a:rPr>
              <a:t>):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 + #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kaskadierende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Schritte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  <a:br>
              <a:rPr lang="en-US" dirty="0">
                <a:solidFill>
                  <a:schemeClr val="hlink"/>
                </a:solidFill>
                <a:cs typeface="+mn-cs"/>
              </a:rPr>
            </a:br>
            <a:r>
              <a:rPr lang="en-US" dirty="0" err="1">
                <a:cs typeface="+mn-cs"/>
              </a:rPr>
              <a:t>d.h</a:t>
            </a:r>
            <a:r>
              <a:rPr lang="en-US" dirty="0">
                <a:cs typeface="+mn-cs"/>
              </a:rPr>
              <a:t>. #</a:t>
            </a:r>
            <a:r>
              <a:rPr lang="en-US" dirty="0" err="1">
                <a:cs typeface="+mn-cs"/>
              </a:rPr>
              <a:t>umgehängter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markierter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err="1">
                <a:cs typeface="+mn-cs"/>
              </a:rPr>
              <a:t>Wir</a:t>
            </a:r>
            <a:r>
              <a:rPr lang="en-US" b="1" dirty="0">
                <a:cs typeface="+mn-cs"/>
              </a:rPr>
              <a:t> </a:t>
            </a:r>
            <a:r>
              <a:rPr lang="en-US" b="1" dirty="0" err="1">
                <a:cs typeface="+mn-cs"/>
              </a:rPr>
              <a:t>werden</a:t>
            </a:r>
            <a:r>
              <a:rPr lang="en-US" b="1" dirty="0">
                <a:cs typeface="+mn-cs"/>
              </a:rPr>
              <a:t> </a:t>
            </a:r>
            <a:r>
              <a:rPr lang="en-US" b="1" dirty="0" err="1">
                <a:cs typeface="+mn-cs"/>
              </a:rPr>
              <a:t>sehen</a:t>
            </a:r>
            <a:r>
              <a:rPr lang="en-US" b="1" dirty="0">
                <a:cs typeface="+mn-cs"/>
              </a:rPr>
              <a:t>: </a:t>
            </a:r>
            <a:br>
              <a:rPr lang="en-US" dirty="0">
                <a:cs typeface="+mn-cs"/>
              </a:rPr>
            </a:br>
            <a:r>
              <a:rPr lang="en-US" dirty="0" err="1">
                <a:cs typeface="+mn-cs"/>
              </a:rPr>
              <a:t>Zeitaufwand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kann</a:t>
            </a:r>
            <a:r>
              <a:rPr lang="en-US" dirty="0">
                <a:cs typeface="+mn-cs"/>
              </a:rPr>
              <a:t> in </a:t>
            </a:r>
            <a:r>
              <a:rPr lang="en-US" dirty="0" err="1">
                <a:cs typeface="+mn-cs"/>
              </a:rPr>
              <a:t>beiden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Fällen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O(n) </a:t>
            </a:r>
            <a:r>
              <a:rPr lang="en-US" dirty="0" err="1">
                <a:cs typeface="+mn-cs"/>
              </a:rPr>
              <a:t>sein</a:t>
            </a:r>
            <a:r>
              <a:rPr lang="en-US" dirty="0">
                <a:cs typeface="+mn-cs"/>
              </a:rPr>
              <a:t>, </a:t>
            </a:r>
            <a:br>
              <a:rPr lang="en-US" dirty="0">
                <a:cs typeface="+mn-cs"/>
              </a:rPr>
            </a:br>
            <a:r>
              <a:rPr lang="en-US" dirty="0" err="1">
                <a:cs typeface="+mn-cs"/>
              </a:rPr>
              <a:t>aber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richtig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verteilt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viel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günstiger</a:t>
            </a:r>
            <a:r>
              <a:rPr lang="en-US" dirty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Strukturfehler: Verschiebung der 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sz="2400" dirty="0"/>
              <a:t>Statt bei jedem </a:t>
            </a:r>
            <a:r>
              <a:rPr lang="de-DE" sz="2400" dirty="0" err="1">
                <a:solidFill>
                  <a:srgbClr val="3C8C93"/>
                </a:solidFill>
              </a:rPr>
              <a:t>merge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und </a:t>
            </a:r>
            <a:br>
              <a:rPr lang="de-DE" sz="2400" dirty="0"/>
            </a:br>
            <a:r>
              <a:rPr lang="de-DE" sz="2400" dirty="0" err="1">
                <a:solidFill>
                  <a:srgbClr val="3C8C93"/>
                </a:solidFill>
              </a:rPr>
              <a:t>decreaseKey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einen Aufwand </a:t>
            </a:r>
            <a:br>
              <a:rPr lang="de-DE" sz="2400" dirty="0"/>
            </a:br>
            <a:r>
              <a:rPr lang="de-DE" sz="2400" dirty="0"/>
              <a:t>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dirty="0"/>
              <a:t> zu leisten, ...</a:t>
            </a:r>
          </a:p>
          <a:p>
            <a:r>
              <a:rPr lang="de-DE" sz="2400" dirty="0"/>
              <a:t>... wird die Arbeit bei einem </a:t>
            </a:r>
            <a:br>
              <a:rPr lang="de-DE" sz="2400" dirty="0"/>
            </a:br>
            <a:r>
              <a:rPr lang="de-DE" sz="2400" dirty="0" err="1">
                <a:solidFill>
                  <a:srgbClr val="3C8C93"/>
                </a:solidFill>
              </a:rPr>
              <a:t>deleteMin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mit übernommen, ...</a:t>
            </a:r>
          </a:p>
          <a:p>
            <a:r>
              <a:rPr lang="de-DE" sz="2400" dirty="0"/>
              <a:t>... mit der Idee, dass man die</a:t>
            </a:r>
            <a:br>
              <a:rPr lang="de-DE" sz="2400" dirty="0"/>
            </a:br>
            <a:r>
              <a:rPr lang="de-DE" sz="2400" dirty="0"/>
              <a:t>entsprechenden Strukturen</a:t>
            </a:r>
            <a:br>
              <a:rPr lang="de-DE" sz="2400" dirty="0"/>
            </a:br>
            <a:r>
              <a:rPr lang="de-DE" sz="2400" dirty="0"/>
              <a:t>dort sowieso anfassen muss</a:t>
            </a:r>
          </a:p>
          <a:p>
            <a:r>
              <a:rPr lang="de-DE" sz="2400" dirty="0"/>
              <a:t>Das Umverteilen kann sich über</a:t>
            </a:r>
            <a:br>
              <a:rPr lang="de-DE" sz="2400" dirty="0"/>
            </a:br>
            <a:r>
              <a:rPr lang="de-DE" sz="2400" dirty="0"/>
              <a:t>eine längere Sequenz von</a:t>
            </a:r>
            <a:br>
              <a:rPr lang="de-DE" sz="2400" dirty="0"/>
            </a:br>
            <a:r>
              <a:rPr lang="de-DE" sz="2400" dirty="0"/>
              <a:t>Operationen durchaus </a:t>
            </a:r>
            <a:br>
              <a:rPr lang="de-DE" sz="2400" dirty="0"/>
            </a:br>
            <a:r>
              <a:rPr lang="de-DE" sz="2400" dirty="0"/>
              <a:t>amortisieren</a:t>
            </a:r>
          </a:p>
          <a:p>
            <a:r>
              <a:rPr lang="de-DE" sz="2400" dirty="0"/>
              <a:t>Vgl. </a:t>
            </a:r>
            <a:r>
              <a:rPr lang="de-DE" sz="2400" dirty="0" err="1">
                <a:solidFill>
                  <a:srgbClr val="3C8C93"/>
                </a:solidFill>
              </a:rPr>
              <a:t>build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für binäre 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8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3037A-7D0A-E040-92AC-4C32C1B2CED7}" type="slidenum">
              <a:rPr lang="de-DE"/>
              <a:pPr>
                <a:defRPr/>
              </a:pPr>
              <a:t>64</a:t>
            </a:fld>
            <a:endParaRPr lang="de-DE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endParaRPr lang="en-US" dirty="0">
              <a:cs typeface="+mj-cs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cs typeface="+mn-cs"/>
              </a:rPr>
              <a:t>Betrachte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Folge</a:t>
            </a:r>
            <a:r>
              <a:rPr lang="en-US" dirty="0">
                <a:cs typeface="+mn-cs"/>
              </a:rPr>
              <a:t> von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Operationen</a:t>
            </a:r>
            <a:r>
              <a:rPr lang="en-US" dirty="0">
                <a:cs typeface="+mn-cs"/>
              </a:rPr>
              <a:t> auf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cs typeface="+mn-cs"/>
              </a:rPr>
              <a:t>anfangs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leerem</a:t>
            </a:r>
            <a:r>
              <a:rPr lang="en-US" dirty="0">
                <a:cs typeface="+mn-cs"/>
              </a:rPr>
              <a:t> Fibonacci-Heap.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cs typeface="+mn-cs"/>
              </a:rPr>
              <a:t>Summierung</a:t>
            </a:r>
            <a:r>
              <a:rPr lang="en-US" dirty="0">
                <a:cs typeface="+mn-cs"/>
              </a:rPr>
              <a:t> der worst-case </a:t>
            </a:r>
            <a:r>
              <a:rPr lang="en-US" dirty="0" err="1">
                <a:cs typeface="+mn-cs"/>
              </a:rPr>
              <a:t>Kosten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viel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zu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hoch</a:t>
            </a:r>
            <a:r>
              <a:rPr lang="en-US" dirty="0">
                <a:cs typeface="+mn-cs"/>
              </a:rPr>
              <a:t>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Average-case </a:t>
            </a:r>
            <a:r>
              <a:rPr lang="en-US" dirty="0" err="1">
                <a:cs typeface="+mn-cs"/>
              </a:rPr>
              <a:t>Analyse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nicht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sehr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aussagekräftig</a:t>
            </a: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hlink"/>
                </a:solidFill>
                <a:cs typeface="+mn-cs"/>
              </a:rPr>
              <a:t>Besser</a:t>
            </a:r>
            <a:r>
              <a:rPr lang="en-US" dirty="0">
                <a:solidFill>
                  <a:schemeClr val="hlink"/>
                </a:solidFill>
                <a:cs typeface="+mn-cs"/>
              </a:rPr>
              <a:t>: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amortisierte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Analyse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d.h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durchschnittliche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Kosten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aller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Operationen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Sequenz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worst-case </a:t>
            </a:r>
            <a:r>
              <a:rPr lang="en-US" dirty="0">
                <a:cs typeface="+mn-cs"/>
              </a:rPr>
              <a:t>Fall (</a:t>
            </a:r>
            <a:r>
              <a:rPr lang="en-US" dirty="0" err="1">
                <a:cs typeface="+mn-cs"/>
              </a:rPr>
              <a:t>teuerste</a:t>
            </a:r>
            <a:r>
              <a:rPr lang="en-US" dirty="0">
                <a:cs typeface="+mn-cs"/>
              </a:rPr>
              <a:t> </a:t>
            </a:r>
            <a:r>
              <a:rPr lang="en-US" b="1" dirty="0" err="1">
                <a:cs typeface="+mn-cs"/>
              </a:rPr>
              <a:t>Folge</a:t>
            </a:r>
            <a:r>
              <a:rPr lang="en-US" dirty="0">
                <a:cs typeface="+mn-cs"/>
              </a:rPr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 , </a:t>
            </a:r>
            <a:r>
              <a:rPr lang="de-DE" sz="1100" dirty="0" err="1">
                <a:solidFill>
                  <a:srgbClr val="0000FF"/>
                </a:solidFill>
              </a:rPr>
              <a:t>Amortized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Computational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SIAM. J. on </a:t>
            </a:r>
            <a:r>
              <a:rPr lang="de-DE" sz="1100" dirty="0" err="1">
                <a:solidFill>
                  <a:srgbClr val="0000FF"/>
                </a:solidFill>
              </a:rPr>
              <a:t>Algebraic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Discrete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Methods</a:t>
            </a:r>
            <a:r>
              <a:rPr lang="de-DE" sz="1100" dirty="0">
                <a:solidFill>
                  <a:srgbClr val="0000FF"/>
                </a:solidFill>
              </a:rPr>
              <a:t>, 6(2), S. 306–318,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30276-87D7-2846-BD71-84263D0795D0}" type="slidenum">
              <a:rPr lang="de-DE"/>
              <a:pPr>
                <a:defRPr/>
              </a:pPr>
              <a:t>65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Amortisierte Analyse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: Zustandsraum einer Datenstruktur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: beliebige Folge von Operationen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&lt;Op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,…,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24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&gt;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: Anfangszustand der Datenstruktur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4763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0</a:t>
            </a: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19796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0510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7717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32750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3464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0671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45704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46418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3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71659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6372225" y="349974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6443663" y="3140968"/>
            <a:ext cx="57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5651500" y="3212406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Arial" charset="0"/>
              </a:rPr>
              <a:t>….</a:t>
            </a:r>
          </a:p>
        </p:txBody>
      </p:sp>
      <p:sp>
        <p:nvSpPr>
          <p:cNvPr id="18" name="Rechteck 17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50C97-96C8-D845-987A-5573636DECB6}" type="slidenum">
              <a:rPr lang="de-DE"/>
              <a:pPr>
                <a:defRPr/>
              </a:pPr>
              <a:t>66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de-DE" sz="1600" dirty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Für den Zeitbedarf definieren wir eine Menge von Abschätzungsfunktionen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</a:rPr>
              <a:t>Op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(s),</a:t>
            </a:r>
            <a:r>
              <a:rPr lang="de-DE" dirty="0">
                <a:cs typeface="+mn-cs"/>
              </a:rPr>
              <a:t> eine pro Operation 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Die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 | X ∈ {Op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,…,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heißt </a:t>
            </a:r>
            <a:r>
              <a:rPr lang="de-DE" dirty="0">
                <a:solidFill>
                  <a:srgbClr val="FF0000"/>
                </a:solidFill>
                <a:cs typeface="+mn-cs"/>
              </a:rPr>
              <a:t>Familie amortisierter Zeitschranken</a:t>
            </a:r>
            <a:r>
              <a:rPr lang="de-DE" dirty="0">
                <a:cs typeface="+mn-cs"/>
              </a:rPr>
              <a:t> falls für jede Sequenz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 von Operationen gilt</a:t>
            </a:r>
            <a:br>
              <a:rPr lang="de-DE" dirty="0">
                <a:cs typeface="+mn-cs"/>
              </a:rPr>
            </a:b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≤ A(F) := c +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𝛴 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br>
              <a:rPr lang="de-DE" sz="1600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für eine Konstante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c </a:t>
            </a:r>
            <a:r>
              <a:rPr lang="de-DE" dirty="0">
                <a:cs typeface="+mn-cs"/>
              </a:rPr>
              <a:t>unabhängig von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F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6280D-F08C-E845-A422-2D895EA1C02B}" type="slidenum">
              <a:rPr lang="de-DE"/>
              <a:pPr>
                <a:defRPr/>
              </a:pPr>
              <a:t>67</a:t>
            </a:fld>
            <a:endParaRPr lang="de-DE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Analyse: Potentialmethode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Behauptung:</a:t>
            </a:r>
            <a:r>
              <a:rPr lang="de-DE" dirty="0">
                <a:cs typeface="+mn-cs"/>
              </a:rPr>
              <a:t>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der Zustandsraum einer Datenstruktur,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der Anfangszustand und sei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eine nichtnegative Funktion. 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dirty="0">
                <a:solidFill>
                  <a:schemeClr val="hlink"/>
                </a:solidFill>
              </a:rPr>
              <a:t>: 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de-DE" dirty="0">
                <a:solidFill>
                  <a:schemeClr val="hlink"/>
                </a:solidFill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≥0</a:t>
            </a:r>
            <a:r>
              <a:rPr lang="de-DE" dirty="0"/>
              <a:t> wird auch </a:t>
            </a:r>
            <a:r>
              <a:rPr lang="de-DE" dirty="0">
                <a:solidFill>
                  <a:srgbClr val="FF0000"/>
                </a:solidFill>
              </a:rPr>
              <a:t>Potential</a:t>
            </a:r>
            <a:r>
              <a:rPr lang="de-DE" dirty="0"/>
              <a:t> genannt.</a:t>
            </a:r>
          </a:p>
          <a:p>
            <a:pPr eaLnBrk="1" hangingPunct="1">
              <a:buFontTx/>
              <a:buNone/>
              <a:defRPr/>
            </a:pP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Für eine Operation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und einen Zustand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s‘</a:t>
            </a:r>
            <a:r>
              <a:rPr lang="de-DE" dirty="0">
                <a:cs typeface="+mn-cs"/>
              </a:rPr>
              <a:t> definiere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cs typeface="+mn-cs"/>
              </a:rPr>
              <a:t> über die </a:t>
            </a:r>
            <a:r>
              <a:rPr lang="de-DE" dirty="0">
                <a:solidFill>
                  <a:srgbClr val="FF0000"/>
                </a:solidFill>
                <a:cs typeface="+mn-cs"/>
              </a:rPr>
              <a:t>Potentialdifferenz: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s‘</a:t>
            </a:r>
            <a:r>
              <a:rPr lang="de-DE" dirty="0">
                <a:solidFill>
                  <a:srgbClr val="FF0000"/>
                </a:solidFill>
                <a:cs typeface="+mn-cs"/>
              </a:rPr>
              <a:t>) -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+ 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</a:rPr>
              <a:t>(s)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T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 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Dann sind die Funktionen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</a:t>
            </a:r>
            <a:r>
              <a:rPr lang="de-DE" dirty="0">
                <a:cs typeface="+mn-cs"/>
              </a:rPr>
              <a:t> eine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Familie amortisierter Zeitschranken.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380312" y="356634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hlink"/>
                </a:solidFill>
                <a:cs typeface="Arial" charset="0"/>
              </a:rPr>
              <a:t>X</a:t>
            </a:r>
          </a:p>
        </p:txBody>
      </p:sp>
      <p:sp>
        <p:nvSpPr>
          <p:cNvPr id="6" name="Rechteck 5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9398000" y="4715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384F6-58E0-2240-852E-5C5BCF301C7F}" type="slidenum">
              <a:rPr lang="de-DE"/>
              <a:pPr>
                <a:defRPr/>
              </a:pPr>
              <a:t>68</a:t>
            </a:fld>
            <a:endParaRPr lang="de-DE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Zu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zeigen</a:t>
            </a:r>
            <a:r>
              <a:rPr lang="en-US" sz="3200" dirty="0">
                <a:cs typeface="+mn-cs"/>
              </a:rPr>
              <a:t>: 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T(F)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c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Beweis</a:t>
            </a:r>
            <a:r>
              <a:rPr lang="en-US" sz="3200" dirty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>
                <a:solidFill>
                  <a:schemeClr val="hlink"/>
                </a:solidFill>
                <a:latin typeface="cmsy10" charset="0"/>
                <a:cs typeface="+mn-cs"/>
              </a:rPr>
              <a:t>⊨ </a:t>
            </a:r>
            <a:r>
              <a:rPr lang="de-DE" sz="3200" dirty="0">
                <a:solidFill>
                  <a:schemeClr val="hlink"/>
                </a:solidFill>
                <a:latin typeface="cmsy10" charset="0"/>
                <a:cs typeface="+mn-cs"/>
              </a:rPr>
              <a:t> 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3200" dirty="0">
              <a:cs typeface="+mn-cs"/>
            </a:endParaRPr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4644008" y="4653136"/>
            <a:ext cx="11525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867970" y="4869036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konstant</a:t>
            </a:r>
          </a:p>
        </p:txBody>
      </p:sp>
      <p:sp>
        <p:nvSpPr>
          <p:cNvPr id="7" name="Rechteck 6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CE36D-A3C1-0241-8E0B-59C5DF9986FC}" type="slidenum">
              <a:rPr lang="de-DE"/>
              <a:pPr>
                <a:defRPr/>
              </a:pPr>
              <a:t>69</a:t>
            </a:fld>
            <a:endParaRPr lang="de-DE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	Für </a:t>
            </a:r>
            <a:r>
              <a:rPr lang="de-DE" dirty="0" err="1">
                <a:cs typeface="+mn-cs"/>
              </a:rPr>
              <a:t>Fibonacci</a:t>
            </a:r>
            <a:r>
              <a:rPr lang="de-DE" dirty="0">
                <a:cs typeface="+mn-cs"/>
              </a:rPr>
              <a:t>-Heaps verwenden wir für das Potential den Begriff Balance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bal</a:t>
            </a:r>
            <a:r>
              <a:rPr lang="de-DE" dirty="0"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    	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(s):= #Bäume + 2</a:t>
            </a:r>
            <a:r>
              <a:rPr lang="en-US" dirty="0">
                <a:solidFill>
                  <a:srgbClr val="FF0000"/>
                </a:solidFill>
                <a:latin typeface="cmsy10" charset="0"/>
                <a:cs typeface="+mn-cs"/>
              </a:rPr>
              <a:t>∙</a:t>
            </a:r>
            <a:r>
              <a:rPr lang="de-DE" dirty="0">
                <a:solidFill>
                  <a:srgbClr val="FF0000"/>
                </a:solidFill>
                <a:cs typeface="+mn-cs"/>
              </a:rPr>
              <a:t>#markierte Knoten im Zustand s</a:t>
            </a:r>
          </a:p>
          <a:p>
            <a:pPr eaLnBrk="1" hangingPunct="1">
              <a:buFontTx/>
              <a:buNone/>
              <a:defRPr/>
            </a:pPr>
            <a:endParaRPr lang="de-DE" dirty="0">
              <a:solidFill>
                <a:srgbClr val="FF00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	</a:t>
            </a:r>
            <a:r>
              <a:rPr lang="de-DE" dirty="0">
                <a:cs typeface="+mn-cs"/>
              </a:rPr>
              <a:t>Für jeden markierten Knoten müssen wir 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eine Abtrennung und </a:t>
            </a:r>
            <a:r>
              <a:rPr lang="de-DE" dirty="0" err="1">
                <a:cs typeface="+mn-cs"/>
              </a:rPr>
              <a:t>Entmarkierung</a:t>
            </a:r>
            <a:r>
              <a:rPr lang="de-DE" dirty="0">
                <a:cs typeface="+mn-cs"/>
              </a:rPr>
              <a:t> vornehmen und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dann in die Wurzelliste einsortieren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(was für </a:t>
            </a:r>
            <a:r>
              <a:rPr lang="de-DE" dirty="0" err="1">
                <a:cs typeface="+mn-cs"/>
              </a:rPr>
              <a:t>deleteMin</a:t>
            </a:r>
            <a:r>
              <a:rPr lang="de-DE" dirty="0">
                <a:cs typeface="+mn-cs"/>
              </a:rPr>
              <a:t> wieder Aufwand erzeugt)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Daher nehmen zählen wir für das Potential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jeden markierten Knoten zweimal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8C65E-C169-2949-AB74-2BF9A613A7F1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(Wiederholung)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Idee:</a:t>
            </a:r>
            <a:r>
              <a:rPr lang="de-DE" dirty="0">
                <a:cs typeface="+mn-cs"/>
              </a:rPr>
              <a:t> verwende binären Baum statt Liste</a:t>
            </a:r>
          </a:p>
          <a:p>
            <a:pPr eaLnBrk="1" hangingPunct="1">
              <a:buFontTx/>
              <a:buNone/>
              <a:defRPr/>
            </a:pPr>
            <a:endParaRPr lang="de-DE" sz="16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Bewahre zwei Invarianten: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br>
              <a:rPr lang="de-DE" dirty="0">
                <a:solidFill>
                  <a:srgbClr val="FF0000"/>
                </a:solidFill>
                <a:cs typeface="+mn-cs"/>
              </a:rPr>
            </a:br>
            <a:r>
              <a:rPr lang="de-DE" dirty="0" err="1">
                <a:cs typeface="+mn-cs"/>
              </a:rPr>
              <a:t>vollst</a:t>
            </a:r>
            <a:r>
              <a:rPr lang="de-DE" dirty="0">
                <a:cs typeface="+mn-cs"/>
              </a:rPr>
              <a:t>. Binärbaum bis auf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unterste Ebene</a:t>
            </a:r>
          </a:p>
          <a:p>
            <a:pPr eaLnBrk="1" hangingPunct="1">
              <a:defRPr/>
            </a:pPr>
            <a:endParaRPr lang="de-DE" sz="1000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(Min)Heap-Invariante: 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H="1">
            <a:off x="5148263" y="3284538"/>
            <a:ext cx="792162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5940425" y="3284538"/>
            <a:ext cx="64770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5148263" y="4581525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5867400" y="44370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5867400" y="44370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7019925" y="50133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299200" y="58769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7667625" y="58769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 flipH="1">
            <a:off x="6802438" y="5516563"/>
            <a:ext cx="2889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7523163" y="5516563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23528" y="4635133"/>
            <a:ext cx="5040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)≤min(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{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),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)</a:t>
            </a:r>
            <a:br>
              <a:rPr lang="de-DE" sz="2800" dirty="0">
                <a:solidFill>
                  <a:schemeClr val="hlink"/>
                </a:solidFill>
                <a:cs typeface="+mn-cs"/>
              </a:rPr>
            </a:br>
            <a:r>
              <a:rPr lang="de-DE" sz="2800" dirty="0">
                <a:solidFill>
                  <a:schemeClr val="hlink"/>
                </a:solidFill>
                <a:cs typeface="+mn-cs"/>
              </a:rPr>
              <a:t>für die Kinder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3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von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endParaRPr lang="de-DE" sz="28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867400" y="386080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5867400" y="4076700"/>
            <a:ext cx="2889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6156325" y="3933825"/>
            <a:ext cx="13684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8CE64-D8F1-A64F-82F0-9FDC5DD6356C}" type="slidenum">
              <a:rPr lang="de-DE"/>
              <a:pPr>
                <a:defRPr/>
              </a:pPr>
              <a:t>70</a:t>
            </a:fld>
            <a:endParaRPr lang="de-D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insert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rgbClr val="3C8C93"/>
                </a:solidFill>
                <a:cs typeface="+mj-cs"/>
              </a:rPr>
              <a:t>merge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rgbClr val="3C8C93"/>
                </a:solidFill>
                <a:cs typeface="+mj-cs"/>
              </a:rPr>
              <a:t>min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ausgeführt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Zustand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: </a:t>
            </a:r>
            <a:r>
              <a:rPr lang="en-US" sz="2800" dirty="0" err="1">
                <a:cs typeface="+mn-cs"/>
              </a:rPr>
              <a:t>amortisierter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Aufwand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br>
              <a:rPr lang="en-US" sz="2800" dirty="0">
                <a:solidFill>
                  <a:schemeClr val="hlink"/>
                </a:solidFill>
                <a:cs typeface="+mn-cs"/>
                <a:sym typeface="Wingdings"/>
              </a:rPr>
            </a:br>
            <a:r>
              <a:rPr lang="en-US" sz="2800" dirty="0" err="1">
                <a:solidFill>
                  <a:srgbClr val="FF0000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+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(s’)-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(s)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, falls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i:</a:t>
            </a:r>
            <a:r>
              <a:rPr lang="en-US" sz="2800" dirty="0" err="1">
                <a:solidFill>
                  <a:schemeClr val="hlink"/>
                </a:solidFill>
              </a:rPr>
              <a:t>s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en-US" sz="2800" dirty="0">
                <a:solidFill>
                  <a:schemeClr val="hlink"/>
                </a:solidFill>
                <a:sym typeface="Wingdings"/>
              </a:rPr>
              <a:t> s’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br>
              <a:rPr lang="en-US" sz="2800" dirty="0">
                <a:solidFill>
                  <a:schemeClr val="hlink"/>
                </a:solidFill>
                <a:cs typeface="+mn-cs"/>
              </a:rPr>
            </a:br>
            <a:r>
              <a:rPr lang="en-US" sz="2800" dirty="0" err="1">
                <a:solidFill>
                  <a:srgbClr val="000000"/>
                </a:solidFill>
                <a:cs typeface="+mn-cs"/>
              </a:rPr>
              <a:t>im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aktuellen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Zustand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ausgeführt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wird</a:t>
            </a: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Amortisierte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Kosten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Operationen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  <a:br>
              <a:rPr lang="en-US" sz="2800" dirty="0">
                <a:solidFill>
                  <a:schemeClr val="accent2"/>
                </a:solidFill>
                <a:cs typeface="+mn-cs"/>
              </a:rPr>
            </a:br>
            <a:r>
              <a:rPr lang="de-DE" sz="2800" dirty="0" err="1">
                <a:solidFill>
                  <a:schemeClr val="hlink"/>
                </a:solidFill>
              </a:rPr>
              <a:t>bal</a:t>
            </a:r>
            <a:r>
              <a:rPr lang="de-DE" sz="2800" dirty="0">
                <a:solidFill>
                  <a:schemeClr val="hlink"/>
                </a:solidFill>
              </a:rPr>
              <a:t>(s) = #Bäume(s) + 2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>
                <a:solidFill>
                  <a:schemeClr val="hlink"/>
                </a:solidFill>
              </a:rPr>
              <a:t>#markierte Knoten(s)</a:t>
            </a:r>
            <a:endParaRPr lang="en-US" sz="28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insert: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+1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merge: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min: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min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min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013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71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030AFF"/>
                </a:solidFill>
                <a:cs typeface="+mn-cs"/>
              </a:rPr>
              <a:t>Inv</a:t>
            </a:r>
            <a:r>
              <a:rPr lang="en-US" dirty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Ein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O(log n)</a:t>
            </a:r>
            <a:br>
              <a:rPr lang="en-US" dirty="0">
                <a:solidFill>
                  <a:srgbClr val="FF0000"/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Siehe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Tafelbild</a:t>
            </a:r>
            <a:endParaRPr lang="en-US" dirty="0"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369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F722-84A1-5E4B-BF41-F2F0B0914A80}" type="slidenum">
              <a:rPr lang="de-DE"/>
              <a:pPr>
                <a:defRPr/>
              </a:pPr>
              <a:t>72</a:t>
            </a:fld>
            <a:endParaRPr lang="de-DE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1: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Seien</a:t>
            </a:r>
            <a:r>
              <a:rPr lang="en-US" sz="2800" dirty="0">
                <a:cs typeface="+mn-cs"/>
              </a:rPr>
              <a:t> die Kinder von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sortiert</a:t>
            </a:r>
            <a:r>
              <a:rPr lang="en-US" sz="2800" dirty="0">
                <a:cs typeface="+mn-cs"/>
              </a:rPr>
              <a:t> in der </a:t>
            </a:r>
            <a:r>
              <a:rPr lang="en-US" sz="2800" dirty="0" err="1">
                <a:cs typeface="+mn-cs"/>
              </a:rPr>
              <a:t>Reihenfolge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ihres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Anfügens</a:t>
            </a:r>
            <a:r>
              <a:rPr lang="en-US" sz="2800" dirty="0">
                <a:cs typeface="+mn-cs"/>
              </a:rPr>
              <a:t> an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der Rang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Gültigkeit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Beim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Einfügen</a:t>
            </a:r>
            <a:r>
              <a:rPr lang="en-US" sz="2800" dirty="0">
                <a:cs typeface="+mn-cs"/>
              </a:rPr>
              <a:t>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hat </a:t>
            </a:r>
            <a:r>
              <a:rPr lang="en-US" sz="2800" dirty="0" err="1">
                <a:cs typeface="+mn-cs"/>
              </a:rPr>
              <a:t>zu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dieser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auch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Danach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verliert</a:t>
            </a:r>
            <a:r>
              <a:rPr lang="en-US" sz="2800" dirty="0">
                <a:cs typeface="+mn-cs"/>
              </a:rPr>
              <a:t> 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</a:t>
            </a:r>
            <a:r>
              <a:rPr lang="en-US" sz="2800" dirty="0" err="1">
                <a:cs typeface="+mn-cs"/>
              </a:rPr>
              <a:t>höchstens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eines</a:t>
            </a:r>
            <a:r>
              <a:rPr lang="en-US" sz="2800" dirty="0">
                <a:cs typeface="+mn-cs"/>
              </a:rPr>
              <a:t> seiner Kinder</a:t>
            </a:r>
            <a:r>
              <a:rPr lang="en-US" sz="2800" baseline="30000" dirty="0"/>
              <a:t>1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d.h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sein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42839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markierten</a:t>
            </a:r>
            <a:r>
              <a:rPr lang="en-US" dirty="0"/>
              <a:t> </a:t>
            </a:r>
            <a:r>
              <a:rPr lang="en-US" dirty="0" err="1"/>
              <a:t>Vater</a:t>
            </a:r>
            <a:r>
              <a:rPr lang="en-US" dirty="0"/>
              <a:t> </a:t>
            </a:r>
            <a:r>
              <a:rPr lang="en-US" dirty="0" err="1"/>
              <a:t>eines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gelöschten</a:t>
            </a:r>
            <a:r>
              <a:rPr lang="en-US" dirty="0"/>
              <a:t> </a:t>
            </a:r>
            <a:r>
              <a:rPr lang="en-US" dirty="0" err="1"/>
              <a:t>Knotens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konsolidiert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A6019650-AEAB-E141-958F-B782AED34E5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3FFB-4E72-BA4E-ABEE-B65855F96B82}" type="slidenum">
              <a:rPr lang="de-DE"/>
              <a:pPr>
                <a:defRPr/>
              </a:pPr>
              <a:t>73</a:t>
            </a:fld>
            <a:endParaRPr lang="de-DE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2: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enthält</a:t>
            </a:r>
            <a:r>
              <a:rPr lang="en-US" sz="2800" dirty="0">
                <a:cs typeface="+mn-cs"/>
              </a:rPr>
              <a:t> der Baum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Wurzel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mindestens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Elemente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wobei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die (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k+2)</a:t>
            </a:r>
            <a:r>
              <a:rPr lang="en-US" sz="2800" dirty="0">
                <a:cs typeface="+mn-cs"/>
              </a:rPr>
              <a:t>-</a:t>
            </a:r>
            <a:r>
              <a:rPr lang="en-US" sz="2800" dirty="0" err="1">
                <a:cs typeface="+mn-cs"/>
              </a:rPr>
              <a:t>te</a:t>
            </a:r>
            <a:r>
              <a:rPr lang="en-US" sz="2800" dirty="0">
                <a:cs typeface="+mn-cs"/>
              </a:rPr>
              <a:t> Fibonacci-</a:t>
            </a:r>
            <a:r>
              <a:rPr lang="en-US" sz="2800" dirty="0" err="1">
                <a:cs typeface="+mn-cs"/>
              </a:rPr>
              <a:t>Zahl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Einschub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 Definition der Fibonacci-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Zahlen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 </a:t>
            </a:r>
            <a:r>
              <a:rPr lang="en-US" sz="2800" dirty="0">
                <a:cs typeface="+mn-cs"/>
              </a:rPr>
              <a:t>und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+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i-2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alle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&gt;1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cs typeface="+mn-cs"/>
              </a:rPr>
              <a:t>Daraus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folgt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dass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i+2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 +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en-US" sz="2800" baseline="-25000" dirty="0">
                <a:solidFill>
                  <a:schemeClr val="hlink"/>
                </a:solidFill>
                <a:cs typeface="+mn-cs"/>
                <a:sym typeface="Symbol" charset="0"/>
              </a:rPr>
              <a:t>j=0</a:t>
            </a:r>
            <a:r>
              <a:rPr lang="en-US" sz="2800" baseline="30000" dirty="0">
                <a:solidFill>
                  <a:schemeClr val="hlink"/>
                </a:solidFill>
                <a:cs typeface="+mn-cs"/>
                <a:sym typeface="Symbol" charset="0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j</a:t>
            </a:r>
            <a:r>
              <a:rPr lang="en-US" sz="2800" dirty="0">
                <a:cs typeface="+mn-cs"/>
              </a:rPr>
              <a:t> </a:t>
            </a:r>
            <a:br>
              <a:rPr lang="en-US" sz="2800" dirty="0">
                <a:cs typeface="+mn-cs"/>
              </a:rPr>
            </a:br>
            <a:endParaRPr lang="en-US" sz="2800" dirty="0">
              <a:cs typeface="+mn-cs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539552" y="3933056"/>
            <a:ext cx="8604448" cy="2376264"/>
            <a:chOff x="539552" y="3933056"/>
            <a:chExt cx="8604448" cy="2376264"/>
          </a:xfrm>
        </p:grpSpPr>
        <p:sp>
          <p:nvSpPr>
            <p:cNvPr id="2" name="Rechteck 1"/>
            <p:cNvSpPr/>
            <p:nvPr/>
          </p:nvSpPr>
          <p:spPr>
            <a:xfrm>
              <a:off x="539552" y="5939988"/>
              <a:ext cx="7848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/>
                <a:t>1, 1, 2, 3, 5, 8, 13, 21, 34, 55, 89, 144, 233, 377, 610, 987, 1597, </a:t>
              </a:r>
              <a:r>
                <a:rPr lang="pl-PL" dirty="0" err="1"/>
                <a:t>usw</a:t>
              </a:r>
              <a:r>
                <a:rPr lang="pl-PL" dirty="0"/>
                <a:t>.</a:t>
              </a:r>
              <a:endParaRPr lang="de-DE" dirty="0"/>
            </a:p>
          </p:txBody>
        </p:sp>
        <p:pic>
          <p:nvPicPr>
            <p:cNvPr id="3" name="Bild 2" descr="360px-FibonacciBlocks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893" y="3933056"/>
              <a:ext cx="3154107" cy="198884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172400" y="5877272"/>
              <a:ext cx="9361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/>
                <a:t>[Wikipedia]</a:t>
              </a:r>
            </a:p>
          </p:txBody>
        </p:sp>
      </p:grpSp>
      <p:sp>
        <p:nvSpPr>
          <p:cNvPr id="9" name="Rechteck 8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539552" y="5445224"/>
            <a:ext cx="2915816" cy="360040"/>
          </a:xfrm>
          <a:prstGeom prst="wedgeRoundRectCallout">
            <a:avLst>
              <a:gd name="adj1" fmla="val 67091"/>
              <a:gd name="adj2" fmla="val -913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Warum? (</a:t>
            </a:r>
            <a:r>
              <a:rPr lang="de-DE" sz="2000" dirty="0" err="1">
                <a:solidFill>
                  <a:schemeClr val="tx1"/>
                </a:solidFill>
              </a:rPr>
              <a:t>s.Tafel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DF2BB9E5-88BA-BD48-B837-8C8B5268D6E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55E01-D82F-9846-A6D0-D3A6C99FF2C9}" type="slidenum">
              <a:rPr lang="de-DE"/>
              <a:pPr>
                <a:defRPr/>
              </a:pPr>
              <a:t>74</a:t>
            </a:fld>
            <a:endParaRPr lang="de-DE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der </a:t>
            </a:r>
            <a:r>
              <a:rPr lang="en-US" sz="2400" dirty="0" err="1">
                <a:solidFill>
                  <a:schemeClr val="accent2"/>
                </a:solidFill>
              </a:rPr>
              <a:t>Gültigkeit</a:t>
            </a:r>
            <a:r>
              <a:rPr lang="en-US" sz="2400" dirty="0">
                <a:solidFill>
                  <a:schemeClr val="accent2"/>
                </a:solidFill>
              </a:rPr>
              <a:t> von </a:t>
            </a:r>
            <a:r>
              <a:rPr lang="en-US" sz="2400" dirty="0" err="1">
                <a:solidFill>
                  <a:schemeClr val="accent2"/>
                </a:solidFill>
              </a:rPr>
              <a:t>Invariante</a:t>
            </a:r>
            <a:r>
              <a:rPr lang="en-US" sz="2400" dirty="0">
                <a:solidFill>
                  <a:schemeClr val="accent2"/>
                </a:solidFill>
              </a:rPr>
              <a:t> 2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Sei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cs typeface="+mn-cs"/>
              </a:rPr>
              <a:t> die </a:t>
            </a:r>
            <a:r>
              <a:rPr lang="en-US" dirty="0" err="1">
                <a:cs typeface="+mn-cs"/>
              </a:rPr>
              <a:t>minimale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Anzahl</a:t>
            </a:r>
            <a:r>
              <a:rPr lang="en-US" dirty="0">
                <a:cs typeface="+mn-cs"/>
              </a:rPr>
              <a:t> von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in </a:t>
            </a:r>
            <a:r>
              <a:rPr lang="en-US" dirty="0" err="1">
                <a:cs typeface="+mn-cs"/>
              </a:rPr>
              <a:t>einem</a:t>
            </a:r>
            <a:r>
              <a:rPr lang="en-US" dirty="0">
                <a:cs typeface="+mn-cs"/>
              </a:rPr>
              <a:t> Baum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Rang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Invariante</a:t>
            </a:r>
            <a:r>
              <a:rPr lang="en-US" dirty="0">
                <a:cs typeface="+mn-cs"/>
              </a:rPr>
              <a:t> 1 </a:t>
            </a:r>
            <a:r>
              <a:rPr lang="en-US" dirty="0" err="1">
                <a:cs typeface="+mn-cs"/>
              </a:rPr>
              <a:t>folgt</a:t>
            </a:r>
            <a:r>
              <a:rPr lang="en-US" dirty="0">
                <a:cs typeface="+mn-cs"/>
              </a:rPr>
              <a:t>: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    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≥ 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k-2</a:t>
            </a:r>
            <a:r>
              <a:rPr lang="en-US" dirty="0">
                <a:solidFill>
                  <a:schemeClr val="hlink"/>
                </a:solidFill>
                <a:cs typeface="+mn-cs"/>
              </a:rPr>
              <a:t>+f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k-3</a:t>
            </a:r>
            <a:r>
              <a:rPr lang="en-US" dirty="0">
                <a:solidFill>
                  <a:schemeClr val="hlink"/>
                </a:solidFill>
                <a:cs typeface="+mn-cs"/>
              </a:rPr>
              <a:t>+…+f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+ 1 + 1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Weiterhin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=1</a:t>
            </a:r>
            <a:r>
              <a:rPr lang="en-US" dirty="0">
                <a:cs typeface="+mn-cs"/>
              </a:rPr>
              <a:t> und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=2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Also </a:t>
            </a:r>
            <a:r>
              <a:rPr lang="en-US" dirty="0" err="1">
                <a:cs typeface="+mn-cs"/>
              </a:rPr>
              <a:t>folgt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nach</a:t>
            </a:r>
            <a:r>
              <a:rPr lang="en-US" dirty="0">
                <a:cs typeface="+mn-cs"/>
              </a:rPr>
              <a:t> den Fibonacci-</a:t>
            </a:r>
            <a:r>
              <a:rPr lang="en-US" dirty="0" err="1">
                <a:cs typeface="+mn-cs"/>
              </a:rPr>
              <a:t>Zahlen</a:t>
            </a:r>
            <a:r>
              <a:rPr lang="en-US" dirty="0">
                <a:cs typeface="+mn-cs"/>
              </a:rPr>
              <a:t>: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                      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≥ 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k+2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00314" y="2420888"/>
            <a:ext cx="914400" cy="3857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1. Kind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292477" y="3500388"/>
            <a:ext cx="914400" cy="3857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Wurzel</a:t>
            </a: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H="1">
            <a:off x="4139952" y="2636788"/>
            <a:ext cx="360362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 flipH="1" flipV="1">
            <a:off x="4860677" y="3428951"/>
            <a:ext cx="43180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FD1F2-22E8-784B-9552-38092D9DE9B0}"/>
              </a:ext>
            </a:extLst>
          </p:cNvPr>
          <p:cNvSpPr/>
          <p:nvPr/>
        </p:nvSpPr>
        <p:spPr>
          <a:xfrm>
            <a:off x="6058948" y="2784188"/>
            <a:ext cx="2602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Rang des </a:t>
            </a:r>
            <a:r>
              <a:rPr lang="en-US" dirty="0" err="1">
                <a:solidFill>
                  <a:schemeClr val="hlink"/>
                </a:solidFill>
              </a:rPr>
              <a:t>i</a:t>
            </a:r>
            <a:r>
              <a:rPr lang="en-US" dirty="0"/>
              <a:t>-ten </a:t>
            </a:r>
            <a:r>
              <a:rPr lang="en-US" dirty="0" err="1"/>
              <a:t>Kindes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≥i-2</a:t>
            </a:r>
            <a:endParaRPr lang="de-DE" dirty="0"/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3EECCB70-9CFC-9641-BF0A-C96A57CEF47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538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pic>
        <p:nvPicPr>
          <p:cNvPr id="5" name="Bild 4" descr="fibonacci_goo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"/>
            <a:ext cx="10367009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Spirale über den Goldenen Schnitt</a:t>
            </a:r>
          </a:p>
        </p:txBody>
      </p:sp>
    </p:spTree>
    <p:extLst>
      <p:ext uri="{BB962C8B-B14F-4D97-AF65-F5344CB8AC3E}">
        <p14:creationId xmlns:p14="http://schemas.microsoft.com/office/powerpoint/2010/main" val="31298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aus: [Wikipedia]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pic>
        <p:nvPicPr>
          <p:cNvPr id="5" name="Bild 4" descr="Screen Shot 2015-04-30 at 10.2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9487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4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77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Man hat </a:t>
            </a:r>
            <a:r>
              <a:rPr lang="en-US" dirty="0" err="1">
                <a:cs typeface="+mn-cs"/>
              </a:rPr>
              <a:t>herausgefunden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dass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&gt; </a:t>
            </a:r>
            <a:r>
              <a:rPr lang="en-US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𝛷</a:t>
            </a:r>
            <a:r>
              <a:rPr lang="en-US" baseline="30000" dirty="0">
                <a:solidFill>
                  <a:schemeClr val="hlink"/>
                </a:solidFill>
                <a:cs typeface="+mn-cs"/>
                <a:sym typeface="Symbol" charset="0"/>
              </a:rPr>
              <a:t>k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für</a:t>
            </a:r>
            <a:br>
              <a:rPr lang="en-US" sz="1600" dirty="0">
                <a:cs typeface="+mn-cs"/>
              </a:rPr>
            </a:br>
            <a:r>
              <a:rPr lang="en-US" sz="1600" dirty="0">
                <a:cs typeface="+mn-cs"/>
              </a:rPr>
              <a:t> </a:t>
            </a:r>
            <a:br>
              <a:rPr lang="en-US" sz="1600" dirty="0">
                <a:cs typeface="+mn-cs"/>
              </a:rPr>
            </a:br>
            <a:r>
              <a:rPr lang="en-US" dirty="0">
                <a:cs typeface="+mn-cs"/>
              </a:rPr>
              <a:t>            </a:t>
            </a:r>
            <a:r>
              <a:rPr lang="en-US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𝛷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=(1+   5 )/2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 ≈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1,618034</a:t>
            </a:r>
            <a:br>
              <a:rPr lang="en-US" dirty="0">
                <a:solidFill>
                  <a:schemeClr val="hlink"/>
                </a:solidFill>
                <a:cs typeface="+mn-cs"/>
              </a:rPr>
            </a:br>
            <a:endParaRPr lang="en-US" sz="16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D.h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ein</a:t>
            </a:r>
            <a:r>
              <a:rPr lang="en-US" dirty="0">
                <a:cs typeface="+mn-cs"/>
              </a:rPr>
              <a:t> Baum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Rang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Fibonacci-Heap hat </a:t>
            </a:r>
            <a:r>
              <a:rPr lang="en-US" dirty="0" err="1">
                <a:cs typeface="+mn-cs"/>
              </a:rPr>
              <a:t>mindestens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1,61</a:t>
            </a:r>
            <a:r>
              <a:rPr lang="en-US" baseline="30000" dirty="0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Ein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also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O(log n)</a:t>
            </a:r>
            <a:br>
              <a:rPr lang="en-US" dirty="0">
                <a:solidFill>
                  <a:srgbClr val="FF0000"/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</a:t>
            </a:r>
            <a:endParaRPr lang="en-US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2654300" y="2044700"/>
            <a:ext cx="71438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V="1">
            <a:off x="2725738" y="1900238"/>
            <a:ext cx="71437" cy="3603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2797175" y="1900238"/>
            <a:ext cx="3603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55776" y="59010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http://</a:t>
            </a:r>
            <a:r>
              <a:rPr lang="de-DE" sz="1400" dirty="0" err="1">
                <a:solidFill>
                  <a:srgbClr val="0000FF"/>
                </a:solidFill>
              </a:rPr>
              <a:t>www.was</a:t>
            </a:r>
            <a:r>
              <a:rPr lang="de-DE" sz="1400" dirty="0">
                <a:solidFill>
                  <a:srgbClr val="0000FF"/>
                </a:solidFill>
              </a:rPr>
              <a:t>-</a:t>
            </a:r>
            <a:r>
              <a:rPr lang="de-DE" sz="1400" dirty="0" err="1">
                <a:solidFill>
                  <a:srgbClr val="0000FF"/>
                </a:solidFill>
              </a:rPr>
              <a:t>darwin</a:t>
            </a:r>
            <a:r>
              <a:rPr lang="de-DE" sz="1400" dirty="0">
                <a:solidFill>
                  <a:srgbClr val="0000FF"/>
                </a:solidFill>
              </a:rPr>
              <a:t>-nicht-</a:t>
            </a:r>
            <a:r>
              <a:rPr lang="de-DE" sz="1400" dirty="0" err="1">
                <a:solidFill>
                  <a:srgbClr val="0000FF"/>
                </a:solidFill>
              </a:rPr>
              <a:t>wusste.de</a:t>
            </a:r>
            <a:r>
              <a:rPr lang="de-DE" sz="1400" dirty="0">
                <a:solidFill>
                  <a:srgbClr val="0000FF"/>
                </a:solidFill>
              </a:rPr>
              <a:t>/wunder/mathematische-</a:t>
            </a:r>
            <a:r>
              <a:rPr lang="de-DE" sz="1400" dirty="0" err="1">
                <a:solidFill>
                  <a:srgbClr val="0000FF"/>
                </a:solidFill>
              </a:rPr>
              <a:t>ueberraschungen.html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B0986636-2E75-E54F-9BF9-91C5D2927E8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DE659-F368-964C-AB47-B9E37DA9FE26}" type="slidenum">
              <a:rPr lang="de-DE"/>
              <a:pPr>
                <a:defRPr/>
              </a:pPr>
              <a:t>78</a:t>
            </a:fld>
            <a:endParaRPr lang="de-D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deleteMin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79296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deleteMin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()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 (#Kinder(x) = Rang(x)):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400" dirty="0">
                <a:cs typeface="+mn-cs"/>
              </a:rPr>
              <a:t>Rang(x)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1 </a:t>
            </a:r>
            <a:r>
              <a:rPr lang="en-US" sz="2400" dirty="0">
                <a:cs typeface="+mn-cs"/>
              </a:rPr>
              <a:t>(-1 </a:t>
            </a:r>
            <a:r>
              <a:rPr lang="en-US" sz="2400" dirty="0" err="1">
                <a:cs typeface="+mn-cs"/>
              </a:rPr>
              <a:t>weil</a:t>
            </a:r>
            <a:r>
              <a:rPr lang="en-US" sz="2400" dirty="0">
                <a:cs typeface="+mn-cs"/>
              </a:rPr>
              <a:t> x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wird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Merge-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verkleinert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-(</a:t>
            </a:r>
            <a:r>
              <a:rPr lang="en-US" sz="2400" dirty="0">
                <a:cs typeface="+mn-cs"/>
              </a:rPr>
              <a:t>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Wegen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solidFill>
                  <a:srgbClr val="030AFF"/>
                </a:solidFill>
                <a:cs typeface="+mn-cs"/>
              </a:rPr>
              <a:t>Inv</a:t>
            </a:r>
            <a:r>
              <a:rPr lang="en-US" sz="2400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(Rang der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max.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</a:t>
            </a:r>
            <a:r>
              <a:rPr lang="en-US" sz="2400" dirty="0">
                <a:cs typeface="+mn-cs"/>
              </a:rPr>
              <a:t>)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gilt: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#Bäume</a:t>
            </a:r>
            <a:r>
              <a:rPr lang="en-US" sz="2400" baseline="30000" dirty="0">
                <a:cs typeface="+mn-cs"/>
              </a:rPr>
              <a:t>1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 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6696141" y="6093296"/>
            <a:ext cx="2340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Realisierung der Eimerkette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2CECF-1956-4F44-9D2A-ECF938D587D2}" type="slidenum">
              <a:rPr lang="de-DE"/>
              <a:pPr>
                <a:defRPr/>
              </a:pPr>
              <a:t>79</a:t>
            </a:fld>
            <a:endParaRPr lang="de-D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 </a:t>
            </a:r>
            <a:r>
              <a:rPr lang="en-US" sz="2400" dirty="0">
                <a:cs typeface="+mn-cs"/>
              </a:rPr>
              <a:t>(</a:t>
            </a:r>
            <a:r>
              <a:rPr lang="en-US" sz="2400" dirty="0">
                <a:solidFill>
                  <a:srgbClr val="009999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ist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kein</a:t>
            </a:r>
            <a:r>
              <a:rPr lang="en-US" sz="2400" dirty="0">
                <a:cs typeface="+mn-cs"/>
              </a:rPr>
              <a:t> min-Element – </a:t>
            </a:r>
            <a:r>
              <a:rPr lang="en-US" sz="2400" dirty="0" err="1">
                <a:cs typeface="+mn-cs"/>
              </a:rPr>
              <a:t>sonst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oben</a:t>
            </a:r>
            <a:r>
              <a:rPr lang="en-US" sz="2400" dirty="0">
                <a:cs typeface="+mn-cs"/>
              </a:rPr>
              <a:t>)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</a:t>
            </a:r>
            <a:r>
              <a:rPr lang="en-US" sz="2400" dirty="0">
                <a:cs typeface="+mn-cs"/>
              </a:rPr>
              <a:t>Rang(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Entfernung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Knotens</a:t>
            </a:r>
            <a:r>
              <a:rPr lang="en-US" sz="2400" dirty="0">
                <a:cs typeface="+mn-cs"/>
              </a:rPr>
              <a:t>)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von delete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4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52CA6-7FDC-8D4F-B4C8-8793BB0F0C06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3706813" y="4724400"/>
            <a:ext cx="792162" cy="8636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6" name="AutoShape 22"/>
          <p:cNvSpPr>
            <a:spLocks noChangeArrowheads="1"/>
          </p:cNvSpPr>
          <p:nvPr/>
        </p:nvSpPr>
        <p:spPr bwMode="auto">
          <a:xfrm flipV="1">
            <a:off x="1619250" y="4724400"/>
            <a:ext cx="2881313" cy="863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7" name="AutoShape 23"/>
          <p:cNvSpPr>
            <a:spLocks noChangeArrowheads="1"/>
          </p:cNvSpPr>
          <p:nvPr/>
        </p:nvSpPr>
        <p:spPr bwMode="auto">
          <a:xfrm>
            <a:off x="2339975" y="2276475"/>
            <a:ext cx="5616575" cy="244792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B2B2B2"/>
              </a:solidFill>
              <a:cs typeface="+mn-cs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 </a:t>
            </a:r>
            <a:r>
              <a:rPr lang="de-DE" dirty="0"/>
              <a:t>(Wiederholung)</a:t>
            </a:r>
            <a:endParaRPr lang="en-US" dirty="0">
              <a:cs typeface="+mj-cs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>
                <a:cs typeface="+mn-cs"/>
              </a:rPr>
              <a:t>Beispiel:</a:t>
            </a:r>
          </a:p>
        </p:txBody>
      </p:sp>
      <p:sp>
        <p:nvSpPr>
          <p:cNvPr id="205828" name="Oval 4"/>
          <p:cNvSpPr>
            <a:spLocks noChangeArrowheads="1"/>
          </p:cNvSpPr>
          <p:nvPr/>
        </p:nvSpPr>
        <p:spPr bwMode="auto">
          <a:xfrm>
            <a:off x="4859338" y="26368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3922713" y="32845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5794375" y="32845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05831" name="Oval 7"/>
          <p:cNvSpPr>
            <a:spLocks noChangeArrowheads="1"/>
          </p:cNvSpPr>
          <p:nvPr/>
        </p:nvSpPr>
        <p:spPr bwMode="auto">
          <a:xfrm>
            <a:off x="3346450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205832" name="Oval 8"/>
          <p:cNvSpPr>
            <a:spLocks noChangeArrowheads="1"/>
          </p:cNvSpPr>
          <p:nvPr/>
        </p:nvSpPr>
        <p:spPr bwMode="auto">
          <a:xfrm>
            <a:off x="4354513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205833" name="Oval 9"/>
          <p:cNvSpPr>
            <a:spLocks noChangeArrowheads="1"/>
          </p:cNvSpPr>
          <p:nvPr/>
        </p:nvSpPr>
        <p:spPr bwMode="auto">
          <a:xfrm>
            <a:off x="5291138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205834" name="Oval 10"/>
          <p:cNvSpPr>
            <a:spLocks noChangeArrowheads="1"/>
          </p:cNvSpPr>
          <p:nvPr/>
        </p:nvSpPr>
        <p:spPr bwMode="auto">
          <a:xfrm>
            <a:off x="6299200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205835" name="Oval 11"/>
          <p:cNvSpPr>
            <a:spLocks noChangeArrowheads="1"/>
          </p:cNvSpPr>
          <p:nvPr/>
        </p:nvSpPr>
        <p:spPr bwMode="auto">
          <a:xfrm>
            <a:off x="2951163" y="48688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205836" name="Oval 12"/>
          <p:cNvSpPr>
            <a:spLocks noChangeArrowheads="1"/>
          </p:cNvSpPr>
          <p:nvPr/>
        </p:nvSpPr>
        <p:spPr bwMode="auto">
          <a:xfrm>
            <a:off x="3706813" y="48688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17</a:t>
            </a:r>
            <a:endParaRPr lang="de-DE" baseline="-25000">
              <a:cs typeface="+mn-cs"/>
            </a:endParaRPr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 flipH="1">
            <a:off x="4498975" y="29956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38" name="Line 14"/>
          <p:cNvSpPr>
            <a:spLocks noChangeShapeType="1"/>
          </p:cNvSpPr>
          <p:nvPr/>
        </p:nvSpPr>
        <p:spPr bwMode="auto">
          <a:xfrm>
            <a:off x="5507038" y="29956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 flipH="1">
            <a:off x="3779838" y="37163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>
            <a:off x="4427538" y="37877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H="1">
            <a:off x="5724525" y="37877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>
            <a:off x="6299200" y="37877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flipH="1">
            <a:off x="3348038" y="4579938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>
            <a:off x="3779838" y="45799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 flipH="1" flipV="1">
            <a:off x="5580063" y="4795838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5580063" y="5084763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Forminvariante</a:t>
            </a:r>
          </a:p>
        </p:txBody>
      </p:sp>
      <p:sp>
        <p:nvSpPr>
          <p:cNvPr id="205850" name="Oval 26"/>
          <p:cNvSpPr>
            <a:spLocks noChangeArrowheads="1"/>
          </p:cNvSpPr>
          <p:nvPr/>
        </p:nvSpPr>
        <p:spPr bwMode="auto">
          <a:xfrm>
            <a:off x="3203575" y="3140075"/>
            <a:ext cx="1943100" cy="1871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755650" y="2895600"/>
            <a:ext cx="2254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Heapinvariante</a:t>
            </a:r>
            <a:endParaRPr lang="en-US" sz="2400" dirty="0">
              <a:cs typeface="+mn-cs"/>
            </a:endParaRPr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>
            <a:off x="3059113" y="3068638"/>
            <a:ext cx="43180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01307-BF3E-7B43-8107-847E3891E987}" type="slidenum">
              <a:rPr lang="de-DE"/>
              <a:pPr>
                <a:defRPr/>
              </a:pPr>
              <a:t>80</a:t>
            </a:fld>
            <a:endParaRPr lang="de-DE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  <a:r>
              <a:rPr lang="en-US" dirty="0">
                <a:cs typeface="+mj-cs"/>
              </a:rPr>
              <a:t> (Forts.)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Fortsetzung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  <a:br>
              <a:rPr lang="en-US" sz="2400" dirty="0">
                <a:solidFill>
                  <a:schemeClr val="hlink"/>
                </a:solidFill>
                <a:cs typeface="+mn-cs"/>
              </a:rPr>
            </a:br>
            <a:r>
              <a:rPr lang="en-US" sz="2400" dirty="0">
                <a:cs typeface="+mn-cs"/>
              </a:rPr>
              <a:t>          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O(log n)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 +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81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decreaseKey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decreaseKey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(x,</a:t>
            </a:r>
            <a:r>
              <a:rPr lang="en-US" sz="2400" dirty="0">
                <a:solidFill>
                  <a:srgbClr val="3C8C93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O(1).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bis</a:t>
            </a:r>
            <a:r>
              <a:rPr lang="en-US" sz="2400" dirty="0">
                <a:cs typeface="+mn-cs"/>
              </a:rPr>
              <a:t> auf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(#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-1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</a:t>
            </a:r>
            <a:br>
              <a:rPr lang="en-US" sz="2400" dirty="0">
                <a:cs typeface="+mn-cs"/>
              </a:rPr>
            </a:b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82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64188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483768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83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00516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483768" y="5301208"/>
            <a:ext cx="400632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Weitere Entwicklung unter Ausnutzung</a:t>
            </a:r>
            <a:br>
              <a:rPr lang="de-DE" dirty="0"/>
            </a:br>
            <a:r>
              <a:rPr lang="de-DE" dirty="0"/>
              <a:t>von Dateneigenschaften: Radix-Heap</a:t>
            </a:r>
          </a:p>
        </p:txBody>
      </p:sp>
    </p:spTree>
    <p:extLst>
      <p:ext uri="{BB962C8B-B14F-4D97-AF65-F5344CB8AC3E}">
        <p14:creationId xmlns:p14="http://schemas.microsoft.com/office/powerpoint/2010/main" val="23469757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84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Radix-Heap (</a:t>
            </a:r>
            <a:r>
              <a:rPr lang="en-US" dirty="0" err="1">
                <a:cs typeface="+mj-cs"/>
              </a:rPr>
              <a:t>nur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)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93433"/>
              </p:ext>
            </p:extLst>
          </p:nvPr>
        </p:nvGraphicFramePr>
        <p:xfrm>
          <a:off x="1619671" y="3016947"/>
          <a:ext cx="5472609" cy="2860325"/>
        </p:xfrm>
        <a:graphic>
          <a:graphicData uri="http://schemas.openxmlformats.org/drawingml/2006/table">
            <a:tbl>
              <a:tblPr/>
              <a:tblGrid>
                <a:gridCol w="162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 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n/a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Bild 7" descr="Screen Shot 2015-05-07 at 15.4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2731"/>
            <a:ext cx="8035430" cy="184486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Ahuja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Ravindra</a:t>
            </a:r>
            <a:r>
              <a:rPr lang="de-DE" sz="1200" dirty="0">
                <a:solidFill>
                  <a:srgbClr val="0000FF"/>
                </a:solidFill>
              </a:rPr>
              <a:t> K.; Mehlhorn, Kurt; </a:t>
            </a:r>
            <a:r>
              <a:rPr lang="de-DE" sz="1200" dirty="0" err="1">
                <a:solidFill>
                  <a:srgbClr val="0000FF"/>
                </a:solidFill>
              </a:rPr>
              <a:t>Orlin</a:t>
            </a:r>
            <a:r>
              <a:rPr lang="de-DE" sz="1200" dirty="0">
                <a:solidFill>
                  <a:srgbClr val="0000FF"/>
                </a:solidFill>
              </a:rPr>
              <a:t>, James B.;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, Robert E., </a:t>
            </a:r>
            <a:r>
              <a:rPr lang="de-DE" sz="1200" dirty="0" err="1">
                <a:solidFill>
                  <a:srgbClr val="0000FF"/>
                </a:solidFill>
              </a:rPr>
              <a:t>Faster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Association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Computing </a:t>
            </a:r>
            <a:r>
              <a:rPr lang="de-DE" sz="1200" dirty="0" err="1">
                <a:solidFill>
                  <a:srgbClr val="0000FF"/>
                </a:solidFill>
              </a:rPr>
              <a:t>Machinery</a:t>
            </a:r>
            <a:r>
              <a:rPr lang="de-DE" sz="1200" dirty="0">
                <a:solidFill>
                  <a:srgbClr val="0000FF"/>
                </a:solidFill>
              </a:rPr>
              <a:t> 37 (2): 213–223,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0502408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Emde</a:t>
            </a:r>
            <a:r>
              <a:rPr lang="en-US" dirty="0"/>
              <a:t> Boas Baum (</a:t>
            </a:r>
            <a:r>
              <a:rPr lang="en-US" dirty="0" err="1"/>
              <a:t>vEB</a:t>
            </a:r>
            <a:r>
              <a:rPr lang="en-US" dirty="0"/>
              <a:t>-Baum)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Warteschlange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Kapazitätsbegrenzung</a:t>
            </a:r>
            <a:endParaRPr lang="en-US" dirty="0"/>
          </a:p>
          <a:p>
            <a:r>
              <a:rPr lang="en-US" dirty="0" err="1"/>
              <a:t>Verwendung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speziellen</a:t>
            </a:r>
            <a:r>
              <a:rPr lang="en-US" dirty="0"/>
              <a:t> </a:t>
            </a:r>
            <a:r>
              <a:rPr lang="en-US" dirty="0" err="1"/>
              <a:t>Baumes</a:t>
            </a:r>
            <a:endParaRPr lang="en-US" dirty="0"/>
          </a:p>
          <a:p>
            <a:r>
              <a:rPr lang="en-US" dirty="0" err="1"/>
              <a:t>Sei</a:t>
            </a:r>
            <a:r>
              <a:rPr lang="en-US" dirty="0"/>
              <a:t> M die </a:t>
            </a:r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Anzahl</a:t>
            </a:r>
            <a:r>
              <a:rPr lang="en-US" dirty="0"/>
              <a:t> von </a:t>
            </a:r>
            <a:r>
              <a:rPr lang="en-US" dirty="0" err="1"/>
              <a:t>Elementen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Baum,</a:t>
            </a:r>
            <a:br>
              <a:rPr lang="en-US" dirty="0"/>
            </a:br>
            <a:r>
              <a:rPr lang="en-US" dirty="0" err="1"/>
              <a:t>nicht</a:t>
            </a:r>
            <a:r>
              <a:rPr lang="en-US" dirty="0"/>
              <a:t> die </a:t>
            </a:r>
            <a:r>
              <a:rPr lang="en-US" dirty="0" err="1"/>
              <a:t>aktuell</a:t>
            </a:r>
            <a:r>
              <a:rPr lang="en-US" dirty="0"/>
              <a:t> </a:t>
            </a:r>
            <a:r>
              <a:rPr lang="en-US" dirty="0" err="1"/>
              <a:t>gespeicherte</a:t>
            </a:r>
            <a:r>
              <a:rPr lang="en-US" dirty="0"/>
              <a:t> </a:t>
            </a:r>
            <a:r>
              <a:rPr lang="en-US" dirty="0" err="1"/>
              <a:t>Anzahl</a:t>
            </a:r>
            <a:r>
              <a:rPr lang="en-US" dirty="0"/>
              <a:t>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4951799" cy="2421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3728" y="60267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AFF"/>
                </a:solidFill>
                <a:latin typeface="Arial" charset="0"/>
              </a:rPr>
              <a:t>P. van </a:t>
            </a:r>
            <a:r>
              <a:rPr lang="en-US" sz="1200" dirty="0" err="1">
                <a:solidFill>
                  <a:srgbClr val="030AFF"/>
                </a:solidFill>
                <a:latin typeface="Arial" charset="0"/>
              </a:rPr>
              <a:t>Emde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-Boas, R. </a:t>
            </a:r>
            <a:r>
              <a:rPr lang="en-US" sz="1200" dirty="0" err="1">
                <a:solidFill>
                  <a:srgbClr val="030AFF"/>
                </a:solidFill>
                <a:latin typeface="Arial" charset="0"/>
              </a:rPr>
              <a:t>Kass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 und E. </a:t>
            </a:r>
            <a:r>
              <a:rPr lang="en-US" sz="1200" dirty="0" err="1">
                <a:solidFill>
                  <a:srgbClr val="030AFF"/>
                </a:solidFill>
                <a:latin typeface="Arial" charset="0"/>
              </a:rPr>
              <a:t>Zijlstra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: </a:t>
            </a:r>
            <a:r>
              <a:rPr lang="en-US" sz="1200" i="1" dirty="0">
                <a:solidFill>
                  <a:srgbClr val="030AFF"/>
                </a:solidFill>
                <a:latin typeface="Arial" charset="0"/>
              </a:rPr>
              <a:t>Design and Implementation of an Efficient Priority Queue.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 </a:t>
            </a:r>
            <a:br>
              <a:rPr lang="en-US" sz="1200" dirty="0">
                <a:solidFill>
                  <a:srgbClr val="030AFF"/>
                </a:solidFill>
                <a:latin typeface="Arial" charset="0"/>
              </a:rPr>
            </a:br>
            <a:r>
              <a:rPr lang="en-US" sz="1200" dirty="0">
                <a:solidFill>
                  <a:srgbClr val="030AFF"/>
                </a:solidFill>
                <a:latin typeface="Arial" charset="0"/>
              </a:rPr>
              <a:t>In: </a:t>
            </a:r>
            <a:r>
              <a:rPr lang="en-US" sz="1200" i="1" dirty="0">
                <a:solidFill>
                  <a:srgbClr val="030AFF"/>
                </a:solidFill>
                <a:latin typeface="Arial" charset="0"/>
              </a:rPr>
              <a:t>Mathematical Systems Theory.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 10: 99–127,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1977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948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amortisierte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600" cy="4838007"/>
          </a:xfrm>
        </p:spPr>
      </p:pic>
      <p:sp>
        <p:nvSpPr>
          <p:cNvPr id="8" name="Rectangle 7"/>
          <p:cNvSpPr/>
          <p:nvPr/>
        </p:nvSpPr>
        <p:spPr>
          <a:xfrm>
            <a:off x="2339752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30AFF"/>
                </a:solidFill>
                <a:latin typeface="Arial" charset="0"/>
              </a:rPr>
              <a:t>Gerth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30AFF"/>
                </a:solidFill>
                <a:latin typeface="Arial" charset="0"/>
              </a:rPr>
              <a:t>Stølting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30AFF"/>
                </a:solidFill>
                <a:latin typeface="Arial" charset="0"/>
              </a:rPr>
              <a:t>Brodal</a:t>
            </a:r>
            <a:r>
              <a:rPr lang="en-US" sz="1200" dirty="0">
                <a:solidFill>
                  <a:srgbClr val="030AFF"/>
                </a:solidFill>
                <a:latin typeface="Arial" charset="0"/>
              </a:rPr>
              <a:t>, Worst-case efficient priority queues. Proc. 7th ACM-SIAM Symposium on Discrete Algorithms, pp. 52–58,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0827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30AFF"/>
                </a:solidFill>
                <a:latin typeface="+mn-lt"/>
              </a:rPr>
              <a:t>Fredman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Michael L.; Sedgewick, Robert;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Sleator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Daniel D.;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Tarjan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Robert E. The pairing heap: a new form of self-adjusting heap.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Algorithmica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 1 (1): 111–129,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1986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14451"/>
            <a:ext cx="1008112" cy="353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228" y="5114451"/>
            <a:ext cx="576064" cy="2587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4604394"/>
            <a:ext cx="771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rgbClr val="00429D"/>
                </a:solidFill>
              </a:rPr>
              <a:t>Merge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902" y="3203532"/>
            <a:ext cx="1213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>
                <a:solidFill>
                  <a:srgbClr val="00429D"/>
                </a:solidFill>
              </a:rPr>
              <a:t>Delete-Min</a:t>
            </a:r>
            <a:endParaRPr lang="en-US" cap="small" dirty="0">
              <a:solidFill>
                <a:srgbClr val="004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3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0F33A-35C4-124D-938A-9C669F636B97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Realisierung eines Binärbaums als Feld:</a:t>
            </a:r>
          </a:p>
        </p:txBody>
      </p: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42116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3275013" y="30686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5146675" y="30686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2698750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3706813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4643438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5651500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7467" name="Oval 11"/>
          <p:cNvSpPr>
            <a:spLocks noChangeArrowheads="1"/>
          </p:cNvSpPr>
          <p:nvPr/>
        </p:nvSpPr>
        <p:spPr bwMode="auto">
          <a:xfrm>
            <a:off x="2303463" y="46529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7468" name="Oval 12"/>
          <p:cNvSpPr>
            <a:spLocks noChangeArrowheads="1"/>
          </p:cNvSpPr>
          <p:nvPr/>
        </p:nvSpPr>
        <p:spPr bwMode="auto">
          <a:xfrm>
            <a:off x="3059113" y="46529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212248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262731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3130550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3635375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413861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64343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5146675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5651500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7478" name="Rectangle 22"/>
          <p:cNvSpPr>
            <a:spLocks noChangeArrowheads="1"/>
          </p:cNvSpPr>
          <p:nvPr/>
        </p:nvSpPr>
        <p:spPr bwMode="auto">
          <a:xfrm>
            <a:off x="615473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H="1">
            <a:off x="3851275" y="27797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4859338" y="27797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H="1">
            <a:off x="3132138" y="35004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3779838" y="35718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3" name="Line 27"/>
          <p:cNvSpPr>
            <a:spLocks noChangeShapeType="1"/>
          </p:cNvSpPr>
          <p:nvPr/>
        </p:nvSpPr>
        <p:spPr bwMode="auto">
          <a:xfrm flipH="1">
            <a:off x="5076825" y="35718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>
            <a:off x="5651500" y="35718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H="1">
            <a:off x="2700338" y="4364038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6" name="Line 30"/>
          <p:cNvSpPr>
            <a:spLocks noChangeShapeType="1"/>
          </p:cNvSpPr>
          <p:nvPr/>
        </p:nvSpPr>
        <p:spPr bwMode="auto">
          <a:xfrm>
            <a:off x="3132138" y="43640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>
            <a:off x="2625725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>
            <a:off x="3633788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9" name="Rectangle 33"/>
          <p:cNvSpPr>
            <a:spLocks noChangeArrowheads="1"/>
          </p:cNvSpPr>
          <p:nvPr/>
        </p:nvSpPr>
        <p:spPr bwMode="auto">
          <a:xfrm>
            <a:off x="312896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>
            <a:off x="3632200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>
            <a:off x="5649913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5011</Words>
  <Application>Microsoft Macintosh PowerPoint</Application>
  <PresentationFormat>On-screen Show (4:3)</PresentationFormat>
  <Paragraphs>1125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cmsy10</vt:lpstr>
      <vt:lpstr>Myriad Pro</vt:lpstr>
      <vt:lpstr>Symbol</vt:lpstr>
      <vt:lpstr>7_Standarddesign</vt:lpstr>
      <vt:lpstr>Algorithmen und Datenstrukturen</vt:lpstr>
      <vt:lpstr>Danksagung</vt:lpstr>
      <vt:lpstr>Prioritätswarteschlangen</vt:lpstr>
      <vt:lpstr>Prioritätswarteschlangen als ADTs</vt:lpstr>
      <vt:lpstr>Erweiterte Prioritätswarteschlangen</vt:lpstr>
      <vt:lpstr>Prioritätswarteschlangen</vt:lpstr>
      <vt:lpstr>Binärer Heap (Wiederholung)</vt:lpstr>
      <vt:lpstr>Binärer Heap (Wiederholung)</vt:lpstr>
      <vt:lpstr>Binärer Heap (Wiederholung)</vt:lpstr>
      <vt:lpstr>Binärer Heap (Wiederholung)</vt:lpstr>
      <vt:lpstr>Binärer Heap (Wiederholung)</vt:lpstr>
      <vt:lpstr>Insert Operation</vt:lpstr>
      <vt:lpstr>Insert - Binärer Heap</vt:lpstr>
      <vt:lpstr>Insert Operation - Korrektheit</vt:lpstr>
      <vt:lpstr>Insert Operation - Korrektheit</vt:lpstr>
      <vt:lpstr>Insert Operation - Korrektheit</vt:lpstr>
      <vt:lpstr>Prioritätswarteschlange mit binärem Heap</vt:lpstr>
      <vt:lpstr>DeleteMin: Binärer Heap</vt:lpstr>
      <vt:lpstr>DeleteMin Operation - Korrektheit</vt:lpstr>
      <vt:lpstr>DeleteMin Operation - Korrektheit</vt:lpstr>
      <vt:lpstr>DeleteMin Operation - Korrektheit</vt:lpstr>
      <vt:lpstr>Binärer Heap</vt:lpstr>
      <vt:lpstr>Prioritätswarteschlange mit binärem Heap</vt:lpstr>
      <vt:lpstr>Binärer Heap</vt:lpstr>
      <vt:lpstr>Binärer Heap: Operation build</vt:lpstr>
      <vt:lpstr>Aufwand für build</vt:lpstr>
      <vt:lpstr>Binärer Heap: Operation build</vt:lpstr>
      <vt:lpstr>Binärer Heap</vt:lpstr>
      <vt:lpstr>Binärer Heap</vt:lpstr>
      <vt:lpstr>Prioritätswarteschlange mit binärem Heap</vt:lpstr>
      <vt:lpstr>Anwendungen für log-n-merge</vt:lpstr>
      <vt:lpstr>Binomial-Heap zum schnellen Verschmelzen</vt:lpstr>
      <vt:lpstr>Binomial-Heap</vt:lpstr>
      <vt:lpstr>Binomial-Heap</vt:lpstr>
      <vt:lpstr>Binomial-Heap</vt:lpstr>
      <vt:lpstr>Binomial-Heap</vt:lpstr>
      <vt:lpstr>Binomial-Heap</vt:lpstr>
      <vt:lpstr>Anzahl der Bäume auf der Kette</vt:lpstr>
      <vt:lpstr>Binomial-Heap</vt:lpstr>
      <vt:lpstr>Beispiel einer Merge-Operation</vt:lpstr>
      <vt:lpstr>Operationen auf Binomial-Heaps</vt:lpstr>
      <vt:lpstr>Binomial-Heap</vt:lpstr>
      <vt:lpstr>Zusammenfassung</vt:lpstr>
      <vt:lpstr>Zusammenfassung</vt:lpstr>
      <vt:lpstr>Datenstruktur Fibonacci-Heap</vt:lpstr>
      <vt:lpstr>Fibonacci-Heap</vt:lpstr>
      <vt:lpstr>Fibonacci-Heap: Anpassung der Struktur</vt:lpstr>
      <vt:lpstr>Fibonacci-Heap</vt:lpstr>
      <vt:lpstr>Fibonacci-Heap: Lazy-Merge</vt:lpstr>
      <vt:lpstr>Fibonacci-Heap: Lazy-Delete</vt:lpstr>
      <vt:lpstr>Fibonacci-Heap: Lazy-Delete</vt:lpstr>
      <vt:lpstr>Fibonacci-Heap</vt:lpstr>
      <vt:lpstr>Fibonacci-Heap: Übersicht</vt:lpstr>
      <vt:lpstr>Fibonacci-Heap</vt:lpstr>
      <vt:lpstr>Beispiel: deleteMin</vt:lpstr>
      <vt:lpstr>Binomial-Heap-Eigenschaft gilt auch</vt:lpstr>
      <vt:lpstr>Fibonacci-Heap</vt:lpstr>
      <vt:lpstr>Operation delete</vt:lpstr>
      <vt:lpstr>Fibonacci-Heap</vt:lpstr>
      <vt:lpstr>Fibonacci-Heap</vt:lpstr>
      <vt:lpstr>Fibonacci-Heap</vt:lpstr>
      <vt:lpstr>Fibonacci-Heap mit markierten Fehlern</vt:lpstr>
      <vt:lpstr>Strukturfehler: Verschiebung der Arbeit</vt:lpstr>
      <vt:lpstr>Amortisierte Analyse</vt:lpstr>
      <vt:lpstr>Amortisierte Analyse</vt:lpstr>
      <vt:lpstr>Amortisierte Analyse</vt:lpstr>
      <vt:lpstr>Amortisierte Analyse: Potentialmethode</vt:lpstr>
      <vt:lpstr>Amortisierte Analyse: Potentialmethode</vt:lpstr>
      <vt:lpstr>Amortisierte Analyse: Potentialmethode</vt:lpstr>
      <vt:lpstr>Fibonacci-Heap: insert, merge, min</vt:lpstr>
      <vt:lpstr>Fibonacci-Heap</vt:lpstr>
      <vt:lpstr>Fibonacci-Heap: Eigenschaften</vt:lpstr>
      <vt:lpstr>Fibonacci-Heap: Eigenschaften</vt:lpstr>
      <vt:lpstr>Fibonacci-Heap</vt:lpstr>
      <vt:lpstr>PowerPoint Presentation</vt:lpstr>
      <vt:lpstr>aus: [Wikipedia]</vt:lpstr>
      <vt:lpstr>Fibonacci-Heap</vt:lpstr>
      <vt:lpstr>Fibonacci-Heap: deleteMin</vt:lpstr>
      <vt:lpstr>Fibonacci-Heap: delete</vt:lpstr>
      <vt:lpstr>Fibonacci-Heap: delete (Forts.)</vt:lpstr>
      <vt:lpstr>Fibonacci-Heap: decreaseKey</vt:lpstr>
      <vt:lpstr>Zusammenfassung: Laufzeitvergleich</vt:lpstr>
      <vt:lpstr>Zusammenfassung: Laufzeitvergleich</vt:lpstr>
      <vt:lpstr>Radix-Heap (nur Analyse)</vt:lpstr>
      <vt:lpstr>Van Emde Boas Baum (vEB-Baum)</vt:lpstr>
      <vt:lpstr>Es geht auch ohne amortisierte Analyse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634</cp:revision>
  <cp:lastPrinted>2019-04-25T11:52:17Z</cp:lastPrinted>
  <dcterms:created xsi:type="dcterms:W3CDTF">2010-04-27T12:26:40Z</dcterms:created>
  <dcterms:modified xsi:type="dcterms:W3CDTF">2019-05-03T12:12:24Z</dcterms:modified>
</cp:coreProperties>
</file>