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73" r:id="rId2"/>
    <p:sldId id="467" r:id="rId3"/>
    <p:sldId id="465" r:id="rId4"/>
    <p:sldId id="454" r:id="rId5"/>
    <p:sldId id="455" r:id="rId6"/>
    <p:sldId id="456" r:id="rId7"/>
    <p:sldId id="457" r:id="rId8"/>
    <p:sldId id="466" r:id="rId9"/>
    <p:sldId id="371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A1E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694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03.05.19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03.05.19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6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  <p:extLst>
      <p:ext uri="{BB962C8B-B14F-4D97-AF65-F5344CB8AC3E}">
        <p14:creationId xmlns:p14="http://schemas.microsoft.com/office/powerpoint/2010/main" val="142343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</a:t>
            </a:r>
            <a:r>
              <a:rPr lang="de-DE" sz="2400">
                <a:cs typeface="+mn-cs"/>
              </a:rPr>
              <a:t>Braun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836712"/>
            <a:ext cx="9144000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grpSp>
        <p:nvGrpSpPr>
          <p:cNvPr id="10" name="Gruppierung 9"/>
          <p:cNvGrpSpPr/>
          <p:nvPr/>
        </p:nvGrpSpPr>
        <p:grpSpPr>
          <a:xfrm>
            <a:off x="467543" y="332656"/>
            <a:ext cx="8052815" cy="6120680"/>
            <a:chOff x="467544" y="332656"/>
            <a:chExt cx="7569200" cy="5753100"/>
          </a:xfrm>
        </p:grpSpPr>
        <p:pic>
          <p:nvPicPr>
            <p:cNvPr id="5" name="Bild 4" descr="mean_median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332656"/>
              <a:ext cx="7569200" cy="5753100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4283968" y="5301208"/>
              <a:ext cx="3140224" cy="43204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8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/>
              <a:t>Die nachfolgenden 4 Präsentationen übernommen aus der Vorlesung „Effiziente Algorithmen und Datenstrukturen“ (Kapitel 5: Sortieren und Selektieren) gehalten von Christian </a:t>
            </a:r>
            <a:r>
              <a:rPr lang="de-DE" sz="2400" dirty="0" err="1"/>
              <a:t>Scheideler</a:t>
            </a:r>
            <a:r>
              <a:rPr lang="de-DE" sz="2400" dirty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6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4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</a:t>
            </a:r>
            <a:br>
              <a:rPr lang="de-DE" dirty="0"/>
            </a:br>
            <a:r>
              <a:rPr lang="de-DE" dirty="0"/>
              <a:t>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rgbClr val="0A1EFF"/>
                </a:solidFill>
              </a:rPr>
              <a:t>Lösung: </a:t>
            </a:r>
            <a:r>
              <a:rPr lang="de-DE" dirty="0"/>
              <a:t>Sortiere Elemente (z.B. </a:t>
            </a:r>
            <a:r>
              <a:rPr lang="de-DE" dirty="0" err="1"/>
              <a:t>Mergesort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/>
              <a:t>Ganz sicher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/>
              <a:t> (min)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(</a:t>
            </a:r>
            <a:r>
              <a:rPr lang="de-DE" dirty="0" err="1"/>
              <a:t>max</a:t>
            </a:r>
            <a:r>
              <a:rPr lang="de-DE" dirty="0"/>
              <a:t>)</a:t>
            </a:r>
          </a:p>
          <a:p>
            <a:pPr>
              <a:buFontTx/>
              <a:buNone/>
            </a:pPr>
            <a:r>
              <a:rPr lang="de-DE" dirty="0">
                <a:solidFill>
                  <a:srgbClr val="000000"/>
                </a:solidFill>
              </a:rPr>
              <a:t>Ausschluss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n-1</a:t>
            </a:r>
            <a:r>
              <a:rPr lang="de-DE" dirty="0">
                <a:solidFill>
                  <a:srgbClr val="000000"/>
                </a:solidFill>
              </a:rPr>
              <a:t> Elementen nötig, also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B5224A06-7712-8D4D-A320-1D6DD357B65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5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Verfahre 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>
              <a:solidFill>
                <a:schemeClr val="hlink"/>
              </a:solidFill>
            </a:endParaRPr>
          </a:p>
          <a:p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/>
              <a:t>Pivotelements</a:t>
            </a:r>
            <a:r>
              <a:rPr lang="de-DE" dirty="0"/>
              <a:t> nach Partitionierung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7" name="Rechteck 4">
            <a:extLst>
              <a:ext uri="{FF2B5EF4-FFF2-40B4-BE49-F238E27FC236}">
                <a16:creationId xmlns:a16="http://schemas.microsoft.com/office/drawing/2014/main" id="{428C17DD-77A6-844C-9C0D-71DBA5CE4A6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6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b="1" dirty="0" err="1"/>
              <a:t>function</a:t>
            </a:r>
            <a:r>
              <a:rPr lang="de-DE" sz="2000" dirty="0"/>
              <a:t> </a:t>
            </a:r>
            <a:r>
              <a:rPr lang="de-DE" sz="2000" cap="small" dirty="0" err="1">
                <a:solidFill>
                  <a:schemeClr val="accent2"/>
                </a:solidFill>
              </a:rPr>
              <a:t>Quickselect</a:t>
            </a:r>
            <a:r>
              <a:rPr lang="de-DE" sz="2000" dirty="0"/>
              <a:t>(A, </a:t>
            </a:r>
            <a:r>
              <a:rPr lang="de-DE" sz="2000" dirty="0">
                <a:solidFill>
                  <a:schemeClr val="hlink"/>
                </a:solidFill>
              </a:rPr>
              <a:t>l,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/>
              <a:t>) </a:t>
            </a:r>
            <a:br>
              <a:rPr lang="de-DE" sz="2000" dirty="0"/>
            </a:br>
            <a:r>
              <a:rPr lang="de-DE" sz="2000" dirty="0">
                <a:solidFill>
                  <a:srgbClr val="FF0000"/>
                </a:solidFill>
              </a:rPr>
              <a:t>// a[l..</a:t>
            </a:r>
            <a:r>
              <a:rPr lang="de-DE" sz="2000" dirty="0" err="1">
                <a:solidFill>
                  <a:srgbClr val="FF0000"/>
                </a:solidFill>
              </a:rPr>
              <a:t>r</a:t>
            </a:r>
            <a:r>
              <a:rPr lang="de-DE" sz="2000" dirty="0">
                <a:solidFill>
                  <a:srgbClr val="FF0000"/>
                </a:solidFill>
              </a:rPr>
              <a:t>]: </a:t>
            </a:r>
            <a:r>
              <a:rPr lang="de-DE" sz="2000" dirty="0" err="1">
                <a:solidFill>
                  <a:srgbClr val="FF0000"/>
                </a:solidFill>
              </a:rPr>
              <a:t>Restfeld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-kleinstes Element, </a:t>
            </a:r>
            <a:r>
              <a:rPr lang="de-DE" sz="2000" dirty="0" err="1">
                <a:solidFill>
                  <a:srgbClr val="FF0000"/>
                </a:solidFill>
              </a:rPr>
              <a:t>l≤k≤r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 = l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A[l]</a:t>
            </a:r>
            <a:br>
              <a:rPr lang="de-DE" sz="2000" dirty="0"/>
            </a:b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i="1" dirty="0"/>
              <a:t>zufällige Position in </a:t>
            </a:r>
            <a:r>
              <a:rPr lang="de-DE" sz="2000" dirty="0">
                <a:solidFill>
                  <a:schemeClr val="hlink"/>
                </a:solidFill>
              </a:rPr>
              <a:t>{l,..,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}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 err="1">
                <a:solidFill>
                  <a:schemeClr val="hlink"/>
                </a:solidFill>
              </a:rPr>
              <a:t>temp</a:t>
            </a:r>
            <a:r>
              <a:rPr lang="de-DE" sz="2000" dirty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>
                <a:solidFill>
                  <a:schemeClr val="hlink"/>
                </a:solidFill>
              </a:rPr>
              <a:t>]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 := </a:t>
            </a:r>
            <a:r>
              <a:rPr lang="de-DE" sz="2000" dirty="0" err="1">
                <a:solidFill>
                  <a:schemeClr val="hlink"/>
                </a:solidFill>
              </a:rPr>
              <a:t>temp</a:t>
            </a:r>
            <a:br>
              <a:rPr lang="de-DE" sz="2000" dirty="0"/>
            </a:br>
            <a:r>
              <a:rPr lang="de-DE" sz="2000" dirty="0">
                <a:solidFill>
                  <a:schemeClr val="hlink"/>
                </a:solidFill>
              </a:rPr>
              <a:t>v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i := l-1;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br>
              <a:rPr lang="de-DE" sz="2000" dirty="0"/>
            </a:br>
            <a:r>
              <a:rPr lang="de-DE" sz="2000" b="1" dirty="0" err="1"/>
              <a:t>repeat</a:t>
            </a:r>
            <a:r>
              <a:rPr lang="de-DE" sz="2000" dirty="0"/>
              <a:t>     </a:t>
            </a:r>
            <a:r>
              <a:rPr lang="de-DE" sz="2000" dirty="0">
                <a:solidFill>
                  <a:srgbClr val="FF0000"/>
                </a:solidFill>
              </a:rPr>
              <a:t>// ordne Elemente in [l,r-1] nach Pivot v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i := i + 1</a:t>
            </a:r>
            <a:r>
              <a:rPr lang="de-DE" sz="2000" dirty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A[i] ≥ v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- 1</a:t>
            </a:r>
            <a:r>
              <a:rPr lang="de-DE" sz="2000" dirty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] &lt; v </a:t>
            </a:r>
            <a:r>
              <a:rPr lang="de-DE" sz="2000" dirty="0" err="1"/>
              <a:t>or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= l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i &lt;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3C8C93"/>
                </a:solidFill>
              </a:rPr>
              <a:t>temp</a:t>
            </a:r>
            <a:r>
              <a:rPr lang="de-DE" sz="2000" dirty="0">
                <a:solidFill>
                  <a:srgbClr val="3C8C93"/>
                </a:solidFill>
              </a:rPr>
              <a:t> := </a:t>
            </a:r>
            <a:r>
              <a:rPr lang="de-DE" sz="2000" dirty="0">
                <a:solidFill>
                  <a:schemeClr val="hlink"/>
                </a:solidFill>
              </a:rPr>
              <a:t>A[i]; A[i] :=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] := </a:t>
            </a:r>
            <a:r>
              <a:rPr lang="de-DE" sz="2000" dirty="0" err="1">
                <a:solidFill>
                  <a:schemeClr val="hlink"/>
                </a:solidFill>
              </a:rPr>
              <a:t>temp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≤ i</a:t>
            </a:r>
            <a:br>
              <a:rPr lang="de-DE" sz="2000" dirty="0"/>
            </a:br>
            <a:r>
              <a:rPr lang="de-DE" sz="2000" dirty="0" err="1">
                <a:solidFill>
                  <a:srgbClr val="3C8C93"/>
                </a:solidFill>
              </a:rPr>
              <a:t>temp</a:t>
            </a:r>
            <a:r>
              <a:rPr lang="de-DE" sz="2000" dirty="0">
                <a:solidFill>
                  <a:srgbClr val="3C8C93"/>
                </a:solidFill>
              </a:rPr>
              <a:t> := </a:t>
            </a:r>
            <a:r>
              <a:rPr lang="de-DE" sz="2000" dirty="0">
                <a:solidFill>
                  <a:schemeClr val="hlink"/>
                </a:solidFill>
              </a:rPr>
              <a:t>A[i]; A[i]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 := </a:t>
            </a:r>
            <a:r>
              <a:rPr lang="de-DE" sz="2000" dirty="0" err="1">
                <a:solidFill>
                  <a:schemeClr val="hlink"/>
                </a:solidFill>
              </a:rPr>
              <a:t>temp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 &lt; i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accent2"/>
                </a:solidFill>
              </a:rPr>
              <a:t>Quickselect</a:t>
            </a:r>
            <a:r>
              <a:rPr lang="de-DE" sz="2000" dirty="0"/>
              <a:t>(A, </a:t>
            </a:r>
            <a:r>
              <a:rPr lang="de-DE" sz="2000" dirty="0">
                <a:solidFill>
                  <a:schemeClr val="hlink"/>
                </a:solidFill>
              </a:rPr>
              <a:t>l, i-1,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 &gt; i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accent2"/>
                </a:solidFill>
              </a:rPr>
              <a:t>Quickselect</a:t>
            </a:r>
            <a:r>
              <a:rPr lang="de-DE" sz="2000" dirty="0"/>
              <a:t>(A, </a:t>
            </a:r>
            <a:r>
              <a:rPr lang="de-DE" sz="2000" dirty="0">
                <a:solidFill>
                  <a:schemeClr val="hlink"/>
                </a:solidFill>
              </a:rPr>
              <a:t>i+1,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 = i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]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endParaRPr lang="de-DE" sz="2000" dirty="0">
              <a:solidFill>
                <a:schemeClr val="hlink"/>
              </a:solidFill>
            </a:endParaRPr>
          </a:p>
          <a:p>
            <a:endParaRPr lang="de-DE" sz="20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2AEAC073-3B3B-1B41-966A-97A9EAC1EBB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7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0000"/>
                </a:solidFill>
              </a:rPr>
              <a:t>Aufwand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∈ O(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Begründung: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>
                <a:solidFill>
                  <a:schemeClr val="hlink"/>
                </a:solidFill>
              </a:rPr>
              <a:t>2/3</a:t>
            </a:r>
          </a:p>
          <a:p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/>
              <a:t>Pivot ist gut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T(2n/3)</a:t>
            </a:r>
          </a:p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schlecht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endParaRPr lang="de-DE" sz="28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2" name="Rechteck 4">
            <a:extLst>
              <a:ext uri="{FF2B5EF4-FFF2-40B4-BE49-F238E27FC236}">
                <a16:creationId xmlns:a16="http://schemas.microsoft.com/office/drawing/2014/main" id="{EBC51082-DD97-4341-9B73-F8A4B7B8CB9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975"/>
            <a:ext cx="86868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	T(</a:t>
            </a:r>
            <a:r>
              <a:rPr lang="de-DE" dirty="0" err="1"/>
              <a:t>n</a:t>
            </a:r>
            <a:r>
              <a:rPr lang="de-DE" dirty="0"/>
              <a:t>)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 + (1−p)·T(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      p · 	T(</a:t>
            </a:r>
            <a:r>
              <a:rPr lang="de-DE" dirty="0" err="1"/>
              <a:t>n</a:t>
            </a:r>
            <a:r>
              <a:rPr lang="de-DE" dirty="0"/>
              <a:t>)   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dirty="0"/>
              <a:t>   	</a:t>
            </a:r>
            <a:r>
              <a:rPr lang="de-DE" dirty="0">
                <a:solidFill>
                  <a:srgbClr val="FF0000"/>
                </a:solidFill>
              </a:rPr>
              <a:t>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>
                <a:solidFill>
                  <a:srgbClr val="FF0000"/>
                </a:solidFill>
              </a:rPr>
              <a:t>		≤</a:t>
            </a: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 err="1">
                <a:solidFill>
                  <a:srgbClr val="FF0000"/>
                </a:solidFill>
              </a:rPr>
              <a:t>cn</a:t>
            </a:r>
            <a:r>
              <a:rPr lang="de-DE" dirty="0">
                <a:solidFill>
                  <a:srgbClr val="FF0000"/>
                </a:solidFill>
              </a:rPr>
              <a:t>/p + 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 · 2/3)</a:t>
            </a:r>
            <a:br>
              <a:rPr lang="de-DE" dirty="0"/>
            </a:br>
            <a:r>
              <a:rPr lang="de-DE" dirty="0"/>
              <a:t>			≤ 	</a:t>
            </a:r>
            <a:r>
              <a:rPr lang="de-DE" dirty="0" err="1"/>
              <a:t>cn</a:t>
            </a:r>
            <a:r>
              <a:rPr lang="de-DE" dirty="0"/>
              <a:t>/p + c · (</a:t>
            </a:r>
            <a:r>
              <a:rPr lang="de-DE" dirty="0" err="1"/>
              <a:t>n</a:t>
            </a:r>
            <a:r>
              <a:rPr lang="de-DE" dirty="0"/>
              <a:t> · 2/3)/p + T(</a:t>
            </a:r>
            <a:r>
              <a:rPr lang="de-DE" dirty="0" err="1"/>
              <a:t>n</a:t>
            </a:r>
            <a:r>
              <a:rPr lang="de-DE" dirty="0"/>
              <a:t> · (2/3)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 			...          wiederholtes Einsetzen </a:t>
            </a:r>
          </a:p>
          <a:p>
            <a:pPr marL="0" indent="0">
              <a:buNone/>
            </a:pPr>
            <a:r>
              <a:rPr lang="de-DE" dirty="0"/>
              <a:t>			≤	(</a:t>
            </a:r>
            <a:r>
              <a:rPr lang="de-DE" dirty="0" err="1"/>
              <a:t>cn</a:t>
            </a:r>
            <a:r>
              <a:rPr lang="de-DE" dirty="0"/>
              <a:t>/p)(1 + 2/3 + 4/9 + 8/27 + ...)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        			≤ </a:t>
            </a:r>
          </a:p>
          <a:p>
            <a:pPr marL="0" indent="0">
              <a:buNone/>
            </a:pPr>
            <a:r>
              <a:rPr lang="de-DE" dirty="0"/>
              <a:t>         </a:t>
            </a:r>
          </a:p>
          <a:p>
            <a:pPr marL="0" indent="0">
              <a:buNone/>
            </a:pPr>
            <a:r>
              <a:rPr lang="de-DE" dirty="0"/>
              <a:t>         			≤                 .                     =  9cn ∈ O(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Formel" r:id="rId3" imgW="787400" imgH="431800" progId="Equation.3">
                  <p:embed/>
                </p:oleObj>
              </mc:Choice>
              <mc:Fallback>
                <p:oleObj name="Formel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Formel" r:id="rId5" imgW="292100" imgH="393700" progId="Equation.3">
                  <p:embed/>
                </p:oleObj>
              </mc:Choice>
              <mc:Fallback>
                <p:oleObj name="Formel" r:id="rId5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86623"/>
              </p:ext>
            </p:extLst>
          </p:nvPr>
        </p:nvGraphicFramePr>
        <p:xfrm>
          <a:off x="4612382" y="5048219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Formel" r:id="rId7" imgW="495300" imgH="393700" progId="Equation.3">
                  <p:embed/>
                </p:oleObj>
              </mc:Choice>
              <mc:Fallback>
                <p:oleObj name="Formel" r:id="rId7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12382" y="5048219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geometrische Reihe mit </a:t>
            </a:r>
            <a:r>
              <a:rPr lang="de-DE" sz="1200" i="1" dirty="0"/>
              <a:t>a</a:t>
            </a:r>
            <a:r>
              <a:rPr lang="de-DE" sz="1200" i="1" baseline="-25000" dirty="0"/>
              <a:t>0</a:t>
            </a:r>
            <a:r>
              <a:rPr lang="de-DE" sz="1200" dirty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/>
              <a:t>Assoziation </a:t>
            </a:r>
            <a:r>
              <a:rPr lang="de-DE" dirty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364</Words>
  <Application>Microsoft Macintosh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cmsy10</vt:lpstr>
      <vt:lpstr>msam6</vt:lpstr>
      <vt:lpstr>Myriad Pro</vt:lpstr>
      <vt:lpstr>7_Standarddesign</vt:lpstr>
      <vt:lpstr>Formel</vt:lpstr>
      <vt:lpstr>Clip</vt:lpstr>
      <vt:lpstr>Algorithmen und Datenstrukturen</vt:lpstr>
      <vt:lpstr>PowerPoint Presentation</vt:lpstr>
      <vt:lpstr>Danksagung</vt:lpstr>
      <vt:lpstr>Selektion</vt:lpstr>
      <vt:lpstr>Selektion</vt:lpstr>
      <vt:lpstr>Selektion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1035</cp:revision>
  <cp:lastPrinted>2015-04-16T10:14:41Z</cp:lastPrinted>
  <dcterms:created xsi:type="dcterms:W3CDTF">2010-04-27T12:26:40Z</dcterms:created>
  <dcterms:modified xsi:type="dcterms:W3CDTF">2019-05-03T12:17:25Z</dcterms:modified>
</cp:coreProperties>
</file>