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1"/>
  </p:notesMasterIdLst>
  <p:handoutMasterIdLst>
    <p:handoutMasterId r:id="rId12"/>
  </p:handoutMasterIdLst>
  <p:sldIdLst>
    <p:sldId id="273" r:id="rId2"/>
    <p:sldId id="467" r:id="rId3"/>
    <p:sldId id="465" r:id="rId4"/>
    <p:sldId id="454" r:id="rId5"/>
    <p:sldId id="455" r:id="rId6"/>
    <p:sldId id="456" r:id="rId7"/>
    <p:sldId id="457" r:id="rId8"/>
    <p:sldId id="466" r:id="rId9"/>
    <p:sldId id="371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A1E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4694"/>
  </p:normalViewPr>
  <p:slideViewPr>
    <p:cSldViewPr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03.05.19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03.05.19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9E48E6-199D-7E45-9F1C-50DC6627F2C0}" type="slidenum">
              <a:rPr lang="en-US"/>
              <a:pPr/>
              <a:t>6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 27.11.</a:t>
            </a:r>
          </a:p>
        </p:txBody>
      </p:sp>
    </p:spTree>
    <p:extLst>
      <p:ext uri="{BB962C8B-B14F-4D97-AF65-F5344CB8AC3E}">
        <p14:creationId xmlns:p14="http://schemas.microsoft.com/office/powerpoint/2010/main" val="142343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Tanya </a:t>
            </a:r>
            <a:r>
              <a:rPr lang="de-DE" sz="2400">
                <a:cs typeface="+mn-cs"/>
              </a:rPr>
              <a:t>Braun 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836712"/>
            <a:ext cx="9144000" cy="57606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x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grpSp>
        <p:nvGrpSpPr>
          <p:cNvPr id="10" name="Gruppierung 9"/>
          <p:cNvGrpSpPr/>
          <p:nvPr/>
        </p:nvGrpSpPr>
        <p:grpSpPr>
          <a:xfrm>
            <a:off x="467543" y="332656"/>
            <a:ext cx="8052815" cy="6120680"/>
            <a:chOff x="467544" y="332656"/>
            <a:chExt cx="7569200" cy="5753100"/>
          </a:xfrm>
        </p:grpSpPr>
        <p:pic>
          <p:nvPicPr>
            <p:cNvPr id="5" name="Bild 4" descr="mean_median.g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332656"/>
              <a:ext cx="7569200" cy="5753100"/>
            </a:xfrm>
            <a:prstGeom prst="rect">
              <a:avLst/>
            </a:prstGeom>
          </p:spPr>
        </p:pic>
        <p:sp>
          <p:nvSpPr>
            <p:cNvPr id="9" name="Rechteck 8"/>
            <p:cNvSpPr/>
            <p:nvPr/>
          </p:nvSpPr>
          <p:spPr>
            <a:xfrm>
              <a:off x="4283968" y="5301208"/>
              <a:ext cx="3140224" cy="43204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58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/>
              <a:t>Die nachfolgenden 4 Präsentationen übernommen aus der Vorlesung „Effiziente Algorithmen und Datenstrukturen“ (Kapitel 5: Sortieren und Selektieren) gehalten von Christian </a:t>
            </a:r>
            <a:r>
              <a:rPr lang="de-DE" sz="2400" dirty="0" err="1"/>
              <a:t>Scheideler</a:t>
            </a:r>
            <a:r>
              <a:rPr lang="de-DE" sz="2400" dirty="0"/>
              <a:t> an der TUM</a:t>
            </a:r>
          </a:p>
          <a:p>
            <a:pPr marL="0" indent="0">
              <a:buFontTx/>
              <a:buNone/>
              <a:defRPr/>
            </a:pPr>
            <a:endParaRPr lang="de-DE" sz="2400" dirty="0"/>
          </a:p>
          <a:p>
            <a:pPr marL="0" indent="0">
              <a:buFontTx/>
              <a:buNone/>
              <a:defRPr/>
            </a:pPr>
            <a:r>
              <a:rPr lang="de-DE" sz="2400" dirty="0"/>
              <a:t>http://www14.in.tum.de/lehre/2008WS/</a:t>
            </a:r>
            <a:r>
              <a:rPr lang="de-DE" sz="2400" dirty="0" err="1"/>
              <a:t>ea</a:t>
            </a:r>
            <a:r>
              <a:rPr lang="de-DE" sz="2400" dirty="0"/>
              <a:t>/</a:t>
            </a:r>
            <a:r>
              <a:rPr lang="de-DE" sz="2400" dirty="0" err="1"/>
              <a:t>index.html.de</a:t>
            </a:r>
            <a:endParaRPr lang="de-DE" sz="2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86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8B94-A8D0-7E45-81AC-5DE9EADAD494}" type="slidenum">
              <a:rPr lang="de-DE"/>
              <a:pPr/>
              <a:t>4</a:t>
            </a:fld>
            <a:endParaRPr lang="de-DE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Finde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/>
              <a:t>-kleinstes Element </a:t>
            </a:r>
            <a:br>
              <a:rPr lang="de-DE" dirty="0"/>
            </a:br>
            <a:r>
              <a:rPr lang="de-DE" dirty="0"/>
              <a:t>in einer Folge von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Elementen</a:t>
            </a:r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r>
              <a:rPr lang="de-DE" dirty="0">
                <a:solidFill>
                  <a:srgbClr val="0A1EFF"/>
                </a:solidFill>
              </a:rPr>
              <a:t>Lösung: </a:t>
            </a:r>
            <a:r>
              <a:rPr lang="de-DE" dirty="0"/>
              <a:t>Sortiere Elemente (z.B. </a:t>
            </a:r>
            <a:r>
              <a:rPr lang="de-DE" dirty="0" err="1"/>
              <a:t>Mergesort</a:t>
            </a:r>
            <a:r>
              <a:rPr lang="de-DE" dirty="0"/>
              <a:t>), gib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 err="1"/>
              <a:t>-tes</a:t>
            </a:r>
            <a:r>
              <a:rPr lang="de-DE" dirty="0"/>
              <a:t> Element aus</a:t>
            </a:r>
            <a:r>
              <a:rPr lang="en-US" dirty="0">
                <a:latin typeface="cmsy10" charset="0"/>
              </a:rPr>
              <a:t>!</a:t>
            </a:r>
            <a:r>
              <a:rPr lang="de-DE" dirty="0"/>
              <a:t> Zeit </a:t>
            </a:r>
            <a:r>
              <a:rPr lang="de-DE" dirty="0">
                <a:solidFill>
                  <a:schemeClr val="hlink"/>
                </a:solidFill>
              </a:rPr>
              <a:t>O(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endParaRPr lang="de-DE" dirty="0"/>
          </a:p>
          <a:p>
            <a:pPr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Geht das auch schneller??</a:t>
            </a:r>
          </a:p>
          <a:p>
            <a:pPr algn="ctr"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dirty="0"/>
              <a:t>Ganz sicher 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=1</a:t>
            </a:r>
            <a:r>
              <a:rPr lang="de-DE" dirty="0"/>
              <a:t> (min) und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/>
              <a:t> (</a:t>
            </a:r>
            <a:r>
              <a:rPr lang="de-DE" dirty="0" err="1"/>
              <a:t>max</a:t>
            </a:r>
            <a:r>
              <a:rPr lang="de-DE" dirty="0"/>
              <a:t>)</a:t>
            </a:r>
          </a:p>
          <a:p>
            <a:pPr>
              <a:buFontTx/>
              <a:buNone/>
            </a:pPr>
            <a:r>
              <a:rPr lang="de-DE" dirty="0">
                <a:solidFill>
                  <a:srgbClr val="000000"/>
                </a:solidFill>
              </a:rPr>
              <a:t>Ausschluss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n-1</a:t>
            </a:r>
            <a:r>
              <a:rPr lang="de-DE" dirty="0">
                <a:solidFill>
                  <a:srgbClr val="000000"/>
                </a:solidFill>
              </a:rPr>
              <a:t> Elementen nötig, also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B5224A06-7712-8D4D-A320-1D6DD357B657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75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60BF-8E02-3B40-A958-B210A7BABCE7}" type="slidenum">
              <a:rPr lang="de-DE"/>
              <a:pPr/>
              <a:t>5</a:t>
            </a:fld>
            <a:endParaRPr lang="de-DE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781550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Ansatz:</a:t>
            </a:r>
            <a:r>
              <a:rPr lang="de-DE" dirty="0"/>
              <a:t> Verfahre ähnlich zu </a:t>
            </a:r>
            <a:r>
              <a:rPr lang="de-DE" dirty="0" err="1"/>
              <a:t>Quicksort</a:t>
            </a: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pPr>
              <a:buFontTx/>
              <a:buNone/>
            </a:pPr>
            <a:endParaRPr lang="de-DE" dirty="0"/>
          </a:p>
          <a:p>
            <a:endParaRPr lang="de-DE" dirty="0">
              <a:solidFill>
                <a:schemeClr val="hlink"/>
              </a:solidFill>
            </a:endParaRPr>
          </a:p>
          <a:p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Position des </a:t>
            </a:r>
            <a:r>
              <a:rPr lang="de-DE" dirty="0" err="1"/>
              <a:t>Pivotelements</a:t>
            </a:r>
            <a:r>
              <a:rPr lang="de-DE" dirty="0"/>
              <a:t> nach Partitionierung</a:t>
            </a:r>
          </a:p>
          <a:p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&lt;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mach mit linker Teilfolge weiter</a:t>
            </a:r>
          </a:p>
          <a:p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&gt;</a:t>
            </a:r>
            <a:r>
              <a:rPr lang="de-DE" dirty="0" err="1">
                <a:solidFill>
                  <a:schemeClr val="hlink"/>
                </a:solidFill>
              </a:rPr>
              <a:t>j</a:t>
            </a:r>
            <a:r>
              <a:rPr lang="de-DE" dirty="0"/>
              <a:t>: mach mit rechter Teilfolge weiter</a:t>
            </a: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2338388" y="2420938"/>
            <a:ext cx="503237" cy="50323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2986088" y="242093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42830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49307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55784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3635375" y="24209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2336800" y="350043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2986088" y="35020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128012" name="Rectangle 12"/>
          <p:cNvSpPr>
            <a:spLocks noChangeArrowheads="1"/>
          </p:cNvSpPr>
          <p:nvPr/>
        </p:nvSpPr>
        <p:spPr bwMode="auto">
          <a:xfrm>
            <a:off x="3633788" y="35020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128013" name="Rectangle 13"/>
          <p:cNvSpPr>
            <a:spLocks noChangeArrowheads="1"/>
          </p:cNvSpPr>
          <p:nvPr/>
        </p:nvSpPr>
        <p:spPr bwMode="auto">
          <a:xfrm>
            <a:off x="5576888" y="350043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128014" name="Rectangle 14"/>
          <p:cNvSpPr>
            <a:spLocks noChangeArrowheads="1"/>
          </p:cNvSpPr>
          <p:nvPr/>
        </p:nvSpPr>
        <p:spPr bwMode="auto">
          <a:xfrm>
            <a:off x="4930775" y="35020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128015" name="Rectangle 15"/>
          <p:cNvSpPr>
            <a:spLocks noChangeArrowheads="1"/>
          </p:cNvSpPr>
          <p:nvPr/>
        </p:nvSpPr>
        <p:spPr bwMode="auto">
          <a:xfrm>
            <a:off x="4283075" y="3502025"/>
            <a:ext cx="503238" cy="503238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 flipH="1">
            <a:off x="2554288" y="292576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 flipH="1">
            <a:off x="3130550" y="2925763"/>
            <a:ext cx="13684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 flipH="1">
            <a:off x="3851275" y="2925763"/>
            <a:ext cx="19431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3849688" y="2925763"/>
            <a:ext cx="12969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5146675" y="2925763"/>
            <a:ext cx="7207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21" name="Rectangle 21"/>
          <p:cNvSpPr>
            <a:spLocks noChangeArrowheads="1"/>
          </p:cNvSpPr>
          <p:nvPr/>
        </p:nvSpPr>
        <p:spPr bwMode="auto">
          <a:xfrm>
            <a:off x="2265363" y="3429000"/>
            <a:ext cx="1944687" cy="6477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4857750" y="3429000"/>
            <a:ext cx="1296988" cy="6477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4427984" y="3995772"/>
            <a:ext cx="25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solidFill>
                  <a:schemeClr val="hlink"/>
                </a:solidFill>
              </a:rPr>
              <a:t>j</a:t>
            </a:r>
            <a:endParaRPr lang="de-DE" dirty="0"/>
          </a:p>
        </p:txBody>
      </p:sp>
      <p:sp>
        <p:nvSpPr>
          <p:cNvPr id="27" name="Rechteck 4">
            <a:extLst>
              <a:ext uri="{FF2B5EF4-FFF2-40B4-BE49-F238E27FC236}">
                <a16:creationId xmlns:a16="http://schemas.microsoft.com/office/drawing/2014/main" id="{428C17DD-77A6-844C-9C0D-71DBA5CE4A6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86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698E-8C61-DC46-8303-3ECB218CD91D}" type="slidenum">
              <a:rPr lang="de-DE"/>
              <a:pPr/>
              <a:t>6</a:t>
            </a:fld>
            <a:endParaRPr lang="de-DE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Selektion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968875"/>
          </a:xfrm>
        </p:spPr>
        <p:txBody>
          <a:bodyPr/>
          <a:lstStyle/>
          <a:p>
            <a:pPr>
              <a:buFontTx/>
              <a:buNone/>
            </a:pPr>
            <a:r>
              <a:rPr lang="de-DE" sz="2000" b="1" dirty="0" err="1"/>
              <a:t>function</a:t>
            </a:r>
            <a:r>
              <a:rPr lang="de-DE" sz="2000" dirty="0"/>
              <a:t> </a:t>
            </a:r>
            <a:r>
              <a:rPr lang="de-DE" sz="2000" cap="small" dirty="0" err="1">
                <a:solidFill>
                  <a:schemeClr val="accent2"/>
                </a:solidFill>
              </a:rPr>
              <a:t>Quickselect</a:t>
            </a:r>
            <a:r>
              <a:rPr lang="de-DE" sz="2000" dirty="0"/>
              <a:t>(A, </a:t>
            </a:r>
            <a:r>
              <a:rPr lang="de-DE" sz="2000" dirty="0">
                <a:solidFill>
                  <a:schemeClr val="hlink"/>
                </a:solidFill>
              </a:rPr>
              <a:t>l, 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, 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/>
              <a:t>) </a:t>
            </a:r>
            <a:br>
              <a:rPr lang="de-DE" sz="2000" dirty="0"/>
            </a:br>
            <a:r>
              <a:rPr lang="de-DE" sz="2000" dirty="0">
                <a:solidFill>
                  <a:srgbClr val="FF0000"/>
                </a:solidFill>
              </a:rPr>
              <a:t>// a[l..</a:t>
            </a:r>
            <a:r>
              <a:rPr lang="de-DE" sz="2000" dirty="0" err="1">
                <a:solidFill>
                  <a:srgbClr val="FF0000"/>
                </a:solidFill>
              </a:rPr>
              <a:t>r</a:t>
            </a:r>
            <a:r>
              <a:rPr lang="de-DE" sz="2000" dirty="0">
                <a:solidFill>
                  <a:srgbClr val="FF0000"/>
                </a:solidFill>
              </a:rPr>
              <a:t>]: </a:t>
            </a:r>
            <a:r>
              <a:rPr lang="de-DE" sz="2000" dirty="0" err="1">
                <a:solidFill>
                  <a:srgbClr val="FF0000"/>
                </a:solidFill>
              </a:rPr>
              <a:t>Restfeld</a:t>
            </a:r>
            <a:r>
              <a:rPr lang="de-DE" sz="2000" dirty="0">
                <a:solidFill>
                  <a:srgbClr val="FF0000"/>
                </a:solidFill>
              </a:rPr>
              <a:t>, </a:t>
            </a:r>
            <a:r>
              <a:rPr lang="de-DE" sz="2000" dirty="0" err="1">
                <a:solidFill>
                  <a:srgbClr val="FF0000"/>
                </a:solidFill>
              </a:rPr>
              <a:t>k</a:t>
            </a:r>
            <a:r>
              <a:rPr lang="de-DE" sz="2000" dirty="0">
                <a:solidFill>
                  <a:srgbClr val="FF0000"/>
                </a:solidFill>
              </a:rPr>
              <a:t>: </a:t>
            </a:r>
            <a:r>
              <a:rPr lang="de-DE" sz="2000" dirty="0" err="1">
                <a:solidFill>
                  <a:srgbClr val="FF0000"/>
                </a:solidFill>
              </a:rPr>
              <a:t>k</a:t>
            </a:r>
            <a:r>
              <a:rPr lang="de-DE" sz="2000" dirty="0">
                <a:solidFill>
                  <a:srgbClr val="FF0000"/>
                </a:solidFill>
              </a:rPr>
              <a:t>-kleinstes Element, </a:t>
            </a:r>
            <a:r>
              <a:rPr lang="de-DE" sz="2000" dirty="0" err="1">
                <a:solidFill>
                  <a:srgbClr val="FF0000"/>
                </a:solidFill>
              </a:rPr>
              <a:t>l≤k≤r</a:t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 = l</a:t>
            </a:r>
            <a:r>
              <a:rPr lang="de-DE" sz="2000" dirty="0"/>
              <a:t>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b="1" dirty="0" err="1"/>
              <a:t>return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A[l]</a:t>
            </a:r>
            <a:br>
              <a:rPr lang="de-DE" sz="2000" dirty="0"/>
            </a:br>
            <a:r>
              <a:rPr lang="de-DE" sz="2000" dirty="0" err="1">
                <a:solidFill>
                  <a:schemeClr val="hlink"/>
                </a:solidFill>
              </a:rPr>
              <a:t>z</a:t>
            </a:r>
            <a:r>
              <a:rPr lang="de-DE" sz="2000" dirty="0">
                <a:solidFill>
                  <a:schemeClr val="hlink"/>
                </a:solidFill>
              </a:rPr>
              <a:t> := </a:t>
            </a:r>
            <a:r>
              <a:rPr lang="de-DE" sz="2000" i="1" dirty="0"/>
              <a:t>zufällige Position in </a:t>
            </a:r>
            <a:r>
              <a:rPr lang="de-DE" sz="2000" dirty="0">
                <a:solidFill>
                  <a:schemeClr val="hlink"/>
                </a:solidFill>
              </a:rPr>
              <a:t>{l,..,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}</a:t>
            </a:r>
            <a:br>
              <a:rPr lang="de-DE" sz="2000" dirty="0">
                <a:solidFill>
                  <a:schemeClr val="hlink"/>
                </a:solidFill>
              </a:rPr>
            </a:br>
            <a:r>
              <a:rPr lang="de-DE" sz="2000" dirty="0" err="1">
                <a:solidFill>
                  <a:schemeClr val="hlink"/>
                </a:solidFill>
              </a:rPr>
              <a:t>temp</a:t>
            </a:r>
            <a:r>
              <a:rPr lang="de-DE" sz="2000" dirty="0">
                <a:solidFill>
                  <a:schemeClr val="hlink"/>
                </a:solidFill>
              </a:rPr>
              <a:t> := A[</a:t>
            </a:r>
            <a:r>
              <a:rPr lang="de-DE" sz="2000" dirty="0" err="1">
                <a:solidFill>
                  <a:schemeClr val="hlink"/>
                </a:solidFill>
              </a:rPr>
              <a:t>z</a:t>
            </a:r>
            <a:r>
              <a:rPr lang="de-DE" sz="2000" dirty="0">
                <a:solidFill>
                  <a:schemeClr val="hlink"/>
                </a:solidFill>
              </a:rPr>
              <a:t>]; A[</a:t>
            </a:r>
            <a:r>
              <a:rPr lang="de-DE" sz="2000" dirty="0" err="1">
                <a:solidFill>
                  <a:schemeClr val="hlink"/>
                </a:solidFill>
              </a:rPr>
              <a:t>z</a:t>
            </a:r>
            <a:r>
              <a:rPr lang="de-DE" sz="2000" dirty="0">
                <a:solidFill>
                  <a:schemeClr val="hlink"/>
                </a:solidFill>
              </a:rPr>
              <a:t>] := A[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]; A[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] := </a:t>
            </a:r>
            <a:r>
              <a:rPr lang="de-DE" sz="2000" dirty="0" err="1">
                <a:solidFill>
                  <a:schemeClr val="hlink"/>
                </a:solidFill>
              </a:rPr>
              <a:t>temp</a:t>
            </a:r>
            <a:br>
              <a:rPr lang="de-DE" sz="2000" dirty="0"/>
            </a:br>
            <a:r>
              <a:rPr lang="de-DE" sz="2000" dirty="0">
                <a:solidFill>
                  <a:schemeClr val="hlink"/>
                </a:solidFill>
              </a:rPr>
              <a:t>v := A[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]; i := l-1; 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>
                <a:solidFill>
                  <a:schemeClr val="hlink"/>
                </a:solidFill>
              </a:rPr>
              <a:t> := 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br>
              <a:rPr lang="de-DE" sz="2000" dirty="0"/>
            </a:br>
            <a:r>
              <a:rPr lang="de-DE" sz="2000" b="1" dirty="0" err="1"/>
              <a:t>repeat</a:t>
            </a:r>
            <a:r>
              <a:rPr lang="de-DE" sz="2000" dirty="0"/>
              <a:t>     </a:t>
            </a:r>
            <a:r>
              <a:rPr lang="de-DE" sz="2000" dirty="0">
                <a:solidFill>
                  <a:srgbClr val="FF0000"/>
                </a:solidFill>
              </a:rPr>
              <a:t>// ordne Elemente in [l,r-1] nach Pivot v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b="1" dirty="0" err="1"/>
              <a:t>repeat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i := i + 1</a:t>
            </a:r>
            <a:r>
              <a:rPr lang="de-DE" sz="2000" dirty="0"/>
              <a:t> </a:t>
            </a:r>
            <a:r>
              <a:rPr lang="de-DE" sz="2000" b="1" dirty="0" err="1"/>
              <a:t>until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A[i] ≥ v</a:t>
            </a:r>
            <a:br>
              <a:rPr lang="de-DE" sz="2000" dirty="0">
                <a:solidFill>
                  <a:schemeClr val="hlink"/>
                </a:solidFill>
              </a:rPr>
            </a:br>
            <a:r>
              <a:rPr lang="de-DE" sz="2000" dirty="0"/>
              <a:t>    </a:t>
            </a:r>
            <a:r>
              <a:rPr lang="de-DE" sz="2000" b="1" dirty="0" err="1"/>
              <a:t>repeat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>
                <a:solidFill>
                  <a:schemeClr val="hlink"/>
                </a:solidFill>
              </a:rPr>
              <a:t> := 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>
                <a:solidFill>
                  <a:schemeClr val="hlink"/>
                </a:solidFill>
              </a:rPr>
              <a:t> - 1</a:t>
            </a:r>
            <a:r>
              <a:rPr lang="de-DE" sz="2000" dirty="0"/>
              <a:t> </a:t>
            </a:r>
            <a:r>
              <a:rPr lang="de-DE" sz="2000" b="1" dirty="0" err="1"/>
              <a:t>until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A[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>
                <a:solidFill>
                  <a:schemeClr val="hlink"/>
                </a:solidFill>
              </a:rPr>
              <a:t>] &lt; v </a:t>
            </a:r>
            <a:r>
              <a:rPr lang="de-DE" sz="2000" dirty="0" err="1"/>
              <a:t>or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>
                <a:solidFill>
                  <a:schemeClr val="hlink"/>
                </a:solidFill>
              </a:rPr>
              <a:t> = l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i &lt; 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3C8C93"/>
                </a:solidFill>
              </a:rPr>
              <a:t>temp</a:t>
            </a:r>
            <a:r>
              <a:rPr lang="de-DE" sz="2000" dirty="0">
                <a:solidFill>
                  <a:srgbClr val="3C8C93"/>
                </a:solidFill>
              </a:rPr>
              <a:t> := </a:t>
            </a:r>
            <a:r>
              <a:rPr lang="de-DE" sz="2000" dirty="0">
                <a:solidFill>
                  <a:schemeClr val="hlink"/>
                </a:solidFill>
              </a:rPr>
              <a:t>A[i]; A[i] := A[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>
                <a:solidFill>
                  <a:schemeClr val="hlink"/>
                </a:solidFill>
              </a:rPr>
              <a:t>]; A[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>
                <a:solidFill>
                  <a:schemeClr val="hlink"/>
                </a:solidFill>
              </a:rPr>
              <a:t>] := </a:t>
            </a:r>
            <a:r>
              <a:rPr lang="de-DE" sz="2000" dirty="0" err="1">
                <a:solidFill>
                  <a:schemeClr val="hlink"/>
                </a:solidFill>
              </a:rPr>
              <a:t>temp</a:t>
            </a:r>
            <a:br>
              <a:rPr lang="de-DE" sz="2000" dirty="0">
                <a:solidFill>
                  <a:schemeClr val="hlink"/>
                </a:solidFill>
              </a:rPr>
            </a:br>
            <a:r>
              <a:rPr lang="de-DE" sz="2000" b="1" dirty="0" err="1"/>
              <a:t>until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j</a:t>
            </a:r>
            <a:r>
              <a:rPr lang="de-DE" sz="2000" dirty="0">
                <a:solidFill>
                  <a:schemeClr val="hlink"/>
                </a:solidFill>
              </a:rPr>
              <a:t> ≤ i</a:t>
            </a:r>
            <a:br>
              <a:rPr lang="de-DE" sz="2000" dirty="0"/>
            </a:br>
            <a:r>
              <a:rPr lang="de-DE" sz="2000" dirty="0" err="1">
                <a:solidFill>
                  <a:srgbClr val="3C8C93"/>
                </a:solidFill>
              </a:rPr>
              <a:t>temp</a:t>
            </a:r>
            <a:r>
              <a:rPr lang="de-DE" sz="2000" dirty="0">
                <a:solidFill>
                  <a:srgbClr val="3C8C93"/>
                </a:solidFill>
              </a:rPr>
              <a:t> := </a:t>
            </a:r>
            <a:r>
              <a:rPr lang="de-DE" sz="2000" dirty="0">
                <a:solidFill>
                  <a:schemeClr val="hlink"/>
                </a:solidFill>
              </a:rPr>
              <a:t>A[i]; A[i] := A[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]; A[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] := </a:t>
            </a:r>
            <a:r>
              <a:rPr lang="de-DE" sz="2000" dirty="0" err="1">
                <a:solidFill>
                  <a:schemeClr val="hlink"/>
                </a:solidFill>
              </a:rPr>
              <a:t>temp</a:t>
            </a:r>
            <a:br>
              <a:rPr lang="de-DE" sz="2000" dirty="0"/>
            </a:b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 &lt; i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:= </a:t>
            </a:r>
            <a:r>
              <a:rPr lang="de-DE" sz="2000" dirty="0" err="1">
                <a:solidFill>
                  <a:schemeClr val="accent2"/>
                </a:solidFill>
              </a:rPr>
              <a:t>Quickselect</a:t>
            </a:r>
            <a:r>
              <a:rPr lang="de-DE" sz="2000" dirty="0"/>
              <a:t>(A, </a:t>
            </a:r>
            <a:r>
              <a:rPr lang="de-DE" sz="2000" dirty="0">
                <a:solidFill>
                  <a:schemeClr val="hlink"/>
                </a:solidFill>
              </a:rPr>
              <a:t>l, i-1, 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 &gt; i</a:t>
            </a:r>
            <a:r>
              <a:rPr lang="de-DE" sz="2000" dirty="0"/>
              <a:t>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:= </a:t>
            </a:r>
            <a:r>
              <a:rPr lang="de-DE" sz="2000" dirty="0" err="1">
                <a:solidFill>
                  <a:schemeClr val="accent2"/>
                </a:solidFill>
              </a:rPr>
              <a:t>Quickselect</a:t>
            </a:r>
            <a:r>
              <a:rPr lang="de-DE" sz="2000" dirty="0"/>
              <a:t>(A, </a:t>
            </a:r>
            <a:r>
              <a:rPr lang="de-DE" sz="2000" dirty="0">
                <a:solidFill>
                  <a:schemeClr val="hlink"/>
                </a:solidFill>
              </a:rPr>
              <a:t>i+1, </a:t>
            </a:r>
            <a:r>
              <a:rPr lang="de-DE" sz="2000" dirty="0" err="1">
                <a:solidFill>
                  <a:schemeClr val="hlink"/>
                </a:solidFill>
              </a:rPr>
              <a:t>r</a:t>
            </a:r>
            <a:r>
              <a:rPr lang="de-DE" sz="2000" dirty="0">
                <a:solidFill>
                  <a:schemeClr val="hlink"/>
                </a:solidFill>
              </a:rPr>
              <a:t>, 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 = i</a:t>
            </a:r>
            <a:r>
              <a:rPr lang="de-DE" sz="2000" dirty="0"/>
              <a:t> </a:t>
            </a:r>
            <a:r>
              <a:rPr lang="de-DE" sz="2000" b="1" dirty="0" err="1"/>
              <a:t>then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:= A[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]</a:t>
            </a:r>
            <a:br>
              <a:rPr lang="de-DE" sz="2000" dirty="0">
                <a:solidFill>
                  <a:schemeClr val="hlink"/>
                </a:solidFill>
              </a:rPr>
            </a:br>
            <a:r>
              <a:rPr lang="de-DE" sz="2000" b="1" dirty="0" err="1"/>
              <a:t>return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endParaRPr lang="de-DE" sz="2000" dirty="0">
              <a:solidFill>
                <a:schemeClr val="hlink"/>
              </a:solidFill>
            </a:endParaRPr>
          </a:p>
          <a:p>
            <a:endParaRPr lang="de-DE" sz="2000" dirty="0"/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2AEAC073-3B3B-1B41-966A-97A9EAC1EBB5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090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D01A-3AF5-6D43-AD0C-51238BA7A452}" type="slidenum">
              <a:rPr lang="de-DE"/>
              <a:pPr/>
              <a:t>7</a:t>
            </a:fld>
            <a:endParaRPr lang="de-DE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Quickselect</a:t>
            </a:r>
            <a:r>
              <a:rPr lang="de-DE" dirty="0"/>
              <a:t>: Analyse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000000"/>
                </a:solidFill>
              </a:rPr>
              <a:t>Aufwand </a:t>
            </a:r>
            <a:r>
              <a:rPr lang="de-DE" sz="2800" dirty="0">
                <a:solidFill>
                  <a:schemeClr val="hlink"/>
                </a:solidFill>
              </a:rPr>
              <a:t>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: erwartete Anzahl Vergleiche</a:t>
            </a:r>
          </a:p>
          <a:p>
            <a:endParaRPr lang="de-DE" sz="1600" dirty="0"/>
          </a:p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Behauptung: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hlink"/>
                </a:solidFill>
              </a:rPr>
              <a:t>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 ∈ O(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r>
              <a:rPr lang="de-DE" sz="2800">
                <a:solidFill>
                  <a:schemeClr val="accent2"/>
                </a:solidFill>
              </a:rPr>
              <a:t>Begründung:</a:t>
            </a:r>
            <a:endParaRPr lang="de-DE" sz="2800" dirty="0">
              <a:solidFill>
                <a:schemeClr val="accent2"/>
              </a:solidFill>
            </a:endParaRPr>
          </a:p>
          <a:p>
            <a:r>
              <a:rPr lang="de-DE" sz="2800" dirty="0"/>
              <a:t>Pivot ist </a:t>
            </a:r>
            <a:r>
              <a:rPr lang="de-DE" sz="2800" dirty="0">
                <a:solidFill>
                  <a:srgbClr val="FF0000"/>
                </a:solidFill>
              </a:rPr>
              <a:t>gut</a:t>
            </a:r>
            <a:r>
              <a:rPr lang="de-DE" sz="2800" dirty="0"/>
              <a:t>: keine der Teilfolgen länger als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∙ </a:t>
            </a:r>
            <a:r>
              <a:rPr lang="de-DE" sz="2800" dirty="0">
                <a:solidFill>
                  <a:schemeClr val="hlink"/>
                </a:solidFill>
              </a:rPr>
              <a:t>2/3</a:t>
            </a:r>
          </a:p>
          <a:p>
            <a:r>
              <a:rPr lang="de-DE" sz="2800" dirty="0"/>
              <a:t>Sei </a:t>
            </a:r>
            <a:r>
              <a:rPr lang="de-DE" sz="2800" dirty="0">
                <a:solidFill>
                  <a:schemeClr val="hlink"/>
                </a:solidFill>
              </a:rPr>
              <a:t>p = Anteil der Fälle, in denen gilt: </a:t>
            </a:r>
            <a:r>
              <a:rPr lang="de-DE" sz="2800" dirty="0"/>
              <a:t>Pivot ist gut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</a:p>
          <a:p>
            <a:pPr marL="0" indent="0">
              <a:buNone/>
            </a:pPr>
            <a:endParaRPr lang="de-DE" sz="2800" dirty="0"/>
          </a:p>
          <a:p>
            <a:r>
              <a:rPr lang="de-DE" sz="2800" dirty="0">
                <a:solidFill>
                  <a:schemeClr val="hlink"/>
                </a:solidFill>
              </a:rPr>
              <a:t>p=1/3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2411437" y="4221088"/>
            <a:ext cx="49688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4067200" y="4221088"/>
            <a:ext cx="1727200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800"/>
              <a:t>gut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3779862" y="4724326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1/3</a:t>
            </a:r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5507062" y="4724326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2/3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7544" y="5157192"/>
            <a:ext cx="8229600" cy="107989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2800" dirty="0"/>
              <a:t>Pivot </a:t>
            </a:r>
            <a:r>
              <a:rPr lang="de-DE" sz="2800" dirty="0">
                <a:solidFill>
                  <a:srgbClr val="FF0000"/>
                </a:solidFill>
              </a:rPr>
              <a:t>gut</a:t>
            </a:r>
            <a:r>
              <a:rPr lang="de-DE" sz="2800" dirty="0"/>
              <a:t>: Restaufwand 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sz="2800" dirty="0">
                <a:solidFill>
                  <a:schemeClr val="hlink"/>
                </a:solidFill>
              </a:rPr>
              <a:t> T(2n/3)</a:t>
            </a:r>
          </a:p>
          <a:p>
            <a:r>
              <a:rPr lang="de-DE" sz="2800" dirty="0"/>
              <a:t>Pivot </a:t>
            </a:r>
            <a:r>
              <a:rPr lang="de-DE" sz="2800" dirty="0">
                <a:solidFill>
                  <a:srgbClr val="FF0000"/>
                </a:solidFill>
              </a:rPr>
              <a:t>schlecht</a:t>
            </a:r>
            <a:r>
              <a:rPr lang="de-DE" sz="2800" dirty="0"/>
              <a:t>: Restaufwand 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sz="2800" dirty="0">
                <a:solidFill>
                  <a:schemeClr val="hlink"/>
                </a:solidFill>
              </a:rPr>
              <a:t> T(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endParaRPr lang="de-DE" sz="28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de-DE" sz="2800" dirty="0"/>
              <a:t>        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12" name="Rechteck 4">
            <a:extLst>
              <a:ext uri="{FF2B5EF4-FFF2-40B4-BE49-F238E27FC236}">
                <a16:creationId xmlns:a16="http://schemas.microsoft.com/office/drawing/2014/main" id="{EBC51082-DD97-4341-9B73-F8A4B7B8CB9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4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animBg="1"/>
      <p:bldP spid="130053" grpId="0" animBg="1"/>
      <p:bldP spid="130054" grpId="0"/>
      <p:bldP spid="130055" grpId="0"/>
      <p:bldP spid="9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Quickselect</a:t>
            </a:r>
            <a:r>
              <a:rPr lang="de-DE" dirty="0"/>
              <a:t>: Analyse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196975"/>
            <a:ext cx="8686800" cy="496887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	T(</a:t>
            </a:r>
            <a:r>
              <a:rPr lang="de-DE" dirty="0" err="1"/>
              <a:t>n</a:t>
            </a:r>
            <a:r>
              <a:rPr lang="de-DE" dirty="0"/>
              <a:t>)		≤	</a:t>
            </a:r>
            <a:r>
              <a:rPr lang="de-DE" dirty="0" err="1"/>
              <a:t>cn</a:t>
            </a:r>
            <a:r>
              <a:rPr lang="de-DE" dirty="0"/>
              <a:t> + p · T(</a:t>
            </a:r>
            <a:r>
              <a:rPr lang="de-DE" dirty="0" err="1"/>
              <a:t>n</a:t>
            </a:r>
            <a:r>
              <a:rPr lang="de-DE" dirty="0"/>
              <a:t> · 2/3) + (1−p)·T(</a:t>
            </a:r>
            <a:r>
              <a:rPr lang="de-DE" dirty="0" err="1"/>
              <a:t>n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dirty="0"/>
              <a:t>      p · 	T(</a:t>
            </a:r>
            <a:r>
              <a:rPr lang="de-DE" dirty="0" err="1"/>
              <a:t>n</a:t>
            </a:r>
            <a:r>
              <a:rPr lang="de-DE" dirty="0"/>
              <a:t>)   		≤	</a:t>
            </a:r>
            <a:r>
              <a:rPr lang="de-DE" dirty="0" err="1"/>
              <a:t>cn</a:t>
            </a:r>
            <a:r>
              <a:rPr lang="de-DE" dirty="0"/>
              <a:t> + p · T(</a:t>
            </a:r>
            <a:r>
              <a:rPr lang="de-DE" dirty="0" err="1"/>
              <a:t>n</a:t>
            </a:r>
            <a:r>
              <a:rPr lang="de-DE" dirty="0"/>
              <a:t> · 2/3)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dirty="0"/>
              <a:t>   	</a:t>
            </a:r>
            <a:r>
              <a:rPr lang="de-DE" dirty="0">
                <a:solidFill>
                  <a:srgbClr val="FF0000"/>
                </a:solidFill>
              </a:rPr>
              <a:t>T(</a:t>
            </a:r>
            <a:r>
              <a:rPr lang="de-DE" dirty="0" err="1">
                <a:solidFill>
                  <a:srgbClr val="FF0000"/>
                </a:solidFill>
              </a:rPr>
              <a:t>n</a:t>
            </a:r>
            <a:r>
              <a:rPr lang="de-DE" dirty="0">
                <a:solidFill>
                  <a:srgbClr val="FF0000"/>
                </a:solidFill>
              </a:rPr>
              <a:t>)</a:t>
            </a:r>
            <a:r>
              <a:rPr lang="de-DE">
                <a:solidFill>
                  <a:srgbClr val="FF0000"/>
                </a:solidFill>
              </a:rPr>
              <a:t>		≤</a:t>
            </a:r>
            <a:r>
              <a:rPr lang="de-DE" dirty="0">
                <a:solidFill>
                  <a:srgbClr val="FF0000"/>
                </a:solidFill>
              </a:rPr>
              <a:t>	</a:t>
            </a:r>
            <a:r>
              <a:rPr lang="de-DE" dirty="0" err="1">
                <a:solidFill>
                  <a:srgbClr val="FF0000"/>
                </a:solidFill>
              </a:rPr>
              <a:t>cn</a:t>
            </a:r>
            <a:r>
              <a:rPr lang="de-DE" dirty="0">
                <a:solidFill>
                  <a:srgbClr val="FF0000"/>
                </a:solidFill>
              </a:rPr>
              <a:t>/p + T(</a:t>
            </a:r>
            <a:r>
              <a:rPr lang="de-DE" dirty="0" err="1">
                <a:solidFill>
                  <a:srgbClr val="FF0000"/>
                </a:solidFill>
              </a:rPr>
              <a:t>n</a:t>
            </a:r>
            <a:r>
              <a:rPr lang="de-DE" dirty="0">
                <a:solidFill>
                  <a:srgbClr val="FF0000"/>
                </a:solidFill>
              </a:rPr>
              <a:t> · 2/3)</a:t>
            </a:r>
            <a:br>
              <a:rPr lang="de-DE" dirty="0"/>
            </a:br>
            <a:r>
              <a:rPr lang="de-DE" dirty="0"/>
              <a:t>			≤ 	</a:t>
            </a:r>
            <a:r>
              <a:rPr lang="de-DE" dirty="0" err="1"/>
              <a:t>cn</a:t>
            </a:r>
            <a:r>
              <a:rPr lang="de-DE" dirty="0"/>
              <a:t>/p + c · (</a:t>
            </a:r>
            <a:r>
              <a:rPr lang="de-DE" dirty="0" err="1"/>
              <a:t>n</a:t>
            </a:r>
            <a:r>
              <a:rPr lang="de-DE" dirty="0"/>
              <a:t> · 2/3)/p + T(</a:t>
            </a:r>
            <a:r>
              <a:rPr lang="de-DE" dirty="0" err="1"/>
              <a:t>n</a:t>
            </a:r>
            <a:r>
              <a:rPr lang="de-DE" dirty="0"/>
              <a:t> · (2/3)</a:t>
            </a:r>
            <a:r>
              <a:rPr lang="de-DE" baseline="30000" dirty="0"/>
              <a:t>2</a:t>
            </a:r>
            <a:r>
              <a:rPr lang="de-DE" dirty="0"/>
              <a:t>) </a:t>
            </a:r>
            <a:br>
              <a:rPr lang="de-DE" dirty="0"/>
            </a:br>
            <a:r>
              <a:rPr lang="de-DE" dirty="0"/>
              <a:t> 			...          wiederholtes Einsetzen </a:t>
            </a:r>
          </a:p>
          <a:p>
            <a:pPr marL="0" indent="0">
              <a:buNone/>
            </a:pPr>
            <a:r>
              <a:rPr lang="de-DE" dirty="0"/>
              <a:t>			≤	(</a:t>
            </a:r>
            <a:r>
              <a:rPr lang="de-DE" dirty="0" err="1"/>
              <a:t>cn</a:t>
            </a:r>
            <a:r>
              <a:rPr lang="de-DE" dirty="0"/>
              <a:t>/p)(1 + 2/3 + 4/9 + 8/27 + ...) 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de-DE" dirty="0"/>
              <a:t>         			≤ </a:t>
            </a:r>
          </a:p>
          <a:p>
            <a:pPr marL="0" indent="0">
              <a:buNone/>
            </a:pPr>
            <a:r>
              <a:rPr lang="de-DE" dirty="0"/>
              <a:t>         </a:t>
            </a:r>
          </a:p>
          <a:p>
            <a:pPr marL="0" indent="0">
              <a:buNone/>
            </a:pPr>
            <a:r>
              <a:rPr lang="de-DE" dirty="0"/>
              <a:t>         			≤                 .                     =  9cn ∈ O(</a:t>
            </a:r>
            <a:r>
              <a:rPr lang="de-DE" dirty="0" err="1"/>
              <a:t>n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265881"/>
              </p:ext>
            </p:extLst>
          </p:nvPr>
        </p:nvGraphicFramePr>
        <p:xfrm>
          <a:off x="3347864" y="4090901"/>
          <a:ext cx="183838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Formel" r:id="rId3" imgW="787400" imgH="431800" progId="Equation.3">
                  <p:embed/>
                </p:oleObj>
              </mc:Choice>
              <mc:Fallback>
                <p:oleObj name="Formel" r:id="rId3" imgW="7874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4090901"/>
                        <a:ext cx="1838387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300557"/>
              </p:ext>
            </p:extLst>
          </p:nvPr>
        </p:nvGraphicFramePr>
        <p:xfrm>
          <a:off x="3491880" y="5050745"/>
          <a:ext cx="720080" cy="970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Formel" r:id="rId5" imgW="292100" imgH="393700" progId="Equation.3">
                  <p:embed/>
                </p:oleObj>
              </mc:Choice>
              <mc:Fallback>
                <p:oleObj name="Formel" r:id="rId5" imgW="2921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1880" y="5050745"/>
                        <a:ext cx="720080" cy="970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086623"/>
              </p:ext>
            </p:extLst>
          </p:nvPr>
        </p:nvGraphicFramePr>
        <p:xfrm>
          <a:off x="4612382" y="5048219"/>
          <a:ext cx="1183754" cy="94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Formel" r:id="rId7" imgW="495300" imgH="393700" progId="Equation.3">
                  <p:embed/>
                </p:oleObj>
              </mc:Choice>
              <mc:Fallback>
                <p:oleObj name="Formel" r:id="rId7" imgW="4953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12382" y="5048219"/>
                        <a:ext cx="1183754" cy="940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228184" y="4221088"/>
            <a:ext cx="2146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geometrische Reihe mit </a:t>
            </a:r>
            <a:r>
              <a:rPr lang="de-DE" sz="1200" i="1" dirty="0"/>
              <a:t>a</a:t>
            </a:r>
            <a:r>
              <a:rPr lang="de-DE" sz="1200" i="1" baseline="-25000" dirty="0"/>
              <a:t>0</a:t>
            </a:r>
            <a:r>
              <a:rPr lang="de-DE" sz="1200" dirty="0"/>
              <a:t> = 1:</a:t>
            </a:r>
          </a:p>
          <a:p>
            <a:endParaRPr lang="de-DE" sz="1200" dirty="0"/>
          </a:p>
        </p:txBody>
      </p:sp>
      <p:pic>
        <p:nvPicPr>
          <p:cNvPr id="10" name="Bild 9" descr="7628dbf8d3caa8af25a898851808eb9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509120"/>
            <a:ext cx="184970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834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ＭＳ Ｐゴシック" charset="0"/>
              </a:rPr>
              <a:t>Überblick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Bisher behandelt: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Vergleichen (vorige Sitzungen)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Lineares Sortieren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Prioritätswarteschlangen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Selektion von Elementen aus einem Feld (z.B. Median)</a:t>
            </a:r>
          </a:p>
          <a:p>
            <a:pPr>
              <a:spcBef>
                <a:spcPts val="500"/>
              </a:spcBef>
            </a:pPr>
            <a:r>
              <a:rPr lang="de-DE" dirty="0"/>
              <a:t>Es kommt: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Realisierung von Mengen</a:t>
            </a:r>
          </a:p>
          <a:p>
            <a:pPr lvl="1">
              <a:spcBef>
                <a:spcPts val="500"/>
              </a:spcBef>
            </a:pPr>
            <a:r>
              <a:rPr lang="de-DE"/>
              <a:t>Assoziation </a:t>
            </a:r>
            <a:r>
              <a:rPr lang="de-DE" dirty="0"/>
              <a:t>von Objekten (über sog. Hashtabellen)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24566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364</Words>
  <Application>Microsoft Macintosh PowerPoint</Application>
  <PresentationFormat>On-screen Show (4:3)</PresentationFormat>
  <Paragraphs>95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cmsy10</vt:lpstr>
      <vt:lpstr>msam6</vt:lpstr>
      <vt:lpstr>Myriad Pro</vt:lpstr>
      <vt:lpstr>7_Standarddesign</vt:lpstr>
      <vt:lpstr>Formel</vt:lpstr>
      <vt:lpstr>Clip</vt:lpstr>
      <vt:lpstr>Algorithmen und Datenstrukturen</vt:lpstr>
      <vt:lpstr>PowerPoint Presentation</vt:lpstr>
      <vt:lpstr>Danksagung</vt:lpstr>
      <vt:lpstr>Selektion</vt:lpstr>
      <vt:lpstr>Selektion</vt:lpstr>
      <vt:lpstr>Selektion</vt:lpstr>
      <vt:lpstr>Quickselect: Analyse</vt:lpstr>
      <vt:lpstr>Quickselect: Analyse</vt:lpstr>
      <vt:lpstr>Überblick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1035</cp:revision>
  <cp:lastPrinted>2015-04-16T10:14:41Z</cp:lastPrinted>
  <dcterms:created xsi:type="dcterms:W3CDTF">2010-04-27T12:26:40Z</dcterms:created>
  <dcterms:modified xsi:type="dcterms:W3CDTF">2019-05-03T12:17:25Z</dcterms:modified>
</cp:coreProperties>
</file>