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46"/>
  </p:notesMasterIdLst>
  <p:handoutMasterIdLst>
    <p:handoutMasterId r:id="rId147"/>
  </p:handoutMasterIdLst>
  <p:sldIdLst>
    <p:sldId id="273" r:id="rId2"/>
    <p:sldId id="473" r:id="rId3"/>
    <p:sldId id="643" r:id="rId4"/>
    <p:sldId id="712" r:id="rId5"/>
    <p:sldId id="744" r:id="rId6"/>
    <p:sldId id="652" r:id="rId7"/>
    <p:sldId id="466" r:id="rId8"/>
    <p:sldId id="467" r:id="rId9"/>
    <p:sldId id="468" r:id="rId10"/>
    <p:sldId id="469" r:id="rId11"/>
    <p:sldId id="470" r:id="rId12"/>
    <p:sldId id="471" r:id="rId13"/>
    <p:sldId id="274" r:id="rId14"/>
    <p:sldId id="275" r:id="rId15"/>
    <p:sldId id="276" r:id="rId16"/>
    <p:sldId id="277" r:id="rId17"/>
    <p:sldId id="278" r:id="rId18"/>
    <p:sldId id="462" r:id="rId19"/>
    <p:sldId id="645" r:id="rId20"/>
    <p:sldId id="646" r:id="rId21"/>
    <p:sldId id="647" r:id="rId22"/>
    <p:sldId id="656" r:id="rId23"/>
    <p:sldId id="648" r:id="rId24"/>
    <p:sldId id="657" r:id="rId25"/>
    <p:sldId id="649" r:id="rId26"/>
    <p:sldId id="650" r:id="rId27"/>
    <p:sldId id="651" r:id="rId28"/>
    <p:sldId id="653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476" r:id="rId46"/>
    <p:sldId id="662" r:id="rId47"/>
    <p:sldId id="670" r:id="rId48"/>
    <p:sldId id="674" r:id="rId49"/>
    <p:sldId id="669" r:id="rId50"/>
    <p:sldId id="478" r:id="rId51"/>
    <p:sldId id="479" r:id="rId52"/>
    <p:sldId id="480" r:id="rId53"/>
    <p:sldId id="481" r:id="rId54"/>
    <p:sldId id="723" r:id="rId55"/>
    <p:sldId id="482" r:id="rId56"/>
    <p:sldId id="724" r:id="rId57"/>
    <p:sldId id="725" r:id="rId58"/>
    <p:sldId id="483" r:id="rId59"/>
    <p:sldId id="484" r:id="rId60"/>
    <p:sldId id="485" r:id="rId61"/>
    <p:sldId id="732" r:id="rId62"/>
    <p:sldId id="735" r:id="rId63"/>
    <p:sldId id="486" r:id="rId64"/>
    <p:sldId id="733" r:id="rId65"/>
    <p:sldId id="734" r:id="rId66"/>
    <p:sldId id="487" r:id="rId67"/>
    <p:sldId id="488" r:id="rId68"/>
    <p:sldId id="667" r:id="rId69"/>
    <p:sldId id="489" r:id="rId70"/>
    <p:sldId id="747" r:id="rId71"/>
    <p:sldId id="746" r:id="rId72"/>
    <p:sldId id="491" r:id="rId73"/>
    <p:sldId id="492" r:id="rId74"/>
    <p:sldId id="493" r:id="rId75"/>
    <p:sldId id="494" r:id="rId76"/>
    <p:sldId id="495" r:id="rId77"/>
    <p:sldId id="751" r:id="rId78"/>
    <p:sldId id="752" r:id="rId79"/>
    <p:sldId id="755" r:id="rId80"/>
    <p:sldId id="756" r:id="rId81"/>
    <p:sldId id="750" r:id="rId82"/>
    <p:sldId id="497" r:id="rId83"/>
    <p:sldId id="498" r:id="rId84"/>
    <p:sldId id="499" r:id="rId85"/>
    <p:sldId id="500" r:id="rId86"/>
    <p:sldId id="501" r:id="rId87"/>
    <p:sldId id="502" r:id="rId88"/>
    <p:sldId id="503" r:id="rId89"/>
    <p:sldId id="754" r:id="rId90"/>
    <p:sldId id="505" r:id="rId91"/>
    <p:sldId id="506" r:id="rId92"/>
    <p:sldId id="507" r:id="rId93"/>
    <p:sldId id="673" r:id="rId94"/>
    <p:sldId id="596" r:id="rId95"/>
    <p:sldId id="597" r:id="rId96"/>
    <p:sldId id="598" r:id="rId97"/>
    <p:sldId id="599" r:id="rId98"/>
    <p:sldId id="600" r:id="rId99"/>
    <p:sldId id="739" r:id="rId100"/>
    <p:sldId id="601" r:id="rId101"/>
    <p:sldId id="602" r:id="rId102"/>
    <p:sldId id="740" r:id="rId103"/>
    <p:sldId id="603" r:id="rId104"/>
    <p:sldId id="604" r:id="rId105"/>
    <p:sldId id="605" r:id="rId106"/>
    <p:sldId id="741" r:id="rId107"/>
    <p:sldId id="742" r:id="rId108"/>
    <p:sldId id="606" r:id="rId109"/>
    <p:sldId id="607" r:id="rId110"/>
    <p:sldId id="608" r:id="rId111"/>
    <p:sldId id="609" r:id="rId112"/>
    <p:sldId id="610" r:id="rId113"/>
    <p:sldId id="611" r:id="rId114"/>
    <p:sldId id="612" r:id="rId115"/>
    <p:sldId id="613" r:id="rId116"/>
    <p:sldId id="614" r:id="rId117"/>
    <p:sldId id="615" r:id="rId118"/>
    <p:sldId id="616" r:id="rId119"/>
    <p:sldId id="617" r:id="rId120"/>
    <p:sldId id="618" r:id="rId121"/>
    <p:sldId id="619" r:id="rId122"/>
    <p:sldId id="620" r:id="rId123"/>
    <p:sldId id="621" r:id="rId124"/>
    <p:sldId id="622" r:id="rId125"/>
    <p:sldId id="623" r:id="rId126"/>
    <p:sldId id="624" r:id="rId127"/>
    <p:sldId id="625" r:id="rId128"/>
    <p:sldId id="626" r:id="rId129"/>
    <p:sldId id="708" r:id="rId130"/>
    <p:sldId id="684" r:id="rId131"/>
    <p:sldId id="699" r:id="rId132"/>
    <p:sldId id="686" r:id="rId133"/>
    <p:sldId id="687" r:id="rId134"/>
    <p:sldId id="688" r:id="rId135"/>
    <p:sldId id="689" r:id="rId136"/>
    <p:sldId id="690" r:id="rId137"/>
    <p:sldId id="700" r:id="rId138"/>
    <p:sldId id="701" r:id="rId139"/>
    <p:sldId id="702" r:id="rId140"/>
    <p:sldId id="703" r:id="rId141"/>
    <p:sldId id="704" r:id="rId142"/>
    <p:sldId id="705" r:id="rId143"/>
    <p:sldId id="691" r:id="rId144"/>
    <p:sldId id="707" r:id="rId1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833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9"/>
    <p:restoredTop sz="94762"/>
  </p:normalViewPr>
  <p:slideViewPr>
    <p:cSldViewPr>
      <p:cViewPr varScale="1">
        <p:scale>
          <a:sx n="121" d="100"/>
          <a:sy n="121" d="100"/>
        </p:scale>
        <p:origin x="1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17.05.19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17.05.19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17.05.19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/>
              <a:t>Beispiel (für </a:t>
            </a:r>
            <a:r>
              <a:rPr lang="de-DE" dirty="0" err="1"/>
              <a:t>Worst</a:t>
            </a:r>
            <a:r>
              <a:rPr lang="de-DE" dirty="0"/>
              <a:t> Case)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r>
              <a:rPr lang="de-DE" dirty="0"/>
              <a:t>Durchschnittliche Kosten: 7x7/7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(resultierende)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Aufwand in zugegriffenen Elementen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r>
                        <a:rPr lang="de-DE" baseline="0" dirty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2-1-7</a:t>
                      </a:r>
                      <a:r>
                        <a:rPr lang="de-DE" baseline="0" dirty="0"/>
                        <a:t>-6-5-4-3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3-2-1-7</a:t>
                      </a:r>
                      <a:r>
                        <a:rPr lang="de-DE" baseline="0" dirty="0"/>
                        <a:t>-6-5-4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4-3-2-1-7</a:t>
                      </a:r>
                      <a:r>
                        <a:rPr lang="de-DE" baseline="0" dirty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5-4-3-2-1-7</a:t>
                      </a:r>
                      <a:r>
                        <a:rPr lang="de-DE" baseline="0" dirty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6-5-4-3-2-1-7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7-6-5-4-3-2-1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100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Behauptung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in </a:t>
            </a:r>
            <a:r>
              <a:rPr lang="en-US" sz="2800" dirty="0" err="1">
                <a:solidFill>
                  <a:schemeClr val="hlink"/>
                </a:solidFill>
              </a:rPr>
              <a:t>Θ</a:t>
            </a:r>
            <a:r>
              <a:rPr lang="en-US" sz="2800" dirty="0">
                <a:solidFill>
                  <a:schemeClr val="hlink"/>
                </a:solidFill>
              </a:rPr>
              <a:t>(log n)</a:t>
            </a:r>
            <a:r>
              <a:rPr lang="en-US" sz="2800" dirty="0"/>
              <a:t>. Also: Der Rot-Schwarz-Baum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ausgeglichen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log(n+1)≤t≤2log(n+1)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: </a:t>
            </a:r>
            <a:r>
              <a:rPr lang="en-US" sz="2400" dirty="0" err="1"/>
              <a:t>Schwarztiefe</a:t>
            </a:r>
            <a:r>
              <a:rPr lang="en-US" sz="2400" dirty="0"/>
              <a:t> der </a:t>
            </a:r>
            <a:r>
              <a:rPr lang="en-US" sz="2400" dirty="0" err="1"/>
              <a:t>Listenknoten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: B-Baum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 hat </a:t>
            </a:r>
            <a:r>
              <a:rPr lang="en-US" sz="2400" dirty="0" err="1"/>
              <a:t>Tiefe</a:t>
            </a:r>
            <a:r>
              <a:rPr lang="en-US" sz="2400" dirty="0"/>
              <a:t> </a:t>
            </a:r>
            <a:r>
              <a:rPr lang="en-US" sz="2400" dirty="0" err="1"/>
              <a:t>exakt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err="1"/>
              <a:t>überall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d≤log</a:t>
            </a:r>
            <a:r>
              <a:rPr lang="en-US" sz="2400" dirty="0">
                <a:solidFill>
                  <a:schemeClr val="hlink"/>
                </a:solidFill>
              </a:rPr>
              <a:t>(n+1)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Aufgrund</a:t>
            </a:r>
            <a:r>
              <a:rPr lang="en-US" sz="2400" dirty="0"/>
              <a:t> der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Eigenschaft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Kinder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eines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roten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Knotens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/>
              <a:t>schwarz</a:t>
            </a:r>
            <a:r>
              <a:rPr lang="en-US" sz="2400" dirty="0"/>
              <a:t>) gilt: </a:t>
            </a:r>
            <a:r>
              <a:rPr lang="en-US" sz="2400" dirty="0">
                <a:solidFill>
                  <a:schemeClr val="hlink"/>
                </a:solidFill>
              </a:rPr>
              <a:t>t≤2d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Außerdem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t≥log</a:t>
            </a:r>
            <a:r>
              <a:rPr lang="en-US" sz="2400" dirty="0">
                <a:solidFill>
                  <a:schemeClr val="hlink"/>
                </a:solidFill>
              </a:rPr>
              <a:t>(n+1)</a:t>
            </a:r>
            <a:r>
              <a:rPr lang="en-US" sz="2400" dirty="0"/>
              <a:t>, da </a:t>
            </a:r>
            <a:r>
              <a:rPr lang="en-US" sz="2400" dirty="0" err="1"/>
              <a:t>ein</a:t>
            </a:r>
            <a:r>
              <a:rPr lang="en-US" sz="2400" dirty="0"/>
              <a:t> Rot-Schwarz-Baum </a:t>
            </a:r>
            <a:br>
              <a:rPr lang="en-US" sz="2400" dirty="0"/>
            </a:b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Binärbaum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und rote “</a:t>
            </a:r>
            <a:r>
              <a:rPr lang="en-US" sz="2400" dirty="0" err="1"/>
              <a:t>dazwischen</a:t>
            </a:r>
            <a:r>
              <a:rPr lang="en-US" sz="2400"/>
              <a:t>” </a:t>
            </a:r>
            <a:r>
              <a:rPr lang="en-US" sz="2400" dirty="0" err="1"/>
              <a:t>sind</a:t>
            </a:r>
            <a:r>
              <a:rPr lang="en-US" sz="2800" dirty="0"/>
              <a:t>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A71EC842-B67F-E748-A544-057E45D6C86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101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Füge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leer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nur</a:t>
            </a:r>
            <a:r>
              <a:rPr lang="en-US" sz="2400" dirty="0"/>
              <a:t> </a:t>
            </a:r>
            <a:r>
              <a:rPr lang="en-US" sz="2400" dirty="0" err="1"/>
              <a:t>Markerelement</a:t>
            </a:r>
            <a:r>
              <a:rPr lang="en-US" sz="2400" dirty="0"/>
              <a:t> </a:t>
            </a:r>
            <a:r>
              <a:rPr lang="en-US" sz="2400" dirty="0">
                <a:latin typeface="cmsy10" charset="0"/>
              </a:rPr>
              <a:t>∞ </a:t>
            </a:r>
            <a:r>
              <a:rPr lang="en-US" sz="2400" dirty="0" err="1"/>
              <a:t>enthalten</a:t>
            </a:r>
            <a:r>
              <a:rPr lang="en-US" sz="2400" dirty="0"/>
              <a:t>)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D5F17C69-639F-8B4E-BB24-890F2BCEE9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e'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roten</a:t>
            </a:r>
            <a:r>
              <a:rPr lang="en-US" dirty="0"/>
              <a:t> </a:t>
            </a:r>
            <a:r>
              <a:rPr lang="en-US" dirty="0" err="1"/>
              <a:t>Vorgänger</a:t>
            </a:r>
            <a:r>
              <a:rPr lang="en-US" dirty="0"/>
              <a:t> </a:t>
            </a:r>
            <a:r>
              <a:rPr lang="en-US" dirty="0" err="1"/>
              <a:t>haben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102</a:t>
            </a:fld>
            <a:endParaRPr lang="de-DE"/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9BE0F8F-C708-B543-BEDD-6EF95BFAC8BA}" type="slidenum">
              <a:rPr lang="de-DE" smtClean="0"/>
              <a:pPr/>
              <a:t>102</a:t>
            </a:fld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31369" y="458075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915469" y="4004494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852094" y="4364856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715694" y="458075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434831" y="458075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076056" y="3933056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4860156" y="4291831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363394" y="4291831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860156" y="3717156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626544" y="3644131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410644" y="3428231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571677" y="3358257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55777" y="3142357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22F56E8-CE79-6540-9287-0D5CAC148AB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38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103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Füge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</a:t>
            </a:r>
            <a:r>
              <a:rPr lang="en-US" sz="2800" dirty="0" err="1">
                <a:solidFill>
                  <a:srgbClr val="FF0000"/>
                </a:solidFill>
              </a:rPr>
              <a:t>Eigenschaft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/>
              <a:t>Interne </a:t>
            </a:r>
            <a:r>
              <a:rPr lang="en-US" sz="2800" dirty="0" err="1"/>
              <a:t>Eigenschaft</a:t>
            </a:r>
            <a:r>
              <a:rPr lang="en-US" sz="2800" dirty="0"/>
              <a:t> </a:t>
            </a:r>
            <a:r>
              <a:rPr lang="en-US" sz="2800" dirty="0" err="1"/>
              <a:t>verletzt</a:t>
            </a:r>
            <a:r>
              <a:rPr lang="en-US" sz="2800" dirty="0"/>
              <a:t> 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schwarzen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beendet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roten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keine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AA7FE031-BDD6-C24F-8C0F-49315DD937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104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Alternativen</a:t>
            </a:r>
            <a:br>
              <a:rPr lang="en-US" sz="2400" dirty="0"/>
            </a:br>
            <a:r>
              <a:rPr lang="en-US" sz="2400" dirty="0" err="1"/>
              <a:t>für</a:t>
            </a:r>
            <a:r>
              <a:rPr lang="en-US" sz="2400" dirty="0"/>
              <a:t> Fall 1</a:t>
            </a:r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7E071AB7-B2B3-5648-8693-3CD5CA4747C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105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6AAA191B-BF01-844C-9BEB-AA811E7F0E2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106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C8F84A08-3AE4-E446-A0A8-62E2FB95A9F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7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107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DFBF2F0D-EEC6-7643-9A4E-7B1BBA40F39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0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108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E989D253-CD22-B240-9754-47FE75AE3D6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109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A780F178-129A-8E4A-9B08-A002F3FE4D0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/>
              <a:t>Beispiel (für „beinahe“ Best Case)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r>
              <a:rPr lang="de-DE" dirty="0"/>
              <a:t>Durchschnittliche Kosten: 7 + 6 x 1/7 ≈ 1.86</a:t>
            </a:r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(resultierende)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Aufwand in zugegriffene Elemente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r>
                        <a:rPr lang="de-DE" baseline="0" dirty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110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F597EE01-EFBD-D44D-B498-F7E997223B3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111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Alternativen</a:t>
            </a:r>
            <a:endParaRPr lang="en-US" sz="2400" dirty="0"/>
          </a:p>
          <a:p>
            <a:pPr algn="ctr"/>
            <a:r>
              <a:rPr lang="en-US" sz="2400" dirty="0" err="1"/>
              <a:t>für</a:t>
            </a:r>
            <a:r>
              <a:rPr lang="en-US" sz="2400" dirty="0"/>
              <a:t> Fall 2</a:t>
            </a:r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CDBC8790-1A1A-2340-9EE3-340157C1DB1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112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70510" y="1792560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2CC15BFF-51D7-5C43-97C2-8FACBA27392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113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231775" y="179184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Lösungen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dirty="0" err="1"/>
              <a:t>keine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2060848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bewahrt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Schwarztiefe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3" name="Rechteck 4">
            <a:extLst>
              <a:ext uri="{FF2B5EF4-FFF2-40B4-BE49-F238E27FC236}">
                <a16:creationId xmlns:a16="http://schemas.microsoft.com/office/drawing/2014/main" id="{DBE63ABD-71F5-1843-BAA9-28C9304E996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114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3" name="Rechteck 4">
            <a:extLst>
              <a:ext uri="{FF2B5EF4-FFF2-40B4-BE49-F238E27FC236}">
                <a16:creationId xmlns:a16="http://schemas.microsoft.com/office/drawing/2014/main" id="{9BE100B4-9AA9-114A-A30D-67B68C98A49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115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6A11A212-5AED-504E-805F-6AE1AF57B72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116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6" name="Rechteck 4">
            <a:extLst>
              <a:ext uri="{FF2B5EF4-FFF2-40B4-BE49-F238E27FC236}">
                <a16:creationId xmlns:a16="http://schemas.microsoft.com/office/drawing/2014/main" id="{293095C2-55DB-F44B-A4A0-7531B0F5FD6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117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1780B015-3102-284F-8D6B-62A5FFFF2B9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118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9" name="Rechteck 4">
            <a:extLst>
              <a:ext uri="{FF2B5EF4-FFF2-40B4-BE49-F238E27FC236}">
                <a16:creationId xmlns:a16="http://schemas.microsoft.com/office/drawing/2014/main" id="{E3B2E631-6607-C94E-9BE3-79ED250F8C8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119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627C423-0ABD-4B4E-B8EC-DB8FF12E428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59B6A49-C2ED-8A4D-A96C-821411DFD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9528" y="1629693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0E28F728-666E-4041-9480-DCA2F486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453" y="2204368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BEFB3928-DBAB-CF48-B6B9-0650FDAB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91" y="134076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Feste Anordnung und naives Suchen </a:t>
            </a:r>
            <a:r>
              <a:rPr lang="de-DE" sz="2400" dirty="0"/>
              <a:t>hat bei einer </a:t>
            </a:r>
            <a:br>
              <a:rPr lang="de-DE" sz="2400" dirty="0"/>
            </a:br>
            <a:r>
              <a:rPr lang="de-DE" sz="2400" dirty="0"/>
              <a:t>7-elementigen Liste durchschnittlich den Aufwand: 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br>
              <a:rPr lang="de-DE" altLang="de-DE" sz="2400" dirty="0"/>
            </a:br>
            <a:r>
              <a:rPr lang="de-DE" altLang="de-DE" sz="2400" dirty="0"/>
              <a:t>haben gegenüber einer festen </a:t>
            </a:r>
            <a:br>
              <a:rPr lang="de-DE" altLang="de-DE" sz="2400" dirty="0"/>
            </a:br>
            <a:r>
              <a:rPr lang="de-DE" altLang="de-DE" sz="2400" dirty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br>
              <a:rPr lang="de-DE" altLang="de-DE" sz="2000" dirty="0"/>
            </a:br>
            <a:r>
              <a:rPr lang="de-DE" altLang="de-DE" sz="2000" dirty="0"/>
              <a:t>wenn die Suchschlüssel stark </a:t>
            </a:r>
            <a:br>
              <a:rPr lang="de-DE" altLang="de-DE" sz="2000" dirty="0"/>
            </a:br>
            <a:r>
              <a:rPr lang="de-DE" altLang="de-DE" sz="2000" dirty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br>
              <a:rPr lang="de-DE" altLang="de-DE" sz="2000" dirty="0"/>
            </a:br>
            <a:r>
              <a:rPr lang="de-DE" altLang="de-DE" sz="2000" dirty="0"/>
              <a:t>Listen findet man im Buch von </a:t>
            </a:r>
            <a:br>
              <a:rPr lang="de-DE" altLang="de-DE" sz="2000" dirty="0"/>
            </a:br>
            <a:r>
              <a:rPr lang="de-DE" altLang="de-DE" sz="2000" i="1" dirty="0"/>
              <a:t>Ottmann 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12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120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/>
              <a:t>Alternativen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/>
              <a:t> Fall 1: 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AF375A57-C271-B345-899F-AD8B2B3D4EF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121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1" name="Line 37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F4288C78-9A95-6B41-8D82-9E5C8A866DC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122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3" name="Line 25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508E2DB-487F-E84B-84FE-8A0DA96E4F8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123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/>
              <a:t>Alternativen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Fall 2: 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B823B6CC-CFBC-F74F-8725-203ABD2B5DF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124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480C06FD-DCC6-684A-B719-4E2DF4C2CD9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125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B9ABB52C-5F3D-924C-8383-F678C8B06F7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126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9AA1E960-6782-5C44-997C-CB8A49536B7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127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>
                <a:latin typeface="cmsy10" charset="0"/>
                <a:sym typeface="Wingdings"/>
              </a:rPr>
              <a:t></a:t>
            </a:r>
            <a:r>
              <a:rPr lang="en-US" sz="2400" dirty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0892F968-034C-8F40-A301-E8BA5DE4127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128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dirty="0" err="1">
                <a:solidFill>
                  <a:schemeClr val="accent2"/>
                </a:solidFill>
              </a:rPr>
              <a:t>Drehoperationen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en-US" dirty="0"/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1196206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Zum Vergleich: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/>
              <a:t>Splay</a:t>
            </a:r>
            <a:r>
              <a:rPr lang="de-DE" dirty="0"/>
              <a:t>-Bäume</a:t>
            </a:r>
          </a:p>
          <a:p>
            <a:r>
              <a:rPr lang="de-DE" dirty="0" err="1"/>
              <a:t>search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/>
              <a:t>amort</a:t>
            </a:r>
            <a:r>
              <a:rPr lang="de-DE" dirty="0"/>
              <a:t>.</a:t>
            </a:r>
          </a:p>
          <a:p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rgbClr val="3C8C93"/>
                </a:solidFill>
              </a:rPr>
              <a:t>O(log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</a:t>
            </a:r>
          </a:p>
          <a:p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>
                <a:solidFill>
                  <a:srgbClr val="3C8C93"/>
                </a:solidFill>
              </a:rPr>
              <a:t>O(log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1985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Splay</a:t>
            </a:r>
            <a:r>
              <a:rPr lang="de-DE" dirty="0"/>
              <a:t>) – 1978 (</a:t>
            </a:r>
            <a:r>
              <a:rPr lang="de-DE" b="1" dirty="0">
                <a:solidFill>
                  <a:srgbClr val="FF0000"/>
                </a:solidFill>
              </a:rPr>
              <a:t>Rot</a:t>
            </a:r>
            <a:r>
              <a:rPr lang="de-DE" dirty="0"/>
              <a:t>-</a:t>
            </a:r>
            <a:r>
              <a:rPr lang="de-DE" b="1" dirty="0">
                <a:solidFill>
                  <a:srgbClr val="000000"/>
                </a:solidFill>
              </a:rPr>
              <a:t>Schwarz</a:t>
            </a:r>
            <a:r>
              <a:rPr lang="de-DE" dirty="0"/>
              <a:t>) – 1962 (</a:t>
            </a:r>
            <a:r>
              <a:rPr lang="de-DE" dirty="0">
                <a:solidFill>
                  <a:srgbClr val="0000FF"/>
                </a:solidFill>
              </a:rPr>
              <a:t>AVL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4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49E-719B-4344-A6DE-DDEBA8A5B66A}" type="slidenum">
              <a:rPr lang="de-DE"/>
              <a:pPr/>
              <a:t>13</a:t>
            </a:fld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Suchstruktur für die Darstellung von Mengen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s: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>
                <a:solidFill>
                  <a:schemeClr val="hlink"/>
                </a:solidFill>
              </a:rPr>
              <a:t>x</a:t>
            </a:r>
            <a:r>
              <a:rPr lang="de-DE" dirty="0"/>
              <a:t> 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(x).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x, s</a:t>
            </a:r>
            <a:r>
              <a:rPr lang="de-DE" dirty="0"/>
              <a:t>): modifiziere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/>
              <a:t>auf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>
                <a:solidFill>
                  <a:schemeClr val="hlink"/>
                </a:solidFill>
              </a:rPr>
              <a:t> {x}</a:t>
            </a:r>
            <a:endParaRPr lang="de-DE" dirty="0"/>
          </a:p>
          <a:p>
            <a:r>
              <a:rPr lang="de-DE" dirty="0" err="1">
                <a:solidFill>
                  <a:srgbClr val="FF0000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s</a:t>
            </a:r>
            <a:r>
              <a:rPr lang="de-DE" dirty="0"/>
              <a:t>):  modifiziere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/>
              <a:t>auf</a:t>
            </a:r>
            <a:r>
              <a:rPr lang="de-DE" dirty="0">
                <a:solidFill>
                  <a:schemeClr val="hlink"/>
                </a:solidFill>
              </a:rPr>
              <a:t> s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\</a:t>
            </a:r>
            <a:r>
              <a:rPr lang="de-DE" dirty="0">
                <a:solidFill>
                  <a:schemeClr val="hlink"/>
                </a:solidFill>
              </a:rPr>
              <a:t>{x}, </a:t>
            </a:r>
            <a:r>
              <a:rPr lang="de-DE" dirty="0"/>
              <a:t>sofern ein Element </a:t>
            </a:r>
            <a:r>
              <a:rPr lang="de-DE" dirty="0">
                <a:solidFill>
                  <a:schemeClr val="hlink"/>
                </a:solidFill>
              </a:rPr>
              <a:t>x</a:t>
            </a:r>
            <a:r>
              <a:rPr lang="de-DE" dirty="0"/>
              <a:t> enthalten 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(x)=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search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s</a:t>
            </a:r>
            <a:r>
              <a:rPr lang="de-DE" dirty="0"/>
              <a:t>): gib </a:t>
            </a:r>
            <a:r>
              <a:rPr lang="de-DE" dirty="0">
                <a:solidFill>
                  <a:schemeClr val="hlink"/>
                </a:solidFill>
              </a:rPr>
              <a:t>x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aus mit minimalem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(x)</a:t>
            </a:r>
            <a:r>
              <a:rPr lang="de-DE" dirty="0"/>
              <a:t> so dass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rgbClr val="FF0000"/>
                </a:solidFill>
              </a:rPr>
              <a:t>≥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(gib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nil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zurück, wenn ein solches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/>
              <a:t> nicht vorhanden)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3B9C9C99-599B-4941-A636-727846DCD2E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2071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AVL-Bäume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68760"/>
            <a:ext cx="8460432" cy="44093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Landis; In: </a:t>
            </a:r>
            <a:r>
              <a:rPr lang="de-DE" sz="1100" dirty="0" err="1">
                <a:solidFill>
                  <a:srgbClr val="0000FF"/>
                </a:solidFill>
              </a:rPr>
              <a:t>Doklady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Akademii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Nauk</a:t>
            </a:r>
            <a:r>
              <a:rPr lang="de-DE" sz="1100" dirty="0">
                <a:solidFill>
                  <a:srgbClr val="0000FF"/>
                </a:solidFill>
              </a:rPr>
              <a:t> SSSR 146</a:t>
            </a:r>
            <a:r>
              <a:rPr lang="de-DE" sz="1100">
                <a:solidFill>
                  <a:srgbClr val="0000FF"/>
                </a:solidFill>
              </a:rPr>
              <a:t>, </a:t>
            </a:r>
            <a:br>
              <a:rPr lang="de-DE" sz="1100">
                <a:solidFill>
                  <a:srgbClr val="0000FF"/>
                </a:solidFill>
              </a:rPr>
            </a:br>
            <a:r>
              <a:rPr lang="de-DE" sz="1100">
                <a:solidFill>
                  <a:srgbClr val="0000FF"/>
                </a:solidFill>
              </a:rPr>
              <a:t>S</a:t>
            </a:r>
            <a:r>
              <a:rPr lang="de-DE" sz="1100" dirty="0">
                <a:solidFill>
                  <a:srgbClr val="0000FF"/>
                </a:solidFill>
              </a:rPr>
              <a:t>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AVL-Präsentationen wurden mit </a:t>
            </a:r>
            <a:r>
              <a:rPr lang="de-DE" sz="2000"/>
              <a:t>einigen Änderungen übernommen </a:t>
            </a:r>
            <a:r>
              <a:rPr lang="de-DE" sz="2000" dirty="0"/>
              <a:t>aus:</a:t>
            </a:r>
          </a:p>
          <a:p>
            <a:r>
              <a:rPr lang="de-DE" sz="2000" dirty="0"/>
              <a:t>„Informatik II“ (Kapitel: Balancierte Bäume) gehalten von Martin Wirsing an der LMU 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132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54200F70-C312-3D4F-9133-0BE970B73786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133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DBE7E4-0914-0146-871B-CC23B7F6C8D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5561"/>
            <a:ext cx="4320480" cy="2723235"/>
          </a:xfrm>
        </p:spPr>
      </p:pic>
      <p:grpSp>
        <p:nvGrpSpPr>
          <p:cNvPr id="9" name="Group 8"/>
          <p:cNvGrpSpPr/>
          <p:nvPr/>
        </p:nvGrpSpPr>
        <p:grpSpPr>
          <a:xfrm>
            <a:off x="4572000" y="1123628"/>
            <a:ext cx="720080" cy="2305372"/>
            <a:chOff x="4572000" y="1123628"/>
            <a:chExt cx="720080" cy="2305372"/>
          </a:xfrm>
        </p:grpSpPr>
        <p:sp>
          <p:nvSpPr>
            <p:cNvPr id="7" name="Rectangle 6"/>
            <p:cNvSpPr/>
            <p:nvPr/>
          </p:nvSpPr>
          <p:spPr>
            <a:xfrm>
              <a:off x="4572000" y="1123628"/>
              <a:ext cx="432048" cy="23053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83113" y="1123628"/>
              <a:ext cx="708967" cy="8652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627784" y="2132856"/>
            <a:ext cx="181751" cy="14345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94AB-593F-C349-96D6-58E091FA5417}"/>
              </a:ext>
            </a:extLst>
          </p:cNvPr>
          <p:cNvSpPr/>
          <p:nvPr/>
        </p:nvSpPr>
        <p:spPr>
          <a:xfrm>
            <a:off x="0" y="3808796"/>
            <a:ext cx="5076056" cy="24285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E98D0F8F-6170-9D42-B0A2-DC947459535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135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AB1C9EE-34FA-1B4E-B43A-16131295817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Anwendungsstelle der 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136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DD80EC-0D7A-6240-BC8E-87898AD1B448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Rotationstypen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RR: Linksrotation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138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1BC8E7D-BC59-D241-8B5F-5154F55CDE9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LL: Rechtsrotation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139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4AFBCF-2EA6-EA4B-A861-61EDEDA7A971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 Suchstruktur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1. Idee: Speichere Elemente in sortiertem Feld.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4032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90646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9145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4193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9225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24112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44274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9306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54354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9387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64419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74500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95483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84580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9467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4174207" y="1774751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670176" y="2278782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922588" y="2531195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932238" y="1916832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search(12)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1403226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964488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2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556373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C3CDF3C6-DADF-7D48-AE98-E7E3AE9288F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948E-6 L -0.44097 -3.294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948E-6 L 0.22049 -3.29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3.2948E-6 L -0.55122 -3.2948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RL: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140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7743" y="1448913"/>
            <a:ext cx="132797" cy="395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236DA5F4-10D0-4645-9269-52CF5E13D45A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141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9509DB3-80E3-4245-B5AB-2A4F6E7911A7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142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0608877-E981-C44F-8FD4-84B69DBE9F1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Knoten in AVL-Bäumen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143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 err="1"/>
              <a:t>Löschen</a:t>
            </a:r>
            <a:r>
              <a:rPr lang="de-DE" dirty="0"/>
              <a:t> erfolgt wie bei </a:t>
            </a:r>
            <a:r>
              <a:rPr lang="de-DE" dirty="0" err="1"/>
              <a:t>Suchbäumen</a:t>
            </a:r>
            <a:r>
              <a:rPr lang="de-DE" dirty="0"/>
              <a:t> und ...</a:t>
            </a:r>
          </a:p>
          <a:p>
            <a:r>
              <a:rPr lang="de-DE" dirty="0"/>
              <a:t>kann zu Strukturverletzungen </a:t>
            </a:r>
            <a:r>
              <a:rPr lang="de-DE" dirty="0" err="1"/>
              <a:t>führen</a:t>
            </a:r>
            <a:br>
              <a:rPr lang="de-DE" dirty="0"/>
            </a:br>
            <a:r>
              <a:rPr lang="de-DE" dirty="0"/>
              <a:t>(wie beim </a:t>
            </a:r>
            <a:r>
              <a:rPr lang="de-DE" dirty="0" err="1"/>
              <a:t>Einfügen</a:t>
            </a:r>
            <a:r>
              <a:rPr lang="de-DE" dirty="0"/>
              <a:t>), ...</a:t>
            </a:r>
          </a:p>
          <a:p>
            <a:r>
              <a:rPr lang="de-DE" dirty="0"/>
              <a:t>… die durch Rotationen ausgeglichen werden</a:t>
            </a:r>
          </a:p>
          <a:p>
            <a:pPr lvl="1"/>
            <a:r>
              <a:rPr lang="de-DE" dirty="0"/>
              <a:t>Es </a:t>
            </a:r>
            <a:r>
              <a:rPr lang="de-DE" dirty="0" err="1"/>
              <a:t>genügt</a:t>
            </a:r>
            <a:r>
              <a:rPr lang="de-DE" dirty="0"/>
              <a:t> nicht immer eine einzige Rotation oder Doppelrotation (</a:t>
            </a:r>
            <a:r>
              <a:rPr lang="de-DE" dirty="0">
                <a:solidFill>
                  <a:srgbClr val="0833FF"/>
                </a:solidFill>
              </a:rPr>
              <a:t>Restrukturierung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Im schlechtesten Fall:</a:t>
            </a:r>
          </a:p>
          <a:p>
            <a:pPr lvl="2"/>
            <a:r>
              <a:rPr lang="de-DE" dirty="0"/>
              <a:t>auf dem Suchpfad </a:t>
            </a:r>
            <a:r>
              <a:rPr lang="de-DE" dirty="0" err="1"/>
              <a:t>bottom-up</a:t>
            </a:r>
            <a:r>
              <a:rPr lang="de-DE" dirty="0"/>
              <a:t> vom zu entfernenden </a:t>
            </a:r>
            <a:r>
              <a:rPr lang="de-DE" dirty="0" err="1"/>
              <a:t>Schlüssel</a:t>
            </a:r>
            <a:r>
              <a:rPr lang="de-DE" dirty="0"/>
              <a:t> bis zur Wurzel </a:t>
            </a:r>
          </a:p>
          <a:p>
            <a:pPr lvl="2"/>
            <a:r>
              <a:rPr lang="de-DE" dirty="0"/>
              <a:t>auf jedem Level Rotation bzw. Doppelrotation</a:t>
            </a:r>
          </a:p>
          <a:p>
            <a:pPr lvl="2"/>
            <a:r>
              <a:rPr lang="de-DE" dirty="0"/>
              <a:t>Aufwand O(log </a:t>
            </a:r>
            <a:r>
              <a:rPr lang="de-DE" dirty="0" err="1"/>
              <a:t>n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58D8AAB5-0841-B842-9481-82A88B221AE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144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Splay-Baum:</a:t>
            </a:r>
          </a:p>
          <a:p>
            <a:r>
              <a:rPr lang="de-DE" sz="2400" dirty="0" err="1"/>
              <a:t>search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/>
              <a:t>amort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insert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/>
              <a:t>delete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Wann welche Repräsentation nehmen?</a:t>
            </a: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15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  <a:r>
              <a:rPr lang="de-DE" sz="2800" dirty="0"/>
              <a:t> Zahl </a:t>
            </a:r>
            <a:r>
              <a:rPr lang="de-DE" sz="2800" dirty="0">
                <a:solidFill>
                  <a:schemeClr val="hlink"/>
                </a:solidFill>
              </a:rPr>
              <a:t>x</a:t>
            </a:r>
            <a:r>
              <a:rPr lang="de-DE" sz="2800" dirty="0"/>
              <a:t> und ein sortiertes Feld </a:t>
            </a:r>
            <a:r>
              <a:rPr lang="de-DE" sz="2800" dirty="0">
                <a:solidFill>
                  <a:schemeClr val="hlink"/>
                </a:solidFill>
              </a:rPr>
              <a:t>A[1],…,A[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>
                <a:solidFill>
                  <a:schemeClr val="accent2"/>
                </a:solidFill>
              </a:rPr>
              <a:t>function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>
                <a:solidFill>
                  <a:schemeClr val="accent2"/>
                </a:solidFill>
              </a:rPr>
              <a:t>(</a:t>
            </a:r>
            <a:r>
              <a:rPr lang="de-DE" sz="2800" dirty="0" err="1">
                <a:solidFill>
                  <a:schemeClr val="accent2"/>
                </a:solidFill>
              </a:rPr>
              <a:t>k</a:t>
            </a:r>
            <a:r>
              <a:rPr lang="de-DE" sz="2800" dirty="0">
                <a:solidFill>
                  <a:schemeClr val="accent2"/>
                </a:solidFill>
              </a:rPr>
              <a:t>, 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:= </a:t>
            </a:r>
            <a:r>
              <a:rPr lang="de-DE" sz="2800" dirty="0" err="1">
                <a:solidFill>
                  <a:schemeClr val="hlink"/>
                </a:solidFill>
              </a:rPr>
              <a:t>length</a:t>
            </a:r>
            <a:r>
              <a:rPr lang="de-DE" sz="2800" dirty="0">
                <a:solidFill>
                  <a:schemeClr val="hlink"/>
                </a:solidFill>
              </a:rPr>
              <a:t>(A); l := 1;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 :=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/>
              <a:t>   </a:t>
            </a:r>
            <a:r>
              <a:rPr lang="de-DE" sz="2800" b="1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 &lt;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</a:t>
            </a:r>
            <a:r>
              <a:rPr lang="de-DE" sz="2800" b="1" dirty="0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   </a:t>
            </a:r>
            <a:r>
              <a:rPr lang="de-DE" sz="2800" dirty="0">
                <a:solidFill>
                  <a:schemeClr val="hlink"/>
                </a:solidFill>
              </a:rPr>
              <a:t>m:=(</a:t>
            </a:r>
            <a:r>
              <a:rPr lang="de-DE" sz="2800" dirty="0" err="1">
                <a:solidFill>
                  <a:schemeClr val="hlink"/>
                </a:solidFill>
              </a:rPr>
              <a:t>r+l</a:t>
            </a:r>
            <a:r>
              <a:rPr lang="de-DE" sz="2800" dirty="0">
                <a:solidFill>
                  <a:schemeClr val="hlink"/>
                </a:solidFill>
              </a:rPr>
              <a:t>) div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3C8C93"/>
                </a:solidFill>
              </a:rPr>
              <a:t>key</a:t>
            </a:r>
            <a:r>
              <a:rPr lang="de-DE" sz="2800" dirty="0">
                <a:solidFill>
                  <a:srgbClr val="3C8C93"/>
                </a:solidFill>
              </a:rPr>
              <a:t>(A[m])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 </a:t>
            </a:r>
            <a:r>
              <a:rPr lang="de-DE" sz="2800" b="1" dirty="0" err="1"/>
              <a:t>then</a:t>
            </a:r>
            <a:r>
              <a:rPr lang="de-DE" sz="2800" b="1" dirty="0"/>
              <a:t> </a:t>
            </a:r>
            <a:r>
              <a:rPr lang="de-DE" sz="2800" b="1" dirty="0" err="1"/>
              <a:t>return</a:t>
            </a:r>
            <a:r>
              <a:rPr lang="de-DE" sz="2800" b="1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A[m]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3C8C93"/>
                </a:solidFill>
              </a:rPr>
              <a:t>key</a:t>
            </a:r>
            <a:r>
              <a:rPr lang="de-DE" sz="2800" dirty="0">
                <a:solidFill>
                  <a:srgbClr val="3C8C93"/>
                </a:solidFill>
              </a:rPr>
              <a:t>(A[m])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 </a:t>
            </a:r>
            <a:r>
              <a:rPr lang="de-DE" sz="2800" b="1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l:=m+1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   </a:t>
            </a:r>
            <a:r>
              <a:rPr lang="de-DE" sz="2800" b="1" dirty="0" err="1"/>
              <a:t>else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:=m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/>
              <a:t>   </a:t>
            </a:r>
            <a:r>
              <a:rPr lang="de-DE" sz="2800" b="1" dirty="0" err="1"/>
              <a:t>return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A[l]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EE2E158-2C90-9940-90BA-A079DDD0F70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16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Suchstruktur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Worst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case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1E67E51B-299C-2D46-9C03-0450758AAFF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17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2. Idee: Sortierte Liste (hier zyklisch doppelt verkettet)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kosten im </a:t>
            </a:r>
            <a:r>
              <a:rPr lang="de-DE" sz="2800" dirty="0" err="1"/>
              <a:t>worst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Einsicht:</a:t>
            </a:r>
            <a:r>
              <a:rPr lang="de-DE" sz="2800" dirty="0"/>
              <a:t> Wenn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effizient zu implementieren wäre, dann auch alle 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4D802A74-3747-AF4E-AA66-5D9B5A80794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Alternativen</a:t>
            </a:r>
          </a:p>
          <a:p>
            <a:pPr lvl="1"/>
            <a:r>
              <a:rPr lang="de-DE" dirty="0"/>
              <a:t>Nicht-zyklische, doppelt verkettete Liste</a:t>
            </a:r>
          </a:p>
          <a:p>
            <a:pPr lvl="1"/>
            <a:r>
              <a:rPr lang="de-DE" dirty="0"/>
              <a:t>Einfach verkettete Liste</a:t>
            </a:r>
          </a:p>
          <a:p>
            <a:pPr lvl="1"/>
            <a:r>
              <a:rPr lang="de-DE" dirty="0"/>
              <a:t>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Explosion 1 5"/>
          <p:cNvSpPr/>
          <p:nvPr/>
        </p:nvSpPr>
        <p:spPr>
          <a:xfrm>
            <a:off x="683568" y="3645024"/>
            <a:ext cx="6048672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wäre die Folge bei einer einfach verketteten Liste?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995936" y="1916832"/>
            <a:ext cx="4968552" cy="208823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Welche Möglichkeiten ergeben sich durch eine zyklische Liste?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D6B2D88A-C3C2-6C47-BE4B-7AEF4A2757A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für Suche nach neuer Trägerstruktur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Halbierungssuche durchsucht </a:t>
            </a:r>
            <a:r>
              <a:rPr lang="de-DE" dirty="0">
                <a:solidFill>
                  <a:srgbClr val="0833FF"/>
                </a:solidFill>
              </a:rPr>
              <a:t>Felder</a:t>
            </a:r>
          </a:p>
          <a:p>
            <a:pPr lvl="1"/>
            <a:r>
              <a:rPr lang="de-DE" dirty="0"/>
              <a:t>Einfügen neuer Elemente erfordert ggf.</a:t>
            </a:r>
            <a:br>
              <a:rPr lang="de-DE" dirty="0"/>
            </a:br>
            <a:r>
              <a:rPr lang="de-DE" dirty="0"/>
              <a:t>ein größeres Feld und </a:t>
            </a:r>
            <a:r>
              <a:rPr lang="de-DE" dirty="0">
                <a:solidFill>
                  <a:srgbClr val="FF0000"/>
                </a:solidFill>
              </a:rPr>
              <a:t>Umkopieren</a:t>
            </a:r>
            <a:r>
              <a:rPr lang="de-DE" dirty="0"/>
              <a:t> der Elemente </a:t>
            </a:r>
          </a:p>
          <a:p>
            <a:r>
              <a:rPr lang="de-DE" dirty="0"/>
              <a:t>Einfügen in </a:t>
            </a:r>
            <a:r>
              <a:rPr lang="de-DE" dirty="0">
                <a:solidFill>
                  <a:srgbClr val="0833FF"/>
                </a:solidFill>
              </a:rPr>
              <a:t>Listen</a:t>
            </a:r>
            <a:r>
              <a:rPr lang="de-DE" dirty="0"/>
              <a:t> in konstanter Zeit</a:t>
            </a:r>
          </a:p>
          <a:p>
            <a:pPr lvl="1"/>
            <a:r>
              <a:rPr lang="de-DE" dirty="0"/>
              <a:t>Zugriffe auf Elemente jedoch </a:t>
            </a:r>
            <a:r>
              <a:rPr lang="de-DE" dirty="0">
                <a:solidFill>
                  <a:srgbClr val="FF0000"/>
                </a:solidFill>
              </a:rPr>
              <a:t>sequentiell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rgbClr val="0833FF"/>
                </a:solidFill>
              </a:rPr>
              <a:t>(</a:t>
            </a:r>
            <a:r>
              <a:rPr lang="de-DE" dirty="0" err="1">
                <a:solidFill>
                  <a:srgbClr val="0833FF"/>
                </a:solidFill>
              </a:rPr>
              <a:t>Verzeigerter</a:t>
            </a:r>
            <a:r>
              <a:rPr lang="de-DE" dirty="0">
                <a:solidFill>
                  <a:srgbClr val="0833FF"/>
                </a:solidFill>
              </a:rPr>
              <a:t>) Baum</a:t>
            </a:r>
          </a:p>
          <a:p>
            <a:pPr lvl="1"/>
            <a:r>
              <a:rPr lang="de-DE" dirty="0"/>
              <a:t>Einfügen in konstanter Zeit möglich </a:t>
            </a:r>
            <a:br>
              <a:rPr lang="de-DE" dirty="0"/>
            </a:br>
            <a:r>
              <a:rPr lang="de-DE" dirty="0"/>
              <a:t>(falls </a:t>
            </a:r>
            <a:r>
              <a:rPr lang="de-DE" dirty="0" err="1"/>
              <a:t>Einfügeposition</a:t>
            </a:r>
            <a:r>
              <a:rPr lang="de-DE" dirty="0"/>
              <a:t> gegeben)</a:t>
            </a:r>
          </a:p>
          <a:p>
            <a:pPr lvl="1"/>
            <a:r>
              <a:rPr lang="de-DE" dirty="0"/>
              <a:t> zum Suchen verwendbar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 Menge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/>
              <a:t>Datenstruktur, die Objekte verwaltet, für die Schlüssel definiert sind:  </a:t>
            </a:r>
          </a:p>
          <a:p>
            <a:pPr lvl="1"/>
            <a:r>
              <a:rPr lang="de-DE" sz="2000" dirty="0"/>
              <a:t>einfache Menge (zunächst betrachtet)</a:t>
            </a:r>
          </a:p>
          <a:p>
            <a:pPr lvl="1"/>
            <a:r>
              <a:rPr lang="de-DE" sz="2000" dirty="0"/>
              <a:t>Multimenge</a:t>
            </a:r>
          </a:p>
          <a:p>
            <a:pPr lvl="1"/>
            <a:r>
              <a:rPr lang="de-DE" sz="2000" dirty="0"/>
              <a:t>geordnete (Multi-)Menge</a:t>
            </a:r>
          </a:p>
          <a:p>
            <a:r>
              <a:rPr lang="de-DE" sz="2000" dirty="0"/>
              <a:t>Erzeugung: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" sz="2000" dirty="0">
                <a:solidFill>
                  <a:schemeClr val="accent1">
                    <a:lumMod val="50000"/>
                  </a:schemeClr>
                </a:solidFill>
              </a:rPr>
              <a:t>:= &lt;&gt;:Set </a:t>
            </a:r>
            <a:endParaRPr lang="de-DE" sz="2000" dirty="0"/>
          </a:p>
          <a:p>
            <a:pPr lvl="1"/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:= &lt;&gt;:Set with key(</a:t>
            </a:r>
            <a:r>
              <a:rPr lang="en" sz="1800" dirty="0" err="1">
                <a:solidFill>
                  <a:schemeClr val="accent1">
                    <a:lumMod val="50000"/>
                  </a:schemeClr>
                </a:solidFill>
              </a:rPr>
              <a:t>elem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) = …       // </a:t>
            </a:r>
            <a:r>
              <a:rPr lang="en-US" sz="1800" noProof="1">
                <a:solidFill>
                  <a:schemeClr val="hlink"/>
                </a:solidFill>
              </a:rPr>
              <a:t>pq=&lt;&gt;:PQ</a:t>
            </a:r>
            <a:r>
              <a:rPr lang="de-DE" sz="1800" noProof="1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18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with</a:t>
            </a:r>
            <a:r>
              <a:rPr lang="de-DE" sz="18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8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key(elem) = …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/>
              <a:t>Obligatorische Operationen:</a:t>
            </a:r>
          </a:p>
          <a:p>
            <a:pPr lvl="1"/>
            <a:r>
              <a:rPr lang="de-DE" sz="1800" dirty="0" err="1">
                <a:solidFill>
                  <a:srgbClr val="FF0000"/>
                </a:solidFill>
              </a:rPr>
              <a:t>test</a:t>
            </a:r>
            <a:r>
              <a:rPr lang="de-DE" sz="1800" dirty="0"/>
              <a:t>(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  <a:r>
              <a:rPr lang="de-DE" sz="1800" dirty="0"/>
              <a:t>: testet, ob ein Element mit Schlüssel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/>
              <a:t> in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enthalten ist</a:t>
            </a:r>
            <a:br>
              <a:rPr lang="de-DE" sz="1800" dirty="0"/>
            </a:br>
            <a:r>
              <a:rPr lang="de-DE" sz="1800" dirty="0"/>
              <a:t> (liefert </a:t>
            </a:r>
            <a:r>
              <a:rPr lang="de-DE" sz="1800" dirty="0" err="1"/>
              <a:t>true</a:t>
            </a:r>
            <a:r>
              <a:rPr lang="de-DE" sz="1800" dirty="0"/>
              <a:t>/</a:t>
            </a:r>
            <a:r>
              <a:rPr lang="de-DE" sz="1800" dirty="0" err="1"/>
              <a:t>false</a:t>
            </a:r>
            <a:r>
              <a:rPr lang="de-DE" sz="1800" dirty="0"/>
              <a:t>) </a:t>
            </a:r>
          </a:p>
          <a:p>
            <a:pPr lvl="1"/>
            <a:r>
              <a:rPr lang="de-DE" sz="1800" dirty="0" err="1">
                <a:solidFill>
                  <a:srgbClr val="FF0000"/>
                </a:solidFill>
              </a:rPr>
              <a:t>search</a:t>
            </a: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</a:p>
          <a:p>
            <a:pPr marL="914400" lvl="2" indent="0">
              <a:buNone/>
            </a:pPr>
            <a:r>
              <a:rPr lang="de-DE" sz="1600" dirty="0"/>
              <a:t>(1a) liefert das Element aus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/>
              <a:t>, dessen Schlüssel 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ist, oder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nil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sz="1600" dirty="0"/>
              <a:t>(1b) liefert das Element aus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/>
              <a:t>, dessen Schlüssel </a:t>
            </a:r>
            <a:r>
              <a:rPr lang="de-DE" sz="1600" dirty="0" err="1">
                <a:solidFill>
                  <a:srgbClr val="3C8C93"/>
                </a:solidFill>
              </a:rPr>
              <a:t>key</a:t>
            </a:r>
            <a:r>
              <a:rPr lang="de-DE" sz="1600" dirty="0">
                <a:solidFill>
                  <a:srgbClr val="3C8C93"/>
                </a:solidFill>
              </a:rPr>
              <a:t> </a:t>
            </a:r>
            <a:r>
              <a:rPr lang="de-DE" sz="1600" dirty="0"/>
              <a:t>minimal in </a:t>
            </a:r>
            <a:r>
              <a:rPr lang="de-DE" sz="1600" dirty="0">
                <a:solidFill>
                  <a:srgbClr val="3C8C93"/>
                </a:solidFill>
              </a:rPr>
              <a:t>s</a:t>
            </a:r>
            <a:br>
              <a:rPr lang="de-DE" sz="1600" dirty="0"/>
            </a:br>
            <a:r>
              <a:rPr lang="de-DE" sz="1600" dirty="0"/>
              <a:t>         ist und für den </a:t>
            </a:r>
            <a:r>
              <a:rPr lang="de-DE" sz="1600" dirty="0" err="1">
                <a:solidFill>
                  <a:srgbClr val="3C8C93"/>
                </a:solidFill>
              </a:rPr>
              <a:t>key</a:t>
            </a:r>
            <a:r>
              <a:rPr lang="de-DE" sz="1600" dirty="0" err="1">
                <a:solidFill>
                  <a:srgbClr val="FF0000"/>
                </a:solidFill>
              </a:rPr>
              <a:t>≥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gilt</a:t>
            </a:r>
          </a:p>
          <a:p>
            <a:pPr marL="914400" lvl="2" indent="0">
              <a:buNone/>
            </a:pPr>
            <a:r>
              <a:rPr lang="de-DE" sz="1600" dirty="0"/>
              <a:t>(2) liefert eine Menge von Elementen aus </a:t>
            </a:r>
            <a:r>
              <a:rPr lang="de-DE" sz="1600" dirty="0">
                <a:solidFill>
                  <a:srgbClr val="3C8C93"/>
                </a:solidFill>
              </a:rPr>
              <a:t>s</a:t>
            </a:r>
            <a:r>
              <a:rPr lang="de-DE" sz="1600" dirty="0"/>
              <a:t>, deren Schlüssel 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ist</a:t>
            </a:r>
          </a:p>
          <a:p>
            <a:pPr lvl="1"/>
            <a:r>
              <a:rPr lang="de-DE" sz="1800" dirty="0" err="1">
                <a:solidFill>
                  <a:srgbClr val="FF0000"/>
                </a:solidFill>
              </a:rPr>
              <a:t>insert</a:t>
            </a: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>
                <a:solidFill>
                  <a:srgbClr val="3C8C93"/>
                </a:solidFill>
              </a:rPr>
              <a:t>x, s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  <a:r>
              <a:rPr lang="de-DE" sz="1800" dirty="0"/>
              <a:t>: fügt das Element </a:t>
            </a:r>
            <a:r>
              <a:rPr lang="de-DE" sz="1800" dirty="0">
                <a:solidFill>
                  <a:srgbClr val="3C8C93"/>
                </a:solidFill>
              </a:rPr>
              <a:t>x</a:t>
            </a:r>
            <a:r>
              <a:rPr lang="de-DE" sz="1800" dirty="0"/>
              <a:t> in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ein (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 wird ggf. modifiziert)</a:t>
            </a:r>
          </a:p>
          <a:p>
            <a:pPr lvl="1"/>
            <a:r>
              <a:rPr lang="de-DE" sz="1800" dirty="0" err="1">
                <a:solidFill>
                  <a:srgbClr val="FF0000"/>
                </a:solidFill>
              </a:rPr>
              <a:t>delete</a:t>
            </a: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>
                <a:solidFill>
                  <a:srgbClr val="3C8C93"/>
                </a:solidFill>
              </a:rPr>
              <a:t>, s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  <a:r>
              <a:rPr lang="de-DE" sz="1800" dirty="0"/>
              <a:t>: löscht Element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1800" dirty="0"/>
              <a:t> mit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(x)=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/>
              <a:t>aus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(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wird ggf. modifiziert)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 Suchbäume -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binärer </a:t>
            </a:r>
            <a:r>
              <a:rPr lang="de-DE" dirty="0" err="1"/>
              <a:t>Suchbaum</a:t>
            </a:r>
            <a:r>
              <a:rPr lang="de-D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zusätzlich muss für jeden seiner Knoten gelten, </a:t>
            </a:r>
            <a:br>
              <a:rPr lang="de-DE" dirty="0"/>
            </a:br>
            <a:r>
              <a:rPr lang="de-DE" dirty="0"/>
              <a:t>dass das im Knoten</a:t>
            </a:r>
            <a:r>
              <a:rPr lang="de-DE" i="1" dirty="0"/>
              <a:t> gespeicherte Element</a:t>
            </a:r>
            <a:endParaRPr lang="de-DE" dirty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/>
              <a:t> </a:t>
            </a:r>
            <a:r>
              <a:rPr lang="de-DE" b="1" i="1" dirty="0"/>
              <a:t>größer</a:t>
            </a:r>
            <a:r>
              <a:rPr lang="de-DE" dirty="0"/>
              <a:t> ist als 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/>
              <a:t> </a:t>
            </a:r>
            <a:r>
              <a:rPr lang="de-DE" b="1" i="1" dirty="0"/>
              <a:t>kleiner</a:t>
            </a:r>
            <a:r>
              <a:rPr lang="de-DE" i="1" dirty="0"/>
              <a:t> </a:t>
            </a:r>
            <a:r>
              <a:rPr lang="de-DE" dirty="0"/>
              <a:t>ist als 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/>
              <a:t>rechten 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links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rechts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binäre Suchbäume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1472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ym typeface="Wingdings"/>
              </a:rPr>
              <a:t>fold</a:t>
            </a:r>
            <a:r>
              <a:rPr lang="de-DE" sz="2000" dirty="0">
                <a:sym typeface="Wingdings"/>
              </a:rPr>
              <a:t>(</a:t>
            </a:r>
            <a:r>
              <a:rPr lang="de-DE" sz="2000" dirty="0">
                <a:solidFill>
                  <a:srgbClr val="262673"/>
                </a:solidFill>
                <a:sym typeface="Wingdings"/>
              </a:rPr>
              <a:t>+</a:t>
            </a:r>
            <a:r>
              <a:rPr lang="de-DE" sz="2000" dirty="0">
                <a:sym typeface="Wingdings"/>
              </a:rPr>
              <a:t>, </a:t>
            </a:r>
            <a:r>
              <a:rPr lang="de-DE" sz="2000" dirty="0" err="1">
                <a:sym typeface="Wingdings"/>
              </a:rPr>
              <a:t>tr</a:t>
            </a:r>
            <a:r>
              <a:rPr lang="de-DE" sz="2000" dirty="0">
                <a:sym typeface="Wingdings"/>
              </a:rPr>
              <a:t>, 0)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(x,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/>
              <a:t>   </a:t>
            </a:r>
            <a:r>
              <a:rPr lang="de-DE" sz="2000" b="1" dirty="0" err="1"/>
              <a:t>if</a:t>
            </a:r>
            <a:r>
              <a:rPr lang="de-DE" sz="2000" dirty="0"/>
              <a:t>  x &gt; </a:t>
            </a:r>
            <a:r>
              <a:rPr lang="de-DE" sz="2000" dirty="0" err="1"/>
              <a:t>y</a:t>
            </a:r>
            <a:r>
              <a:rPr lang="de-DE" sz="2000" dirty="0"/>
              <a:t> </a:t>
            </a:r>
            <a:r>
              <a:rPr lang="de-DE" sz="2000" b="1" dirty="0" err="1"/>
              <a:t>then</a:t>
            </a:r>
            <a:endParaRPr lang="de-DE" sz="2000" b="1" dirty="0"/>
          </a:p>
          <a:p>
            <a:r>
              <a:rPr lang="de-DE" sz="2000" dirty="0"/>
              <a:t>      </a:t>
            </a:r>
            <a:r>
              <a:rPr lang="de-DE" sz="2000" b="1" dirty="0" err="1"/>
              <a:t>return</a:t>
            </a:r>
            <a:r>
              <a:rPr lang="de-DE" sz="2000" dirty="0"/>
              <a:t> x</a:t>
            </a:r>
          </a:p>
          <a:p>
            <a:r>
              <a:rPr lang="de-DE" sz="2000" dirty="0"/>
              <a:t>   </a:t>
            </a:r>
            <a:r>
              <a:rPr lang="de-DE" sz="2000" b="1" dirty="0" err="1"/>
              <a:t>else</a:t>
            </a:r>
            <a:r>
              <a:rPr lang="de-DE" sz="2000" dirty="0"/>
              <a:t> </a:t>
            </a:r>
            <a:r>
              <a:rPr lang="de-DE" sz="2000" b="1" dirty="0" err="1"/>
              <a:t>return</a:t>
            </a:r>
            <a:r>
              <a:rPr lang="de-DE" sz="2000" dirty="0"/>
              <a:t> </a:t>
            </a:r>
            <a:r>
              <a:rPr lang="de-DE" sz="2000" dirty="0" err="1"/>
              <a:t>y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fold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/>
              <a:t>, </a:t>
            </a:r>
            <a:r>
              <a:rPr lang="de-DE" sz="2000" dirty="0" err="1"/>
              <a:t>tr</a:t>
            </a:r>
            <a:r>
              <a:rPr lang="de-DE" sz="2000" dirty="0"/>
              <a:t>, 0)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568187" y="3558495"/>
            <a:ext cx="2108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min (x,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/>
              <a:t>   </a:t>
            </a:r>
            <a:r>
              <a:rPr lang="de-DE" sz="2000" b="1" dirty="0" err="1"/>
              <a:t>if</a:t>
            </a:r>
            <a:r>
              <a:rPr lang="de-DE" sz="2000" dirty="0"/>
              <a:t>  x &gt; </a:t>
            </a:r>
            <a:r>
              <a:rPr lang="de-DE" sz="2000" dirty="0" err="1"/>
              <a:t>y</a:t>
            </a:r>
            <a:r>
              <a:rPr lang="de-DE" sz="2000" dirty="0"/>
              <a:t> </a:t>
            </a:r>
            <a:r>
              <a:rPr lang="de-DE" sz="2000" b="1" dirty="0" err="1"/>
              <a:t>then</a:t>
            </a:r>
            <a:endParaRPr lang="de-DE" sz="2000" b="1" dirty="0"/>
          </a:p>
          <a:p>
            <a:r>
              <a:rPr lang="de-DE" sz="2000" dirty="0"/>
              <a:t>      </a:t>
            </a:r>
            <a:r>
              <a:rPr lang="de-DE" sz="2000" b="1" dirty="0" err="1"/>
              <a:t>return</a:t>
            </a:r>
            <a:r>
              <a:rPr lang="de-DE" sz="2000" dirty="0"/>
              <a:t> </a:t>
            </a:r>
            <a:r>
              <a:rPr lang="de-DE" sz="2000" dirty="0" err="1"/>
              <a:t>y</a:t>
            </a:r>
            <a:endParaRPr lang="de-DE" sz="2000" dirty="0"/>
          </a:p>
          <a:p>
            <a:r>
              <a:rPr lang="de-DE" sz="2000" dirty="0"/>
              <a:t>   </a:t>
            </a:r>
            <a:r>
              <a:rPr lang="de-DE" sz="2000" b="1" dirty="0" err="1"/>
              <a:t>else</a:t>
            </a:r>
            <a:r>
              <a:rPr lang="de-DE" sz="2000" dirty="0"/>
              <a:t> </a:t>
            </a:r>
            <a:r>
              <a:rPr lang="de-DE" sz="2000" b="1" dirty="0" err="1"/>
              <a:t>return</a:t>
            </a:r>
            <a:r>
              <a:rPr lang="de-DE" sz="2000" dirty="0"/>
              <a:t> x</a:t>
            </a:r>
          </a:p>
          <a:p>
            <a:endParaRPr lang="de-DE" sz="2000" dirty="0"/>
          </a:p>
          <a:p>
            <a:r>
              <a:rPr lang="de-DE" sz="2000" dirty="0" err="1"/>
              <a:t>fold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min</a:t>
            </a:r>
            <a:r>
              <a:rPr lang="de-DE" sz="2000" dirty="0"/>
              <a:t>, </a:t>
            </a:r>
            <a:r>
              <a:rPr lang="de-DE" sz="2000" dirty="0" err="1"/>
              <a:t>tr</a:t>
            </a:r>
            <a:r>
              <a:rPr lang="de-DE" sz="2000" dirty="0"/>
              <a:t>, ∞)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50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Inorder</a:t>
            </a:r>
            <a:r>
              <a:rPr lang="de-DE" dirty="0"/>
              <a:t>-Ausgabe ergibt Sortierreihenfolge</a:t>
            </a:r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1412776"/>
            <a:ext cx="2995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printNode</a:t>
            </a:r>
            <a:r>
              <a:rPr lang="de-DE" dirty="0"/>
              <a:t>(</a:t>
            </a:r>
            <a:r>
              <a:rPr lang="de-DE" dirty="0" err="1"/>
              <a:t>ignore</a:t>
            </a:r>
            <a:r>
              <a:rPr lang="de-DE" dirty="0"/>
              <a:t>, x)</a:t>
            </a:r>
          </a:p>
          <a:p>
            <a:r>
              <a:rPr lang="de-DE" dirty="0"/>
              <a:t>   </a:t>
            </a:r>
            <a:r>
              <a:rPr lang="de-DE" dirty="0" err="1"/>
              <a:t>print</a:t>
            </a:r>
            <a:r>
              <a:rPr lang="de-DE" dirty="0"/>
              <a:t>(x)</a:t>
            </a:r>
          </a:p>
          <a:p>
            <a:r>
              <a:rPr lang="de-DE" dirty="0"/>
              <a:t>   </a:t>
            </a:r>
            <a:r>
              <a:rPr lang="de-DE" dirty="0" err="1"/>
              <a:t>return</a:t>
            </a:r>
            <a:r>
              <a:rPr lang="de-DE" dirty="0"/>
              <a:t> 0</a:t>
            </a:r>
          </a:p>
          <a:p>
            <a:endParaRPr lang="de-DE" dirty="0"/>
          </a:p>
          <a:p>
            <a:r>
              <a:rPr lang="de-DE" dirty="0" err="1"/>
              <a:t>fold</a:t>
            </a:r>
            <a:r>
              <a:rPr lang="de-DE" dirty="0"/>
              <a:t>(</a:t>
            </a:r>
            <a:r>
              <a:rPr lang="de-DE" dirty="0" err="1"/>
              <a:t>printNode</a:t>
            </a:r>
            <a:r>
              <a:rPr lang="de-DE" dirty="0"/>
              <a:t>, </a:t>
            </a:r>
            <a:r>
              <a:rPr lang="de-DE" dirty="0" err="1"/>
              <a:t>tr</a:t>
            </a:r>
            <a:r>
              <a:rPr lang="de-DE" dirty="0"/>
              <a:t>, 0)</a:t>
            </a:r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  <p:sp>
        <p:nvSpPr>
          <p:cNvPr id="35" name="Explosion 1 34">
            <a:extLst>
              <a:ext uri="{FF2B5EF4-FFF2-40B4-BE49-F238E27FC236}">
                <a16:creationId xmlns:a16="http://schemas.microsoft.com/office/drawing/2014/main" id="{3C2ECECE-F1DC-1145-B451-74639D6DE0DB}"/>
              </a:ext>
            </a:extLst>
          </p:cNvPr>
          <p:cNvSpPr/>
          <p:nvPr/>
        </p:nvSpPr>
        <p:spPr>
          <a:xfrm>
            <a:off x="7399416" y="2403755"/>
            <a:ext cx="2029476" cy="466489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Können Sie </a:t>
            </a:r>
            <a:r>
              <a:rPr lang="de-DE" sz="1600" dirty="0" err="1">
                <a:solidFill>
                  <a:schemeClr val="tx1"/>
                </a:solidFill>
              </a:rPr>
              <a:t>fold</a:t>
            </a:r>
            <a:r>
              <a:rPr lang="de-DE" sz="1600" dirty="0">
                <a:solidFill>
                  <a:schemeClr val="tx1"/>
                </a:solidFill>
              </a:rPr>
              <a:t> für Bäume so realisieren, dass das klappt? </a:t>
            </a:r>
          </a:p>
        </p:txBody>
      </p:sp>
    </p:spTree>
    <p:extLst>
      <p:ext uri="{BB962C8B-B14F-4D97-AF65-F5344CB8AC3E}">
        <p14:creationId xmlns:p14="http://schemas.microsoft.com/office/powerpoint/2010/main" val="37298449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07" y="188640"/>
            <a:ext cx="9540551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Fold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Bäume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052736"/>
            <a:ext cx="8352928" cy="53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fold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>
                <a:solidFill>
                  <a:srgbClr val="3C8C93"/>
                </a:solidFill>
              </a:rPr>
              <a:t>init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  </a:t>
            </a:r>
            <a:r>
              <a:rPr lang="de-DE" sz="2400" b="1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emptyTree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b="1" dirty="0" err="1"/>
              <a:t>then</a:t>
            </a:r>
            <a:endParaRPr lang="de-DE" sz="2400" b="1" dirty="0"/>
          </a:p>
          <a:p>
            <a:pPr>
              <a:lnSpc>
                <a:spcPct val="120000"/>
              </a:lnSpc>
            </a:pPr>
            <a:r>
              <a:rPr lang="de-DE" sz="2400" dirty="0"/>
              <a:t>      </a:t>
            </a:r>
            <a:r>
              <a:rPr lang="de-DE" sz="2400" b="1" dirty="0" err="1"/>
              <a:t>return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init</a:t>
            </a:r>
            <a:endParaRPr lang="de-DE" sz="2400" dirty="0">
              <a:solidFill>
                <a:srgbClr val="3C8C93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/>
              <a:t>   </a:t>
            </a:r>
            <a:r>
              <a:rPr lang="de-DE" sz="2400" b="1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leaf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b="1" dirty="0" err="1"/>
              <a:t>then</a:t>
            </a:r>
            <a:endParaRPr lang="de-DE" sz="2400" b="1" dirty="0"/>
          </a:p>
          <a:p>
            <a:pPr>
              <a:lnSpc>
                <a:spcPct val="120000"/>
              </a:lnSpc>
            </a:pPr>
            <a:r>
              <a:rPr lang="de-DE" sz="2400" dirty="0"/>
              <a:t>      </a:t>
            </a:r>
            <a:r>
              <a:rPr lang="de-DE" sz="2400" b="1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init</a:t>
            </a:r>
            <a:r>
              <a:rPr lang="de-DE" sz="2400" dirty="0">
                <a:solidFill>
                  <a:srgbClr val="3C8C93"/>
                </a:solidFill>
              </a:rPr>
              <a:t>, </a:t>
            </a:r>
            <a:r>
              <a:rPr lang="de-DE" sz="2400" dirty="0" err="1">
                <a:solidFill>
                  <a:srgbClr val="3C8C93"/>
                </a:solidFill>
              </a:rPr>
              <a:t>key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  </a:t>
            </a:r>
            <a:r>
              <a:rPr lang="de-DE" sz="2400" b="1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leftExists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b="1" dirty="0" err="1"/>
              <a:t>then</a:t>
            </a:r>
            <a:endParaRPr lang="de-DE" sz="2400" b="1" dirty="0"/>
          </a:p>
          <a:p>
            <a:pPr>
              <a:lnSpc>
                <a:spcPct val="120000"/>
              </a:lnSpc>
            </a:pPr>
            <a:r>
              <a:rPr lang="de-DE" sz="2400" dirty="0"/>
              <a:t>      </a:t>
            </a:r>
            <a:r>
              <a:rPr lang="de-DE" sz="2400" dirty="0">
                <a:solidFill>
                  <a:srgbClr val="3C8C93"/>
                </a:solidFill>
              </a:rPr>
              <a:t>x := 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dirty="0">
                <a:solidFill>
                  <a:srgbClr val="3C8C93"/>
                </a:solidFill>
              </a:rPr>
              <a:t>(  </a:t>
            </a:r>
            <a:r>
              <a:rPr lang="de-DE" sz="2400" dirty="0" err="1">
                <a:solidFill>
                  <a:srgbClr val="FF0000"/>
                </a:solidFill>
              </a:rPr>
              <a:t>fold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>
                <a:solidFill>
                  <a:schemeClr val="accent1">
                    <a:lumMod val="25000"/>
                  </a:schemeClr>
                </a:solidFill>
              </a:rPr>
              <a:t>f</a:t>
            </a:r>
            <a:r>
              <a:rPr lang="de-DE" sz="2400" dirty="0">
                <a:solidFill>
                  <a:srgbClr val="3C8C93"/>
                </a:solidFill>
              </a:rPr>
              <a:t>, </a:t>
            </a:r>
            <a:r>
              <a:rPr lang="de-DE" sz="2400" dirty="0" err="1">
                <a:solidFill>
                  <a:srgbClr val="3C8C93"/>
                </a:solidFill>
              </a:rPr>
              <a:t>left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), </a:t>
            </a:r>
            <a:r>
              <a:rPr lang="de-DE" sz="2400" dirty="0" err="1">
                <a:solidFill>
                  <a:srgbClr val="3C8C93"/>
                </a:solidFill>
              </a:rPr>
              <a:t>init</a:t>
            </a:r>
            <a:r>
              <a:rPr lang="de-DE" sz="2400" dirty="0">
                <a:solidFill>
                  <a:srgbClr val="3C8C93"/>
                </a:solidFill>
              </a:rPr>
              <a:t>),  </a:t>
            </a:r>
            <a:r>
              <a:rPr lang="de-DE" sz="2400" dirty="0" err="1">
                <a:solidFill>
                  <a:srgbClr val="3C8C93"/>
                </a:solidFill>
              </a:rPr>
              <a:t>key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 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     </a:t>
            </a:r>
            <a:r>
              <a:rPr lang="de-DE" sz="2400" b="1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rightExists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 </a:t>
            </a:r>
            <a:r>
              <a:rPr lang="de-DE" sz="2400" b="1" dirty="0" err="1"/>
              <a:t>then</a:t>
            </a:r>
            <a:endParaRPr lang="de-DE" sz="2400" b="1" dirty="0"/>
          </a:p>
          <a:p>
            <a:pPr>
              <a:lnSpc>
                <a:spcPct val="120000"/>
              </a:lnSpc>
            </a:pPr>
            <a:r>
              <a:rPr lang="de-DE" sz="2400" dirty="0"/>
              <a:t>         </a:t>
            </a:r>
            <a:r>
              <a:rPr lang="de-DE" sz="2400" b="1" dirty="0" err="1"/>
              <a:t>return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FF0000"/>
                </a:solidFill>
              </a:rPr>
              <a:t>fold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>
                <a:solidFill>
                  <a:srgbClr val="1E4649"/>
                </a:solidFill>
              </a:rPr>
              <a:t>f</a:t>
            </a:r>
            <a:r>
              <a:rPr lang="de-DE" sz="2400" dirty="0">
                <a:solidFill>
                  <a:srgbClr val="3C8C93"/>
                </a:solidFill>
              </a:rPr>
              <a:t>, </a:t>
            </a:r>
            <a:r>
              <a:rPr lang="de-DE" sz="2400" dirty="0" err="1">
                <a:solidFill>
                  <a:srgbClr val="3C8C93"/>
                </a:solidFill>
              </a:rPr>
              <a:t>right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), x)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     </a:t>
            </a:r>
            <a:r>
              <a:rPr lang="de-DE" sz="2400" b="1" dirty="0" err="1"/>
              <a:t>else</a:t>
            </a:r>
            <a:r>
              <a:rPr lang="de-DE" sz="2400" dirty="0"/>
              <a:t> </a:t>
            </a:r>
            <a:r>
              <a:rPr lang="de-DE" sz="2400" b="1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  </a:t>
            </a:r>
            <a:r>
              <a:rPr lang="de-DE" sz="2400" b="1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rightExists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linker Nachfolger existiert nicht</a:t>
            </a: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400" dirty="0"/>
              <a:t>      </a:t>
            </a:r>
            <a:r>
              <a:rPr lang="de-DE" sz="2400" b="1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dirty="0">
                <a:solidFill>
                  <a:srgbClr val="3C8C93"/>
                </a:solidFill>
              </a:rPr>
              <a:t>( </a:t>
            </a:r>
            <a:r>
              <a:rPr lang="de-DE" sz="2400" dirty="0" err="1">
                <a:solidFill>
                  <a:srgbClr val="FF0000"/>
                </a:solidFill>
              </a:rPr>
              <a:t>fold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>
                <a:solidFill>
                  <a:srgbClr val="1E4649"/>
                </a:solidFill>
              </a:rPr>
              <a:t>f</a:t>
            </a:r>
            <a:r>
              <a:rPr lang="de-DE" sz="2400" dirty="0">
                <a:solidFill>
                  <a:srgbClr val="3C8C93"/>
                </a:solidFill>
              </a:rPr>
              <a:t>, </a:t>
            </a:r>
            <a:r>
              <a:rPr lang="de-DE" sz="2400" dirty="0" err="1">
                <a:solidFill>
                  <a:srgbClr val="3C8C93"/>
                </a:solidFill>
              </a:rPr>
              <a:t>right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), </a:t>
            </a:r>
            <a:r>
              <a:rPr lang="de-DE" sz="2400" dirty="0" err="1">
                <a:solidFill>
                  <a:srgbClr val="3C8C93"/>
                </a:solidFill>
              </a:rPr>
              <a:t>init</a:t>
            </a:r>
            <a:r>
              <a:rPr lang="de-DE" sz="2400" dirty="0">
                <a:solidFill>
                  <a:srgbClr val="3C8C93"/>
                </a:solidFill>
              </a:rPr>
              <a:t>),  </a:t>
            </a:r>
            <a:r>
              <a:rPr lang="de-DE" sz="2400" dirty="0" err="1">
                <a:solidFill>
                  <a:srgbClr val="3C8C93"/>
                </a:solidFill>
              </a:rPr>
              <a:t>key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tr</a:t>
            </a:r>
            <a:r>
              <a:rPr lang="de-DE" sz="2400" dirty="0">
                <a:solidFill>
                  <a:srgbClr val="3C8C93"/>
                </a:solidFill>
              </a:rPr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7668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binären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im 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rekursiv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28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13</a:t>
            </a:r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Binärer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kann man </a:t>
            </a:r>
            <a:r>
              <a:rPr lang="de-DE" dirty="0" err="1"/>
              <a:t>Iteratoren</a:t>
            </a:r>
            <a:r>
              <a:rPr lang="de-DE" dirty="0"/>
              <a:t> realisieren?</a:t>
            </a:r>
          </a:p>
          <a:p>
            <a:r>
              <a:rPr lang="de-DE" dirty="0" err="1">
                <a:solidFill>
                  <a:srgbClr val="FF0000"/>
                </a:solidFill>
              </a:rPr>
              <a:t>getIterator</a:t>
            </a: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) bzw. </a:t>
            </a:r>
            <a:r>
              <a:rPr lang="de-DE" dirty="0" err="1">
                <a:solidFill>
                  <a:srgbClr val="FF0000"/>
                </a:solidFill>
              </a:rPr>
              <a:t>getIterator</a:t>
            </a:r>
            <a:r>
              <a:rPr lang="de-DE" dirty="0"/>
              <a:t>(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, </a:t>
            </a:r>
            <a:r>
              <a:rPr lang="de-DE" dirty="0" err="1">
                <a:solidFill>
                  <a:srgbClr val="3C8C93"/>
                </a:solidFill>
              </a:rPr>
              <a:t>firstKey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B111-DE11-7A45-848F-BBD7EAEDEE08}" type="slidenum">
              <a:rPr lang="de-DE"/>
              <a:pPr/>
              <a:t>29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Idee:</a:t>
            </a:r>
            <a:r>
              <a:rPr lang="de-DE" dirty="0"/>
              <a:t> füge Navigationsstruktur hinzu,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effizient macht, Navigationsstruktur enthält nur Schlüssel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86849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493992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22885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16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00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589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373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6606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87166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08597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28282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57175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87007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66065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594957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64319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64319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79705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77959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3558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79705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37331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28282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57175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35585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87007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29222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78092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29222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29222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29222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05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79117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78092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79594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Rechteck 4">
            <a:extLst>
              <a:ext uri="{FF2B5EF4-FFF2-40B4-BE49-F238E27FC236}">
                <a16:creationId xmlns:a16="http://schemas.microsoft.com/office/drawing/2014/main" id="{C3B944A6-CC26-9C4E-BBBC-998C0EB426A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 Mengen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Zusätzliche Operationen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union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/>
              <a:t>,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/>
              <a:t>) (</a:t>
            </a:r>
            <a:r>
              <a:rPr lang="de-DE" sz="2000" dirty="0" err="1"/>
              <a:t>merge</a:t>
            </a:r>
            <a:r>
              <a:rPr lang="de-DE" sz="2000" dirty="0"/>
              <a:t>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intersect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s1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s2</a:t>
            </a:r>
            <a:r>
              <a:rPr lang="de-DE" sz="2000" dirty="0"/>
              <a:t>)</a:t>
            </a:r>
          </a:p>
          <a:p>
            <a:r>
              <a:rPr lang="de-DE" sz="2400" dirty="0" err="1"/>
              <a:t>Iteratoren</a:t>
            </a:r>
            <a:r>
              <a:rPr lang="de-DE" sz="2400" dirty="0"/>
              <a:t> für einfache Mengen und Multimengen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), 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testNextElement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i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testPreviousElement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i</a:t>
            </a:r>
            <a:r>
              <a:rPr lang="de-DE" sz="2000" dirty="0"/>
              <a:t>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nextElement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i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previousElement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i</a:t>
            </a:r>
            <a:r>
              <a:rPr lang="de-DE" sz="2000" dirty="0"/>
              <a:t>)</a:t>
            </a:r>
          </a:p>
          <a:p>
            <a:r>
              <a:rPr lang="de-DE" sz="2200" dirty="0" err="1"/>
              <a:t>Iteratoren</a:t>
            </a:r>
            <a:r>
              <a:rPr lang="de-DE" sz="2200" dirty="0"/>
              <a:t> für geordnete Mengen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toKey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endParaRPr lang="de-DE" sz="2200" dirty="0"/>
          </a:p>
          <a:p>
            <a:pPr lvl="1"/>
            <a:endParaRPr lang="de-DE" sz="2000" dirty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EA8B4814-09A2-E649-B377-4343D9CABCE0}"/>
              </a:ext>
            </a:extLst>
          </p:cNvPr>
          <p:cNvSpPr/>
          <p:nvPr/>
        </p:nvSpPr>
        <p:spPr>
          <a:xfrm>
            <a:off x="5076056" y="511969"/>
            <a:ext cx="3744416" cy="1513284"/>
          </a:xfrm>
          <a:prstGeom prst="cloudCallout">
            <a:avLst>
              <a:gd name="adj1" fmla="val -75649"/>
              <a:gd name="adj2" fmla="val -416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Vgl. Prioritätswarteschlange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6988945C-4A07-5045-85C4-2609550988D5}"/>
              </a:ext>
            </a:extLst>
          </p:cNvPr>
          <p:cNvSpPr/>
          <p:nvPr/>
        </p:nvSpPr>
        <p:spPr>
          <a:xfrm>
            <a:off x="5296773" y="722176"/>
            <a:ext cx="3744416" cy="1513284"/>
          </a:xfrm>
          <a:prstGeom prst="cloudCallout">
            <a:avLst>
              <a:gd name="adj1" fmla="val -75649"/>
              <a:gd name="adj2" fmla="val -416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Realisierung als Listen oder Felder?</a:t>
            </a:r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30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3AEC030F-4B3B-D140-97ED-3ACC27F31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31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</a:t>
            </a:r>
            <a:br>
              <a:rPr lang="de-DE" dirty="0"/>
            </a:br>
            <a:r>
              <a:rPr lang="de-DE" dirty="0"/>
              <a:t>einfach implementieren.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9469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' 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''</a:t>
            </a:r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E613CD50-9F9A-644C-A89B-336AC43E890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32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834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 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1EEF8D7F-B6A3-D844-893F-71F8088285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1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33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</a:t>
            </a:r>
            <a:r>
              <a:rPr lang="de-DE" sz="2400" dirty="0"/>
              <a:t>ür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Grad-Regel: (Grad = Anzahl der Kinder)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haben zwei Kinder </a:t>
            </a:r>
            <a:br>
              <a:rPr lang="de-DE" sz="2400" dirty="0"/>
            </a:br>
            <a:r>
              <a:rPr lang="de-DE" sz="2400" dirty="0"/>
              <a:t>(sofern #Elemente </a:t>
            </a:r>
            <a:r>
              <a:rPr lang="de-DE" sz="2400" dirty="0">
                <a:solidFill>
                  <a:schemeClr val="hlink"/>
                </a:solidFill>
              </a:rPr>
              <a:t>&gt;1</a:t>
            </a:r>
            <a:r>
              <a:rPr lang="de-DE" sz="2400" dirty="0"/>
              <a:t>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4ADFCB21-EB6A-7A40-82D5-D73A88BE23E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9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34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043F504A-443A-564C-8252-A509DECC947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35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 und Delete Operationen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) bis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')&gt;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, füge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vor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ein und ein neues Suchbaumblatt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), </a:t>
            </a:r>
            <a:r>
              <a:rPr lang="de-DE" sz="2800" dirty="0"/>
              <a:t>so dass Suchbaum-Regel erfüllt.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 bis ein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, lösche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Liste und Vater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</a:t>
            </a:r>
            <a:r>
              <a:rPr lang="de-DE" sz="2800" dirty="0" err="1"/>
              <a:t>Suchbaum</a:t>
            </a:r>
            <a:r>
              <a:rPr lang="de-DE" sz="2800" dirty="0"/>
              <a:t>, und setze in dem Baumknoten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):=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2FAC6FD8-EE81-1144-BE92-92E5E47246B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36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AEC112CF-8CA9-764F-96B5-B439A2D10FE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37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CA70DF05-8F8F-6C46-AB82-CE807322963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38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E11F0EDF-9603-3746-A366-6C89C3E20AD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39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E0C1F14A-921B-2345-A263-7FA282AFDF4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Iteration über die Elemente von Mengen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5184353"/>
          </a:xfrm>
        </p:spPr>
        <p:txBody>
          <a:bodyPr/>
          <a:lstStyle/>
          <a:p>
            <a:r>
              <a:rPr lang="de-DE" altLang="de-DE" dirty="0"/>
              <a:t>Wir wollen über die genaue Datenstruktur abstrahieren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Kurzschreibweise für die </a:t>
            </a:r>
            <a:r>
              <a:rPr lang="de-DE" altLang="de-DE" dirty="0" err="1"/>
              <a:t>Iteratoranwendung</a:t>
            </a:r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63307" y="4537572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rgbClr val="0833FF"/>
                </a:solidFill>
              </a:rPr>
              <a:t>test</a:t>
            </a:r>
            <a:r>
              <a:rPr lang="de-DE" altLang="de-DE" sz="2000" dirty="0"/>
              <a:t>(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/>
              <a:t>)</a:t>
            </a:r>
          </a:p>
          <a:p>
            <a:pPr marL="0" indent="0">
              <a:buNone/>
            </a:pPr>
            <a:r>
              <a:rPr lang="de-DE" altLang="de-DE" sz="2000" b="1" dirty="0"/>
              <a:t>   </a:t>
            </a:r>
            <a:r>
              <a:rPr lang="de-DE" altLang="de-DE" sz="2000" b="1" dirty="0" err="1"/>
              <a:t>for</a:t>
            </a:r>
            <a:r>
              <a:rPr lang="de-DE" altLang="de-DE" sz="2000" b="1" dirty="0"/>
              <a:t> 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000" b="1" dirty="0"/>
              <a:t>do</a:t>
            </a:r>
          </a:p>
          <a:p>
            <a:pPr marL="0" indent="0">
              <a:buNone/>
            </a:pPr>
            <a:r>
              <a:rPr lang="de-DE" altLang="de-DE" sz="2000" dirty="0"/>
              <a:t>  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de-DE" sz="2000" dirty="0" err="1"/>
              <a:t>key</a:t>
            </a:r>
            <a:r>
              <a:rPr lang="de-DE" altLang="de-DE" sz="2000" dirty="0"/>
              <a:t>(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/>
              <a:t>)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/>
              <a:t>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  <p:sp>
        <p:nvSpPr>
          <p:cNvPr id="6" name="Textfeld 8"/>
          <p:cNvSpPr txBox="1"/>
          <p:nvPr/>
        </p:nvSpPr>
        <p:spPr>
          <a:xfrm>
            <a:off x="963307" y="1772816"/>
            <a:ext cx="7993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rgbClr val="0833FF"/>
                </a:solidFill>
              </a:rPr>
              <a:t>test</a:t>
            </a:r>
            <a:r>
              <a:rPr lang="de-DE" altLang="de-DE" sz="2000" dirty="0"/>
              <a:t>(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/>
              <a:t>)</a:t>
            </a:r>
          </a:p>
          <a:p>
            <a:pPr marL="0" indent="0">
              <a:buNone/>
            </a:pPr>
            <a:r>
              <a:rPr lang="de-DE" altLang="de-DE" sz="2000" dirty="0"/>
              <a:t>   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/>
              <a:t>:= </a:t>
            </a:r>
            <a:r>
              <a:rPr lang="de-DE" altLang="de-DE" sz="2000" dirty="0" err="1">
                <a:solidFill>
                  <a:srgbClr val="FF0000"/>
                </a:solidFill>
              </a:rPr>
              <a:t>getIterator</a:t>
            </a:r>
            <a:r>
              <a:rPr lang="de-DE" altLang="de-DE" sz="2000" dirty="0">
                <a:solidFill>
                  <a:srgbClr val="FF0000"/>
                </a:solidFill>
              </a:rPr>
              <a:t>(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de-DE" sz="2000" dirty="0"/>
              <a:t>)  	        </a:t>
            </a:r>
            <a:r>
              <a:rPr lang="de-DE" altLang="de-DE" sz="2000" dirty="0">
                <a:solidFill>
                  <a:srgbClr val="FF0000"/>
                </a:solidFill>
              </a:rPr>
              <a:t>// Erzeuge </a:t>
            </a:r>
            <a:r>
              <a:rPr lang="de-DE" altLang="de-DE" sz="2000" dirty="0" err="1">
                <a:solidFill>
                  <a:srgbClr val="FF0000"/>
                </a:solidFill>
              </a:rPr>
              <a:t>Iterator</a:t>
            </a:r>
            <a:r>
              <a:rPr lang="de-DE" altLang="de-DE" sz="2000" dirty="0">
                <a:solidFill>
                  <a:srgbClr val="FF0000"/>
                </a:solidFill>
              </a:rPr>
              <a:t> mit Zustand</a:t>
            </a:r>
          </a:p>
          <a:p>
            <a:pPr marL="0" indent="0">
              <a:buNone/>
            </a:pPr>
            <a:r>
              <a:rPr lang="de-DE" altLang="de-DE" sz="2000" b="1" dirty="0"/>
              <a:t>   </a:t>
            </a:r>
            <a:r>
              <a:rPr lang="de-DE" altLang="de-DE" sz="2000" b="1" dirty="0" err="1"/>
              <a:t>while</a:t>
            </a:r>
            <a:r>
              <a:rPr lang="de-DE" altLang="de-DE" sz="2000" b="1" dirty="0"/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testNextElement</a:t>
            </a:r>
            <a:r>
              <a:rPr lang="de-DE" altLang="de-DE" sz="2000" dirty="0"/>
              <a:t>(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/>
              <a:t>)  </a:t>
            </a:r>
            <a:r>
              <a:rPr lang="de-DE" altLang="de-DE" sz="2000" dirty="0">
                <a:solidFill>
                  <a:srgbClr val="FF0000"/>
                </a:solidFill>
              </a:rPr>
              <a:t>// Noch ein Element vorhanden?</a:t>
            </a:r>
          </a:p>
          <a:p>
            <a:pPr marL="0" indent="0">
              <a:buNone/>
            </a:pPr>
            <a:r>
              <a:rPr lang="de-DE" altLang="de-DE" sz="2000" dirty="0"/>
              <a:t>     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/>
              <a:t> := </a:t>
            </a:r>
            <a:r>
              <a:rPr lang="de-DE" altLang="de-DE" sz="2000" dirty="0" err="1">
                <a:solidFill>
                  <a:srgbClr val="FF0000"/>
                </a:solidFill>
              </a:rPr>
              <a:t>nextElement</a:t>
            </a:r>
            <a:r>
              <a:rPr lang="de-DE" altLang="de-DE" sz="2000" dirty="0"/>
              <a:t>(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/>
              <a:t>)            </a:t>
            </a:r>
            <a:r>
              <a:rPr lang="de-DE" altLang="de-DE" sz="2000" dirty="0">
                <a:solidFill>
                  <a:srgbClr val="FF0000"/>
                </a:solidFill>
              </a:rPr>
              <a:t>// Funktion mit </a:t>
            </a:r>
            <a:r>
              <a:rPr lang="de-DE" altLang="de-DE" sz="2000" dirty="0" err="1">
                <a:solidFill>
                  <a:srgbClr val="FF0000"/>
                </a:solidFill>
              </a:rPr>
              <a:t>Iteratorzustandsänderung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dirty="0"/>
              <a:t>  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de-DE" sz="2000" dirty="0"/>
              <a:t> = </a:t>
            </a:r>
            <a:r>
              <a:rPr lang="de-DE" altLang="de-DE" sz="2000" dirty="0" err="1"/>
              <a:t>key</a:t>
            </a:r>
            <a:r>
              <a:rPr lang="de-DE" alt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de-DE" sz="2000" dirty="0"/>
              <a:t>(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/>
              <a:t>) </a:t>
            </a:r>
            <a:r>
              <a:rPr lang="de-DE" altLang="de-DE" sz="2000" b="1" dirty="0" err="1"/>
              <a:t>then</a:t>
            </a:r>
            <a:r>
              <a:rPr lang="de-DE" altLang="de-DE" sz="2000" b="1" dirty="0"/>
              <a:t> </a:t>
            </a:r>
            <a:endParaRPr lang="de-DE" altLang="de-DE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altLang="de-DE" sz="2000" dirty="0"/>
              <a:t>  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/>
              <a:t>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62E7130E-337C-A847-AAFA-5BF8138ACB6D}"/>
              </a:ext>
            </a:extLst>
          </p:cNvPr>
          <p:cNvSpPr/>
          <p:nvPr/>
        </p:nvSpPr>
        <p:spPr>
          <a:xfrm>
            <a:off x="4212134" y="4868044"/>
            <a:ext cx="3744416" cy="1513284"/>
          </a:xfrm>
          <a:prstGeom prst="cloudCallout">
            <a:avLst>
              <a:gd name="adj1" fmla="val -77085"/>
              <a:gd name="adj2" fmla="val -114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(x) wird vereinfacht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zu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(x), wenn S klar ist</a:t>
            </a:r>
          </a:p>
        </p:txBody>
      </p:sp>
    </p:spTree>
    <p:extLst>
      <p:ext uri="{BB962C8B-B14F-4D97-AF65-F5344CB8AC3E}">
        <p14:creationId xmlns:p14="http://schemas.microsoft.com/office/powerpoint/2010/main" val="1214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40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41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A144BC9B-C0AC-DA48-BA0B-73297AA21B4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42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51449954-F036-1E4B-8329-3DA0B62BC31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43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9BD9C05F-B88A-BC49-ACC3-F5881B10828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44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rgbClr val="FF0000"/>
                </a:solidFill>
              </a:rPr>
              <a:t>Problem:</a:t>
            </a:r>
            <a:r>
              <a:rPr lang="de-DE"/>
              <a:t> Binärbaum kann entarten!</a:t>
            </a:r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  <a:r>
              <a:rPr lang="de-DE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Search benötigt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Zeit im </a:t>
            </a:r>
            <a:r>
              <a:rPr lang="de-DE" sz="2800" dirty="0" err="1">
                <a:solidFill>
                  <a:srgbClr val="FF0000"/>
                </a:solidFill>
              </a:rPr>
              <a:t>worst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case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271E2627-D77A-E643-A64F-F54A3DA59D4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Selbstanordnung?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Anpassung beim Anfragen (Operation </a:t>
            </a:r>
            <a:r>
              <a:rPr lang="de-DE" dirty="0" err="1"/>
              <a:t>search</a:t>
            </a:r>
            <a:r>
              <a:rPr lang="de-DE" dirty="0"/>
              <a:t>/</a:t>
            </a:r>
            <a:r>
              <a:rPr lang="de-DE" dirty="0" err="1"/>
              <a:t>test</a:t>
            </a:r>
            <a:r>
              <a:rPr lang="de-DE" dirty="0"/>
              <a:t>)</a:t>
            </a:r>
          </a:p>
          <a:p>
            <a:r>
              <a:rPr lang="de-DE" dirty="0"/>
              <a:t>Balancierung beim Einfügen neuer Elemente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77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Ausgeglichener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„Alle Ebenen bis auf Blattebene voll gefüllt“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Ausgeglichen?</a:t>
            </a: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Ausgeglichen?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</a:t>
            </a:r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4">
            <a:extLst>
              <a:ext uri="{FF2B5EF4-FFF2-40B4-BE49-F238E27FC236}">
                <a16:creationId xmlns:a16="http://schemas.microsoft.com/office/drawing/2014/main" id="{88B3C6D9-6BDE-7C44-B7BD-9E6D085D003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Gewichtete Binärbäume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/>
              <a:t>Ausgeglichenheit nur optimal, wenn relative Häufigkeit des Zugriffs bei allen Schlüsseln gleich</a:t>
            </a:r>
          </a:p>
          <a:p>
            <a:r>
              <a:rPr lang="de-DE" dirty="0"/>
              <a:t>Ist dies nicht der Fall, sollte relative Zugriffshäufigkeit bei der Baumkonstruktion berücksichtigt werden</a:t>
            </a:r>
          </a:p>
          <a:p>
            <a:r>
              <a:rPr lang="de-DE" dirty="0"/>
              <a:t>Idee: Ordne den Schlüsseln Gewichte zu</a:t>
            </a:r>
          </a:p>
          <a:p>
            <a:pPr lvl="1"/>
            <a:r>
              <a:rPr lang="de-DE" dirty="0"/>
              <a:t>Häufiger zugegriffene Schlüssel: hohes Gewicht</a:t>
            </a:r>
          </a:p>
          <a:p>
            <a:pPr lvl="1"/>
            <a:r>
              <a:rPr lang="de-DE" dirty="0"/>
              <a:t>Weniger oft zugegriffene Schlüssel: kleines Gewicht</a:t>
            </a:r>
          </a:p>
          <a:p>
            <a:r>
              <a:rPr lang="de-DE" dirty="0"/>
              <a:t>Knoten mit Schlüsseln, denen ein höheres Gewicht gegeben wird, sollen weiter oben stehen (interne Bäume)</a:t>
            </a:r>
          </a:p>
          <a:p>
            <a:r>
              <a:rPr lang="de-DE" dirty="0"/>
              <a:t>Wir besprechen später, wie solche Bäume erstellt werden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Selbstorganisierende 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pPr lvl="1"/>
            <a:r>
              <a:rPr lang="de-DE" dirty="0"/>
              <a:t>Elementtests mehrfach mit dem gleichen Element: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O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„zu teuer“</a:t>
            </a:r>
          </a:p>
          <a:p>
            <a:r>
              <a:rPr lang="de-DE" dirty="0">
                <a:solidFill>
                  <a:srgbClr val="FF0000"/>
                </a:solidFill>
              </a:rPr>
              <a:t>Weiterhin: </a:t>
            </a:r>
            <a:r>
              <a:rPr lang="de-DE" dirty="0"/>
              <a:t>Mit bisheriger Technik des Einfügens kann </a:t>
            </a:r>
            <a:r>
              <a:rPr lang="de-DE" dirty="0">
                <a:solidFill>
                  <a:srgbClr val="3C8C93"/>
                </a:solidFill>
              </a:rPr>
              <a:t>Ausgeglichenheit nicht garantiert </a:t>
            </a:r>
            <a:r>
              <a:rPr lang="de-DE" dirty="0"/>
              <a:t>werden: Zugriff für bestimmte Elemente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Elementtest für diese Elemente häufig: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Performanz sinkt</a:t>
            </a:r>
          </a:p>
          <a:p>
            <a:r>
              <a:rPr lang="de-DE" dirty="0">
                <a:solidFill>
                  <a:srgbClr val="FF0000"/>
                </a:solidFill>
              </a:rPr>
              <a:t>Idee: </a:t>
            </a:r>
            <a:r>
              <a:rPr lang="de-DE" dirty="0"/>
              <a:t>Häufig zugegriffene Elemente sollten trotz Unausgeglichenheit schneller gefunden werden</a:t>
            </a:r>
          </a:p>
          <a:p>
            <a:r>
              <a:rPr lang="de-DE" dirty="0">
                <a:solidFill>
                  <a:srgbClr val="FF0000"/>
                </a:solidFill>
              </a:rPr>
              <a:t>Umsetzung: </a:t>
            </a:r>
            <a:r>
              <a:rPr lang="de-DE" dirty="0" err="1">
                <a:solidFill>
                  <a:srgbClr val="0000FF"/>
                </a:solidFill>
              </a:rPr>
              <a:t>Splay</a:t>
            </a:r>
            <a:r>
              <a:rPr lang="de-DE" dirty="0">
                <a:solidFill>
                  <a:srgbClr val="0000FF"/>
                </a:solidFill>
              </a:rPr>
              <a:t>-Baum </a:t>
            </a:r>
            <a:r>
              <a:rPr lang="de-DE" dirty="0"/>
              <a:t>(selbstorganisierend)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627784" y="6069196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7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Vordefinierte Iterationsoperatoren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200" dirty="0" err="1">
                <a:solidFill>
                  <a:srgbClr val="FF0000"/>
                </a:solidFill>
              </a:rPr>
              <a:t>map</a:t>
            </a:r>
            <a:r>
              <a:rPr lang="de-DE" sz="2200" dirty="0">
                <a:solidFill>
                  <a:srgbClr val="000000"/>
                </a:solidFill>
              </a:rPr>
              <a:t>(</a:t>
            </a:r>
            <a:r>
              <a:rPr lang="de-DE" sz="2200" dirty="0">
                <a:solidFill>
                  <a:srgbClr val="3C8C93"/>
                </a:solidFill>
              </a:rPr>
              <a:t>f</a:t>
            </a:r>
            <a:r>
              <a:rPr lang="de-DE" sz="2200" dirty="0">
                <a:solidFill>
                  <a:srgbClr val="000000"/>
                </a:solidFill>
              </a:rPr>
              <a:t>,</a:t>
            </a:r>
            <a:r>
              <a:rPr lang="de-DE" sz="2200" dirty="0">
                <a:solidFill>
                  <a:srgbClr val="3C8C93"/>
                </a:solidFill>
              </a:rPr>
              <a:t> s</a:t>
            </a:r>
            <a:r>
              <a:rPr lang="de-DE" sz="2200" dirty="0">
                <a:solidFill>
                  <a:srgbClr val="000000"/>
                </a:solidFill>
              </a:rPr>
              <a:t>)</a:t>
            </a:r>
            <a:r>
              <a:rPr lang="de-DE" sz="2200" dirty="0"/>
              <a:t>: wendet </a:t>
            </a:r>
            <a:r>
              <a:rPr lang="de-DE" sz="2200" dirty="0">
                <a:solidFill>
                  <a:srgbClr val="3C8C93"/>
                </a:solidFill>
              </a:rPr>
              <a:t>f</a:t>
            </a:r>
            <a:r>
              <a:rPr lang="de-DE" sz="2200" dirty="0"/>
              <a:t> auf jedes Element aus </a:t>
            </a:r>
            <a:r>
              <a:rPr lang="de-DE" sz="2200" dirty="0">
                <a:solidFill>
                  <a:srgbClr val="3C8C93"/>
                </a:solidFill>
              </a:rPr>
              <a:t>s</a:t>
            </a:r>
            <a:r>
              <a:rPr lang="de-DE" sz="2200" dirty="0"/>
              <a:t> an </a:t>
            </a:r>
            <a:br>
              <a:rPr lang="de-DE" sz="2200" dirty="0"/>
            </a:br>
            <a:r>
              <a:rPr lang="de-DE" sz="2200" dirty="0"/>
              <a:t>und gibt Ergebnisse als neue Menge zurück</a:t>
            </a:r>
          </a:p>
          <a:p>
            <a:r>
              <a:rPr lang="de-DE" sz="2200" dirty="0" err="1">
                <a:solidFill>
                  <a:srgbClr val="FF0000"/>
                </a:solidFill>
              </a:rPr>
              <a:t>fold</a:t>
            </a:r>
            <a:r>
              <a:rPr lang="de-DE" sz="2200" dirty="0">
                <a:solidFill>
                  <a:srgbClr val="000000"/>
                </a:solidFill>
              </a:rPr>
              <a:t>(</a:t>
            </a:r>
            <a:r>
              <a:rPr lang="de-DE" sz="2200" dirty="0">
                <a:solidFill>
                  <a:srgbClr val="3C8C93"/>
                </a:solidFill>
              </a:rPr>
              <a:t>f</a:t>
            </a:r>
            <a:r>
              <a:rPr lang="de-DE" sz="2200" dirty="0">
                <a:solidFill>
                  <a:srgbClr val="000000"/>
                </a:solidFill>
              </a:rPr>
              <a:t>,</a:t>
            </a:r>
            <a:r>
              <a:rPr lang="de-DE" sz="2200" dirty="0">
                <a:solidFill>
                  <a:srgbClr val="3C8C93"/>
                </a:solidFill>
              </a:rPr>
              <a:t> s</a:t>
            </a:r>
            <a:r>
              <a:rPr lang="de-DE" sz="2200" dirty="0">
                <a:solidFill>
                  <a:srgbClr val="000000"/>
                </a:solidFill>
              </a:rPr>
              <a:t>,</a:t>
            </a:r>
            <a:r>
              <a:rPr lang="de-DE" sz="2200" dirty="0">
                <a:solidFill>
                  <a:srgbClr val="3C8C93"/>
                </a:solidFill>
              </a:rPr>
              <a:t> </a:t>
            </a:r>
            <a:r>
              <a:rPr lang="de-DE" sz="2200" dirty="0" err="1">
                <a:solidFill>
                  <a:srgbClr val="3C8C93"/>
                </a:solidFill>
              </a:rPr>
              <a:t>init</a:t>
            </a:r>
            <a:r>
              <a:rPr lang="de-DE" sz="2200" dirty="0">
                <a:solidFill>
                  <a:srgbClr val="000000"/>
                </a:solidFill>
              </a:rPr>
              <a:t>)</a:t>
            </a:r>
            <a:r>
              <a:rPr lang="de-DE" sz="2200" dirty="0"/>
              <a:t>: wendet die Funktion </a:t>
            </a:r>
            <a:r>
              <a:rPr lang="de-DE" sz="2200" dirty="0">
                <a:solidFill>
                  <a:srgbClr val="3C8C93"/>
                </a:solidFill>
              </a:rPr>
              <a:t>f</a:t>
            </a:r>
            <a:r>
              <a:rPr lang="de-DE" sz="2200" dirty="0"/>
              <a:t> </a:t>
            </a:r>
            <a:r>
              <a:rPr lang="de-DE" sz="2200" dirty="0" err="1"/>
              <a:t>kaskadierend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auf Objekte in </a:t>
            </a:r>
            <a:r>
              <a:rPr lang="de-DE" sz="2200" dirty="0">
                <a:solidFill>
                  <a:srgbClr val="3C8C93"/>
                </a:solidFill>
              </a:rPr>
              <a:t>s</a:t>
            </a:r>
            <a:r>
              <a:rPr lang="de-DE" sz="2200" dirty="0"/>
              <a:t> an, liefert einen Wert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34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50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/>
              <a:t>Modifikation</a:t>
            </a:r>
            <a:r>
              <a:rPr lang="en-US" dirty="0"/>
              <a:t> </a:t>
            </a:r>
            <a:r>
              <a:rPr lang="en-US" dirty="0" err="1">
                <a:solidFill>
                  <a:srgbClr val="0833FF"/>
                </a:solidFill>
              </a:rPr>
              <a:t>nicht</a:t>
            </a:r>
            <a:r>
              <a:rPr lang="en-US" dirty="0">
                <a:solidFill>
                  <a:srgbClr val="0833FF"/>
                </a:solidFill>
              </a:rPr>
              <a:t> </a:t>
            </a:r>
            <a:r>
              <a:rPr lang="en-US" dirty="0" err="1">
                <a:solidFill>
                  <a:srgbClr val="0833FF"/>
                </a:solidFill>
              </a:rPr>
              <a:t>nur</a:t>
            </a:r>
            <a:r>
              <a:rPr lang="en-US" dirty="0">
                <a:solidFill>
                  <a:srgbClr val="0833FF"/>
                </a:solidFill>
              </a:rPr>
              <a:t> </a:t>
            </a:r>
            <a:r>
              <a:rPr lang="en-US" dirty="0" err="1">
                <a:solidFill>
                  <a:srgbClr val="0833FF"/>
                </a:solidFill>
              </a:rPr>
              <a:t>bei</a:t>
            </a:r>
            <a:r>
              <a:rPr lang="en-US" dirty="0">
                <a:solidFill>
                  <a:srgbClr val="0833FF"/>
                </a:solidFill>
              </a:rPr>
              <a:t> insert </a:t>
            </a:r>
            <a:r>
              <a:rPr lang="en-US" dirty="0" err="1">
                <a:solidFill>
                  <a:srgbClr val="0833FF"/>
                </a:solidFill>
              </a:rPr>
              <a:t>oder</a:t>
            </a:r>
            <a:r>
              <a:rPr lang="en-US" dirty="0">
                <a:solidFill>
                  <a:srgbClr val="0833FF"/>
                </a:solidFill>
              </a:rPr>
              <a:t> delete</a:t>
            </a:r>
            <a:r>
              <a:rPr lang="en-US" dirty="0"/>
              <a:t>,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>
                <a:solidFill>
                  <a:srgbClr val="0833FF"/>
                </a:solidFill>
              </a:rPr>
              <a:t>Anfragen</a:t>
            </a:r>
            <a:endParaRPr lang="en-US" dirty="0">
              <a:solidFill>
                <a:srgbClr val="0833FF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51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86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 Baum Zeiger auf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Listenelement</a:t>
            </a: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FA58D790-0BF2-9344-A057-F42CAA92B3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52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Ideen: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 Baum Zeiger auf Listenelemente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Bewege Schlüssel von zugegriffenem Element immer zur Wurzel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None/>
            </a:pPr>
            <a:r>
              <a:rPr lang="en-US"/>
              <a:t>2. Idee: über </a:t>
            </a:r>
            <a:r>
              <a:rPr lang="en-US">
                <a:solidFill>
                  <a:schemeClr val="accent2"/>
                </a:solidFill>
              </a:rPr>
              <a:t>Splay-Operation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EF757B-1A52-0E48-A401-B2AF180537C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53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04868C8D-94DE-F148-B5A1-B5B9CA4C81F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54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AF07F3C9-D067-5C4B-A89E-06503999B31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55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err="1"/>
              <a:t>Bewegung</a:t>
            </a:r>
            <a:r>
              <a:rPr lang="en-US" dirty="0"/>
              <a:t> von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:</a:t>
            </a:r>
          </a:p>
          <a:p>
            <a:pPr marL="609600" indent="-609600">
              <a:buFontTx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3 </a:t>
            </a:r>
            <a:r>
              <a:rPr lang="en-US" dirty="0" err="1"/>
              <a:t>Fällen</a:t>
            </a:r>
            <a:r>
              <a:rPr lang="en-US" dirty="0"/>
              <a:t>.</a:t>
            </a:r>
          </a:p>
          <a:p>
            <a:pPr marL="609600" indent="-609600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1b.  x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Kind der </a:t>
            </a:r>
            <a:r>
              <a:rPr lang="en-US" dirty="0" err="1"/>
              <a:t>Wurzel</a:t>
            </a:r>
            <a:r>
              <a:rPr lang="en-US" dirty="0"/>
              <a:t>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 flipV="1">
            <a:off x="14033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 flipV="1">
            <a:off x="20510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0" name="Oval 18"/>
          <p:cNvSpPr>
            <a:spLocks noChangeArrowheads="1"/>
          </p:cNvSpPr>
          <p:nvPr/>
        </p:nvSpPr>
        <p:spPr bwMode="auto">
          <a:xfrm>
            <a:off x="190658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1546226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32" name="AutoShape 20"/>
          <p:cNvSpPr>
            <a:spLocks noChangeArrowheads="1"/>
          </p:cNvSpPr>
          <p:nvPr/>
        </p:nvSpPr>
        <p:spPr bwMode="auto">
          <a:xfrm>
            <a:off x="1042988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46133" name="AutoShape 21"/>
          <p:cNvSpPr>
            <a:spLocks noChangeArrowheads="1"/>
          </p:cNvSpPr>
          <p:nvPr/>
        </p:nvSpPr>
        <p:spPr bwMode="auto">
          <a:xfrm>
            <a:off x="1763713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34" name="AutoShape 22"/>
          <p:cNvSpPr>
            <a:spLocks noChangeArrowheads="1"/>
          </p:cNvSpPr>
          <p:nvPr/>
        </p:nvSpPr>
        <p:spPr bwMode="auto">
          <a:xfrm>
            <a:off x="2987676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 flipV="1">
            <a:off x="21240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6" name="Line 24"/>
          <p:cNvSpPr>
            <a:spLocks noChangeShapeType="1"/>
          </p:cNvSpPr>
          <p:nvPr/>
        </p:nvSpPr>
        <p:spPr bwMode="auto">
          <a:xfrm flipH="1" flipV="1">
            <a:off x="27717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7" name="Oval 25"/>
          <p:cNvSpPr>
            <a:spLocks noChangeArrowheads="1"/>
          </p:cNvSpPr>
          <p:nvPr/>
        </p:nvSpPr>
        <p:spPr bwMode="auto">
          <a:xfrm>
            <a:off x="2627313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2914651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18913644-8FA2-D64D-AFBB-80AB1AAB507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56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52197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6443663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 flipV="1">
            <a:off x="55800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 flipH="1" flipV="1">
            <a:off x="62277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0" name="Oval 8"/>
          <p:cNvSpPr>
            <a:spLocks noChangeArrowheads="1"/>
          </p:cNvSpPr>
          <p:nvPr/>
        </p:nvSpPr>
        <p:spPr bwMode="auto">
          <a:xfrm>
            <a:off x="6083300" y="4508501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 flipV="1">
            <a:off x="63722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2" name="AutoShape 10"/>
          <p:cNvSpPr>
            <a:spLocks noChangeArrowheads="1"/>
          </p:cNvSpPr>
          <p:nvPr/>
        </p:nvSpPr>
        <p:spPr bwMode="auto">
          <a:xfrm>
            <a:off x="7235825" y="4581526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 flipH="1" flipV="1">
            <a:off x="70199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6875463" y="4005263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5775325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6515100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ECB597D5-42AB-EA4E-B96B-522AFDCC040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9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57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AB5B8C76-74F9-6640-8217-673B21ADB7F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58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94F2FA93-8072-D74C-BECD-EA7C1E18840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59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4"/>
            <a:ext cx="3600454" cy="2447926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41" name="Rechteck 4">
            <a:extLst>
              <a:ext uri="{FF2B5EF4-FFF2-40B4-BE49-F238E27FC236}">
                <a16:creationId xmlns:a16="http://schemas.microsoft.com/office/drawing/2014/main" id="{BB8C7648-4DEA-D145-880B-7D63642B574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r>
              <a:rPr lang="de-DE" sz="200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26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90460FCC-E3C5-5741-8206-C83EC364622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61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5CC1E4C5-8EB6-7946-BBAC-8AE26036302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E83D4D6-98DC-324E-91D4-C9DBDEDFC6E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97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63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520145ED-FFBD-CD4E-96F8-20D73AEAE57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64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E15F4B37-21B7-4647-A6BC-F5105F4824F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65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9" name="Rechteck 4">
            <a:extLst>
              <a:ext uri="{FF2B5EF4-FFF2-40B4-BE49-F238E27FC236}">
                <a16:creationId xmlns:a16="http://schemas.microsoft.com/office/drawing/2014/main" id="{FF0B5FB9-20D7-6540-B4DD-8B5048DC808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46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66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  <p:sp>
        <p:nvSpPr>
          <p:cNvPr id="51" name="Rechteck 4">
            <a:extLst>
              <a:ext uri="{FF2B5EF4-FFF2-40B4-BE49-F238E27FC236}">
                <a16:creationId xmlns:a16="http://schemas.microsoft.com/office/drawing/2014/main" id="{E59A0CC8-5A90-E540-B7A2-FDA52E9B946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67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C6115634-78E2-4F4D-995A-0F1E7077668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procedure</a:t>
            </a:r>
            <a:r>
              <a:rPr lang="de-DE" dirty="0"/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splay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(x, T)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b="1" dirty="0" err="1"/>
              <a:t>while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parentExists</a:t>
            </a:r>
            <a:r>
              <a:rPr lang="de-DE" dirty="0">
                <a:solidFill>
                  <a:srgbClr val="3C8C93"/>
                </a:solidFill>
              </a:rPr>
              <a:t>(x, T)</a:t>
            </a:r>
            <a:r>
              <a:rPr lang="de-DE" dirty="0"/>
              <a:t> </a:t>
            </a:r>
            <a:r>
              <a:rPr lang="de-DE" b="1" dirty="0"/>
              <a:t>do</a:t>
            </a:r>
          </a:p>
          <a:p>
            <a:pPr marL="0" indent="0">
              <a:buNone/>
            </a:pPr>
            <a:r>
              <a:rPr lang="de-DE" dirty="0"/>
              <a:t>      // x wandert hoch</a:t>
            </a:r>
            <a:br>
              <a:rPr lang="de-DE" dirty="0"/>
            </a:br>
            <a:r>
              <a:rPr lang="de-DE" dirty="0"/>
              <a:t>      </a:t>
            </a:r>
            <a:r>
              <a:rPr lang="de-DE" i="1" dirty="0"/>
              <a:t>Wende geeignete </a:t>
            </a:r>
            <a:r>
              <a:rPr lang="de-DE" i="1" dirty="0" err="1"/>
              <a:t>Splay</a:t>
            </a:r>
            <a:r>
              <a:rPr lang="de-DE" i="1" dirty="0"/>
              <a:t>-Operation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90E9A2-1879-3242-8E9D-8F133D1BF6F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69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Splay-Operation: Maximal </a:t>
            </a:r>
            <a:r>
              <a:rPr lang="en-US" dirty="0" err="1"/>
              <a:t>ein</a:t>
            </a:r>
            <a:r>
              <a:rPr lang="en-US" dirty="0"/>
              <a:t> zig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Beispiele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Zugriffspfade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komplexem</a:t>
            </a:r>
            <a:r>
              <a:rPr lang="en-US" dirty="0"/>
              <a:t> Baum </a:t>
            </a:r>
            <a:r>
              <a:rPr lang="en-US" dirty="0" err="1"/>
              <a:t>dargestellt</a:t>
            </a:r>
            <a:r>
              <a:rPr lang="en-US" dirty="0"/>
              <a:t>):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5" name="Rechteck 4">
            <a:extLst>
              <a:ext uri="{FF2B5EF4-FFF2-40B4-BE49-F238E27FC236}">
                <a16:creationId xmlns:a16="http://schemas.microsoft.com/office/drawing/2014/main" id="{E0C3E01B-870F-5E4D-9110-0E9D7F8559B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/>
              <a:t>Komplexität Naives/Lineares/Sequentielles Suchen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/>
              <a:t>Günstigster Fall: </a:t>
            </a:r>
            <a:r>
              <a:rPr lang="de-DE" sz="2000" dirty="0"/>
              <a:t>Element wird an 1. Stelle gefunden:</a:t>
            </a:r>
          </a:p>
          <a:p>
            <a:endParaRPr lang="de-DE" sz="2000" dirty="0"/>
          </a:p>
          <a:p>
            <a:r>
              <a:rPr lang="de-DE" sz="2000" b="1" dirty="0"/>
              <a:t>Ungünstigster Fall: </a:t>
            </a:r>
            <a:r>
              <a:rPr lang="de-DE" sz="2000" dirty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/>
              <a:t>Durchschnittlicher Fall (Element ist vorhanden):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i="1" dirty="0"/>
              <a:t>Annahme</a:t>
            </a:r>
            <a:r>
              <a:rPr lang="de-DE" sz="2000" dirty="0"/>
              <a:t>: kein Element wird bevorzugt gesucht:</a:t>
            </a:r>
          </a:p>
          <a:p>
            <a:pPr marL="0" indent="0">
              <a:buNone/>
            </a:pP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Falls Misserfolg bei der Suche (Element nicht gefunden):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Es muss die gesamte Folge durchlaufen werden: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7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863-091B-F24C-A915-3974C723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Wirkung der </a:t>
            </a:r>
            <a:r>
              <a:rPr lang="de-DE" dirty="0" err="1"/>
              <a:t>Splay</a:t>
            </a:r>
            <a:r>
              <a:rPr lang="de-DE" dirty="0"/>
              <a:t>-Operationen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647D37-D46D-2246-A53D-A1EF6C6D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24744"/>
            <a:ext cx="4880620" cy="25233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3FBE-0D45-0442-B429-2AFB8796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00AE4-B3F9-C649-BCB0-7AE84F48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17032"/>
            <a:ext cx="4638352" cy="2548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7D4EB6-D994-AB4C-9EB6-B676898ED470}"/>
              </a:ext>
            </a:extLst>
          </p:cNvPr>
          <p:cNvSpPr/>
          <p:nvPr/>
        </p:nvSpPr>
        <p:spPr>
          <a:xfrm>
            <a:off x="4283968" y="2017069"/>
            <a:ext cx="104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(a)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B9AF8-5EC6-504D-881A-D8546414B0C2}"/>
              </a:ext>
            </a:extLst>
          </p:cNvPr>
          <p:cNvSpPr/>
          <p:nvPr/>
        </p:nvSpPr>
        <p:spPr>
          <a:xfrm>
            <a:off x="3634744" y="4376221"/>
            <a:ext cx="104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(a)</a:t>
            </a:r>
            <a:endParaRPr lang="de-DE" dirty="0"/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70A585C2-FCE3-2E46-8F8A-D7BC7461F20A}"/>
              </a:ext>
            </a:extLst>
          </p:cNvPr>
          <p:cNvSpPr/>
          <p:nvPr/>
        </p:nvSpPr>
        <p:spPr>
          <a:xfrm>
            <a:off x="2638897" y="6314559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00FF"/>
                </a:solidFill>
              </a:rPr>
              <a:t>Daniel D. </a:t>
            </a:r>
            <a:r>
              <a:rPr lang="de-DE" sz="900" dirty="0" err="1">
                <a:solidFill>
                  <a:srgbClr val="0000FF"/>
                </a:solidFill>
              </a:rPr>
              <a:t>Sleator</a:t>
            </a:r>
            <a:r>
              <a:rPr lang="de-DE" sz="900" dirty="0">
                <a:solidFill>
                  <a:srgbClr val="0000FF"/>
                </a:solidFill>
              </a:rPr>
              <a:t>, Robert </a:t>
            </a:r>
            <a:r>
              <a:rPr lang="de-DE" sz="900" dirty="0" err="1">
                <a:solidFill>
                  <a:srgbClr val="0000FF"/>
                </a:solidFill>
              </a:rPr>
              <a:t>Tarjan</a:t>
            </a:r>
            <a:r>
              <a:rPr lang="de-DE" sz="900" dirty="0">
                <a:solidFill>
                  <a:srgbClr val="0000FF"/>
                </a:solidFill>
              </a:rPr>
              <a:t>: </a:t>
            </a:r>
            <a:r>
              <a:rPr lang="de-DE" sz="900" dirty="0" err="1">
                <a:solidFill>
                  <a:srgbClr val="0000FF"/>
                </a:solidFill>
              </a:rPr>
              <a:t>Self-Adjusting</a:t>
            </a:r>
            <a:r>
              <a:rPr lang="de-DE" sz="900" dirty="0">
                <a:solidFill>
                  <a:srgbClr val="0000FF"/>
                </a:solidFill>
              </a:rPr>
              <a:t> Binary Search </a:t>
            </a:r>
            <a:r>
              <a:rPr lang="de-DE" sz="900" dirty="0" err="1">
                <a:solidFill>
                  <a:srgbClr val="0000FF"/>
                </a:solidFill>
              </a:rPr>
              <a:t>Trees</a:t>
            </a:r>
            <a:r>
              <a:rPr lang="de-DE" sz="900" dirty="0">
                <a:solidFill>
                  <a:srgbClr val="0000FF"/>
                </a:solidFill>
              </a:rPr>
              <a:t>, In: Journal of </a:t>
            </a:r>
            <a:r>
              <a:rPr lang="de-DE" sz="900" dirty="0" err="1">
                <a:solidFill>
                  <a:srgbClr val="0000FF"/>
                </a:solidFill>
              </a:rPr>
              <a:t>the</a:t>
            </a:r>
            <a:r>
              <a:rPr lang="de-DE" sz="900" dirty="0">
                <a:solidFill>
                  <a:srgbClr val="0000FF"/>
                </a:solidFill>
              </a:rPr>
              <a:t> ACM (</a:t>
            </a:r>
            <a:r>
              <a:rPr lang="de-DE" sz="900" dirty="0" err="1">
                <a:solidFill>
                  <a:srgbClr val="0000FF"/>
                </a:solidFill>
              </a:rPr>
              <a:t>Association</a:t>
            </a:r>
            <a:r>
              <a:rPr lang="de-DE" sz="900" dirty="0">
                <a:solidFill>
                  <a:srgbClr val="0000FF"/>
                </a:solidFill>
              </a:rPr>
              <a:t> </a:t>
            </a:r>
            <a:r>
              <a:rPr lang="de-DE" sz="900" dirty="0" err="1">
                <a:solidFill>
                  <a:srgbClr val="0000FF"/>
                </a:solidFill>
              </a:rPr>
              <a:t>for</a:t>
            </a:r>
            <a:r>
              <a:rPr lang="de-DE" sz="900" dirty="0">
                <a:solidFill>
                  <a:srgbClr val="0000FF"/>
                </a:solidFill>
              </a:rPr>
              <a:t> Computing </a:t>
            </a:r>
            <a:r>
              <a:rPr lang="de-DE" sz="900" dirty="0" err="1">
                <a:solidFill>
                  <a:srgbClr val="0000FF"/>
                </a:solidFill>
              </a:rPr>
              <a:t>Machinery</a:t>
            </a:r>
            <a:r>
              <a:rPr lang="de-DE" sz="900" dirty="0">
                <a:solidFill>
                  <a:srgbClr val="0000FF"/>
                </a:solidFill>
              </a:rPr>
              <a:t>). 32, Nr. 3, S. 652–686, </a:t>
            </a:r>
            <a:r>
              <a:rPr lang="de-DE" sz="9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704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0766-8594-364B-AF5F-E94119CD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Splay</a:t>
            </a:r>
            <a:r>
              <a:rPr lang="de-DE" dirty="0"/>
              <a:t>-Bäumen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38D8-5168-5B4E-8B43-788BF68C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 eine Folge von Zugriffen mit </a:t>
            </a:r>
            <a:r>
              <a:rPr lang="de-DE" dirty="0" err="1">
                <a:solidFill>
                  <a:srgbClr val="0833FF"/>
                </a:solidFill>
              </a:rPr>
              <a:t>search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entsteht ein ausgeglichener Baum</a:t>
            </a:r>
          </a:p>
          <a:p>
            <a:r>
              <a:rPr lang="de-DE" dirty="0"/>
              <a:t>Argumentationstechnik:</a:t>
            </a:r>
          </a:p>
          <a:p>
            <a:pPr lvl="1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amortisiert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9D11C-99FA-014B-BD27-D72904E5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17E99-2C63-2A4E-AA65-D0271F58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07669"/>
            <a:ext cx="6032500" cy="3568700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D5A4A53F-B976-FF45-99A5-309FCC051912}"/>
              </a:ext>
            </a:extLst>
          </p:cNvPr>
          <p:cNvSpPr/>
          <p:nvPr/>
        </p:nvSpPr>
        <p:spPr>
          <a:xfrm>
            <a:off x="3116021" y="6092149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00FF"/>
                </a:solidFill>
              </a:rPr>
              <a:t>Daniel D. </a:t>
            </a:r>
            <a:r>
              <a:rPr lang="de-DE" sz="900" dirty="0" err="1">
                <a:solidFill>
                  <a:srgbClr val="0000FF"/>
                </a:solidFill>
              </a:rPr>
              <a:t>Sleator</a:t>
            </a:r>
            <a:r>
              <a:rPr lang="de-DE" sz="900" dirty="0">
                <a:solidFill>
                  <a:srgbClr val="0000FF"/>
                </a:solidFill>
              </a:rPr>
              <a:t>, Robert </a:t>
            </a:r>
            <a:r>
              <a:rPr lang="de-DE" sz="900" dirty="0" err="1">
                <a:solidFill>
                  <a:srgbClr val="0000FF"/>
                </a:solidFill>
              </a:rPr>
              <a:t>Tarjan</a:t>
            </a:r>
            <a:r>
              <a:rPr lang="de-DE" sz="900" dirty="0">
                <a:solidFill>
                  <a:srgbClr val="0000FF"/>
                </a:solidFill>
              </a:rPr>
              <a:t>: </a:t>
            </a:r>
            <a:r>
              <a:rPr lang="de-DE" sz="900" dirty="0" err="1">
                <a:solidFill>
                  <a:srgbClr val="0000FF"/>
                </a:solidFill>
              </a:rPr>
              <a:t>Self-Adjusting</a:t>
            </a:r>
            <a:r>
              <a:rPr lang="de-DE" sz="900" dirty="0">
                <a:solidFill>
                  <a:srgbClr val="0000FF"/>
                </a:solidFill>
              </a:rPr>
              <a:t> Binary Search </a:t>
            </a:r>
            <a:r>
              <a:rPr lang="de-DE" sz="900" dirty="0" err="1">
                <a:solidFill>
                  <a:srgbClr val="0000FF"/>
                </a:solidFill>
              </a:rPr>
              <a:t>Trees</a:t>
            </a:r>
            <a:r>
              <a:rPr lang="de-DE" sz="900" dirty="0">
                <a:solidFill>
                  <a:srgbClr val="0000FF"/>
                </a:solidFill>
              </a:rPr>
              <a:t>, In: Journal of </a:t>
            </a:r>
            <a:r>
              <a:rPr lang="de-DE" sz="900" dirty="0" err="1">
                <a:solidFill>
                  <a:srgbClr val="0000FF"/>
                </a:solidFill>
              </a:rPr>
              <a:t>the</a:t>
            </a:r>
            <a:r>
              <a:rPr lang="de-DE" sz="900" dirty="0">
                <a:solidFill>
                  <a:srgbClr val="0000FF"/>
                </a:solidFill>
              </a:rPr>
              <a:t> ACM (</a:t>
            </a:r>
            <a:r>
              <a:rPr lang="de-DE" sz="900" dirty="0" err="1">
                <a:solidFill>
                  <a:srgbClr val="0000FF"/>
                </a:solidFill>
              </a:rPr>
              <a:t>Association</a:t>
            </a:r>
            <a:r>
              <a:rPr lang="de-DE" sz="900" dirty="0">
                <a:solidFill>
                  <a:srgbClr val="0000FF"/>
                </a:solidFill>
              </a:rPr>
              <a:t> </a:t>
            </a:r>
            <a:r>
              <a:rPr lang="de-DE" sz="900" dirty="0" err="1">
                <a:solidFill>
                  <a:srgbClr val="0000FF"/>
                </a:solidFill>
              </a:rPr>
              <a:t>for</a:t>
            </a:r>
            <a:r>
              <a:rPr lang="de-DE" sz="900" dirty="0">
                <a:solidFill>
                  <a:srgbClr val="0000FF"/>
                </a:solidFill>
              </a:rPr>
              <a:t> Computing </a:t>
            </a:r>
            <a:r>
              <a:rPr lang="de-DE" sz="900" dirty="0" err="1">
                <a:solidFill>
                  <a:srgbClr val="0000FF"/>
                </a:solidFill>
              </a:rPr>
              <a:t>Machinery</a:t>
            </a:r>
            <a:r>
              <a:rPr lang="de-DE" sz="900" dirty="0">
                <a:solidFill>
                  <a:srgbClr val="0000FF"/>
                </a:solidFill>
              </a:rPr>
              <a:t>). 32, Nr. 3, S. 652–686, </a:t>
            </a:r>
            <a:r>
              <a:rPr lang="de-DE" sz="900" b="1" dirty="0">
                <a:solidFill>
                  <a:srgbClr val="FF0000"/>
                </a:solidFill>
              </a:rPr>
              <a:t>1985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44C24-0653-A942-91D3-F3FDA1D3C96B}"/>
              </a:ext>
            </a:extLst>
          </p:cNvPr>
          <p:cNvSpPr txBox="1"/>
          <p:nvPr/>
        </p:nvSpPr>
        <p:spPr>
          <a:xfrm>
            <a:off x="3635896" y="4130577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6602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E16-21D2-8544-8081-81F50549F528}" type="slidenum">
              <a:rPr lang="de-DE"/>
              <a:pPr/>
              <a:t>72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</a:t>
            </a:r>
            <a:r>
              <a:rPr lang="en-US" dirty="0" err="1"/>
              <a:t>Bäume</a:t>
            </a:r>
            <a:r>
              <a:rPr lang="en-US" dirty="0"/>
              <a:t>: </a:t>
            </a:r>
            <a:r>
              <a:rPr lang="en-US" dirty="0" err="1"/>
              <a:t>Amortisierte</a:t>
            </a:r>
            <a:r>
              <a:rPr lang="en-US" dirty="0"/>
              <a:t> </a:t>
            </a:r>
            <a:r>
              <a:rPr lang="en-US" dirty="0" err="1"/>
              <a:t>Analyse</a:t>
            </a:r>
            <a:endParaRPr lang="en-US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search(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)-Operation: </a:t>
            </a:r>
            <a:r>
              <a:rPr lang="en-US" sz="2400" dirty="0"/>
              <a:t>(</a:t>
            </a:r>
            <a:r>
              <a:rPr lang="en-US" sz="2400" dirty="0" err="1"/>
              <a:t>exakte</a:t>
            </a:r>
            <a:r>
              <a:rPr lang="en-US" sz="2400" dirty="0"/>
              <a:t> </a:t>
            </a:r>
            <a:r>
              <a:rPr lang="en-US" sz="2400" dirty="0" err="1"/>
              <a:t>Suche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Laufe</a:t>
            </a:r>
            <a:r>
              <a:rPr lang="en-US" sz="2400" dirty="0"/>
              <a:t> von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startend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unten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bis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</a:t>
            </a:r>
            <a:r>
              <a:rPr lang="en-US" sz="2400" dirty="0" err="1"/>
              <a:t>gefunden</a:t>
            </a:r>
            <a:r>
              <a:rPr lang="en-US" sz="2400" dirty="0"/>
              <a:t> (</a:t>
            </a:r>
            <a:r>
              <a:rPr lang="en-US" sz="2400" dirty="0" err="1"/>
              <a:t>Abkürzung</a:t>
            </a:r>
            <a:r>
              <a:rPr lang="en-US" sz="2400" dirty="0"/>
              <a:t> </a:t>
            </a:r>
            <a:r>
              <a:rPr lang="en-US" sz="2400" dirty="0" err="1"/>
              <a:t>zur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)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 </a:t>
            </a:r>
            <a:r>
              <a:rPr lang="en-US" sz="2400" dirty="0" err="1"/>
              <a:t>angekommen</a:t>
            </a:r>
            <a:r>
              <a:rPr lang="en-US" sz="2400" dirty="0"/>
              <a:t> (in </a:t>
            </a:r>
            <a:r>
              <a:rPr lang="en-US" sz="2400" dirty="0" err="1"/>
              <a:t>diesem</a:t>
            </a:r>
            <a:r>
              <a:rPr lang="en-US" sz="2400" dirty="0"/>
              <a:t> Fall </a:t>
            </a:r>
            <a:r>
              <a:rPr lang="en-US" sz="2400" dirty="0" err="1"/>
              <a:t>Schlüssel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vorhanden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k </a:t>
            </a:r>
            <a:r>
              <a:rPr lang="en-US" sz="2400" dirty="0"/>
              <a:t>in Baum: </a:t>
            </a:r>
            <a:r>
              <a:rPr lang="en-US" sz="2400" dirty="0" err="1"/>
              <a:t>rufe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splay(k)</a:t>
            </a:r>
            <a:r>
              <a:rPr lang="en-US" sz="2400" dirty="0"/>
              <a:t> auf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Amortisierte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Analyse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Folge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m</a:t>
            </a:r>
            <a:r>
              <a:rPr lang="en-US" sz="2400" dirty="0"/>
              <a:t> Splay-</a:t>
            </a:r>
            <a:r>
              <a:rPr lang="en-US" sz="2400" dirty="0" err="1"/>
              <a:t>Operationen</a:t>
            </a:r>
            <a:r>
              <a:rPr lang="en-US" sz="2400" dirty="0"/>
              <a:t> auf </a:t>
            </a:r>
            <a:r>
              <a:rPr lang="en-US" sz="2400" dirty="0" err="1"/>
              <a:t>beliebigem</a:t>
            </a:r>
            <a:r>
              <a:rPr lang="en-US" sz="2400" dirty="0"/>
              <a:t> </a:t>
            </a:r>
            <a:r>
              <a:rPr lang="en-US" sz="2400" dirty="0" err="1"/>
              <a:t>Anfangsbaum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Elementen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hlink"/>
                </a:solidFill>
              </a:rPr>
              <a:t>m&gt;n</a:t>
            </a:r>
            <a:r>
              <a:rPr lang="en-US" sz="2400" dirty="0"/>
              <a:t>) </a:t>
            </a:r>
          </a:p>
          <a:p>
            <a:pPr>
              <a:lnSpc>
                <a:spcPct val="90000"/>
              </a:lnSpc>
              <a:buNone/>
            </a:pPr>
            <a:r>
              <a:rPr lang="de-DE" sz="2400" dirty="0">
                <a:solidFill>
                  <a:schemeClr val="hlink"/>
                </a:solidFill>
              </a:rPr>
              <a:t>	T(F) ≤ c +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4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24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A</a:t>
            </a:r>
            <a:r>
              <a:rPr lang="de-DE" sz="2400" baseline="-25000" dirty="0" err="1">
                <a:solidFill>
                  <a:schemeClr val="hlink"/>
                </a:solidFill>
              </a:rPr>
              <a:t>Op</a:t>
            </a:r>
            <a:r>
              <a:rPr lang="de-DE" sz="2400" baseline="-50000" dirty="0" err="1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(s</a:t>
            </a:r>
            <a:r>
              <a:rPr lang="de-DE" sz="2400" baseline="-25000" dirty="0">
                <a:solidFill>
                  <a:schemeClr val="hlink"/>
                </a:solidFill>
              </a:rPr>
              <a:t>i-1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	A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:= 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sz="2400" dirty="0">
                <a:solidFill>
                  <a:srgbClr val="FF0000"/>
                </a:solidFill>
              </a:rPr>
              <a:t>(</a:t>
            </a:r>
            <a:r>
              <a:rPr lang="de-DE" sz="2400" dirty="0" err="1">
                <a:solidFill>
                  <a:srgbClr val="FF0000"/>
                </a:solidFill>
              </a:rPr>
              <a:t>s‘</a:t>
            </a:r>
            <a:r>
              <a:rPr lang="de-DE" sz="2400" dirty="0">
                <a:solidFill>
                  <a:srgbClr val="FF0000"/>
                </a:solidFill>
              </a:rPr>
              <a:t>) - 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sz="2400" dirty="0">
                <a:solidFill>
                  <a:srgbClr val="FF0000"/>
                </a:solidFill>
              </a:rPr>
              <a:t>(s) </a:t>
            </a:r>
            <a:r>
              <a:rPr lang="de-DE" sz="2400" dirty="0">
                <a:solidFill>
                  <a:schemeClr val="hlink"/>
                </a:solidFill>
              </a:rPr>
              <a:t>+ T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:= </a:t>
            </a:r>
            <a:r>
              <a:rPr lang="de-DE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 𝜙</a:t>
            </a:r>
            <a:r>
              <a:rPr lang="de-DE" sz="2400" dirty="0">
                <a:solidFill>
                  <a:srgbClr val="FF0000"/>
                </a:solidFill>
              </a:rPr>
              <a:t>(s)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+ T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</a:t>
            </a:r>
            <a:r>
              <a:rPr lang="de-DE" sz="2400" dirty="0"/>
              <a:t>für </a:t>
            </a:r>
            <a:r>
              <a:rPr lang="de-DE" sz="2400" dirty="0">
                <a:solidFill>
                  <a:schemeClr val="hlink"/>
                </a:solidFill>
              </a:rPr>
              <a:t>s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s‘</a:t>
            </a:r>
            <a:r>
              <a:rPr lang="de-DE" sz="24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sz="2400" dirty="0"/>
              <a:t> = Anzahl der Rotationen </a:t>
            </a:r>
            <a:br>
              <a:rPr lang="de-DE" sz="1400" dirty="0"/>
            </a:b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3682" y="54385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E4E36CF4-A10F-DD48-B762-031036F13D8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CFA8-C187-DF4E-8C62-1BB2CE9DF14C}" type="slidenum">
              <a:rPr lang="de-DE"/>
              <a:pPr/>
              <a:t>73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Splay-Operation: Potential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en-US" sz="2800" dirty="0" err="1">
                <a:solidFill>
                  <a:schemeClr val="accent2"/>
                </a:solidFill>
              </a:rPr>
              <a:t>Gewicht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w(x)    </a:t>
            </a:r>
            <a:r>
              <a:rPr lang="en-US" sz="2800" dirty="0">
                <a:solidFill>
                  <a:srgbClr val="FF0000"/>
                </a:solidFill>
              </a:rPr>
              <a:t>// </a:t>
            </a:r>
            <a:r>
              <a:rPr lang="en-US" sz="2800" dirty="0" err="1">
                <a:solidFill>
                  <a:srgbClr val="FF0000"/>
                </a:solidFill>
              </a:rPr>
              <a:t>z.B</a:t>
            </a:r>
            <a:r>
              <a:rPr lang="en-US" sz="2800" dirty="0">
                <a:solidFill>
                  <a:srgbClr val="FF0000"/>
                </a:solidFill>
              </a:rPr>
              <a:t>. 1/n</a:t>
            </a:r>
            <a:br>
              <a:rPr lang="en-US" sz="2800" dirty="0">
                <a:solidFill>
                  <a:schemeClr val="hlink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relative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err="1">
                <a:solidFill>
                  <a:schemeClr val="hlink"/>
                </a:solidFill>
              </a:rPr>
              <a:t>Zugriffshäufigkeit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∈ [0, 1]</a:t>
            </a:r>
          </a:p>
          <a:p>
            <a:r>
              <a:rPr lang="en-US" sz="2800" dirty="0" err="1">
                <a:solidFill>
                  <a:schemeClr val="accent2"/>
                </a:solidFill>
              </a:rPr>
              <a:t>Baumgewicht</a:t>
            </a:r>
            <a:r>
              <a:rPr lang="en-US" sz="2800" dirty="0"/>
              <a:t> von Baum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(x)=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baseline="-25000" dirty="0" err="1">
                <a:solidFill>
                  <a:schemeClr val="hlink"/>
                </a:solidFill>
                <a:sym typeface="Symbol" charset="0"/>
              </a:rPr>
              <a:t>T_x</a:t>
            </a:r>
            <a:r>
              <a:rPr lang="en-US" sz="2800" dirty="0">
                <a:solidFill>
                  <a:schemeClr val="hlink"/>
                </a:solidFill>
              </a:rPr>
              <a:t> w(y) </a:t>
            </a:r>
            <a:r>
              <a:rPr lang="en-US" sz="2800" dirty="0">
                <a:solidFill>
                  <a:srgbClr val="FF0000"/>
                </a:solidFill>
              </a:rPr>
              <a:t>≤ 1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Rang</a:t>
            </a:r>
            <a:r>
              <a:rPr lang="en-US" sz="2800" dirty="0"/>
              <a:t> 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r(x) = log(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(x)) </a:t>
            </a:r>
            <a:r>
              <a:rPr lang="en-US" sz="2800" dirty="0">
                <a:solidFill>
                  <a:srgbClr val="FF0000"/>
                </a:solidFill>
              </a:rPr>
              <a:t> // </a:t>
            </a:r>
            <a:r>
              <a:rPr lang="en-US" sz="2800" dirty="0" err="1">
                <a:solidFill>
                  <a:srgbClr val="FF0000"/>
                </a:solidFill>
              </a:rPr>
              <a:t>für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Wurzel</a:t>
            </a:r>
            <a:r>
              <a:rPr lang="en-US" sz="2800" dirty="0">
                <a:solidFill>
                  <a:srgbClr val="FF0000"/>
                </a:solidFill>
              </a:rPr>
              <a:t> = 0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Potential</a:t>
            </a:r>
            <a:r>
              <a:rPr lang="en-US" sz="2800" dirty="0"/>
              <a:t> von Baum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800" dirty="0">
                <a:solidFill>
                  <a:schemeClr val="hlink"/>
                </a:solidFill>
              </a:rPr>
              <a:t>(T) =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 T</a:t>
            </a:r>
            <a:r>
              <a:rPr lang="en-US" sz="2800" dirty="0">
                <a:solidFill>
                  <a:schemeClr val="hlink"/>
                </a:solidFill>
              </a:rPr>
              <a:t> r(x)</a:t>
            </a:r>
          </a:p>
          <a:p>
            <a:endParaRPr lang="en-US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Behauptung</a:t>
            </a:r>
            <a:r>
              <a:rPr lang="en-US" sz="2800" dirty="0">
                <a:solidFill>
                  <a:schemeClr val="accent2"/>
                </a:solidFill>
              </a:rPr>
              <a:t> “</a:t>
            </a:r>
            <a:r>
              <a:rPr lang="en-US" sz="2800" dirty="0" err="1">
                <a:solidFill>
                  <a:schemeClr val="accent2"/>
                </a:solidFill>
              </a:rPr>
              <a:t>amortisierte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Splaykosten</a:t>
            </a:r>
            <a:r>
              <a:rPr lang="en-US" sz="2800" dirty="0">
                <a:solidFill>
                  <a:schemeClr val="accent2"/>
                </a:solidFill>
              </a:rPr>
              <a:t>”:</a:t>
            </a:r>
            <a:r>
              <a:rPr lang="en-US" sz="2800" dirty="0"/>
              <a:t>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Splay-Baum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u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Knoten</a:t>
            </a:r>
            <a:r>
              <a:rPr lang="en-US" sz="2800" dirty="0"/>
              <a:t> 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Die </a:t>
            </a:r>
            <a:r>
              <a:rPr lang="en-US" sz="2800" dirty="0" err="1"/>
              <a:t>amortisierten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splay(x, T)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sind</a:t>
            </a:r>
            <a:r>
              <a:rPr lang="en-US" sz="2800" dirty="0"/>
              <a:t> max. </a:t>
            </a:r>
            <a:r>
              <a:rPr lang="en-US" sz="2800" dirty="0">
                <a:solidFill>
                  <a:schemeClr val="hlink"/>
                </a:solidFill>
              </a:rPr>
              <a:t>1+3(r(u)-r(x)) ∈ O(log(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(u)/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(x)))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8642174F-AF7D-0E4E-B1A6-431AE9447C7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82483-DC68-8D4E-A8D9-DB06AD679B40}"/>
              </a:ext>
            </a:extLst>
          </p:cNvPr>
          <p:cNvSpPr txBox="1"/>
          <p:nvPr/>
        </p:nvSpPr>
        <p:spPr>
          <a:xfrm>
            <a:off x="2483768" y="6361583"/>
            <a:ext cx="3947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T_x</a:t>
            </a:r>
            <a:r>
              <a:rPr lang="de-DE" sz="1400" dirty="0"/>
              <a:t> </a:t>
            </a:r>
            <a:r>
              <a:rPr lang="de-DE" sz="1400" dirty="0" err="1"/>
              <a:t>denotiere</a:t>
            </a:r>
            <a:r>
              <a:rPr lang="de-DE" sz="1400" dirty="0"/>
              <a:t> alle Knoten in T unter (und einschl.) 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EE92F-98E7-C84A-95C0-40B329CB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22" y="19685"/>
            <a:ext cx="1008063" cy="28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0E6D-742B-CE43-AF60-F22DCAD8B02C}" type="slidenum">
              <a:rPr lang="de-DE"/>
              <a:pPr/>
              <a:t>74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Begründung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/>
              <a:t>Induktion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die </a:t>
            </a:r>
            <a:r>
              <a:rPr lang="en-US" sz="2400" dirty="0" err="1"/>
              <a:t>Folge</a:t>
            </a:r>
            <a:r>
              <a:rPr lang="en-US" sz="2400" dirty="0"/>
              <a:t> der </a:t>
            </a:r>
            <a:r>
              <a:rPr lang="en-US" sz="2400" dirty="0" err="1"/>
              <a:t>Rotationen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/>
              <a:t> : Rang und </a:t>
            </a:r>
            <a:r>
              <a:rPr lang="en-US" sz="2400" dirty="0" err="1"/>
              <a:t>Gewicht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Rotation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r’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’</a:t>
            </a:r>
            <a:r>
              <a:rPr lang="en-US" sz="2400" dirty="0"/>
              <a:t>: Rang und </a:t>
            </a:r>
            <a:r>
              <a:rPr lang="en-US" sz="2400" dirty="0" err="1"/>
              <a:t>Gewicht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Rotation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1. Fall:</a:t>
            </a:r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/>
              <a:t>Amortisierte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   ≤ 1+r’(x)+r’(y)-r(x)-r(y) ≤ 1+r’(x)-r(x)</a:t>
            </a:r>
            <a:r>
              <a:rPr lang="en-US" sz="2400" dirty="0"/>
              <a:t>   da </a:t>
            </a:r>
            <a:r>
              <a:rPr lang="en-US" sz="2400" dirty="0">
                <a:solidFill>
                  <a:schemeClr val="hlink"/>
                </a:solidFill>
              </a:rPr>
              <a:t>r’(y)≤r(y)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  <a:tabLst>
                <a:tab pos="2130425" algn="l"/>
              </a:tabLst>
            </a:pPr>
            <a:r>
              <a:rPr lang="en-US" sz="2400" dirty="0">
                <a:solidFill>
                  <a:schemeClr val="hlink"/>
                </a:solidFill>
              </a:rPr>
              <a:t>   ≤ 1+3(r’(x)-r(x))</a:t>
            </a:r>
            <a:r>
              <a:rPr lang="en-US" sz="2400" dirty="0"/>
              <a:t>                                     da </a:t>
            </a:r>
            <a:r>
              <a:rPr lang="en-US" sz="2400" dirty="0">
                <a:solidFill>
                  <a:schemeClr val="hlink"/>
                </a:solidFill>
              </a:rPr>
              <a:t>r’(x)≥r(x)</a:t>
            </a:r>
          </a:p>
        </p:txBody>
      </p:sp>
      <p:grpSp>
        <p:nvGrpSpPr>
          <p:cNvPr id="358428" name="Group 28"/>
          <p:cNvGrpSpPr>
            <a:grpSpLocks/>
          </p:cNvGrpSpPr>
          <p:nvPr/>
        </p:nvGrpSpPr>
        <p:grpSpPr bwMode="auto">
          <a:xfrm>
            <a:off x="1619250" y="3213100"/>
            <a:ext cx="5184775" cy="1511300"/>
            <a:chOff x="703" y="2341"/>
            <a:chExt cx="4400" cy="1270"/>
          </a:xfrm>
        </p:grpSpPr>
        <p:sp>
          <p:nvSpPr>
            <p:cNvPr id="358404" name="AutoShape 4"/>
            <p:cNvSpPr>
              <a:spLocks noChangeArrowheads="1"/>
            </p:cNvSpPr>
            <p:nvPr/>
          </p:nvSpPr>
          <p:spPr bwMode="auto">
            <a:xfrm>
              <a:off x="703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8405" name="AutoShape 5"/>
            <p:cNvSpPr>
              <a:spLocks noChangeArrowheads="1"/>
            </p:cNvSpPr>
            <p:nvPr/>
          </p:nvSpPr>
          <p:spPr bwMode="auto">
            <a:xfrm>
              <a:off x="1474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8406" name="Line 6"/>
            <p:cNvSpPr>
              <a:spLocks noChangeShapeType="1"/>
            </p:cNvSpPr>
            <p:nvPr/>
          </p:nvSpPr>
          <p:spPr bwMode="auto">
            <a:xfrm flipV="1">
              <a:off x="930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07" name="Line 7"/>
            <p:cNvSpPr>
              <a:spLocks noChangeShapeType="1"/>
            </p:cNvSpPr>
            <p:nvPr/>
          </p:nvSpPr>
          <p:spPr bwMode="auto">
            <a:xfrm flipH="1" flipV="1">
              <a:off x="1338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>
              <a:off x="1247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09" name="Line 9"/>
            <p:cNvSpPr>
              <a:spLocks noChangeShapeType="1"/>
            </p:cNvSpPr>
            <p:nvPr/>
          </p:nvSpPr>
          <p:spPr bwMode="auto">
            <a:xfrm flipV="1">
              <a:off x="1429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0" name="AutoShape 10"/>
            <p:cNvSpPr>
              <a:spLocks noChangeArrowheads="1"/>
            </p:cNvSpPr>
            <p:nvPr/>
          </p:nvSpPr>
          <p:spPr bwMode="auto">
            <a:xfrm>
              <a:off x="1973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8411" name="Line 11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2" name="Oval 12"/>
            <p:cNvSpPr>
              <a:spLocks noChangeArrowheads="1"/>
            </p:cNvSpPr>
            <p:nvPr/>
          </p:nvSpPr>
          <p:spPr bwMode="auto">
            <a:xfrm>
              <a:off x="1746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13" name="Line 13"/>
            <p:cNvSpPr>
              <a:spLocks noChangeShapeType="1"/>
            </p:cNvSpPr>
            <p:nvPr/>
          </p:nvSpPr>
          <p:spPr bwMode="auto">
            <a:xfrm>
              <a:off x="2608" y="2976"/>
              <a:ext cx="5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1053" y="2671"/>
              <a:ext cx="2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1519" y="2386"/>
              <a:ext cx="28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8416" name="Line 16"/>
            <p:cNvSpPr>
              <a:spLocks noChangeShapeType="1"/>
            </p:cNvSpPr>
            <p:nvPr/>
          </p:nvSpPr>
          <p:spPr bwMode="auto">
            <a:xfrm flipV="1">
              <a:off x="3606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7" name="Line 17"/>
            <p:cNvSpPr>
              <a:spLocks noChangeShapeType="1"/>
            </p:cNvSpPr>
            <p:nvPr/>
          </p:nvSpPr>
          <p:spPr bwMode="auto">
            <a:xfrm flipH="1" flipV="1">
              <a:off x="4014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8" name="Oval 18"/>
            <p:cNvSpPr>
              <a:spLocks noChangeArrowheads="1"/>
            </p:cNvSpPr>
            <p:nvPr/>
          </p:nvSpPr>
          <p:spPr bwMode="auto">
            <a:xfrm>
              <a:off x="3923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19" name="Text Box 19"/>
            <p:cNvSpPr txBox="1">
              <a:spLocks noChangeArrowheads="1"/>
            </p:cNvSpPr>
            <p:nvPr/>
          </p:nvSpPr>
          <p:spPr bwMode="auto">
            <a:xfrm>
              <a:off x="3697" y="2341"/>
              <a:ext cx="28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8420" name="AutoShape 20"/>
            <p:cNvSpPr>
              <a:spLocks noChangeArrowheads="1"/>
            </p:cNvSpPr>
            <p:nvPr/>
          </p:nvSpPr>
          <p:spPr bwMode="auto">
            <a:xfrm>
              <a:off x="3379" y="28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8421" name="AutoShape 21"/>
            <p:cNvSpPr>
              <a:spLocks noChangeArrowheads="1"/>
            </p:cNvSpPr>
            <p:nvPr/>
          </p:nvSpPr>
          <p:spPr bwMode="auto">
            <a:xfrm>
              <a:off x="3833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8422" name="AutoShape 22"/>
            <p:cNvSpPr>
              <a:spLocks noChangeArrowheads="1"/>
            </p:cNvSpPr>
            <p:nvPr/>
          </p:nvSpPr>
          <p:spPr bwMode="auto">
            <a:xfrm>
              <a:off x="4604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8423" name="Line 23"/>
            <p:cNvSpPr>
              <a:spLocks noChangeShapeType="1"/>
            </p:cNvSpPr>
            <p:nvPr/>
          </p:nvSpPr>
          <p:spPr bwMode="auto">
            <a:xfrm flipV="1">
              <a:off x="4060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24" name="Line 24"/>
            <p:cNvSpPr>
              <a:spLocks noChangeShapeType="1"/>
            </p:cNvSpPr>
            <p:nvPr/>
          </p:nvSpPr>
          <p:spPr bwMode="auto">
            <a:xfrm flipH="1" flipV="1">
              <a:off x="4468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25" name="Oval 25"/>
            <p:cNvSpPr>
              <a:spLocks noChangeArrowheads="1"/>
            </p:cNvSpPr>
            <p:nvPr/>
          </p:nvSpPr>
          <p:spPr bwMode="auto">
            <a:xfrm>
              <a:off x="4377" y="279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26" name="Text Box 26"/>
            <p:cNvSpPr txBox="1">
              <a:spLocks noChangeArrowheads="1"/>
            </p:cNvSpPr>
            <p:nvPr/>
          </p:nvSpPr>
          <p:spPr bwMode="auto">
            <a:xfrm>
              <a:off x="4557" y="2659"/>
              <a:ext cx="2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8427" name="Text Box 27"/>
            <p:cNvSpPr txBox="1">
              <a:spLocks noChangeArrowheads="1"/>
            </p:cNvSpPr>
            <p:nvPr/>
          </p:nvSpPr>
          <p:spPr bwMode="auto">
            <a:xfrm>
              <a:off x="2652" y="2568"/>
              <a:ext cx="4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</a:t>
              </a:r>
            </a:p>
          </p:txBody>
        </p:sp>
      </p:grp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971550" y="5229225"/>
            <a:ext cx="215900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1258888" y="5229225"/>
            <a:ext cx="230505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72634" y="4076700"/>
            <a:ext cx="1547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Laufzeit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(# </a:t>
            </a:r>
            <a:r>
              <a:rPr lang="en-US" dirty="0" err="1">
                <a:solidFill>
                  <a:srgbClr val="FF0000"/>
                </a:solidFill>
              </a:rPr>
              <a:t>Rotationen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3059113" y="5805488"/>
            <a:ext cx="1789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Änderung</a:t>
            </a:r>
            <a:r>
              <a:rPr lang="en-US" dirty="0">
                <a:solidFill>
                  <a:srgbClr val="FF0000"/>
                </a:solidFill>
              </a:rPr>
              <a:t> von </a:t>
            </a:r>
            <a:r>
              <a:rPr lang="en-US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755650" y="4724400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 flipH="1" flipV="1">
            <a:off x="3563938" y="5589588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EA272BD7-5662-E145-91F2-983AA64D9CB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9" grpId="0" animBg="1"/>
      <p:bldP spid="358430" grpId="0" animBg="1"/>
      <p:bldP spid="358431" grpId="0"/>
      <p:bldP spid="358432" grpId="0"/>
      <p:bldP spid="358433" grpId="0" animBg="1"/>
      <p:bldP spid="3584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4CF-0E6C-C946-A849-EED856DC36EE}" type="slidenum">
              <a:rPr lang="de-DE"/>
              <a:pPr/>
              <a:t>75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≤ 2+r’(x)+r’(y)+r’(z)-r(x)-r(y)-r(z)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= 2+r’(y)+r’(z)-r(x)-r(y)</a:t>
            </a:r>
            <a:r>
              <a:rPr lang="en-US" sz="2800" dirty="0"/>
              <a:t>      da </a:t>
            </a:r>
            <a:r>
              <a:rPr lang="en-US" sz="2800" dirty="0">
                <a:solidFill>
                  <a:schemeClr val="hlink"/>
                </a:solidFill>
              </a:rPr>
              <a:t>r’(x)=r(z)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≤ 2+r’(x)+r’(z)-2r(x)</a:t>
            </a:r>
            <a:r>
              <a:rPr lang="en-US" sz="2800" dirty="0"/>
              <a:t>   da </a:t>
            </a:r>
            <a:r>
              <a:rPr lang="en-US" sz="2800" dirty="0">
                <a:solidFill>
                  <a:schemeClr val="hlink"/>
                </a:solidFill>
              </a:rPr>
              <a:t>r’(x)≥r’(y)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r(y)≥r(x)</a:t>
            </a:r>
          </a:p>
        </p:txBody>
      </p:sp>
      <p:grpSp>
        <p:nvGrpSpPr>
          <p:cNvPr id="359462" name="Group 38"/>
          <p:cNvGrpSpPr>
            <a:grpSpLocks/>
          </p:cNvGrpSpPr>
          <p:nvPr/>
        </p:nvGrpSpPr>
        <p:grpSpPr bwMode="auto">
          <a:xfrm>
            <a:off x="827088" y="1773238"/>
            <a:ext cx="7453312" cy="2016125"/>
            <a:chOff x="250" y="2024"/>
            <a:chExt cx="5352" cy="1588"/>
          </a:xfrm>
        </p:grpSpPr>
        <p:sp>
          <p:nvSpPr>
            <p:cNvPr id="359428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9429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9430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1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2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33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4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9435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6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8" name="Text Box 14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9439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9440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1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2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43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9444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9445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59447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8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9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50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59451" name="Text Box 27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59452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3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59454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5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56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59457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8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9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60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9461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87624" y="4941168"/>
            <a:ext cx="648961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58386" y="4941168"/>
            <a:ext cx="1121525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C6D3BECE-BEF2-8A45-B5F1-7DFA2260C1C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C12A-33B2-8C4C-955A-4DD096D7AD6D}" type="slidenum">
              <a:rPr lang="de-DE"/>
              <a:pPr/>
              <a:t>76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485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Behauptung</a:t>
            </a:r>
            <a:r>
              <a:rPr lang="en-US" sz="2800" dirty="0"/>
              <a:t>: </a:t>
            </a:r>
            <a:r>
              <a:rPr lang="en-US" sz="2800" dirty="0" err="1"/>
              <a:t>Es</a:t>
            </a:r>
            <a:r>
              <a:rPr lang="en-US" sz="2800" dirty="0"/>
              <a:t> gilt, </a:t>
            </a:r>
            <a:r>
              <a:rPr lang="en-US" sz="2800" dirty="0" err="1"/>
              <a:t>dass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       </a:t>
            </a:r>
            <a:r>
              <a:rPr lang="en-US" sz="2800" dirty="0">
                <a:solidFill>
                  <a:schemeClr val="hlink"/>
                </a:solidFill>
              </a:rPr>
              <a:t>2+r’(x)+r’(z)-2r(x) ≤ 3(r’(x)-r(x))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d.h</a:t>
            </a:r>
            <a:r>
              <a:rPr lang="en-US" sz="2800" dirty="0"/>
              <a:t>.</a:t>
            </a: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                    </a:t>
            </a:r>
            <a:r>
              <a:rPr lang="en-US" sz="2800" dirty="0">
                <a:solidFill>
                  <a:schemeClr val="hlink"/>
                </a:solidFill>
              </a:rPr>
              <a:t>r(x)+r’(z) ≤ 2(r’(x)-1)</a:t>
            </a:r>
            <a:br>
              <a:rPr lang="en-US" sz="2800" dirty="0">
                <a:solidFill>
                  <a:schemeClr val="hlink"/>
                </a:solidFill>
              </a:rPr>
            </a:br>
            <a:r>
              <a:rPr lang="en-US" sz="2800" dirty="0"/>
              <a:t>und </a:t>
            </a:r>
            <a:r>
              <a:rPr lang="en-US" sz="2800" dirty="0" err="1"/>
              <a:t>damit</a:t>
            </a:r>
            <a:r>
              <a:rPr lang="en-US" sz="2800" dirty="0">
                <a:solidFill>
                  <a:schemeClr val="hlink"/>
                </a:solidFill>
              </a:rPr>
              <a:t>	 r(x)-r’(x) +r’(z)-r’(x) ≤ -2 </a:t>
            </a:r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773238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636838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22764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708275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4149725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700213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557338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1F2F0A4E-D296-914A-BBC5-695A199BD7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896198"/>
            <a:ext cx="1008063" cy="196850"/>
          </a:xfrm>
        </p:spPr>
        <p:txBody>
          <a:bodyPr/>
          <a:lstStyle/>
          <a:p>
            <a:fld id="{0703C12A-33B2-8C4C-955A-4DD096D7AD6D}" type="slidenum">
              <a:rPr lang="de-DE"/>
              <a:pPr/>
              <a:t>77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88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Behauptung</a:t>
            </a:r>
            <a:r>
              <a:rPr lang="en-US" sz="2800" dirty="0"/>
              <a:t>: </a:t>
            </a:r>
            <a:r>
              <a:rPr lang="en-US" sz="2800" dirty="0" err="1"/>
              <a:t>Es</a:t>
            </a:r>
            <a:r>
              <a:rPr lang="en-US" sz="2800" dirty="0"/>
              <a:t> gilt, </a:t>
            </a:r>
            <a:r>
              <a:rPr lang="en-US" sz="2800" dirty="0" err="1"/>
              <a:t>dass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                     r(x)-r’(x) +r’(z)-r’(x) ≤ -2 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Anders </a:t>
            </a:r>
            <a:r>
              <a:rPr lang="en-US" sz="2800" dirty="0" err="1"/>
              <a:t>gesagt</a:t>
            </a:r>
            <a:r>
              <a:rPr lang="en-US" sz="28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log(</a:t>
            </a:r>
            <a:r>
              <a:rPr lang="en-US" sz="2800" dirty="0" err="1"/>
              <a:t>tw</a:t>
            </a:r>
            <a:r>
              <a:rPr lang="en-US" sz="2800" dirty="0"/>
              <a:t>(x)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– log(</a:t>
            </a:r>
            <a:r>
              <a:rPr lang="en-US" sz="2800" dirty="0" err="1"/>
              <a:t>tw</a:t>
            </a:r>
            <a:r>
              <a:rPr lang="en-US" sz="2800" dirty="0"/>
              <a:t>’(x)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+ log(</a:t>
            </a:r>
            <a:r>
              <a:rPr lang="en-US" sz="2800" dirty="0" err="1"/>
              <a:t>tw</a:t>
            </a:r>
            <a:r>
              <a:rPr lang="en-US" sz="2800" dirty="0"/>
              <a:t>’(z)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– log(</a:t>
            </a:r>
            <a:r>
              <a:rPr lang="en-US" sz="2800" dirty="0" err="1"/>
              <a:t>tw</a:t>
            </a:r>
            <a:r>
              <a:rPr lang="en-US" sz="2800" dirty="0"/>
              <a:t>’(x)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</a:rPr>
              <a:t>≤ -2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log( </a:t>
            </a:r>
            <a:r>
              <a:rPr lang="en-US" sz="2800" dirty="0" err="1"/>
              <a:t>tw</a:t>
            </a:r>
            <a:r>
              <a:rPr lang="en-US" sz="2800" dirty="0"/>
              <a:t>(x)/</a:t>
            </a:r>
            <a:r>
              <a:rPr lang="en-US" sz="2800" dirty="0" err="1"/>
              <a:t>tw</a:t>
            </a:r>
            <a:r>
              <a:rPr lang="en-US" sz="2800" dirty="0"/>
              <a:t>’(x)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+ log( </a:t>
            </a:r>
            <a:r>
              <a:rPr lang="en-US" sz="2800" dirty="0" err="1"/>
              <a:t>tw</a:t>
            </a:r>
            <a:r>
              <a:rPr lang="en-US" sz="2800" dirty="0"/>
              <a:t>’(z)/</a:t>
            </a:r>
            <a:r>
              <a:rPr lang="en-US" sz="2800" dirty="0" err="1"/>
              <a:t>tw</a:t>
            </a:r>
            <a:r>
              <a:rPr lang="en-US" sz="2800" dirty="0"/>
              <a:t>’(x)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) </a:t>
            </a:r>
            <a:r>
              <a:rPr lang="en-US" sz="2800" dirty="0">
                <a:solidFill>
                  <a:schemeClr val="hlink"/>
                </a:solidFill>
              </a:rPr>
              <a:t>≤ -2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268636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132236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177187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203673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3645123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195611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05273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1F2F0A4E-D296-914A-BBC5-695A199BD7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896198"/>
            <a:ext cx="1008063" cy="196850"/>
          </a:xfrm>
        </p:spPr>
        <p:txBody>
          <a:bodyPr/>
          <a:lstStyle/>
          <a:p>
            <a:fld id="{0703C12A-33B2-8C4C-955A-4DD096D7AD6D}" type="slidenum">
              <a:rPr lang="de-DE"/>
              <a:pPr/>
              <a:t>78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88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log( </a:t>
            </a:r>
            <a:r>
              <a:rPr lang="en-US" sz="2800" dirty="0" err="1"/>
              <a:t>tw</a:t>
            </a:r>
            <a:r>
              <a:rPr lang="en-US" sz="2800" dirty="0"/>
              <a:t>(x)/</a:t>
            </a:r>
            <a:r>
              <a:rPr lang="en-US" sz="2800" dirty="0" err="1"/>
              <a:t>tw</a:t>
            </a:r>
            <a:r>
              <a:rPr lang="en-US" sz="2800" dirty="0"/>
              <a:t>’(x)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+ log( </a:t>
            </a:r>
            <a:r>
              <a:rPr lang="en-US" sz="2800" dirty="0" err="1"/>
              <a:t>tw</a:t>
            </a:r>
            <a:r>
              <a:rPr lang="en-US" sz="2800" dirty="0"/>
              <a:t>’(z)/</a:t>
            </a:r>
            <a:r>
              <a:rPr lang="en-US" sz="2800" dirty="0" err="1"/>
              <a:t>tw</a:t>
            </a:r>
            <a:r>
              <a:rPr lang="en-US" sz="2800" dirty="0"/>
              <a:t>’(x)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</a:rPr>
              <a:t>≤ -2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</a:t>
            </a:r>
            <a:r>
              <a:rPr lang="en-US" sz="2800" dirty="0" err="1"/>
              <a:t>tw</a:t>
            </a:r>
            <a:r>
              <a:rPr lang="en-US" sz="2800" dirty="0"/>
              <a:t>(x)/</a:t>
            </a:r>
            <a:r>
              <a:rPr lang="en-US" sz="2800" dirty="0" err="1"/>
              <a:t>tw</a:t>
            </a:r>
            <a:r>
              <a:rPr lang="en-US" sz="2800" dirty="0"/>
              <a:t>’(x) </a:t>
            </a:r>
            <a:r>
              <a:rPr lang="en-US" sz="2800" dirty="0">
                <a:solidFill>
                  <a:srgbClr val="FF0000"/>
                </a:solidFill>
              </a:rPr>
              <a:t>&gt; 0</a:t>
            </a:r>
            <a:r>
              <a:rPr lang="en-US" sz="2800" dirty="0">
                <a:solidFill>
                  <a:schemeClr val="hlink"/>
                </a:solidFill>
              </a:rPr>
              <a:t>       </a:t>
            </a:r>
            <a:r>
              <a:rPr lang="en-US" sz="2800" dirty="0" err="1"/>
              <a:t>tw</a:t>
            </a:r>
            <a:r>
              <a:rPr lang="en-US" sz="2800" dirty="0"/>
              <a:t>’(z)/</a:t>
            </a:r>
            <a:r>
              <a:rPr lang="en-US" sz="2800" dirty="0" err="1"/>
              <a:t>tw</a:t>
            </a:r>
            <a:r>
              <a:rPr lang="en-US" sz="2800" dirty="0"/>
              <a:t>’(x) </a:t>
            </a:r>
            <a:r>
              <a:rPr lang="en-US" sz="2800" dirty="0">
                <a:solidFill>
                  <a:srgbClr val="FF0000"/>
                </a:solidFill>
              </a:rPr>
              <a:t>&gt;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</a:t>
            </a:r>
            <a:r>
              <a:rPr lang="en-US" sz="2800" dirty="0" err="1"/>
              <a:t>tw</a:t>
            </a:r>
            <a:r>
              <a:rPr lang="en-US" sz="2800" dirty="0"/>
              <a:t>(x)/</a:t>
            </a:r>
            <a:r>
              <a:rPr lang="en-US" sz="2800" dirty="0" err="1"/>
              <a:t>tw</a:t>
            </a:r>
            <a:r>
              <a:rPr lang="en-US" sz="2800" dirty="0"/>
              <a:t>’(x)      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800" dirty="0" err="1"/>
              <a:t>tw</a:t>
            </a:r>
            <a:r>
              <a:rPr lang="en-US" sz="2800" dirty="0"/>
              <a:t>’(z)/</a:t>
            </a:r>
            <a:r>
              <a:rPr lang="en-US" sz="2800" dirty="0" err="1"/>
              <a:t>tw</a:t>
            </a:r>
            <a:r>
              <a:rPr lang="en-US" sz="2800" dirty="0"/>
              <a:t>’(x)         </a:t>
            </a:r>
            <a:r>
              <a:rPr lang="en-US" sz="2800" dirty="0">
                <a:solidFill>
                  <a:srgbClr val="FF0000"/>
                </a:solidFill>
              </a:rPr>
              <a:t>&lt; 1</a:t>
            </a:r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268636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132236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177187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203673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3645123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195611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05273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1F2F0A4E-D296-914A-BBC5-695A199BD7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896198"/>
            <a:ext cx="1008063" cy="196850"/>
          </a:xfrm>
        </p:spPr>
        <p:txBody>
          <a:bodyPr/>
          <a:lstStyle/>
          <a:p>
            <a:fld id="{0703C12A-33B2-8C4C-955A-4DD096D7AD6D}" type="slidenum">
              <a:rPr lang="de-DE"/>
              <a:pPr/>
              <a:t>79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88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tw</a:t>
            </a:r>
            <a:r>
              <a:rPr lang="en-US" sz="2800" dirty="0"/>
              <a:t>(x)/</a:t>
            </a:r>
            <a:r>
              <a:rPr lang="en-US" sz="2800" dirty="0" err="1"/>
              <a:t>tw</a:t>
            </a:r>
            <a:r>
              <a:rPr lang="en-US" sz="2800" dirty="0"/>
              <a:t>’(x)      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800" dirty="0" err="1"/>
              <a:t>tw</a:t>
            </a:r>
            <a:r>
              <a:rPr lang="en-US" sz="2800" dirty="0"/>
              <a:t>’(z)/</a:t>
            </a:r>
            <a:r>
              <a:rPr lang="en-US" sz="2800" dirty="0" err="1"/>
              <a:t>tw</a:t>
            </a:r>
            <a:r>
              <a:rPr lang="en-US" sz="2800" dirty="0"/>
              <a:t>’(x)         </a:t>
            </a:r>
            <a:r>
              <a:rPr lang="en-US" sz="2800" dirty="0">
                <a:solidFill>
                  <a:srgbClr val="FF0000"/>
                </a:solidFill>
              </a:rPr>
              <a:t>&lt;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tw</a:t>
            </a:r>
            <a:r>
              <a:rPr lang="en-US" sz="2800" dirty="0"/>
              <a:t>(x) + </a:t>
            </a:r>
            <a:r>
              <a:rPr lang="en-US" sz="2800" dirty="0" err="1"/>
              <a:t>tw</a:t>
            </a:r>
            <a:r>
              <a:rPr lang="en-US" sz="2800" dirty="0"/>
              <a:t>’(z) &lt; </a:t>
            </a:r>
            <a:r>
              <a:rPr lang="en-US" sz="2800" dirty="0" err="1"/>
              <a:t>tw</a:t>
            </a:r>
            <a:r>
              <a:rPr lang="en-US" sz="2800" dirty="0"/>
              <a:t>’(x)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w(x)+</a:t>
            </a:r>
            <a:r>
              <a:rPr lang="en-US" sz="2800" dirty="0" err="1"/>
              <a:t>tw</a:t>
            </a:r>
            <a:r>
              <a:rPr lang="en-US" sz="2800" dirty="0"/>
              <a:t>(A)+</a:t>
            </a:r>
            <a:r>
              <a:rPr lang="en-US" sz="2800" dirty="0" err="1"/>
              <a:t>tw</a:t>
            </a:r>
            <a:r>
              <a:rPr lang="en-US" sz="2800" dirty="0"/>
              <a:t>(B) + w’(z)+</a:t>
            </a:r>
            <a:r>
              <a:rPr lang="en-US" sz="2800" dirty="0" err="1"/>
              <a:t>tw</a:t>
            </a:r>
            <a:r>
              <a:rPr lang="en-US" sz="2800" dirty="0"/>
              <a:t>’(C)+</a:t>
            </a:r>
            <a:r>
              <a:rPr lang="en-US" sz="2800" dirty="0" err="1"/>
              <a:t>tw</a:t>
            </a:r>
            <a:r>
              <a:rPr lang="en-US" sz="2800" dirty="0"/>
              <a:t>’(C)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    &lt; w’(x)+</a:t>
            </a:r>
            <a:r>
              <a:rPr lang="en-US" sz="2800" dirty="0" err="1"/>
              <a:t>tw</a:t>
            </a:r>
            <a:r>
              <a:rPr lang="en-US" sz="2800" dirty="0"/>
              <a:t>’(A)+</a:t>
            </a:r>
            <a:r>
              <a:rPr lang="en-US" sz="2800" dirty="0" err="1"/>
              <a:t>tw</a:t>
            </a:r>
            <a:r>
              <a:rPr lang="en-US" sz="2800" dirty="0"/>
              <a:t>’(B) + w’(z)+</a:t>
            </a:r>
            <a:r>
              <a:rPr lang="en-US" sz="2800" dirty="0" err="1"/>
              <a:t>tw</a:t>
            </a:r>
            <a:r>
              <a:rPr lang="en-US" sz="2800" dirty="0"/>
              <a:t>’(C)+</a:t>
            </a:r>
            <a:r>
              <a:rPr lang="en-US" sz="2800" dirty="0" err="1"/>
              <a:t>tw</a:t>
            </a:r>
            <a:r>
              <a:rPr lang="en-US" sz="2800" dirty="0"/>
              <a:t>’(C)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268636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132236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177187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203673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3645123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195611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05273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1F2F0A4E-D296-914A-BBC5-695A199BD7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Selbstanordnende 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</a:p>
          <a:p>
            <a:pPr lvl="1"/>
            <a:r>
              <a:rPr lang="de-DE" altLang="de-DE" dirty="0"/>
              <a:t>Ordne die Elemente bei der sequentiellen Suche so an, dass die </a:t>
            </a:r>
            <a:r>
              <a:rPr lang="de-DE" altLang="de-DE" dirty="0">
                <a:solidFill>
                  <a:srgbClr val="0833FF"/>
                </a:solidFill>
              </a:rPr>
              <a:t>Elemente, die am häufigsten gesucht werden, möglichst weit vorne </a:t>
            </a:r>
            <a:r>
              <a:rPr lang="de-DE" altLang="de-DE" dirty="0"/>
              <a:t>stehen</a:t>
            </a:r>
          </a:p>
          <a:p>
            <a:pPr lvl="2"/>
            <a:r>
              <a:rPr lang="de-DE" altLang="de-DE" dirty="0"/>
              <a:t>Meistens ist die </a:t>
            </a:r>
            <a:r>
              <a:rPr lang="de-DE" altLang="de-DE" dirty="0">
                <a:solidFill>
                  <a:srgbClr val="FF0000"/>
                </a:solidFill>
              </a:rPr>
              <a:t>Häufigkeit nicht bekannt</a:t>
            </a:r>
            <a:r>
              <a:rPr lang="de-DE" altLang="de-DE" dirty="0"/>
              <a:t>, man kann aber versuchen, </a:t>
            </a:r>
            <a:r>
              <a:rPr lang="de-DE" altLang="de-DE" i="1" dirty="0"/>
              <a:t>aus der </a:t>
            </a:r>
            <a:r>
              <a:rPr lang="de-DE" altLang="de-DE" i="1" dirty="0">
                <a:solidFill>
                  <a:srgbClr val="00B050"/>
                </a:solidFill>
              </a:rPr>
              <a:t>Vergangenheit auf die Zukunft </a:t>
            </a:r>
            <a:r>
              <a:rPr lang="de-DE" altLang="de-DE" dirty="0">
                <a:solidFill>
                  <a:srgbClr val="00B050"/>
                </a:solidFill>
              </a:rPr>
              <a:t>zu </a:t>
            </a:r>
            <a:r>
              <a:rPr lang="de-DE" altLang="de-DE" i="1" dirty="0">
                <a:solidFill>
                  <a:srgbClr val="00B050"/>
                </a:solidFill>
              </a:rPr>
              <a:t>schließen</a:t>
            </a:r>
          </a:p>
          <a:p>
            <a:endParaRPr lang="de-DE" altLang="de-DE" sz="1400" b="1" dirty="0"/>
          </a:p>
          <a:p>
            <a:r>
              <a:rPr lang="de-DE" altLang="de-DE" b="1" dirty="0"/>
              <a:t>Vorgehensweise:</a:t>
            </a:r>
          </a:p>
          <a:p>
            <a:pPr lvl="1"/>
            <a:r>
              <a:rPr lang="de-DE" altLang="de-DE" dirty="0"/>
              <a:t>Immer wenn nach einem Element gesucht wurde, wird dieses Element weiter vorne in der Liste 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896198"/>
            <a:ext cx="1008063" cy="196850"/>
          </a:xfrm>
        </p:spPr>
        <p:txBody>
          <a:bodyPr/>
          <a:lstStyle/>
          <a:p>
            <a:fld id="{0703C12A-33B2-8C4C-955A-4DD096D7AD6D}" type="slidenum">
              <a:rPr lang="de-DE"/>
              <a:pPr/>
              <a:t>80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88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w(x)+</a:t>
            </a:r>
            <a:r>
              <a:rPr lang="en-US" sz="2400" dirty="0" err="1"/>
              <a:t>tw</a:t>
            </a:r>
            <a:r>
              <a:rPr lang="en-US" sz="2400" dirty="0"/>
              <a:t>(A)+</a:t>
            </a:r>
            <a:r>
              <a:rPr lang="en-US" sz="2400" dirty="0" err="1"/>
              <a:t>tw</a:t>
            </a:r>
            <a:r>
              <a:rPr lang="en-US" sz="2400" dirty="0"/>
              <a:t>(B) + w’(z)+</a:t>
            </a:r>
            <a:r>
              <a:rPr lang="en-US" sz="2400" dirty="0" err="1"/>
              <a:t>tw</a:t>
            </a:r>
            <a:r>
              <a:rPr lang="en-US" sz="2400" dirty="0"/>
              <a:t>’(C)+</a:t>
            </a:r>
            <a:r>
              <a:rPr lang="en-US" sz="2400" dirty="0" err="1"/>
              <a:t>tw</a:t>
            </a:r>
            <a:r>
              <a:rPr lang="en-US" sz="2400" dirty="0"/>
              <a:t>’(C)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    &lt; w’(x)+</a:t>
            </a:r>
            <a:r>
              <a:rPr lang="en-US" sz="2400" dirty="0" err="1"/>
              <a:t>tw</a:t>
            </a:r>
            <a:r>
              <a:rPr lang="en-US" sz="2400" dirty="0"/>
              <a:t>’(A)+</a:t>
            </a:r>
            <a:r>
              <a:rPr lang="en-US" sz="2400" dirty="0" err="1"/>
              <a:t>tw</a:t>
            </a:r>
            <a:r>
              <a:rPr lang="en-US" sz="2400" dirty="0"/>
              <a:t>’(B) + w’(z)+</a:t>
            </a:r>
            <a:r>
              <a:rPr lang="en-US" sz="2400" dirty="0" err="1"/>
              <a:t>tw</a:t>
            </a:r>
            <a:r>
              <a:rPr lang="en-US" sz="2400" dirty="0"/>
              <a:t>’(C)+</a:t>
            </a:r>
            <a:r>
              <a:rPr lang="en-US" sz="2400" dirty="0" err="1"/>
              <a:t>tw</a:t>
            </a:r>
            <a:r>
              <a:rPr lang="en-US" sz="2400" dirty="0"/>
              <a:t>’(C)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w(x)+</a:t>
            </a:r>
            <a:r>
              <a:rPr lang="en-US" sz="2400" dirty="0" err="1"/>
              <a:t>tw</a:t>
            </a:r>
            <a:r>
              <a:rPr lang="en-US" sz="2400" dirty="0"/>
              <a:t>(A)+</a:t>
            </a:r>
            <a:r>
              <a:rPr lang="en-US" sz="2400" dirty="0" err="1"/>
              <a:t>tw</a:t>
            </a:r>
            <a:r>
              <a:rPr lang="en-US" sz="2400" dirty="0"/>
              <a:t>(B) + w’(z) &lt; w’(x)+</a:t>
            </a:r>
            <a:r>
              <a:rPr lang="en-US" sz="2400" dirty="0" err="1"/>
              <a:t>tw</a:t>
            </a:r>
            <a:r>
              <a:rPr lang="en-US" sz="2400" dirty="0"/>
              <a:t>’(A)+</a:t>
            </a:r>
            <a:r>
              <a:rPr lang="en-US" sz="2400" dirty="0" err="1"/>
              <a:t>tw</a:t>
            </a:r>
            <a:r>
              <a:rPr lang="en-US" sz="2400" dirty="0"/>
              <a:t>’(B) + w’(z)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w(x)+w’(z) &lt; w’(x)+w’(z)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w(x) &lt; w’(x) </a:t>
            </a:r>
            <a:r>
              <a:rPr lang="en-US" sz="2400">
                <a:sym typeface="Wingdings" pitchFamily="2" charset="2"/>
              </a:rPr>
              <a:t> true</a:t>
            </a:r>
            <a:endParaRPr lang="en-US" sz="2400" dirty="0"/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268636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132236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177187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203673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3645123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195611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05273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1F2F0A4E-D296-914A-BBC5-695A199BD7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6397-5C2A-6545-BC0B-892930F560CA}" type="slidenum">
              <a:rPr lang="de-DE"/>
              <a:pPr/>
              <a:t>81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38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Betrachte</a:t>
            </a:r>
            <a:r>
              <a:rPr lang="en-US" sz="2800" dirty="0"/>
              <a:t> die </a:t>
            </a:r>
            <a:r>
              <a:rPr lang="en-US" sz="2800" dirty="0" err="1"/>
              <a:t>Funktion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f(</a:t>
            </a:r>
            <a:r>
              <a:rPr lang="en-US" sz="2800" dirty="0" err="1">
                <a:solidFill>
                  <a:schemeClr val="hlink"/>
                </a:solidFill>
              </a:rPr>
              <a:t>x,y</a:t>
            </a:r>
            <a:r>
              <a:rPr lang="en-US" sz="2800" dirty="0">
                <a:solidFill>
                  <a:schemeClr val="hlink"/>
                </a:solidFill>
              </a:rPr>
              <a:t>)=log x + log y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f(</a:t>
            </a:r>
            <a:r>
              <a:rPr lang="en-US" sz="2800" dirty="0" err="1">
                <a:solidFill>
                  <a:schemeClr val="hlink"/>
                </a:solidFill>
              </a:rPr>
              <a:t>x,y</a:t>
            </a:r>
            <a:r>
              <a:rPr lang="en-US" sz="2800" dirty="0">
                <a:solidFill>
                  <a:schemeClr val="hlink"/>
                </a:solidFill>
              </a:rPr>
              <a:t>) ≤ -2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hlink"/>
                </a:solidFill>
              </a:rPr>
              <a:t>x,y</a:t>
            </a:r>
            <a:r>
              <a:rPr lang="en-US" sz="2800" dirty="0">
                <a:solidFill>
                  <a:schemeClr val="hlink"/>
                </a:solidFill>
              </a:rPr>
              <a:t>&gt;0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hlink"/>
                </a:solidFill>
              </a:rPr>
              <a:t>x+y</a:t>
            </a:r>
            <a:r>
              <a:rPr lang="en-US" sz="2800" dirty="0">
                <a:solidFill>
                  <a:schemeClr val="hlink"/>
                </a:solidFill>
              </a:rPr>
              <a:t>&lt;1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841B17C6-E362-E042-BD63-5905B54F174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E9E-B15E-E846-827B-9C28AD82F84D}" type="slidenum">
              <a:rPr lang="de-DE"/>
              <a:pPr/>
              <a:t>82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Behauptung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</a:t>
            </a:r>
            <a:r>
              <a:rPr lang="en-US" sz="2400" dirty="0"/>
              <a:t> hat in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Bereich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&lt;=1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Punkt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(½,½)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Maximum.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Begründung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 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log</a:t>
            </a:r>
            <a:r>
              <a:rPr lang="en-US" sz="2400" dirty="0"/>
              <a:t> </a:t>
            </a:r>
            <a:r>
              <a:rPr lang="en-US" sz="2400" dirty="0" err="1"/>
              <a:t>streng</a:t>
            </a:r>
            <a:r>
              <a:rPr lang="en-US" sz="2400" dirty="0"/>
              <a:t> </a:t>
            </a:r>
            <a:r>
              <a:rPr lang="en-US" sz="2400" dirty="0" err="1"/>
              <a:t>monoton</a:t>
            </a:r>
            <a:r>
              <a:rPr lang="en-US" sz="2400" dirty="0"/>
              <a:t> </a:t>
            </a:r>
            <a:r>
              <a:rPr lang="en-US" sz="2400" dirty="0" err="1"/>
              <a:t>wachsend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,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das Maximum </a:t>
            </a:r>
            <a:r>
              <a:rPr lang="en-US" sz="2400" dirty="0" err="1"/>
              <a:t>nur</a:t>
            </a:r>
            <a:r>
              <a:rPr lang="en-US" sz="2400" dirty="0"/>
              <a:t>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Geradensegment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=1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</a:t>
            </a:r>
            <a:r>
              <a:rPr lang="en-US" sz="2400" dirty="0"/>
              <a:t>, </a:t>
            </a:r>
            <a:r>
              <a:rPr lang="en-US" sz="2400" dirty="0" err="1"/>
              <a:t>befinden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Neues</a:t>
            </a:r>
            <a:r>
              <a:rPr lang="en-US" sz="2400" dirty="0"/>
              <a:t> </a:t>
            </a:r>
            <a:r>
              <a:rPr lang="en-US" sz="2400" dirty="0" err="1"/>
              <a:t>Maximierungsproblem</a:t>
            </a:r>
            <a:r>
              <a:rPr lang="en-US" sz="2400" dirty="0"/>
              <a:t>: </a:t>
            </a:r>
            <a:r>
              <a:rPr lang="en-US" sz="2400" dirty="0" err="1"/>
              <a:t>betrachte</a:t>
            </a:r>
            <a:br>
              <a:rPr lang="en-US" sz="2400" dirty="0"/>
            </a:br>
            <a:r>
              <a:rPr lang="en-US" sz="2400" dirty="0">
                <a:solidFill>
                  <a:schemeClr val="hlink"/>
                </a:solidFill>
              </a:rPr>
              <a:t>g(x) = log x + log (1-x)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Einzige</a:t>
            </a:r>
            <a:r>
              <a:rPr lang="en-US" sz="2400" dirty="0"/>
              <a:t> </a:t>
            </a:r>
            <a:r>
              <a:rPr lang="en-US" sz="2400" dirty="0" err="1"/>
              <a:t>Nullstelle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g’(x) = 1/x - 1/(1-x)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x=1/2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g’’(x)= -(1/x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 + 1/(1-x)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))</a:t>
            </a:r>
            <a:r>
              <a:rPr lang="en-US" sz="2400" dirty="0"/>
              <a:t> gilt </a:t>
            </a:r>
            <a:r>
              <a:rPr lang="en-US" sz="2400" dirty="0">
                <a:solidFill>
                  <a:schemeClr val="hlink"/>
                </a:solidFill>
              </a:rPr>
              <a:t>g’’(1/2) &lt; 0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hat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Punkt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(½,½)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Maximum.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DAE741E0-284D-D143-87BD-AD8A2588BA7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DDD-4FB3-924C-A237-0801026D87D3}" type="slidenum">
              <a:rPr lang="de-DE"/>
              <a:pPr/>
              <a:t>83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0833FF"/>
                </a:solidFill>
              </a:rPr>
              <a:t>Behauptung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/>
              <a:t>Amortisierte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≤ 3(r’(x)-r(x))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Die </a:t>
            </a:r>
            <a:r>
              <a:rPr lang="en-US" sz="2400" dirty="0" err="1"/>
              <a:t>Behauptung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korrekt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da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log(½) </a:t>
            </a:r>
            <a:r>
              <a:rPr lang="en-US" sz="2400" dirty="0">
                <a:solidFill>
                  <a:schemeClr val="hlink"/>
                </a:solidFill>
              </a:rPr>
              <a:t>= -1 und </a:t>
            </a:r>
            <a:r>
              <a:rPr lang="en-US" sz="2400" dirty="0" err="1">
                <a:solidFill>
                  <a:schemeClr val="hlink"/>
                </a:solidFill>
              </a:rPr>
              <a:t>damit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log(½) + log(½) </a:t>
            </a:r>
            <a:r>
              <a:rPr lang="en-US" sz="2400" dirty="0">
                <a:solidFill>
                  <a:schemeClr val="hlink"/>
                </a:solidFill>
              </a:rPr>
              <a:t>≤ -2 </a:t>
            </a:r>
            <a:endParaRPr lang="en-US" sz="2400" dirty="0"/>
          </a:p>
        </p:txBody>
      </p:sp>
      <p:grpSp>
        <p:nvGrpSpPr>
          <p:cNvPr id="363524" name="Group 4"/>
          <p:cNvGrpSpPr>
            <a:grpSpLocks/>
          </p:cNvGrpSpPr>
          <p:nvPr/>
        </p:nvGrpSpPr>
        <p:grpSpPr bwMode="auto">
          <a:xfrm>
            <a:off x="827088" y="1700213"/>
            <a:ext cx="7453312" cy="2016125"/>
            <a:chOff x="250" y="2024"/>
            <a:chExt cx="5352" cy="1588"/>
          </a:xfrm>
        </p:grpSpPr>
        <p:sp>
          <p:nvSpPr>
            <p:cNvPr id="363525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3526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3527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29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30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1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3532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3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5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3536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8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9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40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3541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3542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3543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3544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45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46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47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3548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3549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0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3551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2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53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3554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5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6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57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3558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3559" name="Oval 39"/>
          <p:cNvSpPr>
            <a:spLocks noChangeArrowheads="1"/>
          </p:cNvSpPr>
          <p:nvPr/>
        </p:nvSpPr>
        <p:spPr bwMode="auto">
          <a:xfrm>
            <a:off x="468313" y="2563813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0" name="Text Box 40"/>
          <p:cNvSpPr txBox="1">
            <a:spLocks noChangeArrowheads="1"/>
          </p:cNvSpPr>
          <p:nvPr/>
        </p:nvSpPr>
        <p:spPr bwMode="auto">
          <a:xfrm>
            <a:off x="395288" y="22034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3561" name="Oval 41"/>
          <p:cNvSpPr>
            <a:spLocks noChangeArrowheads="1"/>
          </p:cNvSpPr>
          <p:nvPr/>
        </p:nvSpPr>
        <p:spPr bwMode="auto">
          <a:xfrm>
            <a:off x="6227763" y="2635250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2" name="Text Box 42"/>
          <p:cNvSpPr txBox="1">
            <a:spLocks noChangeArrowheads="1"/>
          </p:cNvSpPr>
          <p:nvPr/>
        </p:nvSpPr>
        <p:spPr bwMode="auto">
          <a:xfrm>
            <a:off x="8101013" y="40767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3563" name="Oval 43"/>
          <p:cNvSpPr>
            <a:spLocks noChangeArrowheads="1"/>
          </p:cNvSpPr>
          <p:nvPr/>
        </p:nvSpPr>
        <p:spPr bwMode="auto">
          <a:xfrm>
            <a:off x="5003800" y="1627188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4" name="Text Box 44"/>
          <p:cNvSpPr txBox="1">
            <a:spLocks noChangeArrowheads="1"/>
          </p:cNvSpPr>
          <p:nvPr/>
        </p:nvSpPr>
        <p:spPr bwMode="auto">
          <a:xfrm>
            <a:off x="7956550" y="148431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47C8DDFE-5ACF-4844-87CB-02163EFE2EE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FC07-8CC1-E14B-94D9-7980701A1890}" type="slidenum">
              <a:rPr lang="de-DE"/>
              <a:pPr/>
              <a:t>84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3.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≤ 2+r’(x)+r’(y)+r’(z)-r(x)-r(y)-r(z)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≤ 2+r’(y)+r’(z)-2r(x)</a:t>
            </a:r>
            <a:r>
              <a:rPr lang="en-US" sz="2800" dirty="0"/>
              <a:t>    da </a:t>
            </a:r>
            <a:r>
              <a:rPr lang="en-US" sz="2800" dirty="0">
                <a:solidFill>
                  <a:schemeClr val="hlink"/>
                </a:solidFill>
              </a:rPr>
              <a:t>r’(x)=r(z) </a:t>
            </a:r>
            <a:r>
              <a:rPr lang="en-US" sz="2800" dirty="0"/>
              <a:t>und </a:t>
            </a:r>
            <a:r>
              <a:rPr lang="en-US" sz="2800" dirty="0">
                <a:solidFill>
                  <a:schemeClr val="hlink"/>
                </a:solidFill>
              </a:rPr>
              <a:t>r(x)≤r(y)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≤ 2(r’(x)-r(x))</a:t>
            </a:r>
            <a:r>
              <a:rPr lang="en-US" sz="2800" dirty="0"/>
              <a:t>              und…</a:t>
            </a:r>
            <a:endParaRPr lang="en-US" sz="2800" dirty="0">
              <a:solidFill>
                <a:schemeClr val="hlink"/>
              </a:solidFill>
            </a:endParaRPr>
          </a:p>
        </p:txBody>
      </p:sp>
      <p:grpSp>
        <p:nvGrpSpPr>
          <p:cNvPr id="364617" name="Group 73"/>
          <p:cNvGrpSpPr>
            <a:grpSpLocks/>
          </p:cNvGrpSpPr>
          <p:nvPr/>
        </p:nvGrpSpPr>
        <p:grpSpPr bwMode="auto">
          <a:xfrm>
            <a:off x="755650" y="1773238"/>
            <a:ext cx="7632700" cy="2089150"/>
            <a:chOff x="204" y="1207"/>
            <a:chExt cx="5398" cy="1587"/>
          </a:xfrm>
        </p:grpSpPr>
        <p:sp>
          <p:nvSpPr>
            <p:cNvPr id="364583" name="Line 39"/>
            <p:cNvSpPr>
              <a:spLocks noChangeShapeType="1"/>
            </p:cNvSpPr>
            <p:nvPr/>
          </p:nvSpPr>
          <p:spPr bwMode="auto">
            <a:xfrm>
              <a:off x="2244" y="2068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4" name="Text Box 40"/>
            <p:cNvSpPr txBox="1">
              <a:spLocks noChangeArrowheads="1"/>
            </p:cNvSpPr>
            <p:nvPr/>
          </p:nvSpPr>
          <p:spPr bwMode="auto">
            <a:xfrm>
              <a:off x="2199" y="1705"/>
              <a:ext cx="82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zig-zag</a:t>
              </a:r>
            </a:p>
          </p:txBody>
        </p:sp>
        <p:sp>
          <p:nvSpPr>
            <p:cNvPr id="364585" name="AutoShape 41"/>
            <p:cNvSpPr>
              <a:spLocks noChangeArrowheads="1"/>
            </p:cNvSpPr>
            <p:nvPr/>
          </p:nvSpPr>
          <p:spPr bwMode="auto">
            <a:xfrm>
              <a:off x="2848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4586" name="AutoShape 42"/>
            <p:cNvSpPr>
              <a:spLocks noChangeArrowheads="1"/>
            </p:cNvSpPr>
            <p:nvPr/>
          </p:nvSpPr>
          <p:spPr bwMode="auto">
            <a:xfrm>
              <a:off x="3619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4587" name="Line 43"/>
            <p:cNvSpPr>
              <a:spLocks noChangeShapeType="1"/>
            </p:cNvSpPr>
            <p:nvPr/>
          </p:nvSpPr>
          <p:spPr bwMode="auto">
            <a:xfrm flipV="1">
              <a:off x="3075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8" name="Line 44"/>
            <p:cNvSpPr>
              <a:spLocks noChangeShapeType="1"/>
            </p:cNvSpPr>
            <p:nvPr/>
          </p:nvSpPr>
          <p:spPr bwMode="auto">
            <a:xfrm flipH="1" flipV="1">
              <a:off x="3483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9" name="Oval 45"/>
            <p:cNvSpPr>
              <a:spLocks noChangeArrowheads="1"/>
            </p:cNvSpPr>
            <p:nvPr/>
          </p:nvSpPr>
          <p:spPr bwMode="auto">
            <a:xfrm>
              <a:off x="3392" y="196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590" name="Line 46"/>
            <p:cNvSpPr>
              <a:spLocks noChangeShapeType="1"/>
            </p:cNvSpPr>
            <p:nvPr/>
          </p:nvSpPr>
          <p:spPr bwMode="auto">
            <a:xfrm flipV="1">
              <a:off x="3574" y="1706"/>
              <a:ext cx="53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1" name="AutoShape 47"/>
            <p:cNvSpPr>
              <a:spLocks noChangeArrowheads="1"/>
            </p:cNvSpPr>
            <p:nvPr/>
          </p:nvSpPr>
          <p:spPr bwMode="auto">
            <a:xfrm>
              <a:off x="4332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4592" name="Line 48"/>
            <p:cNvSpPr>
              <a:spLocks noChangeShapeType="1"/>
            </p:cNvSpPr>
            <p:nvPr/>
          </p:nvSpPr>
          <p:spPr bwMode="auto">
            <a:xfrm flipH="1" flipV="1">
              <a:off x="4285" y="1706"/>
              <a:ext cx="63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3" name="Oval 49"/>
            <p:cNvSpPr>
              <a:spLocks noChangeArrowheads="1"/>
            </p:cNvSpPr>
            <p:nvPr/>
          </p:nvSpPr>
          <p:spPr bwMode="auto">
            <a:xfrm>
              <a:off x="4104" y="157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594" name="Text Box 50"/>
            <p:cNvSpPr txBox="1">
              <a:spLocks noChangeArrowheads="1"/>
            </p:cNvSpPr>
            <p:nvPr/>
          </p:nvSpPr>
          <p:spPr bwMode="auto">
            <a:xfrm>
              <a:off x="3198" y="1795"/>
              <a:ext cx="23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4595" name="Text Box 51"/>
            <p:cNvSpPr txBox="1">
              <a:spLocks noChangeArrowheads="1"/>
            </p:cNvSpPr>
            <p:nvPr/>
          </p:nvSpPr>
          <p:spPr bwMode="auto">
            <a:xfrm>
              <a:off x="4104" y="1252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4596" name="Line 52"/>
            <p:cNvSpPr>
              <a:spLocks noChangeShapeType="1"/>
            </p:cNvSpPr>
            <p:nvPr/>
          </p:nvSpPr>
          <p:spPr bwMode="auto">
            <a:xfrm flipV="1">
              <a:off x="4559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7" name="AutoShape 53"/>
            <p:cNvSpPr>
              <a:spLocks noChangeArrowheads="1"/>
            </p:cNvSpPr>
            <p:nvPr/>
          </p:nvSpPr>
          <p:spPr bwMode="auto">
            <a:xfrm>
              <a:off x="5103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4598" name="Line 54"/>
            <p:cNvSpPr>
              <a:spLocks noChangeShapeType="1"/>
            </p:cNvSpPr>
            <p:nvPr/>
          </p:nvSpPr>
          <p:spPr bwMode="auto">
            <a:xfrm flipH="1" flipV="1">
              <a:off x="4967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9" name="Oval 55"/>
            <p:cNvSpPr>
              <a:spLocks noChangeArrowheads="1"/>
            </p:cNvSpPr>
            <p:nvPr/>
          </p:nvSpPr>
          <p:spPr bwMode="auto">
            <a:xfrm>
              <a:off x="4876" y="19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00" name="Text Box 56"/>
            <p:cNvSpPr txBox="1">
              <a:spLocks noChangeArrowheads="1"/>
            </p:cNvSpPr>
            <p:nvPr/>
          </p:nvSpPr>
          <p:spPr bwMode="auto">
            <a:xfrm>
              <a:off x="5056" y="179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4601" name="Line 57"/>
            <p:cNvSpPr>
              <a:spLocks noChangeShapeType="1"/>
            </p:cNvSpPr>
            <p:nvPr/>
          </p:nvSpPr>
          <p:spPr bwMode="auto">
            <a:xfrm flipV="1">
              <a:off x="431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2" name="Line 58"/>
            <p:cNvSpPr>
              <a:spLocks noChangeShapeType="1"/>
            </p:cNvSpPr>
            <p:nvPr/>
          </p:nvSpPr>
          <p:spPr bwMode="auto">
            <a:xfrm flipH="1" flipV="1">
              <a:off x="839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3" name="Oval 59"/>
            <p:cNvSpPr>
              <a:spLocks noChangeArrowheads="1"/>
            </p:cNvSpPr>
            <p:nvPr/>
          </p:nvSpPr>
          <p:spPr bwMode="auto">
            <a:xfrm>
              <a:off x="748" y="17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04" name="Text Box 60"/>
            <p:cNvSpPr txBox="1">
              <a:spLocks noChangeArrowheads="1"/>
            </p:cNvSpPr>
            <p:nvPr/>
          </p:nvSpPr>
          <p:spPr bwMode="auto">
            <a:xfrm>
              <a:off x="566" y="1524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4605" name="AutoShape 61"/>
            <p:cNvSpPr>
              <a:spLocks noChangeArrowheads="1"/>
            </p:cNvSpPr>
            <p:nvPr/>
          </p:nvSpPr>
          <p:spPr bwMode="auto">
            <a:xfrm>
              <a:off x="204" y="20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4606" name="AutoShape 62"/>
            <p:cNvSpPr>
              <a:spLocks noChangeArrowheads="1"/>
            </p:cNvSpPr>
            <p:nvPr/>
          </p:nvSpPr>
          <p:spPr bwMode="auto">
            <a:xfrm>
              <a:off x="658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4607" name="AutoShape 63"/>
            <p:cNvSpPr>
              <a:spLocks noChangeArrowheads="1"/>
            </p:cNvSpPr>
            <p:nvPr/>
          </p:nvSpPr>
          <p:spPr bwMode="auto">
            <a:xfrm>
              <a:off x="1429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4608" name="Line 64"/>
            <p:cNvSpPr>
              <a:spLocks noChangeShapeType="1"/>
            </p:cNvSpPr>
            <p:nvPr/>
          </p:nvSpPr>
          <p:spPr bwMode="auto">
            <a:xfrm flipV="1">
              <a:off x="885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9" name="Line 65"/>
            <p:cNvSpPr>
              <a:spLocks noChangeShapeType="1"/>
            </p:cNvSpPr>
            <p:nvPr/>
          </p:nvSpPr>
          <p:spPr bwMode="auto">
            <a:xfrm flipH="1" flipV="1">
              <a:off x="1293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0" name="Oval 66"/>
            <p:cNvSpPr>
              <a:spLocks noChangeArrowheads="1"/>
            </p:cNvSpPr>
            <p:nvPr/>
          </p:nvSpPr>
          <p:spPr bwMode="auto">
            <a:xfrm>
              <a:off x="1202" y="20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11" name="Text Box 67"/>
            <p:cNvSpPr txBox="1">
              <a:spLocks noChangeArrowheads="1"/>
            </p:cNvSpPr>
            <p:nvPr/>
          </p:nvSpPr>
          <p:spPr bwMode="auto">
            <a:xfrm>
              <a:off x="1201" y="1751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4612" name="Line 68"/>
            <p:cNvSpPr>
              <a:spLocks noChangeShapeType="1"/>
            </p:cNvSpPr>
            <p:nvPr/>
          </p:nvSpPr>
          <p:spPr bwMode="auto">
            <a:xfrm flipV="1">
              <a:off x="930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3" name="Line 69"/>
            <p:cNvSpPr>
              <a:spLocks noChangeShapeType="1"/>
            </p:cNvSpPr>
            <p:nvPr/>
          </p:nvSpPr>
          <p:spPr bwMode="auto">
            <a:xfrm flipH="1" flipV="1">
              <a:off x="1338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4" name="Oval 70"/>
            <p:cNvSpPr>
              <a:spLocks noChangeArrowheads="1"/>
            </p:cNvSpPr>
            <p:nvPr/>
          </p:nvSpPr>
          <p:spPr bwMode="auto">
            <a:xfrm>
              <a:off x="1247" y="138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15" name="Text Box 71"/>
            <p:cNvSpPr txBox="1">
              <a:spLocks noChangeArrowheads="1"/>
            </p:cNvSpPr>
            <p:nvPr/>
          </p:nvSpPr>
          <p:spPr bwMode="auto">
            <a:xfrm>
              <a:off x="1474" y="120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4616" name="AutoShape 72"/>
            <p:cNvSpPr>
              <a:spLocks noChangeArrowheads="1"/>
            </p:cNvSpPr>
            <p:nvPr/>
          </p:nvSpPr>
          <p:spPr bwMode="auto">
            <a:xfrm>
              <a:off x="1519" y="1751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</p:grpSp>
      <p:sp>
        <p:nvSpPr>
          <p:cNvPr id="42" name="Rechteck 4">
            <a:extLst>
              <a:ext uri="{FF2B5EF4-FFF2-40B4-BE49-F238E27FC236}">
                <a16:creationId xmlns:a16="http://schemas.microsoft.com/office/drawing/2014/main" id="{884248DA-1140-1C41-8E37-BAD0312DCC2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866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54C-C4EB-A64B-94DA-A9A0DC345547}" type="slidenum">
              <a:rPr lang="de-DE"/>
              <a:pPr/>
              <a:t>85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3.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…</a:t>
            </a:r>
            <a:r>
              <a:rPr lang="en-US" sz="2800" dirty="0" err="1"/>
              <a:t>es</a:t>
            </a:r>
            <a:r>
              <a:rPr lang="en-US" sz="2800" dirty="0"/>
              <a:t> gilt: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      2+r’(y)+r’(z)-2r(x)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≤ 2(r’(x)-r(x))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hlink"/>
                </a:solidFill>
                <a:latin typeface="cmsy10" charset="0"/>
              </a:rPr>
              <a:t>gdw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800" dirty="0">
                <a:solidFill>
                  <a:schemeClr val="hlink"/>
                </a:solidFill>
              </a:rPr>
              <a:t>2r’(x)-r’(y)-r’(z) ≥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hlink"/>
                </a:solidFill>
                <a:latin typeface="cmsy10" charset="0"/>
              </a:rPr>
              <a:t>gdw</a:t>
            </a:r>
            <a:r>
              <a:rPr lang="en-US" sz="2800" dirty="0">
                <a:solidFill>
                  <a:schemeClr val="hlink"/>
                </a:solidFill>
              </a:rPr>
              <a:t>              r’(y)+r’(z) ≤ 2(r’(x)-1) </a:t>
            </a:r>
            <a:r>
              <a:rPr lang="en-US" sz="2800" dirty="0"/>
              <a:t>analog </a:t>
            </a:r>
            <a:r>
              <a:rPr lang="en-US" sz="2800" dirty="0" err="1"/>
              <a:t>zu</a:t>
            </a:r>
            <a:r>
              <a:rPr lang="en-US" sz="2800" dirty="0"/>
              <a:t> Fall 2</a:t>
            </a:r>
            <a:r>
              <a:rPr lang="en-US" sz="2800" dirty="0">
                <a:solidFill>
                  <a:schemeClr val="hlink"/>
                </a:solidFill>
              </a:rPr>
              <a:t>            </a:t>
            </a:r>
          </a:p>
        </p:txBody>
      </p:sp>
      <p:grpSp>
        <p:nvGrpSpPr>
          <p:cNvPr id="365572" name="Group 4"/>
          <p:cNvGrpSpPr>
            <a:grpSpLocks/>
          </p:cNvGrpSpPr>
          <p:nvPr/>
        </p:nvGrpSpPr>
        <p:grpSpPr bwMode="auto">
          <a:xfrm>
            <a:off x="755650" y="1773238"/>
            <a:ext cx="7632700" cy="2089150"/>
            <a:chOff x="204" y="1207"/>
            <a:chExt cx="5398" cy="1587"/>
          </a:xfrm>
        </p:grpSpPr>
        <p:sp>
          <p:nvSpPr>
            <p:cNvPr id="365573" name="Line 5"/>
            <p:cNvSpPr>
              <a:spLocks noChangeShapeType="1"/>
            </p:cNvSpPr>
            <p:nvPr/>
          </p:nvSpPr>
          <p:spPr bwMode="auto">
            <a:xfrm>
              <a:off x="2244" y="2068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4" name="Text Box 6"/>
            <p:cNvSpPr txBox="1">
              <a:spLocks noChangeArrowheads="1"/>
            </p:cNvSpPr>
            <p:nvPr/>
          </p:nvSpPr>
          <p:spPr bwMode="auto">
            <a:xfrm>
              <a:off x="2199" y="1705"/>
              <a:ext cx="82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zig-zag</a:t>
              </a:r>
            </a:p>
          </p:txBody>
        </p:sp>
        <p:sp>
          <p:nvSpPr>
            <p:cNvPr id="365575" name="AutoShape 7"/>
            <p:cNvSpPr>
              <a:spLocks noChangeArrowheads="1"/>
            </p:cNvSpPr>
            <p:nvPr/>
          </p:nvSpPr>
          <p:spPr bwMode="auto">
            <a:xfrm>
              <a:off x="2848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5576" name="AutoShape 8"/>
            <p:cNvSpPr>
              <a:spLocks noChangeArrowheads="1"/>
            </p:cNvSpPr>
            <p:nvPr/>
          </p:nvSpPr>
          <p:spPr bwMode="auto">
            <a:xfrm>
              <a:off x="3619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 flipV="1">
              <a:off x="3075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8" name="Line 10"/>
            <p:cNvSpPr>
              <a:spLocks noChangeShapeType="1"/>
            </p:cNvSpPr>
            <p:nvPr/>
          </p:nvSpPr>
          <p:spPr bwMode="auto">
            <a:xfrm flipH="1" flipV="1">
              <a:off x="3483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9" name="Oval 11"/>
            <p:cNvSpPr>
              <a:spLocks noChangeArrowheads="1"/>
            </p:cNvSpPr>
            <p:nvPr/>
          </p:nvSpPr>
          <p:spPr bwMode="auto">
            <a:xfrm>
              <a:off x="3392" y="196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80" name="Line 12"/>
            <p:cNvSpPr>
              <a:spLocks noChangeShapeType="1"/>
            </p:cNvSpPr>
            <p:nvPr/>
          </p:nvSpPr>
          <p:spPr bwMode="auto">
            <a:xfrm flipV="1">
              <a:off x="3574" y="1706"/>
              <a:ext cx="53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1" name="AutoShape 13"/>
            <p:cNvSpPr>
              <a:spLocks noChangeArrowheads="1"/>
            </p:cNvSpPr>
            <p:nvPr/>
          </p:nvSpPr>
          <p:spPr bwMode="auto">
            <a:xfrm>
              <a:off x="4332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5582" name="Line 14"/>
            <p:cNvSpPr>
              <a:spLocks noChangeShapeType="1"/>
            </p:cNvSpPr>
            <p:nvPr/>
          </p:nvSpPr>
          <p:spPr bwMode="auto">
            <a:xfrm flipH="1" flipV="1">
              <a:off x="4285" y="1706"/>
              <a:ext cx="63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3" name="Oval 15"/>
            <p:cNvSpPr>
              <a:spLocks noChangeArrowheads="1"/>
            </p:cNvSpPr>
            <p:nvPr/>
          </p:nvSpPr>
          <p:spPr bwMode="auto">
            <a:xfrm>
              <a:off x="4104" y="157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84" name="Text Box 16"/>
            <p:cNvSpPr txBox="1">
              <a:spLocks noChangeArrowheads="1"/>
            </p:cNvSpPr>
            <p:nvPr/>
          </p:nvSpPr>
          <p:spPr bwMode="auto">
            <a:xfrm>
              <a:off x="3198" y="1795"/>
              <a:ext cx="23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5585" name="Text Box 17"/>
            <p:cNvSpPr txBox="1">
              <a:spLocks noChangeArrowheads="1"/>
            </p:cNvSpPr>
            <p:nvPr/>
          </p:nvSpPr>
          <p:spPr bwMode="auto">
            <a:xfrm>
              <a:off x="4104" y="1252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5586" name="Line 18"/>
            <p:cNvSpPr>
              <a:spLocks noChangeShapeType="1"/>
            </p:cNvSpPr>
            <p:nvPr/>
          </p:nvSpPr>
          <p:spPr bwMode="auto">
            <a:xfrm flipV="1">
              <a:off x="4559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7" name="AutoShape 19"/>
            <p:cNvSpPr>
              <a:spLocks noChangeArrowheads="1"/>
            </p:cNvSpPr>
            <p:nvPr/>
          </p:nvSpPr>
          <p:spPr bwMode="auto">
            <a:xfrm>
              <a:off x="5103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5588" name="Line 20"/>
            <p:cNvSpPr>
              <a:spLocks noChangeShapeType="1"/>
            </p:cNvSpPr>
            <p:nvPr/>
          </p:nvSpPr>
          <p:spPr bwMode="auto">
            <a:xfrm flipH="1" flipV="1">
              <a:off x="4967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9" name="Oval 21"/>
            <p:cNvSpPr>
              <a:spLocks noChangeArrowheads="1"/>
            </p:cNvSpPr>
            <p:nvPr/>
          </p:nvSpPr>
          <p:spPr bwMode="auto">
            <a:xfrm>
              <a:off x="4876" y="19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90" name="Text Box 22"/>
            <p:cNvSpPr txBox="1">
              <a:spLocks noChangeArrowheads="1"/>
            </p:cNvSpPr>
            <p:nvPr/>
          </p:nvSpPr>
          <p:spPr bwMode="auto">
            <a:xfrm>
              <a:off x="5056" y="179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5591" name="Line 23"/>
            <p:cNvSpPr>
              <a:spLocks noChangeShapeType="1"/>
            </p:cNvSpPr>
            <p:nvPr/>
          </p:nvSpPr>
          <p:spPr bwMode="auto">
            <a:xfrm flipV="1">
              <a:off x="431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2" name="Line 24"/>
            <p:cNvSpPr>
              <a:spLocks noChangeShapeType="1"/>
            </p:cNvSpPr>
            <p:nvPr/>
          </p:nvSpPr>
          <p:spPr bwMode="auto">
            <a:xfrm flipH="1" flipV="1">
              <a:off x="839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3" name="Oval 25"/>
            <p:cNvSpPr>
              <a:spLocks noChangeArrowheads="1"/>
            </p:cNvSpPr>
            <p:nvPr/>
          </p:nvSpPr>
          <p:spPr bwMode="auto">
            <a:xfrm>
              <a:off x="748" y="17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94" name="Text Box 26"/>
            <p:cNvSpPr txBox="1">
              <a:spLocks noChangeArrowheads="1"/>
            </p:cNvSpPr>
            <p:nvPr/>
          </p:nvSpPr>
          <p:spPr bwMode="auto">
            <a:xfrm>
              <a:off x="566" y="1524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5595" name="AutoShape 27"/>
            <p:cNvSpPr>
              <a:spLocks noChangeArrowheads="1"/>
            </p:cNvSpPr>
            <p:nvPr/>
          </p:nvSpPr>
          <p:spPr bwMode="auto">
            <a:xfrm>
              <a:off x="204" y="20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5596" name="AutoShape 28"/>
            <p:cNvSpPr>
              <a:spLocks noChangeArrowheads="1"/>
            </p:cNvSpPr>
            <p:nvPr/>
          </p:nvSpPr>
          <p:spPr bwMode="auto">
            <a:xfrm>
              <a:off x="658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5597" name="AutoShape 29"/>
            <p:cNvSpPr>
              <a:spLocks noChangeArrowheads="1"/>
            </p:cNvSpPr>
            <p:nvPr/>
          </p:nvSpPr>
          <p:spPr bwMode="auto">
            <a:xfrm>
              <a:off x="1429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5598" name="Line 30"/>
            <p:cNvSpPr>
              <a:spLocks noChangeShapeType="1"/>
            </p:cNvSpPr>
            <p:nvPr/>
          </p:nvSpPr>
          <p:spPr bwMode="auto">
            <a:xfrm flipV="1">
              <a:off x="885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9" name="Line 31"/>
            <p:cNvSpPr>
              <a:spLocks noChangeShapeType="1"/>
            </p:cNvSpPr>
            <p:nvPr/>
          </p:nvSpPr>
          <p:spPr bwMode="auto">
            <a:xfrm flipH="1" flipV="1">
              <a:off x="1293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0" name="Oval 32"/>
            <p:cNvSpPr>
              <a:spLocks noChangeArrowheads="1"/>
            </p:cNvSpPr>
            <p:nvPr/>
          </p:nvSpPr>
          <p:spPr bwMode="auto">
            <a:xfrm>
              <a:off x="1202" y="20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601" name="Text Box 33"/>
            <p:cNvSpPr txBox="1">
              <a:spLocks noChangeArrowheads="1"/>
            </p:cNvSpPr>
            <p:nvPr/>
          </p:nvSpPr>
          <p:spPr bwMode="auto">
            <a:xfrm>
              <a:off x="1201" y="1751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5602" name="Line 34"/>
            <p:cNvSpPr>
              <a:spLocks noChangeShapeType="1"/>
            </p:cNvSpPr>
            <p:nvPr/>
          </p:nvSpPr>
          <p:spPr bwMode="auto">
            <a:xfrm flipV="1">
              <a:off x="930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3" name="Line 35"/>
            <p:cNvSpPr>
              <a:spLocks noChangeShapeType="1"/>
            </p:cNvSpPr>
            <p:nvPr/>
          </p:nvSpPr>
          <p:spPr bwMode="auto">
            <a:xfrm flipH="1" flipV="1">
              <a:off x="1338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4" name="Oval 36"/>
            <p:cNvSpPr>
              <a:spLocks noChangeArrowheads="1"/>
            </p:cNvSpPr>
            <p:nvPr/>
          </p:nvSpPr>
          <p:spPr bwMode="auto">
            <a:xfrm>
              <a:off x="1247" y="138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605" name="Text Box 37"/>
            <p:cNvSpPr txBox="1">
              <a:spLocks noChangeArrowheads="1"/>
            </p:cNvSpPr>
            <p:nvPr/>
          </p:nvSpPr>
          <p:spPr bwMode="auto">
            <a:xfrm>
              <a:off x="1474" y="120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5606" name="AutoShape 38"/>
            <p:cNvSpPr>
              <a:spLocks noChangeArrowheads="1"/>
            </p:cNvSpPr>
            <p:nvPr/>
          </p:nvSpPr>
          <p:spPr bwMode="auto">
            <a:xfrm>
              <a:off x="1519" y="1751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</p:grpSp>
      <p:sp>
        <p:nvSpPr>
          <p:cNvPr id="365607" name="Oval 39"/>
          <p:cNvSpPr>
            <a:spLocks noChangeArrowheads="1"/>
          </p:cNvSpPr>
          <p:nvPr/>
        </p:nvSpPr>
        <p:spPr bwMode="auto">
          <a:xfrm>
            <a:off x="4284663" y="2636838"/>
            <a:ext cx="2159000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8" name="Oval 40"/>
          <p:cNvSpPr>
            <a:spLocks noChangeArrowheads="1"/>
          </p:cNvSpPr>
          <p:nvPr/>
        </p:nvSpPr>
        <p:spPr bwMode="auto">
          <a:xfrm>
            <a:off x="6443663" y="2636838"/>
            <a:ext cx="2159000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Rechteck 4">
            <a:extLst>
              <a:ext uri="{FF2B5EF4-FFF2-40B4-BE49-F238E27FC236}">
                <a16:creationId xmlns:a16="http://schemas.microsoft.com/office/drawing/2014/main" id="{879C43A8-78D6-C846-8071-22044829217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33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FD7A-D0F2-C145-A576-8CD575E62790}" type="slidenum">
              <a:rPr lang="de-DE"/>
              <a:pPr/>
              <a:t>86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 von </a:t>
            </a:r>
            <a:r>
              <a:rPr lang="en-US" sz="2800" dirty="0" err="1">
                <a:solidFill>
                  <a:schemeClr val="accent2"/>
                </a:solidFill>
              </a:rPr>
              <a:t>Behauptung</a:t>
            </a:r>
            <a:r>
              <a:rPr lang="en-US" sz="2800" dirty="0">
                <a:solidFill>
                  <a:schemeClr val="accent2"/>
                </a:solidFill>
              </a:rPr>
              <a:t> “</a:t>
            </a:r>
            <a:r>
              <a:rPr lang="en-US" sz="2800" dirty="0" err="1">
                <a:solidFill>
                  <a:schemeClr val="accent2"/>
                </a:solidFill>
              </a:rPr>
              <a:t>amortisierte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Splaykosten</a:t>
            </a:r>
            <a:r>
              <a:rPr lang="en-US" sz="2800" dirty="0">
                <a:solidFill>
                  <a:schemeClr val="accent2"/>
                </a:solidFill>
              </a:rPr>
              <a:t>”: </a:t>
            </a:r>
            <a:r>
              <a:rPr lang="en-US" sz="2800" dirty="0"/>
              <a:t>(</a:t>
            </a:r>
            <a:r>
              <a:rPr lang="en-US" sz="2800" dirty="0" err="1"/>
              <a:t>Fortsetzung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n-US" sz="2800" dirty="0" err="1"/>
              <a:t>Induktion</a:t>
            </a:r>
            <a:r>
              <a:rPr lang="en-US" sz="2800" dirty="0"/>
              <a:t> </a:t>
            </a:r>
            <a:r>
              <a:rPr lang="en-US" sz="2800" dirty="0" err="1"/>
              <a:t>über</a:t>
            </a:r>
            <a:r>
              <a:rPr lang="en-US" sz="2800" dirty="0"/>
              <a:t> die </a:t>
            </a:r>
            <a:r>
              <a:rPr lang="en-US" sz="2800" dirty="0" err="1"/>
              <a:t>Folge</a:t>
            </a:r>
            <a:r>
              <a:rPr lang="en-US" sz="2800" dirty="0"/>
              <a:t> der </a:t>
            </a:r>
            <a:r>
              <a:rPr lang="en-US" sz="2800" dirty="0" err="1"/>
              <a:t>Rotationen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und 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/>
              <a:t> : Rang und </a:t>
            </a:r>
            <a:r>
              <a:rPr lang="en-US" sz="2800" dirty="0" err="1"/>
              <a:t>Gewicht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Rotation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r’</a:t>
            </a:r>
            <a:r>
              <a:rPr lang="en-US" sz="2800" dirty="0"/>
              <a:t> und 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’</a:t>
            </a:r>
            <a:r>
              <a:rPr lang="en-US" sz="2800" dirty="0"/>
              <a:t>: Rang und </a:t>
            </a:r>
            <a:r>
              <a:rPr lang="en-US" sz="2800" dirty="0" err="1"/>
              <a:t>Gewicht</a:t>
            </a:r>
            <a:r>
              <a:rPr lang="en-US" sz="2800" dirty="0"/>
              <a:t> </a:t>
            </a:r>
            <a:r>
              <a:rPr lang="en-US" sz="2800" dirty="0" err="1"/>
              <a:t>nach</a:t>
            </a:r>
            <a:r>
              <a:rPr lang="en-US" sz="2800" dirty="0"/>
              <a:t> Rotation</a:t>
            </a:r>
          </a:p>
          <a:p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</a:t>
            </a:r>
            <a:r>
              <a:rPr lang="en-US" sz="2800" dirty="0"/>
              <a:t> Rotation </a:t>
            </a:r>
            <a:r>
              <a:rPr lang="en-US" sz="2800" dirty="0" err="1"/>
              <a:t>ergeben</a:t>
            </a:r>
            <a:r>
              <a:rPr lang="en-US" sz="2800" dirty="0"/>
              <a:t> </a:t>
            </a:r>
            <a:r>
              <a:rPr lang="en-US" sz="2800" dirty="0" err="1"/>
              <a:t>sich</a:t>
            </a:r>
            <a:r>
              <a:rPr lang="en-US" sz="2800" dirty="0"/>
              <a:t> </a:t>
            </a: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von max. </a:t>
            </a:r>
            <a:r>
              <a:rPr lang="en-US" sz="2800" dirty="0">
                <a:solidFill>
                  <a:schemeClr val="hlink"/>
                </a:solidFill>
              </a:rPr>
              <a:t>1+3(r’(x)-r(x))</a:t>
            </a:r>
            <a:r>
              <a:rPr lang="en-US" sz="2800" dirty="0"/>
              <a:t> (Fall 1) </a:t>
            </a:r>
            <a:r>
              <a:rPr lang="en-US" sz="2800" dirty="0" err="1"/>
              <a:t>bzw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hlink"/>
                </a:solidFill>
              </a:rPr>
              <a:t>3(r’(x)-r(x))</a:t>
            </a:r>
            <a:r>
              <a:rPr lang="en-US" sz="2800" dirty="0"/>
              <a:t> (</a:t>
            </a:r>
            <a:r>
              <a:rPr lang="en-US" sz="2800" dirty="0" err="1"/>
              <a:t>Fälle</a:t>
            </a:r>
            <a:r>
              <a:rPr lang="en-US" sz="2800" dirty="0"/>
              <a:t> 2 und 3) (NB: max 1 zig)</a:t>
            </a:r>
          </a:p>
          <a:p>
            <a:r>
              <a:rPr lang="en-US" sz="2800" dirty="0" err="1"/>
              <a:t>Aufsummierung</a:t>
            </a:r>
            <a:r>
              <a:rPr lang="en-US" sz="2800" dirty="0"/>
              <a:t> der </a:t>
            </a:r>
            <a:r>
              <a:rPr lang="en-US" sz="2800" dirty="0" err="1"/>
              <a:t>Kosten</a:t>
            </a:r>
            <a:r>
              <a:rPr lang="en-US" sz="2800" dirty="0"/>
              <a:t> pro </a:t>
            </a:r>
            <a:r>
              <a:rPr lang="en-US" sz="2800" dirty="0" err="1"/>
              <a:t>Zugriff</a:t>
            </a:r>
            <a:r>
              <a:rPr lang="en-US" sz="2800" dirty="0"/>
              <a:t> </a:t>
            </a:r>
            <a:r>
              <a:rPr lang="en-US" sz="2800" dirty="0" err="1"/>
              <a:t>ergibt</a:t>
            </a:r>
            <a:r>
              <a:rPr lang="en-US" sz="2800" dirty="0"/>
              <a:t> max.</a:t>
            </a:r>
            <a:br>
              <a:rPr lang="en-US" sz="2800" dirty="0"/>
            </a:br>
            <a:r>
              <a:rPr lang="en-US" sz="2800" dirty="0">
                <a:solidFill>
                  <a:schemeClr val="hlink"/>
                </a:solidFill>
              </a:rPr>
              <a:t>1 + </a:t>
            </a:r>
            <a:r>
              <a:rPr lang="en-US" sz="2800" dirty="0">
                <a:solidFill>
                  <a:schemeClr val="hlink"/>
                </a:solidFill>
                <a:latin typeface="Tahoma" charset="0"/>
                <a:ea typeface="Tahoma" charset="0"/>
                <a:cs typeface="Tahoma" charset="0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Rot.</a:t>
            </a:r>
            <a:r>
              <a:rPr lang="en-US" sz="2800" dirty="0">
                <a:solidFill>
                  <a:schemeClr val="hlink"/>
                </a:solidFill>
              </a:rPr>
              <a:t> 3(r’(x)-r(x)) = 1+3(r(u)-r(x))</a:t>
            </a:r>
          </a:p>
          <a:p>
            <a:endParaRPr lang="en-US" sz="2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F984C7E-7D4B-6544-85F4-0E0C0C5F9DB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800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653-0D90-AA44-8012-EB97B126D9C8}" type="slidenum">
              <a:rPr lang="de-DE"/>
              <a:pPr/>
              <a:t>87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</a:rPr>
              <a:t>Baumgewicht</a:t>
            </a:r>
            <a:r>
              <a:rPr lang="en-US" sz="2400" dirty="0"/>
              <a:t> von 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(x)=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4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 T(x)</a:t>
            </a:r>
            <a:r>
              <a:rPr lang="en-US" sz="2400" dirty="0">
                <a:solidFill>
                  <a:schemeClr val="hlink"/>
                </a:solidFill>
              </a:rPr>
              <a:t> w(y)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Rang</a:t>
            </a:r>
            <a:r>
              <a:rPr lang="en-US" sz="2400" dirty="0"/>
              <a:t> von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</a:rPr>
              <a:t>r(x) = log(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Potential</a:t>
            </a:r>
            <a:r>
              <a:rPr lang="en-US" sz="2400" dirty="0"/>
              <a:t> von 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400" dirty="0">
                <a:solidFill>
                  <a:schemeClr val="hlink"/>
                </a:solidFill>
              </a:rPr>
              <a:t>(T) =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4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 T</a:t>
            </a:r>
            <a:r>
              <a:rPr lang="en-US" sz="2400" dirty="0">
                <a:solidFill>
                  <a:schemeClr val="hlink"/>
                </a:solidFill>
              </a:rPr>
              <a:t> r(x)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W=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x</a:t>
            </a:r>
            <a:r>
              <a:rPr lang="en-US" sz="24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 ∈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 T</a:t>
            </a:r>
            <a:r>
              <a:rPr lang="en-US" sz="2400" dirty="0">
                <a:solidFill>
                  <a:schemeClr val="hlink"/>
                </a:solidFill>
              </a:rPr>
              <a:t> w(x)</a:t>
            </a:r>
            <a:r>
              <a:rPr lang="en-US" sz="2400" dirty="0"/>
              <a:t> und </a:t>
            </a:r>
            <a:br>
              <a:rPr lang="en-US" sz="2400" dirty="0"/>
            </a:br>
            <a:r>
              <a:rPr lang="en-US" sz="2400" dirty="0" err="1">
                <a:solidFill>
                  <a:schemeClr val="hlink"/>
                </a:solidFill>
              </a:rPr>
              <a:t>w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/>
              <a:t> das </a:t>
            </a:r>
            <a:r>
              <a:rPr lang="en-US" sz="2400" dirty="0" err="1"/>
              <a:t>Gewicht</a:t>
            </a:r>
            <a:r>
              <a:rPr lang="en-US" sz="2400" dirty="0"/>
              <a:t> von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 </a:t>
            </a:r>
            <a:r>
              <a:rPr lang="en-US" sz="2400" dirty="0"/>
              <a:t>in </a:t>
            </a:r>
            <a:r>
              <a:rPr lang="en-US" sz="2400" dirty="0" err="1">
                <a:solidFill>
                  <a:schemeClr val="hlink"/>
                </a:solidFill>
              </a:rPr>
              <a:t>i</a:t>
            </a:r>
            <a:r>
              <a:rPr lang="en-US" sz="2400" dirty="0" err="1"/>
              <a:t>-tem</a:t>
            </a:r>
            <a:r>
              <a:rPr lang="en-US" sz="2400" dirty="0"/>
              <a:t> </a:t>
            </a:r>
            <a:r>
              <a:rPr lang="en-US" sz="2400" dirty="0" err="1"/>
              <a:t>Aufruf</a:t>
            </a:r>
            <a:r>
              <a:rPr lang="en-US" sz="2400" dirty="0"/>
              <a:t> von search.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amortisierte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Splaykosten</a:t>
            </a:r>
            <a:r>
              <a:rPr lang="en-US" sz="2400" dirty="0">
                <a:solidFill>
                  <a:schemeClr val="accent2"/>
                </a:solidFill>
              </a:rPr>
              <a:t>”:</a:t>
            </a:r>
            <a:r>
              <a:rPr lang="en-US" sz="2400" dirty="0"/>
              <a:t> </a:t>
            </a: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Splay-Baum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und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. Die </a:t>
            </a:r>
            <a:r>
              <a:rPr lang="en-US" sz="2400" dirty="0" err="1"/>
              <a:t>amortisierten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splay(</a:t>
            </a:r>
            <a:r>
              <a:rPr lang="en-US" sz="2400" dirty="0" err="1">
                <a:solidFill>
                  <a:schemeClr val="hlink"/>
                </a:solidFill>
              </a:rPr>
              <a:t>x,T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max. </a:t>
            </a:r>
            <a:r>
              <a:rPr lang="en-US" sz="2400" dirty="0">
                <a:solidFill>
                  <a:schemeClr val="hlink"/>
                </a:solidFill>
              </a:rPr>
              <a:t>1+3(r(u)-r(x)) = 1+3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en-US" sz="2400" dirty="0">
                <a:solidFill>
                  <a:schemeClr val="hlink"/>
                </a:solidFill>
              </a:rPr>
              <a:t>log (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(u)/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Korollar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m</a:t>
            </a:r>
            <a:r>
              <a:rPr lang="en-US" sz="2400" dirty="0"/>
              <a:t> search-</a:t>
            </a:r>
            <a:r>
              <a:rPr lang="en-US" sz="2400" dirty="0" err="1"/>
              <a:t>Operationen</a:t>
            </a:r>
            <a:r>
              <a:rPr lang="en-US" sz="2400" dirty="0"/>
              <a:t> der </a:t>
            </a:r>
            <a:r>
              <a:rPr lang="en-US" sz="2400" dirty="0" err="1"/>
              <a:t>Folge</a:t>
            </a:r>
            <a:r>
              <a:rPr lang="en-US" sz="2400" dirty="0"/>
              <a:t> F </a:t>
            </a:r>
            <a:r>
              <a:rPr lang="en-US" sz="2400" dirty="0" err="1"/>
              <a:t>sind</a:t>
            </a:r>
            <a:r>
              <a:rPr lang="en-US" sz="2400" dirty="0"/>
              <a:t> die </a:t>
            </a:r>
            <a:r>
              <a:rPr lang="en-US" sz="2400" dirty="0" err="1"/>
              <a:t>amortisierten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 A(F) = </a:t>
            </a:r>
            <a:r>
              <a:rPr lang="en-US" sz="2400" dirty="0">
                <a:solidFill>
                  <a:schemeClr val="hlink"/>
                </a:solidFill>
              </a:rPr>
              <a:t>m+3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4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400" dirty="0">
                <a:solidFill>
                  <a:schemeClr val="hlink"/>
                </a:solidFill>
              </a:rPr>
              <a:t> log (W/</a:t>
            </a:r>
            <a:r>
              <a:rPr lang="en-US" sz="2400" dirty="0" err="1">
                <a:solidFill>
                  <a:schemeClr val="hlink"/>
                </a:solidFill>
              </a:rPr>
              <a:t>w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7B0B148E-758E-AC4F-B6EF-908B318F96D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BABE-96E3-114B-A62A-028D2EFE7814}" type="slidenum">
              <a:rPr lang="de-DE"/>
              <a:pPr/>
              <a:t>88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Splay-Baum: Balance-Theorem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468029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chemeClr val="accent2"/>
                </a:solidFill>
              </a:rPr>
              <a:t>Balance Theorem: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“ </a:t>
            </a:r>
            <a:r>
              <a:rPr lang="en-US" sz="2200" dirty="0"/>
              <a:t>Splay-</a:t>
            </a:r>
            <a:r>
              <a:rPr lang="en-US" sz="2200" dirty="0" err="1"/>
              <a:t>Bäume</a:t>
            </a:r>
            <a:r>
              <a:rPr lang="en-US" sz="2200" dirty="0"/>
              <a:t> </a:t>
            </a:r>
            <a:r>
              <a:rPr lang="en-US" sz="2200" dirty="0" err="1"/>
              <a:t>arbeiten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/>
              <a:t>ausgeglichene</a:t>
            </a:r>
            <a:r>
              <a:rPr lang="en-US" sz="2200" dirty="0"/>
              <a:t> </a:t>
            </a:r>
            <a:r>
              <a:rPr lang="en-US" sz="2200" dirty="0" err="1"/>
              <a:t>Bäume</a:t>
            </a:r>
            <a:r>
              <a:rPr lang="en-US" sz="2200" dirty="0">
                <a:solidFill>
                  <a:schemeClr val="accent2"/>
                </a:solidFill>
              </a:rPr>
              <a:t>”</a:t>
            </a:r>
            <a:r>
              <a:rPr lang="en-US" sz="2200" dirty="0"/>
              <a:t> Die </a:t>
            </a:r>
            <a:r>
              <a:rPr lang="en-US" sz="2200" dirty="0" err="1"/>
              <a:t>Laufzeit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m</a:t>
            </a:r>
            <a:r>
              <a:rPr lang="en-US" sz="2200" dirty="0"/>
              <a:t> search </a:t>
            </a:r>
            <a:r>
              <a:rPr lang="en-US" sz="2200" dirty="0" err="1"/>
              <a:t>Operationen</a:t>
            </a:r>
            <a:r>
              <a:rPr lang="en-US" sz="2200" dirty="0"/>
              <a:t> in </a:t>
            </a:r>
            <a:r>
              <a:rPr lang="en-US" sz="2200" dirty="0" err="1"/>
              <a:t>einem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n</a:t>
            </a:r>
            <a:r>
              <a:rPr lang="en-US" sz="2200" dirty="0"/>
              <a:t>-</a:t>
            </a:r>
            <a:r>
              <a:rPr lang="en-US" sz="2200" dirty="0" err="1"/>
              <a:t>elementigen</a:t>
            </a:r>
            <a:r>
              <a:rPr lang="en-US" sz="2200" dirty="0"/>
              <a:t> Splay-Baum </a:t>
            </a:r>
            <a:r>
              <a:rPr lang="en-US" sz="2200" dirty="0">
                <a:solidFill>
                  <a:schemeClr val="hlink"/>
                </a:solidFill>
              </a:rPr>
              <a:t>T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                               </a:t>
            </a:r>
            <a:r>
              <a:rPr lang="en-US" sz="2200" dirty="0">
                <a:solidFill>
                  <a:schemeClr val="hlink"/>
                </a:solidFill>
              </a:rPr>
              <a:t>O(</a:t>
            </a:r>
            <a:r>
              <a:rPr lang="en-US" sz="2200" dirty="0" err="1">
                <a:solidFill>
                  <a:schemeClr val="hlink"/>
                </a:solidFill>
              </a:rPr>
              <a:t>m⋅log</a:t>
            </a:r>
            <a:r>
              <a:rPr lang="en-US" sz="2200" dirty="0">
                <a:solidFill>
                  <a:schemeClr val="hlink"/>
                </a:solidFill>
              </a:rPr>
              <a:t> n)   (NB: m &gt;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 err="1">
                <a:solidFill>
                  <a:schemeClr val="accent2"/>
                </a:solidFill>
              </a:rPr>
              <a:t>Begründung</a:t>
            </a:r>
            <a:r>
              <a:rPr lang="en-US" sz="22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Sei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w(x) = 1/n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alle</a:t>
            </a:r>
            <a:r>
              <a:rPr lang="en-US" sz="2200" dirty="0"/>
              <a:t> </a:t>
            </a:r>
            <a:r>
              <a:rPr lang="en-US" sz="2200" dirty="0" err="1"/>
              <a:t>Knoten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x</a:t>
            </a:r>
            <a:r>
              <a:rPr lang="en-US" sz="2200" dirty="0"/>
              <a:t> in </a:t>
            </a:r>
            <a:r>
              <a:rPr lang="en-US" sz="2200" dirty="0">
                <a:solidFill>
                  <a:schemeClr val="hlink"/>
                </a:solidFill>
              </a:rPr>
              <a:t>T </a:t>
            </a:r>
            <a:br>
              <a:rPr lang="en-US" sz="2200" dirty="0">
                <a:solidFill>
                  <a:schemeClr val="hlink"/>
                </a:solidFill>
              </a:rPr>
            </a:br>
            <a:r>
              <a:rPr lang="en-US" sz="2200" dirty="0"/>
              <a:t>(</a:t>
            </a:r>
            <a:r>
              <a:rPr lang="en-US" sz="2200" dirty="0" err="1"/>
              <a:t>gleiche</a:t>
            </a:r>
            <a:r>
              <a:rPr lang="en-US" sz="2200" dirty="0"/>
              <a:t> relative </a:t>
            </a:r>
            <a:r>
              <a:rPr lang="en-US" sz="2200" dirty="0" err="1"/>
              <a:t>Zugriffshäufigkeit</a:t>
            </a:r>
            <a:r>
              <a:rPr lang="en-US" sz="2200" dirty="0"/>
              <a:t>).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Dann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W=1</a:t>
            </a:r>
            <a:r>
              <a:rPr lang="en-US" sz="2200" dirty="0"/>
              <a:t> und </a:t>
            </a:r>
            <a:r>
              <a:rPr lang="en-US" sz="2200" dirty="0">
                <a:solidFill>
                  <a:schemeClr val="hlink"/>
                </a:solidFill>
              </a:rPr>
              <a:t>r(x) ≤ log W = log 1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alle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x</a:t>
            </a:r>
            <a:r>
              <a:rPr lang="en-US" sz="2200" dirty="0"/>
              <a:t> in </a:t>
            </a:r>
            <a:r>
              <a:rPr lang="en-US" sz="2200" dirty="0">
                <a:solidFill>
                  <a:schemeClr val="hlink"/>
                </a:solidFill>
              </a:rPr>
              <a:t>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Erinnerung</a:t>
            </a:r>
            <a:r>
              <a:rPr lang="en-US" sz="2200" dirty="0"/>
              <a:t>: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eine</a:t>
            </a:r>
            <a:r>
              <a:rPr lang="en-US" sz="2200" dirty="0"/>
              <a:t> </a:t>
            </a:r>
            <a:r>
              <a:rPr lang="en-US" sz="2200" dirty="0" err="1"/>
              <a:t>Operationsfolge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F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die </a:t>
            </a:r>
            <a:r>
              <a:rPr lang="en-US" sz="2200" dirty="0" err="1"/>
              <a:t>Laufzeit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>
                <a:solidFill>
                  <a:schemeClr val="hlink"/>
                </a:solidFill>
              </a:rPr>
              <a:t>T(F) ≤ A(F) + 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200" dirty="0">
                <a:solidFill>
                  <a:schemeClr val="hlink"/>
                </a:solidFill>
              </a:rPr>
              <a:t>(s</a:t>
            </a:r>
            <a:r>
              <a:rPr lang="en-US" sz="2200" baseline="-25000" dirty="0">
                <a:solidFill>
                  <a:schemeClr val="hlink"/>
                </a:solidFill>
              </a:rPr>
              <a:t>0</a:t>
            </a:r>
            <a:r>
              <a:rPr lang="en-US" sz="2200" dirty="0">
                <a:solidFill>
                  <a:schemeClr val="hlink"/>
                </a:solidFill>
              </a:rPr>
              <a:t>)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amortisierte</a:t>
            </a:r>
            <a:r>
              <a:rPr lang="en-US" sz="2200" dirty="0"/>
              <a:t> </a:t>
            </a:r>
            <a:r>
              <a:rPr lang="en-US" sz="2200" dirty="0" err="1"/>
              <a:t>Kosten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A</a:t>
            </a:r>
            <a:r>
              <a:rPr lang="en-US" sz="2200" dirty="0"/>
              <a:t> und </a:t>
            </a:r>
            <a:r>
              <a:rPr lang="en-US" sz="2200" dirty="0" err="1"/>
              <a:t>Anfangszustand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s</a:t>
            </a:r>
            <a:r>
              <a:rPr lang="en-US" sz="2200" baseline="-25000" dirty="0">
                <a:solidFill>
                  <a:schemeClr val="hlink"/>
                </a:solidFill>
              </a:rPr>
              <a:t>0</a:t>
            </a:r>
            <a:endParaRPr lang="en-US" sz="2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hlink"/>
                </a:solidFill>
              </a:rPr>
              <a:t> 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200" dirty="0">
                <a:solidFill>
                  <a:schemeClr val="hlink"/>
                </a:solidFill>
              </a:rPr>
              <a:t>(s</a:t>
            </a:r>
            <a:r>
              <a:rPr lang="en-US" sz="2200" baseline="-25000" dirty="0">
                <a:solidFill>
                  <a:schemeClr val="hlink"/>
                </a:solidFill>
              </a:rPr>
              <a:t>0</a:t>
            </a:r>
            <a:r>
              <a:rPr lang="en-US" sz="2200" dirty="0">
                <a:solidFill>
                  <a:schemeClr val="hlink"/>
                </a:solidFill>
              </a:rPr>
              <a:t>) = 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2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 T</a:t>
            </a:r>
            <a:r>
              <a:rPr lang="en-US" sz="2200" dirty="0">
                <a:solidFill>
                  <a:schemeClr val="hlink"/>
                </a:solidFill>
              </a:rPr>
              <a:t> r</a:t>
            </a:r>
            <a:r>
              <a:rPr lang="en-US" sz="2200" baseline="-25000" dirty="0">
                <a:solidFill>
                  <a:schemeClr val="hlink"/>
                </a:solidFill>
              </a:rPr>
              <a:t>0</a:t>
            </a:r>
            <a:r>
              <a:rPr lang="en-US" sz="2200" dirty="0">
                <a:solidFill>
                  <a:schemeClr val="hlink"/>
                </a:solidFill>
              </a:rPr>
              <a:t>(x) ≤ n log 1 = 0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Aus</a:t>
            </a:r>
            <a:r>
              <a:rPr lang="en-US" sz="2200" dirty="0"/>
              <a:t> </a:t>
            </a:r>
            <a:r>
              <a:rPr lang="en-US" sz="2200" dirty="0" err="1"/>
              <a:t>dem</a:t>
            </a:r>
            <a:r>
              <a:rPr lang="en-US" sz="2200" dirty="0"/>
              <a:t> </a:t>
            </a:r>
            <a:r>
              <a:rPr lang="en-US" sz="2200" dirty="0" err="1"/>
              <a:t>Korollar</a:t>
            </a:r>
            <a:r>
              <a:rPr lang="en-US" sz="2200" dirty="0"/>
              <a:t> von </a:t>
            </a:r>
            <a:r>
              <a:rPr lang="en-US" sz="2200" dirty="0" err="1"/>
              <a:t>oben</a:t>
            </a:r>
            <a:r>
              <a:rPr lang="en-US" sz="2200" dirty="0"/>
              <a:t> </a:t>
            </a:r>
            <a:r>
              <a:rPr lang="en-US" sz="2200" dirty="0" err="1"/>
              <a:t>ergibt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das Theorem: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hlink"/>
                </a:solidFill>
              </a:rPr>
              <a:t>T(F) ≤ m+3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2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2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200" dirty="0">
                <a:solidFill>
                  <a:schemeClr val="hlink"/>
                </a:solidFill>
              </a:rPr>
              <a:t> log (W/</a:t>
            </a:r>
            <a:r>
              <a:rPr lang="en-US" sz="2200" dirty="0" err="1">
                <a:solidFill>
                  <a:schemeClr val="hlink"/>
                </a:solidFill>
              </a:rPr>
              <a:t>w</a:t>
            </a:r>
            <a:r>
              <a:rPr lang="en-US" sz="2200" baseline="-25000" dirty="0" err="1">
                <a:solidFill>
                  <a:schemeClr val="hlink"/>
                </a:solidFill>
              </a:rPr>
              <a:t>i</a:t>
            </a:r>
            <a:r>
              <a:rPr lang="en-US" sz="2200" dirty="0">
                <a:solidFill>
                  <a:schemeClr val="hlink"/>
                </a:solidFill>
              </a:rPr>
              <a:t>) = m + 3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2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2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200" dirty="0">
                <a:solidFill>
                  <a:schemeClr val="hlink"/>
                </a:solidFill>
              </a:rPr>
              <a:t> log(1/ (1/n)) </a:t>
            </a:r>
            <a:br>
              <a:rPr lang="en-US" sz="2200" dirty="0">
                <a:solidFill>
                  <a:schemeClr val="hlink"/>
                </a:solidFill>
              </a:rPr>
            </a:br>
            <a:r>
              <a:rPr lang="en-US" sz="2200" dirty="0">
                <a:solidFill>
                  <a:schemeClr val="hlink"/>
                </a:solidFill>
              </a:rPr>
              <a:t> = m + 3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2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2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200" dirty="0">
                <a:solidFill>
                  <a:schemeClr val="hlink"/>
                </a:solidFill>
              </a:rPr>
              <a:t> log n = m + 3m log n ∈ O(m log n)</a:t>
            </a:r>
            <a:endParaRPr lang="en-US" sz="2200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21A398AF-832A-564A-B9FF-65F550F4FEB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FFFA-85BF-C34D-B1CB-D93136EC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568A-D146-5B40-88E2-82CD54E04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dirty="0"/>
              <a:t> amortisiert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 err="1">
                <a:solidFill>
                  <a:srgbClr val="0833FF"/>
                </a:solidFill>
              </a:rPr>
              <a:t>Deutung</a:t>
            </a:r>
            <a:r>
              <a:rPr lang="en-US" sz="2400" dirty="0">
                <a:solidFill>
                  <a:srgbClr val="0833FF"/>
                </a:solidFill>
              </a:rPr>
              <a:t>: </a:t>
            </a:r>
            <a:r>
              <a:rPr lang="en-US" sz="2400" dirty="0"/>
              <a:t>Splay-</a:t>
            </a:r>
            <a:r>
              <a:rPr lang="en-US" sz="2400" dirty="0" err="1"/>
              <a:t>Bäume</a:t>
            </a:r>
            <a:r>
              <a:rPr lang="en-US" sz="2400" dirty="0"/>
              <a:t> </a:t>
            </a:r>
            <a:r>
              <a:rPr lang="en-US" sz="2400" dirty="0" err="1"/>
              <a:t>arbeiten</a:t>
            </a:r>
            <a:r>
              <a:rPr lang="en-US" sz="2400" dirty="0"/>
              <a:t> so </a:t>
            </a:r>
            <a:r>
              <a:rPr lang="en-US" sz="2400" dirty="0" err="1"/>
              <a:t>effektiv</a:t>
            </a:r>
            <a:r>
              <a:rPr lang="en-US" sz="2400" dirty="0"/>
              <a:t> </a:t>
            </a: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ausgeglichene</a:t>
            </a:r>
            <a:r>
              <a:rPr lang="en-US" sz="2400" dirty="0"/>
              <a:t> </a:t>
            </a:r>
            <a:r>
              <a:rPr lang="en-US" sz="2400" dirty="0" err="1"/>
              <a:t>Bäume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</a:t>
            </a:r>
            <a:r>
              <a:rPr lang="en-US" sz="2400" dirty="0" err="1"/>
              <a:t>langen</a:t>
            </a:r>
            <a:r>
              <a:rPr lang="en-US" sz="2400" dirty="0"/>
              <a:t> Search-</a:t>
            </a:r>
            <a:r>
              <a:rPr lang="en-US" sz="2400" dirty="0" err="1"/>
              <a:t>Sequenzen</a:t>
            </a:r>
            <a:endParaRPr lang="en-US" sz="2400" dirty="0"/>
          </a:p>
          <a:p>
            <a:r>
              <a:rPr lang="en-US" sz="2400" dirty="0" err="1"/>
              <a:t>Vernünftig</a:t>
            </a:r>
            <a:r>
              <a:rPr lang="en-US" sz="2400" dirty="0"/>
              <a:t>, </a:t>
            </a:r>
            <a:r>
              <a:rPr lang="en-US" sz="2400" dirty="0" err="1"/>
              <a:t>wenn</a:t>
            </a:r>
            <a:r>
              <a:rPr lang="en-US" sz="2400" dirty="0"/>
              <a:t>…</a:t>
            </a:r>
          </a:p>
          <a:p>
            <a:r>
              <a:rPr lang="en-US" sz="2400" dirty="0"/>
              <a:t>…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sinnvoll</a:t>
            </a:r>
            <a:r>
              <a:rPr lang="en-US" sz="2400" dirty="0"/>
              <a:t> </a:t>
            </a:r>
            <a:r>
              <a:rPr lang="en-US" sz="2400" dirty="0" err="1"/>
              <a:t>erachtet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, </a:t>
            </a:r>
            <a:r>
              <a:rPr lang="en-US" sz="2400" dirty="0" err="1"/>
              <a:t>dass</a:t>
            </a:r>
            <a:r>
              <a:rPr lang="en-US" sz="2400" dirty="0"/>
              <a:t> so </a:t>
            </a:r>
            <a:r>
              <a:rPr lang="en-US" sz="2400" dirty="0" err="1"/>
              <a:t>modelliert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:</a:t>
            </a:r>
          </a:p>
          <a:p>
            <a:pPr lvl="1"/>
            <a:r>
              <a:rPr lang="en-US" sz="2200" dirty="0" err="1">
                <a:solidFill>
                  <a:schemeClr val="accent2"/>
                </a:solidFill>
              </a:rPr>
              <a:t>Gewicht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/>
              <a:t>von </a:t>
            </a:r>
            <a:r>
              <a:rPr lang="en-US" sz="2200" dirty="0" err="1"/>
              <a:t>Knoten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x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hlink"/>
                </a:solidFill>
              </a:rPr>
              <a:t>w(x)    </a:t>
            </a:r>
            <a:r>
              <a:rPr lang="en-US" sz="2200" dirty="0">
                <a:solidFill>
                  <a:srgbClr val="FF0000"/>
                </a:solidFill>
              </a:rPr>
              <a:t>// </a:t>
            </a:r>
            <a:r>
              <a:rPr lang="en-US" sz="2200" dirty="0" err="1">
                <a:solidFill>
                  <a:srgbClr val="FF0000"/>
                </a:solidFill>
              </a:rPr>
              <a:t>z.B</a:t>
            </a:r>
            <a:r>
              <a:rPr lang="en-US" sz="2200" dirty="0">
                <a:solidFill>
                  <a:srgbClr val="FF0000"/>
                </a:solidFill>
              </a:rPr>
              <a:t>. 1/n</a:t>
            </a:r>
            <a:br>
              <a:rPr lang="en-US" sz="2200" dirty="0">
                <a:solidFill>
                  <a:schemeClr val="hlink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relative</a:t>
            </a:r>
            <a:r>
              <a:rPr lang="en-US" sz="2200" dirty="0">
                <a:solidFill>
                  <a:schemeClr val="hlink"/>
                </a:solidFill>
              </a:rPr>
              <a:t> </a:t>
            </a:r>
            <a:r>
              <a:rPr lang="en-US" sz="2200" dirty="0" err="1">
                <a:solidFill>
                  <a:schemeClr val="hlink"/>
                </a:solidFill>
              </a:rPr>
              <a:t>Zugriffshäufigkeit</a:t>
            </a:r>
            <a:r>
              <a:rPr lang="en-US" sz="2200" dirty="0">
                <a:solidFill>
                  <a:schemeClr val="hlink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∈ [0, 1]</a:t>
            </a:r>
          </a:p>
          <a:p>
            <a:pPr lvl="1"/>
            <a:r>
              <a:rPr lang="en-US" sz="2200" dirty="0" err="1">
                <a:solidFill>
                  <a:schemeClr val="accent2"/>
                </a:solidFill>
              </a:rPr>
              <a:t>Baumgewicht</a:t>
            </a:r>
            <a:r>
              <a:rPr lang="en-US" sz="2200" dirty="0"/>
              <a:t> von Baum </a:t>
            </a:r>
            <a:r>
              <a:rPr lang="en-US" sz="2200" dirty="0">
                <a:solidFill>
                  <a:schemeClr val="hlink"/>
                </a:solidFill>
              </a:rPr>
              <a:t>T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Wurzel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x</a:t>
            </a:r>
            <a:r>
              <a:rPr lang="en-US" sz="2200" dirty="0"/>
              <a:t>: </a:t>
            </a:r>
            <a:br>
              <a:rPr lang="en-US" sz="2200" dirty="0"/>
            </a:br>
            <a:r>
              <a:rPr lang="en-US" sz="2200" dirty="0" err="1">
                <a:solidFill>
                  <a:schemeClr val="hlink"/>
                </a:solidFill>
              </a:rPr>
              <a:t>tw</a:t>
            </a:r>
            <a:r>
              <a:rPr lang="en-US" sz="2200" dirty="0">
                <a:solidFill>
                  <a:schemeClr val="hlink"/>
                </a:solidFill>
              </a:rPr>
              <a:t>(x)= 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2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200" baseline="-25000" dirty="0" err="1">
                <a:solidFill>
                  <a:schemeClr val="hlink"/>
                </a:solidFill>
                <a:sym typeface="Symbol" charset="0"/>
              </a:rPr>
              <a:t>T_x</a:t>
            </a:r>
            <a:r>
              <a:rPr lang="en-US" sz="2200" dirty="0">
                <a:solidFill>
                  <a:schemeClr val="hlink"/>
                </a:solidFill>
              </a:rPr>
              <a:t> w(y) </a:t>
            </a:r>
            <a:r>
              <a:rPr lang="en-US" sz="2200" dirty="0">
                <a:solidFill>
                  <a:srgbClr val="FF0000"/>
                </a:solidFill>
              </a:rPr>
              <a:t>≤ 1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Rang</a:t>
            </a:r>
            <a:r>
              <a:rPr lang="en-US" sz="2200" dirty="0"/>
              <a:t> von </a:t>
            </a:r>
            <a:r>
              <a:rPr lang="en-US" sz="2200" dirty="0" err="1"/>
              <a:t>Knoten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x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hlink"/>
                </a:solidFill>
              </a:rPr>
              <a:t>r(x) = log(</a:t>
            </a:r>
            <a:r>
              <a:rPr lang="en-US" sz="2200" dirty="0" err="1">
                <a:solidFill>
                  <a:schemeClr val="hlink"/>
                </a:solidFill>
              </a:rPr>
              <a:t>tw</a:t>
            </a:r>
            <a:r>
              <a:rPr lang="en-US" sz="2200" dirty="0">
                <a:solidFill>
                  <a:schemeClr val="hlink"/>
                </a:solidFill>
              </a:rPr>
              <a:t>(x)) </a:t>
            </a:r>
            <a:r>
              <a:rPr lang="en-US" sz="2200" dirty="0">
                <a:solidFill>
                  <a:srgbClr val="FF0000"/>
                </a:solidFill>
              </a:rPr>
              <a:t> // </a:t>
            </a:r>
            <a:r>
              <a:rPr lang="en-US" sz="2200" dirty="0" err="1">
                <a:solidFill>
                  <a:srgbClr val="FF0000"/>
                </a:solidFill>
              </a:rPr>
              <a:t>für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Wurzel</a:t>
            </a:r>
            <a:r>
              <a:rPr lang="en-US" sz="2200" dirty="0">
                <a:solidFill>
                  <a:srgbClr val="FF0000"/>
                </a:solidFill>
              </a:rPr>
              <a:t> = 0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Potential</a:t>
            </a:r>
            <a:r>
              <a:rPr lang="en-US" sz="2200" dirty="0"/>
              <a:t> von Baum </a:t>
            </a:r>
            <a:r>
              <a:rPr lang="en-US" sz="2200" dirty="0">
                <a:solidFill>
                  <a:schemeClr val="hlink"/>
                </a:solidFill>
              </a:rPr>
              <a:t>T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200" dirty="0">
                <a:solidFill>
                  <a:schemeClr val="hlink"/>
                </a:solidFill>
              </a:rPr>
              <a:t>(T) = </a:t>
            </a:r>
            <a:r>
              <a:rPr lang="en-US" sz="2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2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200" baseline="-25000" dirty="0">
                <a:solidFill>
                  <a:schemeClr val="hlink"/>
                </a:solidFill>
                <a:sym typeface="Symbol" charset="0"/>
              </a:rPr>
              <a:t> T</a:t>
            </a:r>
            <a:r>
              <a:rPr lang="en-US" sz="2200" dirty="0">
                <a:solidFill>
                  <a:schemeClr val="hlink"/>
                </a:solidFill>
              </a:rPr>
              <a:t> r(x)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65AA5-F5EF-1D4D-97DB-2F9E3223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AC10DFE4-14D5-C24E-B851-BEEC36B316BF}"/>
              </a:ext>
            </a:extLst>
          </p:cNvPr>
          <p:cNvSpPr/>
          <p:nvPr/>
        </p:nvSpPr>
        <p:spPr>
          <a:xfrm>
            <a:off x="2555776" y="6243134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00FF"/>
                </a:solidFill>
              </a:rPr>
              <a:t>Daniel D. </a:t>
            </a:r>
            <a:r>
              <a:rPr lang="de-DE" sz="900" dirty="0" err="1">
                <a:solidFill>
                  <a:srgbClr val="0000FF"/>
                </a:solidFill>
              </a:rPr>
              <a:t>Sleator</a:t>
            </a:r>
            <a:r>
              <a:rPr lang="de-DE" sz="900" dirty="0">
                <a:solidFill>
                  <a:srgbClr val="0000FF"/>
                </a:solidFill>
              </a:rPr>
              <a:t>, Robert </a:t>
            </a:r>
            <a:r>
              <a:rPr lang="de-DE" sz="900" dirty="0" err="1">
                <a:solidFill>
                  <a:srgbClr val="0000FF"/>
                </a:solidFill>
              </a:rPr>
              <a:t>Tarjan</a:t>
            </a:r>
            <a:r>
              <a:rPr lang="de-DE" sz="900" dirty="0">
                <a:solidFill>
                  <a:srgbClr val="0000FF"/>
                </a:solidFill>
              </a:rPr>
              <a:t>: </a:t>
            </a:r>
            <a:r>
              <a:rPr lang="de-DE" sz="900" dirty="0" err="1">
                <a:solidFill>
                  <a:srgbClr val="0000FF"/>
                </a:solidFill>
              </a:rPr>
              <a:t>Self-Adjusting</a:t>
            </a:r>
            <a:r>
              <a:rPr lang="de-DE" sz="900" dirty="0">
                <a:solidFill>
                  <a:srgbClr val="0000FF"/>
                </a:solidFill>
              </a:rPr>
              <a:t> Binary Search </a:t>
            </a:r>
            <a:r>
              <a:rPr lang="de-DE" sz="900" dirty="0" err="1">
                <a:solidFill>
                  <a:srgbClr val="0000FF"/>
                </a:solidFill>
              </a:rPr>
              <a:t>Trees</a:t>
            </a:r>
            <a:r>
              <a:rPr lang="de-DE" sz="900" dirty="0">
                <a:solidFill>
                  <a:srgbClr val="0000FF"/>
                </a:solidFill>
              </a:rPr>
              <a:t>, In: Journal of </a:t>
            </a:r>
            <a:r>
              <a:rPr lang="de-DE" sz="900" dirty="0" err="1">
                <a:solidFill>
                  <a:srgbClr val="0000FF"/>
                </a:solidFill>
              </a:rPr>
              <a:t>the</a:t>
            </a:r>
            <a:r>
              <a:rPr lang="de-DE" sz="900" dirty="0">
                <a:solidFill>
                  <a:srgbClr val="0000FF"/>
                </a:solidFill>
              </a:rPr>
              <a:t> ACM (</a:t>
            </a:r>
            <a:r>
              <a:rPr lang="de-DE" sz="900" dirty="0" err="1">
                <a:solidFill>
                  <a:srgbClr val="0000FF"/>
                </a:solidFill>
              </a:rPr>
              <a:t>Association</a:t>
            </a:r>
            <a:r>
              <a:rPr lang="de-DE" sz="900" dirty="0">
                <a:solidFill>
                  <a:srgbClr val="0000FF"/>
                </a:solidFill>
              </a:rPr>
              <a:t> </a:t>
            </a:r>
            <a:r>
              <a:rPr lang="de-DE" sz="900" dirty="0" err="1">
                <a:solidFill>
                  <a:srgbClr val="0000FF"/>
                </a:solidFill>
              </a:rPr>
              <a:t>for</a:t>
            </a:r>
            <a:r>
              <a:rPr lang="de-DE" sz="900" dirty="0">
                <a:solidFill>
                  <a:srgbClr val="0000FF"/>
                </a:solidFill>
              </a:rPr>
              <a:t> Computing </a:t>
            </a:r>
            <a:r>
              <a:rPr lang="de-DE" sz="900" dirty="0" err="1">
                <a:solidFill>
                  <a:srgbClr val="0000FF"/>
                </a:solidFill>
              </a:rPr>
              <a:t>Machinery</a:t>
            </a:r>
            <a:r>
              <a:rPr lang="de-DE" sz="900" dirty="0">
                <a:solidFill>
                  <a:srgbClr val="0000FF"/>
                </a:solidFill>
              </a:rPr>
              <a:t>). 32, Nr. 3, S. 652–686, </a:t>
            </a:r>
            <a:r>
              <a:rPr lang="de-DE" sz="9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35992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Strategien von selbstanordnenden 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-front:</a:t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0833FF"/>
                </a:solidFill>
              </a:rPr>
              <a:t>Mache ein Element zum ersten </a:t>
            </a:r>
            <a:r>
              <a:rPr lang="de-DE" altLang="de-DE" sz="2000" dirty="0"/>
              <a:t>Element der Liste, wenn nach diesem   Element erfolgreich gesucht wurde. Alle anderen Elemente bleiben 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Transpose:</a:t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0833FF"/>
                </a:solidFill>
              </a:rPr>
              <a:t>Vertausche </a:t>
            </a:r>
            <a:r>
              <a:rPr lang="de-DE" altLang="de-DE" sz="2000" dirty="0"/>
              <a:t>ein Element mit dem </a:t>
            </a:r>
            <a:r>
              <a:rPr lang="de-DE" altLang="de-DE" sz="2000" dirty="0">
                <a:solidFill>
                  <a:srgbClr val="0833FF"/>
                </a:solidFill>
              </a:rPr>
              <a:t>unmittelbar vorangehenden </a:t>
            </a:r>
            <a:br>
              <a:rPr lang="de-DE" altLang="de-DE" sz="2000" dirty="0"/>
            </a:br>
            <a:r>
              <a:rPr lang="de-DE" altLang="de-DE" sz="2000" dirty="0"/>
              <a:t>nachdem auf das Element zugegriffen 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Count:</a:t>
            </a:r>
            <a:br>
              <a:rPr lang="de-DE" altLang="de-DE" sz="2400" b="1" dirty="0"/>
            </a:br>
            <a:r>
              <a:rPr lang="de-DE" altLang="de-DE" sz="2000" dirty="0"/>
              <a:t>Ordne jedem Element einen </a:t>
            </a:r>
            <a:r>
              <a:rPr lang="de-DE" altLang="de-DE" sz="2000" dirty="0">
                <a:solidFill>
                  <a:srgbClr val="0833FF"/>
                </a:solidFill>
              </a:rPr>
              <a:t>Häufigkeitszähler</a:t>
            </a:r>
            <a:r>
              <a:rPr lang="de-DE" altLang="de-DE" sz="2000" dirty="0"/>
              <a:t> zu, der zu Beginn mit 0 initialisiert wird und der bei jedem Zugriff auf das Element um 1 erhöht wird. </a:t>
            </a:r>
            <a:r>
              <a:rPr lang="de-DE" altLang="de-DE" sz="2000" dirty="0">
                <a:solidFill>
                  <a:srgbClr val="0833FF"/>
                </a:solidFill>
              </a:rPr>
              <a:t>Nach jedem Zugriff wird die Liste neu angeordnet</a:t>
            </a:r>
            <a:r>
              <a:rPr lang="de-DE" altLang="de-DE" sz="2000" dirty="0"/>
              <a:t>, so dass die Häufigkeitszähler in absteigender Reihenfolge 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90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y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302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search(x), </a:t>
            </a:r>
            <a:r>
              <a:rPr lang="en-US" sz="2400" dirty="0">
                <a:solidFill>
                  <a:schemeClr val="hlink"/>
                </a:solidFill>
              </a:rPr>
              <a:t>x&lt;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/>
              <a:t> 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4CE4D5DB-56EE-0541-85CE-8D3DDAC19A4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91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4" name="Rechteck 4">
            <a:extLst>
              <a:ext uri="{FF2B5EF4-FFF2-40B4-BE49-F238E27FC236}">
                <a16:creationId xmlns:a16="http://schemas.microsoft.com/office/drawing/2014/main" id="{3AF06AFD-BA74-ED4B-9326-0567A124CF1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92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insert(e):</a:t>
            </a:r>
          </a:p>
          <a:p>
            <a:pPr>
              <a:lnSpc>
                <a:spcPct val="90000"/>
              </a:lnSpc>
            </a:pPr>
            <a:r>
              <a:rPr lang="en-US"/>
              <a:t>insert wie im Binärbaum</a:t>
            </a:r>
          </a:p>
          <a:p>
            <a:pPr>
              <a:lnSpc>
                <a:spcPct val="90000"/>
              </a:lnSpc>
            </a:pPr>
            <a:r>
              <a:rPr lang="en-US"/>
              <a:t>splay-Operation, um </a:t>
            </a:r>
            <a:r>
              <a:rPr lang="en-US">
                <a:solidFill>
                  <a:schemeClr val="hlink"/>
                </a:solidFill>
              </a:rPr>
              <a:t>key(e)</a:t>
            </a:r>
            <a:r>
              <a:rPr lang="en-US"/>
              <a:t> in Wurzel zu verschieben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/>
              <a:t>führe </a:t>
            </a:r>
            <a:r>
              <a:rPr lang="en-US">
                <a:solidFill>
                  <a:schemeClr val="accent2"/>
                </a:solidFill>
              </a:rPr>
              <a:t>search(k)</a:t>
            </a:r>
            <a:r>
              <a:rPr lang="en-US"/>
              <a:t> aus (bringt </a:t>
            </a:r>
            <a:r>
              <a:rPr lang="en-US">
                <a:solidFill>
                  <a:schemeClr val="hlink"/>
                </a:solidFill>
              </a:rPr>
              <a:t>k</a:t>
            </a:r>
            <a:r>
              <a:rPr lang="en-US"/>
              <a:t> in die Wurzel)</a:t>
            </a:r>
          </a:p>
          <a:p>
            <a:pPr>
              <a:lnSpc>
                <a:spcPct val="90000"/>
              </a:lnSpc>
            </a:pPr>
            <a:r>
              <a:rPr lang="en-US"/>
              <a:t>entferne Wurzel und führe </a:t>
            </a:r>
            <a:r>
              <a:rPr lang="en-US">
                <a:solidFill>
                  <a:schemeClr val="accent2"/>
                </a:solidFill>
              </a:rPr>
              <a:t>merge(T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der beiden Teilbäume durch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5739B2DC-32DD-574F-87BD-15D49535334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Fragen [Wikipedia 10.5.2019]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  <p:pic>
        <p:nvPicPr>
          <p:cNvPr id="5" name="Bild 4" descr="Screen Shot 2015-05-14 at 23.5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140"/>
            <a:ext cx="9144000" cy="57378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0AFAB3-5A5C-2A4A-9F50-D8B4DF8C6E2C}"/>
              </a:ext>
            </a:extLst>
          </p:cNvPr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0600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94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Wurzeleigenschaft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</a:t>
            </a:r>
            <a:r>
              <a:rPr lang="en-US" sz="2400" dirty="0" err="1">
                <a:solidFill>
                  <a:srgbClr val="FF0000"/>
                </a:solidFill>
              </a:rPr>
              <a:t>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Tiefeneigenschaft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Science, S. 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95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78182F89-0C79-654F-B21D-0273D26FDD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96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Deutung</a:t>
            </a:r>
            <a:r>
              <a:rPr lang="en-US" sz="2400" dirty="0"/>
              <a:t> von Rot-</a:t>
            </a:r>
            <a:r>
              <a:rPr lang="en-US" sz="2400" dirty="0" err="1"/>
              <a:t>schwarz</a:t>
            </a:r>
            <a:r>
              <a:rPr lang="en-US" sz="2400" dirty="0"/>
              <a:t>-</a:t>
            </a:r>
            <a:r>
              <a:rPr lang="en-US" sz="2400" dirty="0" err="1"/>
              <a:t>Mustern</a:t>
            </a:r>
            <a:r>
              <a:rPr lang="en-US" sz="2400" dirty="0"/>
              <a:t>: </a:t>
            </a:r>
          </a:p>
          <a:p>
            <a:pPr marL="609600" indent="-609600">
              <a:buFontTx/>
              <a:buNone/>
            </a:pPr>
            <a:r>
              <a:rPr lang="en-US" sz="2400" dirty="0"/>
              <a:t>B-Baum (Baum </a:t>
            </a:r>
            <a:r>
              <a:rPr lang="en-US" sz="2400" dirty="0" err="1"/>
              <a:t>mit</a:t>
            </a:r>
            <a:r>
              <a:rPr lang="en-US" sz="2400" dirty="0"/>
              <a:t> “</a:t>
            </a:r>
            <a:r>
              <a:rPr lang="en-US" sz="2400" dirty="0" err="1"/>
              <a:t>Separatoren</a:t>
            </a:r>
            <a:r>
              <a:rPr lang="en-US" sz="2400" dirty="0"/>
              <a:t>” und min 2 max 4 </a:t>
            </a:r>
            <a:r>
              <a:rPr lang="en-US" sz="2400" dirty="0" err="1"/>
              <a:t>Nachfolger</a:t>
            </a:r>
            <a:r>
              <a:rPr lang="en-US" sz="2400" dirty="0"/>
              <a:t>)</a:t>
            </a:r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97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1BA86CAE-31D5-4147-826B-9C711E33D7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83" grpId="0" animBg="1"/>
      <p:bldP spid="39838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98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B-Baum: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Rechteck 4">
            <a:extLst>
              <a:ext uri="{FF2B5EF4-FFF2-40B4-BE49-F238E27FC236}">
                <a16:creationId xmlns:a16="http://schemas.microsoft.com/office/drawing/2014/main" id="{74961AF5-89B3-DC4F-AAB4-E4B786906C9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99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B-Baum: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3571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357118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1898650" y="2349500"/>
            <a:ext cx="1881188" cy="1222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563938" y="2420938"/>
            <a:ext cx="5762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49" y="4076700"/>
            <a:ext cx="49530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898651" y="4076700"/>
            <a:ext cx="369888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2" y="4076014"/>
            <a:ext cx="441325" cy="12976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52826" y="4076014"/>
            <a:ext cx="371474" cy="12976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623322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7" y="4056709"/>
            <a:ext cx="865187" cy="1316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4128146"/>
            <a:ext cx="358776" cy="12455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5248" y="4128146"/>
            <a:ext cx="69852" cy="12455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3" y="4056709"/>
            <a:ext cx="576265" cy="1316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584324" cy="1273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">
            <a:extLst>
              <a:ext uri="{FF2B5EF4-FFF2-40B4-BE49-F238E27FC236}">
                <a16:creationId xmlns:a16="http://schemas.microsoft.com/office/drawing/2014/main" id="{13EB9FC1-6ABF-EB4F-9918-87A03662676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2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</TotalTime>
  <Words>8152</Words>
  <Application>Microsoft Macintosh PowerPoint</Application>
  <PresentationFormat>On-screen Show (4:3)</PresentationFormat>
  <Paragraphs>2063</Paragraphs>
  <Slides>144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53" baseType="lpstr">
      <vt:lpstr>Arial Unicode MS</vt:lpstr>
      <vt:lpstr>Calibri</vt:lpstr>
      <vt:lpstr>Chalkduster</vt:lpstr>
      <vt:lpstr>cmsy10</vt:lpstr>
      <vt:lpstr>Myriad Pro</vt:lpstr>
      <vt:lpstr>Symbol</vt:lpstr>
      <vt:lpstr>Tahoma</vt:lpstr>
      <vt:lpstr>Wingdings</vt:lpstr>
      <vt:lpstr>7_Standarddesign</vt:lpstr>
      <vt:lpstr>Algorithmen und Datenstrukturen</vt:lpstr>
      <vt:lpstr>Dynamische Menge</vt:lpstr>
      <vt:lpstr>Dynamische Mengen</vt:lpstr>
      <vt:lpstr>Iteration über die Elemente von Mengen</vt:lpstr>
      <vt:lpstr>Vordefinierte Iterationsoperatoren</vt:lpstr>
      <vt:lpstr>Danksagung</vt:lpstr>
      <vt:lpstr>Komplexität Naives/Lineares/Sequentielles Suchen 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Suchstruktur für die Darstellung von Mengen</vt:lpstr>
      <vt:lpstr>Statische Suchstruktur</vt:lpstr>
      <vt:lpstr>Binäre Suche</vt:lpstr>
      <vt:lpstr>Dynamische Suchstruktur</vt:lpstr>
      <vt:lpstr>Suchstruktur</vt:lpstr>
      <vt:lpstr>Suchstruktur</vt:lpstr>
      <vt:lpstr>Motivation für Suche nach neuer Trägerstruktur</vt:lpstr>
      <vt:lpstr>Binäre Suchbäume - Definition</vt:lpstr>
      <vt:lpstr>Beispiele für binäre Suchbäume</vt:lpstr>
      <vt:lpstr>Aufgabe: Wende Funktion auf Elemente an</vt:lpstr>
      <vt:lpstr>Inorder-Ausgabe ergibt Sortierreihenfolge</vt:lpstr>
      <vt:lpstr>Aufgabe: Fold für Bäume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</vt:lpstr>
      <vt:lpstr>search(k) Operation</vt:lpstr>
      <vt:lpstr>Binärer Suchbaum</vt:lpstr>
      <vt:lpstr>Search(9)</vt:lpstr>
      <vt:lpstr>Insert und Delete Operationen</vt:lpstr>
      <vt:lpstr>Insert(5)</vt:lpstr>
      <vt:lpstr>Insert(5)</vt:lpstr>
      <vt:lpstr>Insert(12)</vt:lpstr>
      <vt:lpstr>Insert(12)</vt:lpstr>
      <vt:lpstr>Delete(1)</vt:lpstr>
      <vt:lpstr>Delete(1)</vt:lpstr>
      <vt:lpstr>Delete(14)</vt:lpstr>
      <vt:lpstr>Delete(14)</vt:lpstr>
      <vt:lpstr>Binärbaum</vt:lpstr>
      <vt:lpstr>Selbstanordnung?</vt:lpstr>
      <vt:lpstr>Definition: Ausgeglichener Suchbaum</vt:lpstr>
      <vt:lpstr>Gewichtete Binärbäume</vt:lpstr>
      <vt:lpstr>Selbstorganisierende Bäume</vt:lpstr>
      <vt:lpstr>Danksagung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Splay-Operation: Maximal ein zig</vt:lpstr>
      <vt:lpstr>Wirkung der Splay-Operationen</vt:lpstr>
      <vt:lpstr>Analyse von Splay-Bäumen</vt:lpstr>
      <vt:lpstr>Splay-Bäume: Amortisierte Analyse</vt:lpstr>
      <vt:lpstr>Splay-Operation: Potential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Splay-Baum: Balance-Theorem</vt:lpstr>
      <vt:lpstr>Conclusio</vt:lpstr>
      <vt:lpstr>Splay-Baum Operationen</vt:lpstr>
      <vt:lpstr>Splay-Baum Operationen</vt:lpstr>
      <vt:lpstr>Splay-Baum Operationen</vt:lpstr>
      <vt:lpstr>Offene Fragen [Wikipedia 10.5.2019]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Problem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1985 (Splay) – 1978 (Rot-Schwarz) – 1962 (AVL)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1494</cp:revision>
  <cp:lastPrinted>2015-04-09T12:56:16Z</cp:lastPrinted>
  <dcterms:created xsi:type="dcterms:W3CDTF">2010-04-27T12:26:40Z</dcterms:created>
  <dcterms:modified xsi:type="dcterms:W3CDTF">2019-05-17T08:15:36Z</dcterms:modified>
</cp:coreProperties>
</file>