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4"/>
  </p:notesMasterIdLst>
  <p:handoutMasterIdLst>
    <p:handoutMasterId r:id="rId55"/>
  </p:handoutMasterIdLst>
  <p:sldIdLst>
    <p:sldId id="273" r:id="rId2"/>
    <p:sldId id="437" r:id="rId3"/>
    <p:sldId id="439" r:id="rId4"/>
    <p:sldId id="568" r:id="rId5"/>
    <p:sldId id="440" r:id="rId6"/>
    <p:sldId id="657" r:id="rId7"/>
    <p:sldId id="443" r:id="rId8"/>
    <p:sldId id="557" r:id="rId9"/>
    <p:sldId id="565" r:id="rId10"/>
    <p:sldId id="637" r:id="rId11"/>
    <p:sldId id="590" r:id="rId12"/>
    <p:sldId id="450" r:id="rId13"/>
    <p:sldId id="451" r:id="rId14"/>
    <p:sldId id="585" r:id="rId15"/>
    <p:sldId id="465" r:id="rId16"/>
    <p:sldId id="466" r:id="rId17"/>
    <p:sldId id="467" r:id="rId18"/>
    <p:sldId id="468" r:id="rId19"/>
    <p:sldId id="469" r:id="rId20"/>
    <p:sldId id="470" r:id="rId21"/>
    <p:sldId id="591" r:id="rId22"/>
    <p:sldId id="592" r:id="rId23"/>
    <p:sldId id="593" r:id="rId24"/>
    <p:sldId id="623" r:id="rId25"/>
    <p:sldId id="608" r:id="rId26"/>
    <p:sldId id="609" r:id="rId27"/>
    <p:sldId id="612" r:id="rId28"/>
    <p:sldId id="620" r:id="rId29"/>
    <p:sldId id="629" r:id="rId30"/>
    <p:sldId id="628" r:id="rId31"/>
    <p:sldId id="624" r:id="rId32"/>
    <p:sldId id="597" r:id="rId33"/>
    <p:sldId id="598" r:id="rId34"/>
    <p:sldId id="600" r:id="rId35"/>
    <p:sldId id="601" r:id="rId36"/>
    <p:sldId id="641" r:id="rId37"/>
    <p:sldId id="602" r:id="rId38"/>
    <p:sldId id="639" r:id="rId39"/>
    <p:sldId id="604" r:id="rId40"/>
    <p:sldId id="651" r:id="rId41"/>
    <p:sldId id="661" r:id="rId42"/>
    <p:sldId id="471" r:id="rId43"/>
    <p:sldId id="477" r:id="rId44"/>
    <p:sldId id="478" r:id="rId45"/>
    <p:sldId id="479" r:id="rId46"/>
    <p:sldId id="627" r:id="rId47"/>
    <p:sldId id="567" r:id="rId48"/>
    <p:sldId id="588" r:id="rId49"/>
    <p:sldId id="580" r:id="rId50"/>
    <p:sldId id="579" r:id="rId51"/>
    <p:sldId id="660" r:id="rId52"/>
    <p:sldId id="640" r:id="rId5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9899"/>
    <a:srgbClr val="0D1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2"/>
    <p:restoredTop sz="94762"/>
  </p:normalViewPr>
  <p:slideViewPr>
    <p:cSldViewPr>
      <p:cViewPr varScale="1">
        <p:scale>
          <a:sx n="121" d="100"/>
          <a:sy n="121" d="100"/>
        </p:scale>
        <p:origin x="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24.05.19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24.05.19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861B15-894E-354E-A80A-187BA2607D12}" type="datetime1">
              <a:rPr lang="de-DE"/>
              <a:pPr/>
              <a:t>24.05.19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4AE2E-0842-8A46-BA44-11E68AE1929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2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339D2F-8F91-3F4B-AFB0-C687946EC2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9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Tanya Braun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422C-8FE7-3B4B-8D8D-58A0DEB30D7A}" type="slidenum">
              <a:rPr lang="de-DE"/>
              <a:pPr/>
              <a:t>10</a:t>
            </a:fld>
            <a:endParaRPr lang="de-DE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zur Assoziation und zum Suchen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07288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000000"/>
                </a:solidFill>
              </a:rPr>
              <a:t>Analyse bei perfekter Streuung</a:t>
            </a:r>
          </a:p>
          <a:p>
            <a:r>
              <a:rPr lang="de-DE" dirty="0" err="1">
                <a:solidFill>
                  <a:srgbClr val="000000"/>
                </a:solidFill>
              </a:rPr>
              <a:t>insert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h)) </a:t>
            </a:r>
            <a:r>
              <a:rPr lang="de-DE" dirty="0"/>
              <a:t>mit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h) = 1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                              </a:t>
            </a:r>
            <a:r>
              <a:rPr lang="de-DE" dirty="0"/>
              <a:t>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u∈</a:t>
            </a:r>
            <a:r>
              <a:rPr lang="de-DE" dirty="0" err="1">
                <a:solidFill>
                  <a:srgbClr val="3C8C93"/>
                </a:solidFill>
              </a:rPr>
              <a:t>Integer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dirty="0"/>
              <a:t> hinreichend einfach</a:t>
            </a:r>
            <a:endParaRPr lang="de-DE" dirty="0">
              <a:solidFill>
                <a:srgbClr val="3C8C93"/>
              </a:solidFill>
            </a:endParaRPr>
          </a:p>
          <a:p>
            <a:r>
              <a:rPr lang="de-DE" dirty="0" err="1">
                <a:solidFill>
                  <a:srgbClr val="000000"/>
                </a:solidFill>
              </a:rPr>
              <a:t>delete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rgbClr val="3C8C93"/>
                </a:solidFill>
              </a:rPr>
              <a:t>O(f(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, h)) </a:t>
            </a:r>
            <a:r>
              <a:rPr lang="de-DE" dirty="0">
                <a:solidFill>
                  <a:srgbClr val="000000"/>
                </a:solidFill>
              </a:rPr>
              <a:t>dito</a:t>
            </a:r>
          </a:p>
          <a:p>
            <a:r>
              <a:rPr lang="de-DE" dirty="0" err="1">
                <a:solidFill>
                  <a:srgbClr val="000000"/>
                </a:solidFill>
              </a:rPr>
              <a:t>lookup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rgbClr val="3C8C93"/>
                </a:solidFill>
              </a:rPr>
              <a:t>O(f(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, h)) </a:t>
            </a:r>
            <a:r>
              <a:rPr lang="de-DE" dirty="0">
                <a:solidFill>
                  <a:srgbClr val="000000"/>
                </a:solidFill>
              </a:rPr>
              <a:t>dito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 perfekte Streuung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Sogar ein Problem: gute Streuung</a:t>
            </a:r>
            <a:endParaRPr lang="de-DE" dirty="0"/>
          </a:p>
          <a:p>
            <a:pPr>
              <a:buFontTx/>
              <a:buNone/>
            </a:pPr>
            <a:r>
              <a:rPr lang="de-DE" dirty="0"/>
              <a:t>Fälle:</a:t>
            </a:r>
          </a:p>
          <a:p>
            <a:r>
              <a:rPr lang="de-DE" dirty="0">
                <a:solidFill>
                  <a:schemeClr val="accent2"/>
                </a:solidFill>
              </a:rPr>
              <a:t>Statisches Wörterbuch</a:t>
            </a:r>
            <a:r>
              <a:rPr lang="de-DE" dirty="0"/>
              <a:t>: nur </a:t>
            </a:r>
            <a:r>
              <a:rPr lang="de-DE" dirty="0" err="1"/>
              <a:t>lookup</a:t>
            </a:r>
            <a:endParaRPr lang="de-DE" dirty="0"/>
          </a:p>
          <a:p>
            <a:r>
              <a:rPr lang="de-DE" dirty="0">
                <a:solidFill>
                  <a:schemeClr val="accent2"/>
                </a:solidFill>
              </a:rPr>
              <a:t>Dynamisches Wörterbuch</a:t>
            </a:r>
            <a:r>
              <a:rPr lang="de-DE" dirty="0"/>
              <a:t>: </a:t>
            </a:r>
            <a:r>
              <a:rPr lang="de-DE" dirty="0" err="1"/>
              <a:t>insert</a:t>
            </a:r>
            <a:r>
              <a:rPr lang="de-DE" dirty="0"/>
              <a:t>, </a:t>
            </a:r>
            <a:r>
              <a:rPr lang="de-DE" dirty="0" err="1"/>
              <a:t>delete</a:t>
            </a:r>
            <a:r>
              <a:rPr lang="de-DE" dirty="0"/>
              <a:t> und </a:t>
            </a:r>
            <a:r>
              <a:rPr lang="de-DE" dirty="0" err="1"/>
              <a:t>lookup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540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Beim Erzeugen einer Hashtabelle kann man die </a:t>
            </a:r>
            <a:r>
              <a:rPr lang="de-DE" dirty="0" err="1"/>
              <a:t>initiale</a:t>
            </a:r>
            <a:r>
              <a:rPr lang="de-DE" dirty="0"/>
              <a:t> Größe angeben</a:t>
            </a:r>
          </a:p>
          <a:p>
            <a:r>
              <a:rPr lang="de-DE" dirty="0"/>
              <a:t>Man möchte den Nutzer nicht zwingen, eine Primzahl zu verwenden</a:t>
            </a:r>
          </a:p>
          <a:p>
            <a:r>
              <a:rPr lang="de-DE" dirty="0"/>
              <a:t>Andere Hashfunktion für </a:t>
            </a:r>
            <a:r>
              <a:rPr lang="de-DE" dirty="0">
                <a:solidFill>
                  <a:srgbClr val="3C8C93"/>
                </a:solidFill>
              </a:rPr>
              <a:t>U = Integer</a:t>
            </a:r>
            <a:r>
              <a:rPr lang="de-DE" dirty="0"/>
              <a:t>:</a:t>
            </a:r>
          </a:p>
          <a:p>
            <a:pPr marL="457200" lvl="1" indent="0">
              <a:buNone/>
            </a:pPr>
            <a:r>
              <a:rPr lang="de-DE" b="1" dirty="0" err="1">
                <a:solidFill>
                  <a:srgbClr val="000000"/>
                </a:solidFill>
              </a:rPr>
              <a:t>function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FF"/>
                </a:solidFill>
              </a:rPr>
              <a:t>h(</a:t>
            </a:r>
            <a:r>
              <a:rPr lang="de-DE" dirty="0" err="1">
                <a:solidFill>
                  <a:srgbClr val="0000FF"/>
                </a:solidFill>
              </a:rPr>
              <a:t>u</a:t>
            </a:r>
            <a:r>
              <a:rPr lang="de-DE" dirty="0">
                <a:solidFill>
                  <a:srgbClr val="0000FF"/>
                </a:solidFill>
              </a:rPr>
              <a:t>)</a:t>
            </a:r>
            <a:br>
              <a:rPr lang="de-DE" dirty="0">
                <a:solidFill>
                  <a:srgbClr val="3C8C93"/>
                </a:solidFill>
              </a:rPr>
            </a:br>
            <a:r>
              <a:rPr lang="de-DE" dirty="0">
                <a:solidFill>
                  <a:srgbClr val="3C8C93"/>
                </a:solidFill>
              </a:rPr>
              <a:t>    </a:t>
            </a:r>
            <a:r>
              <a:rPr lang="de-DE" b="1" dirty="0" err="1"/>
              <a:t>return</a:t>
            </a:r>
            <a:r>
              <a:rPr lang="de-DE" dirty="0"/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p)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m</a:t>
            </a:r>
          </a:p>
          <a:p>
            <a:pPr marL="457200" lvl="1" indent="0">
              <a:buNone/>
            </a:pPr>
            <a:r>
              <a:rPr lang="de-DE" dirty="0"/>
              <a:t>wobei</a:t>
            </a:r>
            <a:r>
              <a:rPr lang="de-DE" dirty="0">
                <a:solidFill>
                  <a:srgbClr val="3C8C93"/>
                </a:solidFill>
              </a:rPr>
              <a:t> p&gt;m </a:t>
            </a:r>
            <a:r>
              <a:rPr lang="de-DE" dirty="0"/>
              <a:t>eine „interne“ Primzahl und</a:t>
            </a:r>
            <a:r>
              <a:rPr lang="de-DE" dirty="0">
                <a:solidFill>
                  <a:srgbClr val="3C8C93"/>
                </a:solidFill>
              </a:rPr>
              <a:t> m=</a:t>
            </a:r>
            <a:r>
              <a:rPr lang="de-DE" dirty="0" err="1">
                <a:solidFill>
                  <a:srgbClr val="3C8C93"/>
                </a:solidFill>
              </a:rPr>
              <a:t>length</a:t>
            </a:r>
            <a:r>
              <a:rPr lang="de-DE" dirty="0">
                <a:solidFill>
                  <a:srgbClr val="3C8C93"/>
                </a:solidFill>
              </a:rPr>
              <a:t>(T)</a:t>
            </a:r>
            <a:br>
              <a:rPr lang="de-DE" dirty="0">
                <a:solidFill>
                  <a:srgbClr val="3C8C93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nicht notwendigerweise prim</a:t>
            </a:r>
            <a:r>
              <a:rPr lang="de-DE" dirty="0">
                <a:solidFill>
                  <a:srgbClr val="3C8C93"/>
                </a:solidFill>
              </a:rPr>
              <a:t> 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21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1C7E-C27A-DF42-8B7E-4F589C024365}" type="slidenum">
              <a:rPr lang="de-DE"/>
              <a:pPr/>
              <a:t>12</a:t>
            </a:fld>
            <a:endParaRPr lang="de-DE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Verkettung</a:t>
            </a:r>
            <a:r>
              <a:rPr lang="de-DE" baseline="30000" dirty="0"/>
              <a:t>1</a:t>
            </a:r>
            <a:r>
              <a:rPr lang="de-DE" dirty="0"/>
              <a:t> (Kollisionslisten)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763713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771775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3779838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5795963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6804025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4787900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765300" y="2997548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4787900" y="47247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3276600" y="414848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4787900" y="357381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795963" y="357381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4787900" y="414848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276600" y="357381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1979613" y="1773585"/>
            <a:ext cx="3024187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2987675" y="1773585"/>
            <a:ext cx="309721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 flipH="1">
            <a:off x="3563938" y="1773585"/>
            <a:ext cx="431800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 flipH="1">
            <a:off x="3635375" y="1773585"/>
            <a:ext cx="1368425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 flipH="1">
            <a:off x="5076825" y="1773585"/>
            <a:ext cx="100806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 flipH="1">
            <a:off x="5148263" y="1773585"/>
            <a:ext cx="187166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1763713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2268538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3276600" y="29975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4284663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5292725" y="29975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6300788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3492500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>
            <a:off x="5003800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6011863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2555875" y="5302250"/>
            <a:ext cx="394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unsortierte verkettete Listen</a:t>
            </a: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3276600" y="2997548"/>
            <a:ext cx="247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Feld von Zeigern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483768" y="6309320"/>
            <a:ext cx="3916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aseline="30000" dirty="0"/>
              <a:t>1</a:t>
            </a:r>
            <a:r>
              <a:rPr lang="de-DE" sz="1600" dirty="0"/>
              <a:t> Auch geschlossene Adressierung genannt. </a:t>
            </a:r>
          </a:p>
        </p:txBody>
      </p:sp>
      <p:sp>
        <p:nvSpPr>
          <p:cNvPr id="3" name="Abgerundete rechteckige Legende 2"/>
          <p:cNvSpPr/>
          <p:nvPr/>
        </p:nvSpPr>
        <p:spPr>
          <a:xfrm>
            <a:off x="6804247" y="4509120"/>
            <a:ext cx="2160365" cy="1800200"/>
          </a:xfrm>
          <a:prstGeom prst="wedgeRoundRectCallout">
            <a:avLst>
              <a:gd name="adj1" fmla="val -46564"/>
              <a:gd name="adj2" fmla="val -6850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Vereinfachte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Präsentation der Tupel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(nur Schlüssel dargestellt)</a:t>
            </a:r>
          </a:p>
        </p:txBody>
      </p:sp>
    </p:spTree>
    <p:extLst>
      <p:ext uri="{BB962C8B-B14F-4D97-AF65-F5344CB8AC3E}">
        <p14:creationId xmlns:p14="http://schemas.microsoft.com/office/powerpoint/2010/main" val="250919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7761150" y="2456261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6948264" y="2456261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018-BD2A-EE45-B1F9-EFDFDB2A3B45}" type="slidenum">
              <a:rPr lang="de-DE"/>
              <a:pPr/>
              <a:t>13</a:t>
            </a:fld>
            <a:endParaRPr lang="de-DE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Verkettung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496887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de-DE" sz="2400" dirty="0">
              <a:solidFill>
                <a:schemeClr val="hlink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de-DE" sz="2400" dirty="0">
              <a:solidFill>
                <a:schemeClr val="hlink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de-DE" sz="2400" dirty="0">
                <a:solidFill>
                  <a:schemeClr val="hlink"/>
                </a:solidFill>
              </a:rPr>
              <a:t>T</a:t>
            </a:r>
            <a:r>
              <a:rPr lang="de-DE" sz="2400" dirty="0"/>
              <a:t>: Array </a:t>
            </a:r>
            <a:r>
              <a:rPr lang="de-DE" sz="2400" dirty="0">
                <a:solidFill>
                  <a:schemeClr val="hlink"/>
                </a:solidFill>
              </a:rPr>
              <a:t>[0..m-1]</a:t>
            </a:r>
            <a:r>
              <a:rPr lang="de-DE" sz="2400" dirty="0"/>
              <a:t> of </a:t>
            </a:r>
            <a:r>
              <a:rPr lang="de-DE" sz="2400" dirty="0">
                <a:solidFill>
                  <a:schemeClr val="hlink"/>
                </a:solidFill>
              </a:rPr>
              <a:t>List</a:t>
            </a:r>
          </a:p>
          <a:p>
            <a:pPr marL="0" indent="0">
              <a:lnSpc>
                <a:spcPct val="90000"/>
              </a:lnSpc>
              <a:buNone/>
            </a:pPr>
            <a:endParaRPr lang="de-DE" sz="1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, s</a:t>
            </a:r>
            <a:r>
              <a:rPr lang="de-DE" sz="2400" dirty="0"/>
              <a:t>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   </a:t>
            </a: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ht</a:t>
            </a:r>
            <a:r>
              <a:rPr lang="de-DE" sz="2400" dirty="0">
                <a:solidFill>
                  <a:srgbClr val="3C8C93"/>
                </a:solidFill>
              </a:rPr>
              <a:t>(s); </a:t>
            </a:r>
            <a:r>
              <a:rPr lang="de-DE" sz="2400" dirty="0" err="1">
                <a:solidFill>
                  <a:srgbClr val="3C8C93"/>
                </a:solidFill>
              </a:rPr>
              <a:t>i</a:t>
            </a:r>
            <a:r>
              <a:rPr lang="de-DE" sz="2400" dirty="0" err="1">
                <a:solidFill>
                  <a:schemeClr val="hlink"/>
                </a:solidFill>
              </a:rPr>
              <a:t>nsert_in_list</a:t>
            </a:r>
            <a:r>
              <a:rPr lang="de-DE" sz="2400" dirty="0">
                <a:solidFill>
                  <a:schemeClr val="hlink"/>
                </a:solidFill>
              </a:rPr>
              <a:t>((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), 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2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delete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s</a:t>
            </a:r>
            <a:r>
              <a:rPr lang="de-DE" sz="2400" dirty="0"/>
              <a:t>):</a:t>
            </a:r>
            <a:br>
              <a:rPr lang="de-DE" sz="2400" dirty="0"/>
            </a:b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ht</a:t>
            </a:r>
            <a:r>
              <a:rPr lang="de-DE" sz="2400" dirty="0">
                <a:solidFill>
                  <a:srgbClr val="3C8C93"/>
                </a:solidFill>
              </a:rPr>
              <a:t>(s); </a:t>
            </a:r>
            <a:r>
              <a:rPr lang="de-DE" sz="2400" dirty="0" err="1">
                <a:solidFill>
                  <a:schemeClr val="hlink"/>
                </a:solidFill>
              </a:rPr>
              <a:t>delete_from_list</a:t>
            </a:r>
            <a:r>
              <a:rPr lang="de-DE" sz="2400" dirty="0">
                <a:solidFill>
                  <a:schemeClr val="hlink"/>
                </a:solidFill>
              </a:rPr>
              <a:t>((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), 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)])</a:t>
            </a:r>
            <a:endParaRPr lang="en-US" sz="2400" dirty="0">
              <a:solidFill>
                <a:schemeClr val="hlink"/>
              </a:solidFill>
              <a:latin typeface="cmsy10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1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lookup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s</a:t>
            </a:r>
            <a:r>
              <a:rPr lang="de-DE" sz="2400" dirty="0"/>
              <a:t>): </a:t>
            </a:r>
            <a:r>
              <a:rPr lang="de-DE" sz="2400" dirty="0">
                <a:solidFill>
                  <a:schemeClr val="hlink"/>
                </a:solidFill>
              </a:rPr>
              <a:t>     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ht</a:t>
            </a:r>
            <a:r>
              <a:rPr lang="de-DE" sz="2400" dirty="0">
                <a:solidFill>
                  <a:srgbClr val="3C8C93"/>
                </a:solidFill>
              </a:rPr>
              <a:t>(s)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dirty="0" err="1"/>
              <a:t>for</a:t>
            </a:r>
            <a:r>
              <a:rPr lang="de-DE" sz="2400" dirty="0">
                <a:solidFill>
                  <a:schemeClr val="hlink"/>
                </a:solidFill>
              </a:rPr>
              <a:t> 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‘,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 ∈ 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 </a:t>
            </a:r>
            <a:r>
              <a:rPr lang="de-DE" sz="2400" dirty="0"/>
              <a:t>do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    </a:t>
            </a:r>
            <a:r>
              <a:rPr lang="de-DE" sz="2400" dirty="0" err="1"/>
              <a:t>if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=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‘ </a:t>
            </a:r>
            <a:r>
              <a:rPr lang="de-DE" sz="2400" dirty="0" err="1"/>
              <a:t>then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/>
              <a:t>return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 err="1"/>
              <a:t>return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endParaRPr lang="de-DE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</p:txBody>
      </p:sp>
      <p:grpSp>
        <p:nvGrpSpPr>
          <p:cNvPr id="5" name="Gruppierung 4"/>
          <p:cNvGrpSpPr/>
          <p:nvPr/>
        </p:nvGrpSpPr>
        <p:grpSpPr>
          <a:xfrm>
            <a:off x="5730921" y="1988840"/>
            <a:ext cx="3089551" cy="281351"/>
            <a:chOff x="3419872" y="2060848"/>
            <a:chExt cx="5543550" cy="504825"/>
          </a:xfrm>
        </p:grpSpPr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866825" y="1340768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5010841" y="2060848"/>
            <a:ext cx="720080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4139952" y="1340768"/>
            <a:ext cx="276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s</a:t>
            </a:r>
            <a:endParaRPr lang="de-DE" dirty="0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427984" y="1556792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5220072" y="2060848"/>
            <a:ext cx="5180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ht</a:t>
            </a:r>
            <a:r>
              <a:rPr lang="de-DE" sz="1400" dirty="0"/>
              <a:t>(s)</a:t>
            </a: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7157439" y="3427390"/>
            <a:ext cx="287565" cy="287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14</a:t>
            </a: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6293839" y="309809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7157439" y="2769711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7733475" y="2769711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7157439" y="309809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19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6293839" y="2769711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 dirty="0"/>
              <a:t>10</a:t>
            </a: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6417210" y="2130778"/>
            <a:ext cx="20432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7280810" y="2130778"/>
            <a:ext cx="0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7856846" y="2130778"/>
            <a:ext cx="0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6026635" y="2453716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>
            <a:off x="6438351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>
            <a:off x="7301951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3" name="Line 31"/>
          <p:cNvSpPr>
            <a:spLocks noChangeShapeType="1"/>
          </p:cNvSpPr>
          <p:nvPr/>
        </p:nvSpPr>
        <p:spPr bwMode="auto">
          <a:xfrm>
            <a:off x="7877987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8" name="Abgerundete rechteckige Legende 2">
            <a:extLst>
              <a:ext uri="{FF2B5EF4-FFF2-40B4-BE49-F238E27FC236}">
                <a16:creationId xmlns:a16="http://schemas.microsoft.com/office/drawing/2014/main" id="{07E637D4-D679-C042-95B5-67A19BC6C281}"/>
              </a:ext>
            </a:extLst>
          </p:cNvPr>
          <p:cNvSpPr/>
          <p:nvPr/>
        </p:nvSpPr>
        <p:spPr>
          <a:xfrm>
            <a:off x="6392763" y="4094143"/>
            <a:ext cx="2160365" cy="1800200"/>
          </a:xfrm>
          <a:prstGeom prst="wedgeRoundRectCallout">
            <a:avLst>
              <a:gd name="adj1" fmla="val -50456"/>
              <a:gd name="adj2" fmla="val -8484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Vereinfachte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Präsentation der Tupel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(nur Schlüssel dargestellt)</a:t>
            </a:r>
          </a:p>
        </p:txBody>
      </p:sp>
    </p:spTree>
    <p:extLst>
      <p:ext uri="{BB962C8B-B14F-4D97-AF65-F5344CB8AC3E}">
        <p14:creationId xmlns:p14="http://schemas.microsoft.com/office/powerpoint/2010/main" val="2317248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FC9F51-1200-D240-B426-EBE09AB43674}"/>
              </a:ext>
            </a:extLst>
          </p:cNvPr>
          <p:cNvSpPr/>
          <p:nvPr/>
        </p:nvSpPr>
        <p:spPr>
          <a:xfrm>
            <a:off x="395536" y="4149080"/>
            <a:ext cx="4248472" cy="1335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Komplexität bei Verkettung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/>
              <a:t> die durchschnittliche Länge der Listen, dann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(1+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a)</a:t>
            </a:r>
            <a:r>
              <a:rPr lang="de-DE" dirty="0"/>
              <a:t> für </a:t>
            </a:r>
          </a:p>
          <a:p>
            <a:pPr lvl="2"/>
            <a:r>
              <a:rPr lang="de-DE" dirty="0"/>
              <a:t>erfolglose Suche und </a:t>
            </a:r>
          </a:p>
          <a:p>
            <a:pPr lvl="2"/>
            <a:r>
              <a:rPr lang="de-DE" dirty="0"/>
              <a:t>Einfügen (erfordert Überprüfung, ob Element schon eingefügt ist)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O(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1+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a) </a:t>
            </a:r>
            <a:r>
              <a:rPr lang="de-DE" dirty="0"/>
              <a:t>für erfolgreiche Suche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Kollisionslisten im Folgenden </a:t>
            </a:r>
            <a:br>
              <a:rPr lang="de-DE" dirty="0"/>
            </a:br>
            <a:r>
              <a:rPr lang="de-DE" dirty="0"/>
              <a:t>nur durch das erste Element </a:t>
            </a:r>
            <a:br>
              <a:rPr lang="de-DE" dirty="0"/>
            </a:br>
            <a:r>
              <a:rPr lang="de-DE" dirty="0"/>
              <a:t>direkt im Feld dargestellt</a:t>
            </a:r>
          </a:p>
        </p:txBody>
      </p:sp>
      <p:grpSp>
        <p:nvGrpSpPr>
          <p:cNvPr id="42" name="Gruppierung 41"/>
          <p:cNvGrpSpPr/>
          <p:nvPr/>
        </p:nvGrpSpPr>
        <p:grpSpPr>
          <a:xfrm>
            <a:off x="5580112" y="5733256"/>
            <a:ext cx="2952327" cy="232962"/>
            <a:chOff x="4211241" y="4181504"/>
            <a:chExt cx="5545137" cy="544409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212828" y="422108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050" dirty="0"/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4211241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716066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5724128" y="42210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dirty="0"/>
                <a:t>10</a:t>
              </a: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6732191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7740253" y="42210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5" name="Rectangle 28"/>
            <p:cNvSpPr>
              <a:spLocks noChangeArrowheads="1"/>
            </p:cNvSpPr>
            <p:nvPr/>
          </p:nvSpPr>
          <p:spPr bwMode="auto">
            <a:xfrm>
              <a:off x="8748316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812360" y="4188947"/>
              <a:ext cx="403864" cy="411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</a:t>
              </a: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8838284" y="4181504"/>
              <a:ext cx="411055" cy="411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3</a:t>
              </a:r>
            </a:p>
          </p:txBody>
        </p:sp>
      </p:grpSp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6935688" y="52292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Textfeld 43"/>
          <p:cNvSpPr txBox="1"/>
          <p:nvPr/>
        </p:nvSpPr>
        <p:spPr>
          <a:xfrm>
            <a:off x="9710144" y="54841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pSp>
        <p:nvGrpSpPr>
          <p:cNvPr id="64" name="Gruppierung 63"/>
          <p:cNvGrpSpPr/>
          <p:nvPr/>
        </p:nvGrpSpPr>
        <p:grpSpPr>
          <a:xfrm>
            <a:off x="5508104" y="3212976"/>
            <a:ext cx="3089551" cy="281351"/>
            <a:chOff x="3419872" y="2060848"/>
            <a:chExt cx="5543550" cy="504825"/>
          </a:xfrm>
        </p:grpSpPr>
        <p:sp>
          <p:nvSpPr>
            <p:cNvPr id="65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6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8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9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70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71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72" name="Rectangle 11"/>
          <p:cNvSpPr>
            <a:spLocks noChangeArrowheads="1"/>
          </p:cNvSpPr>
          <p:nvPr/>
        </p:nvSpPr>
        <p:spPr bwMode="auto">
          <a:xfrm>
            <a:off x="6934622" y="4651526"/>
            <a:ext cx="287565" cy="287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14</a:t>
            </a: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6071022" y="4322233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6934622" y="399384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7510658" y="3993847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6934622" y="4322233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19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6071022" y="399384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 dirty="0"/>
              <a:t>10</a:t>
            </a:r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>
            <a:off x="6194393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79" name="Line 30"/>
          <p:cNvSpPr>
            <a:spLocks noChangeShapeType="1"/>
          </p:cNvSpPr>
          <p:nvPr/>
        </p:nvSpPr>
        <p:spPr bwMode="auto">
          <a:xfrm>
            <a:off x="7057993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0" name="Line 31"/>
          <p:cNvSpPr>
            <a:spLocks noChangeShapeType="1"/>
          </p:cNvSpPr>
          <p:nvPr/>
        </p:nvSpPr>
        <p:spPr bwMode="auto">
          <a:xfrm>
            <a:off x="7634029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1" name="Rectangle 13"/>
          <p:cNvSpPr>
            <a:spLocks noChangeArrowheads="1"/>
          </p:cNvSpPr>
          <p:nvPr/>
        </p:nvSpPr>
        <p:spPr bwMode="auto">
          <a:xfrm>
            <a:off x="6935118" y="3570938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2" name="Rectangle 14"/>
          <p:cNvSpPr>
            <a:spLocks noChangeArrowheads="1"/>
          </p:cNvSpPr>
          <p:nvPr/>
        </p:nvSpPr>
        <p:spPr bwMode="auto">
          <a:xfrm>
            <a:off x="7511154" y="3570938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6071518" y="3570938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4" name="Line 29"/>
          <p:cNvSpPr>
            <a:spLocks noChangeShapeType="1"/>
          </p:cNvSpPr>
          <p:nvPr/>
        </p:nvSpPr>
        <p:spPr bwMode="auto">
          <a:xfrm>
            <a:off x="6215534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5" name="Line 30"/>
          <p:cNvSpPr>
            <a:spLocks noChangeShapeType="1"/>
          </p:cNvSpPr>
          <p:nvPr/>
        </p:nvSpPr>
        <p:spPr bwMode="auto">
          <a:xfrm>
            <a:off x="7079134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6" name="Line 31"/>
          <p:cNvSpPr>
            <a:spLocks noChangeShapeType="1"/>
          </p:cNvSpPr>
          <p:nvPr/>
        </p:nvSpPr>
        <p:spPr bwMode="auto">
          <a:xfrm>
            <a:off x="7655170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45560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4D541-D3DF-D544-9E37-9196D8EBD98A}" type="slidenum">
              <a:rPr lang="de-DE"/>
              <a:pPr/>
              <a:t>15</a:t>
            </a:fld>
            <a:endParaRPr lang="de-DE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Hashtabelle kann zu groß oder zu </a:t>
            </a:r>
            <a:r>
              <a:rPr lang="de-DE"/>
              <a:t>klein sein</a:t>
            </a:r>
          </a:p>
          <a:p>
            <a:pPr>
              <a:buFontTx/>
              <a:buNone/>
            </a:pPr>
            <a:endParaRPr lang="de-DE" sz="1800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Reallokation</a:t>
            </a:r>
          </a:p>
          <a:p>
            <a:r>
              <a:rPr lang="de-DE" dirty="0"/>
              <a:t>Wähle neue geeignete Tabellengröße</a:t>
            </a:r>
          </a:p>
          <a:p>
            <a:r>
              <a:rPr lang="de-DE" dirty="0"/>
              <a:t>Wähle neue Hashfunktion</a:t>
            </a:r>
          </a:p>
          <a:p>
            <a:r>
              <a:rPr lang="de-DE" dirty="0"/>
              <a:t>Übertrage Elemente auf die neue Tabelle</a:t>
            </a:r>
          </a:p>
          <a:p>
            <a:pPr lvl="1"/>
            <a:r>
              <a:rPr lang="de-DE" dirty="0"/>
              <a:t>Jeweils mit Anwendung der (neuen) Hashfunktion</a:t>
            </a:r>
          </a:p>
          <a:p>
            <a:pPr lvl="1"/>
            <a:r>
              <a:rPr lang="de-DE" dirty="0"/>
              <a:t>In den folgenden Darstellung ist dieses nicht gezeigt!</a:t>
            </a:r>
          </a:p>
        </p:txBody>
      </p:sp>
    </p:spTree>
    <p:extLst>
      <p:ext uri="{BB962C8B-B14F-4D97-AF65-F5344CB8AC3E}">
        <p14:creationId xmlns:p14="http://schemas.microsoft.com/office/powerpoint/2010/main" val="11469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01A2-6F5A-C143-8121-95C780D81BB2}" type="slidenum">
              <a:rPr lang="de-DE"/>
              <a:pPr/>
              <a:t>16</a:t>
            </a:fld>
            <a:endParaRPr lang="de-DE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111973"/>
          </a:xfrm>
        </p:spPr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de-DE" dirty="0"/>
              <a:t> die Größe des Feldes, </a:t>
            </a:r>
            <a:br>
              <a:rPr lang="de-DE" dirty="0"/>
            </a:b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die Anzahl der Elemente</a:t>
            </a:r>
          </a:p>
          <a:p>
            <a:r>
              <a:rPr lang="de-DE" dirty="0"/>
              <a:t>Tabellenverdopplung 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&gt;m</a:t>
            </a:r>
            <a:r>
              <a:rPr lang="de-DE" dirty="0"/>
              <a:t>):</a:t>
            </a:r>
          </a:p>
          <a:p>
            <a:endParaRPr lang="de-DE" dirty="0"/>
          </a:p>
          <a:p>
            <a:endParaRPr lang="de-DE" sz="1600" dirty="0"/>
          </a:p>
          <a:p>
            <a:r>
              <a:rPr lang="de-DE" dirty="0"/>
              <a:t>Tabellenhalbierung 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dirty="0">
                <a:solidFill>
                  <a:schemeClr val="hlink"/>
                </a:solidFill>
              </a:rPr>
              <a:t>m/4</a:t>
            </a:r>
            <a:r>
              <a:rPr lang="de-DE" dirty="0"/>
              <a:t>):</a:t>
            </a:r>
          </a:p>
          <a:p>
            <a:endParaRPr lang="de-DE" dirty="0"/>
          </a:p>
          <a:p>
            <a:endParaRPr lang="de-DE" sz="1600" dirty="0"/>
          </a:p>
          <a:p>
            <a:endParaRPr lang="de-DE" sz="1600" dirty="0"/>
          </a:p>
          <a:p>
            <a:r>
              <a:rPr lang="de-DE" dirty="0"/>
              <a:t>Von </a:t>
            </a:r>
          </a:p>
          <a:p>
            <a:pPr lvl="1"/>
            <a:r>
              <a:rPr lang="de-DE" dirty="0"/>
              <a:t>Nächste Verdopplung: </a:t>
            </a:r>
            <a:r>
              <a:rPr lang="en-US" dirty="0">
                <a:solidFill>
                  <a:schemeClr val="hlink"/>
                </a:solidFill>
                <a:latin typeface="msam6" charset="0"/>
              </a:rPr>
              <a:t>&gt;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Ops</a:t>
            </a:r>
            <a:endParaRPr lang="de-DE" dirty="0"/>
          </a:p>
          <a:p>
            <a:pPr lvl="1"/>
            <a:r>
              <a:rPr lang="de-DE" dirty="0"/>
              <a:t>Nächste Halbierung: </a:t>
            </a:r>
            <a:r>
              <a:rPr lang="en-US" dirty="0">
                <a:solidFill>
                  <a:schemeClr val="hlink"/>
                </a:solidFill>
                <a:latin typeface="msam6" charset="0"/>
              </a:rPr>
              <a:t>&gt;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/2</a:t>
            </a:r>
            <a:r>
              <a:rPr lang="de-DE" dirty="0"/>
              <a:t> </a:t>
            </a:r>
            <a:r>
              <a:rPr lang="de-DE" dirty="0" err="1"/>
              <a:t>delete</a:t>
            </a:r>
            <a:r>
              <a:rPr lang="de-DE" dirty="0"/>
              <a:t> </a:t>
            </a:r>
            <a:r>
              <a:rPr lang="de-DE" dirty="0" err="1"/>
              <a:t>Ops</a:t>
            </a:r>
            <a:endParaRPr lang="de-DE" dirty="0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692275" y="2702471"/>
            <a:ext cx="1439863" cy="358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2052638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69227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241141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277177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2052638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241141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77177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10" name="Rectangle 14"/>
          <p:cNvSpPr>
            <a:spLocks noChangeArrowheads="1"/>
          </p:cNvSpPr>
          <p:nvPr/>
        </p:nvSpPr>
        <p:spPr bwMode="auto">
          <a:xfrm>
            <a:off x="4716463" y="2702471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>
            <a:off x="50768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471646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>
            <a:off x="5435600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>
            <a:off x="579596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507682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5435600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579596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>
            <a:off x="61563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>
            <a:off x="6515100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>
            <a:off x="687546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3" name="Line 27"/>
          <p:cNvSpPr>
            <a:spLocks noChangeShapeType="1"/>
          </p:cNvSpPr>
          <p:nvPr/>
        </p:nvSpPr>
        <p:spPr bwMode="auto">
          <a:xfrm>
            <a:off x="72358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4" name="Line 28"/>
          <p:cNvSpPr>
            <a:spLocks noChangeShapeType="1"/>
          </p:cNvSpPr>
          <p:nvPr/>
        </p:nvSpPr>
        <p:spPr bwMode="auto">
          <a:xfrm>
            <a:off x="3563938" y="2846933"/>
            <a:ext cx="6477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5" name="Rectangle 29"/>
          <p:cNvSpPr>
            <a:spLocks noChangeArrowheads="1"/>
          </p:cNvSpPr>
          <p:nvPr/>
        </p:nvSpPr>
        <p:spPr bwMode="auto">
          <a:xfrm>
            <a:off x="1692275" y="4142333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26" name="Line 30"/>
          <p:cNvSpPr>
            <a:spLocks noChangeShapeType="1"/>
          </p:cNvSpPr>
          <p:nvPr/>
        </p:nvSpPr>
        <p:spPr bwMode="auto">
          <a:xfrm>
            <a:off x="2052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7" name="Text Box 31"/>
          <p:cNvSpPr txBox="1">
            <a:spLocks noChangeArrowheads="1"/>
          </p:cNvSpPr>
          <p:nvPr/>
        </p:nvSpPr>
        <p:spPr bwMode="auto">
          <a:xfrm>
            <a:off x="1692275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28" name="Line 32"/>
          <p:cNvSpPr>
            <a:spLocks noChangeShapeType="1"/>
          </p:cNvSpPr>
          <p:nvPr/>
        </p:nvSpPr>
        <p:spPr bwMode="auto">
          <a:xfrm>
            <a:off x="241141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9" name="Line 33"/>
          <p:cNvSpPr>
            <a:spLocks noChangeShapeType="1"/>
          </p:cNvSpPr>
          <p:nvPr/>
        </p:nvSpPr>
        <p:spPr bwMode="auto">
          <a:xfrm>
            <a:off x="27717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0" name="Text Box 34"/>
          <p:cNvSpPr txBox="1">
            <a:spLocks noChangeArrowheads="1"/>
          </p:cNvSpPr>
          <p:nvPr/>
        </p:nvSpPr>
        <p:spPr bwMode="auto">
          <a:xfrm>
            <a:off x="2052638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31" name="Text Box 35"/>
          <p:cNvSpPr txBox="1">
            <a:spLocks noChangeArrowheads="1"/>
          </p:cNvSpPr>
          <p:nvPr/>
        </p:nvSpPr>
        <p:spPr bwMode="auto">
          <a:xfrm>
            <a:off x="2411413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32" name="Text Box 36"/>
          <p:cNvSpPr txBox="1">
            <a:spLocks noChangeArrowheads="1"/>
          </p:cNvSpPr>
          <p:nvPr/>
        </p:nvSpPr>
        <p:spPr bwMode="auto">
          <a:xfrm>
            <a:off x="3132138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6535" name="Line 39"/>
          <p:cNvSpPr>
            <a:spLocks noChangeShapeType="1"/>
          </p:cNvSpPr>
          <p:nvPr/>
        </p:nvSpPr>
        <p:spPr bwMode="auto">
          <a:xfrm>
            <a:off x="31321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6" name="Line 40"/>
          <p:cNvSpPr>
            <a:spLocks noChangeShapeType="1"/>
          </p:cNvSpPr>
          <p:nvPr/>
        </p:nvSpPr>
        <p:spPr bwMode="auto">
          <a:xfrm>
            <a:off x="349091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7" name="Line 41"/>
          <p:cNvSpPr>
            <a:spLocks noChangeShapeType="1"/>
          </p:cNvSpPr>
          <p:nvPr/>
        </p:nvSpPr>
        <p:spPr bwMode="auto">
          <a:xfrm>
            <a:off x="38512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8" name="Line 42"/>
          <p:cNvSpPr>
            <a:spLocks noChangeShapeType="1"/>
          </p:cNvSpPr>
          <p:nvPr/>
        </p:nvSpPr>
        <p:spPr bwMode="auto">
          <a:xfrm>
            <a:off x="4211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9" name="Line 43"/>
          <p:cNvSpPr>
            <a:spLocks noChangeShapeType="1"/>
          </p:cNvSpPr>
          <p:nvPr/>
        </p:nvSpPr>
        <p:spPr bwMode="auto">
          <a:xfrm>
            <a:off x="45720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0" name="Line 44"/>
          <p:cNvSpPr>
            <a:spLocks noChangeShapeType="1"/>
          </p:cNvSpPr>
          <p:nvPr/>
        </p:nvSpPr>
        <p:spPr bwMode="auto">
          <a:xfrm>
            <a:off x="49307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1" name="Line 45"/>
          <p:cNvSpPr>
            <a:spLocks noChangeShapeType="1"/>
          </p:cNvSpPr>
          <p:nvPr/>
        </p:nvSpPr>
        <p:spPr bwMode="auto">
          <a:xfrm>
            <a:off x="52911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2" name="Line 46"/>
          <p:cNvSpPr>
            <a:spLocks noChangeShapeType="1"/>
          </p:cNvSpPr>
          <p:nvPr/>
        </p:nvSpPr>
        <p:spPr bwMode="auto">
          <a:xfrm>
            <a:off x="56515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3" name="Line 47"/>
          <p:cNvSpPr>
            <a:spLocks noChangeShapeType="1"/>
          </p:cNvSpPr>
          <p:nvPr/>
        </p:nvSpPr>
        <p:spPr bwMode="auto">
          <a:xfrm>
            <a:off x="60102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4" name="Line 48"/>
          <p:cNvSpPr>
            <a:spLocks noChangeShapeType="1"/>
          </p:cNvSpPr>
          <p:nvPr/>
        </p:nvSpPr>
        <p:spPr bwMode="auto">
          <a:xfrm>
            <a:off x="6370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5" name="Line 49"/>
          <p:cNvSpPr>
            <a:spLocks noChangeShapeType="1"/>
          </p:cNvSpPr>
          <p:nvPr/>
        </p:nvSpPr>
        <p:spPr bwMode="auto">
          <a:xfrm>
            <a:off x="67310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6" name="Line 50"/>
          <p:cNvSpPr>
            <a:spLocks noChangeShapeType="1"/>
          </p:cNvSpPr>
          <p:nvPr/>
        </p:nvSpPr>
        <p:spPr bwMode="auto">
          <a:xfrm>
            <a:off x="709136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7" name="Text Box 51"/>
          <p:cNvSpPr txBox="1">
            <a:spLocks noChangeArrowheads="1"/>
          </p:cNvSpPr>
          <p:nvPr/>
        </p:nvSpPr>
        <p:spPr bwMode="auto">
          <a:xfrm>
            <a:off x="2771775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48" name="Line 52"/>
          <p:cNvSpPr>
            <a:spLocks noChangeShapeType="1"/>
          </p:cNvSpPr>
          <p:nvPr/>
        </p:nvSpPr>
        <p:spPr bwMode="auto">
          <a:xfrm flipV="1">
            <a:off x="6156325" y="3278733"/>
            <a:ext cx="719138" cy="6477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9" name="Rectangle 53"/>
          <p:cNvSpPr>
            <a:spLocks noChangeArrowheads="1"/>
          </p:cNvSpPr>
          <p:nvPr/>
        </p:nvSpPr>
        <p:spPr bwMode="auto">
          <a:xfrm>
            <a:off x="2339975" y="4934496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50" name="Line 54"/>
          <p:cNvSpPr>
            <a:spLocks noChangeShapeType="1"/>
          </p:cNvSpPr>
          <p:nvPr/>
        </p:nvSpPr>
        <p:spPr bwMode="auto">
          <a:xfrm>
            <a:off x="27003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1" name="Text Box 55"/>
          <p:cNvSpPr txBox="1">
            <a:spLocks noChangeArrowheads="1"/>
          </p:cNvSpPr>
          <p:nvPr/>
        </p:nvSpPr>
        <p:spPr bwMode="auto">
          <a:xfrm>
            <a:off x="2339975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52" name="Line 56"/>
          <p:cNvSpPr>
            <a:spLocks noChangeShapeType="1"/>
          </p:cNvSpPr>
          <p:nvPr/>
        </p:nvSpPr>
        <p:spPr bwMode="auto">
          <a:xfrm>
            <a:off x="3059113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3" name="Line 57"/>
          <p:cNvSpPr>
            <a:spLocks noChangeShapeType="1"/>
          </p:cNvSpPr>
          <p:nvPr/>
        </p:nvSpPr>
        <p:spPr bwMode="auto">
          <a:xfrm>
            <a:off x="3419475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4" name="Text Box 58"/>
          <p:cNvSpPr txBox="1">
            <a:spLocks noChangeArrowheads="1"/>
          </p:cNvSpPr>
          <p:nvPr/>
        </p:nvSpPr>
        <p:spPr bwMode="auto">
          <a:xfrm>
            <a:off x="2700338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55" name="Text Box 59"/>
          <p:cNvSpPr txBox="1">
            <a:spLocks noChangeArrowheads="1"/>
          </p:cNvSpPr>
          <p:nvPr/>
        </p:nvSpPr>
        <p:spPr bwMode="auto">
          <a:xfrm>
            <a:off x="3059113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56" name="Text Box 60"/>
          <p:cNvSpPr txBox="1">
            <a:spLocks noChangeArrowheads="1"/>
          </p:cNvSpPr>
          <p:nvPr/>
        </p:nvSpPr>
        <p:spPr bwMode="auto">
          <a:xfrm>
            <a:off x="3419475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59" name="Line 63"/>
          <p:cNvSpPr>
            <a:spLocks noChangeShapeType="1"/>
          </p:cNvSpPr>
          <p:nvPr/>
        </p:nvSpPr>
        <p:spPr bwMode="auto">
          <a:xfrm>
            <a:off x="37798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0" name="Line 64"/>
          <p:cNvSpPr>
            <a:spLocks noChangeShapeType="1"/>
          </p:cNvSpPr>
          <p:nvPr/>
        </p:nvSpPr>
        <p:spPr bwMode="auto">
          <a:xfrm>
            <a:off x="4138613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1" name="Line 65"/>
          <p:cNvSpPr>
            <a:spLocks noChangeShapeType="1"/>
          </p:cNvSpPr>
          <p:nvPr/>
        </p:nvSpPr>
        <p:spPr bwMode="auto">
          <a:xfrm>
            <a:off x="4498975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2" name="Line 66"/>
          <p:cNvSpPr>
            <a:spLocks noChangeShapeType="1"/>
          </p:cNvSpPr>
          <p:nvPr/>
        </p:nvSpPr>
        <p:spPr bwMode="auto">
          <a:xfrm>
            <a:off x="48593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4" name="PubRRectCallout"/>
          <p:cNvSpPr>
            <a:spLocks noEditPoints="1" noChangeArrowheads="1"/>
          </p:cNvSpPr>
          <p:nvPr/>
        </p:nvSpPr>
        <p:spPr bwMode="auto">
          <a:xfrm>
            <a:off x="5508104" y="548681"/>
            <a:ext cx="3313112" cy="1656184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638 h 21600"/>
              <a:gd name="T4" fmla="*/ 0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0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r>
              <a:rPr lang="en-US" sz="2400" dirty="0" err="1"/>
              <a:t>Wegen</a:t>
            </a:r>
            <a:r>
              <a:rPr lang="en-US" sz="2400" dirty="0"/>
              <a:t> </a:t>
            </a:r>
            <a:r>
              <a:rPr lang="en-US" sz="2400" dirty="0" err="1"/>
              <a:t>Kollisionen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evtl</a:t>
            </a:r>
            <a:r>
              <a:rPr lang="en-US" sz="2400" dirty="0"/>
              <a:t>.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Hashtabelle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schon</a:t>
            </a:r>
            <a:r>
              <a:rPr lang="en-US" sz="2400" dirty="0"/>
              <a:t> ab n&gt;m/2 </a:t>
            </a:r>
            <a:r>
              <a:rPr lang="en-US" sz="2400" dirty="0" err="1"/>
              <a:t>nötig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510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30EF2-15DA-8D46-9E39-A3DBD0064BD1}" type="slidenum">
              <a:rPr lang="de-DE"/>
              <a:pPr/>
              <a:t>17</a:t>
            </a:fld>
            <a:endParaRPr lang="de-DE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258888" y="15572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1619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2588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19780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23383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619250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1978025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23383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26987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30575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>
            <a:off x="34178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6" name="Line 16"/>
          <p:cNvSpPr>
            <a:spLocks noChangeShapeType="1"/>
          </p:cNvSpPr>
          <p:nvPr/>
        </p:nvSpPr>
        <p:spPr bwMode="auto">
          <a:xfrm>
            <a:off x="3778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1258888" y="22049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1619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12588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>
            <a:off x="19780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>
            <a:off x="23383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16192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1978025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23383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47" name="Line 27"/>
          <p:cNvSpPr>
            <a:spLocks noChangeShapeType="1"/>
          </p:cNvSpPr>
          <p:nvPr/>
        </p:nvSpPr>
        <p:spPr bwMode="auto">
          <a:xfrm>
            <a:off x="26987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30575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34178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>
            <a:off x="3778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1258888" y="28542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52" name="Line 32"/>
          <p:cNvSpPr>
            <a:spLocks noChangeShapeType="1"/>
          </p:cNvSpPr>
          <p:nvPr/>
        </p:nvSpPr>
        <p:spPr bwMode="auto">
          <a:xfrm>
            <a:off x="16192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3" name="Text Box 33"/>
          <p:cNvSpPr txBox="1">
            <a:spLocks noChangeArrowheads="1"/>
          </p:cNvSpPr>
          <p:nvPr/>
        </p:nvSpPr>
        <p:spPr bwMode="auto">
          <a:xfrm>
            <a:off x="1258888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54" name="Line 34"/>
          <p:cNvSpPr>
            <a:spLocks noChangeShapeType="1"/>
          </p:cNvSpPr>
          <p:nvPr/>
        </p:nvSpPr>
        <p:spPr bwMode="auto">
          <a:xfrm>
            <a:off x="1978025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5" name="Line 35"/>
          <p:cNvSpPr>
            <a:spLocks noChangeShapeType="1"/>
          </p:cNvSpPr>
          <p:nvPr/>
        </p:nvSpPr>
        <p:spPr bwMode="auto">
          <a:xfrm>
            <a:off x="2338388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6" name="Text Box 36"/>
          <p:cNvSpPr txBox="1">
            <a:spLocks noChangeArrowheads="1"/>
          </p:cNvSpPr>
          <p:nvPr/>
        </p:nvSpPr>
        <p:spPr bwMode="auto">
          <a:xfrm>
            <a:off x="1619250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1978025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2338388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61" name="Line 41"/>
          <p:cNvSpPr>
            <a:spLocks noChangeShapeType="1"/>
          </p:cNvSpPr>
          <p:nvPr/>
        </p:nvSpPr>
        <p:spPr bwMode="auto">
          <a:xfrm>
            <a:off x="26987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2" name="Line 42"/>
          <p:cNvSpPr>
            <a:spLocks noChangeShapeType="1"/>
          </p:cNvSpPr>
          <p:nvPr/>
        </p:nvSpPr>
        <p:spPr bwMode="auto">
          <a:xfrm>
            <a:off x="3057525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3" name="Line 43"/>
          <p:cNvSpPr>
            <a:spLocks noChangeShapeType="1"/>
          </p:cNvSpPr>
          <p:nvPr/>
        </p:nvSpPr>
        <p:spPr bwMode="auto">
          <a:xfrm>
            <a:off x="3417888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4" name="Line 44"/>
          <p:cNvSpPr>
            <a:spLocks noChangeShapeType="1"/>
          </p:cNvSpPr>
          <p:nvPr/>
        </p:nvSpPr>
        <p:spPr bwMode="auto">
          <a:xfrm>
            <a:off x="37782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5" name="Text Box 45"/>
          <p:cNvSpPr txBox="1">
            <a:spLocks noChangeArrowheads="1"/>
          </p:cNvSpPr>
          <p:nvPr/>
        </p:nvSpPr>
        <p:spPr bwMode="auto">
          <a:xfrm>
            <a:off x="26987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66" name="Text Box 46"/>
          <p:cNvSpPr txBox="1">
            <a:spLocks noChangeArrowheads="1"/>
          </p:cNvSpPr>
          <p:nvPr/>
        </p:nvSpPr>
        <p:spPr bwMode="auto">
          <a:xfrm>
            <a:off x="2698750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3059113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1258888" y="35019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69" name="Line 49"/>
          <p:cNvSpPr>
            <a:spLocks noChangeShapeType="1"/>
          </p:cNvSpPr>
          <p:nvPr/>
        </p:nvSpPr>
        <p:spPr bwMode="auto">
          <a:xfrm>
            <a:off x="16192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12588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71" name="Line 51"/>
          <p:cNvSpPr>
            <a:spLocks noChangeShapeType="1"/>
          </p:cNvSpPr>
          <p:nvPr/>
        </p:nvSpPr>
        <p:spPr bwMode="auto">
          <a:xfrm>
            <a:off x="1978025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2338388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3" name="Text Box 53"/>
          <p:cNvSpPr txBox="1">
            <a:spLocks noChangeArrowheads="1"/>
          </p:cNvSpPr>
          <p:nvPr/>
        </p:nvSpPr>
        <p:spPr bwMode="auto">
          <a:xfrm>
            <a:off x="1619250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1978025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23383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78" name="Line 58"/>
          <p:cNvSpPr>
            <a:spLocks noChangeShapeType="1"/>
          </p:cNvSpPr>
          <p:nvPr/>
        </p:nvSpPr>
        <p:spPr bwMode="auto">
          <a:xfrm>
            <a:off x="26987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9" name="Line 59"/>
          <p:cNvSpPr>
            <a:spLocks noChangeShapeType="1"/>
          </p:cNvSpPr>
          <p:nvPr/>
        </p:nvSpPr>
        <p:spPr bwMode="auto">
          <a:xfrm>
            <a:off x="3057525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0" name="Line 60"/>
          <p:cNvSpPr>
            <a:spLocks noChangeShapeType="1"/>
          </p:cNvSpPr>
          <p:nvPr/>
        </p:nvSpPr>
        <p:spPr bwMode="auto">
          <a:xfrm>
            <a:off x="3417888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1" name="Line 61"/>
          <p:cNvSpPr>
            <a:spLocks noChangeShapeType="1"/>
          </p:cNvSpPr>
          <p:nvPr/>
        </p:nvSpPr>
        <p:spPr bwMode="auto">
          <a:xfrm>
            <a:off x="37782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2" name="Text Box 62"/>
          <p:cNvSpPr txBox="1">
            <a:spLocks noChangeArrowheads="1"/>
          </p:cNvSpPr>
          <p:nvPr/>
        </p:nvSpPr>
        <p:spPr bwMode="auto">
          <a:xfrm>
            <a:off x="2698750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83" name="Text Box 63"/>
          <p:cNvSpPr txBox="1">
            <a:spLocks noChangeArrowheads="1"/>
          </p:cNvSpPr>
          <p:nvPr/>
        </p:nvSpPr>
        <p:spPr bwMode="auto">
          <a:xfrm>
            <a:off x="3059113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34178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585" name="Rectangle 65"/>
          <p:cNvSpPr>
            <a:spLocks noChangeArrowheads="1"/>
          </p:cNvSpPr>
          <p:nvPr/>
        </p:nvSpPr>
        <p:spPr bwMode="auto">
          <a:xfrm>
            <a:off x="1258888" y="41496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16192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7" name="Text Box 67"/>
          <p:cNvSpPr txBox="1">
            <a:spLocks noChangeArrowheads="1"/>
          </p:cNvSpPr>
          <p:nvPr/>
        </p:nvSpPr>
        <p:spPr bwMode="auto">
          <a:xfrm>
            <a:off x="12588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88" name="Line 68"/>
          <p:cNvSpPr>
            <a:spLocks noChangeShapeType="1"/>
          </p:cNvSpPr>
          <p:nvPr/>
        </p:nvSpPr>
        <p:spPr bwMode="auto">
          <a:xfrm>
            <a:off x="1978025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9" name="Line 69"/>
          <p:cNvSpPr>
            <a:spLocks noChangeShapeType="1"/>
          </p:cNvSpPr>
          <p:nvPr/>
        </p:nvSpPr>
        <p:spPr bwMode="auto">
          <a:xfrm>
            <a:off x="2338388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0" name="Text Box 70"/>
          <p:cNvSpPr txBox="1">
            <a:spLocks noChangeArrowheads="1"/>
          </p:cNvSpPr>
          <p:nvPr/>
        </p:nvSpPr>
        <p:spPr bwMode="auto">
          <a:xfrm>
            <a:off x="16192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91" name="Text Box 71"/>
          <p:cNvSpPr txBox="1">
            <a:spLocks noChangeArrowheads="1"/>
          </p:cNvSpPr>
          <p:nvPr/>
        </p:nvSpPr>
        <p:spPr bwMode="auto">
          <a:xfrm>
            <a:off x="1978025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92" name="Text Box 72"/>
          <p:cNvSpPr txBox="1">
            <a:spLocks noChangeArrowheads="1"/>
          </p:cNvSpPr>
          <p:nvPr/>
        </p:nvSpPr>
        <p:spPr bwMode="auto">
          <a:xfrm>
            <a:off x="23383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95" name="Line 75"/>
          <p:cNvSpPr>
            <a:spLocks noChangeShapeType="1"/>
          </p:cNvSpPr>
          <p:nvPr/>
        </p:nvSpPr>
        <p:spPr bwMode="auto">
          <a:xfrm>
            <a:off x="26987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6" name="Line 76"/>
          <p:cNvSpPr>
            <a:spLocks noChangeShapeType="1"/>
          </p:cNvSpPr>
          <p:nvPr/>
        </p:nvSpPr>
        <p:spPr bwMode="auto">
          <a:xfrm>
            <a:off x="3057525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7" name="Line 77"/>
          <p:cNvSpPr>
            <a:spLocks noChangeShapeType="1"/>
          </p:cNvSpPr>
          <p:nvPr/>
        </p:nvSpPr>
        <p:spPr bwMode="auto">
          <a:xfrm>
            <a:off x="3417888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8" name="Line 78"/>
          <p:cNvSpPr>
            <a:spLocks noChangeShapeType="1"/>
          </p:cNvSpPr>
          <p:nvPr/>
        </p:nvSpPr>
        <p:spPr bwMode="auto">
          <a:xfrm>
            <a:off x="37782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9" name="Text Box 79"/>
          <p:cNvSpPr txBox="1">
            <a:spLocks noChangeArrowheads="1"/>
          </p:cNvSpPr>
          <p:nvPr/>
        </p:nvSpPr>
        <p:spPr bwMode="auto">
          <a:xfrm>
            <a:off x="26987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00" name="Text Box 80"/>
          <p:cNvSpPr txBox="1">
            <a:spLocks noChangeArrowheads="1"/>
          </p:cNvSpPr>
          <p:nvPr/>
        </p:nvSpPr>
        <p:spPr bwMode="auto">
          <a:xfrm>
            <a:off x="3059113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01" name="Text Box 81"/>
          <p:cNvSpPr txBox="1">
            <a:spLocks noChangeArrowheads="1"/>
          </p:cNvSpPr>
          <p:nvPr/>
        </p:nvSpPr>
        <p:spPr bwMode="auto">
          <a:xfrm>
            <a:off x="34178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02" name="Text Box 82"/>
          <p:cNvSpPr txBox="1">
            <a:spLocks noChangeArrowheads="1"/>
          </p:cNvSpPr>
          <p:nvPr/>
        </p:nvSpPr>
        <p:spPr bwMode="auto">
          <a:xfrm>
            <a:off x="37782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03" name="Rectangle 83"/>
          <p:cNvSpPr>
            <a:spLocks noChangeArrowheads="1"/>
          </p:cNvSpPr>
          <p:nvPr/>
        </p:nvSpPr>
        <p:spPr bwMode="auto">
          <a:xfrm>
            <a:off x="1258888" y="4797326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604" name="Line 84"/>
          <p:cNvSpPr>
            <a:spLocks noChangeShapeType="1"/>
          </p:cNvSpPr>
          <p:nvPr/>
        </p:nvSpPr>
        <p:spPr bwMode="auto">
          <a:xfrm>
            <a:off x="1619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5" name="Text Box 85"/>
          <p:cNvSpPr txBox="1">
            <a:spLocks noChangeArrowheads="1"/>
          </p:cNvSpPr>
          <p:nvPr/>
        </p:nvSpPr>
        <p:spPr bwMode="auto">
          <a:xfrm>
            <a:off x="12588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606" name="Line 86"/>
          <p:cNvSpPr>
            <a:spLocks noChangeShapeType="1"/>
          </p:cNvSpPr>
          <p:nvPr/>
        </p:nvSpPr>
        <p:spPr bwMode="auto">
          <a:xfrm>
            <a:off x="19780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7" name="Line 87"/>
          <p:cNvSpPr>
            <a:spLocks noChangeShapeType="1"/>
          </p:cNvSpPr>
          <p:nvPr/>
        </p:nvSpPr>
        <p:spPr bwMode="auto">
          <a:xfrm>
            <a:off x="23383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8" name="Text Box 88"/>
          <p:cNvSpPr txBox="1">
            <a:spLocks noChangeArrowheads="1"/>
          </p:cNvSpPr>
          <p:nvPr/>
        </p:nvSpPr>
        <p:spPr bwMode="auto">
          <a:xfrm>
            <a:off x="16192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609" name="Text Box 89"/>
          <p:cNvSpPr txBox="1">
            <a:spLocks noChangeArrowheads="1"/>
          </p:cNvSpPr>
          <p:nvPr/>
        </p:nvSpPr>
        <p:spPr bwMode="auto">
          <a:xfrm>
            <a:off x="1978025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610" name="Text Box 90"/>
          <p:cNvSpPr txBox="1">
            <a:spLocks noChangeArrowheads="1"/>
          </p:cNvSpPr>
          <p:nvPr/>
        </p:nvSpPr>
        <p:spPr bwMode="auto">
          <a:xfrm>
            <a:off x="26987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13" name="Line 93"/>
          <p:cNvSpPr>
            <a:spLocks noChangeShapeType="1"/>
          </p:cNvSpPr>
          <p:nvPr/>
        </p:nvSpPr>
        <p:spPr bwMode="auto">
          <a:xfrm>
            <a:off x="26987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4" name="Line 94"/>
          <p:cNvSpPr>
            <a:spLocks noChangeShapeType="1"/>
          </p:cNvSpPr>
          <p:nvPr/>
        </p:nvSpPr>
        <p:spPr bwMode="auto">
          <a:xfrm>
            <a:off x="30575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5" name="Line 95"/>
          <p:cNvSpPr>
            <a:spLocks noChangeShapeType="1"/>
          </p:cNvSpPr>
          <p:nvPr/>
        </p:nvSpPr>
        <p:spPr bwMode="auto">
          <a:xfrm>
            <a:off x="3417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6" name="Line 96"/>
          <p:cNvSpPr>
            <a:spLocks noChangeShapeType="1"/>
          </p:cNvSpPr>
          <p:nvPr/>
        </p:nvSpPr>
        <p:spPr bwMode="auto">
          <a:xfrm>
            <a:off x="3778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7" name="Line 97"/>
          <p:cNvSpPr>
            <a:spLocks noChangeShapeType="1"/>
          </p:cNvSpPr>
          <p:nvPr/>
        </p:nvSpPr>
        <p:spPr bwMode="auto">
          <a:xfrm>
            <a:off x="41386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8" name="Line 98"/>
          <p:cNvSpPr>
            <a:spLocks noChangeShapeType="1"/>
          </p:cNvSpPr>
          <p:nvPr/>
        </p:nvSpPr>
        <p:spPr bwMode="auto">
          <a:xfrm>
            <a:off x="44973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9" name="Line 99"/>
          <p:cNvSpPr>
            <a:spLocks noChangeShapeType="1"/>
          </p:cNvSpPr>
          <p:nvPr/>
        </p:nvSpPr>
        <p:spPr bwMode="auto">
          <a:xfrm>
            <a:off x="48577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0" name="Line 100"/>
          <p:cNvSpPr>
            <a:spLocks noChangeShapeType="1"/>
          </p:cNvSpPr>
          <p:nvPr/>
        </p:nvSpPr>
        <p:spPr bwMode="auto">
          <a:xfrm>
            <a:off x="52181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1" name="Line 101"/>
          <p:cNvSpPr>
            <a:spLocks noChangeShapeType="1"/>
          </p:cNvSpPr>
          <p:nvPr/>
        </p:nvSpPr>
        <p:spPr bwMode="auto">
          <a:xfrm>
            <a:off x="5576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2" name="Line 102"/>
          <p:cNvSpPr>
            <a:spLocks noChangeShapeType="1"/>
          </p:cNvSpPr>
          <p:nvPr/>
        </p:nvSpPr>
        <p:spPr bwMode="auto">
          <a:xfrm>
            <a:off x="5937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3" name="Line 103"/>
          <p:cNvSpPr>
            <a:spLocks noChangeShapeType="1"/>
          </p:cNvSpPr>
          <p:nvPr/>
        </p:nvSpPr>
        <p:spPr bwMode="auto">
          <a:xfrm>
            <a:off x="62976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4" name="Line 104"/>
          <p:cNvSpPr>
            <a:spLocks noChangeShapeType="1"/>
          </p:cNvSpPr>
          <p:nvPr/>
        </p:nvSpPr>
        <p:spPr bwMode="auto">
          <a:xfrm>
            <a:off x="665797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5" name="Text Box 105"/>
          <p:cNvSpPr txBox="1">
            <a:spLocks noChangeArrowheads="1"/>
          </p:cNvSpPr>
          <p:nvPr/>
        </p:nvSpPr>
        <p:spPr bwMode="auto">
          <a:xfrm>
            <a:off x="23383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626" name="Line 106"/>
          <p:cNvSpPr>
            <a:spLocks noChangeShapeType="1"/>
          </p:cNvSpPr>
          <p:nvPr/>
        </p:nvSpPr>
        <p:spPr bwMode="auto">
          <a:xfrm>
            <a:off x="30575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7" name="Line 107"/>
          <p:cNvSpPr>
            <a:spLocks noChangeShapeType="1"/>
          </p:cNvSpPr>
          <p:nvPr/>
        </p:nvSpPr>
        <p:spPr bwMode="auto">
          <a:xfrm>
            <a:off x="3417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8" name="Line 108"/>
          <p:cNvSpPr>
            <a:spLocks noChangeShapeType="1"/>
          </p:cNvSpPr>
          <p:nvPr/>
        </p:nvSpPr>
        <p:spPr bwMode="auto">
          <a:xfrm>
            <a:off x="3778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9" name="Text Box 109"/>
          <p:cNvSpPr txBox="1">
            <a:spLocks noChangeArrowheads="1"/>
          </p:cNvSpPr>
          <p:nvPr/>
        </p:nvSpPr>
        <p:spPr bwMode="auto">
          <a:xfrm>
            <a:off x="3059113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30" name="Text Box 110"/>
          <p:cNvSpPr txBox="1">
            <a:spLocks noChangeArrowheads="1"/>
          </p:cNvSpPr>
          <p:nvPr/>
        </p:nvSpPr>
        <p:spPr bwMode="auto">
          <a:xfrm>
            <a:off x="34178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31" name="Text Box 111"/>
          <p:cNvSpPr txBox="1">
            <a:spLocks noChangeArrowheads="1"/>
          </p:cNvSpPr>
          <p:nvPr/>
        </p:nvSpPr>
        <p:spPr bwMode="auto">
          <a:xfrm>
            <a:off x="37782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32" name="Text Box 112"/>
          <p:cNvSpPr txBox="1">
            <a:spLocks noChangeArrowheads="1"/>
          </p:cNvSpPr>
          <p:nvPr/>
        </p:nvSpPr>
        <p:spPr bwMode="auto">
          <a:xfrm>
            <a:off x="6659563" y="14127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7633" name="Text Box 113"/>
          <p:cNvSpPr txBox="1">
            <a:spLocks noChangeArrowheads="1"/>
          </p:cNvSpPr>
          <p:nvPr/>
        </p:nvSpPr>
        <p:spPr bwMode="auto">
          <a:xfrm>
            <a:off x="6659563" y="2062064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7634" name="Text Box 114"/>
          <p:cNvSpPr txBox="1">
            <a:spLocks noChangeArrowheads="1"/>
          </p:cNvSpPr>
          <p:nvPr/>
        </p:nvSpPr>
        <p:spPr bwMode="auto">
          <a:xfrm>
            <a:off x="6659563" y="2781201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s)=4</a:t>
            </a:r>
          </a:p>
        </p:txBody>
      </p:sp>
      <p:sp>
        <p:nvSpPr>
          <p:cNvPr id="107635" name="Text Box 115"/>
          <p:cNvSpPr txBox="1">
            <a:spLocks noChangeArrowheads="1"/>
          </p:cNvSpPr>
          <p:nvPr/>
        </p:nvSpPr>
        <p:spPr bwMode="auto">
          <a:xfrm>
            <a:off x="6659563" y="3428901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s)=6</a:t>
            </a:r>
          </a:p>
        </p:txBody>
      </p:sp>
      <p:sp>
        <p:nvSpPr>
          <p:cNvPr id="107636" name="Text Box 116"/>
          <p:cNvSpPr txBox="1">
            <a:spLocks noChangeArrowheads="1"/>
          </p:cNvSpPr>
          <p:nvPr/>
        </p:nvSpPr>
        <p:spPr bwMode="auto">
          <a:xfrm>
            <a:off x="6659563" y="4078189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s)=8</a:t>
            </a:r>
          </a:p>
        </p:txBody>
      </p:sp>
      <p:sp>
        <p:nvSpPr>
          <p:cNvPr id="107637" name="Text Box 117"/>
          <p:cNvSpPr txBox="1">
            <a:spLocks noChangeArrowheads="1"/>
          </p:cNvSpPr>
          <p:nvPr/>
        </p:nvSpPr>
        <p:spPr bwMode="auto">
          <a:xfrm>
            <a:off x="7378700" y="4725889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7638" name="Text Box 118"/>
          <p:cNvSpPr txBox="1">
            <a:spLocks noChangeArrowheads="1"/>
          </p:cNvSpPr>
          <p:nvPr/>
        </p:nvSpPr>
        <p:spPr bwMode="auto">
          <a:xfrm>
            <a:off x="4356100" y="1412776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reallocate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insert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07639" name="Rectangle 119"/>
          <p:cNvSpPr>
            <a:spLocks noChangeArrowheads="1"/>
          </p:cNvSpPr>
          <p:nvPr/>
        </p:nvSpPr>
        <p:spPr bwMode="auto">
          <a:xfrm>
            <a:off x="1258888" y="5445026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640" name="Line 120"/>
          <p:cNvSpPr>
            <a:spLocks noChangeShapeType="1"/>
          </p:cNvSpPr>
          <p:nvPr/>
        </p:nvSpPr>
        <p:spPr bwMode="auto">
          <a:xfrm>
            <a:off x="1619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1" name="Text Box 121"/>
          <p:cNvSpPr txBox="1">
            <a:spLocks noChangeArrowheads="1"/>
          </p:cNvSpPr>
          <p:nvPr/>
        </p:nvSpPr>
        <p:spPr bwMode="auto">
          <a:xfrm>
            <a:off x="12588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642" name="Line 122"/>
          <p:cNvSpPr>
            <a:spLocks noChangeShapeType="1"/>
          </p:cNvSpPr>
          <p:nvPr/>
        </p:nvSpPr>
        <p:spPr bwMode="auto">
          <a:xfrm>
            <a:off x="19780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3" name="Line 123"/>
          <p:cNvSpPr>
            <a:spLocks noChangeShapeType="1"/>
          </p:cNvSpPr>
          <p:nvPr/>
        </p:nvSpPr>
        <p:spPr bwMode="auto">
          <a:xfrm>
            <a:off x="23383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4" name="Text Box 124"/>
          <p:cNvSpPr txBox="1">
            <a:spLocks noChangeArrowheads="1"/>
          </p:cNvSpPr>
          <p:nvPr/>
        </p:nvSpPr>
        <p:spPr bwMode="auto">
          <a:xfrm>
            <a:off x="16192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645" name="Text Box 125"/>
          <p:cNvSpPr txBox="1">
            <a:spLocks noChangeArrowheads="1"/>
          </p:cNvSpPr>
          <p:nvPr/>
        </p:nvSpPr>
        <p:spPr bwMode="auto">
          <a:xfrm>
            <a:off x="1978025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646" name="Text Box 126"/>
          <p:cNvSpPr txBox="1">
            <a:spLocks noChangeArrowheads="1"/>
          </p:cNvSpPr>
          <p:nvPr/>
        </p:nvSpPr>
        <p:spPr bwMode="auto">
          <a:xfrm>
            <a:off x="26987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49" name="Line 129"/>
          <p:cNvSpPr>
            <a:spLocks noChangeShapeType="1"/>
          </p:cNvSpPr>
          <p:nvPr/>
        </p:nvSpPr>
        <p:spPr bwMode="auto">
          <a:xfrm>
            <a:off x="26987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0" name="Line 130"/>
          <p:cNvSpPr>
            <a:spLocks noChangeShapeType="1"/>
          </p:cNvSpPr>
          <p:nvPr/>
        </p:nvSpPr>
        <p:spPr bwMode="auto">
          <a:xfrm>
            <a:off x="30575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1" name="Line 131"/>
          <p:cNvSpPr>
            <a:spLocks noChangeShapeType="1"/>
          </p:cNvSpPr>
          <p:nvPr/>
        </p:nvSpPr>
        <p:spPr bwMode="auto">
          <a:xfrm>
            <a:off x="3417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2" name="Line 132"/>
          <p:cNvSpPr>
            <a:spLocks noChangeShapeType="1"/>
          </p:cNvSpPr>
          <p:nvPr/>
        </p:nvSpPr>
        <p:spPr bwMode="auto">
          <a:xfrm>
            <a:off x="3778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3" name="Line 133"/>
          <p:cNvSpPr>
            <a:spLocks noChangeShapeType="1"/>
          </p:cNvSpPr>
          <p:nvPr/>
        </p:nvSpPr>
        <p:spPr bwMode="auto">
          <a:xfrm>
            <a:off x="41386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4" name="Line 134"/>
          <p:cNvSpPr>
            <a:spLocks noChangeShapeType="1"/>
          </p:cNvSpPr>
          <p:nvPr/>
        </p:nvSpPr>
        <p:spPr bwMode="auto">
          <a:xfrm>
            <a:off x="44973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5" name="Line 135"/>
          <p:cNvSpPr>
            <a:spLocks noChangeShapeType="1"/>
          </p:cNvSpPr>
          <p:nvPr/>
        </p:nvSpPr>
        <p:spPr bwMode="auto">
          <a:xfrm>
            <a:off x="48577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6" name="Line 136"/>
          <p:cNvSpPr>
            <a:spLocks noChangeShapeType="1"/>
          </p:cNvSpPr>
          <p:nvPr/>
        </p:nvSpPr>
        <p:spPr bwMode="auto">
          <a:xfrm>
            <a:off x="52181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7" name="Line 137"/>
          <p:cNvSpPr>
            <a:spLocks noChangeShapeType="1"/>
          </p:cNvSpPr>
          <p:nvPr/>
        </p:nvSpPr>
        <p:spPr bwMode="auto">
          <a:xfrm>
            <a:off x="5576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8" name="Line 138"/>
          <p:cNvSpPr>
            <a:spLocks noChangeShapeType="1"/>
          </p:cNvSpPr>
          <p:nvPr/>
        </p:nvSpPr>
        <p:spPr bwMode="auto">
          <a:xfrm>
            <a:off x="5937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9" name="Line 139"/>
          <p:cNvSpPr>
            <a:spLocks noChangeShapeType="1"/>
          </p:cNvSpPr>
          <p:nvPr/>
        </p:nvSpPr>
        <p:spPr bwMode="auto">
          <a:xfrm>
            <a:off x="62976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0" name="Line 140"/>
          <p:cNvSpPr>
            <a:spLocks noChangeShapeType="1"/>
          </p:cNvSpPr>
          <p:nvPr/>
        </p:nvSpPr>
        <p:spPr bwMode="auto">
          <a:xfrm>
            <a:off x="665797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1" name="Text Box 141"/>
          <p:cNvSpPr txBox="1">
            <a:spLocks noChangeArrowheads="1"/>
          </p:cNvSpPr>
          <p:nvPr/>
        </p:nvSpPr>
        <p:spPr bwMode="auto">
          <a:xfrm>
            <a:off x="23383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662" name="Line 142"/>
          <p:cNvSpPr>
            <a:spLocks noChangeShapeType="1"/>
          </p:cNvSpPr>
          <p:nvPr/>
        </p:nvSpPr>
        <p:spPr bwMode="auto">
          <a:xfrm>
            <a:off x="30575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3" name="Line 143"/>
          <p:cNvSpPr>
            <a:spLocks noChangeShapeType="1"/>
          </p:cNvSpPr>
          <p:nvPr/>
        </p:nvSpPr>
        <p:spPr bwMode="auto">
          <a:xfrm>
            <a:off x="3417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4" name="Line 144"/>
          <p:cNvSpPr>
            <a:spLocks noChangeShapeType="1"/>
          </p:cNvSpPr>
          <p:nvPr/>
        </p:nvSpPr>
        <p:spPr bwMode="auto">
          <a:xfrm>
            <a:off x="3778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5" name="Text Box 145"/>
          <p:cNvSpPr txBox="1">
            <a:spLocks noChangeArrowheads="1"/>
          </p:cNvSpPr>
          <p:nvPr/>
        </p:nvSpPr>
        <p:spPr bwMode="auto">
          <a:xfrm>
            <a:off x="3059113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66" name="Text Box 146"/>
          <p:cNvSpPr txBox="1">
            <a:spLocks noChangeArrowheads="1"/>
          </p:cNvSpPr>
          <p:nvPr/>
        </p:nvSpPr>
        <p:spPr bwMode="auto">
          <a:xfrm>
            <a:off x="34178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67" name="Text Box 147"/>
          <p:cNvSpPr txBox="1">
            <a:spLocks noChangeArrowheads="1"/>
          </p:cNvSpPr>
          <p:nvPr/>
        </p:nvSpPr>
        <p:spPr bwMode="auto">
          <a:xfrm>
            <a:off x="37782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68" name="Text Box 148"/>
          <p:cNvSpPr txBox="1">
            <a:spLocks noChangeArrowheads="1"/>
          </p:cNvSpPr>
          <p:nvPr/>
        </p:nvSpPr>
        <p:spPr bwMode="auto">
          <a:xfrm>
            <a:off x="4138613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8</a:t>
            </a:r>
          </a:p>
        </p:txBody>
      </p:sp>
      <p:sp>
        <p:nvSpPr>
          <p:cNvPr id="107669" name="Text Box 149"/>
          <p:cNvSpPr txBox="1">
            <a:spLocks noChangeArrowheads="1"/>
          </p:cNvSpPr>
          <p:nvPr/>
        </p:nvSpPr>
        <p:spPr bwMode="auto">
          <a:xfrm>
            <a:off x="7378700" y="5373589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7670" name="Text Box 150"/>
          <p:cNvSpPr txBox="1">
            <a:spLocks noChangeArrowheads="1"/>
          </p:cNvSpPr>
          <p:nvPr/>
        </p:nvSpPr>
        <p:spPr bwMode="auto">
          <a:xfrm>
            <a:off x="5084763" y="4725889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reallocate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insert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5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7B60-6D92-3C47-8BA2-801ABAEDF3EB}" type="slidenum">
              <a:rPr lang="de-DE"/>
              <a:pPr/>
              <a:t>18</a:t>
            </a:fld>
            <a:endParaRPr lang="de-DE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258888" y="15572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1619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588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19780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23383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619250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978025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23383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26987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>
            <a:off x="30575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>
            <a:off x="34178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>
            <a:off x="3778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6659563" y="14127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1258888" y="22049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63" name="Line 19"/>
          <p:cNvSpPr>
            <a:spLocks noChangeShapeType="1"/>
          </p:cNvSpPr>
          <p:nvPr/>
        </p:nvSpPr>
        <p:spPr bwMode="auto">
          <a:xfrm>
            <a:off x="1619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12588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65" name="Line 21"/>
          <p:cNvSpPr>
            <a:spLocks noChangeShapeType="1"/>
          </p:cNvSpPr>
          <p:nvPr/>
        </p:nvSpPr>
        <p:spPr bwMode="auto">
          <a:xfrm>
            <a:off x="19780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>
            <a:off x="23383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16192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1978025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>
            <a:off x="26987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30575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4178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>
            <a:off x="3778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6659563" y="20604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8576" name="Rectangle 32"/>
          <p:cNvSpPr>
            <a:spLocks noChangeArrowheads="1"/>
          </p:cNvSpPr>
          <p:nvPr/>
        </p:nvSpPr>
        <p:spPr bwMode="auto">
          <a:xfrm>
            <a:off x="1258888" y="28526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16192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258888" y="2852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79" name="Line 35"/>
          <p:cNvSpPr>
            <a:spLocks noChangeShapeType="1"/>
          </p:cNvSpPr>
          <p:nvPr/>
        </p:nvSpPr>
        <p:spPr bwMode="auto">
          <a:xfrm>
            <a:off x="1978025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0" name="Line 36"/>
          <p:cNvSpPr>
            <a:spLocks noChangeShapeType="1"/>
          </p:cNvSpPr>
          <p:nvPr/>
        </p:nvSpPr>
        <p:spPr bwMode="auto">
          <a:xfrm>
            <a:off x="2338388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1" name="Text Box 37"/>
          <p:cNvSpPr txBox="1">
            <a:spLocks noChangeArrowheads="1"/>
          </p:cNvSpPr>
          <p:nvPr/>
        </p:nvSpPr>
        <p:spPr bwMode="auto">
          <a:xfrm>
            <a:off x="1619250" y="2852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84" name="Line 40"/>
          <p:cNvSpPr>
            <a:spLocks noChangeShapeType="1"/>
          </p:cNvSpPr>
          <p:nvPr/>
        </p:nvSpPr>
        <p:spPr bwMode="auto">
          <a:xfrm>
            <a:off x="26987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5" name="Line 41"/>
          <p:cNvSpPr>
            <a:spLocks noChangeShapeType="1"/>
          </p:cNvSpPr>
          <p:nvPr/>
        </p:nvSpPr>
        <p:spPr bwMode="auto">
          <a:xfrm>
            <a:off x="3057525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6" name="Line 42"/>
          <p:cNvSpPr>
            <a:spLocks noChangeShapeType="1"/>
          </p:cNvSpPr>
          <p:nvPr/>
        </p:nvSpPr>
        <p:spPr bwMode="auto">
          <a:xfrm>
            <a:off x="3417888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7" name="Line 43"/>
          <p:cNvSpPr>
            <a:spLocks noChangeShapeType="1"/>
          </p:cNvSpPr>
          <p:nvPr/>
        </p:nvSpPr>
        <p:spPr bwMode="auto">
          <a:xfrm>
            <a:off x="37782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8" name="Text Box 44"/>
          <p:cNvSpPr txBox="1">
            <a:spLocks noChangeArrowheads="1"/>
          </p:cNvSpPr>
          <p:nvPr/>
        </p:nvSpPr>
        <p:spPr bwMode="auto">
          <a:xfrm>
            <a:off x="6659563" y="27081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s)=4</a:t>
            </a:r>
          </a:p>
        </p:txBody>
      </p:sp>
      <p:sp>
        <p:nvSpPr>
          <p:cNvPr id="108589" name="Rectangle 45"/>
          <p:cNvSpPr>
            <a:spLocks noChangeArrowheads="1"/>
          </p:cNvSpPr>
          <p:nvPr/>
        </p:nvSpPr>
        <p:spPr bwMode="auto">
          <a:xfrm>
            <a:off x="1258888" y="3573364"/>
            <a:ext cx="1439862" cy="358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90" name="Line 46"/>
          <p:cNvSpPr>
            <a:spLocks noChangeShapeType="1"/>
          </p:cNvSpPr>
          <p:nvPr/>
        </p:nvSpPr>
        <p:spPr bwMode="auto">
          <a:xfrm>
            <a:off x="1619250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1" name="Text Box 47"/>
          <p:cNvSpPr txBox="1">
            <a:spLocks noChangeArrowheads="1"/>
          </p:cNvSpPr>
          <p:nvPr/>
        </p:nvSpPr>
        <p:spPr bwMode="auto">
          <a:xfrm>
            <a:off x="1258888" y="35733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92" name="Line 48"/>
          <p:cNvSpPr>
            <a:spLocks noChangeShapeType="1"/>
          </p:cNvSpPr>
          <p:nvPr/>
        </p:nvSpPr>
        <p:spPr bwMode="auto">
          <a:xfrm>
            <a:off x="1978025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3" name="Line 49"/>
          <p:cNvSpPr>
            <a:spLocks noChangeShapeType="1"/>
          </p:cNvSpPr>
          <p:nvPr/>
        </p:nvSpPr>
        <p:spPr bwMode="auto">
          <a:xfrm>
            <a:off x="2338388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4" name="Text Box 50"/>
          <p:cNvSpPr txBox="1">
            <a:spLocks noChangeArrowheads="1"/>
          </p:cNvSpPr>
          <p:nvPr/>
        </p:nvSpPr>
        <p:spPr bwMode="auto">
          <a:xfrm>
            <a:off x="1619250" y="35733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97" name="Text Box 53"/>
          <p:cNvSpPr txBox="1">
            <a:spLocks noChangeArrowheads="1"/>
          </p:cNvSpPr>
          <p:nvPr/>
        </p:nvSpPr>
        <p:spPr bwMode="auto">
          <a:xfrm>
            <a:off x="4364038" y="2781201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delete</a:t>
            </a:r>
          </a:p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reallocate</a:t>
            </a:r>
          </a:p>
        </p:txBody>
      </p:sp>
      <p:sp>
        <p:nvSpPr>
          <p:cNvPr id="108598" name="Text Box 54"/>
          <p:cNvSpPr txBox="1">
            <a:spLocks noChangeArrowheads="1"/>
          </p:cNvSpPr>
          <p:nvPr/>
        </p:nvSpPr>
        <p:spPr bwMode="auto">
          <a:xfrm>
            <a:off x="6659563" y="350192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8599" name="Text Box 55"/>
          <p:cNvSpPr txBox="1">
            <a:spLocks noChangeArrowheads="1"/>
          </p:cNvSpPr>
          <p:nvPr/>
        </p:nvSpPr>
        <p:spPr bwMode="auto">
          <a:xfrm>
            <a:off x="900113" y="4292501"/>
            <a:ext cx="7005637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800" dirty="0">
                <a:cs typeface="Arial" charset="0"/>
              </a:rPr>
              <a:t>Generelle Formel für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(s): </a:t>
            </a:r>
            <a:br>
              <a:rPr lang="de-DE" sz="2800" dirty="0">
                <a:solidFill>
                  <a:schemeClr val="hlink"/>
                </a:solidFill>
                <a:cs typeface="Arial" charset="0"/>
              </a:rPr>
            </a:br>
            <a:r>
              <a:rPr lang="de-DE" sz="2800" dirty="0">
                <a:cs typeface="Arial" charset="0"/>
              </a:rPr>
              <a:t>(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w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: </a:t>
            </a:r>
            <a:r>
              <a:rPr lang="de-DE" sz="2800" dirty="0">
                <a:cs typeface="Arial" charset="0"/>
              </a:rPr>
              <a:t>Feldgröße von 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cs typeface="Arial" charset="0"/>
              </a:rPr>
              <a:t>,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:  </a:t>
            </a:r>
            <a:r>
              <a:rPr lang="de-DE" sz="2800" dirty="0">
                <a:cs typeface="Arial" charset="0"/>
              </a:rPr>
              <a:t>Anzahl Einträge)</a:t>
            </a:r>
          </a:p>
          <a:p>
            <a:endParaRPr lang="de-DE" sz="1400" dirty="0">
              <a:cs typeface="Arial" charset="0"/>
            </a:endParaRPr>
          </a:p>
          <a:p>
            <a:pPr algn="ctr"/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s) = 2|w</a:t>
            </a:r>
            <a:r>
              <a:rPr lang="de-DE" sz="2800" baseline="-25000" dirty="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/2 – 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6463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E46E5-F202-5B43-990C-4251141837C9}" type="slidenum">
              <a:rPr lang="de-DE"/>
              <a:pPr/>
              <a:t>19</a:t>
            </a:fld>
            <a:endParaRPr lang="de-DE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/>
              <a:t>Generelle Formel für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(s): 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: </a:t>
            </a:r>
            <a:r>
              <a:rPr lang="de-DE" sz="2800" dirty="0"/>
              <a:t>Feldgröße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,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:  </a:t>
            </a:r>
            <a:r>
              <a:rPr lang="de-DE" sz="2800" dirty="0"/>
              <a:t>Anzahl Einträge)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40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latin typeface="Symbol" charset="0"/>
              </a:rPr>
              <a:t>(</a:t>
            </a:r>
            <a:r>
              <a:rPr lang="de-DE" sz="2800" dirty="0">
                <a:solidFill>
                  <a:schemeClr val="hlink"/>
                </a:solidFill>
              </a:rPr>
              <a:t>s) = 2|w</a:t>
            </a:r>
            <a:r>
              <a:rPr lang="de-DE" sz="2800" baseline="-25000" dirty="0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/2 –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|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Behauptung: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/>
              <a:t>Sei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s'</a:t>
            </a:r>
            <a:r>
              <a:rPr lang="de-DE" sz="2800" dirty="0">
                <a:solidFill>
                  <a:schemeClr val="hlink"/>
                </a:solidFill>
              </a:rPr>
              <a:t>)-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 𝜙</a:t>
            </a:r>
            <a:r>
              <a:rPr lang="de-DE" sz="2800" dirty="0">
                <a:solidFill>
                  <a:schemeClr val="hlink"/>
                </a:solidFill>
              </a:rPr>
              <a:t>(s) </a:t>
            </a:r>
            <a:r>
              <a:rPr lang="de-DE" sz="2800" dirty="0"/>
              <a:t>für</a:t>
            </a:r>
            <a:r>
              <a:rPr lang="de-DE" sz="2800" dirty="0">
                <a:solidFill>
                  <a:schemeClr val="hlink"/>
                </a:solidFill>
              </a:rPr>
              <a:t> s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s'</a:t>
            </a:r>
            <a:r>
              <a:rPr lang="de-DE" dirty="0"/>
              <a:t> . Für die </a:t>
            </a:r>
            <a:r>
              <a:rPr lang="de-DE" dirty="0">
                <a:solidFill>
                  <a:srgbClr val="FF0000"/>
                </a:solidFill>
              </a:rPr>
              <a:t>amortisierten</a:t>
            </a:r>
            <a:r>
              <a:rPr lang="de-DE" dirty="0"/>
              <a:t> Laufzeiten gilt: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dirty="0" err="1"/>
              <a:t>insert</a:t>
            </a:r>
            <a:r>
              <a:rPr lang="de-DE" dirty="0"/>
              <a:t>: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ins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 ∈O(1)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dirty="0" err="1"/>
              <a:t>delete</a:t>
            </a:r>
            <a:r>
              <a:rPr lang="de-DE" dirty="0"/>
              <a:t>: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del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 ∈</a:t>
            </a:r>
            <a:r>
              <a:rPr lang="de-DE" dirty="0"/>
              <a:t> </a:t>
            </a:r>
            <a:r>
              <a:rPr lang="de-DE" dirty="0">
                <a:solidFill>
                  <a:schemeClr val="hlink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3228897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Einige der nachfolgenden Präsentationen wurden mit ausdrücklicher Erlaubnis des Autors und mit umfangreichen Änderungen und Ergänzungen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4: </a:t>
            </a:r>
            <a:r>
              <a:rPr lang="de-DE" sz="2000" dirty="0" err="1"/>
              <a:t>Hashing</a:t>
            </a:r>
            <a:r>
              <a:rPr lang="de-DE" sz="2000" dirty="0"/>
              <a:t>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819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93A8-7E4F-BE4A-8C0B-832837FCDB63}" type="slidenum">
              <a:rPr lang="de-DE"/>
              <a:pPr/>
              <a:t>20</a:t>
            </a:fld>
            <a:endParaRPr lang="de-DE" dirty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Tabellengröße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 sollte prim sein </a:t>
            </a:r>
            <a:br>
              <a:rPr lang="de-DE" dirty="0"/>
            </a:br>
            <a:r>
              <a:rPr lang="de-DE" dirty="0"/>
              <a:t>(für gute Verteilung der Schlüssel)</a:t>
            </a:r>
            <a:br>
              <a:rPr lang="de-DE" dirty="0"/>
            </a:br>
            <a:r>
              <a:rPr lang="de-DE" dirty="0"/>
              <a:t>Wie finden wir Primzahlen?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</a:t>
            </a:r>
          </a:p>
          <a:p>
            <a:pPr>
              <a:lnSpc>
                <a:spcPct val="90000"/>
              </a:lnSpc>
            </a:pPr>
            <a:r>
              <a:rPr lang="de-DE" dirty="0"/>
              <a:t>Für jedes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 gibt es Primzahl in </a:t>
            </a:r>
            <a:r>
              <a:rPr lang="de-DE" dirty="0">
                <a:solidFill>
                  <a:schemeClr val="hlink"/>
                </a:solidFill>
              </a:rPr>
              <a:t>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90000"/>
              </a:lnSpc>
            </a:pPr>
            <a:r>
              <a:rPr lang="de-DE" dirty="0"/>
              <a:t>Wähle Primzahlen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, so dass </a:t>
            </a:r>
            <a:r>
              <a:rPr lang="de-DE" dirty="0">
                <a:solidFill>
                  <a:schemeClr val="hlink"/>
                </a:solidFill>
              </a:rPr>
              <a:t>m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 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90000"/>
              </a:lnSpc>
            </a:pPr>
            <a:r>
              <a:rPr lang="de-DE" dirty="0"/>
              <a:t>Jede nichtprime Zahl in </a:t>
            </a:r>
            <a:r>
              <a:rPr lang="de-DE" dirty="0">
                <a:solidFill>
                  <a:schemeClr val="hlink"/>
                </a:solidFill>
              </a:rPr>
              <a:t>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muss Teiler </a:t>
            </a:r>
            <a:r>
              <a:rPr lang="de-DE" dirty="0">
                <a:solidFill>
                  <a:schemeClr val="hlink"/>
                </a:solidFill>
              </a:rPr>
              <a:t>&lt;   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/>
              <a:t>  haben</a:t>
            </a:r>
            <a:br>
              <a:rPr lang="de-DE" dirty="0"/>
            </a:br>
            <a:r>
              <a:rPr lang="en-US" dirty="0">
                <a:latin typeface="cmsy10" charset="0"/>
              </a:rPr>
              <a:t>⟶ </a:t>
            </a:r>
            <a:r>
              <a:rPr lang="de-DE" dirty="0"/>
              <a:t> erlaubt effiziente Primzahlfindung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7308427" y="4148510"/>
            <a:ext cx="71438" cy="2889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7379865" y="4077072"/>
            <a:ext cx="144462" cy="3603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7524328" y="4077072"/>
            <a:ext cx="864096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1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3" grpId="0" animBg="1"/>
      <p:bldP spid="737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Offene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15325" cy="4173538"/>
          </a:xfrm>
        </p:spPr>
        <p:txBody>
          <a:bodyPr/>
          <a:lstStyle/>
          <a:p>
            <a:r>
              <a:rPr lang="de-DE" sz="2400" dirty="0"/>
              <a:t>Bei Kollision speichere das Element „woanders“ in der Hashtabelle</a:t>
            </a:r>
          </a:p>
          <a:p>
            <a:r>
              <a:rPr lang="de-DE" sz="2400" dirty="0"/>
              <a:t>Vorteile gegenüber Verkettung</a:t>
            </a:r>
          </a:p>
          <a:p>
            <a:pPr lvl="1"/>
            <a:r>
              <a:rPr lang="de-DE" sz="2000" dirty="0"/>
              <a:t>Keine </a:t>
            </a:r>
            <a:r>
              <a:rPr lang="de-DE" sz="2000" dirty="0" err="1"/>
              <a:t>Verzeigerung</a:t>
            </a:r>
            <a:endParaRPr lang="de-DE" sz="2000" dirty="0"/>
          </a:p>
          <a:p>
            <a:pPr lvl="1"/>
            <a:r>
              <a:rPr lang="de-DE" sz="2000" dirty="0"/>
              <a:t>Schneller, da Speicherallokation für Zeiger relativ langsam</a:t>
            </a:r>
          </a:p>
          <a:p>
            <a:r>
              <a:rPr lang="de-DE" sz="2400" dirty="0"/>
              <a:t>Nachteile</a:t>
            </a:r>
          </a:p>
          <a:p>
            <a:pPr lvl="1"/>
            <a:r>
              <a:rPr lang="de-DE" sz="2000" dirty="0"/>
              <a:t>Langsamer bei Einfügungen</a:t>
            </a:r>
          </a:p>
          <a:p>
            <a:pPr lvl="2"/>
            <a:r>
              <a:rPr lang="de-DE" sz="1600" dirty="0"/>
              <a:t>Eventuell sind mehrere Versuche notwendig, bis ein freier Platz in der Hashtabelle gefunden worden ist</a:t>
            </a:r>
          </a:p>
          <a:p>
            <a:pPr lvl="1"/>
            <a:r>
              <a:rPr lang="de-DE" sz="2000" dirty="0"/>
              <a:t>Tabelle muss größer sein (maximaler Füllfaktor kleiner) als bei Verkettung, um konstante Komplexität bei den Basisoperationen zu erreichen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8680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Offene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15325" cy="4824536"/>
          </a:xfrm>
        </p:spPr>
        <p:txBody>
          <a:bodyPr/>
          <a:lstStyle/>
          <a:p>
            <a:r>
              <a:rPr lang="de-DE" sz="2400" dirty="0"/>
              <a:t>Eine </a:t>
            </a:r>
            <a:r>
              <a:rPr lang="de-DE" sz="2400" i="1" dirty="0"/>
              <a:t>Sondierungssequenz</a:t>
            </a:r>
            <a:r>
              <a:rPr lang="de-DE" sz="2400" dirty="0"/>
              <a:t> ist eine Sequenz von Indizes in der Hashtabelle für die Suche nach einem Element 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0</a:t>
            </a:r>
            <a:r>
              <a:rPr lang="de-DE" dirty="0">
                <a:solidFill>
                  <a:srgbClr val="3C8C93"/>
                </a:solidFill>
              </a:rPr>
              <a:t>(x)</a:t>
            </a:r>
            <a:r>
              <a:rPr lang="de-DE" dirty="0"/>
              <a:t>, </a:t>
            </a:r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1</a:t>
            </a:r>
            <a:r>
              <a:rPr lang="de-DE" dirty="0">
                <a:solidFill>
                  <a:srgbClr val="3C8C93"/>
                </a:solidFill>
              </a:rPr>
              <a:t>(x)</a:t>
            </a:r>
            <a:r>
              <a:rPr lang="de-DE" dirty="0"/>
              <a:t>, ... </a:t>
            </a:r>
            <a:endParaRPr lang="de-DE" sz="2000" dirty="0"/>
          </a:p>
          <a:p>
            <a:pPr lvl="1"/>
            <a:r>
              <a:rPr lang="de-DE" sz="2000" dirty="0"/>
              <a:t>Sollte jeden Tabelleneintrag genau einmal besuchen</a:t>
            </a:r>
          </a:p>
          <a:p>
            <a:pPr lvl="1"/>
            <a:r>
              <a:rPr lang="de-DE" sz="2000" dirty="0"/>
              <a:t>Sollte wiederholbar sein </a:t>
            </a:r>
          </a:p>
          <a:p>
            <a:pPr lvl="2"/>
            <a:r>
              <a:rPr lang="de-DE" sz="1800" dirty="0"/>
              <a:t>so dass wir wiederfinden können, was wir eingefügt haben</a:t>
            </a:r>
          </a:p>
          <a:p>
            <a:endParaRPr lang="de-DE" sz="2400" dirty="0"/>
          </a:p>
          <a:p>
            <a:r>
              <a:rPr lang="de-DE" sz="2400" dirty="0"/>
              <a:t>Hashfunktion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i</a:t>
            </a:r>
            <a:r>
              <a:rPr lang="de-DE" dirty="0">
                <a:solidFill>
                  <a:srgbClr val="3C8C93"/>
                </a:solidFill>
              </a:rPr>
              <a:t>(x) = (h(x) + f(i))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m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f(0) = 0</a:t>
            </a:r>
            <a:r>
              <a:rPr lang="de-DE" dirty="0"/>
              <a:t>  </a:t>
            </a:r>
            <a:r>
              <a:rPr lang="de-DE" sz="2000" dirty="0"/>
              <a:t>Position des 0-ten Versuches</a:t>
            </a:r>
            <a:endParaRPr lang="de-DE" dirty="0"/>
          </a:p>
          <a:p>
            <a:pPr lvl="1"/>
            <a:r>
              <a:rPr lang="de-DE" dirty="0">
                <a:solidFill>
                  <a:srgbClr val="3C8C93"/>
                </a:solidFill>
              </a:rPr>
              <a:t>f(i)</a:t>
            </a:r>
            <a:r>
              <a:rPr lang="de-DE" dirty="0"/>
              <a:t> </a:t>
            </a:r>
            <a:r>
              <a:rPr lang="de-DE" sz="2000" dirty="0"/>
              <a:t>  „Distanz des i-</a:t>
            </a:r>
            <a:r>
              <a:rPr lang="de-DE" sz="2000" dirty="0" err="1"/>
              <a:t>ten</a:t>
            </a:r>
            <a:r>
              <a:rPr lang="de-DE" sz="2000" dirty="0"/>
              <a:t> Versuches relativ zum 0-ten Versuch“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5266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Einfügung von x: Lineares Sondieren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843344" y="1196752"/>
            <a:ext cx="5111744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de-DE" kern="0" dirty="0">
                <a:solidFill>
                  <a:srgbClr val="3C8C93"/>
                </a:solidFill>
              </a:rPr>
              <a:t>f(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r>
              <a:rPr lang="en-US" altLang="de-DE" kern="0" dirty="0">
                <a:solidFill>
                  <a:srgbClr val="3C8C93"/>
                </a:solidFill>
              </a:rPr>
              <a:t>)</a:t>
            </a:r>
            <a:r>
              <a:rPr lang="en-US" altLang="de-DE" kern="0" dirty="0"/>
              <a:t> </a:t>
            </a:r>
            <a:r>
              <a:rPr lang="en-US" altLang="de-DE" kern="0" dirty="0" err="1"/>
              <a:t>ist</a:t>
            </a:r>
            <a:r>
              <a:rPr lang="en-US" altLang="de-DE" kern="0" dirty="0"/>
              <a:t> </a:t>
            </a:r>
            <a:r>
              <a:rPr lang="en-US" altLang="de-DE" kern="0" dirty="0" err="1"/>
              <a:t>eine</a:t>
            </a:r>
            <a:r>
              <a:rPr lang="en-US" altLang="de-DE" kern="0" dirty="0"/>
              <a:t> </a:t>
            </a:r>
            <a:r>
              <a:rPr lang="en-US" altLang="de-DE" kern="0" dirty="0" err="1"/>
              <a:t>lineare</a:t>
            </a:r>
            <a:r>
              <a:rPr lang="en-US" altLang="de-DE" kern="0" dirty="0"/>
              <a:t> </a:t>
            </a:r>
            <a:r>
              <a:rPr lang="en-US" altLang="de-DE" kern="0" dirty="0" err="1"/>
              <a:t>Funktion</a:t>
            </a:r>
            <a:r>
              <a:rPr lang="en-US" altLang="de-DE" kern="0" dirty="0"/>
              <a:t> </a:t>
            </a:r>
            <a:br>
              <a:rPr lang="en-US" altLang="de-DE" kern="0" dirty="0"/>
            </a:br>
            <a:r>
              <a:rPr lang="en-US" altLang="de-DE" kern="0" dirty="0"/>
              <a:t>von 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r>
              <a:rPr lang="en-US" altLang="de-DE" kern="0" dirty="0"/>
              <a:t>, </a:t>
            </a:r>
            <a:r>
              <a:rPr lang="en-US" altLang="de-DE" kern="0" dirty="0" err="1"/>
              <a:t>z.B</a:t>
            </a:r>
            <a:r>
              <a:rPr lang="en-US" altLang="de-DE" kern="0" dirty="0"/>
              <a:t>. </a:t>
            </a:r>
            <a:r>
              <a:rPr lang="en-US" altLang="de-DE" kern="0" dirty="0">
                <a:solidFill>
                  <a:srgbClr val="3C8C93"/>
                </a:solidFill>
              </a:rPr>
              <a:t>f(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r>
              <a:rPr lang="en-US" altLang="de-DE" kern="0" dirty="0">
                <a:solidFill>
                  <a:srgbClr val="3C8C93"/>
                </a:solidFill>
              </a:rPr>
              <a:t>) = </a:t>
            </a:r>
            <a:r>
              <a:rPr lang="en-US" altLang="de-DE" kern="0" dirty="0" err="1">
                <a:solidFill>
                  <a:srgbClr val="3C8C93"/>
                </a:solidFill>
              </a:rPr>
              <a:t>i</a:t>
            </a:r>
            <a:endParaRPr lang="en-US" altLang="de-DE" i="1" kern="0" dirty="0">
              <a:solidFill>
                <a:srgbClr val="3C8C93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sz="2000" b="1" i="1" kern="0" dirty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de-DE" b="1" i="1" kern="0" dirty="0">
              <a:solidFill>
                <a:schemeClr val="hlink"/>
              </a:solidFill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5215922" y="2158717"/>
            <a:ext cx="1228286" cy="932656"/>
          </a:xfrm>
          <a:prstGeom prst="borderCallout2">
            <a:avLst>
              <a:gd name="adj1" fmla="val 18750"/>
              <a:gd name="adj2" fmla="val -5884"/>
              <a:gd name="adj3" fmla="val 18750"/>
              <a:gd name="adj4" fmla="val -10171"/>
              <a:gd name="adj5" fmla="val 175510"/>
              <a:gd name="adj6" fmla="val -254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 dirty="0" err="1"/>
              <a:t>i-ter</a:t>
            </a:r>
            <a:r>
              <a:rPr lang="en-US" altLang="de-DE" dirty="0"/>
              <a:t> </a:t>
            </a:r>
            <a:r>
              <a:rPr lang="en-US" altLang="de-DE" dirty="0" err="1"/>
              <a:t>Versuchs</a:t>
            </a:r>
            <a:r>
              <a:rPr lang="en-US" altLang="de-DE" dirty="0"/>
              <a:t>-index</a:t>
            </a:r>
          </a:p>
        </p:txBody>
      </p:sp>
      <p:sp>
        <p:nvSpPr>
          <p:cNvPr id="7" name="AutoShape 5"/>
          <p:cNvSpPr>
            <a:spLocks/>
          </p:cNvSpPr>
          <p:nvPr/>
        </p:nvSpPr>
        <p:spPr bwMode="auto">
          <a:xfrm>
            <a:off x="6715161" y="2132856"/>
            <a:ext cx="1241215" cy="894556"/>
          </a:xfrm>
          <a:prstGeom prst="borderCallout2">
            <a:avLst>
              <a:gd name="adj1" fmla="val 17648"/>
              <a:gd name="adj2" fmla="val -5884"/>
              <a:gd name="adj3" fmla="val 16824"/>
              <a:gd name="adj4" fmla="val -13452"/>
              <a:gd name="adj5" fmla="val 190189"/>
              <a:gd name="adj6" fmla="val -581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 dirty="0"/>
              <a:t>0-ter </a:t>
            </a:r>
            <a:r>
              <a:rPr lang="en-US" altLang="de-DE" dirty="0" err="1"/>
              <a:t>Versuchs</a:t>
            </a:r>
            <a:r>
              <a:rPr lang="en-US" altLang="de-DE" dirty="0"/>
              <a:t>-index</a:t>
            </a:r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8305686" y="2197636"/>
            <a:ext cx="564976" cy="304800"/>
          </a:xfrm>
          <a:prstGeom prst="borderCallout2">
            <a:avLst>
              <a:gd name="adj1" fmla="val 37500"/>
              <a:gd name="adj2" fmla="val -5884"/>
              <a:gd name="adj3" fmla="val 37500"/>
              <a:gd name="adj4" fmla="val -5884"/>
              <a:gd name="adj5" fmla="val 530040"/>
              <a:gd name="adj6" fmla="val -2748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de-DE"/>
              <a:t>+ i</a:t>
            </a:r>
          </a:p>
        </p:txBody>
      </p:sp>
      <p:graphicFrame>
        <p:nvGraphicFramePr>
          <p:cNvPr id="9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850033"/>
              </p:ext>
            </p:extLst>
          </p:nvPr>
        </p:nvGraphicFramePr>
        <p:xfrm>
          <a:off x="396875" y="1841848"/>
          <a:ext cx="1560513" cy="3316283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Text Box 58"/>
          <p:cNvSpPr txBox="1">
            <a:spLocks noChangeArrowheads="1"/>
          </p:cNvSpPr>
          <p:nvPr/>
        </p:nvSpPr>
        <p:spPr bwMode="auto">
          <a:xfrm>
            <a:off x="228600" y="1268760"/>
            <a:ext cx="170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/>
              <a:t>Linear probing:</a:t>
            </a:r>
          </a:p>
        </p:txBody>
      </p:sp>
      <p:sp>
        <p:nvSpPr>
          <p:cNvPr id="12" name="Line 59"/>
          <p:cNvSpPr>
            <a:spLocks noChangeShapeType="1"/>
          </p:cNvSpPr>
          <p:nvPr/>
        </p:nvSpPr>
        <p:spPr bwMode="auto">
          <a:xfrm flipH="1">
            <a:off x="1920875" y="199424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" name="Text Box 60"/>
          <p:cNvSpPr txBox="1">
            <a:spLocks noChangeArrowheads="1"/>
          </p:cNvSpPr>
          <p:nvPr/>
        </p:nvSpPr>
        <p:spPr bwMode="auto">
          <a:xfrm>
            <a:off x="2209800" y="1802160"/>
            <a:ext cx="1556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/>
              <a:t>0-ter </a:t>
            </a: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4" name="Group 140"/>
          <p:cNvGrpSpPr>
            <a:grpSpLocks/>
          </p:cNvGrpSpPr>
          <p:nvPr/>
        </p:nvGrpSpPr>
        <p:grpSpPr bwMode="auto">
          <a:xfrm>
            <a:off x="1920878" y="2259360"/>
            <a:ext cx="1922466" cy="420688"/>
            <a:chOff x="1210" y="2064"/>
            <a:chExt cx="1211" cy="265"/>
          </a:xfrm>
        </p:grpSpPr>
        <p:sp>
          <p:nvSpPr>
            <p:cNvPr id="15" name="Freeform 53"/>
            <p:cNvSpPr>
              <a:spLocks/>
            </p:cNvSpPr>
            <p:nvPr/>
          </p:nvSpPr>
          <p:spPr bwMode="auto">
            <a:xfrm>
              <a:off x="1210" y="2089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 Box 97"/>
            <p:cNvSpPr txBox="1">
              <a:spLocks noChangeArrowheads="1"/>
            </p:cNvSpPr>
            <p:nvPr/>
          </p:nvSpPr>
          <p:spPr bwMode="auto">
            <a:xfrm>
              <a:off x="1440" y="2064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1-ter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7" name="Group 141"/>
          <p:cNvGrpSpPr>
            <a:grpSpLocks/>
          </p:cNvGrpSpPr>
          <p:nvPr/>
        </p:nvGrpSpPr>
        <p:grpSpPr bwMode="auto">
          <a:xfrm>
            <a:off x="1905004" y="2335560"/>
            <a:ext cx="1938341" cy="674688"/>
            <a:chOff x="1200" y="2112"/>
            <a:chExt cx="1221" cy="425"/>
          </a:xfrm>
        </p:grpSpPr>
        <p:sp>
          <p:nvSpPr>
            <p:cNvPr id="18" name="Freeform 54"/>
            <p:cNvSpPr>
              <a:spLocks/>
            </p:cNvSpPr>
            <p:nvPr/>
          </p:nvSpPr>
          <p:spPr bwMode="auto">
            <a:xfrm>
              <a:off x="1200" y="2112"/>
              <a:ext cx="248" cy="384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2411 h 240"/>
                <a:gd name="T4" fmla="*/ 48 w 248"/>
                <a:gd name="T5" fmla="*/ 4022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 Box 98"/>
            <p:cNvSpPr txBox="1">
              <a:spLocks noChangeArrowheads="1"/>
            </p:cNvSpPr>
            <p:nvPr/>
          </p:nvSpPr>
          <p:spPr bwMode="auto">
            <a:xfrm>
              <a:off x="1440" y="2304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2-ter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20" name="Group 142"/>
          <p:cNvGrpSpPr>
            <a:grpSpLocks/>
          </p:cNvGrpSpPr>
          <p:nvPr/>
        </p:nvGrpSpPr>
        <p:grpSpPr bwMode="auto">
          <a:xfrm>
            <a:off x="1905003" y="2335560"/>
            <a:ext cx="1938341" cy="1570038"/>
            <a:chOff x="1200" y="2112"/>
            <a:chExt cx="1221" cy="989"/>
          </a:xfrm>
        </p:grpSpPr>
        <p:sp>
          <p:nvSpPr>
            <p:cNvPr id="21" name="Freeform 55"/>
            <p:cNvSpPr>
              <a:spLocks/>
            </p:cNvSpPr>
            <p:nvPr/>
          </p:nvSpPr>
          <p:spPr bwMode="auto">
            <a:xfrm>
              <a:off x="1200" y="2112"/>
              <a:ext cx="258" cy="697"/>
            </a:xfrm>
            <a:custGeom>
              <a:avLst/>
              <a:gdLst>
                <a:gd name="T0" fmla="*/ 0 w 248"/>
                <a:gd name="T1" fmla="*/ 0 h 240"/>
                <a:gd name="T2" fmla="*/ 304 w 248"/>
                <a:gd name="T3" fmla="*/ 86367 h 240"/>
                <a:gd name="T4" fmla="*/ 60 w 248"/>
                <a:gd name="T5" fmla="*/ 14398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 Box 99"/>
            <p:cNvSpPr txBox="1">
              <a:spLocks noChangeArrowheads="1"/>
            </p:cNvSpPr>
            <p:nvPr/>
          </p:nvSpPr>
          <p:spPr bwMode="auto">
            <a:xfrm>
              <a:off x="1440" y="2592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3-ter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23" name="Text Box 100"/>
            <p:cNvSpPr txBox="1">
              <a:spLocks noChangeArrowheads="1"/>
            </p:cNvSpPr>
            <p:nvPr/>
          </p:nvSpPr>
          <p:spPr bwMode="auto">
            <a:xfrm rot="-5400000">
              <a:off x="1286" y="2855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/>
                <a:t>…</a:t>
              </a:r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699792" y="4634552"/>
            <a:ext cx="650530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/>
            <a:r>
              <a:rPr lang="en-US" altLang="de-DE" sz="2400" u="sng" dirty="0" err="1"/>
              <a:t>Sondierungssequenz</a:t>
            </a:r>
            <a:r>
              <a:rPr lang="en-US" altLang="de-DE" sz="2400" u="sng" dirty="0"/>
              <a:t>:</a:t>
            </a:r>
            <a:r>
              <a:rPr lang="en-US" altLang="de-DE" sz="2400" dirty="0"/>
              <a:t>  +0, +1, +2, +3, +4, … </a:t>
            </a:r>
          </a:p>
          <a:p>
            <a:endParaRPr lang="en-US" altLang="de-DE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209800" y="5369496"/>
            <a:ext cx="50993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 err="1">
                <a:solidFill>
                  <a:srgbClr val="0000FF"/>
                </a:solidFill>
              </a:rPr>
              <a:t>Fahre</a:t>
            </a:r>
            <a:r>
              <a:rPr lang="en-US" altLang="de-DE" dirty="0">
                <a:solidFill>
                  <a:srgbClr val="0000FF"/>
                </a:solidFill>
              </a:rPr>
              <a:t> fort </a:t>
            </a:r>
            <a:r>
              <a:rPr lang="en-US" altLang="de-DE" dirty="0" err="1">
                <a:solidFill>
                  <a:srgbClr val="0000FF"/>
                </a:solidFill>
              </a:rPr>
              <a:t>bis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freier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Platz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gefunden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ist</a:t>
            </a:r>
            <a:endParaRPr lang="en-US" altLang="de-DE" dirty="0">
              <a:solidFill>
                <a:srgbClr val="0000FF"/>
              </a:solidFill>
            </a:endParaRPr>
          </a:p>
          <a:p>
            <a:br>
              <a:rPr lang="en-US" altLang="de-DE" dirty="0">
                <a:solidFill>
                  <a:srgbClr val="0000FF"/>
                </a:solidFill>
              </a:rPr>
            </a:br>
            <a:r>
              <a:rPr lang="en-US" altLang="de-DE" dirty="0">
                <a:solidFill>
                  <a:srgbClr val="0000FF"/>
                </a:solidFill>
              </a:rPr>
              <a:t>#</a:t>
            </a:r>
            <a:r>
              <a:rPr lang="en-US" altLang="de-DE" dirty="0" err="1">
                <a:solidFill>
                  <a:srgbClr val="0000FF"/>
                </a:solidFill>
              </a:rPr>
              <a:t>fehlgeschlagene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Versuche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als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Messgröße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br>
              <a:rPr lang="en-US" altLang="de-DE" dirty="0">
                <a:solidFill>
                  <a:srgbClr val="0000FF"/>
                </a:solidFill>
              </a:rPr>
            </a:br>
            <a:r>
              <a:rPr lang="en-US" altLang="de-DE" dirty="0">
                <a:solidFill>
                  <a:srgbClr val="0000FF"/>
                </a:solidFill>
              </a:rPr>
              <a:t>der </a:t>
            </a:r>
            <a:r>
              <a:rPr lang="en-US" altLang="de-DE" dirty="0" err="1">
                <a:solidFill>
                  <a:srgbClr val="0000FF"/>
                </a:solidFill>
              </a:rPr>
              <a:t>Performanz</a:t>
            </a:r>
            <a:endParaRPr lang="en-US" altLang="de-DE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01801" y="2183160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1801" y="2558008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1801" y="2869984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66109" y="4172357"/>
            <a:ext cx="4331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frei</a:t>
            </a:r>
            <a:endParaRPr lang="en-US" altLang="de-DE" sz="1400" dirty="0"/>
          </a:p>
        </p:txBody>
      </p:sp>
      <p:grpSp>
        <p:nvGrpSpPr>
          <p:cNvPr id="30" name="Group 33"/>
          <p:cNvGrpSpPr>
            <a:grpSpLocks/>
          </p:cNvGrpSpPr>
          <p:nvPr/>
        </p:nvGrpSpPr>
        <p:grpSpPr bwMode="auto">
          <a:xfrm>
            <a:off x="2057399" y="4149080"/>
            <a:ext cx="2167871" cy="369332"/>
            <a:chOff x="2057400" y="5257800"/>
            <a:chExt cx="2168128" cy="368777"/>
          </a:xfrm>
        </p:grpSpPr>
        <p:cxnSp>
          <p:nvCxnSpPr>
            <p:cNvPr id="31" name="Straight Arrow Connector 30"/>
            <p:cNvCxnSpPr>
              <a:cxnSpLocks noChangeShapeType="1"/>
            </p:cNvCxnSpPr>
            <p:nvPr/>
          </p:nvCxnSpPr>
          <p:spPr bwMode="auto">
            <a:xfrm flipH="1">
              <a:off x="2057400" y="5410200"/>
              <a:ext cx="38100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2" name="TextBox 32"/>
            <p:cNvSpPr txBox="1">
              <a:spLocks noChangeArrowheads="1"/>
            </p:cNvSpPr>
            <p:nvPr/>
          </p:nvSpPr>
          <p:spPr bwMode="auto">
            <a:xfrm>
              <a:off x="2514600" y="5257800"/>
              <a:ext cx="1710928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 err="1"/>
                <a:t>Füge</a:t>
              </a:r>
              <a:r>
                <a:rPr lang="en-US" altLang="de-DE" dirty="0"/>
                <a:t> x </a:t>
              </a:r>
              <a:r>
                <a:rPr lang="en-US" altLang="de-DE" dirty="0" err="1"/>
                <a:t>hier</a:t>
              </a:r>
              <a:r>
                <a:rPr lang="en-US" altLang="de-DE" dirty="0"/>
                <a:t> </a:t>
              </a:r>
              <a:r>
                <a:rPr lang="en-US" altLang="de-DE" dirty="0" err="1"/>
                <a:t>ein</a:t>
              </a:r>
              <a:endParaRPr lang="en-US" altLang="de-DE" dirty="0"/>
            </a:p>
          </p:txBody>
        </p:sp>
      </p:grpSp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23</a:t>
            </a:fld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4814299" y="3824230"/>
            <a:ext cx="307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(x) = (h(x) + i)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mod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m</a:t>
            </a:r>
          </a:p>
        </p:txBody>
      </p:sp>
      <p:sp>
        <p:nvSpPr>
          <p:cNvPr id="34" name="TextBox 27"/>
          <p:cNvSpPr txBox="1">
            <a:spLocks noChangeArrowheads="1"/>
          </p:cNvSpPr>
          <p:nvPr/>
        </p:nvSpPr>
        <p:spPr bwMode="auto">
          <a:xfrm>
            <a:off x="701801" y="3193504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35" name="TextBox 27"/>
          <p:cNvSpPr txBox="1">
            <a:spLocks noChangeArrowheads="1"/>
          </p:cNvSpPr>
          <p:nvPr/>
        </p:nvSpPr>
        <p:spPr bwMode="auto">
          <a:xfrm>
            <a:off x="701801" y="3481536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36" name="TextBox 27"/>
          <p:cNvSpPr txBox="1">
            <a:spLocks noChangeArrowheads="1"/>
          </p:cNvSpPr>
          <p:nvPr/>
        </p:nvSpPr>
        <p:spPr bwMode="auto">
          <a:xfrm>
            <a:off x="701801" y="3841576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</p:spTree>
    <p:extLst>
      <p:ext uri="{BB962C8B-B14F-4D97-AF65-F5344CB8AC3E}">
        <p14:creationId xmlns:p14="http://schemas.microsoft.com/office/powerpoint/2010/main" val="369444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803D7-255E-A24A-9648-1C5A01782367}" type="slidenum">
              <a:rPr lang="de-DE"/>
              <a:pPr/>
              <a:t>24</a:t>
            </a:fld>
            <a:endParaRPr lang="de-DE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350"/>
            <a:ext cx="8856983" cy="503238"/>
          </a:xfrm>
        </p:spPr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Linearer Sondierung (Linear </a:t>
            </a:r>
            <a:r>
              <a:rPr lang="de-DE" dirty="0" err="1"/>
              <a:t>Probing</a:t>
            </a:r>
            <a:r>
              <a:rPr lang="de-DE" dirty="0"/>
              <a:t>)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763713" y="2133600"/>
            <a:ext cx="503237" cy="503238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771775" y="21336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3779838" y="21336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795963" y="21336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6804025" y="21336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787900" y="21336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1765300" y="4941888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2268538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3276600" y="494188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5292725" y="4941888"/>
            <a:ext cx="503238" cy="50323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4284663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4789488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6300788" y="494188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476375" y="3213100"/>
            <a:ext cx="55503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Speichere Element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im ersten freien</a:t>
            </a:r>
          </a:p>
          <a:p>
            <a:r>
              <a:rPr lang="de-DE" sz="2800" dirty="0"/>
              <a:t>Ort </a:t>
            </a:r>
            <a:r>
              <a:rPr lang="de-DE" sz="2800" dirty="0">
                <a:solidFill>
                  <a:schemeClr val="hlink"/>
                </a:solidFill>
              </a:rPr>
              <a:t>T[i], T[i+1], T[i+2],…</a:t>
            </a:r>
            <a:r>
              <a:rPr lang="de-DE" sz="2800" dirty="0"/>
              <a:t> mit </a:t>
            </a:r>
            <a:r>
              <a:rPr lang="de-DE" sz="2800" dirty="0">
                <a:solidFill>
                  <a:schemeClr val="hlink"/>
                </a:solidFill>
              </a:rPr>
              <a:t>i=h(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1979613" y="2638425"/>
            <a:ext cx="2376487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2987675" y="2638425"/>
            <a:ext cx="151288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>
            <a:off x="3492500" y="2638425"/>
            <a:ext cx="50323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003800" y="2638425"/>
            <a:ext cx="1584325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 flipH="1">
            <a:off x="2484438" y="2638425"/>
            <a:ext cx="360045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 flipH="1">
            <a:off x="4643438" y="2638425"/>
            <a:ext cx="2376487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1042988" y="2133600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FF0000"/>
                </a:solidFill>
              </a:rPr>
              <a:t>neu</a:t>
            </a:r>
          </a:p>
        </p:txBody>
      </p:sp>
      <p:sp>
        <p:nvSpPr>
          <p:cNvPr id="25" name="Textfeld 2"/>
          <p:cNvSpPr txBox="1"/>
          <p:nvPr/>
        </p:nvSpPr>
        <p:spPr>
          <a:xfrm>
            <a:off x="1892653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339752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843808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3386155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851920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355976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898323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5364088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5868144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372200" y="5517232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876256" y="5517232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5068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1A4C-0AC0-E145-81CD-2ABDA55C212D}" type="slidenum">
              <a:rPr lang="de-DE"/>
              <a:pPr/>
              <a:t>25</a:t>
            </a:fld>
            <a:endParaRPr lang="de-DE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Linearer Sondierung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hlink"/>
                </a:solidFill>
              </a:rPr>
              <a:t>T: </a:t>
            </a:r>
            <a:r>
              <a:rPr lang="de-DE" sz="2400" dirty="0"/>
              <a:t>Array</a:t>
            </a:r>
            <a:r>
              <a:rPr lang="de-DE" sz="2400" dirty="0">
                <a:solidFill>
                  <a:schemeClr val="hlink"/>
                </a:solidFill>
              </a:rPr>
              <a:t> [0..m-1] </a:t>
            </a:r>
            <a:r>
              <a:rPr lang="de-DE" sz="2400" dirty="0" err="1">
                <a:solidFill>
                  <a:srgbClr val="009899"/>
                </a:solidFill>
              </a:rPr>
              <a:t>of</a:t>
            </a:r>
            <a:r>
              <a:rPr lang="de-DE" sz="2400" dirty="0">
                <a:solidFill>
                  <a:srgbClr val="009899"/>
                </a:solidFill>
              </a:rPr>
              <a:t> </a:t>
            </a:r>
            <a:r>
              <a:rPr lang="de-DE" sz="2400" dirty="0" err="1">
                <a:solidFill>
                  <a:srgbClr val="009899"/>
                </a:solidFill>
              </a:rPr>
              <a:t>pairs</a:t>
            </a:r>
            <a:r>
              <a:rPr lang="de-DE" sz="2400" dirty="0">
                <a:solidFill>
                  <a:srgbClr val="009899"/>
                </a:solidFill>
              </a:rPr>
              <a:t> (</a:t>
            </a:r>
            <a:r>
              <a:rPr lang="de-DE" sz="2400" dirty="0" err="1">
                <a:solidFill>
                  <a:srgbClr val="009899"/>
                </a:solidFill>
              </a:rPr>
              <a:t>key</a:t>
            </a:r>
            <a:r>
              <a:rPr lang="de-DE" sz="2400" dirty="0">
                <a:solidFill>
                  <a:srgbClr val="009899"/>
                </a:solidFill>
              </a:rPr>
              <a:t>, Element</a:t>
            </a:r>
            <a:r>
              <a:rPr lang="de-DE" sz="2400" dirty="0">
                <a:solidFill>
                  <a:schemeClr val="hlink"/>
                </a:solidFill>
              </a:rPr>
              <a:t>)    </a:t>
            </a:r>
            <a:r>
              <a:rPr lang="de-DE" sz="2400" dirty="0">
                <a:solidFill>
                  <a:srgbClr val="FF0000"/>
                </a:solidFill>
              </a:rPr>
              <a:t>// m&gt;</a:t>
            </a:r>
            <a:r>
              <a:rPr lang="de-DE" sz="2400" dirty="0" err="1">
                <a:solidFill>
                  <a:srgbClr val="FF0000"/>
                </a:solidFill>
              </a:rPr>
              <a:t>n</a:t>
            </a:r>
            <a:endParaRPr lang="de-D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, s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ht</a:t>
            </a:r>
            <a:r>
              <a:rPr lang="de-DE" sz="2400" dirty="0">
                <a:solidFill>
                  <a:srgbClr val="3C8C93"/>
                </a:solidFill>
              </a:rPr>
              <a:t>(s); </a:t>
            </a:r>
            <a:r>
              <a:rPr lang="de-DE" sz="2400" dirty="0">
                <a:solidFill>
                  <a:schemeClr val="hlink"/>
                </a:solidFill>
              </a:rPr>
              <a:t>i := 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br>
              <a:rPr lang="de-DE" sz="2400" dirty="0"/>
            </a:br>
            <a:r>
              <a:rPr lang="de-DE" sz="2400" dirty="0" err="1"/>
              <a:t>while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T[i]&lt;&gt;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/>
              <a:t> &amp; </a:t>
            </a:r>
            <a:r>
              <a:rPr lang="de-DE" sz="2400" dirty="0" err="1">
                <a:solidFill>
                  <a:schemeClr val="hlink"/>
                </a:solidFill>
              </a:rPr>
              <a:t>first</a:t>
            </a:r>
            <a:r>
              <a:rPr lang="de-DE" sz="2400" dirty="0">
                <a:solidFill>
                  <a:schemeClr val="hlink"/>
                </a:solidFill>
              </a:rPr>
              <a:t>(T[i])&lt;&gt;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/>
              <a:t> do 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>
                <a:solidFill>
                  <a:schemeClr val="hlink"/>
                </a:solidFill>
              </a:rPr>
              <a:t>i := (i+1) </a:t>
            </a:r>
            <a:r>
              <a:rPr lang="de-DE" sz="2400" dirty="0" err="1">
                <a:solidFill>
                  <a:schemeClr val="hlink"/>
                </a:solidFill>
              </a:rPr>
              <a:t>mod</a:t>
            </a:r>
            <a:r>
              <a:rPr lang="de-DE" sz="2400" dirty="0">
                <a:solidFill>
                  <a:schemeClr val="hlink"/>
                </a:solidFill>
              </a:rPr>
              <a:t> m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T[i] := 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 err="1"/>
              <a:t>function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lookup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s</a:t>
            </a:r>
            <a:r>
              <a:rPr lang="de-DE" sz="2400" dirty="0"/>
              <a:t>): 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i:=h(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; T:=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ht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br>
              <a:rPr lang="de-DE" sz="2400" dirty="0"/>
            </a:br>
            <a:r>
              <a:rPr lang="de-DE" sz="2400" dirty="0" err="1"/>
              <a:t>while</a:t>
            </a:r>
            <a:r>
              <a:rPr lang="de-DE" sz="2400" dirty="0"/>
              <a:t> </a:t>
            </a:r>
            <a:r>
              <a:rPr lang="de-DE" sz="2400" dirty="0">
                <a:solidFill>
                  <a:schemeClr val="hlink"/>
                </a:solidFill>
              </a:rPr>
              <a:t>T[i]&lt;&gt;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/>
              <a:t>&amp;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first</a:t>
            </a:r>
            <a:r>
              <a:rPr lang="de-DE" sz="2400" dirty="0">
                <a:solidFill>
                  <a:schemeClr val="hlink"/>
                </a:solidFill>
              </a:rPr>
              <a:t>(T[i])&lt;&gt;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/>
              <a:t> do 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>
                <a:solidFill>
                  <a:schemeClr val="hlink"/>
                </a:solidFill>
              </a:rPr>
              <a:t>i:=(i+1) </a:t>
            </a:r>
            <a:r>
              <a:rPr lang="de-DE" sz="2400" dirty="0" err="1">
                <a:solidFill>
                  <a:schemeClr val="hlink"/>
                </a:solidFill>
              </a:rPr>
              <a:t>mod</a:t>
            </a:r>
            <a:r>
              <a:rPr lang="de-DE" sz="2400" dirty="0">
                <a:solidFill>
                  <a:schemeClr val="hlink"/>
                </a:solidFill>
              </a:rPr>
              <a:t> m</a:t>
            </a:r>
            <a:br>
              <a:rPr lang="de-DE" sz="2400" dirty="0"/>
            </a:br>
            <a:r>
              <a:rPr lang="de-DE" sz="2400" dirty="0" err="1"/>
              <a:t>return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009899"/>
                </a:solidFill>
              </a:rPr>
              <a:t>second</a:t>
            </a:r>
            <a:r>
              <a:rPr lang="de-DE" sz="2400" dirty="0">
                <a:solidFill>
                  <a:srgbClr val="009899"/>
                </a:solidFill>
              </a:rPr>
              <a:t>(T[i])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59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6F3EA-CB05-104E-AF93-C7D7C7E6FA3B}" type="slidenum">
              <a:rPr lang="de-DE"/>
              <a:pPr/>
              <a:t>26</a:t>
            </a:fld>
            <a:endParaRPr lang="de-DE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Linearer Sondierung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rgbClr val="FF0000"/>
                </a:solidFill>
              </a:rPr>
              <a:t>Problem: Löschen von Elementen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de-DE" sz="16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Lösungen: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Verbiete Löschungen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Markiere Position als gelöscht mit speziellem Zeichen (ungleich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sz="2800" dirty="0"/>
              <a:t>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de-DE" sz="2800" dirty="0"/>
              <a:t>Stelle die folgende </a:t>
            </a:r>
            <a:r>
              <a:rPr lang="de-DE" sz="2800" dirty="0">
                <a:solidFill>
                  <a:srgbClr val="FF0000"/>
                </a:solidFill>
              </a:rPr>
              <a:t>Invariante</a:t>
            </a:r>
            <a:r>
              <a:rPr lang="de-DE" sz="2800" dirty="0"/>
              <a:t> sicher:</a:t>
            </a:r>
            <a:br>
              <a:rPr lang="de-DE" sz="2800" dirty="0"/>
            </a:br>
            <a:r>
              <a:rPr lang="de-DE" sz="2800" dirty="0"/>
              <a:t>Für jedes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S</a:t>
            </a:r>
            <a:r>
              <a:rPr lang="de-DE" sz="2800" dirty="0"/>
              <a:t> mit idealer Position </a:t>
            </a:r>
            <a:r>
              <a:rPr lang="de-DE" sz="2800" dirty="0">
                <a:solidFill>
                  <a:schemeClr val="hlink"/>
                </a:solidFill>
              </a:rPr>
              <a:t>i=h(</a:t>
            </a:r>
            <a:r>
              <a:rPr lang="de-DE" sz="2800" dirty="0" err="1">
                <a:solidFill>
                  <a:schemeClr val="hlink"/>
                </a:solidFill>
              </a:rPr>
              <a:t>k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und aktueller Position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/>
              <a:t> gilt</a:t>
            </a:r>
            <a:br>
              <a:rPr lang="de-DE" sz="2800" dirty="0"/>
            </a:br>
            <a:br>
              <a:rPr lang="de-DE" sz="1600" dirty="0"/>
            </a:br>
            <a:r>
              <a:rPr lang="de-DE" sz="2800" dirty="0"/>
              <a:t>             </a:t>
            </a:r>
            <a:r>
              <a:rPr lang="de-DE" sz="2800" dirty="0">
                <a:solidFill>
                  <a:schemeClr val="hlink"/>
                </a:solidFill>
              </a:rPr>
              <a:t>T[i],T[i+1]…,T[</a:t>
            </a:r>
            <a:r>
              <a:rPr lang="de-DE" sz="2800" dirty="0" err="1">
                <a:solidFill>
                  <a:schemeClr val="hlink"/>
                </a:solidFill>
              </a:rPr>
              <a:t>j</a:t>
            </a:r>
            <a:r>
              <a:rPr lang="de-DE" sz="2800" dirty="0">
                <a:solidFill>
                  <a:schemeClr val="hlink"/>
                </a:solidFill>
              </a:rPr>
              <a:t>]</a:t>
            </a:r>
            <a:r>
              <a:rPr lang="de-DE" sz="2800" dirty="0"/>
              <a:t> sind besetzt</a:t>
            </a:r>
          </a:p>
        </p:txBody>
      </p:sp>
    </p:spTree>
    <p:extLst>
      <p:ext uri="{BB962C8B-B14F-4D97-AF65-F5344CB8AC3E}">
        <p14:creationId xmlns:p14="http://schemas.microsoft.com/office/powerpoint/2010/main" val="223792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Nachteile der Linearen Sondierung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Sondierungssequenzen werden mit der Zeit länger</a:t>
            </a:r>
          </a:p>
          <a:p>
            <a:pPr lvl="1"/>
            <a:r>
              <a:rPr lang="de-DE" dirty="0"/>
              <a:t>Schlüssel tendieren zur Häufung in einem Teil der Tabelle</a:t>
            </a:r>
          </a:p>
          <a:p>
            <a:pPr lvl="1"/>
            <a:r>
              <a:rPr lang="de-DE" dirty="0"/>
              <a:t>Schlüssel, die in den Cluster </a:t>
            </a:r>
            <a:r>
              <a:rPr lang="de-DE" dirty="0" err="1"/>
              <a:t>gehasht</a:t>
            </a:r>
            <a:r>
              <a:rPr lang="de-DE" dirty="0"/>
              <a:t> werden, </a:t>
            </a:r>
            <a:br>
              <a:rPr lang="de-DE" dirty="0"/>
            </a:br>
            <a:r>
              <a:rPr lang="de-DE" dirty="0"/>
              <a:t>am Ende des Clusters gespeichert 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>
                <a:sym typeface="Wingdings"/>
              </a:rPr>
              <a:t> </a:t>
            </a:r>
            <a:r>
              <a:rPr lang="de-DE" dirty="0"/>
              <a:t>vergrößern damit den Cluster)</a:t>
            </a:r>
          </a:p>
          <a:p>
            <a:pPr lvl="1"/>
            <a:r>
              <a:rPr lang="de-DE" dirty="0"/>
              <a:t>Seiteneffekt</a:t>
            </a:r>
          </a:p>
          <a:p>
            <a:pPr lvl="2"/>
            <a:r>
              <a:rPr lang="de-DE" dirty="0"/>
              <a:t>Andere Schlüssel sind auch betroffen, falls sie in die Nachbarschaft </a:t>
            </a:r>
            <a:r>
              <a:rPr lang="de-DE" dirty="0" err="1"/>
              <a:t>gehasht</a:t>
            </a:r>
            <a:r>
              <a:rPr lang="de-DE" dirty="0"/>
              <a:t> werden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9EB4CD31-77A3-2C44-8B3A-B51BA16ADD55}" type="slidenum">
              <a:rPr lang="de-DE"/>
              <a:pPr/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679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offenen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rgbClr val="3C8C93"/>
                </a:solidFill>
              </a:rPr>
              <a:t>=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/m</a:t>
            </a:r>
            <a:r>
              <a:rPr lang="de-DE" dirty="0"/>
              <a:t> mit 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/>
              <a:t> Anzahl eingefügter Elemente und </a:t>
            </a:r>
            <a:r>
              <a:rPr lang="de-DE" dirty="0">
                <a:solidFill>
                  <a:srgbClr val="3C8C93"/>
                </a:solidFill>
              </a:rPr>
              <a:t>m</a:t>
            </a:r>
            <a:r>
              <a:rPr lang="de-DE" dirty="0"/>
              <a:t> Größe der Hashtabelle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/>
              <a:t> wird auch </a:t>
            </a:r>
            <a:r>
              <a:rPr lang="de-DE" b="1" i="1" dirty="0"/>
              <a:t>Füllfaktor</a:t>
            </a:r>
            <a:r>
              <a:rPr lang="de-DE" dirty="0"/>
              <a:t> der Hashtabelle genannt</a:t>
            </a:r>
          </a:p>
          <a:p>
            <a:r>
              <a:rPr lang="de-DE" dirty="0"/>
              <a:t>Anzustreben ist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rgbClr val="3C8C93"/>
                </a:solidFill>
              </a:rPr>
              <a:t>≤1</a:t>
            </a:r>
          </a:p>
          <a:p>
            <a:r>
              <a:rPr lang="de-DE" dirty="0">
                <a:solidFill>
                  <a:srgbClr val="000000"/>
                </a:solidFill>
              </a:rPr>
              <a:t>Unterscheide erfolglose und erfolgreiche Suche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2C373018-BD2A-EE45-B1F9-EFDFDB2A3B45}" type="slidenum">
              <a:rPr lang="de-DE"/>
              <a:pPr/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5025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erfolg</a:t>
            </a:r>
            <a:r>
              <a:rPr lang="de-DE" dirty="0">
                <a:solidFill>
                  <a:srgbClr val="FF0000"/>
                </a:solidFill>
              </a:rPr>
              <a:t>losen</a:t>
            </a:r>
            <a:r>
              <a:rPr lang="de-DE" dirty="0"/>
              <a:t>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0000FF"/>
                </a:solidFill>
              </a:rPr>
              <a:t>Behauptung: </a:t>
            </a:r>
            <a:r>
              <a:rPr lang="de-DE" dirty="0"/>
              <a:t>Im typischen Fall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O(1/ (1-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</a:t>
            </a:r>
          </a:p>
          <a:p>
            <a:r>
              <a:rPr lang="de-DE" dirty="0"/>
              <a:t>Bei 50% Füllung ca. 2 Sondierungen nötig</a:t>
            </a:r>
          </a:p>
          <a:p>
            <a:r>
              <a:rPr lang="de-DE" dirty="0"/>
              <a:t>Bei 90% Füllung ca. 10 Sondierungen nötig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Ohne Beweis</a:t>
            </a:r>
          </a:p>
          <a:p>
            <a:pPr marL="0" indent="0">
              <a:buNone/>
            </a:pPr>
            <a:endParaRPr lang="de-DE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44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BF72-301F-0040-A9A0-215BABAF3141}" type="slidenum">
              <a:rPr lang="de-DE"/>
              <a:pPr/>
              <a:t>3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Wörterbuch-Datenstruktur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hlink"/>
                </a:solidFill>
              </a:rPr>
              <a:t>S:</a:t>
            </a:r>
            <a:r>
              <a:rPr lang="de-DE" dirty="0">
                <a:solidFill>
                  <a:schemeClr val="accent2"/>
                </a:solidFill>
              </a:rPr>
              <a:t> </a:t>
            </a:r>
            <a:r>
              <a:rPr lang="de-DE" dirty="0"/>
              <a:t>Menge von Schlüssel-Wert-Paaren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object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Operationen:</a:t>
            </a:r>
          </a:p>
          <a:p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rgbClr val="009899"/>
                </a:solidFill>
              </a:rPr>
              <a:t>k</a:t>
            </a:r>
            <a:r>
              <a:rPr lang="de-DE" dirty="0">
                <a:solidFill>
                  <a:srgbClr val="009899"/>
                </a:solidFill>
              </a:rPr>
              <a:t>,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s</a:t>
            </a:r>
            <a:r>
              <a:rPr lang="de-DE" dirty="0"/>
              <a:t>): </a:t>
            </a:r>
            <a:r>
              <a:rPr lang="de-DE" dirty="0">
                <a:solidFill>
                  <a:schemeClr val="hlink"/>
                </a:solidFill>
              </a:rPr>
              <a:t>s := s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de-DE" dirty="0">
                <a:solidFill>
                  <a:schemeClr val="hlink"/>
                </a:solidFill>
              </a:rPr>
              <a:t> {(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)} 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>
                <a:solidFill>
                  <a:schemeClr val="hlink"/>
                </a:solidFill>
              </a:rPr>
              <a:t>// </a:t>
            </a:r>
            <a:r>
              <a:rPr lang="de-DE" dirty="0">
                <a:solidFill>
                  <a:srgbClr val="009899"/>
                </a:solidFill>
              </a:rPr>
              <a:t>Änderung</a:t>
            </a:r>
            <a:r>
              <a:rPr lang="de-DE" dirty="0">
                <a:solidFill>
                  <a:schemeClr val="hlink"/>
                </a:solidFill>
              </a:rPr>
              <a:t> nach außen sichtbar</a:t>
            </a:r>
            <a:endParaRPr lang="de-DE" dirty="0"/>
          </a:p>
          <a:p>
            <a:r>
              <a:rPr lang="de-DE" dirty="0" err="1">
                <a:solidFill>
                  <a:srgbClr val="FF0000"/>
                </a:solidFill>
              </a:rPr>
              <a:t>delete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s</a:t>
            </a:r>
            <a:r>
              <a:rPr lang="de-DE" dirty="0"/>
              <a:t>):  </a:t>
            </a:r>
            <a:r>
              <a:rPr lang="de-DE" dirty="0">
                <a:solidFill>
                  <a:schemeClr val="hlink"/>
                </a:solidFill>
              </a:rPr>
              <a:t>s:=s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\ </a:t>
            </a:r>
            <a:r>
              <a:rPr lang="de-DE" dirty="0">
                <a:solidFill>
                  <a:schemeClr val="hlink"/>
                </a:solidFill>
              </a:rPr>
              <a:t>{(</a:t>
            </a:r>
            <a:r>
              <a:rPr lang="de-DE" dirty="0" err="1">
                <a:solidFill>
                  <a:schemeClr val="hlink"/>
                </a:solidFill>
              </a:rPr>
              <a:t>k,e</a:t>
            </a:r>
            <a:r>
              <a:rPr lang="de-DE" dirty="0">
                <a:solidFill>
                  <a:schemeClr val="hlink"/>
                </a:solidFill>
              </a:rPr>
              <a:t>)}, </a:t>
            </a:r>
            <a:r>
              <a:rPr lang="de-DE" dirty="0"/>
              <a:t>wobei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/>
              <a:t> das Element ist, das unter dem 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eingetragen ist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// Änderung von s nach außen sichtbar</a:t>
            </a:r>
          </a:p>
          <a:p>
            <a:r>
              <a:rPr lang="de-DE" dirty="0" err="1">
                <a:solidFill>
                  <a:srgbClr val="FF0000"/>
                </a:solidFill>
              </a:rPr>
              <a:t>lookup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s</a:t>
            </a:r>
            <a:r>
              <a:rPr lang="de-DE" dirty="0"/>
              <a:t>): Falls es ein</a:t>
            </a:r>
            <a:r>
              <a:rPr lang="de-DE" dirty="0">
                <a:solidFill>
                  <a:schemeClr val="hlink"/>
                </a:solidFill>
              </a:rPr>
              <a:t> 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S</a:t>
            </a:r>
            <a:r>
              <a:rPr lang="de-DE" dirty="0"/>
              <a:t> gibt, </a:t>
            </a:r>
            <a:br>
              <a:rPr lang="de-DE" dirty="0"/>
            </a:br>
            <a:r>
              <a:rPr lang="de-DE" dirty="0"/>
              <a:t>dann gib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aus, sonst gib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aus</a:t>
            </a:r>
          </a:p>
        </p:txBody>
      </p:sp>
    </p:spTree>
    <p:extLst>
      <p:ext uri="{BB962C8B-B14F-4D97-AF65-F5344CB8AC3E}">
        <p14:creationId xmlns:p14="http://schemas.microsoft.com/office/powerpoint/2010/main" val="3696396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erfolg</a:t>
            </a:r>
            <a:r>
              <a:rPr lang="de-DE" dirty="0">
                <a:solidFill>
                  <a:srgbClr val="008000"/>
                </a:solidFill>
              </a:rPr>
              <a:t>reichen</a:t>
            </a:r>
            <a:r>
              <a:rPr lang="de-DE" dirty="0"/>
              <a:t> Suche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0000FF"/>
                </a:solidFill>
              </a:rPr>
              <a:t>Behauptung:</a:t>
            </a:r>
            <a:r>
              <a:rPr lang="de-DE" dirty="0"/>
              <a:t> Im durchschnittlichen Fall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O(1/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(1/(1-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)))</a:t>
            </a:r>
          </a:p>
          <a:p>
            <a:r>
              <a:rPr lang="de-DE" dirty="0"/>
              <a:t>Bei 50% Füllung ca. 1,39 Sondierungen nötig</a:t>
            </a:r>
          </a:p>
          <a:p>
            <a:r>
              <a:rPr lang="de-DE" dirty="0"/>
              <a:t>Bei 90% Füllung ca. 2,56 Sondierungen nötig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Ohne Beweis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6558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Zufälliges Sondieren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Wähle den jeweils nächsten Feldindex nach einer (reproduzierbaren) Zufallsfolge </a:t>
            </a:r>
          </a:p>
          <a:p>
            <a:pPr lvl="1"/>
            <a:r>
              <a:rPr lang="de-DE" dirty="0"/>
              <a:t>Rechenaufwendig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Für jeden 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wähle genügend lange zufällige Versatzfolge </a:t>
            </a:r>
            <a:r>
              <a:rPr lang="de-DE" dirty="0">
                <a:solidFill>
                  <a:srgbClr val="3C8C93"/>
                </a:solidFill>
              </a:rPr>
              <a:t>f(i)</a:t>
            </a:r>
            <a:r>
              <a:rPr lang="de-DE" dirty="0"/>
              <a:t> und speichere Folge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f(i)</a:t>
            </a:r>
            <a:r>
              <a:rPr lang="de-DE" dirty="0"/>
              <a:t> zur Verwendung bei erneutem Hash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/>
              <a:t>Speicheraufwendig</a:t>
            </a:r>
          </a:p>
          <a:p>
            <a:pPr lvl="1"/>
            <a:r>
              <a:rPr lang="de-DE" dirty="0"/>
              <a:t>Bootstrap-Problem</a:t>
            </a:r>
          </a:p>
          <a:p>
            <a:pPr lvl="2"/>
            <a:r>
              <a:rPr lang="de-DE" dirty="0"/>
              <a:t>Assoziation </a:t>
            </a:r>
            <a:r>
              <a:rPr lang="de-DE" dirty="0" err="1"/>
              <a:t>Key</a:t>
            </a:r>
            <a:r>
              <a:rPr lang="de-DE" dirty="0" err="1">
                <a:sym typeface="Wingdings"/>
              </a:rPr>
              <a:t>Indexfolge</a:t>
            </a:r>
            <a:endParaRPr lang="de-DE" dirty="0">
              <a:sym typeface="Wingdings"/>
            </a:endParaRPr>
          </a:p>
          <a:p>
            <a:pPr lvl="2"/>
            <a:r>
              <a:rPr lang="de-DE" dirty="0">
                <a:sym typeface="Wingdings"/>
              </a:rPr>
              <a:t>Realisiert m</a:t>
            </a:r>
            <a:r>
              <a:rPr lang="de-DE" dirty="0"/>
              <a:t>ittels </a:t>
            </a:r>
            <a:r>
              <a:rPr lang="de-DE" dirty="0" err="1"/>
              <a:t>Hashing</a:t>
            </a:r>
            <a:r>
              <a:rPr lang="de-DE" dirty="0"/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8503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 mit zufälligem Sondieren</a:t>
            </a:r>
          </a:p>
        </p:txBody>
      </p:sp>
      <p:pic>
        <p:nvPicPr>
          <p:cNvPr id="5" name="Picture 4" descr="fig05_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638" y="2224088"/>
            <a:ext cx="66484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4248" y="5805264"/>
            <a:ext cx="1343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dirty="0"/>
              <a:t>Füllfaktor </a:t>
            </a:r>
            <a:r>
              <a:rPr lang="de-DE" altLang="de-DE" dirty="0">
                <a:latin typeface="Symbol" charset="2"/>
                <a:cs typeface="Symbol" charset="2"/>
              </a:rPr>
              <a:t>a</a:t>
            </a:r>
            <a:endParaRPr lang="en-US" altLang="de-DE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 rot="16200000">
            <a:off x="-111212" y="3003034"/>
            <a:ext cx="18146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/>
              <a:t># </a:t>
            </a:r>
            <a:r>
              <a:rPr lang="en-US" altLang="de-DE" dirty="0" err="1"/>
              <a:t>Sondierungen</a:t>
            </a:r>
            <a:endParaRPr lang="en-US" altLang="de-DE" dirty="0"/>
          </a:p>
        </p:txBody>
      </p: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828800" y="2209800"/>
            <a:ext cx="3507006" cy="838200"/>
            <a:chOff x="2438400" y="2667000"/>
            <a:chExt cx="3507006" cy="838200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2438400" y="2667000"/>
              <a:ext cx="3463280" cy="8382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de-DE" altLang="de-DE"/>
            </a:p>
          </p:txBody>
        </p:sp>
        <p:cxnSp>
          <p:nvCxnSpPr>
            <p:cNvPr id="10" name="Straight Connector 10"/>
            <p:cNvCxnSpPr>
              <a:cxnSpLocks noChangeShapeType="1"/>
            </p:cNvCxnSpPr>
            <p:nvPr/>
          </p:nvCxnSpPr>
          <p:spPr bwMode="auto">
            <a:xfrm>
              <a:off x="2667000" y="28956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1"/>
            <p:cNvCxnSpPr>
              <a:cxnSpLocks noChangeShapeType="1"/>
            </p:cNvCxnSpPr>
            <p:nvPr/>
          </p:nvCxnSpPr>
          <p:spPr bwMode="auto">
            <a:xfrm>
              <a:off x="2667000" y="32004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3657600" y="2743200"/>
              <a:ext cx="228780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 err="1"/>
                <a:t>Lineares</a:t>
              </a:r>
              <a:r>
                <a:rPr lang="en-US" altLang="de-DE" dirty="0"/>
                <a:t> </a:t>
              </a:r>
              <a:r>
                <a:rPr lang="en-US" altLang="de-DE" dirty="0" err="1"/>
                <a:t>Sondieren</a:t>
              </a:r>
              <a:endParaRPr lang="en-US" altLang="de-DE" dirty="0"/>
            </a:p>
            <a:p>
              <a:r>
                <a:rPr lang="en-US" altLang="de-DE" dirty="0" err="1"/>
                <a:t>Zufälliges</a:t>
              </a:r>
              <a:r>
                <a:rPr lang="en-US" altLang="de-DE" dirty="0"/>
                <a:t> </a:t>
              </a:r>
              <a:r>
                <a:rPr lang="en-US" altLang="de-DE" dirty="0" err="1"/>
                <a:t>Sondieren</a:t>
              </a:r>
              <a:endParaRPr lang="en-US" altLang="de-DE" dirty="0"/>
            </a:p>
          </p:txBody>
        </p:sp>
      </p:grp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399544" y="5837238"/>
            <a:ext cx="202844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80000"/>
            <a:r>
              <a:rPr lang="en-US" altLang="de-DE" sz="1400" dirty="0"/>
              <a:t>U	– </a:t>
            </a:r>
            <a:r>
              <a:rPr lang="en-US" altLang="de-DE" sz="1400" dirty="0" err="1"/>
              <a:t>Erfolglose</a:t>
            </a:r>
            <a:r>
              <a:rPr lang="en-US" altLang="de-DE" sz="1400" dirty="0"/>
              <a:t> </a:t>
            </a:r>
            <a:r>
              <a:rPr lang="en-US" altLang="de-DE" sz="1400" dirty="0" err="1"/>
              <a:t>Suche</a:t>
            </a:r>
            <a:endParaRPr lang="en-US" altLang="de-DE" sz="1400" dirty="0"/>
          </a:p>
          <a:p>
            <a:pPr defTabSz="180000"/>
            <a:r>
              <a:rPr lang="en-US" altLang="de-DE" sz="1400" dirty="0"/>
              <a:t>S	– </a:t>
            </a:r>
            <a:r>
              <a:rPr lang="en-US" altLang="de-DE" sz="1400" dirty="0" err="1"/>
              <a:t>Erfolgreiche</a:t>
            </a:r>
            <a:r>
              <a:rPr lang="en-US" altLang="de-DE" sz="1400" dirty="0"/>
              <a:t> </a:t>
            </a:r>
            <a:r>
              <a:rPr lang="en-US" altLang="de-DE" sz="1400" dirty="0" err="1"/>
              <a:t>Suche</a:t>
            </a:r>
            <a:endParaRPr lang="en-US" altLang="de-DE" sz="1400" dirty="0"/>
          </a:p>
          <a:p>
            <a:pPr defTabSz="180000"/>
            <a:r>
              <a:rPr lang="en-US" altLang="de-DE" sz="1400" dirty="0"/>
              <a:t>I	– </a:t>
            </a:r>
            <a:r>
              <a:rPr lang="en-US" altLang="de-DE" sz="1400" dirty="0" err="1"/>
              <a:t>Einfügen</a:t>
            </a:r>
            <a:r>
              <a:rPr lang="en-US" altLang="de-DE" sz="1400" dirty="0"/>
              <a:t> 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410200" y="2514600"/>
            <a:ext cx="0" cy="29718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3962401" y="3352800"/>
            <a:ext cx="2554288" cy="406400"/>
            <a:chOff x="2496" y="2112"/>
            <a:chExt cx="1609" cy="256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2496" y="235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630" y="2135"/>
              <a:ext cx="3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>
                  <a:solidFill>
                    <a:schemeClr val="folHlink"/>
                  </a:solidFill>
                </a:rPr>
                <a:t>gut</a:t>
              </a: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456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456" y="2112"/>
              <a:ext cx="6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 err="1">
                  <a:solidFill>
                    <a:schemeClr val="hlink"/>
                  </a:solidFill>
                </a:rPr>
                <a:t>schlecht</a:t>
              </a:r>
              <a:endParaRPr lang="en-US" altLang="de-DE" dirty="0">
                <a:solidFill>
                  <a:schemeClr val="hlink"/>
                </a:solidFill>
              </a:endParaRPr>
            </a:p>
          </p:txBody>
        </p:sp>
      </p:grp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3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Quadratisches Sondieren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891408" y="1268760"/>
            <a:ext cx="5145088" cy="4114800"/>
          </a:xfrm>
        </p:spPr>
        <p:txBody>
          <a:bodyPr/>
          <a:lstStyle/>
          <a:p>
            <a:r>
              <a:rPr lang="en-US" altLang="de-DE" dirty="0"/>
              <a:t>Vermeidet </a:t>
            </a:r>
            <a:r>
              <a:rPr lang="en-US" altLang="de-DE" dirty="0" err="1"/>
              <a:t>primäres</a:t>
            </a:r>
            <a:r>
              <a:rPr lang="en-US" altLang="de-DE" dirty="0"/>
              <a:t> Clustering</a:t>
            </a:r>
          </a:p>
          <a:p>
            <a:r>
              <a:rPr lang="en-US" altLang="de-DE" dirty="0">
                <a:solidFill>
                  <a:srgbClr val="3C8C93"/>
                </a:solidFill>
              </a:rPr>
              <a:t>f(</a:t>
            </a:r>
            <a:r>
              <a:rPr lang="en-US" altLang="de-DE" dirty="0" err="1">
                <a:solidFill>
                  <a:srgbClr val="3C8C93"/>
                </a:solidFill>
              </a:rPr>
              <a:t>i</a:t>
            </a:r>
            <a:r>
              <a:rPr lang="en-US" altLang="de-DE" dirty="0">
                <a:solidFill>
                  <a:srgbClr val="3C8C93"/>
                </a:solidFill>
              </a:rPr>
              <a:t>)</a:t>
            </a:r>
            <a:r>
              <a:rPr lang="en-US" altLang="de-DE" dirty="0"/>
              <a:t> </a:t>
            </a:r>
            <a:r>
              <a:rPr lang="en-US" altLang="de-DE" dirty="0" err="1"/>
              <a:t>ist</a:t>
            </a:r>
            <a:r>
              <a:rPr lang="en-US" altLang="de-DE" dirty="0"/>
              <a:t> </a:t>
            </a:r>
            <a:r>
              <a:rPr lang="en-US" altLang="de-DE" dirty="0" err="1"/>
              <a:t>quadratisch</a:t>
            </a:r>
            <a:r>
              <a:rPr lang="en-US" altLang="de-DE" dirty="0"/>
              <a:t> in </a:t>
            </a:r>
            <a:r>
              <a:rPr lang="en-US" altLang="de-DE" dirty="0" err="1">
                <a:solidFill>
                  <a:srgbClr val="3C8C93"/>
                </a:solidFill>
              </a:rPr>
              <a:t>i</a:t>
            </a:r>
            <a:r>
              <a:rPr lang="en-US" altLang="de-DE" dirty="0">
                <a:solidFill>
                  <a:srgbClr val="3C8C93"/>
                </a:solidFill>
              </a:rPr>
              <a:t> </a:t>
            </a:r>
            <a:r>
              <a:rPr lang="en-US" altLang="de-DE" dirty="0" err="1"/>
              <a:t>z.B</a:t>
            </a:r>
            <a:r>
              <a:rPr lang="en-US" altLang="de-DE" dirty="0"/>
              <a:t>., </a:t>
            </a:r>
            <a:r>
              <a:rPr lang="en-US" altLang="de-DE" dirty="0">
                <a:solidFill>
                  <a:schemeClr val="hlink"/>
                </a:solidFill>
              </a:rPr>
              <a:t>f(</a:t>
            </a:r>
            <a:r>
              <a:rPr lang="en-US" altLang="de-DE" dirty="0" err="1">
                <a:solidFill>
                  <a:schemeClr val="hlink"/>
                </a:solidFill>
              </a:rPr>
              <a:t>i</a:t>
            </a:r>
            <a:r>
              <a:rPr lang="en-US" altLang="de-DE" dirty="0">
                <a:solidFill>
                  <a:schemeClr val="hlink"/>
                </a:solidFill>
              </a:rPr>
              <a:t>) = i</a:t>
            </a:r>
            <a:r>
              <a:rPr lang="en-US" altLang="de-DE" baseline="30000" dirty="0">
                <a:solidFill>
                  <a:schemeClr val="hlink"/>
                </a:solidFill>
              </a:rPr>
              <a:t>2</a:t>
            </a:r>
          </a:p>
          <a:p>
            <a:pPr lvl="1"/>
            <a:r>
              <a:rPr lang="en-US" altLang="de-DE" dirty="0">
                <a:solidFill>
                  <a:schemeClr val="hlink"/>
                </a:solidFill>
              </a:rPr>
              <a:t>h</a:t>
            </a:r>
            <a:r>
              <a:rPr lang="en-US" altLang="de-DE" baseline="-25000" dirty="0">
                <a:solidFill>
                  <a:schemeClr val="hlink"/>
                </a:solidFill>
              </a:rPr>
              <a:t>i</a:t>
            </a:r>
            <a:r>
              <a:rPr lang="en-US" altLang="de-DE" dirty="0">
                <a:solidFill>
                  <a:schemeClr val="hlink"/>
                </a:solidFill>
              </a:rPr>
              <a:t>(x) = (h(x) + i</a:t>
            </a:r>
            <a:r>
              <a:rPr lang="en-US" altLang="de-DE" baseline="30000" dirty="0">
                <a:solidFill>
                  <a:schemeClr val="hlink"/>
                </a:solidFill>
              </a:rPr>
              <a:t>2</a:t>
            </a:r>
            <a:r>
              <a:rPr lang="en-US" altLang="de-DE" dirty="0">
                <a:solidFill>
                  <a:schemeClr val="hlink"/>
                </a:solidFill>
              </a:rPr>
              <a:t>) mod m</a:t>
            </a:r>
          </a:p>
          <a:p>
            <a:pPr lvl="1"/>
            <a:r>
              <a:rPr lang="en-US" altLang="de-DE" dirty="0" err="1"/>
              <a:t>Sondierungssequenz</a:t>
            </a:r>
            <a:r>
              <a:rPr lang="en-US" altLang="de-DE" dirty="0"/>
              <a:t>:  </a:t>
            </a:r>
            <a:br>
              <a:rPr lang="en-US" altLang="de-DE" dirty="0"/>
            </a:br>
            <a:r>
              <a:rPr lang="en-US" altLang="de-DE" dirty="0"/>
              <a:t>+0, +1, +4, +9, +16, … </a:t>
            </a:r>
          </a:p>
          <a:p>
            <a:pPr lvl="1"/>
            <a:r>
              <a:rPr lang="en-US" altLang="de-DE" dirty="0" err="1"/>
              <a:t>Allgemeiner</a:t>
            </a:r>
            <a:r>
              <a:rPr lang="en-US" altLang="de-DE" dirty="0"/>
              <a:t>:</a:t>
            </a:r>
            <a:br>
              <a:rPr lang="en-US" altLang="de-DE" dirty="0"/>
            </a:br>
            <a:r>
              <a:rPr lang="en-US" altLang="de-DE" dirty="0">
                <a:solidFill>
                  <a:schemeClr val="hlink"/>
                </a:solidFill>
              </a:rPr>
              <a:t>f(</a:t>
            </a:r>
            <a:r>
              <a:rPr lang="en-US" altLang="de-DE" dirty="0" err="1">
                <a:solidFill>
                  <a:schemeClr val="hlink"/>
                </a:solidFill>
              </a:rPr>
              <a:t>i</a:t>
            </a:r>
            <a:r>
              <a:rPr lang="en-US" altLang="de-DE" dirty="0">
                <a:solidFill>
                  <a:schemeClr val="hlink"/>
                </a:solidFill>
              </a:rPr>
              <a:t>) = c</a:t>
            </a:r>
            <a:r>
              <a:rPr lang="en-US" altLang="de-DE" baseline="-25000" dirty="0">
                <a:solidFill>
                  <a:schemeClr val="hlink"/>
                </a:solidFill>
              </a:rPr>
              <a:t>1</a:t>
            </a:r>
            <a:r>
              <a:rPr lang="en-US" altLang="de-DE" dirty="0">
                <a:solidFill>
                  <a:schemeClr val="hlink"/>
                </a:solidFill>
              </a:rPr>
              <a:t>∙i + c</a:t>
            </a:r>
            <a:r>
              <a:rPr lang="en-US" altLang="de-DE" baseline="-25000" dirty="0">
                <a:solidFill>
                  <a:schemeClr val="hlink"/>
                </a:solidFill>
              </a:rPr>
              <a:t>2</a:t>
            </a:r>
            <a:r>
              <a:rPr lang="en-US" altLang="de-DE" dirty="0">
                <a:solidFill>
                  <a:schemeClr val="hlink"/>
                </a:solidFill>
              </a:rPr>
              <a:t>∙i</a:t>
            </a:r>
            <a:r>
              <a:rPr lang="en-US" altLang="de-DE" baseline="30000" dirty="0">
                <a:solidFill>
                  <a:schemeClr val="hlink"/>
                </a:solidFill>
              </a:rPr>
              <a:t>2</a:t>
            </a:r>
          </a:p>
          <a:p>
            <a:pPr lvl="1"/>
            <a:endParaRPr lang="en-US" altLang="de-DE" dirty="0"/>
          </a:p>
          <a:p>
            <a:pPr lvl="1"/>
            <a:endParaRPr lang="en-US" altLang="de-DE" dirty="0"/>
          </a:p>
        </p:txBody>
      </p:sp>
      <p:graphicFrame>
        <p:nvGraphicFramePr>
          <p:cNvPr id="6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0297"/>
              </p:ext>
            </p:extLst>
          </p:nvPr>
        </p:nvGraphicFramePr>
        <p:xfrm>
          <a:off x="396875" y="1959496"/>
          <a:ext cx="1560513" cy="3316292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 Box 91"/>
          <p:cNvSpPr txBox="1">
            <a:spLocks noChangeArrowheads="1"/>
          </p:cNvSpPr>
          <p:nvPr/>
        </p:nvSpPr>
        <p:spPr bwMode="auto">
          <a:xfrm>
            <a:off x="228600" y="1268760"/>
            <a:ext cx="2852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Quadratisches</a:t>
            </a:r>
            <a:r>
              <a:rPr lang="en-US" altLang="de-DE" u="sng" dirty="0"/>
              <a:t> </a:t>
            </a:r>
            <a:r>
              <a:rPr lang="en-US" altLang="de-DE" u="sng" dirty="0" err="1"/>
              <a:t>Sondieren</a:t>
            </a:r>
            <a:r>
              <a:rPr lang="en-US" altLang="de-DE" u="sng" dirty="0"/>
              <a:t>:</a:t>
            </a:r>
          </a:p>
        </p:txBody>
      </p:sp>
      <p:sp>
        <p:nvSpPr>
          <p:cNvPr id="9" name="Line 92"/>
          <p:cNvSpPr>
            <a:spLocks noChangeShapeType="1"/>
          </p:cNvSpPr>
          <p:nvPr/>
        </p:nvSpPr>
        <p:spPr bwMode="auto">
          <a:xfrm flipH="1">
            <a:off x="1920875" y="1770584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 Box 93"/>
          <p:cNvSpPr txBox="1">
            <a:spLocks noChangeArrowheads="1"/>
          </p:cNvSpPr>
          <p:nvPr/>
        </p:nvSpPr>
        <p:spPr bwMode="auto">
          <a:xfrm>
            <a:off x="2209800" y="1578496"/>
            <a:ext cx="1556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/>
              <a:t>0-ter </a:t>
            </a: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1" name="Group 143"/>
          <p:cNvGrpSpPr>
            <a:grpSpLocks/>
          </p:cNvGrpSpPr>
          <p:nvPr/>
        </p:nvGrpSpPr>
        <p:grpSpPr bwMode="auto">
          <a:xfrm>
            <a:off x="1920883" y="1843609"/>
            <a:ext cx="1754191" cy="612775"/>
            <a:chOff x="3120" y="1966"/>
            <a:chExt cx="1105" cy="386"/>
          </a:xfrm>
        </p:grpSpPr>
        <p:sp>
          <p:nvSpPr>
            <p:cNvPr id="12" name="Freeform 86"/>
            <p:cNvSpPr>
              <a:spLocks/>
            </p:cNvSpPr>
            <p:nvPr/>
          </p:nvSpPr>
          <p:spPr bwMode="auto">
            <a:xfrm>
              <a:off x="3120" y="2112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 Box 94"/>
            <p:cNvSpPr txBox="1">
              <a:spLocks noChangeArrowheads="1"/>
            </p:cNvSpPr>
            <p:nvPr/>
          </p:nvSpPr>
          <p:spPr bwMode="auto">
            <a:xfrm>
              <a:off x="3244" y="1966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1-ter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4" name="Group 144"/>
          <p:cNvGrpSpPr>
            <a:grpSpLocks/>
          </p:cNvGrpSpPr>
          <p:nvPr/>
        </p:nvGrpSpPr>
        <p:grpSpPr bwMode="auto">
          <a:xfrm>
            <a:off x="1905009" y="2111896"/>
            <a:ext cx="1862141" cy="1219200"/>
            <a:chOff x="3110" y="2135"/>
            <a:chExt cx="1173" cy="768"/>
          </a:xfrm>
        </p:grpSpPr>
        <p:sp>
          <p:nvSpPr>
            <p:cNvPr id="15" name="Freeform 87"/>
            <p:cNvSpPr>
              <a:spLocks/>
            </p:cNvSpPr>
            <p:nvPr/>
          </p:nvSpPr>
          <p:spPr bwMode="auto">
            <a:xfrm>
              <a:off x="3110" y="2135"/>
              <a:ext cx="296" cy="768"/>
            </a:xfrm>
            <a:custGeom>
              <a:avLst/>
              <a:gdLst>
                <a:gd name="T0" fmla="*/ 0 w 248"/>
                <a:gd name="T1" fmla="*/ 0 h 240"/>
                <a:gd name="T2" fmla="*/ 692 w 248"/>
                <a:gd name="T3" fmla="*/ 154666 h 240"/>
                <a:gd name="T4" fmla="*/ 138 w 248"/>
                <a:gd name="T5" fmla="*/ 25775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 Box 95"/>
            <p:cNvSpPr txBox="1">
              <a:spLocks noChangeArrowheads="1"/>
            </p:cNvSpPr>
            <p:nvPr/>
          </p:nvSpPr>
          <p:spPr bwMode="auto">
            <a:xfrm>
              <a:off x="3302" y="2375"/>
              <a:ext cx="98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2-ter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7" name="Group 145"/>
          <p:cNvGrpSpPr>
            <a:grpSpLocks/>
          </p:cNvGrpSpPr>
          <p:nvPr/>
        </p:nvGrpSpPr>
        <p:grpSpPr bwMode="auto">
          <a:xfrm>
            <a:off x="1828807" y="2188096"/>
            <a:ext cx="2106616" cy="2895600"/>
            <a:chOff x="3062" y="2183"/>
            <a:chExt cx="1327" cy="1632"/>
          </a:xfrm>
        </p:grpSpPr>
        <p:sp>
          <p:nvSpPr>
            <p:cNvPr id="18" name="Freeform 88"/>
            <p:cNvSpPr>
              <a:spLocks/>
            </p:cNvSpPr>
            <p:nvPr/>
          </p:nvSpPr>
          <p:spPr bwMode="auto">
            <a:xfrm>
              <a:off x="3062" y="2183"/>
              <a:ext cx="392" cy="1632"/>
            </a:xfrm>
            <a:custGeom>
              <a:avLst/>
              <a:gdLst>
                <a:gd name="T0" fmla="*/ 0 w 248"/>
                <a:gd name="T1" fmla="*/ 0 h 240"/>
                <a:gd name="T2" fmla="*/ 3740 w 248"/>
                <a:gd name="T3" fmla="*/ 14233692 h 240"/>
                <a:gd name="T4" fmla="*/ 749 w 248"/>
                <a:gd name="T5" fmla="*/ 23728927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 Box 96"/>
            <p:cNvSpPr txBox="1">
              <a:spLocks noChangeArrowheads="1"/>
            </p:cNvSpPr>
            <p:nvPr/>
          </p:nvSpPr>
          <p:spPr bwMode="auto">
            <a:xfrm>
              <a:off x="3408" y="2976"/>
              <a:ext cx="98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 dirty="0"/>
                <a:t>3-ter </a:t>
              </a: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20" name="Text Box 101"/>
            <p:cNvSpPr txBox="1">
              <a:spLocks noChangeArrowheads="1"/>
            </p:cNvSpPr>
            <p:nvPr/>
          </p:nvSpPr>
          <p:spPr bwMode="auto">
            <a:xfrm rot="-5400000">
              <a:off x="3336" y="3445"/>
              <a:ext cx="2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de-DE"/>
                <a:t>…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09800" y="5186263"/>
            <a:ext cx="65359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dirty="0" err="1">
                <a:solidFill>
                  <a:srgbClr val="0000FF"/>
                </a:solidFill>
              </a:rPr>
              <a:t>Fahre</a:t>
            </a:r>
            <a:r>
              <a:rPr lang="en-US" altLang="de-DE" dirty="0">
                <a:solidFill>
                  <a:srgbClr val="0000FF"/>
                </a:solidFill>
              </a:rPr>
              <a:t> fort </a:t>
            </a:r>
            <a:r>
              <a:rPr lang="en-US" altLang="de-DE" dirty="0" err="1">
                <a:solidFill>
                  <a:srgbClr val="0000FF"/>
                </a:solidFill>
              </a:rPr>
              <a:t>bis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freier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Platz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gefunden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ist</a:t>
            </a:r>
            <a:endParaRPr lang="en-US" altLang="de-DE" dirty="0">
              <a:solidFill>
                <a:srgbClr val="0000FF"/>
              </a:solidFill>
            </a:endParaRPr>
          </a:p>
          <a:p>
            <a:endParaRPr lang="en-US" altLang="de-DE" dirty="0">
              <a:solidFill>
                <a:srgbClr val="0000FF"/>
              </a:solidFill>
            </a:endParaRPr>
          </a:p>
          <a:p>
            <a:r>
              <a:rPr lang="en-US" altLang="de-DE" dirty="0">
                <a:solidFill>
                  <a:srgbClr val="0000FF"/>
                </a:solidFill>
              </a:rPr>
              <a:t>#</a:t>
            </a:r>
            <a:r>
              <a:rPr lang="en-US" altLang="de-DE" dirty="0" err="1">
                <a:solidFill>
                  <a:srgbClr val="0000FF"/>
                </a:solidFill>
              </a:rPr>
              <a:t>fehlgeschlagene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Versuche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ist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eine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Meßgröße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für</a:t>
            </a:r>
            <a:r>
              <a:rPr lang="en-US" altLang="de-DE" dirty="0">
                <a:solidFill>
                  <a:srgbClr val="0000FF"/>
                </a:solidFill>
              </a:rPr>
              <a:t> </a:t>
            </a:r>
            <a:r>
              <a:rPr lang="en-US" altLang="de-DE" dirty="0" err="1">
                <a:solidFill>
                  <a:srgbClr val="0000FF"/>
                </a:solidFill>
              </a:rPr>
              <a:t>Performanz</a:t>
            </a:r>
            <a:endParaRPr lang="en-US" altLang="de-DE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55576" y="1990273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55575" y="2328828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55574" y="4936212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5" name="TextBox 36"/>
          <p:cNvSpPr txBox="1">
            <a:spLocks noChangeArrowheads="1"/>
          </p:cNvSpPr>
          <p:nvPr/>
        </p:nvSpPr>
        <p:spPr bwMode="auto">
          <a:xfrm>
            <a:off x="755576" y="3287311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400" dirty="0" err="1"/>
              <a:t>besetzt</a:t>
            </a:r>
            <a:endParaRPr lang="en-US" altLang="de-DE" sz="1400" dirty="0"/>
          </a:p>
        </p:txBody>
      </p:sp>
      <p:sp>
        <p:nvSpPr>
          <p:cNvPr id="2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852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9458"/>
            <a:ext cx="8496175" cy="503238"/>
          </a:xfrm>
        </p:spPr>
        <p:txBody>
          <a:bodyPr/>
          <a:lstStyle/>
          <a:p>
            <a:r>
              <a:rPr lang="de-DE" dirty="0"/>
              <a:t>Löschen von Einträgen bei offener Adressierung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Direktes Löschen unterbricht Sondierungskette</a:t>
            </a:r>
            <a:endParaRPr lang="de-DE" dirty="0"/>
          </a:p>
          <a:p>
            <a:r>
              <a:rPr lang="de-DE" dirty="0"/>
              <a:t>Mögliche Lösung: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Spezieller Eintrag “gelöscht“. Kann zwar wieder belegt werden, unterbricht aber Sondierungsketten nicht. Nachteil bei vielen Löschungen: </a:t>
            </a:r>
            <a:br>
              <a:rPr lang="de-DE" dirty="0"/>
            </a:br>
            <a:r>
              <a:rPr lang="de-DE" dirty="0"/>
              <a:t>Lange Sondierungszeiten 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Umorganisieren. Kompliziert, sowie hoher Aufwand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0841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Quadratisches Sondieren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Schwierig</a:t>
            </a:r>
          </a:p>
          <a:p>
            <a:r>
              <a:rPr lang="de-DE" dirty="0"/>
              <a:t>Theorem</a:t>
            </a:r>
          </a:p>
          <a:p>
            <a:pPr lvl="1"/>
            <a:r>
              <a:rPr lang="de-DE" dirty="0"/>
              <a:t>Wenn die Tabellengröße eine Primzahl ist und der Füllfaktor höchstens ½  ist, dann findet Quadratisches Sondieren immer einen freien Platz</a:t>
            </a:r>
          </a:p>
          <a:p>
            <a:pPr lvl="1"/>
            <a:r>
              <a:rPr lang="de-DE" dirty="0"/>
              <a:t>Ansonsten kann es sein, dass Quadratisches Sondieren keinen freien Platz findet, obwohl vorhanden</a:t>
            </a:r>
          </a:p>
          <a:p>
            <a:r>
              <a:rPr lang="de-DE" dirty="0"/>
              <a:t>Damit </a:t>
            </a:r>
            <a:r>
              <a:rPr lang="de-DE" dirty="0" err="1">
                <a:latin typeface="Symbol" charset="2"/>
                <a:cs typeface="Symbol" charset="2"/>
              </a:rPr>
              <a:t>a</a:t>
            </a:r>
            <a:r>
              <a:rPr lang="de-DE" baseline="-25000" dirty="0" err="1"/>
              <a:t>max</a:t>
            </a:r>
            <a:r>
              <a:rPr lang="de-DE" dirty="0"/>
              <a:t> ≤ ½ für quadratisches Sondieren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44568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Review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graphicFrame>
        <p:nvGraphicFramePr>
          <p:cNvPr id="106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464306"/>
              </p:ext>
            </p:extLst>
          </p:nvPr>
        </p:nvGraphicFramePr>
        <p:xfrm>
          <a:off x="266503" y="1769840"/>
          <a:ext cx="1560513" cy="3316283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52"/>
              <p:cNvSpPr txBox="1">
                <a:spLocks noChangeArrowheads="1"/>
              </p:cNvSpPr>
              <p:nvPr/>
            </p:nvSpPr>
            <p:spPr bwMode="auto">
              <a:xfrm>
                <a:off x="22028" y="2034952"/>
                <a:ext cx="3298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107" name="Text 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28" y="2034952"/>
                <a:ext cx="32983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 Box 58"/>
          <p:cNvSpPr txBox="1">
            <a:spLocks noChangeArrowheads="1"/>
          </p:cNvSpPr>
          <p:nvPr/>
        </p:nvSpPr>
        <p:spPr bwMode="auto">
          <a:xfrm>
            <a:off x="98228" y="1196752"/>
            <a:ext cx="22493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Lineares</a:t>
            </a:r>
            <a:r>
              <a:rPr lang="en-US" altLang="de-DE" u="sng" dirty="0"/>
              <a:t> </a:t>
            </a:r>
            <a:r>
              <a:rPr lang="en-US" altLang="de-DE" u="sng" dirty="0" err="1"/>
              <a:t>Sondieren</a:t>
            </a:r>
            <a:r>
              <a:rPr lang="en-US" altLang="de-DE" u="sng" dirty="0"/>
              <a:t>:</a:t>
            </a:r>
          </a:p>
        </p:txBody>
      </p:sp>
      <p:sp>
        <p:nvSpPr>
          <p:cNvPr id="109" name="Line 59"/>
          <p:cNvSpPr>
            <a:spLocks noChangeShapeType="1"/>
          </p:cNvSpPr>
          <p:nvPr/>
        </p:nvSpPr>
        <p:spPr bwMode="auto">
          <a:xfrm flipH="1">
            <a:off x="1790503" y="192224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0" name="Text Box 60"/>
          <p:cNvSpPr txBox="1">
            <a:spLocks noChangeArrowheads="1"/>
          </p:cNvSpPr>
          <p:nvPr/>
        </p:nvSpPr>
        <p:spPr bwMode="auto">
          <a:xfrm>
            <a:off x="2079428" y="1619672"/>
            <a:ext cx="1018292" cy="50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de-DE" dirty="0"/>
              <a:t>0-ter </a:t>
            </a:r>
            <a:br>
              <a:rPr lang="en-US" altLang="de-DE" dirty="0"/>
            </a:br>
            <a:r>
              <a:rPr lang="en-US" altLang="de-DE" dirty="0" err="1"/>
              <a:t>Versuch</a:t>
            </a:r>
            <a:endParaRPr lang="en-US" altLang="de-DE" dirty="0"/>
          </a:p>
        </p:txBody>
      </p:sp>
      <p:graphicFrame>
        <p:nvGraphicFramePr>
          <p:cNvPr id="111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17861"/>
              </p:ext>
            </p:extLst>
          </p:nvPr>
        </p:nvGraphicFramePr>
        <p:xfrm>
          <a:off x="3298628" y="1806352"/>
          <a:ext cx="1560513" cy="3316292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 Box 85"/>
              <p:cNvSpPr txBox="1">
                <a:spLocks noChangeArrowheads="1"/>
              </p:cNvSpPr>
              <p:nvPr/>
            </p:nvSpPr>
            <p:spPr bwMode="auto">
              <a:xfrm>
                <a:off x="3054153" y="2071465"/>
                <a:ext cx="3298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112" name="Text 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4153" y="2071465"/>
                <a:ext cx="32983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 Box 91"/>
          <p:cNvSpPr txBox="1">
            <a:spLocks noChangeArrowheads="1"/>
          </p:cNvSpPr>
          <p:nvPr/>
        </p:nvSpPr>
        <p:spPr bwMode="auto">
          <a:xfrm>
            <a:off x="3130353" y="1233265"/>
            <a:ext cx="2852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Quadratisches</a:t>
            </a:r>
            <a:r>
              <a:rPr lang="en-US" altLang="de-DE" u="sng" dirty="0"/>
              <a:t> </a:t>
            </a:r>
            <a:r>
              <a:rPr lang="en-US" altLang="de-DE" u="sng" dirty="0" err="1"/>
              <a:t>Sondieren</a:t>
            </a:r>
            <a:r>
              <a:rPr lang="en-US" altLang="de-DE" u="sng" dirty="0"/>
              <a:t>:</a:t>
            </a:r>
          </a:p>
        </p:txBody>
      </p:sp>
      <p:sp>
        <p:nvSpPr>
          <p:cNvPr id="114" name="Line 92"/>
          <p:cNvSpPr>
            <a:spLocks noChangeShapeType="1"/>
          </p:cNvSpPr>
          <p:nvPr/>
        </p:nvSpPr>
        <p:spPr bwMode="auto">
          <a:xfrm flipH="1">
            <a:off x="4822628" y="1958752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5" name="Text Box 93"/>
          <p:cNvSpPr txBox="1">
            <a:spLocks noChangeArrowheads="1"/>
          </p:cNvSpPr>
          <p:nvPr/>
        </p:nvSpPr>
        <p:spPr bwMode="auto">
          <a:xfrm>
            <a:off x="5111553" y="1619672"/>
            <a:ext cx="1018292" cy="503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de-DE" dirty="0"/>
              <a:t>0-ter </a:t>
            </a:r>
            <a:br>
              <a:rPr lang="en-US" altLang="de-DE" dirty="0"/>
            </a:b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16" name="Group 143"/>
          <p:cNvGrpSpPr>
            <a:grpSpLocks/>
          </p:cNvGrpSpPr>
          <p:nvPr/>
        </p:nvGrpSpPr>
        <p:grpSpPr bwMode="auto">
          <a:xfrm>
            <a:off x="4822636" y="2031777"/>
            <a:ext cx="1214440" cy="612775"/>
            <a:chOff x="3120" y="1966"/>
            <a:chExt cx="765" cy="386"/>
          </a:xfrm>
        </p:grpSpPr>
        <p:sp>
          <p:nvSpPr>
            <p:cNvPr id="117" name="Freeform 86"/>
            <p:cNvSpPr>
              <a:spLocks/>
            </p:cNvSpPr>
            <p:nvPr/>
          </p:nvSpPr>
          <p:spPr bwMode="auto">
            <a:xfrm>
              <a:off x="3120" y="2112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18" name="Text Box 94"/>
            <p:cNvSpPr txBox="1">
              <a:spLocks noChangeArrowheads="1"/>
            </p:cNvSpPr>
            <p:nvPr/>
          </p:nvSpPr>
          <p:spPr bwMode="auto">
            <a:xfrm>
              <a:off x="3244" y="1966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1-ter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19" name="Group 144"/>
          <p:cNvGrpSpPr>
            <a:grpSpLocks/>
          </p:cNvGrpSpPr>
          <p:nvPr/>
        </p:nvGrpSpPr>
        <p:grpSpPr bwMode="auto">
          <a:xfrm>
            <a:off x="4806761" y="2300065"/>
            <a:ext cx="1322390" cy="1219200"/>
            <a:chOff x="3110" y="2135"/>
            <a:chExt cx="833" cy="768"/>
          </a:xfrm>
        </p:grpSpPr>
        <p:sp>
          <p:nvSpPr>
            <p:cNvPr id="120" name="Freeform 87"/>
            <p:cNvSpPr>
              <a:spLocks/>
            </p:cNvSpPr>
            <p:nvPr/>
          </p:nvSpPr>
          <p:spPr bwMode="auto">
            <a:xfrm>
              <a:off x="3110" y="2135"/>
              <a:ext cx="296" cy="768"/>
            </a:xfrm>
            <a:custGeom>
              <a:avLst/>
              <a:gdLst>
                <a:gd name="T0" fmla="*/ 0 w 248"/>
                <a:gd name="T1" fmla="*/ 0 h 240"/>
                <a:gd name="T2" fmla="*/ 692 w 248"/>
                <a:gd name="T3" fmla="*/ 154666 h 240"/>
                <a:gd name="T4" fmla="*/ 138 w 248"/>
                <a:gd name="T5" fmla="*/ 25775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21" name="Text Box 95"/>
            <p:cNvSpPr txBox="1">
              <a:spLocks noChangeArrowheads="1"/>
            </p:cNvSpPr>
            <p:nvPr/>
          </p:nvSpPr>
          <p:spPr bwMode="auto">
            <a:xfrm>
              <a:off x="3302" y="2375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2-ter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22" name="Group 140"/>
          <p:cNvGrpSpPr>
            <a:grpSpLocks/>
          </p:cNvGrpSpPr>
          <p:nvPr/>
        </p:nvGrpSpPr>
        <p:grpSpPr bwMode="auto">
          <a:xfrm>
            <a:off x="1790506" y="2123529"/>
            <a:ext cx="1382715" cy="503238"/>
            <a:chOff x="1210" y="2018"/>
            <a:chExt cx="871" cy="317"/>
          </a:xfrm>
        </p:grpSpPr>
        <p:sp>
          <p:nvSpPr>
            <p:cNvPr id="123" name="Freeform 53"/>
            <p:cNvSpPr>
              <a:spLocks/>
            </p:cNvSpPr>
            <p:nvPr/>
          </p:nvSpPr>
          <p:spPr bwMode="auto">
            <a:xfrm>
              <a:off x="1210" y="2089"/>
              <a:ext cx="248" cy="240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44 h 240"/>
                <a:gd name="T4" fmla="*/ 48 w 248"/>
                <a:gd name="T5" fmla="*/ 24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24" name="Text Box 97"/>
            <p:cNvSpPr txBox="1">
              <a:spLocks noChangeArrowheads="1"/>
            </p:cNvSpPr>
            <p:nvPr/>
          </p:nvSpPr>
          <p:spPr bwMode="auto">
            <a:xfrm>
              <a:off x="1440" y="2018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1-ter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25" name="Group 141"/>
          <p:cNvGrpSpPr>
            <a:grpSpLocks/>
          </p:cNvGrpSpPr>
          <p:nvPr/>
        </p:nvGrpSpPr>
        <p:grpSpPr bwMode="auto">
          <a:xfrm>
            <a:off x="1774632" y="2263552"/>
            <a:ext cx="1398590" cy="808038"/>
            <a:chOff x="1200" y="2112"/>
            <a:chExt cx="881" cy="509"/>
          </a:xfrm>
        </p:grpSpPr>
        <p:sp>
          <p:nvSpPr>
            <p:cNvPr id="126" name="Freeform 54"/>
            <p:cNvSpPr>
              <a:spLocks/>
            </p:cNvSpPr>
            <p:nvPr/>
          </p:nvSpPr>
          <p:spPr bwMode="auto">
            <a:xfrm>
              <a:off x="1200" y="2112"/>
              <a:ext cx="248" cy="384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2411 h 240"/>
                <a:gd name="T4" fmla="*/ 48 w 248"/>
                <a:gd name="T5" fmla="*/ 4022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27" name="Text Box 98"/>
            <p:cNvSpPr txBox="1">
              <a:spLocks noChangeArrowheads="1"/>
            </p:cNvSpPr>
            <p:nvPr/>
          </p:nvSpPr>
          <p:spPr bwMode="auto">
            <a:xfrm>
              <a:off x="1440" y="2304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2-ter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28" name="Group 142"/>
          <p:cNvGrpSpPr>
            <a:grpSpLocks/>
          </p:cNvGrpSpPr>
          <p:nvPr/>
        </p:nvGrpSpPr>
        <p:grpSpPr bwMode="auto">
          <a:xfrm>
            <a:off x="1774631" y="2263553"/>
            <a:ext cx="1398590" cy="1571626"/>
            <a:chOff x="1200" y="2112"/>
            <a:chExt cx="881" cy="990"/>
          </a:xfrm>
        </p:grpSpPr>
        <p:sp>
          <p:nvSpPr>
            <p:cNvPr id="129" name="Freeform 55"/>
            <p:cNvSpPr>
              <a:spLocks/>
            </p:cNvSpPr>
            <p:nvPr/>
          </p:nvSpPr>
          <p:spPr bwMode="auto">
            <a:xfrm>
              <a:off x="1200" y="2112"/>
              <a:ext cx="258" cy="697"/>
            </a:xfrm>
            <a:custGeom>
              <a:avLst/>
              <a:gdLst>
                <a:gd name="T0" fmla="*/ 0 w 248"/>
                <a:gd name="T1" fmla="*/ 0 h 240"/>
                <a:gd name="T2" fmla="*/ 304 w 248"/>
                <a:gd name="T3" fmla="*/ 86367 h 240"/>
                <a:gd name="T4" fmla="*/ 60 w 248"/>
                <a:gd name="T5" fmla="*/ 14398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30" name="Text Box 99"/>
            <p:cNvSpPr txBox="1">
              <a:spLocks noChangeArrowheads="1"/>
            </p:cNvSpPr>
            <p:nvPr/>
          </p:nvSpPr>
          <p:spPr bwMode="auto">
            <a:xfrm>
              <a:off x="1440" y="2592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3-ter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131" name="Text Box 100"/>
            <p:cNvSpPr txBox="1">
              <a:spLocks noChangeArrowheads="1"/>
            </p:cNvSpPr>
            <p:nvPr/>
          </p:nvSpPr>
          <p:spPr bwMode="auto">
            <a:xfrm rot="16200000">
              <a:off x="1285" y="2877"/>
              <a:ext cx="262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/>
                <a:t>…</a:t>
              </a:r>
            </a:p>
          </p:txBody>
        </p:sp>
      </p:grpSp>
      <p:grpSp>
        <p:nvGrpSpPr>
          <p:cNvPr id="132" name="Group 145"/>
          <p:cNvGrpSpPr>
            <a:grpSpLocks/>
          </p:cNvGrpSpPr>
          <p:nvPr/>
        </p:nvGrpSpPr>
        <p:grpSpPr bwMode="auto">
          <a:xfrm>
            <a:off x="4730559" y="2376265"/>
            <a:ext cx="1566865" cy="2590800"/>
            <a:chOff x="3062" y="2183"/>
            <a:chExt cx="987" cy="1632"/>
          </a:xfrm>
        </p:grpSpPr>
        <p:sp>
          <p:nvSpPr>
            <p:cNvPr id="133" name="Freeform 88"/>
            <p:cNvSpPr>
              <a:spLocks/>
            </p:cNvSpPr>
            <p:nvPr/>
          </p:nvSpPr>
          <p:spPr bwMode="auto">
            <a:xfrm>
              <a:off x="3062" y="2183"/>
              <a:ext cx="392" cy="1632"/>
            </a:xfrm>
            <a:custGeom>
              <a:avLst/>
              <a:gdLst>
                <a:gd name="T0" fmla="*/ 0 w 248"/>
                <a:gd name="T1" fmla="*/ 0 h 240"/>
                <a:gd name="T2" fmla="*/ 3740 w 248"/>
                <a:gd name="T3" fmla="*/ 14233692 h 240"/>
                <a:gd name="T4" fmla="*/ 749 w 248"/>
                <a:gd name="T5" fmla="*/ 23728927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34" name="Text Box 96"/>
            <p:cNvSpPr txBox="1">
              <a:spLocks noChangeArrowheads="1"/>
            </p:cNvSpPr>
            <p:nvPr/>
          </p:nvSpPr>
          <p:spPr bwMode="auto">
            <a:xfrm>
              <a:off x="3408" y="2976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3-ter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  <p:sp>
          <p:nvSpPr>
            <p:cNvPr id="135" name="Text Box 101"/>
            <p:cNvSpPr txBox="1">
              <a:spLocks noChangeArrowheads="1"/>
            </p:cNvSpPr>
            <p:nvPr/>
          </p:nvSpPr>
          <p:spPr bwMode="auto">
            <a:xfrm rot="16200000">
              <a:off x="3335" y="3467"/>
              <a:ext cx="262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/>
                <a:t>…</a:t>
              </a:r>
            </a:p>
          </p:txBody>
        </p:sp>
      </p:grpSp>
      <p:graphicFrame>
        <p:nvGraphicFramePr>
          <p:cNvPr id="136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565415"/>
              </p:ext>
            </p:extLst>
          </p:nvPr>
        </p:nvGraphicFramePr>
        <p:xfrm>
          <a:off x="6398032" y="1806352"/>
          <a:ext cx="1560513" cy="3316292"/>
        </p:xfrm>
        <a:graphic>
          <a:graphicData uri="http://schemas.openxmlformats.org/drawingml/2006/table">
            <a:tbl>
              <a:tblPr/>
              <a:tblGrid>
                <a:gridCol w="156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 Box 126"/>
              <p:cNvSpPr txBox="1">
                <a:spLocks noChangeArrowheads="1"/>
              </p:cNvSpPr>
              <p:nvPr/>
            </p:nvSpPr>
            <p:spPr bwMode="auto">
              <a:xfrm>
                <a:off x="6169432" y="2111152"/>
                <a:ext cx="3298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137" name="Text 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69432" y="2111152"/>
                <a:ext cx="329834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Text Box 130"/>
          <p:cNvSpPr txBox="1">
            <a:spLocks noChangeArrowheads="1"/>
          </p:cNvSpPr>
          <p:nvPr/>
        </p:nvSpPr>
        <p:spPr bwMode="auto">
          <a:xfrm>
            <a:off x="6229757" y="1233265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u="sng" dirty="0" err="1"/>
              <a:t>Doppel</a:t>
            </a:r>
            <a:r>
              <a:rPr lang="en-US" altLang="de-DE" u="sng" dirty="0"/>
              <a:t>-Hashing*:</a:t>
            </a:r>
          </a:p>
        </p:txBody>
      </p:sp>
      <p:sp>
        <p:nvSpPr>
          <p:cNvPr id="139" name="Line 131"/>
          <p:cNvSpPr>
            <a:spLocks noChangeShapeType="1"/>
          </p:cNvSpPr>
          <p:nvPr/>
        </p:nvSpPr>
        <p:spPr bwMode="auto">
          <a:xfrm flipH="1">
            <a:off x="7922032" y="1958752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0" name="Text Box 132"/>
          <p:cNvSpPr txBox="1">
            <a:spLocks noChangeArrowheads="1"/>
          </p:cNvSpPr>
          <p:nvPr/>
        </p:nvSpPr>
        <p:spPr bwMode="auto">
          <a:xfrm>
            <a:off x="8210957" y="1766665"/>
            <a:ext cx="1018292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en-US" altLang="de-DE" dirty="0"/>
              <a:t>0-ter</a:t>
            </a:r>
            <a:br>
              <a:rPr lang="en-US" altLang="de-DE" dirty="0"/>
            </a:br>
            <a:r>
              <a:rPr lang="en-US" altLang="de-DE" dirty="0" err="1"/>
              <a:t>Versuch</a:t>
            </a:r>
            <a:endParaRPr lang="en-US" altLang="de-DE" dirty="0"/>
          </a:p>
        </p:txBody>
      </p:sp>
      <p:grpSp>
        <p:nvGrpSpPr>
          <p:cNvPr id="141" name="Group 146"/>
          <p:cNvGrpSpPr>
            <a:grpSpLocks/>
          </p:cNvGrpSpPr>
          <p:nvPr/>
        </p:nvGrpSpPr>
        <p:grpSpPr bwMode="auto">
          <a:xfrm>
            <a:off x="7922043" y="2263552"/>
            <a:ext cx="1169990" cy="1951038"/>
            <a:chOff x="4992" y="2112"/>
            <a:chExt cx="737" cy="1229"/>
          </a:xfrm>
        </p:grpSpPr>
        <p:sp>
          <p:nvSpPr>
            <p:cNvPr id="142" name="Freeform 127"/>
            <p:cNvSpPr>
              <a:spLocks/>
            </p:cNvSpPr>
            <p:nvPr/>
          </p:nvSpPr>
          <p:spPr bwMode="auto">
            <a:xfrm>
              <a:off x="4992" y="2112"/>
              <a:ext cx="248" cy="1104"/>
            </a:xfrm>
            <a:custGeom>
              <a:avLst/>
              <a:gdLst>
                <a:gd name="T0" fmla="*/ 0 w 248"/>
                <a:gd name="T1" fmla="*/ 0 h 240"/>
                <a:gd name="T2" fmla="*/ 240 w 248"/>
                <a:gd name="T3" fmla="*/ 1363380 h 240"/>
                <a:gd name="T4" fmla="*/ 48 w 248"/>
                <a:gd name="T5" fmla="*/ 2273665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43" name="Text Box 133"/>
            <p:cNvSpPr txBox="1">
              <a:spLocks noChangeArrowheads="1"/>
            </p:cNvSpPr>
            <p:nvPr/>
          </p:nvSpPr>
          <p:spPr bwMode="auto">
            <a:xfrm>
              <a:off x="5088" y="3024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1-ter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sp>
        <p:nvSpPr>
          <p:cNvPr id="144" name="Text Box 134"/>
          <p:cNvSpPr txBox="1">
            <a:spLocks noChangeArrowheads="1"/>
          </p:cNvSpPr>
          <p:nvPr/>
        </p:nvSpPr>
        <p:spPr bwMode="auto">
          <a:xfrm rot="16200000">
            <a:off x="8280014" y="457257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/>
              <a:t>…</a:t>
            </a:r>
          </a:p>
        </p:txBody>
      </p:sp>
      <p:grpSp>
        <p:nvGrpSpPr>
          <p:cNvPr id="145" name="Group 147"/>
          <p:cNvGrpSpPr>
            <a:grpSpLocks/>
          </p:cNvGrpSpPr>
          <p:nvPr/>
        </p:nvGrpSpPr>
        <p:grpSpPr bwMode="auto">
          <a:xfrm>
            <a:off x="7906173" y="2300065"/>
            <a:ext cx="1262065" cy="1219200"/>
            <a:chOff x="4982" y="2135"/>
            <a:chExt cx="795" cy="768"/>
          </a:xfrm>
        </p:grpSpPr>
        <p:sp>
          <p:nvSpPr>
            <p:cNvPr id="146" name="Freeform 128"/>
            <p:cNvSpPr>
              <a:spLocks/>
            </p:cNvSpPr>
            <p:nvPr/>
          </p:nvSpPr>
          <p:spPr bwMode="auto">
            <a:xfrm>
              <a:off x="4982" y="2135"/>
              <a:ext cx="296" cy="768"/>
            </a:xfrm>
            <a:custGeom>
              <a:avLst/>
              <a:gdLst>
                <a:gd name="T0" fmla="*/ 0 w 248"/>
                <a:gd name="T1" fmla="*/ 0 h 240"/>
                <a:gd name="T2" fmla="*/ 692 w 248"/>
                <a:gd name="T3" fmla="*/ 154666 h 240"/>
                <a:gd name="T4" fmla="*/ 138 w 248"/>
                <a:gd name="T5" fmla="*/ 257750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47" name="Text Box 137"/>
            <p:cNvSpPr txBox="1">
              <a:spLocks noChangeArrowheads="1"/>
            </p:cNvSpPr>
            <p:nvPr/>
          </p:nvSpPr>
          <p:spPr bwMode="auto">
            <a:xfrm>
              <a:off x="5136" y="2496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2-ter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grpSp>
        <p:nvGrpSpPr>
          <p:cNvPr id="148" name="Group 148"/>
          <p:cNvGrpSpPr>
            <a:grpSpLocks/>
          </p:cNvGrpSpPr>
          <p:nvPr/>
        </p:nvGrpSpPr>
        <p:grpSpPr bwMode="auto">
          <a:xfrm>
            <a:off x="7829963" y="2376265"/>
            <a:ext cx="1262064" cy="2590800"/>
            <a:chOff x="4934" y="2183"/>
            <a:chExt cx="795" cy="1632"/>
          </a:xfrm>
        </p:grpSpPr>
        <p:sp>
          <p:nvSpPr>
            <p:cNvPr id="149" name="Freeform 129"/>
            <p:cNvSpPr>
              <a:spLocks/>
            </p:cNvSpPr>
            <p:nvPr/>
          </p:nvSpPr>
          <p:spPr bwMode="auto">
            <a:xfrm>
              <a:off x="4934" y="2183"/>
              <a:ext cx="392" cy="1632"/>
            </a:xfrm>
            <a:custGeom>
              <a:avLst/>
              <a:gdLst>
                <a:gd name="T0" fmla="*/ 0 w 248"/>
                <a:gd name="T1" fmla="*/ 0 h 240"/>
                <a:gd name="T2" fmla="*/ 3740 w 248"/>
                <a:gd name="T3" fmla="*/ 14233692 h 240"/>
                <a:gd name="T4" fmla="*/ 749 w 248"/>
                <a:gd name="T5" fmla="*/ 23728927 h 240"/>
                <a:gd name="T6" fmla="*/ 0 60000 65536"/>
                <a:gd name="T7" fmla="*/ 0 60000 65536"/>
                <a:gd name="T8" fmla="*/ 0 60000 65536"/>
                <a:gd name="T9" fmla="*/ 0 w 248"/>
                <a:gd name="T10" fmla="*/ 0 h 240"/>
                <a:gd name="T11" fmla="*/ 248 w 24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240">
                  <a:moveTo>
                    <a:pt x="0" y="0"/>
                  </a:moveTo>
                  <a:cubicBezTo>
                    <a:pt x="116" y="52"/>
                    <a:pt x="232" y="104"/>
                    <a:pt x="240" y="144"/>
                  </a:cubicBezTo>
                  <a:cubicBezTo>
                    <a:pt x="248" y="184"/>
                    <a:pt x="148" y="212"/>
                    <a:pt x="48" y="24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lnSpc>
                  <a:spcPts val="1600"/>
                </a:lnSpc>
              </a:pPr>
              <a:endParaRPr lang="de-DE"/>
            </a:p>
          </p:txBody>
        </p:sp>
        <p:sp>
          <p:nvSpPr>
            <p:cNvPr id="150" name="Text Box 138"/>
            <p:cNvSpPr txBox="1">
              <a:spLocks noChangeArrowheads="1"/>
            </p:cNvSpPr>
            <p:nvPr/>
          </p:nvSpPr>
          <p:spPr bwMode="auto">
            <a:xfrm>
              <a:off x="5088" y="3312"/>
              <a:ext cx="641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1600"/>
                </a:lnSpc>
              </a:pPr>
              <a:r>
                <a:rPr lang="en-US" altLang="de-DE" dirty="0"/>
                <a:t>3-ter</a:t>
              </a:r>
              <a:br>
                <a:rPr lang="en-US" altLang="de-DE" dirty="0"/>
              </a:br>
              <a:r>
                <a:rPr lang="en-US" altLang="de-DE" dirty="0" err="1"/>
                <a:t>Versuch</a:t>
              </a:r>
              <a:endParaRPr lang="en-US" altLang="de-DE" dirty="0"/>
            </a:p>
          </p:txBody>
        </p:sp>
      </p:grpSp>
      <p:sp>
        <p:nvSpPr>
          <p:cNvPr id="151" name="Text Box 139"/>
          <p:cNvSpPr txBox="1">
            <a:spLocks noChangeArrowheads="1"/>
          </p:cNvSpPr>
          <p:nvPr/>
        </p:nvSpPr>
        <p:spPr bwMode="auto">
          <a:xfrm>
            <a:off x="6610757" y="5192490"/>
            <a:ext cx="2113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de-DE" sz="1200" dirty="0"/>
              <a:t>*(</a:t>
            </a:r>
            <a:r>
              <a:rPr lang="en-US" altLang="de-DE" sz="1200" dirty="0" err="1"/>
              <a:t>bestimmt</a:t>
            </a:r>
            <a:r>
              <a:rPr lang="en-US" altLang="de-DE" sz="1200" dirty="0"/>
              <a:t> </a:t>
            </a:r>
            <a:r>
              <a:rPr lang="en-US" altLang="de-DE" sz="1200" dirty="0" err="1"/>
              <a:t>mit</a:t>
            </a:r>
            <a:r>
              <a:rPr lang="en-US" altLang="de-DE" sz="1200" dirty="0"/>
              <a:t> </a:t>
            </a:r>
            <a:r>
              <a:rPr lang="en-US" altLang="de-DE" sz="1200" dirty="0" err="1"/>
              <a:t>einer</a:t>
            </a:r>
            <a:r>
              <a:rPr lang="en-US" altLang="de-DE" sz="1200" dirty="0"/>
              <a:t> </a:t>
            </a:r>
            <a:r>
              <a:rPr lang="en-US" altLang="de-DE" sz="1200" dirty="0" err="1"/>
              <a:t>zweiten</a:t>
            </a:r>
            <a:endParaRPr lang="en-US" altLang="de-DE" sz="1200" dirty="0"/>
          </a:p>
          <a:p>
            <a:r>
              <a:rPr lang="en-US" altLang="de-DE" sz="1200" dirty="0"/>
              <a:t>   </a:t>
            </a:r>
            <a:r>
              <a:rPr lang="en-US" altLang="de-DE" sz="1200" dirty="0" err="1"/>
              <a:t>Hashfunktion</a:t>
            </a:r>
            <a:r>
              <a:rPr lang="en-US" altLang="de-DE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716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Doppel-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Hashfunktion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baseline="-25000" dirty="0">
                <a:solidFill>
                  <a:srgbClr val="3C8C93"/>
                </a:solidFill>
              </a:rPr>
              <a:t>i</a:t>
            </a:r>
            <a:r>
              <a:rPr lang="de-DE" dirty="0">
                <a:solidFill>
                  <a:srgbClr val="3C8C93"/>
                </a:solidFill>
              </a:rPr>
              <a:t>(x) = (h(x) + f(i))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m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f(0) = 0</a:t>
            </a:r>
            <a:r>
              <a:rPr lang="de-DE" dirty="0"/>
              <a:t>  </a:t>
            </a:r>
            <a:r>
              <a:rPr lang="de-DE" sz="2000" dirty="0"/>
              <a:t>Position des 0-ten Versuches</a:t>
            </a:r>
            <a:endParaRPr lang="de-DE" dirty="0"/>
          </a:p>
          <a:p>
            <a:pPr lvl="1"/>
            <a:r>
              <a:rPr lang="de-DE" dirty="0">
                <a:solidFill>
                  <a:srgbClr val="3C8C93"/>
                </a:solidFill>
              </a:rPr>
              <a:t>f(i)</a:t>
            </a:r>
            <a:r>
              <a:rPr lang="de-DE" dirty="0"/>
              <a:t> </a:t>
            </a:r>
            <a:r>
              <a:rPr lang="de-DE" sz="2000" dirty="0"/>
              <a:t>  „Distanz des i-</a:t>
            </a:r>
            <a:r>
              <a:rPr lang="de-DE" sz="2000" dirty="0" err="1"/>
              <a:t>ten</a:t>
            </a:r>
            <a:r>
              <a:rPr lang="de-DE" sz="2000" dirty="0"/>
              <a:t> Versuches relativ zum 0-ten Versuch“</a:t>
            </a:r>
          </a:p>
          <a:p>
            <a:r>
              <a:rPr lang="de-DE" sz="2400" dirty="0"/>
              <a:t>Benutze eine zweite Hashfunktion für alle Versuche außer dem ersten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f(i) = i ∙ h‘(x)</a:t>
            </a:r>
          </a:p>
          <a:p>
            <a:r>
              <a:rPr lang="de-DE" sz="2400" dirty="0"/>
              <a:t>Gute Wahl von </a:t>
            </a:r>
            <a:r>
              <a:rPr lang="de-DE" sz="2400" dirty="0">
                <a:solidFill>
                  <a:srgbClr val="3C8C93"/>
                </a:solidFill>
              </a:rPr>
              <a:t>h‘</a:t>
            </a:r>
            <a:r>
              <a:rPr lang="de-DE" sz="2400" dirty="0"/>
              <a:t>?</a:t>
            </a:r>
          </a:p>
          <a:p>
            <a:pPr lvl="1"/>
            <a:r>
              <a:rPr lang="de-DE" sz="2000" dirty="0"/>
              <a:t>Sollte niemals 0 ergeben</a:t>
            </a:r>
          </a:p>
          <a:p>
            <a:pPr lvl="1"/>
            <a:r>
              <a:rPr lang="de-DE" sz="2000" dirty="0">
                <a:solidFill>
                  <a:srgbClr val="3C8C93"/>
                </a:solidFill>
              </a:rPr>
              <a:t>h‘</a:t>
            </a:r>
            <a:r>
              <a:rPr lang="de-DE" sz="2000" baseline="-25000" dirty="0">
                <a:solidFill>
                  <a:srgbClr val="3C8C93"/>
                </a:solidFill>
              </a:rPr>
              <a:t> </a:t>
            </a:r>
            <a:r>
              <a:rPr lang="de-DE" sz="2000" dirty="0">
                <a:solidFill>
                  <a:srgbClr val="3C8C93"/>
                </a:solidFill>
              </a:rPr>
              <a:t>(x) = p – (x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p)</a:t>
            </a:r>
            <a:r>
              <a:rPr lang="de-DE" sz="2000" dirty="0"/>
              <a:t>    mit </a:t>
            </a:r>
            <a:r>
              <a:rPr lang="de-DE" sz="2000" dirty="0">
                <a:solidFill>
                  <a:srgbClr val="3C8C93"/>
                </a:solidFill>
              </a:rPr>
              <a:t>p</a:t>
            </a:r>
            <a:r>
              <a:rPr lang="de-DE" sz="2000" dirty="0"/>
              <a:t> Primzahl </a:t>
            </a:r>
            <a:r>
              <a:rPr lang="de-DE" sz="2000" dirty="0">
                <a:solidFill>
                  <a:srgbClr val="3C8C93"/>
                </a:solidFill>
              </a:rPr>
              <a:t>&lt; m</a:t>
            </a:r>
            <a:endParaRPr lang="de-DE" sz="2000" dirty="0"/>
          </a:p>
          <a:p>
            <a:r>
              <a:rPr lang="de-DE" sz="2400" dirty="0"/>
              <a:t>Beispiel für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m=10</a:t>
            </a:r>
            <a:r>
              <a:rPr lang="de-DE" sz="2400" dirty="0"/>
              <a:t>.</a:t>
            </a:r>
          </a:p>
          <a:p>
            <a:pPr lvl="1"/>
            <a:r>
              <a:rPr lang="de-DE" sz="2000" dirty="0">
                <a:solidFill>
                  <a:srgbClr val="3C8C93"/>
                </a:solidFill>
              </a:rPr>
              <a:t>h</a:t>
            </a:r>
            <a:r>
              <a:rPr lang="de-DE" sz="2000" baseline="-25000" dirty="0">
                <a:solidFill>
                  <a:srgbClr val="3C8C93"/>
                </a:solidFill>
              </a:rPr>
              <a:t>0</a:t>
            </a:r>
            <a:r>
              <a:rPr lang="de-DE" sz="2000" dirty="0">
                <a:solidFill>
                  <a:srgbClr val="3C8C93"/>
                </a:solidFill>
              </a:rPr>
              <a:t>(49) = (h(49) + f(0))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10 = 9</a:t>
            </a:r>
          </a:p>
          <a:p>
            <a:pPr lvl="1"/>
            <a:r>
              <a:rPr lang="de-DE" sz="2000" dirty="0">
                <a:solidFill>
                  <a:srgbClr val="3C8C93"/>
                </a:solidFill>
              </a:rPr>
              <a:t>h</a:t>
            </a:r>
            <a:r>
              <a:rPr lang="de-DE" sz="2000" baseline="-25000" dirty="0">
                <a:solidFill>
                  <a:srgbClr val="3C8C93"/>
                </a:solidFill>
              </a:rPr>
              <a:t>1</a:t>
            </a:r>
            <a:r>
              <a:rPr lang="de-DE" sz="2000" dirty="0">
                <a:solidFill>
                  <a:srgbClr val="3C8C93"/>
                </a:solidFill>
              </a:rPr>
              <a:t>(49) = (h(49) + 1 ∙ (7 – 49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7))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10 = 6 für p=7</a:t>
            </a:r>
            <a:endParaRPr lang="de-DE" dirty="0">
              <a:solidFill>
                <a:srgbClr val="3C8C9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6"/>
              <p:cNvSpPr>
                <a:spLocks noChangeArrowheads="1"/>
              </p:cNvSpPr>
              <p:nvPr/>
            </p:nvSpPr>
            <p:spPr bwMode="auto">
              <a:xfrm>
                <a:off x="5004048" y="5157192"/>
                <a:ext cx="762000" cy="304800"/>
              </a:xfrm>
              <a:prstGeom prst="wedgeRoundRectCallout">
                <a:avLst>
                  <a:gd name="adj1" fmla="val -63681"/>
                  <a:gd name="adj2" fmla="val 243427"/>
                  <a:gd name="adj3" fmla="val 16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de-DE" i="1" dirty="0" smtClean="0">
                          <a:latin typeface="Cambria Math"/>
                        </a:rPr>
                        <m:t>𝑓</m:t>
                      </m:r>
                      <m:r>
                        <a:rPr lang="en-US" altLang="de-DE" i="1" dirty="0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US" altLang="de-DE" dirty="0"/>
              </a:p>
            </p:txBody>
          </p:sp>
        </mc:Choice>
        <mc:Fallback xmlns="">
          <p:sp>
            <p:nvSpPr>
              <p:cNvPr id="5" name="AutoShap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4048" y="5157192"/>
                <a:ext cx="762000" cy="304800"/>
              </a:xfrm>
              <a:prstGeom prst="wedgeRoundRectCallout">
                <a:avLst>
                  <a:gd name="adj1" fmla="val -63681"/>
                  <a:gd name="adj2" fmla="val 243427"/>
                  <a:gd name="adj3" fmla="val 16667"/>
                </a:avLst>
              </a:prstGeom>
              <a:blipFill rotWithShape="1">
                <a:blip r:embed="rId2"/>
                <a:stretch>
                  <a:fillRect t="-649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37</a:t>
            </a:fld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2987824" y="6093296"/>
            <a:ext cx="1944216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2051720" y="6207695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L. </a:t>
            </a:r>
            <a:r>
              <a:rPr lang="de-DE" sz="1200" dirty="0" err="1">
                <a:solidFill>
                  <a:srgbClr val="0000FF"/>
                </a:solidFill>
              </a:rPr>
              <a:t>Guibas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E. </a:t>
            </a:r>
            <a:r>
              <a:rPr lang="de-DE" sz="1200" dirty="0" err="1">
                <a:solidFill>
                  <a:srgbClr val="0000FF"/>
                </a:solidFill>
              </a:rPr>
              <a:t>Szemerédi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i="1" dirty="0">
                <a:solidFill>
                  <a:srgbClr val="0000FF"/>
                </a:solidFill>
              </a:rPr>
              <a:t>The Analysis </a:t>
            </a:r>
            <a:r>
              <a:rPr lang="de-DE" sz="1200" i="1" dirty="0" err="1">
                <a:solidFill>
                  <a:srgbClr val="0000FF"/>
                </a:solidFill>
              </a:rPr>
              <a:t>of</a:t>
            </a:r>
            <a:r>
              <a:rPr lang="de-DE" sz="1200" i="1" dirty="0">
                <a:solidFill>
                  <a:srgbClr val="0000FF"/>
                </a:solidFill>
              </a:rPr>
              <a:t>  Double </a:t>
            </a:r>
            <a:r>
              <a:rPr lang="de-DE" sz="1200" i="1" dirty="0" err="1">
                <a:solidFill>
                  <a:srgbClr val="0000FF"/>
                </a:solidFill>
              </a:rPr>
              <a:t>Hashing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>
                <a:solidFill>
                  <a:srgbClr val="0000FF"/>
                </a:solidFill>
              </a:rPr>
              <a:t>Journal of Computer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System Science, 16, 226-274, </a:t>
            </a:r>
            <a:r>
              <a:rPr lang="de-DE" sz="1200" b="1" dirty="0">
                <a:solidFill>
                  <a:srgbClr val="FF0000"/>
                </a:solidFill>
              </a:rPr>
              <a:t>1978</a:t>
            </a:r>
          </a:p>
        </p:txBody>
      </p:sp>
    </p:spTree>
    <p:extLst>
      <p:ext uri="{BB962C8B-B14F-4D97-AF65-F5344CB8AC3E}">
        <p14:creationId xmlns:p14="http://schemas.microsoft.com/office/powerpoint/2010/main" val="157152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Praktische Effizienz von doppeltem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pic>
        <p:nvPicPr>
          <p:cNvPr id="5" name="Bild 4" descr="Screen Shot 2015-06-04 at 14.04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7848872" cy="511686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915816" y="6381328"/>
            <a:ext cx="2901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/>
              <a:t>© Joost-Pieter </a:t>
            </a:r>
            <a:r>
              <a:rPr lang="de-DE" sz="1400" dirty="0" err="1"/>
              <a:t>Katoen</a:t>
            </a:r>
            <a:r>
              <a:rPr lang="de-DE" sz="1400" dirty="0"/>
              <a:t> RWTH Aachen</a:t>
            </a:r>
          </a:p>
        </p:txBody>
      </p:sp>
      <p:sp>
        <p:nvSpPr>
          <p:cNvPr id="3" name="Rechteck 2"/>
          <p:cNvSpPr/>
          <p:nvPr/>
        </p:nvSpPr>
        <p:spPr>
          <a:xfrm>
            <a:off x="7020272" y="1340768"/>
            <a:ext cx="1080120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6034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r>
              <a:rPr lang="de-DE" dirty="0"/>
              <a:t>Messreihen zeigen, dass Doppel-</a:t>
            </a:r>
            <a:r>
              <a:rPr lang="de-DE" dirty="0" err="1"/>
              <a:t>Hashing</a:t>
            </a:r>
            <a:r>
              <a:rPr lang="de-DE" dirty="0"/>
              <a:t> fast genauso gut ist wie zufälliges Sondieren</a:t>
            </a:r>
          </a:p>
          <a:p>
            <a:pPr lvl="1"/>
            <a:r>
              <a:rPr lang="de-DE" dirty="0"/>
              <a:t>Zweite Hashfunktion benötigt zusätzliche Zeit</a:t>
            </a:r>
          </a:p>
          <a:p>
            <a:r>
              <a:rPr lang="de-DE" dirty="0"/>
              <a:t>Doppeltes </a:t>
            </a:r>
            <a:r>
              <a:rPr lang="de-DE" dirty="0" err="1"/>
              <a:t>Hashing</a:t>
            </a:r>
            <a:r>
              <a:rPr lang="de-DE" dirty="0"/>
              <a:t> ist langsamer als Überlaufketten und lineares Sondieren bei </a:t>
            </a:r>
            <a:r>
              <a:rPr lang="de-DE" dirty="0" err="1"/>
              <a:t>dünn</a:t>
            </a:r>
            <a:r>
              <a:rPr lang="de-DE" dirty="0"/>
              <a:t> besetzten Tabellen, jedoch wesentlich schneller als lineares Sondieren, wenn der </a:t>
            </a:r>
            <a:r>
              <a:rPr lang="de-DE" dirty="0" err="1"/>
              <a:t>Füllgrad</a:t>
            </a:r>
            <a:r>
              <a:rPr lang="de-DE" dirty="0"/>
              <a:t> der Tabelle zunimmt </a:t>
            </a:r>
          </a:p>
          <a:p>
            <a:r>
              <a:rPr lang="de-DE" dirty="0"/>
              <a:t>Generell: </a:t>
            </a:r>
            <a:r>
              <a:rPr lang="de-DE" dirty="0" err="1"/>
              <a:t>Hashing</a:t>
            </a:r>
            <a:r>
              <a:rPr lang="de-DE" dirty="0"/>
              <a:t> ist bedeutend schneller als Suchen in </a:t>
            </a:r>
            <a:r>
              <a:rPr lang="de-DE" dirty="0" err="1"/>
              <a:t>Bäumen</a:t>
            </a:r>
            <a:r>
              <a:rPr lang="de-DE" dirty="0"/>
              <a:t>, </a:t>
            </a:r>
          </a:p>
          <a:p>
            <a:pPr lvl="1"/>
            <a:r>
              <a:rPr lang="de-DE" dirty="0"/>
              <a:t>kann aber „ruckeln“ (durch Reallokation) und</a:t>
            </a:r>
          </a:p>
          <a:p>
            <a:pPr lvl="1"/>
            <a:r>
              <a:rPr lang="de-DE" dirty="0"/>
              <a:t>unterstützt keine Bereichs-Iteration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315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BF72-301F-0040-A9A0-215BABAF3141}" type="slidenum">
              <a:rPr lang="de-DE"/>
              <a:pPr/>
              <a:t>4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Wörterbücher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Unterschied zur Menge: </a:t>
            </a:r>
          </a:p>
          <a:p>
            <a:r>
              <a:rPr lang="de-DE" dirty="0"/>
              <a:t>Elemente (Einträge) bei Wörterbüchern als Attribut-Wert-Paare verstanden</a:t>
            </a:r>
          </a:p>
          <a:p>
            <a:r>
              <a:rPr lang="de-DE" dirty="0"/>
              <a:t>Iteration über Elemente eines Wörterbuchs in </a:t>
            </a:r>
            <a:br>
              <a:rPr lang="de-DE" dirty="0"/>
            </a:br>
            <a:r>
              <a:rPr lang="de-DE" b="1" dirty="0"/>
              <a:t>willkürlicher</a:t>
            </a:r>
            <a:r>
              <a:rPr lang="de-DE" dirty="0"/>
              <a:t> Reihenfolge </a:t>
            </a:r>
            <a:r>
              <a:rPr lang="de-DE" b="1" dirty="0"/>
              <a:t>ohne</a:t>
            </a:r>
            <a:r>
              <a:rPr lang="de-DE" dirty="0"/>
              <a:t> Angabe eines Bereichs</a:t>
            </a:r>
          </a:p>
          <a:p>
            <a:pPr lvl="1"/>
            <a:r>
              <a:rPr lang="de-DE" dirty="0"/>
              <a:t>Über alle Attribute</a:t>
            </a:r>
          </a:p>
          <a:p>
            <a:pPr lvl="1"/>
            <a:r>
              <a:rPr lang="de-DE" dirty="0"/>
              <a:t>Über alle Werte</a:t>
            </a:r>
          </a:p>
          <a:p>
            <a:pPr lvl="1"/>
            <a:r>
              <a:rPr lang="de-DE" dirty="0"/>
              <a:t>Über alle Attribut-Wert-Paare</a:t>
            </a:r>
          </a:p>
        </p:txBody>
      </p:sp>
    </p:spTree>
    <p:extLst>
      <p:ext uri="{BB962C8B-B14F-4D97-AF65-F5344CB8AC3E}">
        <p14:creationId xmlns:p14="http://schemas.microsoft.com/office/powerpoint/2010/main" val="363112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Vergleiche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Schlüsselwortliste (rot) vs. Hashtabelle  (grün) </a:t>
            </a:r>
            <a:br>
              <a:rPr lang="de-DE" dirty="0"/>
            </a:br>
            <a:r>
              <a:rPr lang="de-DE" dirty="0"/>
              <a:t>vs. Baum (blau)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pic>
        <p:nvPicPr>
          <p:cNvPr id="6" name="Bild 5" descr="tree to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6629260" cy="40324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89269" y="2655147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Zugriffszeit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625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Basisoperation (Suchen, Einfügen, Löschen) in O(1)</a:t>
            </a:r>
          </a:p>
          <a:p>
            <a:r>
              <a:rPr lang="de-DE" dirty="0"/>
              <a:t>Güte des Hashverfahrens beeinflusst durch</a:t>
            </a:r>
          </a:p>
          <a:p>
            <a:pPr lvl="1"/>
            <a:r>
              <a:rPr lang="de-DE" dirty="0"/>
              <a:t>Hashfunktion</a:t>
            </a:r>
          </a:p>
          <a:p>
            <a:pPr lvl="1"/>
            <a:r>
              <a:rPr lang="de-DE" dirty="0"/>
              <a:t>Verfahren zur Kollisionsbehandlung</a:t>
            </a:r>
          </a:p>
          <a:p>
            <a:pPr lvl="2"/>
            <a:r>
              <a:rPr lang="de-DE" dirty="0"/>
              <a:t>Verkettung</a:t>
            </a:r>
          </a:p>
          <a:p>
            <a:pPr lvl="2"/>
            <a:r>
              <a:rPr lang="de-DE" dirty="0"/>
              <a:t>Offene Adressierung</a:t>
            </a:r>
          </a:p>
          <a:p>
            <a:pPr lvl="3"/>
            <a:r>
              <a:rPr lang="de-DE" dirty="0"/>
              <a:t>Lineares/Quadratisches Sondieren/Doppel-</a:t>
            </a:r>
            <a:r>
              <a:rPr lang="de-DE" dirty="0" err="1"/>
              <a:t>Hashing</a:t>
            </a:r>
            <a:endParaRPr lang="de-DE" dirty="0"/>
          </a:p>
          <a:p>
            <a:pPr lvl="1"/>
            <a:r>
              <a:rPr lang="de-DE" dirty="0"/>
              <a:t>Füllfaktor</a:t>
            </a:r>
          </a:p>
          <a:p>
            <a:pPr lvl="2"/>
            <a:r>
              <a:rPr lang="de-DE" dirty="0"/>
              <a:t>Dynamisches Wachsen</a:t>
            </a:r>
          </a:p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Statistisches vs. Dynamisches </a:t>
            </a:r>
            <a:r>
              <a:rPr lang="de-DE" dirty="0" err="1">
                <a:solidFill>
                  <a:schemeClr val="bg1">
                    <a:lumMod val="65000"/>
                  </a:schemeClr>
                </a:solidFill>
              </a:rPr>
              <a:t>Hashen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Universelles </a:t>
            </a:r>
            <a:r>
              <a:rPr lang="de-DE" dirty="0" err="1">
                <a:solidFill>
                  <a:schemeClr val="bg1">
                    <a:lumMod val="65000"/>
                  </a:schemeClr>
                </a:solidFill>
              </a:rPr>
              <a:t>Hashing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41</a:t>
            </a:fld>
            <a:endParaRPr lang="de-DE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206812"/>
              </p:ext>
            </p:extLst>
          </p:nvPr>
        </p:nvGraphicFramePr>
        <p:xfrm>
          <a:off x="7872824" y="2120686"/>
          <a:ext cx="82508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824" y="2120686"/>
                        <a:ext cx="825089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477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E743-4516-434A-8C6C-870AA55C3D91}" type="slidenum">
              <a:rPr lang="de-DE"/>
              <a:pPr/>
              <a:t>42</a:t>
            </a:fld>
            <a:endParaRPr lang="de-DE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Statisches Wörterbuch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Ziel: perfekte Hashtabelle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763713" y="2204864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771775" y="2204864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779838" y="2204864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795963" y="2204864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6804025" y="2204864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787900" y="2204864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765300" y="5013152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2268538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3276600" y="501315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292725" y="501315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4284663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89488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6300788" y="501315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1979613" y="2709689"/>
            <a:ext cx="360045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2987675" y="2709689"/>
            <a:ext cx="151288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H="1">
            <a:off x="3492500" y="2709689"/>
            <a:ext cx="503238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5003800" y="2709689"/>
            <a:ext cx="1584325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H="1">
            <a:off x="2484438" y="2709689"/>
            <a:ext cx="360045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H="1">
            <a:off x="5076825" y="2709689"/>
            <a:ext cx="1943100" cy="2303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8842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843C1-2536-474C-A183-C0F951B54D73}" type="slidenum">
              <a:rPr lang="de-DE"/>
              <a:pPr/>
              <a:t>43</a:t>
            </a:fld>
            <a:endParaRPr lang="de-DE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Statisches Wörterbuch (FKS-</a:t>
            </a:r>
            <a:r>
              <a:rPr lang="de-DE" dirty="0" err="1"/>
              <a:t>Hashing</a:t>
            </a:r>
            <a:r>
              <a:rPr lang="de-DE" dirty="0"/>
              <a:t>)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1835150" y="134076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2843213" y="134076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3851275" y="134076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867400" y="134076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6875463" y="134076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4859338" y="134076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836738" y="3069555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>
            <a:off x="2051050" y="1845593"/>
            <a:ext cx="3024188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3059113" y="1845593"/>
            <a:ext cx="3097212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3635375" y="1845593"/>
            <a:ext cx="431800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H="1">
            <a:off x="3706813" y="1845593"/>
            <a:ext cx="1368425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 flipH="1">
            <a:off x="5148263" y="1845593"/>
            <a:ext cx="1008062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00" name="Line 16"/>
          <p:cNvSpPr>
            <a:spLocks noChangeShapeType="1"/>
          </p:cNvSpPr>
          <p:nvPr/>
        </p:nvSpPr>
        <p:spPr bwMode="auto">
          <a:xfrm flipH="1">
            <a:off x="5219700" y="1845593"/>
            <a:ext cx="1871663" cy="12239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1835150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2339975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348038" y="306955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i</a:t>
            </a:r>
          </a:p>
        </p:txBody>
      </p:sp>
      <p:sp>
        <p:nvSpPr>
          <p:cNvPr id="67604" name="Rectangle 20"/>
          <p:cNvSpPr>
            <a:spLocks noChangeArrowheads="1"/>
          </p:cNvSpPr>
          <p:nvPr/>
        </p:nvSpPr>
        <p:spPr bwMode="auto">
          <a:xfrm>
            <a:off x="4356100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5364163" y="306955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06" name="Rectangle 22"/>
          <p:cNvSpPr>
            <a:spLocks noChangeArrowheads="1"/>
          </p:cNvSpPr>
          <p:nvPr/>
        </p:nvSpPr>
        <p:spPr bwMode="auto">
          <a:xfrm>
            <a:off x="6372225" y="306955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11" name="Text Box 27"/>
          <p:cNvSpPr txBox="1">
            <a:spLocks noChangeArrowheads="1"/>
          </p:cNvSpPr>
          <p:nvPr/>
        </p:nvSpPr>
        <p:spPr bwMode="auto">
          <a:xfrm>
            <a:off x="4427538" y="206149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h</a:t>
            </a:r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>
            <a:off x="2484438" y="3574380"/>
            <a:ext cx="8636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13" name="Rectangle 29"/>
          <p:cNvSpPr>
            <a:spLocks noChangeArrowheads="1"/>
          </p:cNvSpPr>
          <p:nvPr/>
        </p:nvSpPr>
        <p:spPr bwMode="auto">
          <a:xfrm>
            <a:off x="2484438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7614" name="Rectangle 30"/>
          <p:cNvSpPr>
            <a:spLocks noChangeArrowheads="1"/>
          </p:cNvSpPr>
          <p:nvPr/>
        </p:nvSpPr>
        <p:spPr bwMode="auto">
          <a:xfrm>
            <a:off x="2987675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7615" name="Rectangle 31"/>
          <p:cNvSpPr>
            <a:spLocks noChangeArrowheads="1"/>
          </p:cNvSpPr>
          <p:nvPr/>
        </p:nvSpPr>
        <p:spPr bwMode="auto">
          <a:xfrm>
            <a:off x="3492500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16" name="Rectangle 32"/>
          <p:cNvSpPr>
            <a:spLocks noChangeArrowheads="1"/>
          </p:cNvSpPr>
          <p:nvPr/>
        </p:nvSpPr>
        <p:spPr bwMode="auto">
          <a:xfrm>
            <a:off x="4284663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17" name="Rectangle 33"/>
          <p:cNvSpPr>
            <a:spLocks noChangeArrowheads="1"/>
          </p:cNvSpPr>
          <p:nvPr/>
        </p:nvSpPr>
        <p:spPr bwMode="auto">
          <a:xfrm>
            <a:off x="4787900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7618" name="Rectangle 34"/>
          <p:cNvSpPr>
            <a:spLocks noChangeArrowheads="1"/>
          </p:cNvSpPr>
          <p:nvPr/>
        </p:nvSpPr>
        <p:spPr bwMode="auto">
          <a:xfrm>
            <a:off x="5292725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7619" name="Rectangle 35"/>
          <p:cNvSpPr>
            <a:spLocks noChangeArrowheads="1"/>
          </p:cNvSpPr>
          <p:nvPr/>
        </p:nvSpPr>
        <p:spPr bwMode="auto">
          <a:xfrm>
            <a:off x="5795963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20" name="Rectangle 36"/>
          <p:cNvSpPr>
            <a:spLocks noChangeArrowheads="1"/>
          </p:cNvSpPr>
          <p:nvPr/>
        </p:nvSpPr>
        <p:spPr bwMode="auto">
          <a:xfrm>
            <a:off x="6300788" y="443798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7621" name="Rectangle 37"/>
          <p:cNvSpPr>
            <a:spLocks noChangeArrowheads="1"/>
          </p:cNvSpPr>
          <p:nvPr/>
        </p:nvSpPr>
        <p:spPr bwMode="auto">
          <a:xfrm>
            <a:off x="6804025" y="443798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7622" name="Line 38"/>
          <p:cNvSpPr>
            <a:spLocks noChangeShapeType="1"/>
          </p:cNvSpPr>
          <p:nvPr/>
        </p:nvSpPr>
        <p:spPr bwMode="auto">
          <a:xfrm>
            <a:off x="3851275" y="3574380"/>
            <a:ext cx="144463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3" name="Line 39"/>
          <p:cNvSpPr>
            <a:spLocks noChangeShapeType="1"/>
          </p:cNvSpPr>
          <p:nvPr/>
        </p:nvSpPr>
        <p:spPr bwMode="auto">
          <a:xfrm flipH="1">
            <a:off x="4284663" y="3574380"/>
            <a:ext cx="5746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4" name="Line 40"/>
          <p:cNvSpPr>
            <a:spLocks noChangeShapeType="1"/>
          </p:cNvSpPr>
          <p:nvPr/>
        </p:nvSpPr>
        <p:spPr bwMode="auto">
          <a:xfrm>
            <a:off x="5362575" y="3574380"/>
            <a:ext cx="194627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628" name="Text Box 44"/>
          <p:cNvSpPr txBox="1">
            <a:spLocks noChangeArrowheads="1"/>
          </p:cNvSpPr>
          <p:nvPr/>
        </p:nvSpPr>
        <p:spPr bwMode="auto">
          <a:xfrm>
            <a:off x="3419475" y="3574380"/>
            <a:ext cx="398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h</a:t>
            </a:r>
            <a:r>
              <a:rPr lang="de-DE" sz="2400" baseline="-250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67629" name="Text Box 45"/>
          <p:cNvSpPr txBox="1">
            <a:spLocks noChangeArrowheads="1"/>
          </p:cNvSpPr>
          <p:nvPr/>
        </p:nvSpPr>
        <p:spPr bwMode="auto">
          <a:xfrm>
            <a:off x="5003800" y="3574380"/>
            <a:ext cx="398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h</a:t>
            </a:r>
            <a:r>
              <a:rPr lang="de-DE" sz="2400" baseline="-25000">
                <a:solidFill>
                  <a:schemeClr val="hlink"/>
                </a:solidFill>
              </a:rPr>
              <a:t>j</a:t>
            </a:r>
          </a:p>
        </p:txBody>
      </p:sp>
      <p:sp>
        <p:nvSpPr>
          <p:cNvPr id="67630" name="Rectangle 46"/>
          <p:cNvSpPr>
            <a:spLocks noChangeArrowheads="1"/>
          </p:cNvSpPr>
          <p:nvPr/>
        </p:nvSpPr>
        <p:spPr bwMode="auto">
          <a:xfrm>
            <a:off x="4859338" y="3069555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j</a:t>
            </a:r>
          </a:p>
        </p:txBody>
      </p:sp>
      <p:sp>
        <p:nvSpPr>
          <p:cNvPr id="67631" name="Text Box 47"/>
          <p:cNvSpPr txBox="1">
            <a:spLocks noChangeArrowheads="1"/>
          </p:cNvSpPr>
          <p:nvPr/>
        </p:nvSpPr>
        <p:spPr bwMode="auto">
          <a:xfrm>
            <a:off x="2627313" y="5230143"/>
            <a:ext cx="454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FF0000"/>
                </a:solidFill>
              </a:rPr>
              <a:t>Keine Kollisionen in Subtabellen</a:t>
            </a:r>
          </a:p>
        </p:txBody>
      </p:sp>
      <p:sp>
        <p:nvSpPr>
          <p:cNvPr id="67632" name="Text Box 48"/>
          <p:cNvSpPr txBox="1">
            <a:spLocks noChangeArrowheads="1"/>
          </p:cNvSpPr>
          <p:nvPr/>
        </p:nvSpPr>
        <p:spPr bwMode="auto">
          <a:xfrm>
            <a:off x="3924300" y="2637755"/>
            <a:ext cx="1385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Größe </a:t>
            </a:r>
            <a:r>
              <a:rPr lang="de-DE" sz="240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67633" name="Text Box 49"/>
          <p:cNvSpPr txBox="1">
            <a:spLocks noChangeArrowheads="1"/>
          </p:cNvSpPr>
          <p:nvPr/>
        </p:nvSpPr>
        <p:spPr bwMode="auto">
          <a:xfrm>
            <a:off x="2627313" y="4006180"/>
            <a:ext cx="143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Größe </a:t>
            </a:r>
            <a:r>
              <a:rPr lang="de-DE" sz="2400">
                <a:solidFill>
                  <a:schemeClr val="hlink"/>
                </a:solidFill>
              </a:rPr>
              <a:t>m</a:t>
            </a:r>
            <a:r>
              <a:rPr lang="de-DE" sz="2400" baseline="-25000">
                <a:solidFill>
                  <a:schemeClr val="hlink"/>
                </a:solidFill>
              </a:rPr>
              <a:t>i</a:t>
            </a:r>
          </a:p>
        </p:txBody>
      </p:sp>
      <p:sp>
        <p:nvSpPr>
          <p:cNvPr id="67634" name="Text Box 50"/>
          <p:cNvSpPr txBox="1">
            <a:spLocks noChangeArrowheads="1"/>
          </p:cNvSpPr>
          <p:nvPr/>
        </p:nvSpPr>
        <p:spPr bwMode="auto">
          <a:xfrm>
            <a:off x="4859338" y="4006180"/>
            <a:ext cx="1430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Größe </a:t>
            </a:r>
            <a:r>
              <a:rPr lang="de-DE" sz="2400">
                <a:solidFill>
                  <a:schemeClr val="hlink"/>
                </a:solidFill>
              </a:rPr>
              <a:t>m</a:t>
            </a:r>
            <a:r>
              <a:rPr lang="de-DE" sz="2400" baseline="-25000">
                <a:solidFill>
                  <a:schemeClr val="hlink"/>
                </a:solidFill>
              </a:rPr>
              <a:t>j</a:t>
            </a:r>
          </a:p>
        </p:txBody>
      </p:sp>
      <p:sp>
        <p:nvSpPr>
          <p:cNvPr id="44" name="Rechteck 43"/>
          <p:cNvSpPr/>
          <p:nvPr/>
        </p:nvSpPr>
        <p:spPr>
          <a:xfrm>
            <a:off x="2411760" y="6237312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Michael </a:t>
            </a:r>
            <a:r>
              <a:rPr lang="de-DE" sz="1050" dirty="0" err="1">
                <a:solidFill>
                  <a:srgbClr val="0000FF"/>
                </a:solidFill>
              </a:rPr>
              <a:t>Fredman</a:t>
            </a:r>
            <a:r>
              <a:rPr lang="de-DE" sz="1050" dirty="0">
                <a:solidFill>
                  <a:srgbClr val="0000FF"/>
                </a:solidFill>
              </a:rPr>
              <a:t>, </a:t>
            </a:r>
            <a:r>
              <a:rPr lang="de-DE" sz="1050" dirty="0" err="1">
                <a:solidFill>
                  <a:srgbClr val="0000FF"/>
                </a:solidFill>
              </a:rPr>
              <a:t>János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Komlós</a:t>
            </a:r>
            <a:r>
              <a:rPr lang="de-DE" sz="1050" dirty="0">
                <a:solidFill>
                  <a:srgbClr val="0000FF"/>
                </a:solidFill>
              </a:rPr>
              <a:t>, Endre </a:t>
            </a:r>
            <a:r>
              <a:rPr lang="de-DE" sz="1050" dirty="0" err="1">
                <a:solidFill>
                  <a:srgbClr val="0000FF"/>
                </a:solidFill>
              </a:rPr>
              <a:t>Szemerédi</a:t>
            </a:r>
            <a:r>
              <a:rPr lang="de-DE" sz="1050" dirty="0">
                <a:solidFill>
                  <a:srgbClr val="0000FF"/>
                </a:solidFill>
              </a:rPr>
              <a:t>, </a:t>
            </a:r>
            <a:r>
              <a:rPr lang="de-DE" sz="1050" dirty="0" err="1">
                <a:solidFill>
                  <a:srgbClr val="0000FF"/>
                </a:solidFill>
              </a:rPr>
              <a:t>Storing</a:t>
            </a:r>
            <a:r>
              <a:rPr lang="de-DE" sz="1050" dirty="0">
                <a:solidFill>
                  <a:srgbClr val="0000FF"/>
                </a:solidFill>
              </a:rPr>
              <a:t> a </a:t>
            </a:r>
            <a:r>
              <a:rPr lang="de-DE" sz="1050" dirty="0" err="1">
                <a:solidFill>
                  <a:srgbClr val="0000FF"/>
                </a:solidFill>
              </a:rPr>
              <a:t>Sparse</a:t>
            </a:r>
            <a:r>
              <a:rPr lang="de-DE" sz="1050" dirty="0">
                <a:solidFill>
                  <a:srgbClr val="0000FF"/>
                </a:solidFill>
              </a:rPr>
              <a:t> Table </a:t>
            </a:r>
            <a:r>
              <a:rPr lang="de-DE" sz="1050" dirty="0" err="1">
                <a:solidFill>
                  <a:srgbClr val="0000FF"/>
                </a:solidFill>
              </a:rPr>
              <a:t>with</a:t>
            </a:r>
            <a:r>
              <a:rPr lang="de-DE" sz="1050" dirty="0">
                <a:solidFill>
                  <a:srgbClr val="0000FF"/>
                </a:solidFill>
              </a:rPr>
              <a:t> O(1) </a:t>
            </a:r>
            <a:r>
              <a:rPr lang="de-DE" sz="1050" dirty="0" err="1">
                <a:solidFill>
                  <a:srgbClr val="0000FF"/>
                </a:solidFill>
              </a:rPr>
              <a:t>Worst</a:t>
            </a:r>
            <a:r>
              <a:rPr lang="de-DE" sz="1050" dirty="0">
                <a:solidFill>
                  <a:srgbClr val="0000FF"/>
                </a:solidFill>
              </a:rPr>
              <a:t> Case Access Time, Journal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ACM, Volume 31, </a:t>
            </a:r>
            <a:r>
              <a:rPr lang="de-DE" sz="1050" dirty="0" err="1">
                <a:solidFill>
                  <a:srgbClr val="0000FF"/>
                </a:solidFill>
              </a:rPr>
              <a:t>Issue</a:t>
            </a:r>
            <a:r>
              <a:rPr lang="de-DE" sz="1050" dirty="0">
                <a:solidFill>
                  <a:srgbClr val="0000FF"/>
                </a:solidFill>
              </a:rPr>
              <a:t> 3, </a:t>
            </a:r>
            <a:r>
              <a:rPr lang="de-DE" sz="1050" b="1" dirty="0">
                <a:solidFill>
                  <a:srgbClr val="FF0000"/>
                </a:solidFill>
              </a:rPr>
              <a:t>1984</a:t>
            </a:r>
          </a:p>
        </p:txBody>
      </p:sp>
    </p:spTree>
    <p:extLst>
      <p:ext uri="{BB962C8B-B14F-4D97-AF65-F5344CB8AC3E}">
        <p14:creationId xmlns:p14="http://schemas.microsoft.com/office/powerpoint/2010/main" val="18653209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F0F71-8D2F-A347-946B-A1C3021A7538}" type="slidenum">
              <a:rPr lang="de-DE"/>
              <a:pPr/>
              <a:t>44</a:t>
            </a:fld>
            <a:endParaRPr lang="de-DE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Statisches Wörterbuch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124075" y="1340768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132138" y="1340768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4140200" y="1340768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6156325" y="1340768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7164388" y="1340768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5148263" y="1340768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2125663" y="3069556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>
            <a:off x="2339975" y="1845593"/>
            <a:ext cx="3024188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3348038" y="1845593"/>
            <a:ext cx="309721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3924300" y="1845593"/>
            <a:ext cx="431800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H="1">
            <a:off x="3995738" y="1845593"/>
            <a:ext cx="1368425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5437188" y="1845593"/>
            <a:ext cx="100806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5508625" y="1845593"/>
            <a:ext cx="187166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2124075" y="30695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2628900" y="30695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3636963" y="30695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400"/>
              <a:t>s</a:t>
            </a:r>
            <a:r>
              <a:rPr lang="de-DE" sz="2400" baseline="-25000"/>
              <a:t>i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4645025" y="30695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5653088" y="30695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3276600" y="2348831"/>
            <a:ext cx="29722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Tabellengröße: </a:t>
            </a:r>
            <a:r>
              <a:rPr lang="de-DE" sz="2400" dirty="0">
                <a:solidFill>
                  <a:schemeClr val="hlink"/>
                </a:solidFill>
              </a:rPr>
              <a:t>m=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𝛼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endParaRPr lang="de-DE" sz="2400" dirty="0">
              <a:solidFill>
                <a:schemeClr val="hlink"/>
              </a:solidFill>
            </a:endParaRPr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5148263" y="30695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400"/>
              <a:t>s</a:t>
            </a:r>
            <a:r>
              <a:rPr lang="de-DE" sz="2400" baseline="-25000"/>
              <a:t>j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828675" y="4364956"/>
            <a:ext cx="79216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2268538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2771775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3276600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1" name="Line 29"/>
          <p:cNvSpPr>
            <a:spLocks noChangeShapeType="1"/>
          </p:cNvSpPr>
          <p:nvPr/>
        </p:nvSpPr>
        <p:spPr bwMode="auto">
          <a:xfrm flipH="1">
            <a:off x="2557463" y="3572793"/>
            <a:ext cx="1295400" cy="7921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4645025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5148263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5653088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9665" name="Rectangle 33"/>
          <p:cNvSpPr>
            <a:spLocks noChangeArrowheads="1"/>
          </p:cNvSpPr>
          <p:nvPr/>
        </p:nvSpPr>
        <p:spPr bwMode="auto">
          <a:xfrm>
            <a:off x="6156325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6661150" y="4364956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7164388" y="4364956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9668" name="Line 36"/>
          <p:cNvSpPr>
            <a:spLocks noChangeShapeType="1"/>
          </p:cNvSpPr>
          <p:nvPr/>
        </p:nvSpPr>
        <p:spPr bwMode="auto">
          <a:xfrm flipH="1">
            <a:off x="4932363" y="3572793"/>
            <a:ext cx="431800" cy="7921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69" name="Text Box 37"/>
          <p:cNvSpPr txBox="1">
            <a:spLocks noChangeArrowheads="1"/>
          </p:cNvSpPr>
          <p:nvPr/>
        </p:nvSpPr>
        <p:spPr bwMode="auto">
          <a:xfrm>
            <a:off x="3905250" y="4312568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….</a:t>
            </a:r>
          </a:p>
        </p:txBody>
      </p:sp>
      <p:sp>
        <p:nvSpPr>
          <p:cNvPr id="69670" name="Text Box 38"/>
          <p:cNvSpPr txBox="1">
            <a:spLocks noChangeArrowheads="1"/>
          </p:cNvSpPr>
          <p:nvPr/>
        </p:nvSpPr>
        <p:spPr bwMode="auto">
          <a:xfrm>
            <a:off x="2484438" y="3717256"/>
            <a:ext cx="4732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s</a:t>
            </a:r>
            <a:r>
              <a:rPr lang="de-DE" sz="2400" baseline="-25000">
                <a:solidFill>
                  <a:schemeClr val="hlink"/>
                </a:solidFill>
              </a:rPr>
              <a:t>i</a:t>
            </a:r>
            <a:r>
              <a:rPr lang="de-DE" sz="2400">
                <a:solidFill>
                  <a:schemeClr val="hlink"/>
                </a:solidFill>
              </a:rPr>
              <a:t> = m</a:t>
            </a:r>
            <a:r>
              <a:rPr lang="de-DE" sz="2400" baseline="-25000">
                <a:solidFill>
                  <a:schemeClr val="hlink"/>
                </a:solidFill>
              </a:rPr>
              <a:t>0</a:t>
            </a:r>
            <a:r>
              <a:rPr lang="de-DE" sz="2400">
                <a:solidFill>
                  <a:schemeClr val="hlink"/>
                </a:solidFill>
              </a:rPr>
              <a:t>+m</a:t>
            </a:r>
            <a:r>
              <a:rPr lang="de-DE" sz="2400" baseline="-25000">
                <a:solidFill>
                  <a:schemeClr val="hlink"/>
                </a:solidFill>
              </a:rPr>
              <a:t>1</a:t>
            </a:r>
            <a:r>
              <a:rPr lang="de-DE" sz="2400">
                <a:solidFill>
                  <a:schemeClr val="hlink"/>
                </a:solidFill>
              </a:rPr>
              <a:t>+…+m</a:t>
            </a:r>
            <a:r>
              <a:rPr lang="de-DE" sz="2400" baseline="-25000">
                <a:solidFill>
                  <a:schemeClr val="hlink"/>
                </a:solidFill>
              </a:rPr>
              <a:t>i-1</a:t>
            </a:r>
            <a:r>
              <a:rPr lang="de-DE" sz="2400"/>
              <a:t>: Offsets für </a:t>
            </a:r>
            <a:r>
              <a:rPr lang="de-DE" sz="2400">
                <a:solidFill>
                  <a:schemeClr val="hlink"/>
                </a:solidFill>
              </a:rPr>
              <a:t>T</a:t>
            </a:r>
            <a:r>
              <a:rPr lang="de-DE" sz="2400" baseline="-250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1619250" y="306796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T</a:t>
            </a:r>
            <a:r>
              <a:rPr lang="de-DE" sz="2400" baseline="-25000"/>
              <a:t>1</a:t>
            </a:r>
          </a:p>
        </p:txBody>
      </p:sp>
      <p:sp>
        <p:nvSpPr>
          <p:cNvPr id="69673" name="Text Box 41"/>
          <p:cNvSpPr txBox="1">
            <a:spLocks noChangeArrowheads="1"/>
          </p:cNvSpPr>
          <p:nvPr/>
        </p:nvSpPr>
        <p:spPr bwMode="auto">
          <a:xfrm>
            <a:off x="288925" y="4364956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T</a:t>
            </a:r>
            <a:r>
              <a:rPr lang="de-DE" sz="2400" baseline="-25000"/>
              <a:t>2</a:t>
            </a:r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>
            <a:off x="2268538" y="4364956"/>
            <a:ext cx="1511300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4643438" y="4364956"/>
            <a:ext cx="3024187" cy="504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5998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62A9-38F4-2D4E-A0F2-31ECD8DFC466}" type="slidenum">
              <a:rPr lang="de-DE"/>
              <a:pPr/>
              <a:t>45</a:t>
            </a:fld>
            <a:endParaRPr lang="de-DE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Statisches Wörterbuch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Behauptung:</a:t>
            </a:r>
            <a:r>
              <a:rPr lang="de-DE" dirty="0"/>
              <a:t> Für jede Menge von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Schlüsseln gibt es eine perfekte Hashfunktion der Größe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𝛩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),</a:t>
            </a:r>
            <a:r>
              <a:rPr lang="de-DE" dirty="0"/>
              <a:t> die in erwarteter Zeit </a:t>
            </a:r>
            <a:r>
              <a:rPr lang="de-DE" dirty="0">
                <a:solidFill>
                  <a:schemeClr val="hlink"/>
                </a:solidFill>
                <a:latin typeface="Symbol" charset="0"/>
                <a:sym typeface="Symbol" charset="0"/>
              </a:rPr>
              <a:t>𝛩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)</a:t>
            </a:r>
            <a:r>
              <a:rPr lang="de-DE" dirty="0"/>
              <a:t> konstruiert werden kann.</a:t>
            </a:r>
          </a:p>
          <a:p>
            <a:pPr>
              <a:buFontTx/>
              <a:buNone/>
            </a:pPr>
            <a:endParaRPr lang="de-DE" dirty="0"/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Sind perfekte Hashfunktionen auch dynamisch konstruierbar??</a:t>
            </a:r>
          </a:p>
        </p:txBody>
      </p:sp>
    </p:spTree>
    <p:extLst>
      <p:ext uri="{BB962C8B-B14F-4D97-AF65-F5344CB8AC3E}">
        <p14:creationId xmlns:p14="http://schemas.microsoft.com/office/powerpoint/2010/main" val="18031903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Prüfsummen und Verschlüsselung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196975"/>
            <a:ext cx="8651304" cy="4968875"/>
          </a:xfrm>
        </p:spPr>
        <p:txBody>
          <a:bodyPr/>
          <a:lstStyle/>
          <a:p>
            <a:r>
              <a:rPr lang="de-DE" dirty="0"/>
              <a:t>Bei </a:t>
            </a:r>
            <a:r>
              <a:rPr lang="de-DE" dirty="0">
                <a:solidFill>
                  <a:srgbClr val="FF0000"/>
                </a:solidFill>
              </a:rPr>
              <a:t>Prüfsummen</a:t>
            </a:r>
            <a:r>
              <a:rPr lang="de-DE" dirty="0"/>
              <a:t> verwendet man Hashwerte, um Übertragungsfehler zu erkennen</a:t>
            </a:r>
          </a:p>
          <a:p>
            <a:pPr lvl="1"/>
            <a:r>
              <a:rPr lang="de-DE" dirty="0"/>
              <a:t>Bei guter Hashfunktion sind Kollisionen selten, </a:t>
            </a:r>
          </a:p>
          <a:p>
            <a:pPr lvl="1"/>
            <a:r>
              <a:rPr lang="de-DE" dirty="0"/>
              <a:t>Änderung weniger Bits einer Nachricht (Übertragungsfehler) sollte mögl. anderen Hashwert zur Folge haben</a:t>
            </a:r>
          </a:p>
          <a:p>
            <a:r>
              <a:rPr lang="de-DE" dirty="0"/>
              <a:t>In der </a:t>
            </a:r>
            <a:r>
              <a:rPr lang="de-DE" dirty="0">
                <a:solidFill>
                  <a:srgbClr val="FF0000"/>
                </a:solidFill>
              </a:rPr>
              <a:t>Kryptologie</a:t>
            </a:r>
            <a:r>
              <a:rPr lang="de-DE" dirty="0"/>
              <a:t> werden spezielle </a:t>
            </a:r>
            <a:r>
              <a:rPr lang="de-DE" dirty="0" err="1"/>
              <a:t>kryptologische</a:t>
            </a:r>
            <a:r>
              <a:rPr lang="de-DE" dirty="0"/>
              <a:t> Hashfunktionen verwendet, bei denen zusätzlich gefordert wird, dass es </a:t>
            </a:r>
            <a:r>
              <a:rPr lang="de-DE" dirty="0">
                <a:solidFill>
                  <a:srgbClr val="0D15FF"/>
                </a:solidFill>
              </a:rPr>
              <a:t>praktisch unmöglich ist, Kollisionen absichtlich zu finden </a:t>
            </a:r>
            <a:r>
              <a:rPr lang="de-DE" dirty="0"/>
              <a:t>(</a:t>
            </a:r>
            <a:r>
              <a:rPr lang="de-DE" dirty="0">
                <a:sym typeface="Wingdings"/>
              </a:rPr>
              <a:t> </a:t>
            </a:r>
            <a:r>
              <a:rPr lang="de-DE" dirty="0" err="1"/>
              <a:t>SHAx</a:t>
            </a:r>
            <a:r>
              <a:rPr lang="de-DE" dirty="0"/>
              <a:t>, MD5)</a:t>
            </a:r>
          </a:p>
          <a:p>
            <a:pPr lvl="1"/>
            <a:r>
              <a:rPr lang="de-DE" dirty="0"/>
              <a:t>Inverse Funktion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-1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: 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msy10" charset="0"/>
              </a:rPr>
              <a:t>⟶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 U</a:t>
            </a:r>
            <a:r>
              <a:rPr lang="de-DE" dirty="0">
                <a:sym typeface="Wingdings"/>
              </a:rPr>
              <a:t> </a:t>
            </a:r>
            <a:r>
              <a:rPr lang="de-DE" dirty="0"/>
              <a:t>„schwer“ zu berechnen</a:t>
            </a:r>
          </a:p>
          <a:p>
            <a:pPr lvl="1"/>
            <a:r>
              <a:rPr lang="de-DE" dirty="0"/>
              <a:t>Ausprobieren über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x=h(h</a:t>
            </a:r>
            <a:r>
              <a:rPr lang="de-DE" baseline="30000" dirty="0">
                <a:solidFill>
                  <a:schemeClr val="accent1">
                    <a:lumMod val="50000"/>
                  </a:schemeClr>
                </a:solidFill>
              </a:rPr>
              <a:t>-1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(x))</a:t>
            </a:r>
            <a:r>
              <a:rPr lang="de-DE" dirty="0"/>
              <a:t> ist „aufwendig“ da </a:t>
            </a:r>
            <a:r>
              <a:rPr lang="de-DE" dirty="0">
                <a:solidFill>
                  <a:srgbClr val="3C8C93"/>
                </a:solidFill>
              </a:rPr>
              <a:t>|U|</a:t>
            </a:r>
            <a:r>
              <a:rPr lang="de-DE" dirty="0"/>
              <a:t> „groß“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16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Vermeidung schwieriger Eingaben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Annahme: </a:t>
            </a:r>
            <a:r>
              <a:rPr lang="de-DE" dirty="0"/>
              <a:t>Pro Typ </a:t>
            </a:r>
            <a:r>
              <a:rPr lang="de-DE" b="1" dirty="0"/>
              <a:t>nur</a:t>
            </a:r>
            <a:r>
              <a:rPr lang="de-DE" dirty="0"/>
              <a:t> </a:t>
            </a:r>
            <a:r>
              <a:rPr lang="de-DE" b="1" dirty="0"/>
              <a:t>eine</a:t>
            </a:r>
            <a:r>
              <a:rPr lang="de-DE" dirty="0"/>
              <a:t> </a:t>
            </a:r>
            <a:r>
              <a:rPr lang="de-DE" b="1" dirty="0"/>
              <a:t>Hash-Funktion </a:t>
            </a:r>
            <a:r>
              <a:rPr lang="de-DE" dirty="0"/>
              <a:t>verwendet</a:t>
            </a:r>
          </a:p>
          <a:p>
            <a:r>
              <a:rPr lang="de-DE" dirty="0"/>
              <a:t>Wenn man Eingaben, die per </a:t>
            </a:r>
            <a:r>
              <a:rPr lang="de-DE" dirty="0" err="1"/>
              <a:t>Hashing</a:t>
            </a:r>
            <a:r>
              <a:rPr lang="de-DE" dirty="0"/>
              <a:t> verarbeitet werden, geschickt wählt, kann man </a:t>
            </a:r>
            <a:r>
              <a:rPr lang="de-DE" b="1" dirty="0"/>
              <a:t>Kollisionen</a:t>
            </a:r>
            <a:r>
              <a:rPr lang="de-DE" dirty="0"/>
              <a:t> durch geschickte Wahl der Eingaben </a:t>
            </a:r>
            <a:r>
              <a:rPr lang="de-DE" b="1" dirty="0"/>
              <a:t>provozieren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(ohne gleiche Eingaben zu machen)</a:t>
            </a:r>
          </a:p>
          <a:p>
            <a:r>
              <a:rPr lang="de-DE" dirty="0">
                <a:solidFill>
                  <a:srgbClr val="FF0000"/>
                </a:solidFill>
              </a:rPr>
              <a:t>Problem: </a:t>
            </a:r>
            <a:r>
              <a:rPr lang="de-DE" dirty="0"/>
              <a:t>Performanz sinkt (wird u.U. linear)</a:t>
            </a:r>
          </a:p>
          <a:p>
            <a:pPr lvl="1"/>
            <a:r>
              <a:rPr lang="de-DE" dirty="0"/>
              <a:t>„</a:t>
            </a:r>
            <a:r>
              <a:rPr lang="de-DE" dirty="0" err="1"/>
              <a:t>Denial</a:t>
            </a:r>
            <a:r>
              <a:rPr lang="de-DE" dirty="0"/>
              <a:t>-of-Service“-Angriff möglich</a:t>
            </a:r>
          </a:p>
          <a:p>
            <a:r>
              <a:rPr lang="de-DE" dirty="0">
                <a:solidFill>
                  <a:srgbClr val="008000"/>
                </a:solidFill>
              </a:rPr>
              <a:t>Lösung: </a:t>
            </a:r>
            <a:r>
              <a:rPr lang="de-DE" dirty="0"/>
              <a:t>Wähle Hashfunktion zufällig aus Menge von Hashfunktionen, die unabhängig von Schlüsseln sind</a:t>
            </a:r>
          </a:p>
          <a:p>
            <a:pPr marL="457200" lvl="1" indent="0">
              <a:buNone/>
            </a:pPr>
            <a:r>
              <a:rPr lang="de-DE" dirty="0">
                <a:sym typeface="Wingdings"/>
              </a:rPr>
              <a:t> </a:t>
            </a:r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1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Änderung der Hashfunktion bei Hashtabelle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Hash-Funktion ändern beim Vergrößern oder Verkleinern einer Hashtabelle (</a:t>
            </a:r>
            <a:r>
              <a:rPr lang="de-DE" dirty="0" err="1"/>
              <a:t>Rehash</a:t>
            </a:r>
            <a:r>
              <a:rPr lang="de-DE" dirty="0"/>
              <a:t>)</a:t>
            </a:r>
          </a:p>
          <a:p>
            <a:r>
              <a:rPr lang="de-DE" dirty="0"/>
              <a:t>Messen der mittleren #Sondierungen und</a:t>
            </a:r>
            <a:br>
              <a:rPr lang="de-DE" dirty="0"/>
            </a:br>
            <a:r>
              <a:rPr lang="de-DE" dirty="0"/>
              <a:t>ggf. ein spontanes </a:t>
            </a:r>
            <a:r>
              <a:rPr lang="de-DE" dirty="0" err="1"/>
              <a:t>Rehash</a:t>
            </a:r>
            <a:r>
              <a:rPr lang="de-DE" dirty="0"/>
              <a:t> mit anderer Hash-Funktion</a:t>
            </a:r>
          </a:p>
          <a:p>
            <a:pPr lvl="1"/>
            <a:r>
              <a:rPr lang="de-DE" dirty="0"/>
              <a:t>(latente Gefahr eines DOS-Angriffs abgemildert)</a:t>
            </a:r>
          </a:p>
          <a:p>
            <a:r>
              <a:rPr lang="de-DE" dirty="0"/>
              <a:t>Hierzu notwendig: </a:t>
            </a:r>
          </a:p>
          <a:p>
            <a:pPr lvl="1"/>
            <a:r>
              <a:rPr lang="de-DE" dirty="0"/>
              <a:t>Auswahlmöglichkeit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/>
              <a:t> aus Menge von </a:t>
            </a:r>
            <a:br>
              <a:rPr lang="de-DE" dirty="0"/>
            </a:br>
            <a:r>
              <a:rPr lang="de-DE" dirty="0">
                <a:solidFill>
                  <a:srgbClr val="0D15FF"/>
                </a:solidFill>
              </a:rPr>
              <a:t>universell verwendbaren</a:t>
            </a:r>
            <a:r>
              <a:rPr lang="de-DE" dirty="0"/>
              <a:t> Hashfunktionen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49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Universelles Hashing</a:t>
            </a:r>
            <a:r>
              <a:rPr lang="de-DE" baseline="30000" dirty="0"/>
              <a:t>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79296" cy="4968875"/>
          </a:xfrm>
        </p:spPr>
        <p:txBody>
          <a:bodyPr/>
          <a:lstStyle/>
          <a:p>
            <a:r>
              <a:rPr lang="de-DE" dirty="0"/>
              <a:t>Eine Menge von Hashfunktionen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/>
              <a:t> heißt universell, wenn für beliebig wählbare Schlüssel </a:t>
            </a:r>
            <a:r>
              <a:rPr lang="de-DE" dirty="0">
                <a:solidFill>
                  <a:srgbClr val="3C8C93"/>
                </a:solidFill>
              </a:rPr>
              <a:t>x,</a:t>
            </a:r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r>
              <a:rPr lang="de-DE" dirty="0">
                <a:solidFill>
                  <a:srgbClr val="3C8C93"/>
                </a:solidFill>
              </a:rPr>
              <a:t> ∈ U</a:t>
            </a:r>
            <a:r>
              <a:rPr lang="de-DE" dirty="0"/>
              <a:t> mit </a:t>
            </a:r>
            <a:r>
              <a:rPr lang="de-DE" dirty="0">
                <a:solidFill>
                  <a:srgbClr val="3C8C93"/>
                </a:solidFill>
              </a:rPr>
              <a:t>x ≠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r>
              <a:rPr lang="de-DE" dirty="0"/>
              <a:t> gilt: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solidFill>
                  <a:srgbClr val="000000"/>
                </a:solidFill>
              </a:rPr>
              <a:t>Also: Wenn eine Hashfunktion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 </a:t>
            </a:r>
            <a:r>
              <a:rPr lang="de-DE" dirty="0">
                <a:solidFill>
                  <a:srgbClr val="000000"/>
                </a:solidFill>
              </a:rPr>
              <a:t>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 </a:t>
            </a:r>
            <a:r>
              <a:rPr lang="de-DE" dirty="0">
                <a:solidFill>
                  <a:srgbClr val="000000"/>
                </a:solidFill>
              </a:rPr>
              <a:t>zufällig gewählt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wird, ist </a:t>
            </a:r>
            <a:r>
              <a:rPr lang="de-DE" dirty="0"/>
              <a:t>die relative Häufigkeit von Kollisionen </a:t>
            </a:r>
            <a:br>
              <a:rPr lang="de-DE" dirty="0"/>
            </a:br>
            <a:r>
              <a:rPr lang="de-DE" dirty="0"/>
              <a:t>kleiner als </a:t>
            </a:r>
            <a:r>
              <a:rPr lang="de-DE" dirty="0">
                <a:solidFill>
                  <a:srgbClr val="3C8C93"/>
                </a:solidFill>
              </a:rPr>
              <a:t>1/m</a:t>
            </a:r>
            <a:r>
              <a:rPr lang="de-DE" dirty="0">
                <a:solidFill>
                  <a:srgbClr val="000000"/>
                </a:solidFill>
              </a:rPr>
              <a:t>, wobei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de-DE" dirty="0">
                <a:solidFill>
                  <a:srgbClr val="000000"/>
                </a:solidFill>
              </a:rPr>
              <a:t> die Größe der Hashtabelle ist</a:t>
            </a:r>
          </a:p>
          <a:p>
            <a:r>
              <a:rPr lang="de-DE" dirty="0">
                <a:solidFill>
                  <a:srgbClr val="000000"/>
                </a:solidFill>
              </a:rPr>
              <a:t>Beispiel:</a:t>
            </a:r>
          </a:p>
          <a:p>
            <a:r>
              <a:rPr lang="de-DE" dirty="0">
                <a:solidFill>
                  <a:srgbClr val="000000"/>
                </a:solidFill>
              </a:rPr>
              <a:t>Die Funktionen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dirty="0">
                <a:solidFill>
                  <a:srgbClr val="000000"/>
                </a:solidFill>
              </a:rPr>
              <a:t> haben Parameter </a:t>
            </a:r>
            <a:r>
              <a:rPr lang="de-DE" dirty="0">
                <a:solidFill>
                  <a:srgbClr val="3C8C93"/>
                </a:solidFill>
              </a:rPr>
              <a:t>a, b</a:t>
            </a:r>
          </a:p>
          <a:p>
            <a:r>
              <a:rPr lang="de-DE" dirty="0">
                <a:solidFill>
                  <a:srgbClr val="000000"/>
                </a:solidFill>
              </a:rPr>
              <a:t>Wir sprechen auch von einer Familie von Hashfunktionen</a:t>
            </a:r>
          </a:p>
          <a:p>
            <a:endParaRPr lang="de-DE" dirty="0">
              <a:solidFill>
                <a:srgbClr val="000000"/>
              </a:solidFill>
            </a:endParaRPr>
          </a:p>
          <a:p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132856"/>
            <a:ext cx="4928592" cy="849084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411760" y="6146140"/>
            <a:ext cx="4329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aseline="30000" dirty="0"/>
              <a:t>1</a:t>
            </a:r>
            <a:r>
              <a:rPr lang="de-DE" sz="1400" dirty="0"/>
              <a:t> Manchmal auch universales </a:t>
            </a:r>
            <a:r>
              <a:rPr lang="de-DE" sz="1400" dirty="0" err="1"/>
              <a:t>Hashing</a:t>
            </a:r>
            <a:r>
              <a:rPr lang="de-DE" sz="1400" dirty="0"/>
              <a:t> genannt:  Für alle </a:t>
            </a:r>
            <a:br>
              <a:rPr lang="de-DE" sz="1400" dirty="0"/>
            </a:br>
            <a:r>
              <a:rPr lang="de-DE" sz="1400" dirty="0"/>
              <a:t>Schlüsselsequenzen geeignet, also universal einsetzbar</a:t>
            </a:r>
          </a:p>
        </p:txBody>
      </p:sp>
      <p:sp>
        <p:nvSpPr>
          <p:cNvPr id="5" name="Rechteck 4"/>
          <p:cNvSpPr/>
          <p:nvPr/>
        </p:nvSpPr>
        <p:spPr>
          <a:xfrm>
            <a:off x="6156176" y="0"/>
            <a:ext cx="3005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/>
              <a:t>© Michael </a:t>
            </a:r>
            <a:r>
              <a:rPr lang="de-DE" sz="1100" dirty="0" err="1"/>
              <a:t>Bergau</a:t>
            </a:r>
            <a:r>
              <a:rPr lang="de-DE" sz="1100" dirty="0"/>
              <a:t>, Vorlesung Programmierung II</a:t>
            </a:r>
          </a:p>
        </p:txBody>
      </p:sp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094673"/>
              </p:ext>
            </p:extLst>
          </p:nvPr>
        </p:nvGraphicFramePr>
        <p:xfrm>
          <a:off x="2339752" y="4293096"/>
          <a:ext cx="47656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3" name="Formel" r:id="rId4" imgW="2006280" imgH="241200" progId="Equation.3">
                  <p:embed/>
                </p:oleObj>
              </mc:Choice>
              <mc:Fallback>
                <p:oleObj name="Formel" r:id="rId4" imgW="2006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293096"/>
                        <a:ext cx="47656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428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12B5-F82C-9846-A6CE-FF1E8D8A1CD7}" type="slidenum">
              <a:rPr lang="de-DE"/>
              <a:pPr/>
              <a:t>5</a:t>
            </a:fld>
            <a:endParaRPr lang="de-DE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(Streuung)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76371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77177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779838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79596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80402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787900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765300" y="4724400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26853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3276600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5292725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284663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894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63007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333482" y="5642099"/>
            <a:ext cx="2210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/>
              <a:t>Hashtabelle </a:t>
            </a:r>
            <a:r>
              <a:rPr lang="de-DE" sz="2800">
                <a:solidFill>
                  <a:schemeClr val="hlink"/>
                </a:solidFill>
              </a:rPr>
              <a:t>T</a:t>
            </a: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920953" y="2924944"/>
            <a:ext cx="52246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zeit- und speichereffiziente</a:t>
            </a:r>
            <a:br>
              <a:rPr lang="de-DE" sz="2800" dirty="0"/>
            </a:br>
            <a:r>
              <a:rPr lang="de-DE" sz="2800" dirty="0"/>
              <a:t>Hashfunktion (Streuwertfunktion)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h: U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T mit |U|≥|T|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979613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987675" y="2420938"/>
            <a:ext cx="151288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3492500" y="2420938"/>
            <a:ext cx="50323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5003800" y="2420938"/>
            <a:ext cx="1584325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>
            <a:off x="2484438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076825" y="2420938"/>
            <a:ext cx="194310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feld 2"/>
          <p:cNvSpPr txBox="1"/>
          <p:nvPr/>
        </p:nvSpPr>
        <p:spPr>
          <a:xfrm>
            <a:off x="189265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8" name="Textfeld 26"/>
          <p:cNvSpPr txBox="1"/>
          <p:nvPr/>
        </p:nvSpPr>
        <p:spPr>
          <a:xfrm>
            <a:off x="2339752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9" name="Textfeld 27"/>
          <p:cNvSpPr txBox="1"/>
          <p:nvPr/>
        </p:nvSpPr>
        <p:spPr>
          <a:xfrm>
            <a:off x="284380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30" name="Textfeld 28"/>
          <p:cNvSpPr txBox="1"/>
          <p:nvPr/>
        </p:nvSpPr>
        <p:spPr>
          <a:xfrm>
            <a:off x="3386155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1" name="Textfeld 29"/>
          <p:cNvSpPr txBox="1"/>
          <p:nvPr/>
        </p:nvSpPr>
        <p:spPr>
          <a:xfrm>
            <a:off x="385192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2" name="Textfeld 30"/>
          <p:cNvSpPr txBox="1"/>
          <p:nvPr/>
        </p:nvSpPr>
        <p:spPr>
          <a:xfrm>
            <a:off x="4355976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3" name="Textfeld 31"/>
          <p:cNvSpPr txBox="1"/>
          <p:nvPr/>
        </p:nvSpPr>
        <p:spPr>
          <a:xfrm>
            <a:off x="489832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4" name="Textfeld 32"/>
          <p:cNvSpPr txBox="1"/>
          <p:nvPr/>
        </p:nvSpPr>
        <p:spPr>
          <a:xfrm>
            <a:off x="536408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5" name="Textfeld 33"/>
          <p:cNvSpPr txBox="1"/>
          <p:nvPr/>
        </p:nvSpPr>
        <p:spPr>
          <a:xfrm>
            <a:off x="5868144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6" name="Textfeld 34"/>
          <p:cNvSpPr txBox="1"/>
          <p:nvPr/>
        </p:nvSpPr>
        <p:spPr>
          <a:xfrm>
            <a:off x="637220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7" name="Textfeld 35"/>
          <p:cNvSpPr txBox="1"/>
          <p:nvPr/>
        </p:nvSpPr>
        <p:spPr>
          <a:xfrm>
            <a:off x="6876256" y="5229200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8" name="Textfeld 1">
            <a:extLst>
              <a:ext uri="{FF2B5EF4-FFF2-40B4-BE49-F238E27FC236}">
                <a16:creationId xmlns:a16="http://schemas.microsoft.com/office/drawing/2014/main" id="{1504B499-BCA1-C744-B8DD-FC51BF7525AA}"/>
              </a:ext>
            </a:extLst>
          </p:cNvPr>
          <p:cNvSpPr txBox="1"/>
          <p:nvPr/>
        </p:nvSpPr>
        <p:spPr>
          <a:xfrm>
            <a:off x="395536" y="1198493"/>
            <a:ext cx="2022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Einige Elemente</a:t>
            </a:r>
            <a:br>
              <a:rPr lang="de-DE" dirty="0"/>
            </a:br>
            <a:r>
              <a:rPr lang="de-DE" dirty="0"/>
              <a:t>aus einer Menge </a:t>
            </a:r>
            <a:r>
              <a:rPr lang="de-DE" dirty="0">
                <a:solidFill>
                  <a:srgbClr val="3C8C93"/>
                </a:solidFill>
              </a:rPr>
              <a:t>U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063740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388974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850" y="1124744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000" dirty="0"/>
              <a:t>Wir wählen eine Primzahl p, so dass jeder Schlüssel </a:t>
            </a:r>
            <a:r>
              <a:rPr lang="de-DE" sz="2000" dirty="0" err="1"/>
              <a:t>k</a:t>
            </a:r>
            <a:r>
              <a:rPr lang="de-DE" sz="2000" dirty="0"/>
              <a:t> kleiner als p ist.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010007"/>
              </p:ext>
            </p:extLst>
          </p:nvPr>
        </p:nvGraphicFramePr>
        <p:xfrm>
          <a:off x="2984501" y="1541895"/>
          <a:ext cx="2307580" cy="493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1" name="Formel" r:id="rId3" imgW="1130040" imgH="241200" progId="Equation.3">
                  <p:embed/>
                </p:oleObj>
              </mc:Choice>
              <mc:Fallback>
                <p:oleObj name="Formel" r:id="rId3" imgW="1130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1" y="1541895"/>
                        <a:ext cx="2307580" cy="493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423424"/>
              </p:ext>
            </p:extLst>
          </p:nvPr>
        </p:nvGraphicFramePr>
        <p:xfrm>
          <a:off x="3098354" y="2060848"/>
          <a:ext cx="2049710" cy="514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2" name="Formel" r:id="rId5" imgW="1015920" imgH="253800" progId="Equation.3">
                  <p:embed/>
                </p:oleObj>
              </mc:Choice>
              <mc:Fallback>
                <p:oleObj name="Formel" r:id="rId5" imgW="1015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354" y="2060848"/>
                        <a:ext cx="2049710" cy="5143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23850" y="2708920"/>
            <a:ext cx="8694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Da das Universum erheblich größer als die Tabelle T sein soll, muss gelten: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086820"/>
              </p:ext>
            </p:extLst>
          </p:nvPr>
        </p:nvGraphicFramePr>
        <p:xfrm>
          <a:off x="4044950" y="3226445"/>
          <a:ext cx="847593" cy="345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3" name="Equation" r:id="rId7" imgW="406080" imgH="164880" progId="Equation.3">
                  <p:embed/>
                </p:oleObj>
              </mc:Choice>
              <mc:Fallback>
                <p:oleObj name="Equation" r:id="rId7" imgW="4060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3226445"/>
                        <a:ext cx="847593" cy="3456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33375" y="3877320"/>
            <a:ext cx="80201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Für jedes Paar (</a:t>
            </a:r>
            <a:r>
              <a:rPr lang="de-DE" sz="2000" dirty="0" err="1"/>
              <a:t>a,b</a:t>
            </a:r>
            <a:r>
              <a:rPr lang="de-DE" sz="2000" dirty="0"/>
              <a:t>) von Zahlen mit a </a:t>
            </a:r>
            <a:r>
              <a:rPr lang="de-DE" sz="2000" dirty="0">
                <a:sym typeface="Symbol" charset="0"/>
              </a:rPr>
              <a:t>∈ </a:t>
            </a:r>
            <a:r>
              <a:rPr lang="de-DE" sz="2000" dirty="0" err="1">
                <a:sym typeface="Symbol" charset="0"/>
              </a:rPr>
              <a:t>Z</a:t>
            </a:r>
            <a:r>
              <a:rPr lang="de-DE" sz="2000" baseline="-25000" dirty="0" err="1">
                <a:sym typeface="Symbol" charset="0"/>
              </a:rPr>
              <a:t>p</a:t>
            </a:r>
            <a:r>
              <a:rPr lang="de-DE" sz="2000" baseline="30000" dirty="0">
                <a:sym typeface="Symbol" charset="0"/>
              </a:rPr>
              <a:t>* </a:t>
            </a:r>
            <a:r>
              <a:rPr lang="de-DE" sz="2000" dirty="0">
                <a:sym typeface="Symbol" charset="0"/>
              </a:rPr>
              <a:t> und  b ∈ </a:t>
            </a:r>
            <a:r>
              <a:rPr lang="de-DE" sz="2000" dirty="0" err="1">
                <a:sym typeface="Symbol" charset="0"/>
              </a:rPr>
              <a:t>Z</a:t>
            </a:r>
            <a:r>
              <a:rPr lang="de-DE" sz="2000" baseline="-25000" dirty="0" err="1">
                <a:sym typeface="Symbol" charset="0"/>
              </a:rPr>
              <a:t>p</a:t>
            </a:r>
            <a:r>
              <a:rPr lang="de-DE" sz="2000" baseline="-25000" dirty="0">
                <a:sym typeface="Symbol" charset="0"/>
              </a:rPr>
              <a:t> </a:t>
            </a:r>
            <a:r>
              <a:rPr lang="de-DE" sz="2000" dirty="0">
                <a:sym typeface="Symbol" charset="0"/>
              </a:rPr>
              <a:t>definieren wir wie </a:t>
            </a:r>
          </a:p>
          <a:p>
            <a:r>
              <a:rPr lang="de-DE" sz="2000" dirty="0">
                <a:sym typeface="Symbol" charset="0"/>
              </a:rPr>
              <a:t>folgt eine Hash-Funktion:</a:t>
            </a:r>
            <a:endParaRPr lang="de-DE" sz="2000" baseline="-25000" dirty="0">
              <a:sym typeface="Symbol" charset="0"/>
            </a:endParaRPr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763679"/>
              </p:ext>
            </p:extLst>
          </p:nvPr>
        </p:nvGraphicFramePr>
        <p:xfrm>
          <a:off x="2282825" y="4799657"/>
          <a:ext cx="47656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24" name="Formel" r:id="rId9" imgW="2006280" imgH="241200" progId="Equation.3">
                  <p:embed/>
                </p:oleObj>
              </mc:Choice>
              <mc:Fallback>
                <p:oleObj name="Formel" r:id="rId9" imgW="2006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825" y="4799657"/>
                        <a:ext cx="47656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95288" y="5544195"/>
            <a:ext cx="4056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b="1" u="sng"/>
              <a:t>Beispiel:</a:t>
            </a:r>
            <a:r>
              <a:rPr lang="de-DE" sz="2000"/>
              <a:t>           </a:t>
            </a:r>
            <a:r>
              <a:rPr lang="de-DE" sz="2400"/>
              <a:t>p = 17    m = 6 </a:t>
            </a:r>
            <a:endParaRPr lang="de-DE" sz="2400" b="1" u="sng"/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4903788" y="5714057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581650" y="5525145"/>
            <a:ext cx="1271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h</a:t>
            </a:r>
            <a:r>
              <a:rPr lang="de-DE" sz="2400" baseline="-25000"/>
              <a:t>3,4</a:t>
            </a:r>
            <a:r>
              <a:rPr lang="de-DE" sz="2400"/>
              <a:t>(8) =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496050" y="5525145"/>
            <a:ext cx="60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   5</a:t>
            </a:r>
          </a:p>
        </p:txBody>
      </p:sp>
      <p:sp>
        <p:nvSpPr>
          <p:cNvPr id="17" name="Rechteck 16"/>
          <p:cNvSpPr/>
          <p:nvPr/>
        </p:nvSpPr>
        <p:spPr>
          <a:xfrm>
            <a:off x="6156176" y="0"/>
            <a:ext cx="3005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/>
              <a:t>© Michael </a:t>
            </a:r>
            <a:r>
              <a:rPr lang="de-DE" sz="1100" dirty="0" err="1"/>
              <a:t>Bergau</a:t>
            </a:r>
            <a:r>
              <a:rPr lang="de-DE" sz="1100" dirty="0"/>
              <a:t>, Vorlesung Programmierung II</a:t>
            </a:r>
          </a:p>
        </p:txBody>
      </p:sp>
    </p:spTree>
    <p:extLst>
      <p:ext uri="{BB962C8B-B14F-4D97-AF65-F5344CB8AC3E}">
        <p14:creationId xmlns:p14="http://schemas.microsoft.com/office/powerpoint/2010/main" val="307089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9" grpId="0" autoUpdateAnimBg="0"/>
      <p:bldP spid="11" grpId="0" autoUpdateAnimBg="0"/>
      <p:bldP spid="13" grpId="0" autoUpdateAnimBg="0"/>
      <p:bldP spid="14" grpId="0" animBg="1"/>
      <p:bldP spid="15" grpId="0" autoUpdateAnimBg="0"/>
      <p:bldP spid="16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1D110-0D84-3543-A8E3-0238BA17F1BF}" type="slidenum">
              <a:rPr lang="en-US"/>
              <a:pPr/>
              <a:t>51</a:t>
            </a:fld>
            <a:endParaRPr 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123950" y="1128723"/>
            <a:ext cx="12557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Die Klasse</a:t>
            </a:r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>
            <p:extLst/>
          </p:nvPr>
        </p:nvGraphicFramePr>
        <p:xfrm>
          <a:off x="2555776" y="1089369"/>
          <a:ext cx="3705522" cy="51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" name="Equation" r:id="rId3" imgW="1828800" imgH="253800" progId="Equation.3">
                  <p:embed/>
                </p:oleObj>
              </mc:Choice>
              <mc:Fallback>
                <p:oleObj name="Equation" r:id="rId3" imgW="1828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089369"/>
                        <a:ext cx="3705522" cy="51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1123950" y="2184411"/>
            <a:ext cx="4137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dirty="0"/>
              <a:t>von Hash-Funktionen ist universell.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323850" y="2643188"/>
            <a:ext cx="1656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b="1" dirty="0"/>
              <a:t>Ohne Beweis</a:t>
            </a:r>
            <a:endParaRPr lang="de-DE" sz="2000" b="1" baseline="-25000" dirty="0">
              <a:sym typeface="Symbol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468313" y="260350"/>
            <a:ext cx="8229600" cy="5032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23528" y="1124744"/>
            <a:ext cx="6935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 b="1" dirty="0" err="1"/>
              <a:t>Beh</a:t>
            </a:r>
            <a:r>
              <a:rPr lang="de-DE" sz="2000" b="1" dirty="0"/>
              <a:t>:</a:t>
            </a:r>
            <a:endParaRPr lang="de-DE" sz="2000" b="1" baseline="-25000" dirty="0">
              <a:sym typeface="Symbol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156176" y="0"/>
            <a:ext cx="30059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dirty="0"/>
              <a:t>© Michael </a:t>
            </a:r>
            <a:r>
              <a:rPr lang="de-DE" sz="1100" dirty="0" err="1"/>
              <a:t>Bergau</a:t>
            </a:r>
            <a:r>
              <a:rPr lang="de-DE" sz="1100" dirty="0"/>
              <a:t>, Vorlesung Programmierung II</a:t>
            </a:r>
          </a:p>
        </p:txBody>
      </p:sp>
      <p:graphicFrame>
        <p:nvGraphicFramePr>
          <p:cNvPr id="18" name="Object 13"/>
          <p:cNvGraphicFramePr>
            <a:graphicFrameLocks noChangeAspect="1"/>
          </p:cNvGraphicFramePr>
          <p:nvPr>
            <p:extLst/>
          </p:nvPr>
        </p:nvGraphicFramePr>
        <p:xfrm>
          <a:off x="2627784" y="1628800"/>
          <a:ext cx="4248472" cy="51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" name="Formel" r:id="rId5" imgW="2006280" imgH="241200" progId="Equation.3">
                  <p:embed/>
                </p:oleObj>
              </mc:Choice>
              <mc:Fallback>
                <p:oleObj name="Formel" r:id="rId5" imgW="2006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628800"/>
                        <a:ext cx="4248472" cy="512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/>
          <p:cNvSpPr/>
          <p:nvPr/>
        </p:nvSpPr>
        <p:spPr>
          <a:xfrm>
            <a:off x="1896756" y="169151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2339752" y="6146091"/>
            <a:ext cx="4608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D15FF"/>
                </a:solidFill>
              </a:rPr>
              <a:t>Carter, Larry; </a:t>
            </a:r>
            <a:r>
              <a:rPr lang="en-US" sz="1200" dirty="0" err="1">
                <a:solidFill>
                  <a:srgbClr val="0D15FF"/>
                </a:solidFill>
              </a:rPr>
              <a:t>Wegman</a:t>
            </a:r>
            <a:r>
              <a:rPr lang="en-US" sz="1200" dirty="0">
                <a:solidFill>
                  <a:srgbClr val="0D15FF"/>
                </a:solidFill>
              </a:rPr>
              <a:t>, Mark N.  "Universal Classes of Hash Functions". </a:t>
            </a:r>
            <a:br>
              <a:rPr lang="en-US" sz="1200" dirty="0">
                <a:solidFill>
                  <a:srgbClr val="0D15FF"/>
                </a:solidFill>
              </a:rPr>
            </a:br>
            <a:r>
              <a:rPr lang="en-US" sz="1200" dirty="0">
                <a:solidFill>
                  <a:srgbClr val="0D15FF"/>
                </a:solidFill>
              </a:rPr>
              <a:t>Journal of Computer and System Sciences. 18 (2): 143–154, </a:t>
            </a:r>
            <a:r>
              <a:rPr lang="en-US" sz="1200" b="1" dirty="0">
                <a:solidFill>
                  <a:srgbClr val="FF0000"/>
                </a:solidFill>
              </a:rPr>
              <a:t>1979</a:t>
            </a:r>
            <a:r>
              <a:rPr lang="en-US" sz="1200" dirty="0">
                <a:solidFill>
                  <a:srgbClr val="0D15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708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8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Basisoperation (Suchen, Einfügen, Löschen) in O(1)</a:t>
            </a:r>
          </a:p>
          <a:p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Güte des Hashverfahrens beeinflusst durch</a:t>
            </a:r>
          </a:p>
          <a:p>
            <a:pPr lvl="1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Hashfunktion</a:t>
            </a:r>
          </a:p>
          <a:p>
            <a:pPr lvl="1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Verfahren zur Kollisionsbehandlung</a:t>
            </a:r>
          </a:p>
          <a:p>
            <a:pPr lvl="2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Verkettung</a:t>
            </a:r>
          </a:p>
          <a:p>
            <a:pPr lvl="2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Offene Adressierung</a:t>
            </a:r>
          </a:p>
          <a:p>
            <a:pPr lvl="3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Lineares/Quadratisches Sondieren/Doppel-</a:t>
            </a:r>
            <a:r>
              <a:rPr lang="de-DE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Hashing</a:t>
            </a:r>
            <a:endParaRPr lang="de-DE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Füllfaktor</a:t>
            </a:r>
          </a:p>
          <a:p>
            <a:pPr lvl="2"/>
            <a:r>
              <a:rPr lang="de-DE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Dynamisches Wachsen</a:t>
            </a:r>
          </a:p>
          <a:p>
            <a:r>
              <a:rPr lang="de-DE" dirty="0"/>
              <a:t>Statistisches vs. Dynamisches </a:t>
            </a:r>
            <a:r>
              <a:rPr lang="de-DE" dirty="0" err="1"/>
              <a:t>Hashen</a:t>
            </a:r>
            <a:endParaRPr lang="de-DE" dirty="0"/>
          </a:p>
          <a:p>
            <a:r>
              <a:rPr lang="de-DE" dirty="0"/>
              <a:t>Universelles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fld id="{BA2793A8-7E4F-BE4A-8C0B-832837FCDB63}" type="slidenum">
              <a:rPr lang="de-DE"/>
              <a:pPr/>
              <a:t>52</a:t>
            </a:fld>
            <a:endParaRPr lang="de-DE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848790"/>
              </p:ext>
            </p:extLst>
          </p:nvPr>
        </p:nvGraphicFramePr>
        <p:xfrm>
          <a:off x="7668344" y="4653136"/>
          <a:ext cx="82508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4653136"/>
                        <a:ext cx="825089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664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Assoziation durch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fld id="{2B74AE2E-0842-8A46-BA44-11E68AE1929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696" y="1150795"/>
            <a:ext cx="8686800" cy="53745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seien hier Zahlen</a:t>
            </a:r>
          </a:p>
          <a:p>
            <a:r>
              <a:rPr lang="de-DE" dirty="0"/>
              <a:t>Assoziation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dirty="0"/>
              <a:t> mit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selbst können auch Objekte sein, es muss nur</a:t>
            </a:r>
            <a:br>
              <a:rPr lang="de-DE" dirty="0"/>
            </a:br>
            <a:r>
              <a:rPr lang="de-DE" dirty="0"/>
              <a:t>eine Abbildung auf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dirty="0"/>
              <a:t> definiert sein bzw. werden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6368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1,e</a:t>
            </a:r>
            <a:r>
              <a:rPr lang="de-DE" sz="1800" baseline="-25000" dirty="0"/>
              <a:t>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7175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3,e</a:t>
            </a:r>
            <a:r>
              <a:rPr lang="de-DE" baseline="-25000" dirty="0"/>
              <a:t>2</a:t>
            </a:r>
            <a:endParaRPr lang="de-DE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779813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5,e</a:t>
            </a:r>
            <a:r>
              <a:rPr lang="de-DE" sz="1800" baseline="-25000" dirty="0"/>
              <a:t>3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9593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14,e</a:t>
            </a:r>
            <a:r>
              <a:rPr lang="de-DE" sz="1800" baseline="-25000" dirty="0"/>
              <a:t>5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80400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19,e</a:t>
            </a:r>
            <a:r>
              <a:rPr lang="de-DE" sz="1800" baseline="-25000" dirty="0"/>
              <a:t>6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87875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10,e</a:t>
            </a:r>
            <a:r>
              <a:rPr lang="de-DE" sz="1800" baseline="-25000" dirty="0"/>
              <a:t>4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1979588" y="2781697"/>
            <a:ext cx="3541740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987650" y="2781697"/>
            <a:ext cx="1525566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flipH="1">
            <a:off x="3577111" y="2781697"/>
            <a:ext cx="418601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5003775" y="2781697"/>
            <a:ext cx="159767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2568999" y="2781697"/>
            <a:ext cx="351586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flipH="1">
            <a:off x="5017272" y="2781697"/>
            <a:ext cx="2002628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9" name="Gruppierung 1">
            <a:extLst>
              <a:ext uri="{FF2B5EF4-FFF2-40B4-BE49-F238E27FC236}">
                <a16:creationId xmlns:a16="http://schemas.microsoft.com/office/drawing/2014/main" id="{05826F70-2937-A54F-BEC5-14426493ED31}"/>
              </a:ext>
            </a:extLst>
          </p:cNvPr>
          <p:cNvGrpSpPr/>
          <p:nvPr/>
        </p:nvGrpSpPr>
        <p:grpSpPr>
          <a:xfrm>
            <a:off x="1907704" y="3759684"/>
            <a:ext cx="5328592" cy="503238"/>
            <a:chOff x="3419872" y="2060848"/>
            <a:chExt cx="5543550" cy="504825"/>
          </a:xfrm>
        </p:grpSpPr>
        <p:sp>
          <p:nvSpPr>
            <p:cNvPr id="60" name="Rectangle 11">
              <a:extLst>
                <a:ext uri="{FF2B5EF4-FFF2-40B4-BE49-F238E27FC236}">
                  <a16:creationId xmlns:a16="http://schemas.microsoft.com/office/drawing/2014/main" id="{2128E297-84B5-2D48-AD90-3C8974D35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" name="Rectangle 12">
              <a:extLst>
                <a:ext uri="{FF2B5EF4-FFF2-40B4-BE49-F238E27FC236}">
                  <a16:creationId xmlns:a16="http://schemas.microsoft.com/office/drawing/2014/main" id="{AC1E5CA1-4F16-C64D-96C1-5C990132B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14,e</a:t>
              </a:r>
              <a:r>
                <a:rPr lang="de-DE" sz="1800" baseline="-25000" dirty="0"/>
                <a:t>5</a:t>
              </a:r>
            </a:p>
          </p:txBody>
        </p:sp>
        <p:sp>
          <p:nvSpPr>
            <p:cNvPr id="62" name="Rectangle 13">
              <a:extLst>
                <a:ext uri="{FF2B5EF4-FFF2-40B4-BE49-F238E27FC236}">
                  <a16:creationId xmlns:a16="http://schemas.microsoft.com/office/drawing/2014/main" id="{23814AF9-6088-534F-AEDD-0DB44981B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5,e</a:t>
              </a:r>
              <a:r>
                <a:rPr lang="de-DE" sz="1800" baseline="-25000" dirty="0"/>
                <a:t>3</a:t>
              </a:r>
            </a:p>
          </p:txBody>
        </p:sp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id="{B8AE1B51-BCF9-2F43-92EF-31ACC1954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1,e</a:t>
              </a:r>
              <a:r>
                <a:rPr lang="de-DE" sz="1800" baseline="-25000" dirty="0"/>
                <a:t>1</a:t>
              </a:r>
            </a:p>
          </p:txBody>
        </p:sp>
        <p:sp>
          <p:nvSpPr>
            <p:cNvPr id="64" name="Rectangle 15">
              <a:extLst>
                <a:ext uri="{FF2B5EF4-FFF2-40B4-BE49-F238E27FC236}">
                  <a16:creationId xmlns:a16="http://schemas.microsoft.com/office/drawing/2014/main" id="{4A378B28-2519-5F4B-A4C8-36E48FECB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3,e</a:t>
              </a:r>
              <a:r>
                <a:rPr lang="de-DE" sz="1800" baseline="-25000" dirty="0"/>
                <a:t>2</a:t>
              </a:r>
            </a:p>
          </p:txBody>
        </p:sp>
        <p:sp>
          <p:nvSpPr>
            <p:cNvPr id="65" name="Rectangle 16">
              <a:extLst>
                <a:ext uri="{FF2B5EF4-FFF2-40B4-BE49-F238E27FC236}">
                  <a16:creationId xmlns:a16="http://schemas.microsoft.com/office/drawing/2014/main" id="{CD60EACB-6F2D-A342-86ED-C007360A4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19,e</a:t>
              </a:r>
              <a:r>
                <a:rPr lang="de-DE" sz="1800" baseline="-25000" dirty="0"/>
                <a:t>6</a:t>
              </a:r>
            </a:p>
          </p:txBody>
        </p:sp>
        <p:sp>
          <p:nvSpPr>
            <p:cNvPr id="66" name="Rectangle 17">
              <a:extLst>
                <a:ext uri="{FF2B5EF4-FFF2-40B4-BE49-F238E27FC236}">
                  <a16:creationId xmlns:a16="http://schemas.microsoft.com/office/drawing/2014/main" id="{9BAD74F3-F4DD-C441-B0EF-7CF8A0AF4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10,e</a:t>
              </a:r>
              <a:r>
                <a:rPr lang="de-DE" sz="1800" baseline="-250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4033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11AD-226C-544B-AE26-CBEDBBFE24AD}" type="slidenum">
              <a:rPr lang="de-DE"/>
              <a:pPr/>
              <a:t>7</a:t>
            </a:fld>
            <a:endParaRPr lang="de-DE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(perfekte Streuung, kein Kollisionen)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000" dirty="0" err="1"/>
              <a:t>procedure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insert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, s</a:t>
            </a:r>
            <a:r>
              <a:rPr lang="de-DE" sz="2000" dirty="0"/>
              <a:t>):</a:t>
            </a:r>
            <a:br>
              <a:rPr lang="de-DE" sz="2000" dirty="0"/>
            </a:br>
            <a:r>
              <a:rPr lang="de-DE" sz="2000" dirty="0">
                <a:solidFill>
                  <a:srgbClr val="3C8C93"/>
                </a:solidFill>
              </a:rPr>
              <a:t>T := </a:t>
            </a:r>
            <a:r>
              <a:rPr lang="de-DE" sz="2000" dirty="0" err="1">
                <a:solidFill>
                  <a:srgbClr val="3C8C93"/>
                </a:solidFill>
              </a:rPr>
              <a:t>ht</a:t>
            </a:r>
            <a:r>
              <a:rPr lang="de-DE" sz="2000" dirty="0">
                <a:solidFill>
                  <a:srgbClr val="3C8C93"/>
                </a:solidFill>
              </a:rPr>
              <a:t>(s)</a:t>
            </a:r>
            <a:br>
              <a:rPr lang="de-DE" sz="2000" dirty="0">
                <a:solidFill>
                  <a:srgbClr val="3C8C93"/>
                </a:solidFill>
              </a:rPr>
            </a:br>
            <a:r>
              <a:rPr lang="de-DE" sz="2000" dirty="0">
                <a:solidFill>
                  <a:schemeClr val="hlink"/>
                </a:solidFill>
              </a:rPr>
              <a:t>T[h(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)] := (</a:t>
            </a:r>
            <a:r>
              <a:rPr lang="de-DE" sz="2000" dirty="0" err="1">
                <a:solidFill>
                  <a:schemeClr val="hlink"/>
                </a:solidFill>
              </a:rPr>
              <a:t>k,e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r>
              <a:rPr lang="de-DE" sz="2000" dirty="0" err="1"/>
              <a:t>procedure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delete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, s</a:t>
            </a:r>
            <a:r>
              <a:rPr lang="de-DE" sz="2000" dirty="0"/>
              <a:t>):</a:t>
            </a:r>
            <a:br>
              <a:rPr lang="de-DE" sz="2000" dirty="0"/>
            </a:b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 :=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ht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(s)</a:t>
            </a:r>
            <a:br>
              <a:rPr lang="de-DE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2000" dirty="0">
                <a:solidFill>
                  <a:schemeClr val="hlink"/>
                </a:solidFill>
              </a:rPr>
              <a:t>T[h(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)] :=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⊥</a:t>
            </a:r>
            <a:endParaRPr lang="de-DE" sz="2000" dirty="0"/>
          </a:p>
          <a:p>
            <a:pPr>
              <a:buFontTx/>
              <a:buNone/>
            </a:pPr>
            <a:r>
              <a:rPr lang="de-DE" sz="2000" dirty="0" err="1"/>
              <a:t>function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lookup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, s</a:t>
            </a:r>
            <a:r>
              <a:rPr lang="de-DE" sz="2000" dirty="0"/>
              <a:t>):</a:t>
            </a:r>
            <a:br>
              <a:rPr lang="de-DE" sz="2000" dirty="0"/>
            </a:br>
            <a:r>
              <a:rPr lang="de-DE" sz="2000" dirty="0">
                <a:solidFill>
                  <a:srgbClr val="3C8C93"/>
                </a:solidFill>
              </a:rPr>
              <a:t>T := </a:t>
            </a:r>
            <a:r>
              <a:rPr lang="de-DE" sz="2000" dirty="0" err="1">
                <a:solidFill>
                  <a:srgbClr val="3C8C93"/>
                </a:solidFill>
              </a:rPr>
              <a:t>ht</a:t>
            </a:r>
            <a:r>
              <a:rPr lang="de-DE" sz="2000" dirty="0">
                <a:solidFill>
                  <a:srgbClr val="3C8C93"/>
                </a:solidFill>
              </a:rPr>
              <a:t>(s); t :</a:t>
            </a:r>
            <a:r>
              <a:rPr lang="de-DE" sz="2000" dirty="0">
                <a:solidFill>
                  <a:srgbClr val="3C8C93"/>
                </a:solidFill>
                <a:sym typeface="Wingdings" pitchFamily="2" charset="2"/>
              </a:rPr>
              <a:t>= </a:t>
            </a:r>
            <a:r>
              <a:rPr lang="de-DE" sz="2000" dirty="0">
                <a:solidFill>
                  <a:schemeClr val="hlink"/>
                </a:solidFill>
              </a:rPr>
              <a:t>T[h(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)] </a:t>
            </a:r>
            <a:br>
              <a:rPr lang="de-DE" sz="2000" dirty="0">
                <a:solidFill>
                  <a:srgbClr val="3C8C93"/>
                </a:solidFill>
              </a:rPr>
            </a:br>
            <a:r>
              <a:rPr lang="de-DE" sz="2000" dirty="0" err="1"/>
              <a:t>return</a:t>
            </a:r>
            <a:r>
              <a:rPr lang="de-DE" sz="2000" dirty="0"/>
              <a:t> </a:t>
            </a:r>
          </a:p>
          <a:p>
            <a:pPr>
              <a:buFontTx/>
              <a:buNone/>
            </a:pPr>
            <a:r>
              <a:rPr lang="de-DE" sz="2000" dirty="0"/>
              <a:t>         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t =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⊥ </a:t>
            </a:r>
            <a:r>
              <a:rPr lang="de-DE" sz="2000" dirty="0" err="1"/>
              <a:t>then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⊥ </a:t>
            </a:r>
            <a:r>
              <a:rPr lang="de-DE" sz="2000" dirty="0" err="1"/>
              <a:t>else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chemeClr val="hlink"/>
                </a:solidFill>
              </a:rPr>
              <a:t>second</a:t>
            </a:r>
            <a:r>
              <a:rPr lang="de-DE" sz="2000" dirty="0">
                <a:solidFill>
                  <a:schemeClr val="hlink"/>
                </a:solidFill>
              </a:rPr>
              <a:t>(t)</a:t>
            </a:r>
          </a:p>
        </p:txBody>
      </p:sp>
      <p:grpSp>
        <p:nvGrpSpPr>
          <p:cNvPr id="2" name="Gruppierung 1"/>
          <p:cNvGrpSpPr/>
          <p:nvPr/>
        </p:nvGrpSpPr>
        <p:grpSpPr>
          <a:xfrm>
            <a:off x="2987824" y="5657283"/>
            <a:ext cx="5328592" cy="503238"/>
            <a:chOff x="3419872" y="2060848"/>
            <a:chExt cx="5543550" cy="504825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14,e</a:t>
              </a:r>
              <a:r>
                <a:rPr lang="de-DE" sz="1800" baseline="-25000" dirty="0"/>
                <a:t>5</a:t>
              </a: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5,e</a:t>
              </a:r>
              <a:r>
                <a:rPr lang="de-DE" sz="1800" baseline="-25000" dirty="0"/>
                <a:t>3</a:t>
              </a: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1,e</a:t>
              </a:r>
              <a:r>
                <a:rPr lang="de-DE" sz="1800" baseline="-25000" dirty="0"/>
                <a:t>1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3,e</a:t>
              </a:r>
              <a:r>
                <a:rPr lang="de-DE" sz="1800" baseline="-25000" dirty="0"/>
                <a:t>2</a:t>
              </a:r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19,e</a:t>
              </a:r>
              <a:r>
                <a:rPr lang="de-DE" sz="1800" baseline="-25000" dirty="0"/>
                <a:t>6</a:t>
              </a: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800" dirty="0"/>
                <a:t>10,e</a:t>
              </a:r>
              <a:r>
                <a:rPr lang="de-DE" sz="1800" baseline="-25000" dirty="0"/>
                <a:t>4</a:t>
              </a:r>
            </a:p>
          </p:txBody>
        </p:sp>
      </p:grp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123728" y="5009211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2267744" y="5729291"/>
            <a:ext cx="720080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1396855" y="5009211"/>
            <a:ext cx="276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s</a:t>
            </a:r>
            <a:endParaRPr lang="de-DE" dirty="0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1684887" y="5225235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476975" y="5729291"/>
            <a:ext cx="5180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ht</a:t>
            </a:r>
            <a:r>
              <a:rPr lang="de-DE" sz="1400" dirty="0"/>
              <a:t>(s)</a:t>
            </a:r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B0AE5D26-7720-D744-B772-24873E453CE7}"/>
              </a:ext>
            </a:extLst>
          </p:cNvPr>
          <p:cNvSpPr/>
          <p:nvPr/>
        </p:nvSpPr>
        <p:spPr>
          <a:xfrm>
            <a:off x="5919224" y="895659"/>
            <a:ext cx="2260630" cy="1872208"/>
          </a:xfrm>
          <a:prstGeom prst="cloudCallout">
            <a:avLst>
              <a:gd name="adj1" fmla="val -70581"/>
              <a:gd name="adj2" fmla="val -2451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9899"/>
                </a:solidFill>
              </a:rPr>
              <a:t>Zu schön, um wahr zu sein</a:t>
            </a:r>
          </a:p>
        </p:txBody>
      </p:sp>
      <p:sp>
        <p:nvSpPr>
          <p:cNvPr id="19" name="Cloud Callout 18">
            <a:extLst>
              <a:ext uri="{FF2B5EF4-FFF2-40B4-BE49-F238E27FC236}">
                <a16:creationId xmlns:a16="http://schemas.microsoft.com/office/drawing/2014/main" id="{8AE9F29A-037D-DA4A-9B5E-CD1A734971FD}"/>
              </a:ext>
            </a:extLst>
          </p:cNvPr>
          <p:cNvSpPr/>
          <p:nvPr/>
        </p:nvSpPr>
        <p:spPr>
          <a:xfrm>
            <a:off x="5731878" y="3890638"/>
            <a:ext cx="2260630" cy="1324199"/>
          </a:xfrm>
          <a:prstGeom prst="cloudCallout">
            <a:avLst>
              <a:gd name="adj1" fmla="val -103591"/>
              <a:gd name="adj2" fmla="val 557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9899"/>
                </a:solidFill>
              </a:rPr>
              <a:t>Iteration?</a:t>
            </a:r>
          </a:p>
        </p:txBody>
      </p:sp>
    </p:spTree>
    <p:extLst>
      <p:ext uri="{BB962C8B-B14F-4D97-AF65-F5344CB8AC3E}">
        <p14:creationId xmlns:p14="http://schemas.microsoft.com/office/powerpoint/2010/main" val="240738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01E5-9C6A-E947-9BE6-5EA88440E902}" type="slidenum">
              <a:rPr lang="de-DE"/>
              <a:pPr/>
              <a:t>8</a:t>
            </a:fld>
            <a:endParaRPr lang="de-DE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Übliches Anwendungsszenario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Menge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de-DE" sz="2400" dirty="0"/>
              <a:t>der potentiellen Schlüssel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/>
              <a:t> „groß“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Anzahl der Feldelemente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 „klein“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D.h.: </a:t>
            </a:r>
            <a:r>
              <a:rPr lang="de-DE" sz="2400" dirty="0">
                <a:solidFill>
                  <a:srgbClr val="3C8C93"/>
                </a:solidFill>
              </a:rPr>
              <a:t>|U| &gt;&gt;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, aber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>
                <a:solidFill>
                  <a:srgbClr val="FF0000"/>
                </a:solidFill>
              </a:rPr>
              <a:t>nur „wenige“ </a:t>
            </a:r>
            <a:r>
              <a:rPr lang="de-DE" sz="2400" dirty="0" err="1">
                <a:solidFill>
                  <a:srgbClr val="FF0000"/>
                </a:solidFill>
              </a:rPr>
              <a:t>u</a:t>
            </a:r>
            <a:r>
              <a:rPr lang="de-DE" sz="2400" dirty="0">
                <a:solidFill>
                  <a:srgbClr val="FF0000"/>
                </a:solidFill>
              </a:rPr>
              <a:t> ∈ U werden tatsächlich betrachtet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Werte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können „groß“ sein (viele Bits)</a:t>
            </a:r>
          </a:p>
          <a:p>
            <a:pPr lvl="1">
              <a:lnSpc>
                <a:spcPct val="90000"/>
              </a:lnSpc>
            </a:pPr>
            <a:r>
              <a:rPr lang="de-DE" sz="2000" dirty="0">
                <a:solidFill>
                  <a:srgbClr val="000000"/>
                </a:solidFill>
              </a:rPr>
              <a:t>Große Zahlen, </a:t>
            </a:r>
            <a:r>
              <a:rPr lang="de-DE" sz="2000" dirty="0" err="1">
                <a:solidFill>
                  <a:srgbClr val="000000"/>
                </a:solidFill>
              </a:rPr>
              <a:t>Tupel</a:t>
            </a:r>
            <a:r>
              <a:rPr lang="de-DE" sz="2000" dirty="0">
                <a:solidFill>
                  <a:srgbClr val="000000"/>
                </a:solidFill>
              </a:rPr>
              <a:t> mit vielen Komponenten, Bäume, ...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Eventuell nur Teile von </a:t>
            </a:r>
            <a:r>
              <a:rPr lang="de-DE" sz="2200" dirty="0" err="1">
                <a:solidFill>
                  <a:srgbClr val="3C8C93"/>
                </a:solidFill>
              </a:rPr>
              <a:t>u</a:t>
            </a:r>
            <a:r>
              <a:rPr lang="de-DE" sz="2200" dirty="0">
                <a:solidFill>
                  <a:srgbClr val="000000"/>
                </a:solidFill>
              </a:rPr>
              <a:t> zur einfachen Bestimmung des Index für </a:t>
            </a:r>
            <a:r>
              <a:rPr lang="de-DE" sz="2200" dirty="0">
                <a:solidFill>
                  <a:srgbClr val="3C8C93"/>
                </a:solidFill>
              </a:rPr>
              <a:t>T</a:t>
            </a:r>
            <a:r>
              <a:rPr lang="de-DE" sz="2200" dirty="0">
                <a:solidFill>
                  <a:srgbClr val="000000"/>
                </a:solidFill>
              </a:rPr>
              <a:t> betrachtet</a:t>
            </a:r>
          </a:p>
          <a:p>
            <a:pPr lvl="2">
              <a:lnSpc>
                <a:spcPct val="90000"/>
              </a:lnSpc>
            </a:pPr>
            <a:r>
              <a:rPr lang="de-DE" sz="1800" dirty="0">
                <a:solidFill>
                  <a:srgbClr val="000000"/>
                </a:solidFill>
              </a:rPr>
              <a:t>Nur einige Zeichen einer Zeichenkette betrachtet</a:t>
            </a:r>
          </a:p>
          <a:p>
            <a:pPr lvl="2">
              <a:lnSpc>
                <a:spcPct val="90000"/>
              </a:lnSpc>
            </a:pPr>
            <a:r>
              <a:rPr lang="de-DE" sz="1800" dirty="0">
                <a:solidFill>
                  <a:srgbClr val="000000"/>
                </a:solidFill>
              </a:rPr>
              <a:t>Bäume nur bis zu best. Tiefe betrachtet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Sonst Abbildungsvorgang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200" dirty="0">
                <a:solidFill>
                  <a:srgbClr val="000000"/>
                </a:solidFill>
              </a:rPr>
              <a:t> evtl. zu aufwendig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Folge der großen Menge bzw. der teilweisen Betrachtung: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Verschiedene Elemente möglicherweise auf gleichen Index abgebildet (</a:t>
            </a:r>
            <a:r>
              <a:rPr lang="de-DE" sz="2200" dirty="0">
                <a:solidFill>
                  <a:srgbClr val="FF0000"/>
                </a:solidFill>
              </a:rPr>
              <a:t>Kollision</a:t>
            </a:r>
            <a:r>
              <a:rPr lang="de-DE" sz="22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161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288" cy="4968875"/>
          </a:xfrm>
        </p:spPr>
        <p:txBody>
          <a:bodyPr/>
          <a:lstStyle/>
          <a:p>
            <a:r>
              <a:rPr lang="de-DE" dirty="0"/>
              <a:t>Hashfunktionen müssen i.A. anwendungsspezifisch definiert werden (oft für Basisdatentypen Standardimplementierungen angeboten)</a:t>
            </a:r>
          </a:p>
          <a:p>
            <a:r>
              <a:rPr lang="de-DE" dirty="0"/>
              <a:t>Hashwerte sollen möglichst </a:t>
            </a:r>
            <a:r>
              <a:rPr lang="de-DE" dirty="0" err="1"/>
              <a:t>gleichmäßg</a:t>
            </a:r>
            <a:r>
              <a:rPr lang="de-DE" dirty="0"/>
              <a:t> gestreut werden</a:t>
            </a:r>
            <a:br>
              <a:rPr lang="de-DE" dirty="0"/>
            </a:br>
            <a:r>
              <a:rPr lang="de-DE" dirty="0"/>
              <a:t>(sonst Kollisionen vorprogrammiert)</a:t>
            </a:r>
          </a:p>
          <a:p>
            <a:r>
              <a:rPr lang="de-DE" dirty="0"/>
              <a:t>Ein erstes Beispiel für </a:t>
            </a:r>
            <a:r>
              <a:rPr lang="de-DE" dirty="0">
                <a:solidFill>
                  <a:srgbClr val="3C8C93"/>
                </a:solidFill>
              </a:rPr>
              <a:t>U = Integer</a:t>
            </a:r>
            <a:r>
              <a:rPr lang="de-DE" dirty="0"/>
              <a:t>:</a:t>
            </a:r>
          </a:p>
          <a:p>
            <a:pPr marL="457200" lvl="1" indent="0">
              <a:buNone/>
            </a:pPr>
            <a:r>
              <a:rPr lang="de-DE" b="1" dirty="0" err="1">
                <a:solidFill>
                  <a:srgbClr val="000000"/>
                </a:solidFill>
              </a:rPr>
              <a:t>function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FF"/>
                </a:solidFill>
              </a:rPr>
              <a:t>h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rgbClr val="000000"/>
                </a:solidFill>
              </a:rPr>
              <a:t>)</a:t>
            </a:r>
            <a:br>
              <a:rPr lang="de-DE" dirty="0">
                <a:solidFill>
                  <a:srgbClr val="3C8C93"/>
                </a:solidFill>
              </a:rPr>
            </a:br>
            <a:r>
              <a:rPr lang="de-DE" dirty="0">
                <a:solidFill>
                  <a:srgbClr val="3C8C93"/>
                </a:solidFill>
              </a:rPr>
              <a:t>    </a:t>
            </a:r>
            <a:r>
              <a:rPr lang="de-DE" b="1" dirty="0" err="1"/>
              <a:t>return</a:t>
            </a:r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m</a:t>
            </a:r>
          </a:p>
          <a:p>
            <a:pPr marL="457200" lvl="1" indent="0">
              <a:buNone/>
            </a:pPr>
            <a:r>
              <a:rPr lang="de-DE" dirty="0"/>
              <a:t>wobei</a:t>
            </a:r>
            <a:r>
              <a:rPr lang="de-DE" dirty="0">
                <a:solidFill>
                  <a:srgbClr val="3C8C93"/>
                </a:solidFill>
              </a:rPr>
              <a:t> m=</a:t>
            </a:r>
            <a:r>
              <a:rPr lang="de-DE" dirty="0" err="1">
                <a:solidFill>
                  <a:srgbClr val="3C8C93"/>
                </a:solidFill>
              </a:rPr>
              <a:t>length</a:t>
            </a:r>
            <a:r>
              <a:rPr lang="de-DE" dirty="0">
                <a:solidFill>
                  <a:srgbClr val="3C8C93"/>
                </a:solidFill>
              </a:rPr>
              <a:t>(T) 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>
              <a:solidFill>
                <a:srgbClr val="000000"/>
              </a:solidFill>
            </a:endParaRPr>
          </a:p>
          <a:p>
            <a:r>
              <a:rPr lang="de-DE" dirty="0">
                <a:solidFill>
                  <a:srgbClr val="000000"/>
                </a:solidFill>
              </a:rPr>
              <a:t>Kann man </a:t>
            </a:r>
            <a:r>
              <a:rPr lang="de-DE" dirty="0">
                <a:solidFill>
                  <a:srgbClr val="0D15FF"/>
                </a:solidFill>
              </a:rPr>
              <a:t>h </a:t>
            </a:r>
            <a:r>
              <a:rPr lang="de-DE" dirty="0">
                <a:solidFill>
                  <a:srgbClr val="000000"/>
                </a:solidFill>
              </a:rPr>
              <a:t>auf komplexen Objekten über deren „Adresse</a:t>
            </a:r>
            <a:r>
              <a:rPr lang="de-DE">
                <a:solidFill>
                  <a:srgbClr val="000000"/>
                </a:solidFill>
              </a:rPr>
              <a:t>“ realisieren</a:t>
            </a:r>
            <a:r>
              <a:rPr lang="de-DE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Wolkenförmige Legende 4"/>
          <p:cNvSpPr/>
          <p:nvPr/>
        </p:nvSpPr>
        <p:spPr>
          <a:xfrm>
            <a:off x="6372200" y="4509120"/>
            <a:ext cx="2592288" cy="1080120"/>
          </a:xfrm>
          <a:prstGeom prst="cloudCallout">
            <a:avLst>
              <a:gd name="adj1" fmla="val -101964"/>
              <a:gd name="adj2" fmla="val 4434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Warum i.A. nicht?</a:t>
            </a:r>
          </a:p>
        </p:txBody>
      </p:sp>
      <p:sp>
        <p:nvSpPr>
          <p:cNvPr id="6" name="Rechteckige Legende 5"/>
          <p:cNvSpPr/>
          <p:nvPr/>
        </p:nvSpPr>
        <p:spPr>
          <a:xfrm>
            <a:off x="6228184" y="2996952"/>
            <a:ext cx="2664296" cy="1440160"/>
          </a:xfrm>
          <a:prstGeom prst="wedgeRectCallout">
            <a:avLst>
              <a:gd name="adj1" fmla="val -104728"/>
              <a:gd name="adj2" fmla="val 27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Falls m keine Primzahl: </a:t>
            </a:r>
            <a:r>
              <a:rPr lang="de-DE" dirty="0">
                <a:solidFill>
                  <a:schemeClr val="tx1"/>
                </a:solidFill>
              </a:rPr>
              <a:t>Schlüssel seien alle Vielfache von 10 und Tabellengröße sei 100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de-DE" dirty="0">
                <a:solidFill>
                  <a:schemeClr val="tx1"/>
                </a:solidFill>
              </a:rPr>
              <a:t>Viele Kollisionen</a:t>
            </a:r>
          </a:p>
        </p:txBody>
      </p:sp>
    </p:spTree>
    <p:extLst>
      <p:ext uri="{BB962C8B-B14F-4D97-AF65-F5344CB8AC3E}">
        <p14:creationId xmlns:p14="http://schemas.microsoft.com/office/powerpoint/2010/main" val="136277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2415</TotalTime>
  <Words>2524</Words>
  <Application>Microsoft Macintosh PowerPoint</Application>
  <PresentationFormat>On-screen Show (4:3)</PresentationFormat>
  <Paragraphs>711</Paragraphs>
  <Slides>52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65" baseType="lpstr">
      <vt:lpstr>Arial</vt:lpstr>
      <vt:lpstr>Calibri</vt:lpstr>
      <vt:lpstr>Cambria Math</vt:lpstr>
      <vt:lpstr>cmsy10</vt:lpstr>
      <vt:lpstr>msam6</vt:lpstr>
      <vt:lpstr>Myriad Pro</vt:lpstr>
      <vt:lpstr>Symbol</vt:lpstr>
      <vt:lpstr>Tahoma</vt:lpstr>
      <vt:lpstr>Wingdings</vt:lpstr>
      <vt:lpstr>7_Standarddesign</vt:lpstr>
      <vt:lpstr>Clip</vt:lpstr>
      <vt:lpstr>Formel</vt:lpstr>
      <vt:lpstr>Equation</vt:lpstr>
      <vt:lpstr>Algorithmen und Datenstrukturen</vt:lpstr>
      <vt:lpstr>Danksagung</vt:lpstr>
      <vt:lpstr>Wörterbuch-Datenstruktur</vt:lpstr>
      <vt:lpstr>Wörterbücher</vt:lpstr>
      <vt:lpstr>Hashing (Streuung)</vt:lpstr>
      <vt:lpstr>Assoziation durch Hashing</vt:lpstr>
      <vt:lpstr>Hashing (perfekte Streuung, kein Kollisionen)</vt:lpstr>
      <vt:lpstr>Hashing: Übliches Anwendungsszenario</vt:lpstr>
      <vt:lpstr>Hashfunktionen</vt:lpstr>
      <vt:lpstr>Hashing zur Assoziation und zum Suchen</vt:lpstr>
      <vt:lpstr>Hashfunktionen</vt:lpstr>
      <vt:lpstr>Hashing mit Verkettung1 (Kollisionslisten)</vt:lpstr>
      <vt:lpstr>Hashing mit Verkettung</vt:lpstr>
      <vt:lpstr>Analyse der Komplexität bei Verkettung</vt:lpstr>
      <vt:lpstr>Dynamische Hashtabelle</vt:lpstr>
      <vt:lpstr>Dynamische Hashtabelle</vt:lpstr>
      <vt:lpstr>Dynamische Hashtabelle</vt:lpstr>
      <vt:lpstr>Dynamische Hashtabelle</vt:lpstr>
      <vt:lpstr>Dynamische Hashtabelle</vt:lpstr>
      <vt:lpstr>Dynamische Hashtabelle</vt:lpstr>
      <vt:lpstr>Offene Adressierung</vt:lpstr>
      <vt:lpstr>Offene Adressierung</vt:lpstr>
      <vt:lpstr>Einfügung von x: Lineares Sondieren</vt:lpstr>
      <vt:lpstr>Hashing with Linearer Sondierung (Linear Probing)</vt:lpstr>
      <vt:lpstr>Hashing with Linearer Sondierung</vt:lpstr>
      <vt:lpstr>Hashing with Linearer Sondierung</vt:lpstr>
      <vt:lpstr>Nachteile der Linearen Sondierung</vt:lpstr>
      <vt:lpstr>Analyse der offenen Adressierung</vt:lpstr>
      <vt:lpstr>Analyse der erfolglosen Suche</vt:lpstr>
      <vt:lpstr>Analyse der erfolgreichen Suche</vt:lpstr>
      <vt:lpstr>Zufälliges Sondieren</vt:lpstr>
      <vt:lpstr>Vergleich mit zufälligem Sondieren</vt:lpstr>
      <vt:lpstr>Quadratisches Sondieren</vt:lpstr>
      <vt:lpstr>Löschen von Einträgen bei offener Adressierung</vt:lpstr>
      <vt:lpstr>Analyse Quadratisches Sondieren</vt:lpstr>
      <vt:lpstr>Review Hashing</vt:lpstr>
      <vt:lpstr>Doppel-Hashing</vt:lpstr>
      <vt:lpstr>Praktische Effizienz von doppeltem Hashing</vt:lpstr>
      <vt:lpstr>Analyse Hashing</vt:lpstr>
      <vt:lpstr>Vergleiche</vt:lpstr>
      <vt:lpstr>Zusammenfassung: Hashing</vt:lpstr>
      <vt:lpstr>Statisches Wörterbuch</vt:lpstr>
      <vt:lpstr>Statisches Wörterbuch (FKS-Hashing)</vt:lpstr>
      <vt:lpstr>Statisches Wörterbuch</vt:lpstr>
      <vt:lpstr>Statisches Wörterbuch</vt:lpstr>
      <vt:lpstr>Hashing: Prüfsummen und Verschlüsselung</vt:lpstr>
      <vt:lpstr>Vermeidung schwieriger Eingaben</vt:lpstr>
      <vt:lpstr>Änderung der Hashfunktion bei Hashtabelle</vt:lpstr>
      <vt:lpstr>Universelles Hashing1</vt:lpstr>
      <vt:lpstr>Universelles Hashing</vt:lpstr>
      <vt:lpstr>PowerPoint Presentation</vt:lpstr>
      <vt:lpstr>Zusammenfassung: Hashing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1357</cp:revision>
  <cp:lastPrinted>2015-06-03T13:00:33Z</cp:lastPrinted>
  <dcterms:created xsi:type="dcterms:W3CDTF">2010-04-27T12:26:40Z</dcterms:created>
  <dcterms:modified xsi:type="dcterms:W3CDTF">2019-05-24T07:59:25Z</dcterms:modified>
</cp:coreProperties>
</file>