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7"/>
  </p:notesMasterIdLst>
  <p:handoutMasterIdLst>
    <p:handoutMasterId r:id="rId238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470" r:id="rId36"/>
    <p:sldId id="472" r:id="rId37"/>
    <p:sldId id="313" r:id="rId38"/>
    <p:sldId id="314" r:id="rId39"/>
    <p:sldId id="315" r:id="rId40"/>
    <p:sldId id="316" r:id="rId41"/>
    <p:sldId id="632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608" r:id="rId74"/>
    <p:sldId id="349" r:id="rId75"/>
    <p:sldId id="512" r:id="rId76"/>
    <p:sldId id="350" r:id="rId77"/>
    <p:sldId id="352" r:id="rId78"/>
    <p:sldId id="351" r:id="rId79"/>
    <p:sldId id="353" r:id="rId80"/>
    <p:sldId id="355" r:id="rId81"/>
    <p:sldId id="354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9" r:id="rId94"/>
    <p:sldId id="370" r:id="rId95"/>
    <p:sldId id="372" r:id="rId96"/>
    <p:sldId id="371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2" r:id="rId106"/>
    <p:sldId id="636" r:id="rId107"/>
    <p:sldId id="533" r:id="rId108"/>
    <p:sldId id="579" r:id="rId109"/>
    <p:sldId id="578" r:id="rId110"/>
    <p:sldId id="534" r:id="rId111"/>
    <p:sldId id="535" r:id="rId112"/>
    <p:sldId id="536" r:id="rId113"/>
    <p:sldId id="537" r:id="rId114"/>
    <p:sldId id="538" r:id="rId115"/>
    <p:sldId id="539" r:id="rId116"/>
    <p:sldId id="540" r:id="rId117"/>
    <p:sldId id="541" r:id="rId118"/>
    <p:sldId id="542" r:id="rId119"/>
    <p:sldId id="543" r:id="rId120"/>
    <p:sldId id="544" r:id="rId121"/>
    <p:sldId id="545" r:id="rId122"/>
    <p:sldId id="625" r:id="rId123"/>
    <p:sldId id="626" r:id="rId124"/>
    <p:sldId id="627" r:id="rId125"/>
    <p:sldId id="588" r:id="rId126"/>
    <p:sldId id="589" r:id="rId127"/>
    <p:sldId id="590" r:id="rId128"/>
    <p:sldId id="547" r:id="rId129"/>
    <p:sldId id="548" r:id="rId130"/>
    <p:sldId id="390" r:id="rId131"/>
    <p:sldId id="391" r:id="rId132"/>
    <p:sldId id="392" r:id="rId133"/>
    <p:sldId id="393" r:id="rId134"/>
    <p:sldId id="394" r:id="rId135"/>
    <p:sldId id="395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7" r:id="rId146"/>
    <p:sldId id="629" r:id="rId147"/>
    <p:sldId id="613" r:id="rId148"/>
    <p:sldId id="408" r:id="rId149"/>
    <p:sldId id="409" r:id="rId150"/>
    <p:sldId id="410" r:id="rId151"/>
    <p:sldId id="411" r:id="rId152"/>
    <p:sldId id="412" r:id="rId153"/>
    <p:sldId id="413" r:id="rId154"/>
    <p:sldId id="596" r:id="rId155"/>
    <p:sldId id="582" r:id="rId156"/>
    <p:sldId id="414" r:id="rId157"/>
    <p:sldId id="583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595" r:id="rId174"/>
    <p:sldId id="435" r:id="rId175"/>
    <p:sldId id="584" r:id="rId176"/>
    <p:sldId id="436" r:id="rId177"/>
    <p:sldId id="437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449" r:id="rId190"/>
    <p:sldId id="450" r:id="rId191"/>
    <p:sldId id="451" r:id="rId192"/>
    <p:sldId id="473" r:id="rId193"/>
    <p:sldId id="474" r:id="rId194"/>
    <p:sldId id="475" r:id="rId195"/>
    <p:sldId id="476" r:id="rId196"/>
    <p:sldId id="478" r:id="rId197"/>
    <p:sldId id="479" r:id="rId198"/>
    <p:sldId id="480" r:id="rId199"/>
    <p:sldId id="481" r:id="rId200"/>
    <p:sldId id="500" r:id="rId201"/>
    <p:sldId id="483" r:id="rId202"/>
    <p:sldId id="484" r:id="rId203"/>
    <p:sldId id="644" r:id="rId204"/>
    <p:sldId id="640" r:id="rId205"/>
    <p:sldId id="646" r:id="rId206"/>
    <p:sldId id="485" r:id="rId207"/>
    <p:sldId id="486" r:id="rId208"/>
    <p:sldId id="645" r:id="rId209"/>
    <p:sldId id="592" r:id="rId210"/>
    <p:sldId id="593" r:id="rId211"/>
    <p:sldId id="487" r:id="rId212"/>
    <p:sldId id="488" r:id="rId213"/>
    <p:sldId id="604" r:id="rId214"/>
    <p:sldId id="489" r:id="rId215"/>
    <p:sldId id="492" r:id="rId216"/>
    <p:sldId id="493" r:id="rId217"/>
    <p:sldId id="491" r:id="rId218"/>
    <p:sldId id="494" r:id="rId219"/>
    <p:sldId id="495" r:id="rId220"/>
    <p:sldId id="496" r:id="rId221"/>
    <p:sldId id="490" r:id="rId222"/>
    <p:sldId id="594" r:id="rId223"/>
    <p:sldId id="566" r:id="rId224"/>
    <p:sldId id="567" r:id="rId225"/>
    <p:sldId id="569" r:id="rId226"/>
    <p:sldId id="568" r:id="rId227"/>
    <p:sldId id="557" r:id="rId228"/>
    <p:sldId id="570" r:id="rId229"/>
    <p:sldId id="571" r:id="rId230"/>
    <p:sldId id="572" r:id="rId231"/>
    <p:sldId id="574" r:id="rId232"/>
    <p:sldId id="575" r:id="rId233"/>
    <p:sldId id="561" r:id="rId234"/>
    <p:sldId id="564" r:id="rId235"/>
    <p:sldId id="498" r:id="rId23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409FF"/>
    <a:srgbClr val="333398"/>
    <a:srgbClr val="215968"/>
    <a:srgbClr val="FFA79D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830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viewProps" Target="view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21.06.19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21.06.19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77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151402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21.06.19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 (Knoten hintereinander nummeriert, identifiziert durch 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)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>
                <a:solidFill>
                  <a:schemeClr val="hlink"/>
                </a:solidFill>
              </a:rPr>
              <a:t> 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100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101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1, S. 269–271,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102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147248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>
                <a:solidFill>
                  <a:schemeClr val="hlink"/>
                </a:solidFill>
              </a:rPr>
              <a:t>d(s):=0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d(v):=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>
                <a:solidFill>
                  <a:srgbClr val="0409FF"/>
                </a:solidFill>
              </a:rPr>
              <a:t>Prioritätswarteschlange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r>
              <a:rPr lang="de-DE" dirty="0">
                <a:solidFill>
                  <a:srgbClr val="0409FF"/>
                </a:solidFill>
              </a:rPr>
              <a:t>gemäß der aktuellen Distanzen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zu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leer: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Entferne mittels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deleteMin</a:t>
            </a:r>
            <a:r>
              <a:rPr lang="de-DE" dirty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)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den Knoten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mit niedrigstem </a:t>
            </a:r>
            <a:r>
              <a:rPr lang="de-DE" dirty="0">
                <a:solidFill>
                  <a:schemeClr val="hlink"/>
                </a:solidFill>
              </a:rPr>
              <a:t>d(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/>
              <a:t>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, v)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E, </a:t>
            </a:r>
            <a:r>
              <a:rPr lang="de-DE" dirty="0"/>
              <a:t>setze </a:t>
            </a:r>
            <a:r>
              <a:rPr lang="de-DE" dirty="0">
                <a:solidFill>
                  <a:schemeClr val="hlink"/>
                </a:solidFill>
              </a:rPr>
              <a:t>d(v) := min{d(v), d(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>
                <a:solidFill>
                  <a:schemeClr val="hlink"/>
                </a:solidFill>
              </a:rPr>
              <a:t>)+c(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. 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Falls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dann füge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sonst verringere Kosten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dirty="0"/>
              <a:t> mit </a:t>
            </a:r>
            <a:r>
              <a:rPr lang="de-DE" dirty="0" err="1">
                <a:solidFill>
                  <a:srgbClr val="FF0000"/>
                </a:solidFill>
              </a:rPr>
              <a:t>decreaseKey</a:t>
            </a: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v,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𝛥</a:t>
            </a:r>
            <a:r>
              <a:rPr lang="de-DE" dirty="0"/>
              <a:t>), </a:t>
            </a:r>
            <a:br>
              <a:rPr lang="de-DE" dirty="0"/>
            </a:br>
            <a:r>
              <a:rPr lang="de-DE" dirty="0"/>
              <a:t>sofern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𝛥 &lt; 0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103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 : aktuell,      : 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104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Dijkstra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d=&lt;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&gt;: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>
                <a:solidFill>
                  <a:schemeClr val="hlink"/>
                </a:solidFill>
              </a:rPr>
              <a:t> {-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,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d[s]:=0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PQ </a:t>
            </a:r>
            <a:r>
              <a:rPr lang="de-DE" sz="2800" dirty="0"/>
              <a:t>mit Schlüssel </a:t>
            </a:r>
            <a:r>
              <a:rPr lang="de-DE" sz="2800" dirty="0">
                <a:solidFill>
                  <a:schemeClr val="hlink"/>
                </a:solidFill>
              </a:rPr>
              <a:t>d </a:t>
            </a:r>
            <a:r>
              <a:rPr lang="de-DE" sz="2800" dirty="0"/>
              <a:t>so dass </a:t>
            </a:r>
            <a:r>
              <a:rPr lang="de-DE" sz="2800" dirty="0">
                <a:solidFill>
                  <a:schemeClr val="hlink"/>
                </a:solidFill>
              </a:rPr>
              <a:t>d(x) = d[x]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≠ &lt;&gt;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:=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deleteMin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) 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s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>
                <a:solidFill>
                  <a:srgbClr val="3C8C93"/>
                </a:solidFill>
              </a:rPr>
              <a:t>dv := d[v]; </a:t>
            </a:r>
            <a:br>
              <a:rPr lang="de-DE" sz="2800" dirty="0">
                <a:solidFill>
                  <a:srgbClr val="3C8C93"/>
                </a:solidFill>
              </a:rPr>
            </a:br>
            <a:r>
              <a:rPr lang="de-DE" sz="2800" dirty="0">
                <a:solidFill>
                  <a:srgbClr val="3C8C93"/>
                </a:solidFill>
              </a:rPr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3C8C93"/>
                </a:solidFill>
              </a:rPr>
              <a:t>dv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) </a:t>
            </a:r>
            <a:r>
              <a:rPr lang="de-DE" sz="2800" dirty="0">
                <a:solidFill>
                  <a:srgbClr val="FF0000"/>
                </a:solidFill>
              </a:rPr>
              <a:t>// v schon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>?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else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dv &gt; 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d[v]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                    </a:t>
            </a:r>
            <a:r>
              <a:rPr lang="de-DE" sz="2800" dirty="0">
                <a:solidFill>
                  <a:schemeClr val="hlink"/>
                </a:solidFill>
              </a:rPr>
              <a:t>d[v]:=d[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                    </a:t>
            </a:r>
            <a:r>
              <a:rPr lang="de-DE" sz="2800" dirty="0" err="1">
                <a:solidFill>
                  <a:schemeClr val="accent2"/>
                </a:solidFill>
              </a:rPr>
              <a:t>decreaseKey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, dv-d[v]</a:t>
            </a:r>
            <a:r>
              <a:rPr lang="de-DE" sz="2800" dirty="0"/>
              <a:t>)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            </a:t>
            </a:r>
            <a:br>
              <a:rPr lang="de-DE" sz="2800" dirty="0"/>
            </a:br>
            <a:r>
              <a:rPr lang="de-DE" sz="2800" dirty="0"/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105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400" dirty="0">
                <a:solidFill>
                  <a:schemeClr val="hlink"/>
                </a:solidFill>
              </a:rPr>
              <a:t> ∈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m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8" y="1196975"/>
            <a:ext cx="7882864" cy="4968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Dijkstra-</a:t>
            </a:r>
            <a:r>
              <a:rPr lang="en-US" dirty="0" err="1"/>
              <a:t>Algorithmus</a:t>
            </a:r>
            <a:r>
              <a:rPr lang="en-US" dirty="0"/>
              <a:t>: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m = n</a:t>
            </a:r>
            <a:r>
              <a:rPr lang="en-US" baseline="30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4551794" y="3681412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hlink"/>
                </a:solidFill>
              </a:rPr>
              <a:t>m+n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 </a:t>
            </a:r>
            <a:r>
              <a:rPr lang="de-DE" dirty="0"/>
              <a:t>mit </a:t>
            </a:r>
            <a:r>
              <a:rPr lang="de-DE" dirty="0" err="1">
                <a:solidFill>
                  <a:srgbClr val="FF0000"/>
                </a:solidFill>
              </a:rPr>
              <a:t>Fibonacci</a:t>
            </a:r>
            <a:r>
              <a:rPr lang="de-DE" dirty="0">
                <a:solidFill>
                  <a:srgbClr val="FF0000"/>
                </a:solidFill>
              </a:rPr>
              <a:t>-Heap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0983" y="1885196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m+n</a:t>
            </a:r>
            <a:r>
              <a:rPr lang="de-DE" dirty="0">
                <a:solidFill>
                  <a:schemeClr val="hlink"/>
                </a:solidFill>
              </a:rPr>
              <a:t>)log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mit </a:t>
            </a:r>
            <a:r>
              <a:rPr lang="de-DE" dirty="0">
                <a:solidFill>
                  <a:srgbClr val="FF0000"/>
                </a:solidFill>
              </a:rPr>
              <a:t>binärem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407750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409FF"/>
                </a:solidFill>
              </a:rPr>
              <a:t>Erstellt</a:t>
            </a:r>
            <a:r>
              <a:rPr lang="en-US" sz="1100" dirty="0">
                <a:solidFill>
                  <a:srgbClr val="0409FF"/>
                </a:solidFill>
              </a:rPr>
              <a:t> </a:t>
            </a:r>
            <a:r>
              <a:rPr lang="en-US" sz="1100" dirty="0" err="1">
                <a:solidFill>
                  <a:srgbClr val="0409FF"/>
                </a:solidFill>
              </a:rPr>
              <a:t>mit</a:t>
            </a:r>
            <a:r>
              <a:rPr lang="en-US" sz="1100" dirty="0">
                <a:solidFill>
                  <a:srgbClr val="0409FF"/>
                </a:solidFill>
              </a:rPr>
              <a:t> Wolfram Alpha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4149080"/>
            <a:ext cx="288032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2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Nachteil der bisherigen Verfahren: </a:t>
            </a:r>
          </a:p>
          <a:p>
            <a:pPr lvl="1"/>
            <a:r>
              <a:rPr lang="de-DE" dirty="0"/>
              <a:t>Nur Länge des kürzesten Weges bestimmt</a:t>
            </a:r>
          </a:p>
          <a:p>
            <a:pPr lvl="1"/>
            <a:r>
              <a:rPr lang="de-DE" dirty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/>
              <a:t>Nachteil der bisherigen Verfahren: </a:t>
            </a:r>
          </a:p>
          <a:p>
            <a:pPr lvl="1"/>
            <a:r>
              <a:rPr lang="de-DE" dirty="0"/>
              <a:t>Nur Länge des kürzesten Weges bestimmt</a:t>
            </a:r>
          </a:p>
          <a:p>
            <a:pPr lvl="1"/>
            <a:r>
              <a:rPr lang="de-DE" dirty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Wege: Heuristische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sollten wir machen, wenn nur der kürzeste Weg zu </a:t>
            </a:r>
            <a:r>
              <a:rPr lang="de-DE" u="sng" dirty="0"/>
              <a:t>einem</a:t>
            </a:r>
            <a:r>
              <a:rPr lang="de-DE" dirty="0"/>
              <a:t> gegebenen Knoten gesucht ist?</a:t>
            </a:r>
          </a:p>
          <a:p>
            <a:pPr lvl="1"/>
            <a:r>
              <a:rPr lang="de-DE" dirty="0"/>
              <a:t>Es werden im Dijkstra-Algorithmus zu viele Knoten betrachtet  (d.h. "expandiert")</a:t>
            </a:r>
          </a:p>
          <a:p>
            <a:r>
              <a:rPr lang="de-DE" dirty="0"/>
              <a:t>Keine Abschätzung der Entfernung zum Ziel</a:t>
            </a:r>
          </a:p>
          <a:p>
            <a:r>
              <a:rPr lang="de-DE" dirty="0"/>
              <a:t>Informierte Suche über Zielschätzer (Heuristik)</a:t>
            </a:r>
          </a:p>
          <a:p>
            <a:r>
              <a:rPr lang="de-DE" dirty="0"/>
              <a:t>A*-Algorithmus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kann verwendet werden, um Keys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Folgenden: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Konzentration 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f(a) = 1,5 + 4</a:t>
            </a:r>
            <a:br>
              <a:rPr lang="de-DE" dirty="0"/>
            </a:br>
            <a:r>
              <a:rPr lang="de-DE" dirty="0"/>
              <a:t>f(d) = 2 + 4,5</a:t>
            </a:r>
          </a:p>
          <a:p>
            <a:r>
              <a:rPr lang="de-DE" dirty="0"/>
              <a:t>        f(b) = 3,5 + 2</a:t>
            </a:r>
          </a:p>
          <a:p>
            <a:r>
              <a:rPr lang="de-DE" dirty="0"/>
              <a:t>                f(c) = 6,5 + 4</a:t>
            </a:r>
          </a:p>
          <a:p>
            <a:r>
              <a:rPr lang="de-DE" dirty="0"/>
              <a:t>                       f(</a:t>
            </a:r>
            <a:r>
              <a:rPr lang="de-DE" dirty="0" err="1"/>
              <a:t>e</a:t>
            </a:r>
            <a:r>
              <a:rPr lang="de-DE" dirty="0"/>
              <a:t>) = 5 + 2</a:t>
            </a:r>
          </a:p>
          <a:p>
            <a:r>
              <a:rPr lang="de-DE" dirty="0"/>
              <a:t>                               f(f) = 7 + 0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h(c) = 4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h(a) = 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h(b) = 2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) = 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h(d) = 4,5</a:t>
            </a: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Vereinbarung: </a:t>
            </a:r>
            <a:r>
              <a:rPr lang="de-DE" dirty="0">
                <a:solidFill>
                  <a:srgbClr val="0409FF"/>
                </a:solidFill>
              </a:rPr>
              <a:t>Mehrfachwertzuweisung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Sei die Variable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/>
              <a:t> an ein Tupel </a:t>
            </a:r>
            <a:r>
              <a:rPr lang="de-DE" dirty="0">
                <a:solidFill>
                  <a:srgbClr val="3C8C93"/>
                </a:solidFill>
              </a:rPr>
              <a:t>(1, 2, 3)</a:t>
            </a:r>
            <a:r>
              <a:rPr lang="de-DE" dirty="0"/>
              <a:t> gebunden, dann setzt der Ausdruck 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3C8C93"/>
                </a:solidFill>
              </a:rPr>
              <a:t>(a, b, c) := x </a:t>
            </a:r>
          </a:p>
          <a:p>
            <a:pPr marL="0" indent="0">
              <a:buNone/>
            </a:pPr>
            <a:r>
              <a:rPr lang="de-DE" dirty="0"/>
              <a:t>die Variablen </a:t>
            </a:r>
            <a:r>
              <a:rPr lang="de-DE" dirty="0">
                <a:solidFill>
                  <a:srgbClr val="3C8C93"/>
                </a:solidFill>
              </a:rPr>
              <a:t>a, b, c </a:t>
            </a:r>
            <a:r>
              <a:rPr lang="de-DE" dirty="0"/>
              <a:t>entsprechend auf </a:t>
            </a:r>
            <a:r>
              <a:rPr lang="de-DE" dirty="0">
                <a:solidFill>
                  <a:srgbClr val="3C8C93"/>
                </a:solidFill>
              </a:rPr>
              <a:t>1, 2, 3 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Wenn ein Wert nicht interessant ist, schreiben </a:t>
            </a:r>
            <a:r>
              <a:rPr lang="de-DE" dirty="0"/>
              <a:t>wir z.B.: 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3C8C93"/>
                </a:solidFill>
              </a:rPr>
              <a:t>(a, b, _) := x 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Dann wird nur </a:t>
            </a:r>
            <a:r>
              <a:rPr lang="de-DE" dirty="0">
                <a:solidFill>
                  <a:srgbClr val="3C8C93"/>
                </a:solidFill>
              </a:rPr>
              <a:t>a </a:t>
            </a:r>
            <a:r>
              <a:rPr lang="de-DE" dirty="0">
                <a:solidFill>
                  <a:srgbClr val="000000"/>
                </a:solidFill>
              </a:rPr>
              <a:t>und</a:t>
            </a:r>
            <a:r>
              <a:rPr lang="de-DE" dirty="0">
                <a:solidFill>
                  <a:srgbClr val="3C8C93"/>
                </a:solidFill>
              </a:rPr>
              <a:t> b </a:t>
            </a:r>
            <a:r>
              <a:rPr lang="de-DE" dirty="0">
                <a:solidFill>
                  <a:srgbClr val="000000"/>
                </a:solidFill>
              </a:rPr>
              <a:t>gesetzt (auf </a:t>
            </a:r>
            <a:r>
              <a:rPr lang="de-DE" dirty="0">
                <a:solidFill>
                  <a:srgbClr val="3C8C93"/>
                </a:solidFill>
              </a:rPr>
              <a:t>1 </a:t>
            </a:r>
            <a:r>
              <a:rPr lang="de-DE" dirty="0">
                <a:solidFill>
                  <a:srgbClr val="000000"/>
                </a:solidFill>
              </a:rPr>
              <a:t>bzw. </a:t>
            </a:r>
            <a:r>
              <a:rPr lang="de-DE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495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Vereinbarung: </a:t>
            </a:r>
            <a:r>
              <a:rPr lang="de-DE" dirty="0">
                <a:solidFill>
                  <a:srgbClr val="0409FF"/>
                </a:solidFill>
              </a:rPr>
              <a:t>Getter und Setter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>
                <a:solidFill>
                  <a:srgbClr val="000000"/>
                </a:solidFill>
              </a:rPr>
              <a:t> eine Funktion, die aus Datum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>
                <a:solidFill>
                  <a:srgbClr val="000000"/>
                </a:solidFill>
              </a:rPr>
              <a:t> etwas "extrahiert“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f(x)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>
                <a:solidFill>
                  <a:srgbClr val="0409FF"/>
                </a:solidFill>
              </a:rPr>
              <a:t>Getter</a:t>
            </a:r>
            <a:r>
              <a:rPr lang="de-DE" dirty="0">
                <a:solidFill>
                  <a:srgbClr val="000000"/>
                </a:solidFill>
              </a:rPr>
              <a:t>), dann verwenden wir 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3C8C93"/>
                </a:solidFill>
              </a:rPr>
              <a:t>f(x) := c</a:t>
            </a:r>
          </a:p>
          <a:p>
            <a:pPr marL="0" indent="0">
              <a:buNone/>
            </a:pPr>
            <a:r>
              <a:rPr lang="de-DE" dirty="0"/>
              <a:t>um anzuzeigen, dass der nächste Aufruf </a:t>
            </a:r>
            <a:br>
              <a:rPr lang="de-DE" dirty="0"/>
            </a:br>
            <a:r>
              <a:rPr lang="de-DE" dirty="0"/>
              <a:t>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f(x)</a:t>
            </a:r>
            <a:r>
              <a:rPr lang="de-DE" dirty="0"/>
              <a:t> den Wert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liefern soll (</a:t>
            </a:r>
            <a:r>
              <a:rPr lang="de-DE" dirty="0">
                <a:solidFill>
                  <a:srgbClr val="0409FF"/>
                </a:solidFill>
              </a:rPr>
              <a:t>Setter</a:t>
            </a:r>
            <a:r>
              <a:rPr lang="de-DE" dirty="0"/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637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Vereinbarung: </a:t>
            </a:r>
            <a:r>
              <a:rPr lang="de-DE" dirty="0">
                <a:solidFill>
                  <a:srgbClr val="0409FF"/>
                </a:solidFill>
              </a:rPr>
              <a:t>Datentypen, </a:t>
            </a:r>
            <a:r>
              <a:rPr lang="de-DE" dirty="0" err="1">
                <a:solidFill>
                  <a:srgbClr val="0409FF"/>
                </a:solidFill>
              </a:rPr>
              <a:t>Initwerte</a:t>
            </a:r>
            <a:r>
              <a:rPr lang="de-DE" dirty="0">
                <a:solidFill>
                  <a:srgbClr val="0409FF"/>
                </a:solidFill>
              </a:rPr>
              <a:t> und Keys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Wir verwenden Datentypen</a:t>
            </a:r>
          </a:p>
          <a:p>
            <a:r>
              <a:rPr lang="de-DE" sz="2400" dirty="0"/>
              <a:t>Prioritätswarteschlange: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PQ</a:t>
            </a:r>
          </a:p>
          <a:p>
            <a:r>
              <a:rPr lang="de-DE" sz="2400" dirty="0"/>
              <a:t>Menge: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Set</a:t>
            </a:r>
          </a:p>
          <a:p>
            <a:r>
              <a:rPr lang="de-DE" sz="2400" dirty="0"/>
              <a:t>Kellerspeicher: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Stack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Initialisierungschema</a:t>
            </a:r>
            <a:r>
              <a:rPr lang="de-DE" sz="2400" dirty="0"/>
              <a:t>:</a:t>
            </a:r>
          </a:p>
          <a:p>
            <a:pPr marL="0" indent="0" algn="ctr">
              <a:buNone/>
            </a:pP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var</a:t>
            </a:r>
            <a:r>
              <a:rPr lang="de-DE" sz="2400" dirty="0"/>
              <a:t>=</a:t>
            </a:r>
            <a:r>
              <a:rPr lang="de-DE" sz="2400" dirty="0" err="1">
                <a:solidFill>
                  <a:srgbClr val="0409FF"/>
                </a:solidFill>
              </a:rPr>
              <a:t>init</a:t>
            </a:r>
            <a:r>
              <a:rPr lang="de-DE" sz="2400" dirty="0"/>
              <a:t> : </a:t>
            </a:r>
            <a:r>
              <a:rPr lang="de-DE" sz="2400" dirty="0">
                <a:solidFill>
                  <a:srgbClr val="0409FF"/>
                </a:solidFill>
              </a:rPr>
              <a:t>Typ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0409FF"/>
                </a:solidFill>
              </a:rPr>
              <a:t>key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400" dirty="0"/>
              <a:t>) = 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Ausdruck</a:t>
            </a:r>
          </a:p>
          <a:p>
            <a:pPr marL="0" indent="0" algn="ctr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/>
              <a:t>Initialwert-Notation </a:t>
            </a:r>
            <a:r>
              <a:rPr lang="de-DE" sz="2400" dirty="0" err="1">
                <a:solidFill>
                  <a:srgbClr val="0409FF"/>
                </a:solidFill>
              </a:rPr>
              <a:t>init</a:t>
            </a:r>
            <a:r>
              <a:rPr lang="de-DE" sz="2400" dirty="0"/>
              <a:t>:</a:t>
            </a:r>
          </a:p>
          <a:p>
            <a:r>
              <a:rPr lang="de-DE" sz="2400" dirty="0"/>
              <a:t>Prioritätswarteschlange oder Keller als Sequenz: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&lt;...&gt;</a:t>
            </a:r>
          </a:p>
          <a:p>
            <a:r>
              <a:rPr lang="de-DE" sz="2400" dirty="0"/>
              <a:t>Menge als Menge: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∅</a:t>
            </a:r>
            <a:r>
              <a:rPr lang="de-DE" sz="2400" dirty="0"/>
              <a:t> bzw.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{...}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976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A*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1"/>
              <a:t>Function </a:t>
            </a:r>
            <a:r>
              <a:rPr lang="en-US" sz="1400" noProof="1">
                <a:solidFill>
                  <a:schemeClr val="accent2"/>
                </a:solidFill>
              </a:rPr>
              <a:t>A* </a:t>
            </a:r>
            <a:r>
              <a:rPr lang="en-US" sz="1400" noProof="1"/>
              <a:t>(</a:t>
            </a:r>
            <a:r>
              <a:rPr lang="en-US" sz="1400" noProof="1">
                <a:solidFill>
                  <a:schemeClr val="hlink"/>
                </a:solidFill>
              </a:rPr>
              <a:t>s, ziel?, cost, h, 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(V, E)</a:t>
            </a:r>
            <a:r>
              <a:rPr lang="en-US" sz="1400" noProof="1"/>
              <a:t>):    </a:t>
            </a:r>
            <a:r>
              <a:rPr lang="en-US" sz="1400" noProof="1">
                <a:solidFill>
                  <a:srgbClr val="FF0000"/>
                </a:solidFill>
              </a:rPr>
              <a:t>// Eingabe: Start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s ∈ V</a:t>
            </a:r>
            <a:r>
              <a:rPr lang="en-US" sz="1400" noProof="1">
                <a:solidFill>
                  <a:srgbClr val="FF0000"/>
                </a:solidFill>
              </a:rPr>
              <a:t>, Kantenkosten </a:t>
            </a:r>
            <a:r>
              <a:rPr lang="en-US" sz="1400" noProof="1">
                <a:solidFill>
                  <a:srgbClr val="3C8C93"/>
                </a:solidFill>
              </a:rPr>
              <a:t>cost</a:t>
            </a:r>
            <a:r>
              <a:rPr lang="en-US" sz="1400" noProof="1">
                <a:solidFill>
                  <a:srgbClr val="FF0000"/>
                </a:solidFill>
              </a:rPr>
              <a:t>, Schätzer </a:t>
            </a:r>
            <a:r>
              <a:rPr lang="en-US" sz="1400" noProof="1">
                <a:solidFill>
                  <a:srgbClr val="3C8C93"/>
                </a:solidFill>
              </a:rPr>
              <a:t>h</a:t>
            </a:r>
            <a:r>
              <a:rPr lang="en-US" sz="1400" noProof="1">
                <a:solidFill>
                  <a:srgbClr val="FF0000"/>
                </a:solidFill>
              </a:rPr>
              <a:t> und Graph </a:t>
            </a:r>
            <a:r>
              <a:rPr lang="en-US" sz="1400" noProof="1">
                <a:solidFill>
                  <a:srgbClr val="3C8C93"/>
                </a:solidFill>
              </a:rPr>
              <a:t>(V, E)</a:t>
            </a:r>
            <a:r>
              <a:rPr lang="en-US" sz="1400" noProof="1"/>
              <a:t> </a:t>
            </a:r>
          </a:p>
          <a:p>
            <a:pPr marL="0" indent="0">
              <a:buNone/>
            </a:pPr>
            <a:r>
              <a:rPr lang="en-US" sz="1400" noProof="1"/>
              <a:t>   </a:t>
            </a:r>
            <a:r>
              <a:rPr lang="en-US" sz="1400" noProof="1">
                <a:solidFill>
                  <a:schemeClr val="hlink"/>
                </a:solidFill>
              </a:rPr>
              <a:t>pq=&lt;&gt;:PQ</a:t>
            </a:r>
            <a:r>
              <a:rPr lang="de-DE" sz="1400" noProof="1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1400" noProof="1">
                <a:sym typeface="Symbol" charset="0"/>
              </a:rPr>
              <a:t>with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key((_,_, n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,_)) = n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;                   </a:t>
            </a:r>
            <a:r>
              <a:rPr lang="de-DE" sz="1400" noProof="1">
                <a:solidFill>
                  <a:srgbClr val="FF0000"/>
                </a:solidFill>
                <a:sym typeface="Symbol" charset="0"/>
              </a:rPr>
              <a:t>// PQ mit Einträgen </a:t>
            </a:r>
            <a:r>
              <a:rPr lang="de-DE" sz="1400" noProof="1">
                <a:solidFill>
                  <a:srgbClr val="008000"/>
                </a:solidFill>
                <a:sym typeface="Symbol" charset="0"/>
              </a:rPr>
              <a:t>(Knoten, g-Kosten, f-Kosten, Vorgänger) </a:t>
            </a:r>
            <a:endParaRPr lang="de-DE" sz="1400" noProof="1">
              <a:solidFill>
                <a:schemeClr val="hlink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  expanded=∅:Set </a:t>
            </a:r>
            <a:r>
              <a:rPr lang="de-DE" sz="1400" noProof="1">
                <a:solidFill>
                  <a:srgbClr val="000000"/>
                </a:solidFill>
                <a:sym typeface="Symbol" charset="0"/>
              </a:rPr>
              <a:t>with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1400" noProof="1">
                <a:solidFill>
                  <a:schemeClr val="hlink"/>
                </a:solidFill>
              </a:rPr>
              <a:t>key(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_, _))</a:t>
            </a:r>
            <a:r>
              <a:rPr lang="en-US" sz="1400" noProof="1">
                <a:solidFill>
                  <a:schemeClr val="hlink"/>
                </a:solidFill>
              </a:rPr>
              <a:t> = v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;   </a:t>
            </a:r>
            <a:r>
              <a:rPr lang="de-DE" sz="1400" noProof="1">
                <a:solidFill>
                  <a:srgbClr val="FF0000"/>
                </a:solidFill>
                <a:sym typeface="Symbol" charset="0"/>
              </a:rPr>
              <a:t>// Menge expandierter Knoten</a:t>
            </a:r>
            <a:r>
              <a:rPr lang="de-DE" sz="1400" noProof="1">
                <a:solidFill>
                  <a:srgbClr val="008000"/>
                </a:solidFill>
                <a:sym typeface="Symbol" charset="0"/>
              </a:rPr>
              <a:t> (Knoten, g-Kosten, Vorgänger) </a:t>
            </a:r>
            <a:endParaRPr lang="de-DE" sz="1400" noProof="1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 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insert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((s, 0, 0+h(s), ⊥), pq) </a:t>
            </a: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  </a:t>
            </a:r>
            <a:r>
              <a:rPr lang="en-US" sz="1400" noProof="1"/>
              <a:t>while</a:t>
            </a:r>
            <a:r>
              <a:rPr lang="en-US" sz="1400" noProof="1">
                <a:solidFill>
                  <a:schemeClr val="hlink"/>
                </a:solidFill>
              </a:rPr>
              <a:t> pq ≠ </a:t>
            </a:r>
            <a:r>
              <a:rPr lang="de-DE" sz="1400" noProof="1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1400" noProof="1">
                <a:sym typeface="Symbol" charset="0"/>
              </a:rPr>
              <a:t> do</a:t>
            </a:r>
            <a:endParaRPr lang="en-US" sz="1400" noProof="1"/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(u,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</a:t>
            </a:r>
            <a:r>
              <a:rPr lang="en-US" sz="1400" noProof="1">
                <a:solidFill>
                  <a:schemeClr val="hlink"/>
                </a:solidFill>
              </a:rPr>
              <a:t>, w) := </a:t>
            </a:r>
            <a:r>
              <a:rPr lang="en-US" sz="1400" noProof="1">
                <a:solidFill>
                  <a:schemeClr val="accent2"/>
                </a:solidFill>
              </a:rPr>
              <a:t>deleteMin</a:t>
            </a:r>
            <a:r>
              <a:rPr lang="en-US" sz="1400" noProof="1">
                <a:solidFill>
                  <a:schemeClr val="hlink"/>
                </a:solidFill>
              </a:rPr>
              <a:t>(pq)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</a:t>
            </a:r>
            <a:r>
              <a:rPr lang="en-US" sz="1400" noProof="1">
                <a:solidFill>
                  <a:srgbClr val="333399"/>
                </a:solidFill>
              </a:rPr>
              <a:t>insert</a:t>
            </a:r>
            <a:r>
              <a:rPr lang="en-US" sz="1400" noProof="1">
                <a:solidFill>
                  <a:schemeClr val="hlink"/>
                </a:solidFill>
              </a:rPr>
              <a:t>((u,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g, </a:t>
            </a:r>
            <a:r>
              <a:rPr lang="en-US" sz="1400" noProof="1">
                <a:solidFill>
                  <a:schemeClr val="hlink"/>
                </a:solidFill>
              </a:rPr>
              <a:t>w), expanded)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</a:t>
            </a:r>
            <a:r>
              <a:rPr lang="en-US" sz="1400" noProof="1">
                <a:solidFill>
                  <a:srgbClr val="000000"/>
                </a:solidFill>
              </a:rPr>
              <a:t>if</a:t>
            </a:r>
            <a:r>
              <a:rPr lang="en-US" sz="1400" noProof="1">
                <a:solidFill>
                  <a:schemeClr val="hlink"/>
                </a:solidFill>
              </a:rPr>
              <a:t> ziel?(u) </a:t>
            </a:r>
            <a:r>
              <a:rPr lang="en-US" sz="1400" noProof="1">
                <a:solidFill>
                  <a:srgbClr val="000000"/>
                </a:solidFill>
              </a:rPr>
              <a:t>then</a:t>
            </a:r>
            <a:r>
              <a:rPr lang="en-US" sz="1400" noProof="1">
                <a:solidFill>
                  <a:schemeClr val="hlink"/>
                </a:solidFill>
              </a:rPr>
              <a:t> </a:t>
            </a:r>
            <a:r>
              <a:rPr lang="en-US" sz="1400" noProof="1"/>
              <a:t>return</a:t>
            </a:r>
            <a:r>
              <a:rPr lang="en-US" sz="1400" noProof="1">
                <a:solidFill>
                  <a:schemeClr val="hlink"/>
                </a:solidFill>
              </a:rPr>
              <a:t> </a:t>
            </a:r>
            <a:r>
              <a:rPr lang="en-US" sz="1400" noProof="1">
                <a:solidFill>
                  <a:schemeClr val="accent2"/>
                </a:solidFill>
              </a:rPr>
              <a:t>path</a:t>
            </a:r>
            <a:r>
              <a:rPr lang="en-US" sz="1400" noProof="1">
                <a:solidFill>
                  <a:schemeClr val="hlink"/>
                </a:solidFill>
              </a:rPr>
              <a:t>(u, expanded)  </a:t>
            </a:r>
            <a:r>
              <a:rPr lang="en-US" sz="1400" noProof="1">
                <a:solidFill>
                  <a:srgbClr val="FF0000"/>
                </a:solidFill>
              </a:rPr>
              <a:t>// Ausgabe: Lösungspfad rückwärts zum Start s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000000"/>
                </a:solidFill>
              </a:rPr>
              <a:t>        foreach </a:t>
            </a:r>
            <a:r>
              <a:rPr lang="en-US" sz="1400" noProof="1">
                <a:solidFill>
                  <a:schemeClr val="hlink"/>
                </a:solidFill>
              </a:rPr>
              <a:t>(u, v)∈ E </a:t>
            </a:r>
            <a:r>
              <a:rPr lang="en-US" sz="1400" noProof="1">
                <a:solidFill>
                  <a:srgbClr val="000000"/>
                </a:solidFill>
              </a:rPr>
              <a:t>do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    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x := </a:t>
            </a:r>
            <a:r>
              <a:rPr lang="en-US" sz="1400" noProof="1">
                <a:solidFill>
                  <a:srgbClr val="333399"/>
                </a:solidFill>
              </a:rPr>
              <a:t>find</a:t>
            </a:r>
            <a:r>
              <a:rPr lang="en-US" sz="1400" noProof="1">
                <a:solidFill>
                  <a:schemeClr val="hlink"/>
                </a:solidFill>
              </a:rPr>
              <a:t>(v, expanded)                                </a:t>
            </a:r>
            <a:r>
              <a:rPr lang="en-US" sz="1400" noProof="1">
                <a:solidFill>
                  <a:srgbClr val="FF0000"/>
                </a:solidFill>
              </a:rPr>
              <a:t>// Knoten schon gesehen und expandiert? 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     </a:t>
            </a:r>
            <a:r>
              <a:rPr lang="en-US" sz="1400" noProof="1"/>
              <a:t>if</a:t>
            </a:r>
            <a:r>
              <a:rPr lang="en-US" sz="1400" noProof="1">
                <a:solidFill>
                  <a:schemeClr val="hlink"/>
                </a:solidFill>
              </a:rPr>
              <a:t> x = ⊥</a:t>
            </a:r>
            <a:r>
              <a:rPr lang="en-US" sz="1400" noProof="1">
                <a:solidFill>
                  <a:srgbClr val="000000"/>
                </a:solidFill>
              </a:rPr>
              <a:t>then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y := </a:t>
            </a:r>
            <a:r>
              <a:rPr lang="en-US" sz="1400" noProof="1">
                <a:solidFill>
                  <a:srgbClr val="333399"/>
                </a:solidFill>
              </a:rPr>
              <a:t>find</a:t>
            </a:r>
            <a:r>
              <a:rPr lang="en-US" sz="1400" noProof="1">
                <a:solidFill>
                  <a:schemeClr val="hlink"/>
                </a:solidFill>
              </a:rPr>
              <a:t>(v, pq)                     </a:t>
            </a:r>
            <a:r>
              <a:rPr lang="en-US" sz="1400" noProof="1">
                <a:solidFill>
                  <a:srgbClr val="FF0000"/>
                </a:solidFill>
              </a:rPr>
              <a:t>// Knoten schon gesehen aber noch nicht expandiert? 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FF0000"/>
                </a:solidFill>
              </a:rPr>
              <a:t>                 </a:t>
            </a:r>
            <a:r>
              <a:rPr lang="en-US" sz="1400" noProof="1">
                <a:solidFill>
                  <a:srgbClr val="3C8C93"/>
                </a:solidFill>
              </a:rPr>
              <a:t>v</a:t>
            </a:r>
            <a:r>
              <a:rPr lang="en-US" sz="1400" baseline="-25000" noProof="1">
                <a:solidFill>
                  <a:srgbClr val="3C8C93"/>
                </a:solidFill>
              </a:rPr>
              <a:t>g</a:t>
            </a:r>
            <a:r>
              <a:rPr lang="en-US" sz="1400" noProof="1">
                <a:solidFill>
                  <a:srgbClr val="3C8C93"/>
                </a:solidFill>
              </a:rPr>
              <a:t> :=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cost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v)</a:t>
            </a:r>
            <a:endParaRPr lang="en-US" sz="1400" baseline="-25000" noProof="1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         </a:t>
            </a:r>
            <a:r>
              <a:rPr lang="en-US" sz="1400" noProof="1"/>
              <a:t>if 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y = ⊥</a:t>
            </a:r>
            <a:r>
              <a:rPr lang="en-US" sz="1400" noProof="1">
                <a:solidFill>
                  <a:schemeClr val="hlink"/>
                </a:solidFill>
              </a:rPr>
              <a:t> </a:t>
            </a:r>
            <a:r>
              <a:rPr lang="en-US" sz="1400" noProof="1"/>
              <a:t>then 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333399"/>
                </a:solidFill>
              </a:rPr>
              <a:t>                       insert</a:t>
            </a:r>
            <a:r>
              <a:rPr lang="en-US" sz="1400" noProof="1">
                <a:solidFill>
                  <a:schemeClr val="hlink"/>
                </a:solidFill>
              </a:rPr>
              <a:t>( (v,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 v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h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(v), u) , pq)</a:t>
            </a:r>
            <a:endParaRPr lang="en-US" sz="1400" noProof="1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         </a:t>
            </a:r>
            <a:r>
              <a:rPr lang="en-US" sz="1400" noProof="1">
                <a:solidFill>
                  <a:srgbClr val="000000"/>
                </a:solidFill>
              </a:rPr>
              <a:t>else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(v, v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, _, _) := y</a:t>
            </a:r>
            <a:endParaRPr lang="en-US" sz="1400" noProof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>
                <a:solidFill>
                  <a:srgbClr val="000000"/>
                </a:solidFill>
              </a:rPr>
              <a:t>                          if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&lt; v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>
                <a:solidFill>
                  <a:srgbClr val="000000"/>
                </a:solidFill>
              </a:rPr>
              <a:t> then                                </a:t>
            </a:r>
            <a:r>
              <a:rPr lang="en-US" sz="1400" noProof="1">
                <a:solidFill>
                  <a:srgbClr val="FF0000"/>
                </a:solidFill>
              </a:rPr>
              <a:t>// Günstigerer Weg zu noch nicht expandiertem Knoten?</a:t>
            </a:r>
            <a:endParaRPr lang="en-US" sz="1400" noProof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>
                <a:solidFill>
                  <a:srgbClr val="000000"/>
                </a:solidFill>
              </a:rPr>
              <a:t>                                </a:t>
            </a:r>
            <a:r>
              <a:rPr lang="en-US" sz="1400" noProof="1">
                <a:solidFill>
                  <a:srgbClr val="333399"/>
                </a:solidFill>
              </a:rPr>
              <a:t>decreaseKey</a:t>
            </a:r>
            <a:r>
              <a:rPr lang="en-US" sz="1400" noProof="1">
                <a:solidFill>
                  <a:schemeClr val="hlink"/>
                </a:solidFill>
              </a:rPr>
              <a:t>(y, pq, v</a:t>
            </a:r>
            <a:r>
              <a:rPr lang="en-US" sz="1400" baseline="-25000" noProof="1">
                <a:solidFill>
                  <a:schemeClr val="hlink"/>
                </a:solidFill>
              </a:rPr>
              <a:t>g-old</a:t>
            </a:r>
            <a:r>
              <a:rPr lang="en-US" sz="1400" noProof="1">
                <a:solidFill>
                  <a:schemeClr val="hlink"/>
                </a:solidFill>
              </a:rPr>
              <a:t> -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hlink"/>
                </a:solidFill>
              </a:rPr>
              <a:t>)  </a:t>
            </a:r>
            <a:r>
              <a:rPr lang="en-US" sz="1400" noProof="1">
                <a:solidFill>
                  <a:srgbClr val="FF0000"/>
                </a:solidFill>
              </a:rPr>
              <a:t>// Expandiere früher und trage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hlink"/>
                </a:solidFill>
              </a:rPr>
              <a:t>                                </a:t>
            </a:r>
            <a:r>
              <a:rPr lang="en-US" sz="1400" noProof="1">
                <a:solidFill>
                  <a:srgbClr val="333399"/>
                </a:solidFill>
              </a:rPr>
              <a:t>parent</a:t>
            </a:r>
            <a:r>
              <a:rPr lang="en-US" sz="1400" noProof="1">
                <a:solidFill>
                  <a:schemeClr val="hlink"/>
                </a:solidFill>
              </a:rPr>
              <a:t>(y) := u; </a:t>
            </a:r>
            <a:r>
              <a:rPr lang="en-US" sz="1400" noProof="1">
                <a:solidFill>
                  <a:srgbClr val="333399"/>
                </a:solidFill>
              </a:rPr>
              <a:t>g</a:t>
            </a:r>
            <a:r>
              <a:rPr lang="en-US" sz="1400" noProof="1">
                <a:solidFill>
                  <a:schemeClr val="hlink"/>
                </a:solidFill>
              </a:rPr>
              <a:t>(y) :=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  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1400" noProof="1">
                <a:solidFill>
                  <a:srgbClr val="FF0000"/>
                </a:solidFill>
              </a:rPr>
              <a:t>// neuen Vorgänger und neue g-Kosten ein</a:t>
            </a:r>
            <a:endParaRPr lang="de-DE" sz="1400" noProof="1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</a:t>
            </a:r>
            <a:r>
              <a:rPr lang="de-DE" sz="1400" noProof="1">
                <a:solidFill>
                  <a:srgbClr val="000000"/>
                </a:solidFill>
                <a:sym typeface="Symbol" charset="0"/>
              </a:rPr>
              <a:t>else</a:t>
            </a:r>
            <a:r>
              <a:rPr lang="en-US" sz="1400" noProof="1">
                <a:solidFill>
                  <a:srgbClr val="000000"/>
                </a:solidFill>
              </a:rPr>
              <a:t> if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>
                <a:solidFill>
                  <a:srgbClr val="333399"/>
                </a:solidFill>
              </a:rPr>
              <a:t>cost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(u, v) &lt; g(x)</a:t>
            </a:r>
            <a:r>
              <a:rPr lang="en-US" sz="1400" noProof="1">
                <a:solidFill>
                  <a:srgbClr val="000000"/>
                </a:solidFill>
              </a:rPr>
              <a:t> then               </a:t>
            </a:r>
            <a:r>
              <a:rPr lang="en-US" sz="1400" noProof="1">
                <a:solidFill>
                  <a:srgbClr val="FF0000"/>
                </a:solidFill>
              </a:rPr>
              <a:t>// Günstigerer Weg zu schon expandiertem Knoten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US" sz="1400" noProof="1">
                <a:solidFill>
                  <a:schemeClr val="accent2"/>
                </a:solidFill>
              </a:rPr>
              <a:t>propagate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 v, u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>
                <a:solidFill>
                  <a:srgbClr val="333399"/>
                </a:solidFill>
              </a:rPr>
              <a:t>cost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(u, v), expanded, pq, (V, E))  </a:t>
            </a:r>
            <a:r>
              <a:rPr lang="en-US" sz="1400" noProof="1">
                <a:solidFill>
                  <a:srgbClr val="FF0000"/>
                </a:solidFill>
              </a:rPr>
              <a:t>// Propagiere neue Kosten für exp. Knoten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/>
              <a:t>Function </a:t>
            </a:r>
            <a:r>
              <a:rPr lang="en-US" sz="2000" noProof="1">
                <a:solidFill>
                  <a:schemeClr val="accent2"/>
                </a:solidFill>
              </a:rPr>
              <a:t>path</a:t>
            </a:r>
            <a:r>
              <a:rPr lang="en-US" sz="2000" noProof="1"/>
              <a:t>(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v, expanded</a:t>
            </a:r>
            <a:r>
              <a:rPr lang="en-US" sz="2000" noProof="1"/>
              <a:t>):    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  // Konstruiere Pfad </a:t>
            </a:r>
            <a:r>
              <a:rPr lang="en-US" sz="2000" noProof="1">
                <a:solidFill>
                  <a:srgbClr val="3C8C93"/>
                </a:solidFill>
              </a:rPr>
              <a:t>p</a:t>
            </a:r>
            <a:r>
              <a:rPr lang="en-US" sz="2000" noProof="1">
                <a:solidFill>
                  <a:srgbClr val="FF0000"/>
                </a:solidFill>
              </a:rPr>
              <a:t> aus Menge von expandierten Knoten</a:t>
            </a:r>
            <a:endParaRPr lang="en-US" sz="2000" noProof="1"/>
          </a:p>
          <a:p>
            <a:pPr marL="0" indent="0">
              <a:buNone/>
            </a:pPr>
            <a:r>
              <a:rPr lang="en-US" sz="2000" noProof="1"/>
              <a:t>   </a:t>
            </a:r>
            <a:r>
              <a:rPr lang="en-US" sz="2000" noProof="1">
                <a:solidFill>
                  <a:srgbClr val="FF0000"/>
                </a:solidFill>
              </a:rPr>
              <a:t>// Einträge in expanded haben die Form </a:t>
            </a: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(Knoten, g-Kosten, Vorgänger)</a:t>
            </a:r>
          </a:p>
          <a:p>
            <a:pPr marL="0" indent="0">
              <a:buNone/>
            </a:pP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 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p= &lt;&gt;:Stack (node)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</a:t>
            </a:r>
            <a:r>
              <a:rPr lang="de-DE" sz="2000" noProof="1">
                <a:solidFill>
                  <a:schemeClr val="tx2"/>
                </a:solidFill>
                <a:sym typeface="Symbol" charset="0"/>
              </a:rPr>
              <a:t>while </a:t>
            </a:r>
            <a:r>
              <a:rPr lang="de-DE" sz="2000" noProof="1">
                <a:solidFill>
                  <a:srgbClr val="3C8C93"/>
                </a:solidFill>
                <a:sym typeface="Symbol" charset="0"/>
              </a:rPr>
              <a:t>true</a:t>
            </a:r>
            <a:r>
              <a:rPr lang="de-DE" sz="2000" noProof="1">
                <a:solidFill>
                  <a:schemeClr val="tx2"/>
                </a:solidFill>
                <a:sym typeface="Symbol" charset="0"/>
              </a:rPr>
              <a:t> do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x 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= ⊥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return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else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_, v) := x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push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p)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 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/>
              <a:t>Function </a:t>
            </a:r>
            <a:r>
              <a:rPr lang="en-US" sz="2000" noProof="1">
                <a:solidFill>
                  <a:schemeClr val="accent2"/>
                </a:solidFill>
              </a:rPr>
              <a:t>propagate</a:t>
            </a:r>
            <a:r>
              <a:rPr lang="en-US" sz="2000" noProof="1"/>
              <a:t>(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u, v, new-g, expanded, pq, (V, E)</a:t>
            </a:r>
            <a:r>
              <a:rPr lang="en-US" sz="2000" noProof="1"/>
              <a:t>):    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  // Propagieren neue Kosten g für Knoten v in die Nachfolger von v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x 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= ⊥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x 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pq) 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(v, old-g, _, _) := x                          </a:t>
            </a:r>
            <a:r>
              <a:rPr lang="de-DE" sz="2000" noProof="1">
                <a:solidFill>
                  <a:srgbClr val="FF0000"/>
                </a:solidFill>
                <a:sym typeface="Symbol" charset="0"/>
              </a:rPr>
              <a:t>// Noch nicht expandiert!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>
                <a:sym typeface="Symbol" charset="0"/>
              </a:rPr>
              <a:t>if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new-g &lt; old-g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>
                <a:solidFill>
                  <a:srgbClr val="FF0000"/>
                </a:solidFill>
              </a:rPr>
              <a:t>// Besserer Weg und damit</a:t>
            </a:r>
            <a:endParaRPr lang="de-DE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333399"/>
                </a:solidFill>
              </a:rPr>
              <a:t>            decreaseKey</a:t>
            </a:r>
            <a:r>
              <a:rPr lang="en-US" sz="2000" noProof="1">
                <a:solidFill>
                  <a:schemeClr val="hlink"/>
                </a:solidFill>
              </a:rPr>
              <a:t>(v, pq, old-g – new-g) </a:t>
            </a:r>
            <a:r>
              <a:rPr lang="en-US" sz="2000" noProof="1">
                <a:solidFill>
                  <a:srgbClr val="FF0000"/>
                </a:solidFill>
              </a:rPr>
              <a:t>// neue Priorisierung</a:t>
            </a:r>
          </a:p>
          <a:p>
            <a:pPr marL="0" indent="0">
              <a:buNone/>
            </a:pPr>
            <a:r>
              <a:rPr lang="en-US" sz="2000" noProof="1">
                <a:solidFill>
                  <a:schemeClr val="hlink"/>
                </a:solidFill>
              </a:rPr>
              <a:t>            </a:t>
            </a:r>
            <a:r>
              <a:rPr lang="en-US" sz="2000" noProof="1">
                <a:solidFill>
                  <a:schemeClr val="accent2"/>
                </a:solidFill>
              </a:rPr>
              <a:t>g</a:t>
            </a:r>
            <a:r>
              <a:rPr lang="en-US" sz="2000" noProof="1">
                <a:solidFill>
                  <a:schemeClr val="hlink"/>
                </a:solidFill>
              </a:rPr>
              <a:t>(x) := new-g; </a:t>
            </a:r>
            <a:r>
              <a:rPr lang="en-US" sz="2000" noProof="1">
                <a:solidFill>
                  <a:schemeClr val="accent2"/>
                </a:solidFill>
              </a:rPr>
              <a:t>parent</a:t>
            </a:r>
            <a:r>
              <a:rPr lang="en-US" sz="2000" noProof="1">
                <a:solidFill>
                  <a:schemeClr val="hlink"/>
                </a:solidFill>
              </a:rPr>
              <a:t>(x) := u             </a:t>
            </a:r>
            <a:r>
              <a:rPr lang="en-US" sz="2000" noProof="1">
                <a:solidFill>
                  <a:srgbClr val="FF0000"/>
                </a:solidFill>
              </a:rPr>
              <a:t>// neues g und neuer Vorgänger</a:t>
            </a:r>
          </a:p>
          <a:p>
            <a:pPr marL="0" indent="0">
              <a:buNone/>
            </a:pPr>
            <a:r>
              <a:rPr lang="en-US" sz="2000" noProof="1">
                <a:sym typeface="Symbol" charset="0"/>
              </a:rPr>
              <a:t>   else 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old-g, _) := x                          </a:t>
            </a:r>
            <a:r>
              <a:rPr lang="de-DE" sz="2000" noProof="1">
                <a:solidFill>
                  <a:srgbClr val="FF0000"/>
                </a:solidFill>
                <a:sym typeface="Symbol" charset="0"/>
              </a:rPr>
              <a:t>// Schon expandiert!</a:t>
            </a:r>
            <a:endParaRPr lang="en-US" sz="2000" noProof="1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</a:t>
            </a:r>
            <a:r>
              <a:rPr lang="de-DE" sz="2000" noProof="1">
                <a:sym typeface="Symbol" charset="0"/>
              </a:rPr>
              <a:t>if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new-g &lt; old-g </a:t>
            </a:r>
            <a:r>
              <a:rPr lang="de-DE" sz="2000" noProof="1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>
                <a:solidFill>
                  <a:srgbClr val="FF0000"/>
                </a:solidFill>
              </a:rPr>
              <a:t>// Besserer Weg und damit</a:t>
            </a:r>
            <a:endParaRPr lang="de-DE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333399"/>
                </a:solidFill>
              </a:rPr>
              <a:t> 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:= new-g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; </a:t>
            </a:r>
            <a:r>
              <a:rPr lang="en-US" sz="2000" noProof="1">
                <a:solidFill>
                  <a:srgbClr val="333399"/>
                </a:solidFill>
              </a:rPr>
              <a:t>parent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(x) := u             </a:t>
            </a:r>
            <a:r>
              <a:rPr lang="en-US" sz="2000" noProof="1">
                <a:solidFill>
                  <a:srgbClr val="FF0000"/>
                </a:solidFill>
              </a:rPr>
              <a:t>// neues g und neuer Vorgänger</a:t>
            </a:r>
            <a:endParaRPr lang="en-US" sz="2000" noProof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noProof="1">
                <a:sym typeface="Symbol" charset="0"/>
              </a:rPr>
              <a:t>            foreach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 (v, w) ∈ E </a:t>
            </a:r>
            <a:r>
              <a:rPr lang="en-US" sz="2000" noProof="1">
                <a:solidFill>
                  <a:srgbClr val="000000"/>
                </a:solidFill>
                <a:sym typeface="Symbol" charset="0"/>
              </a:rPr>
              <a:t>do                          </a:t>
            </a:r>
            <a:r>
              <a:rPr lang="en-US" sz="2000" noProof="1">
                <a:solidFill>
                  <a:srgbClr val="FF0000"/>
                </a:solidFill>
              </a:rPr>
              <a:t>// weiter propagieren</a:t>
            </a:r>
            <a:endParaRPr lang="en-US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       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propagate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w, new-g + cost(v, w), expanded, pq, (V, E))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Sei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/>
              <a:t>ein Graph mit positiven Kantenkosten und 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h*</a:t>
            </a:r>
            <a:r>
              <a:rPr lang="de-DE" sz="2400" dirty="0"/>
              <a:t> eine Funktion, die die tatsächlichen Kosten von jedem Knoten 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rgbClr val="3C8C93"/>
                </a:solidFill>
              </a:rPr>
              <a:t> ∈ V </a:t>
            </a:r>
            <a:r>
              <a:rPr lang="de-DE" sz="2400" dirty="0"/>
              <a:t>zum Ziel </a:t>
            </a:r>
            <a:r>
              <a:rPr lang="de-DE" sz="2400" dirty="0">
                <a:solidFill>
                  <a:srgbClr val="3C8C93"/>
                </a:solidFill>
              </a:rPr>
              <a:t>v ∈ V</a:t>
            </a:r>
            <a:r>
              <a:rPr lang="de-DE" sz="2400" dirty="0"/>
              <a:t> bestimmt (also: </a:t>
            </a:r>
            <a:r>
              <a:rPr lang="de-DE" sz="2400" dirty="0">
                <a:solidFill>
                  <a:srgbClr val="3C8C93"/>
                </a:solidFill>
              </a:rPr>
              <a:t>ziel?(v) = </a:t>
            </a:r>
            <a:r>
              <a:rPr lang="de-DE" sz="2400" dirty="0" err="1">
                <a:solidFill>
                  <a:srgbClr val="3C8C93"/>
                </a:solidFill>
              </a:rPr>
              <a:t>true</a:t>
            </a:r>
            <a:r>
              <a:rPr lang="de-DE" sz="2400" dirty="0"/>
              <a:t>).</a:t>
            </a:r>
            <a:endParaRPr lang="de-DE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2"/>
                </a:solidFill>
              </a:rPr>
              <a:t>Definition: </a:t>
            </a:r>
            <a:r>
              <a:rPr lang="de-DE" sz="2400" dirty="0"/>
              <a:t>Ein Schätzer </a:t>
            </a:r>
            <a:r>
              <a:rPr lang="de-DE" sz="2400" dirty="0">
                <a:solidFill>
                  <a:srgbClr val="3C8C93"/>
                </a:solidFill>
              </a:rPr>
              <a:t>h</a:t>
            </a:r>
            <a:r>
              <a:rPr lang="de-DE" sz="2400" dirty="0"/>
              <a:t> heißt </a:t>
            </a:r>
            <a:r>
              <a:rPr lang="de-DE" sz="2400" dirty="0">
                <a:solidFill>
                  <a:srgbClr val="FF0000"/>
                </a:solidFill>
              </a:rPr>
              <a:t>zulässig</a:t>
            </a:r>
            <a:r>
              <a:rPr lang="de-DE" sz="2400" dirty="0"/>
              <a:t>, wenn für alle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v ∈ V </a:t>
            </a:r>
            <a:r>
              <a:rPr lang="de-DE" sz="2400" dirty="0"/>
              <a:t>gilt, dass </a:t>
            </a:r>
            <a:r>
              <a:rPr lang="de-DE" sz="2400" dirty="0">
                <a:solidFill>
                  <a:srgbClr val="3C8C93"/>
                </a:solidFill>
              </a:rPr>
              <a:t>h(v) ≤ h*(v)</a:t>
            </a:r>
            <a:r>
              <a:rPr lang="de-DE" sz="2400" dirty="0"/>
              <a:t>, wobei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/>
              <a:t> die optimale Schätzfunktion darstellt, die die tatsächlichen Kosten </a:t>
            </a:r>
            <a:br>
              <a:rPr lang="de-DE" sz="2400" dirty="0"/>
            </a:br>
            <a:r>
              <a:rPr lang="de-DE" sz="2400" dirty="0"/>
              <a:t>genau einschätzt.</a:t>
            </a:r>
          </a:p>
          <a:p>
            <a:pPr marL="0" indent="0">
              <a:buNone/>
            </a:pPr>
            <a:endParaRPr lang="de-DE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333399"/>
                </a:solidFill>
              </a:rPr>
              <a:t>Behauptung: </a:t>
            </a:r>
            <a:r>
              <a:rPr lang="de-DE" sz="2400" dirty="0"/>
              <a:t>A* findet die optimale Lösung, wenn h zulässig ist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2"/>
                </a:solidFill>
              </a:rPr>
              <a:t>Beweis:</a:t>
            </a:r>
            <a:r>
              <a:rPr lang="de-DE" sz="2400" dirty="0"/>
              <a:t> (siehe Tafel)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707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/>
              <a:t>Im schlimmsten Fall wie Dijkstra-Algorithmus: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>
                <a:solidFill>
                  <a:srgbClr val="000000"/>
                </a:solidFill>
              </a:rPr>
              <a:t>Zielknoten hat höchste minimale Kosten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(dann werden die minimalen Kosten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>
                <a:solidFill>
                  <a:srgbClr val="000000"/>
                </a:solidFill>
              </a:rPr>
              <a:t> zu allen anderen Knoten ebenfalls ermittelt)</a:t>
            </a:r>
          </a:p>
          <a:p>
            <a:r>
              <a:rPr lang="de-DE" dirty="0"/>
              <a:t>Aber: Je besser der Schätzer, 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zur Länge des Lösungspfades (durch </a:t>
            </a:r>
            <a:r>
              <a:rPr lang="de-DE" dirty="0">
                <a:solidFill>
                  <a:srgbClr val="3C8C93"/>
                </a:solidFill>
              </a:rPr>
              <a:t>h*</a:t>
            </a:r>
            <a:r>
              <a:rPr lang="de-DE" dirty="0"/>
              <a:t> ist der Name A* motiviert)</a:t>
            </a:r>
          </a:p>
          <a:p>
            <a:r>
              <a:rPr lang="de-DE" dirty="0"/>
              <a:t>Schätzer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ist nicht immer einfach zu bestimmen</a:t>
            </a:r>
          </a:p>
          <a:p>
            <a:pPr lvl="1"/>
            <a:r>
              <a:rPr lang="de-DE" dirty="0"/>
              <a:t>All-Pairs-</a:t>
            </a:r>
            <a:r>
              <a:rPr lang="de-DE" dirty="0" err="1"/>
              <a:t>Shortest</a:t>
            </a:r>
            <a:r>
              <a:rPr lang="de-DE" dirty="0"/>
              <a:t>-</a:t>
            </a:r>
            <a:r>
              <a:rPr lang="de-DE" dirty="0" err="1"/>
              <a:t>Paths</a:t>
            </a:r>
            <a:r>
              <a:rPr lang="de-DE" dirty="0"/>
              <a:t> (offline)</a:t>
            </a:r>
          </a:p>
          <a:p>
            <a:r>
              <a:rPr lang="de-DE" dirty="0"/>
              <a:t>Kantenkosten müssen positiv sein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130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Bellman</a:t>
            </a:r>
            <a:r>
              <a:rPr lang="de-DE" dirty="0"/>
              <a:t>-Ford Algorithmus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/>
              <a:t>Kantenkosten (aber noch SSSP).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kann nicht verwendet werden, da im Allgemeinen nicht mehr die Knoten 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besucht werden</a:t>
            </a:r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16(1). Brown University, S. 87-90,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574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131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Beispiel für Problem mit Dijkstra </a:t>
            </a:r>
            <a:r>
              <a:rPr lang="de-DE" dirty="0" err="1">
                <a:solidFill>
                  <a:schemeClr val="accent2"/>
                </a:solidFill>
              </a:rPr>
              <a:t>Algo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/>
              <a:t>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3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132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mit Kosten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≥0</a:t>
            </a:r>
            <a:r>
              <a:rPr lang="de-DE" dirty="0"/>
              <a:t>: Entfernen des Kreises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603280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133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/>
              <a:t>(für Graph 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/>
              <a:t> gibt es kürzesten Weg der 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kürzesten 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78826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134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00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135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913960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136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>
                <a:solidFill>
                  <a:schemeClr val="hlink"/>
                </a:solidFill>
              </a:rPr>
              <a:t> 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err="1"/>
              <a:t>-ter</a:t>
            </a:r>
            <a:r>
              <a:rPr lang="de-DE" sz="2800" dirty="0"/>
              <a:t> Runde 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)&lt;d[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)=-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. 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Knoten (Infektion). </a:t>
            </a:r>
          </a:p>
        </p:txBody>
      </p:sp>
    </p:spTree>
    <p:extLst>
      <p:ext uri="{BB962C8B-B14F-4D97-AF65-F5344CB8AC3E}">
        <p14:creationId xmlns:p14="http://schemas.microsoft.com/office/powerpoint/2010/main" val="27307829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137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BellmanFord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&gt;: </a:t>
            </a:r>
            <a:r>
              <a:rPr lang="de-DE" sz="2400" dirty="0"/>
              <a:t>Array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ℝ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400" dirty="0">
                <a:solidFill>
                  <a:schemeClr val="hlink"/>
                </a:solidFill>
              </a:rPr>
              <a:t> {-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}</a:t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d[s]:=0;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i:=1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n-1</a:t>
            </a:r>
            <a:r>
              <a:rPr lang="de-DE" sz="2400" dirty="0"/>
              <a:t> do  </a:t>
            </a:r>
            <a:r>
              <a:rPr lang="de-DE" sz="2400" dirty="0">
                <a:solidFill>
                  <a:srgbClr val="FF0000"/>
                </a:solidFill>
              </a:rPr>
              <a:t>// aktualisiere Kosten für n-1 Runden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hlink"/>
                </a:solidFill>
              </a:rPr>
              <a:t> 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bessere Distanz möglich?</a:t>
            </a:r>
            <a:br>
              <a:rPr lang="de-DE" sz="2400" dirty="0"/>
            </a:br>
            <a:r>
              <a:rPr lang="de-DE" sz="2400" dirty="0"/>
              <a:t>           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]:=v</a:t>
            </a:r>
            <a:br>
              <a:rPr lang="de-DE" sz="2400" dirty="0"/>
            </a:b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/>
              <a:t> do        </a:t>
            </a:r>
            <a:r>
              <a:rPr lang="de-DE" sz="2400" dirty="0">
                <a:solidFill>
                  <a:srgbClr val="FF0000"/>
                </a:solidFill>
              </a:rPr>
              <a:t>// in </a:t>
            </a:r>
            <a:r>
              <a:rPr lang="de-DE" sz="2400" dirty="0" err="1">
                <a:solidFill>
                  <a:srgbClr val="FF0000"/>
                </a:solidFill>
              </a:rPr>
              <a:t>n-ter</a:t>
            </a:r>
            <a:r>
              <a:rPr lang="de-DE" sz="2400" dirty="0">
                <a:solidFill>
                  <a:srgbClr val="FF0000"/>
                </a:solidFill>
              </a:rPr>
              <a:t> Runde noch besser?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)  </a:t>
            </a:r>
            <a:r>
              <a:rPr lang="de-DE" sz="2400" dirty="0">
                <a:solidFill>
                  <a:srgbClr val="FF0000"/>
                </a:solidFill>
              </a:rPr>
              <a:t>// propagiere -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rgbClr val="FF0000"/>
                </a:solidFill>
              </a:rPr>
              <a:t>-Kosten von v aus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d[v]&gt;-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   </a:t>
            </a:r>
            <a:r>
              <a:rPr lang="de-DE" sz="2400" dirty="0">
                <a:solidFill>
                  <a:srgbClr val="FF0000"/>
                </a:solidFill>
              </a:rPr>
              <a:t>// noch nicht markiert?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d[v]:=-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hlink"/>
                </a:solidFill>
              </a:rPr>
              <a:t> E</a:t>
            </a:r>
            <a:r>
              <a:rPr lang="de-DE" sz="2400" dirty="0"/>
              <a:t> do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777357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138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m)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 (Hauptschleife kann frühzeitig verlassen werden)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sinnvoll (d.h. </a:t>
            </a:r>
            <a:r>
              <a:rPr lang="de-DE" dirty="0">
                <a:solidFill>
                  <a:schemeClr val="hlink"/>
                </a:solidFill>
              </a:rPr>
              <a:t>d[v]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28164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139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Kantenkosten, </a:t>
            </a:r>
            <a:br>
              <a:rPr lang="de-DE" dirty="0"/>
            </a:br>
            <a:r>
              <a:rPr lang="de-DE" dirty="0"/>
              <a:t>aber 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O(n</a:t>
            </a:r>
            <a:r>
              <a:rPr lang="de-DE" baseline="30000" dirty="0">
                <a:solidFill>
                  <a:schemeClr val="hlink"/>
                </a:solidFill>
              </a:rPr>
              <a:t>2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</a:t>
            </a:r>
            <a:r>
              <a:rPr lang="de-DE" dirty="0">
                <a:solidFill>
                  <a:schemeClr val="hlink"/>
                </a:solidFill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145508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140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Anwendungen</a:t>
            </a:r>
            <a:br>
              <a:rPr lang="de-DE" dirty="0"/>
            </a:br>
            <a:r>
              <a:rPr lang="de-DE" dirty="0"/>
              <a:t>(auch Johnson-Dijkstra-Algorithmus genannt)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nichtnegative Kantenkosten, ohne kürzeste Wege zu verfälschen (nicht so einfach!)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Dijkstra erfordert, dass jeder Knoten über kürzesten Weg erreichbar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B., </a:t>
            </a:r>
            <a:r>
              <a:rPr lang="de-DE" sz="1400" dirty="0" err="1">
                <a:solidFill>
                  <a:srgbClr val="0000FF"/>
                </a:solidFill>
              </a:rPr>
              <a:t>Efficient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networks</a:t>
            </a:r>
            <a:r>
              <a:rPr lang="de-DE" sz="1400" dirty="0">
                <a:solidFill>
                  <a:srgbClr val="0000FF"/>
                </a:solidFill>
              </a:rPr>
              <a:t>,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pp. 1–13,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36280673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141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 Erhöhung?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Naive Umwandlung negativer Kantenkosten durch Addition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:= - min ( { 0 } ∪ { 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|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E, 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&lt; 0 } ) </a:t>
            </a:r>
            <a:r>
              <a:rPr lang="de-DE" dirty="0"/>
              <a:t>schlägt i. Allg. fehl</a:t>
            </a:r>
          </a:p>
          <a:p>
            <a:r>
              <a:rPr lang="de-DE" dirty="0">
                <a:solidFill>
                  <a:schemeClr val="accent2"/>
                </a:solidFill>
              </a:rPr>
              <a:t>Gegenbeispiel</a:t>
            </a:r>
            <a:r>
              <a:rPr lang="de-DE" dirty="0"/>
              <a:t> zur Erhöhung um Wert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3142456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3142456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86159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523001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942681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4221956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515858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86159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523001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942681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4221956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51585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6290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142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Ansatz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:V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ℝ</a:t>
            </a:r>
            <a:r>
              <a:rPr lang="de-DE" dirty="0"/>
              <a:t> 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zuweist.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(v)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r>
              <a:rPr lang="de-DE" dirty="0"/>
              <a:t>Kantenkosten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in offensichtlicher Weise </a:t>
            </a:r>
            <a:br>
              <a:rPr lang="de-DE" dirty="0"/>
            </a:br>
            <a:r>
              <a:rPr lang="de-DE" dirty="0"/>
              <a:t>auf Wegekosten erweiterbar</a:t>
            </a:r>
          </a:p>
          <a:p>
            <a:endParaRPr lang="de-DE" dirty="0"/>
          </a:p>
          <a:p>
            <a:pPr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  <a:r>
              <a:rPr lang="de-DE" sz="2800" dirty="0"/>
              <a:t> 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143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:</a:t>
            </a:r>
            <a:r>
              <a:rPr lang="de-DE" sz="2800" dirty="0"/>
              <a:t> 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dann,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988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144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  <a:r>
              <a:rPr lang="de-DE" sz="2800" dirty="0"/>
              <a:t> 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alle Knoten 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werden. 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de-DE" sz="2800" dirty="0"/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de-DE" sz="2800" dirty="0"/>
              <a:t>. </a:t>
            </a:r>
            <a:br>
              <a:rPr lang="de-DE" sz="2800" dirty="0"/>
            </a:br>
            <a:r>
              <a:rPr lang="de-DE" sz="2800" dirty="0"/>
              <a:t>Mit 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/>
              <a:t>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für alle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∈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/>
              <a:t>Nach Annahme ist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/>
              <a:t>Wir wissen: Für 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        </a:t>
            </a:r>
            <a:r>
              <a:rPr lang="de-DE" sz="2800" dirty="0"/>
              <a:t>(wg. </a:t>
            </a:r>
            <a:r>
              <a:rPr lang="de-DE" sz="2800" dirty="0" err="1"/>
              <a:t>Minimalität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/>
              <a:t>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/>
              <a:t>Also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0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145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691680" y="371824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771180" y="306896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3779243" y="371824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2699743" y="443738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123480" y="3429322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2123480" y="4150047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3204568" y="4150047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3276005" y="3429322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31405" y="438499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563343" y="436594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563343" y="314198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267943" y="30689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88024" y="1340768"/>
            <a:ext cx="3909889" cy="2377157"/>
          </a:xfrm>
          <a:prstGeom prst="cloudCallout">
            <a:avLst>
              <a:gd name="adj1" fmla="val -60080"/>
              <a:gd name="adj2" fmla="val 288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Umwandlung der Kantenkosten in positive Werte, so dass kürzeste Wege erhalten bleiben</a:t>
            </a:r>
          </a:p>
        </p:txBody>
      </p:sp>
      <p:sp>
        <p:nvSpPr>
          <p:cNvPr id="43" name="Cloud Callout 42"/>
          <p:cNvSpPr/>
          <p:nvPr/>
        </p:nvSpPr>
        <p:spPr>
          <a:xfrm>
            <a:off x="4788024" y="3789363"/>
            <a:ext cx="3909889" cy="2025129"/>
          </a:xfrm>
          <a:prstGeom prst="cloudCallout">
            <a:avLst>
              <a:gd name="adj1" fmla="val -56854"/>
              <a:gd name="adj2" fmla="val -489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Nimm an, kürzester Weg von Zentralknoten zu Start- und Endknoten einer Kante sind bestimmt</a:t>
            </a:r>
          </a:p>
        </p:txBody>
      </p:sp>
    </p:spTree>
    <p:extLst>
      <p:ext uri="{BB962C8B-B14F-4D97-AF65-F5344CB8AC3E}">
        <p14:creationId xmlns:p14="http://schemas.microsoft.com/office/powerpoint/2010/main" val="30763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146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erreichbar!)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(v):=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= (v,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:=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Algorithmus</a:t>
            </a:r>
            <a:r>
              <a:rPr lang="de-DE" sz="2800" dirty="0"/>
              <a:t> 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b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</a:b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86104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476754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147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2179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148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/>
              <a:t>Künstliche</a:t>
            </a:r>
            <a:r>
              <a:rPr lang="en-US" sz="3200" dirty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71679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149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382444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Fall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Fall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150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437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3: r(e)-</a:t>
            </a:r>
            <a:r>
              <a:rPr lang="en-US" sz="3200" dirty="0" err="1"/>
              <a:t>Werte</a:t>
            </a:r>
            <a:r>
              <a:rPr lang="en-US" sz="3200" dirty="0"/>
              <a:t> </a:t>
            </a:r>
            <a:r>
              <a:rPr lang="en-US" sz="3200" dirty="0" err="1"/>
              <a:t>berechnen</a:t>
            </a:r>
            <a:endParaRPr lang="en-US" sz="3200" dirty="0"/>
          </a:p>
          <a:p>
            <a:endParaRPr lang="de-DE" sz="3200" dirty="0"/>
          </a:p>
          <a:p>
            <a:r>
              <a:rPr lang="de-DE" sz="3200" dirty="0"/>
              <a:t>Die </a:t>
            </a:r>
            <a:r>
              <a:rPr lang="de-DE" sz="3200" dirty="0">
                <a:solidFill>
                  <a:srgbClr val="FF0000"/>
                </a:solidFill>
              </a:rPr>
              <a:t>reduzierten Kosten</a:t>
            </a:r>
            <a:r>
              <a:rPr lang="de-DE" sz="3200" dirty="0"/>
              <a:t> von </a:t>
            </a:r>
            <a:br>
              <a:rPr lang="de-DE" sz="3200" dirty="0"/>
            </a:b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=(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r>
              <a:rPr lang="de-DE" sz="3200" dirty="0"/>
              <a:t> sind:</a:t>
            </a:r>
            <a:br>
              <a:rPr lang="de-DE" sz="3200" dirty="0"/>
            </a:br>
            <a:r>
              <a:rPr lang="de-DE" sz="3200" dirty="0"/>
              <a:t>          </a:t>
            </a:r>
            <a:r>
              <a:rPr lang="de-DE" sz="3200" dirty="0" err="1">
                <a:solidFill>
                  <a:schemeClr val="hlink"/>
                </a:solidFill>
              </a:rPr>
              <a:t>r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:=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</a:rPr>
              <a:t>(v) + c(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77524485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151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/>
              <a:t>Berechne</a:t>
            </a:r>
            <a:r>
              <a:rPr lang="en-US" sz="3200" dirty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br>
              <a:rPr lang="en-US" sz="3200" dirty="0"/>
            </a:br>
            <a:r>
              <a:rPr lang="en-US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sz="3200" dirty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/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4622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152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2629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/>
              <a:t>Berechne</a:t>
            </a:r>
            <a:r>
              <a:rPr lang="en-US" sz="3200" dirty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)= </a:t>
            </a:r>
            <a:r>
              <a:rPr lang="de-DE" sz="3200" dirty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>
                <a:solidFill>
                  <a:schemeClr val="hlink"/>
                </a:solidFill>
              </a:rPr>
              <a:t>(v)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/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6332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153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</a:t>
            </a:r>
            <a:r>
              <a:rPr lang="de-DE" dirty="0">
                <a:solidFill>
                  <a:srgbClr val="0409FF"/>
                </a:solidFill>
              </a:rPr>
              <a:t>APSP</a:t>
            </a:r>
            <a:r>
              <a:rPr lang="de-DE" dirty="0"/>
              <a:t>-Algorithmus (Johnson-Dijkstra):</a:t>
            </a:r>
          </a:p>
          <a:p>
            <a:pPr>
              <a:buFontTx/>
              <a:buNone/>
            </a:pP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O(n+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Da i. Allg.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, ist das sicher besser als </a:t>
            </a:r>
          </a:p>
          <a:p>
            <a:pPr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×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Bellman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-Ford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88548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154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179512" y="3322016"/>
            <a:ext cx="8784976" cy="2699272"/>
            <a:chOff x="179512" y="1268760"/>
            <a:chExt cx="8784976" cy="2699272"/>
          </a:xfrm>
        </p:grpSpPr>
        <p:pic>
          <p:nvPicPr>
            <p:cNvPr id="5" name="Bild 4" descr="Screen Shot 2015-06-18 at 23.11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2" y="1484784"/>
              <a:ext cx="8532440" cy="248324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79512" y="1268760"/>
              <a:ext cx="8784976" cy="93610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04317" y="263691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91880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12380" y="335605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836117" y="3068712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7205" y="306871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44042" y="33036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75980" y="3284612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599758" y="26386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20258" y="33578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943995" y="307047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025083" y="307047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51920" y="328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83858" y="3263283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922" y="1120603"/>
            <a:ext cx="64524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Gegeben: Kantenkosten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[i,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algn="ctr"/>
            <a:r>
              <a:rPr lang="de-DE" sz="2800" dirty="0"/>
              <a:t>Können wir </a:t>
            </a:r>
            <a:r>
              <a:rPr lang="de-DE" sz="2800" dirty="0">
                <a:solidFill>
                  <a:srgbClr val="0409FF"/>
                </a:solidFill>
              </a:rPr>
              <a:t>APSP</a:t>
            </a:r>
            <a:r>
              <a:rPr lang="de-DE" sz="2800" dirty="0"/>
              <a:t> nicht besser hinkriegen, </a:t>
            </a:r>
          </a:p>
          <a:p>
            <a:pPr algn="ctr"/>
            <a:r>
              <a:rPr lang="de-DE" sz="2800" dirty="0"/>
              <a:t>z.B. mit Dynamischer Programmierung?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4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Analyse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Wenn wir annehmen,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m&gt;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, ist das immer noch besser als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×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Bellman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-Ford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∙m)</a:t>
            </a:r>
          </a:p>
          <a:p>
            <a:r>
              <a:rPr lang="de-DE" dirty="0"/>
              <a:t>Aber nicht besser als Johnson-Dijkstra: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m+n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155</a:t>
            </a:fld>
            <a:endParaRPr lang="de-DE"/>
          </a:p>
        </p:txBody>
      </p:sp>
      <p:pic>
        <p:nvPicPr>
          <p:cNvPr id="6" name="Bild 5" descr="Screen Shot 2015-06-18 at 23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12776"/>
            <a:ext cx="8532440" cy="24832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5976" y="1484784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[Wikipedia]</a:t>
            </a:r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In: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5, 6, S. 345,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und schon früher wurden ähnliche Verfahren veröffentlicht</a:t>
            </a:r>
          </a:p>
        </p:txBody>
      </p:sp>
      <p:sp>
        <p:nvSpPr>
          <p:cNvPr id="9" name="Rechteck 8"/>
          <p:cNvSpPr/>
          <p:nvPr/>
        </p:nvSpPr>
        <p:spPr>
          <a:xfrm>
            <a:off x="179512" y="1196752"/>
            <a:ext cx="8784976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6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156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/>
              <a:t>Hülle</a:t>
            </a:r>
            <a:r>
              <a:rPr lang="en-US" dirty="0"/>
              <a:t> / </a:t>
            </a:r>
            <a:r>
              <a:rPr lang="en-US" dirty="0" err="1"/>
              <a:t>Erreichbarkeit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>
                <a:solidFill>
                  <a:schemeClr val="hlink"/>
                </a:solidFill>
              </a:rPr>
              <a:t>G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3565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Naives Verfahren für Erreichbarkeit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/>
              <a:t>Analyse: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>
                <a:solidFill>
                  <a:srgbClr val="FF0000"/>
                </a:solidFill>
              </a:rPr>
              <a:t>Das sollten wir doch besser hinkriegen?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157</a:t>
            </a:fld>
            <a:endParaRPr lang="de-DE"/>
          </a:p>
        </p:txBody>
      </p:sp>
      <p:pic>
        <p:nvPicPr>
          <p:cNvPr id="6" name="Bild 5" descr="Screen Shot 2015-06-18 at 23.1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4608"/>
            <a:ext cx="6192688" cy="31925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br>
              <a:rPr lang="de-DE" sz="1400" dirty="0">
                <a:solidFill>
                  <a:srgbClr val="0000FF"/>
                </a:solidFill>
              </a:rPr>
            </a:br>
            <a:r>
              <a:rPr lang="de-DE" sz="1400" dirty="0">
                <a:solidFill>
                  <a:srgbClr val="0000FF"/>
                </a:solidFill>
              </a:rPr>
              <a:t>In: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1368078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[Wikipedia]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0710" y="3882564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30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158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APSP</a:t>
            </a:r>
            <a:r>
              <a:rPr lang="en-US" dirty="0"/>
              <a:t> 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ablesbar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</a:t>
            </a:r>
            <a:r>
              <a:rPr lang="en-US" dirty="0" err="1"/>
              <a:t>Datenstruktur</a:t>
            </a:r>
            <a:r>
              <a:rPr lang="en-US" dirty="0"/>
              <a:t>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>
                <a:solidFill>
                  <a:schemeClr val="hlink"/>
                </a:solidFill>
              </a:rPr>
              <a:t> 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Nachschauen</a:t>
            </a:r>
            <a:r>
              <a:rPr lang="en-US" dirty="0"/>
              <a:t> 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)&lt;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58996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159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starken</a:t>
            </a:r>
            <a:r>
              <a:rPr lang="en-US" dirty="0"/>
              <a:t> ZHK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dieselbe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Menge</a:t>
            </a:r>
            <a:r>
              <a:rPr lang="en-US" dirty="0"/>
              <a:t> </a:t>
            </a:r>
            <a:r>
              <a:rPr lang="en-US" dirty="0" err="1"/>
              <a:t>erreichbarer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. </a:t>
            </a:r>
            <a:r>
              <a:rPr lang="en-US" dirty="0" err="1"/>
              <a:t>Daher</a:t>
            </a:r>
            <a:r>
              <a:rPr lang="en-US" dirty="0"/>
              <a:t> </a:t>
            </a:r>
            <a:r>
              <a:rPr lang="en-US" dirty="0" err="1"/>
              <a:t>reicht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vertreten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9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3492500" y="4602187"/>
            <a:ext cx="5126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E: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[1..m]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160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starke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4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161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(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9906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162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Wende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APSP</a:t>
            </a:r>
            <a:r>
              <a:rPr lang="en-US" dirty="0"/>
              <a:t>-</a:t>
            </a:r>
            <a:r>
              <a:rPr lang="en-US" dirty="0" err="1"/>
              <a:t>Algo</a:t>
            </a:r>
            <a:r>
              <a:rPr lang="en-US" dirty="0"/>
              <a:t> auf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73108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163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w</a:t>
            </a:r>
          </a:p>
          <a:p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=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: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aus</a:t>
            </a:r>
            <a:endParaRPr lang="en-US" dirty="0"/>
          </a:p>
          <a:p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 err="1">
                <a:solidFill>
                  <a:schemeClr val="accent2"/>
                </a:solidFill>
              </a:rPr>
              <a:t>,r</a:t>
            </a:r>
            <a:r>
              <a:rPr lang="en-US" baseline="-25000" dirty="0" err="1">
                <a:solidFill>
                  <a:schemeClr val="accent2"/>
                </a:solidFill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ZHK-Graph </a:t>
            </a:r>
            <a:r>
              <a:rPr lang="en-US" dirty="0" err="1"/>
              <a:t>zurück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642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164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>
                <a:solidFill>
                  <a:schemeClr val="hlink"/>
                </a:solidFill>
              </a:rPr>
              <a:t>m’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5311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165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topologische</a:t>
            </a:r>
            <a:r>
              <a:rPr lang="en-US" dirty="0"/>
              <a:t> </a:t>
            </a:r>
            <a:r>
              <a:rPr lang="en-US" dirty="0" err="1"/>
              <a:t>Sortierung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>
                <a:solidFill>
                  <a:schemeClr val="hlink"/>
                </a:solidFill>
              </a:rPr>
              <a:t> 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&gt;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baseline="-25000" dirty="0">
                <a:solidFill>
                  <a:schemeClr val="hlink"/>
                </a:solidFill>
              </a:rPr>
              <a:t> 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631420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166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537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167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 </a:t>
            </a:r>
            <a:r>
              <a:rPr lang="en-US" dirty="0"/>
              <a:t>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, </a:t>
            </a:r>
            <a:r>
              <a:rPr lang="en-US" dirty="0">
                <a:solidFill>
                  <a:schemeClr val="hlink"/>
                </a:solidFill>
              </a:rPr>
              <a:t>O(n)</a:t>
            </a:r>
            <a:r>
              <a:rPr lang="en-US" dirty="0"/>
              <a:t>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und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Repr</a:t>
            </a:r>
            <a:r>
              <a:rPr lang="en-US" dirty="0"/>
              <a:t>. </a:t>
            </a:r>
            <a:r>
              <a:rPr lang="en-US" dirty="0" err="1"/>
              <a:t>Ordnungsnummern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202070221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168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 </a:t>
            </a:r>
            <a:r>
              <a:rPr lang="en-US" dirty="0"/>
              <a:t>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42174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169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Strategie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DFS</a:t>
            </a:r>
            <a:r>
              <a:rPr lang="en-US" dirty="0"/>
              <a:t>-</a:t>
            </a:r>
            <a:r>
              <a:rPr lang="en-US" dirty="0" err="1"/>
              <a:t>Durchlauf</a:t>
            </a:r>
            <a:r>
              <a:rPr lang="en-US" dirty="0"/>
              <a:t> von </a:t>
            </a:r>
            <a:r>
              <a:rPr lang="en-US" dirty="0" err="1"/>
              <a:t>Wurzel</a:t>
            </a:r>
            <a:r>
              <a:rPr lang="en-US" dirty="0"/>
              <a:t>,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dfsnum-Bereichen</a:t>
            </a:r>
            <a:r>
              <a:rPr lang="en-US" dirty="0"/>
              <a:t> </a:t>
            </a:r>
            <a:r>
              <a:rPr lang="en-US" dirty="0" err="1"/>
              <a:t>markieren</a:t>
            </a:r>
            <a:endParaRPr lang="en-US" dirty="0"/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8107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/>
              <a:t>(schlimmster Fall)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170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Bestimme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/>
              <a:t>ausgehender</a:t>
            </a:r>
            <a:r>
              <a:rPr lang="en-US" dirty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15639201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171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Reachable(</a:t>
            </a:r>
            <a:r>
              <a:rPr lang="en-US" sz="2800" dirty="0" err="1">
                <a:solidFill>
                  <a:schemeClr val="accent2"/>
                </a:solidFill>
              </a:rPr>
              <a:t>v,w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Reachable(</a:t>
            </a:r>
            <a:r>
              <a:rPr lang="en-US" sz="2800" dirty="0" err="1">
                <a:solidFill>
                  <a:schemeClr val="accent2"/>
                </a:solidFill>
              </a:rPr>
              <a:t>w,v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4393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172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und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 err="1"/>
              <a:t>Kantenintervalle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O(log d)</a:t>
            </a:r>
            <a:r>
              <a:rPr lang="en-US" dirty="0"/>
              <a:t> (</a:t>
            </a:r>
            <a:r>
              <a:rPr lang="en-US" dirty="0" err="1"/>
              <a:t>binäre</a:t>
            </a:r>
            <a:r>
              <a:rPr lang="en-US" dirty="0"/>
              <a:t> </a:t>
            </a:r>
            <a:r>
              <a:rPr lang="en-US" dirty="0" err="1"/>
              <a:t>Suche</a:t>
            </a:r>
            <a:r>
              <a:rPr lang="en-US" dirty="0"/>
              <a:t> auf </a:t>
            </a:r>
            <a:r>
              <a:rPr lang="en-US" dirty="0" err="1"/>
              <a:t>Intervallen</a:t>
            </a:r>
            <a:r>
              <a:rPr lang="en-US" dirty="0"/>
              <a:t>), </a:t>
            </a:r>
            <a:r>
              <a:rPr lang="en-US" dirty="0" err="1"/>
              <a:t>wobei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d</a:t>
            </a:r>
            <a:r>
              <a:rPr lang="en-US" dirty="0"/>
              <a:t> der </a:t>
            </a:r>
            <a:r>
              <a:rPr lang="en-US" dirty="0" err="1"/>
              <a:t>maximale</a:t>
            </a:r>
            <a:r>
              <a:rPr lang="en-US" dirty="0"/>
              <a:t> Grad </a:t>
            </a:r>
            <a:r>
              <a:rPr lang="en-US" dirty="0" err="1"/>
              <a:t>im</a:t>
            </a:r>
            <a:r>
              <a:rPr lang="en-US" dirty="0"/>
              <a:t> ZHK-Graph </a:t>
            </a:r>
            <a:r>
              <a:rPr lang="en-US" dirty="0" err="1"/>
              <a:t>ist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3:</a:t>
            </a:r>
            <a:r>
              <a:rPr lang="en-US" dirty="0"/>
              <a:t> Der </a:t>
            </a:r>
            <a:r>
              <a:rPr lang="en-US" dirty="0">
                <a:solidFill>
                  <a:srgbClr val="0409FF"/>
                </a:solidFill>
              </a:rPr>
              <a:t>ZHK</a:t>
            </a:r>
            <a:r>
              <a:rPr lang="en-US" dirty="0"/>
              <a:t>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beliebiger</a:t>
            </a:r>
            <a:r>
              <a:rPr lang="en-US" dirty="0"/>
              <a:t> </a:t>
            </a:r>
            <a:r>
              <a:rPr lang="en-US" dirty="0">
                <a:solidFill>
                  <a:srgbClr val="0409FF"/>
                </a:solidFill>
              </a:rPr>
              <a:t>DAG</a:t>
            </a:r>
          </a:p>
          <a:p>
            <a:pPr>
              <a:buFontTx/>
              <a:buNone/>
            </a:pP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O(d log n)</a:t>
            </a:r>
            <a:r>
              <a:rPr lang="en-US" dirty="0"/>
              <a:t> (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vertieft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507048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Anwendungsproblem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173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174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19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in der Praxis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Erstellung von kostengünstigen zusammenhängenden Netzwerken</a:t>
            </a:r>
          </a:p>
          <a:p>
            <a:pPr lvl="1"/>
            <a:r>
              <a:rPr lang="de-DE" dirty="0"/>
              <a:t>Beispielsweise Telefonnetze oder elektrische Netze </a:t>
            </a:r>
          </a:p>
          <a:p>
            <a:r>
              <a:rPr lang="de-DE" dirty="0"/>
              <a:t>Computernetzwerke mit redundanten Pfaden:</a:t>
            </a:r>
          </a:p>
          <a:p>
            <a:pPr lvl="1"/>
            <a:r>
              <a:rPr lang="de-DE" dirty="0"/>
              <a:t>Spannbäume genutzt zum Routing und dabei zur Vermeidung von Paketverdopplungen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14666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176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>
                <a:solidFill>
                  <a:schemeClr val="hlink"/>
                </a:solidFill>
              </a:rPr>
              <a:t>c : E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err="1">
                <a:solidFill>
                  <a:schemeClr val="hlink"/>
                </a:solidFill>
              </a:rPr>
              <a:t>ℝ</a:t>
            </a:r>
            <a:r>
              <a:rPr lang="de-DE" sz="2800" baseline="-25000" dirty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Ausgabe: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baseline="-25000" dirty="0">
                <a:solidFill>
                  <a:schemeClr val="hlink"/>
                </a:solidFill>
              </a:rPr>
              <a:t> E∧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(V,T) verbunden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>
                <a:solidFill>
                  <a:schemeClr val="hlink"/>
                </a:solidFill>
              </a:rPr>
              <a:t> 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2"/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19551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177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1: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>
                <a:solidFill>
                  <a:schemeClr val="hlink"/>
                </a:solidFill>
              </a:rPr>
              <a:t> W = V</a:t>
            </a:r>
            <a:r>
              <a:rPr lang="de-DE" dirty="0"/>
              <a:t> und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>
                <a:solidFill>
                  <a:schemeClr val="hlink"/>
                </a:solidFill>
              </a:rPr>
              <a:t> W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) 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9904893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178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1:</a:t>
            </a: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T'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>
                <a:solidFill>
                  <a:schemeClr val="hlink"/>
                </a:solidFill>
              </a:rPr>
              <a:t>T'',</a:t>
            </a:r>
            <a:r>
              <a:rPr lang="de-DE" sz="2800" dirty="0"/>
              <a:t> der höchstens Kosten von MSB </a:t>
            </a:r>
            <a:r>
              <a:rPr lang="de-DE" sz="2800" dirty="0">
                <a:solidFill>
                  <a:schemeClr val="hlink"/>
                </a:solidFill>
              </a:rPr>
              <a:t>T'</a:t>
            </a:r>
            <a:r>
              <a:rPr lang="de-DE" sz="2800" dirty="0"/>
              <a:t> 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 T'</a:t>
            </a: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41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e</a:t>
            </a:r>
            <a:r>
              <a:rPr lang="de-DE" dirty="0">
                <a:solidFill>
                  <a:srgbClr val="FF0000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82607978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179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2:</a:t>
            </a:r>
            <a:r>
              <a:rPr lang="de-DE" dirty="0"/>
              <a:t> 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340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2555875" y="4490616"/>
            <a:ext cx="5938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V: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[1..n]</a:t>
            </a:r>
            <a:r>
              <a:rPr lang="de-DE" sz="2400"/>
              <a:t> of</a:t>
            </a:r>
            <a:r>
              <a:rPr lang="de-DE" sz="2400">
                <a:solidFill>
                  <a:schemeClr val="hlink"/>
                </a:solidFill>
              </a:rPr>
              <a:t> List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180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2:</a:t>
            </a: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br>
              <a:rPr lang="de-DE" sz="2800" dirty="0"/>
            </a:br>
            <a:r>
              <a:rPr lang="de-DE" sz="2800" dirty="0"/>
              <a:t>- Ersetzung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ergibt                                                     MSB </a:t>
            </a:r>
            <a:r>
              <a:rPr lang="de-DE" sz="2800" dirty="0">
                <a:solidFill>
                  <a:schemeClr val="hlink"/>
                </a:solidFill>
              </a:rPr>
              <a:t>T'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2030824" y="4437112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e</a:t>
            </a:r>
            <a:r>
              <a:rPr lang="de-DE" dirty="0"/>
              <a:t>'</a:t>
            </a:r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4329718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181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1: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04238" y="2767547"/>
            <a:ext cx="3808794" cy="28007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21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182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2:</a:t>
            </a:r>
            <a:br>
              <a:rPr lang="de-DE" dirty="0"/>
            </a:br>
            <a:r>
              <a:rPr lang="de-DE" dirty="0"/>
              <a:t>Lösche wiederholt Kante mit maximalen Kosten, die Zusammenhang nicht gefährdet,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06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183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</a:t>
            </a: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1: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/>
              <a:t> 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13789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184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>
                <a:solidFill>
                  <a:schemeClr val="hlink"/>
                </a:solidFill>
              </a:rPr>
              <a:t> 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2290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185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3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186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dirty="0"/>
              <a:t>Function </a:t>
            </a:r>
            <a:r>
              <a:rPr lang="en-US" dirty="0" err="1">
                <a:solidFill>
                  <a:schemeClr val="accent2"/>
                </a:solidFill>
              </a:rPr>
              <a:t>MinSpanningTree</a:t>
            </a:r>
            <a:r>
              <a:rPr lang="en-US" dirty="0"/>
              <a:t>(</a:t>
            </a:r>
            <a:r>
              <a:rPr lang="en-US" dirty="0">
                <a:solidFill>
                  <a:srgbClr val="3C8C93"/>
                </a:solidFill>
              </a:rPr>
              <a:t>(</a:t>
            </a:r>
            <a:r>
              <a:rPr lang="en-US" dirty="0">
                <a:solidFill>
                  <a:schemeClr val="hlink"/>
                </a:solidFill>
              </a:rPr>
              <a:t>V, E), c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T:=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⊘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initialisiere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einelem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V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S:=</a:t>
            </a:r>
            <a:r>
              <a:rPr lang="en-US" dirty="0" err="1">
                <a:solidFill>
                  <a:schemeClr val="accent2"/>
                </a:solidFill>
              </a:rPr>
              <a:t>mergesort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aufsteigend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sortiert</a:t>
            </a:r>
            <a:br>
              <a:rPr lang="en-US" dirty="0"/>
            </a:b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>
                <a:solidFill>
                  <a:schemeClr val="hlink"/>
                </a:solidFill>
              </a:rPr>
              <a:t>}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 S</a:t>
            </a:r>
            <a:r>
              <a:rPr lang="en-US" dirty="0"/>
              <a:t> do</a:t>
            </a:r>
            <a:br>
              <a:rPr lang="en-US" dirty="0"/>
            </a:br>
            <a:r>
              <a:rPr lang="en-US" dirty="0"/>
              <a:t>   if </a:t>
            </a:r>
            <a:r>
              <a:rPr lang="en-US" dirty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(u)≠</a:t>
            </a:r>
            <a:r>
              <a:rPr lang="en-US" dirty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/>
              <a:t> then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versch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T:=T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>
                <a:solidFill>
                  <a:schemeClr val="hlink"/>
                </a:solidFill>
              </a:rPr>
              <a:t> { 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>
                <a:solidFill>
                  <a:schemeClr val="hlink"/>
                </a:solidFill>
              </a:rPr>
              <a:t>} }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       </a:t>
            </a:r>
            <a:r>
              <a:rPr lang="en-US" dirty="0">
                <a:solidFill>
                  <a:schemeClr val="accent2"/>
                </a:solidFill>
              </a:rPr>
              <a:t>union</a:t>
            </a:r>
            <a:r>
              <a:rPr lang="en-US" dirty="0">
                <a:solidFill>
                  <a:srgbClr val="3C8C93"/>
                </a:solidFill>
              </a:rPr>
              <a:t>(u, v)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// u und v in </a:t>
            </a:r>
            <a:r>
              <a:rPr lang="en-US" dirty="0" err="1">
                <a:solidFill>
                  <a:srgbClr val="FF0000"/>
                </a:solidFill>
              </a:rPr>
              <a:t>einer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return </a:t>
            </a:r>
            <a:r>
              <a:rPr lang="en-US" dirty="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7, S. 48–50,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4606" y="333474"/>
            <a:ext cx="82296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dirty="0" err="1"/>
              <a:t>Kruskal-Algorithmus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187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Kruskal-Algorithmus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m)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O(m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m)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Sortieren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durch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Verteilen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(Counting Sort, Bucket Sort</a:t>
            </a:r>
            <a:r>
              <a:rPr lang="is-IS" dirty="0"/>
              <a:t>…)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reduzierbar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"</a:t>
            </a:r>
            <a:r>
              <a:rPr lang="en-US" dirty="0" err="1"/>
              <a:t>kleinen</a:t>
            </a:r>
            <a:r>
              <a:rPr lang="en-US" dirty="0"/>
              <a:t>" </a:t>
            </a:r>
            <a:r>
              <a:rPr lang="en-US" dirty="0" err="1"/>
              <a:t>Graphen</a:t>
            </a:r>
            <a:r>
              <a:rPr lang="en-US" dirty="0"/>
              <a:t> und </a:t>
            </a:r>
            <a:r>
              <a:rPr lang="en-US"/>
              <a:t>Kantenkosten</a:t>
            </a:r>
            <a:endParaRPr lang="en-US" dirty="0"/>
          </a:p>
          <a:p>
            <a:r>
              <a:rPr lang="en-US" dirty="0"/>
              <a:t>Dann </a:t>
            </a:r>
            <a:r>
              <a:rPr lang="en-US" dirty="0" err="1"/>
              <a:t>dominiert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188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Alternative Strategie (motiviert aus </a:t>
            </a:r>
            <a:r>
              <a:rPr lang="de-DE" dirty="0" err="1">
                <a:solidFill>
                  <a:schemeClr val="accent2"/>
                </a:solidFill>
              </a:rPr>
              <a:t>Beh</a:t>
            </a:r>
            <a:r>
              <a:rPr lang="de-DE" dirty="0">
                <a:solidFill>
                  <a:schemeClr val="accent2"/>
                </a:solidFill>
              </a:rPr>
              <a:t> 2):</a:t>
            </a: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V., 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minimálním</a:t>
            </a:r>
            <a:r>
              <a:rPr lang="de-DE" sz="1200" dirty="0">
                <a:solidFill>
                  <a:srgbClr val="0000FF"/>
                </a:solidFill>
              </a:rPr>
              <a:t>" [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S. 57–63,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b="1" dirty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C.., 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S. 1389–1401, </a:t>
            </a:r>
            <a:r>
              <a:rPr lang="de-DE" sz="1200" b="1" dirty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>
                <a:solidFill>
                  <a:srgbClr val="0000FF"/>
                </a:solidFill>
              </a:rPr>
              <a:t>Dijkstra, E. W., 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“, Numerische Mathematik 1: S. 269–271,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189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4336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>
                <a:solidFill>
                  <a:srgbClr val="FF0000"/>
                </a:solidFill>
              </a:rPr>
              <a:t>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190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JarnikPrim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&gt;: Array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ℝ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400" dirty="0">
                <a:solidFill>
                  <a:schemeClr val="hlink"/>
                </a:solidFill>
              </a:rPr>
              <a:t> {-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}</a:t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>
                <a:solidFill>
                  <a:schemeClr val="hlink"/>
                </a:solidFill>
              </a:rPr>
              <a:t>&gt;: Array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d[s]:=0;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 </a:t>
            </a:r>
            <a:r>
              <a:rPr lang="de-DE" sz="2400" dirty="0">
                <a:solidFill>
                  <a:srgbClr val="FF0000"/>
                </a:solidFill>
              </a:rPr>
              <a:t>// T anfangs nur aus s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=&lt;s&gt;: PQ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(x) = d[x]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≠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:=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deleteMin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/>
              <a:t>)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u</a:t>
            </a:r>
            <a:r>
              <a:rPr lang="de-DE" sz="2400" dirty="0">
                <a:solidFill>
                  <a:srgbClr val="FF0000"/>
                </a:solidFill>
              </a:rPr>
              <a:t>: min. Distanz zu T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={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>
                <a:solidFill>
                  <a:schemeClr val="hlink"/>
                </a:solidFill>
              </a:rPr>
              <a:t>}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>
                <a:solidFill>
                  <a:schemeClr val="hlink"/>
                </a:solidFill>
              </a:rPr>
              <a:t>E</a:t>
            </a:r>
            <a:r>
              <a:rPr lang="de-DE" sz="2400"/>
              <a:t> do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 &lt; d[v]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aktualisiere d[v] zu T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                 </a:t>
            </a:r>
            <a:r>
              <a:rPr lang="de-DE" sz="2400" dirty="0">
                <a:solidFill>
                  <a:schemeClr val="hlink"/>
                </a:solidFill>
              </a:rPr>
              <a:t>d := d[v]; d[v] := 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[v] :=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br>
              <a:rPr lang="de-DE" sz="2400" dirty="0"/>
            </a:br>
            <a:r>
              <a:rPr lang="de-DE" sz="2400" dirty="0"/>
              <a:t>	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v noch nicht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? </a:t>
            </a:r>
            <a:br>
              <a:rPr lang="de-DE" sz="2400" dirty="0"/>
            </a:br>
            <a:r>
              <a:rPr lang="de-DE" sz="2400" dirty="0"/>
              <a:t>                     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                      </a:t>
            </a:r>
            <a:r>
              <a:rPr lang="de-DE" sz="2400" dirty="0" err="1"/>
              <a:t>else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decreaseKey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v, d-d[v],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constructTree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parent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191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m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+ m)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Vergleich: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O(m log m)</a:t>
            </a:r>
            <a:r>
              <a:rPr lang="de-DE" sz="2800" dirty="0">
                <a:solidFill>
                  <a:srgbClr val="FF0000"/>
                </a:solidFill>
              </a:rPr>
              <a:t> bei Kruskal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Betrachtete Arten von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Internet</a:t>
            </a:r>
          </a:p>
          <a:p>
            <a:r>
              <a:rPr lang="de-DE" dirty="0"/>
              <a:t>Telefonnetz</a:t>
            </a:r>
          </a:p>
          <a:p>
            <a:r>
              <a:rPr lang="de-DE" dirty="0"/>
              <a:t>Autobahnen/Eisenbahnnetz</a:t>
            </a:r>
          </a:p>
          <a:p>
            <a:r>
              <a:rPr lang="de-DE" dirty="0"/>
              <a:t>Elektrizitätsnetz</a:t>
            </a:r>
          </a:p>
          <a:p>
            <a:r>
              <a:rPr lang="de-DE" dirty="0"/>
              <a:t>Öl-/Gaspipelines</a:t>
            </a:r>
          </a:p>
          <a:p>
            <a:r>
              <a:rPr lang="de-DE" dirty="0"/>
              <a:t>Kanalisation</a:t>
            </a:r>
          </a:p>
          <a:p>
            <a:r>
              <a:rPr lang="de-DE" dirty="0"/>
              <a:t>…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Gegeben: Gerichteter Graph </a:t>
            </a:r>
            <a:r>
              <a:rPr lang="de-DE" sz="2400" dirty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/>
              <a:t>Jede Kante hat eine maximale Kapazität, dargestellt durch (totale) Funktion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c: E ⟶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ℝ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/>
              <a:t>Knoten </a:t>
            </a:r>
            <a:r>
              <a:rPr lang="de-DE" sz="2200" dirty="0" err="1">
                <a:solidFill>
                  <a:srgbClr val="3C8C93"/>
                </a:solidFill>
              </a:rPr>
              <a:t>t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∈V</a:t>
            </a:r>
            <a:r>
              <a:rPr lang="de-DE" sz="2200" dirty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Ein Netzwerk ist ein </a:t>
            </a:r>
            <a:r>
              <a:rPr lang="de-DE" sz="2400" dirty="0" err="1"/>
              <a:t>Tupel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/>
              <a:t>mit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Die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/>
              <a:t>macht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de-DE" sz="2400" dirty="0"/>
              <a:t>zum </a:t>
            </a:r>
            <a:r>
              <a:rPr lang="de-DE" sz="2400" dirty="0">
                <a:solidFill>
                  <a:schemeClr val="accent2"/>
                </a:solidFill>
              </a:rPr>
              <a:t>gewichteten Graphen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/>
              <a:t>Für jede Kante eines Netzwerks ist 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ℝ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Problem des maximalen Flusses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Gegeben sei ein gerichteter </a:t>
            </a:r>
            <a:br>
              <a:rPr lang="de-DE" sz="2400" dirty="0"/>
            </a:br>
            <a:r>
              <a:rPr lang="de-DE" sz="2400" dirty="0"/>
              <a:t>gewichteter Graph</a:t>
            </a:r>
          </a:p>
          <a:p>
            <a:pPr lvl="1"/>
            <a:r>
              <a:rPr lang="de-DE" sz="2000" dirty="0"/>
              <a:t>nicht-negative Gewichte</a:t>
            </a:r>
          </a:p>
          <a:p>
            <a:pPr lvl="1"/>
            <a:r>
              <a:rPr lang="de-DE" sz="2000" dirty="0"/>
              <a:t>Gewichte repräsentieren Kapazität</a:t>
            </a:r>
            <a:br>
              <a:rPr lang="de-DE" sz="2000" dirty="0"/>
            </a:br>
            <a:r>
              <a:rPr lang="de-DE" sz="2000" dirty="0"/>
              <a:t>der Kanten (Funktion </a:t>
            </a:r>
            <a:r>
              <a:rPr lang="de-DE" sz="2000" dirty="0">
                <a:solidFill>
                  <a:srgbClr val="3C8C93"/>
                </a:solidFill>
              </a:rPr>
              <a:t>c</a:t>
            </a:r>
            <a:r>
              <a:rPr lang="de-DE" sz="2000" dirty="0"/>
              <a:t>)</a:t>
            </a:r>
          </a:p>
          <a:p>
            <a:r>
              <a:rPr lang="de-DE" sz="2400" dirty="0"/>
              <a:t>2 ausgezeichnete Knoten </a:t>
            </a:r>
            <a:r>
              <a:rPr lang="de-DE" sz="2400" dirty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hat nur ausgehende Kanten</a:t>
            </a:r>
          </a:p>
          <a:p>
            <a:pPr lvl="1"/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t</a:t>
            </a:r>
            <a:r>
              <a:rPr lang="de-DE" sz="2000" dirty="0"/>
              <a:t> hat nur eingehende Kanten</a:t>
            </a:r>
            <a:endParaRPr lang="de-DE" sz="2400" dirty="0"/>
          </a:p>
          <a:p>
            <a:r>
              <a:rPr lang="de-DE" sz="2400" dirty="0"/>
              <a:t>Finde die </a:t>
            </a:r>
            <a:r>
              <a:rPr lang="de-DE" sz="2400" dirty="0">
                <a:solidFill>
                  <a:srgbClr val="0409FF"/>
                </a:solidFill>
              </a:rPr>
              <a:t>maximale Anzahl von </a:t>
            </a:r>
            <a:br>
              <a:rPr lang="de-DE" sz="2400" dirty="0">
                <a:solidFill>
                  <a:srgbClr val="0409FF"/>
                </a:solidFill>
              </a:rPr>
            </a:br>
            <a:r>
              <a:rPr lang="de-DE" sz="2400" dirty="0">
                <a:solidFill>
                  <a:srgbClr val="0409FF"/>
                </a:solidFill>
              </a:rPr>
              <a:t>Einheiten , die von der Quelle  </a:t>
            </a:r>
            <a:br>
              <a:rPr lang="de-DE" sz="2400" dirty="0">
                <a:solidFill>
                  <a:srgbClr val="0409FF"/>
                </a:solidFill>
              </a:rPr>
            </a:br>
            <a:r>
              <a:rPr lang="de-DE" sz="2400" dirty="0">
                <a:solidFill>
                  <a:srgbClr val="0409FF"/>
                </a:solidFill>
              </a:rPr>
              <a:t>zur Senke  in diesem Graphen fließen kann</a:t>
            </a:r>
          </a:p>
          <a:p>
            <a:r>
              <a:rPr lang="de-DE" sz="2400" dirty="0"/>
              <a:t>Maximale Anzahl von Einheiten pro Einzelkante</a:t>
            </a:r>
            <a:br>
              <a:rPr lang="de-DE" sz="2400" dirty="0"/>
            </a:br>
            <a:r>
              <a:rPr lang="de-DE" sz="2400" dirty="0">
                <a:solidFill>
                  <a:srgbClr val="0409FF"/>
                </a:solidFill>
              </a:rPr>
              <a:t>dargestellt durch Funktion </a:t>
            </a:r>
            <a:r>
              <a:rPr lang="de-DE" sz="2400" dirty="0" err="1">
                <a:solidFill>
                  <a:srgbClr val="3C8C93"/>
                </a:solidFill>
              </a:rPr>
              <a:t>f</a:t>
            </a:r>
            <a:r>
              <a:rPr lang="de-DE" sz="2400" baseline="-25000" dirty="0" err="1">
                <a:solidFill>
                  <a:srgbClr val="3C8C93"/>
                </a:solidFill>
              </a:rPr>
              <a:t>max</a:t>
            </a:r>
            <a:r>
              <a:rPr lang="de-DE" sz="2400" dirty="0">
                <a:solidFill>
                  <a:srgbClr val="3C8C93"/>
                </a:solidFill>
              </a:rPr>
              <a:t>: E ⟶ </a:t>
            </a:r>
            <a:r>
              <a:rPr lang="de-DE" sz="2400" dirty="0" err="1">
                <a:solidFill>
                  <a:srgbClr val="3C8C93"/>
                </a:solidFill>
              </a:rPr>
              <a:t>ℝ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Jede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Zahl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steht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für</a:t>
            </a:r>
            <a:r>
              <a:rPr lang="en-US" altLang="de-DE" sz="1800" dirty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Kapazität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dieser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Kante</a:t>
            </a:r>
            <a:endParaRPr lang="en-US" altLang="de-DE" sz="1800" dirty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Problem des maximalen Flusses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/>
              <a:t>Jede Kante könnte ein Wasserrohr darstellen</a:t>
            </a:r>
          </a:p>
          <a:p>
            <a:pPr lvl="1"/>
            <a:r>
              <a:rPr lang="de-DE" sz="2000" dirty="0"/>
              <a:t>Von einer Quelle  fließt Wasser zu</a:t>
            </a:r>
            <a:br>
              <a:rPr lang="de-DE" sz="2000" dirty="0"/>
            </a:br>
            <a:r>
              <a:rPr lang="de-DE" sz="2000" dirty="0"/>
              <a:t>einer Senke  </a:t>
            </a:r>
          </a:p>
          <a:p>
            <a:pPr lvl="1"/>
            <a:r>
              <a:rPr lang="de-DE" sz="2000" dirty="0"/>
              <a:t>Jedes Wasserrohr kann eine maximale</a:t>
            </a:r>
            <a:br>
              <a:rPr lang="de-DE" sz="2000" dirty="0"/>
            </a:br>
            <a:r>
              <a:rPr lang="de-DE" sz="2000" dirty="0"/>
              <a:t>Anzahl von Litern Wasser pro Sekunde</a:t>
            </a:r>
            <a:br>
              <a:rPr lang="de-DE" sz="2000" dirty="0"/>
            </a:br>
            <a:r>
              <a:rPr lang="de-DE" sz="2000" dirty="0"/>
              <a:t>transportieren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Wie viel Wasser pro Sekunde kann nun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zu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Jede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Zahl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steht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für</a:t>
            </a:r>
            <a:r>
              <a:rPr lang="en-US" altLang="de-DE" sz="1800" dirty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latin typeface="+mn-lt"/>
              </a:rPr>
              <a:t>Kapazität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dieser</a:t>
            </a:r>
            <a:r>
              <a:rPr lang="en-US" altLang="de-DE" sz="1800" dirty="0">
                <a:latin typeface="+mn-lt"/>
              </a:rPr>
              <a:t> </a:t>
            </a:r>
            <a:r>
              <a:rPr lang="en-US" altLang="de-DE" sz="1800" dirty="0" err="1">
                <a:latin typeface="+mn-lt"/>
              </a:rPr>
              <a:t>Kante</a:t>
            </a:r>
            <a:endParaRPr lang="en-US" altLang="de-DE" sz="1800" dirty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sz="2400" dirty="0"/>
              <a:t>Der Fluss des Netzwerkes ist definiert als der Fluss von der Quelle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(oder in die Senke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und Senke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/>
              <a:t> ist der Fluss, der in einen Knoten hineinfließt, genauso groß </a:t>
            </a:r>
            <a:br>
              <a:rPr lang="de-DE" sz="2000" dirty="0"/>
            </a:br>
            <a:r>
              <a:rPr lang="de-DE" sz="2000" dirty="0"/>
              <a:t>wie der Fluss, der aus diesem Knoten herausfließt </a:t>
            </a:r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r>
              <a:rPr lang="de-DE" sz="2400" dirty="0"/>
              <a:t>Beachtung 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sein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Zu Beginn ist der Fluss 0 und damit ist </a:t>
            </a:r>
            <a:br>
              <a:rPr lang="de-DE" sz="2000" dirty="0"/>
            </a:br>
            <a:r>
              <a:rPr lang="de-DE" sz="2000" dirty="0"/>
              <a:t>die Restkapazität genau so groß wie </a:t>
            </a:r>
            <a:br>
              <a:rPr lang="de-DE" sz="2000" dirty="0"/>
            </a:br>
            <a:r>
              <a:rPr lang="de-DE" sz="2000" dirty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Minimale Restkapazität aller Kanten </a:t>
            </a:r>
            <a:br>
              <a:rPr lang="de-DE" sz="2000" dirty="0"/>
            </a:br>
            <a:r>
              <a:rPr lang="de-DE" sz="2000" dirty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>
                <a:solidFill>
                  <a:srgbClr val="C00000"/>
                </a:solidFill>
              </a:rPr>
              <a:t>Kann auch „Restkapazitäten in die entgegengesetzte Richtung“ beinhalten</a:t>
            </a: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11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R‘:12</a:t>
            </a: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19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11</a:t>
            </a: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4</a:t>
            </a: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   R‘:12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Netzwerkfluss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4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2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3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1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0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10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9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  <a:latin typeface="+mn-lt"/>
              </a:rPr>
              <a:t>R: 4</a:t>
            </a: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 7</a:t>
            </a: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198</a:t>
            </a:fld>
            <a:endParaRPr lang="de-DE" dirty="0"/>
          </a:p>
        </p:txBody>
      </p:sp>
      <p:cxnSp>
        <p:nvCxnSpPr>
          <p:cNvPr id="77" name="Straight Arrow Connector 67">
            <a:extLst>
              <a:ext uri="{FF2B5EF4-FFF2-40B4-BE49-F238E27FC236}">
                <a16:creationId xmlns:a16="http://schemas.microsoft.com/office/drawing/2014/main" id="{C472A6B7-D600-9F4C-9C11-3DA3E551A0E8}"/>
              </a:ext>
            </a:extLst>
          </p:cNvPr>
          <p:cNvCxnSpPr/>
          <p:nvPr/>
        </p:nvCxnSpPr>
        <p:spPr>
          <a:xfrm>
            <a:off x="6318448" y="1822930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67">
            <a:extLst>
              <a:ext uri="{FF2B5EF4-FFF2-40B4-BE49-F238E27FC236}">
                <a16:creationId xmlns:a16="http://schemas.microsoft.com/office/drawing/2014/main" id="{BF618380-BED9-2F43-B02A-7AC887FB9CF6}"/>
              </a:ext>
            </a:extLst>
          </p:cNvPr>
          <p:cNvCxnSpPr>
            <a:cxnSpLocks/>
          </p:cNvCxnSpPr>
          <p:nvPr/>
        </p:nvCxnSpPr>
        <p:spPr>
          <a:xfrm flipV="1">
            <a:off x="6474855" y="1830355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67">
            <a:extLst>
              <a:ext uri="{FF2B5EF4-FFF2-40B4-BE49-F238E27FC236}">
                <a16:creationId xmlns:a16="http://schemas.microsoft.com/office/drawing/2014/main" id="{C177AD2F-D75C-774F-86BA-5C5C208230D9}"/>
              </a:ext>
            </a:extLst>
          </p:cNvPr>
          <p:cNvCxnSpPr>
            <a:cxnSpLocks/>
          </p:cNvCxnSpPr>
          <p:nvPr/>
        </p:nvCxnSpPr>
        <p:spPr>
          <a:xfrm flipV="1">
            <a:off x="6589644" y="1830355"/>
            <a:ext cx="1063258" cy="16209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1" name="Textfeld 77">
            <a:extLst>
              <a:ext uri="{FF2B5EF4-FFF2-40B4-BE49-F238E27FC236}">
                <a16:creationId xmlns:a16="http://schemas.microsoft.com/office/drawing/2014/main" id="{E87F0AC6-8B4F-8749-A36F-254725DF3F8E}"/>
              </a:ext>
            </a:extLst>
          </p:cNvPr>
          <p:cNvSpPr txBox="1"/>
          <p:nvPr/>
        </p:nvSpPr>
        <p:spPr>
          <a:xfrm>
            <a:off x="6799256" y="2970799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  <p:sp>
        <p:nvSpPr>
          <p:cNvPr id="83" name="Textfeld 77">
            <a:extLst>
              <a:ext uri="{FF2B5EF4-FFF2-40B4-BE49-F238E27FC236}">
                <a16:creationId xmlns:a16="http://schemas.microsoft.com/office/drawing/2014/main" id="{3203D8C5-483A-BC44-80B0-2164F3F6D5F7}"/>
              </a:ext>
            </a:extLst>
          </p:cNvPr>
          <p:cNvSpPr txBox="1"/>
          <p:nvPr/>
        </p:nvSpPr>
        <p:spPr>
          <a:xfrm>
            <a:off x="6442417" y="1956038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  <p:sp>
        <p:nvSpPr>
          <p:cNvPr id="84" name="Textfeld 77">
            <a:extLst>
              <a:ext uri="{FF2B5EF4-FFF2-40B4-BE49-F238E27FC236}">
                <a16:creationId xmlns:a16="http://schemas.microsoft.com/office/drawing/2014/main" id="{1530BEDE-271E-674A-83CC-262FC549FD0A}"/>
              </a:ext>
            </a:extLst>
          </p:cNvPr>
          <p:cNvSpPr txBox="1"/>
          <p:nvPr/>
        </p:nvSpPr>
        <p:spPr>
          <a:xfrm>
            <a:off x="5896008" y="2836984"/>
            <a:ext cx="50687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>
                <a:solidFill>
                  <a:srgbClr val="C00000"/>
                </a:solidFill>
                <a:latin typeface="+mn-lt"/>
              </a:rPr>
              <a:t>R‘:0</a:t>
            </a:r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  <p:bldP spid="81" grpId="0"/>
      <p:bldP spid="83" grpId="0"/>
      <p:bldP spid="84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Beispiel für flusserhöhende Pfade</a:t>
            </a:r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nur mit </a:t>
            </a:r>
            <a:br>
              <a:rPr lang="de-DE" dirty="0"/>
            </a:br>
            <a:r>
              <a:rPr lang="de-DE" dirty="0"/>
              <a:t>„normalen“ Restkapazitäten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auch mit Restkapazitäten</a:t>
            </a:r>
            <a:br>
              <a:rPr lang="de-DE" dirty="0"/>
            </a:br>
            <a:r>
              <a:rPr lang="de-DE" dirty="0"/>
              <a:t>in die entgegengesetzte Richtung</a:t>
            </a: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383D2-AF9D-3C4C-9758-7CD2C532B9C0}"/>
              </a:ext>
            </a:extLst>
          </p:cNvPr>
          <p:cNvSpPr txBox="1"/>
          <p:nvPr/>
        </p:nvSpPr>
        <p:spPr>
          <a:xfrm>
            <a:off x="1881962" y="5726195"/>
            <a:ext cx="532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Restkapazität ist auch für Pfade entsprechend definiert</a:t>
            </a:r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7,8,9)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 marL="0" indent="0">
              <a:buNone/>
              <a:defRPr/>
            </a:pPr>
            <a:r>
              <a:rPr lang="de-DE" sz="2000" dirty="0"/>
              <a:t>Es wurden umfangreiche Veränderungen vorgenommen.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{0,1} </a:t>
            </a:r>
            <a:r>
              <a:rPr lang="de-DE" dirty="0"/>
              <a:t>(bzw. Zeiger auf ein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∈ E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]=1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Ford-</a:t>
            </a:r>
            <a:r>
              <a:rPr lang="de-DE" dirty="0" err="1"/>
              <a:t>Fulkerson</a:t>
            </a:r>
            <a:r>
              <a:rPr lang="de-DE" dirty="0"/>
              <a:t>-Algorithmus (Skizze)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Ford-</a:t>
            </a:r>
            <a:r>
              <a:rPr lang="de-DE" sz="2400" dirty="0" err="1">
                <a:solidFill>
                  <a:schemeClr val="accent2"/>
                </a:solidFill>
              </a:rPr>
              <a:t>Fulkerson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G, s, t, f</a:t>
            </a:r>
            <a:r>
              <a:rPr lang="de-DE" sz="2400" dirty="0"/>
              <a:t>):</a:t>
            </a:r>
          </a:p>
          <a:p>
            <a:pPr marL="0" indent="0"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rgbClr val="FF0000"/>
                </a:solidFill>
              </a:rPr>
              <a:t>// Sei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Quelle und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Ziel in </a:t>
            </a:r>
            <a:r>
              <a:rPr lang="de-DE" sz="2400" dirty="0">
                <a:solidFill>
                  <a:srgbClr val="3C8C93"/>
                </a:solidFill>
              </a:rPr>
              <a:t>G=(V, E) </a:t>
            </a:r>
            <a:r>
              <a:rPr lang="de-DE" sz="2400" dirty="0">
                <a:solidFill>
                  <a:srgbClr val="FF0000"/>
                </a:solidFill>
              </a:rPr>
              <a:t>mit </a:t>
            </a:r>
            <a:r>
              <a:rPr lang="de-DE" sz="2400" dirty="0">
                <a:solidFill>
                  <a:srgbClr val="3C8C93"/>
                </a:solidFill>
              </a:rPr>
              <a:t>s, t ∈ V</a:t>
            </a:r>
          </a:p>
          <a:p>
            <a:pPr marL="0" indent="0">
              <a:buNone/>
            </a:pPr>
            <a:r>
              <a:rPr lang="de-DE" sz="2400" dirty="0"/>
              <a:t>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v) ∈ E </a:t>
            </a:r>
            <a:r>
              <a:rPr lang="de-DE" sz="2400" dirty="0"/>
              <a:t>do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0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∃p ∈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paths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(s, t, G) : </a:t>
            </a:r>
            <a:r>
              <a:rPr lang="de-DE" sz="2400" dirty="0" err="1">
                <a:solidFill>
                  <a:srgbClr val="333398"/>
                </a:solidFill>
              </a:rPr>
              <a:t>flow-augmenting-path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/>
              <a:t>) do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F0000"/>
                </a:solidFill>
              </a:rPr>
              <a:t>       // Betrachtungsreihenfolge der Pfade bleibt offen</a:t>
            </a:r>
          </a:p>
          <a:p>
            <a:pPr marL="0" indent="0">
              <a:buNone/>
            </a:pPr>
            <a:r>
              <a:rPr lang="de-DE" sz="2400" dirty="0"/>
              <a:t>    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∈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 do </a:t>
            </a:r>
          </a:p>
          <a:p>
            <a:pPr marL="0" indent="0">
              <a:buNone/>
            </a:pPr>
            <a:r>
              <a:rPr lang="de-DE" sz="2400" dirty="0"/>
              <a:t>     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33398"/>
                </a:solidFill>
              </a:rPr>
              <a:t>forward-edge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), p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else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-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</a:t>
            </a:r>
            <a:r>
              <a:rPr lang="de-DE" sz="2400" dirty="0">
                <a:solidFill>
                  <a:srgbClr val="3C8C93"/>
                </a:solidFill>
              </a:rPr>
              <a:t>    </a:t>
            </a:r>
            <a:br>
              <a:rPr lang="de-DE" sz="2400" dirty="0">
                <a:solidFill>
                  <a:srgbClr val="3C8C93"/>
                </a:solidFill>
              </a:rPr>
            </a:br>
            <a:r>
              <a:rPr lang="de-DE" sz="2400" dirty="0">
                <a:solidFill>
                  <a:srgbClr val="3C8C93"/>
                </a:solidFill>
              </a:rPr>
              <a:t>   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f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(s, t)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296C0C69-E59E-E34D-8921-40554A0FD41B}"/>
              </a:ext>
            </a:extLst>
          </p:cNvPr>
          <p:cNvSpPr/>
          <p:nvPr/>
        </p:nvSpPr>
        <p:spPr>
          <a:xfrm>
            <a:off x="5868144" y="3284984"/>
            <a:ext cx="3888432" cy="1008112"/>
          </a:xfrm>
          <a:prstGeom prst="cloudCallout">
            <a:avLst>
              <a:gd name="adj1" fmla="val -56005"/>
              <a:gd name="adj2" fmla="val -639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Nichtdeterministischer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Algorithmus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/>
              <a:t>Wähle flusserhöhenden Pfad, z.B. s, c, d, t</a:t>
            </a:r>
          </a:p>
          <a:p>
            <a:endParaRPr lang="de-DE" dirty="0"/>
          </a:p>
          <a:p>
            <a:r>
              <a:rPr lang="de-DE" dirty="0"/>
              <a:t>Restkapazität dieses Pfades ist 4</a:t>
            </a:r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201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 p 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paths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 : </a:t>
            </a:r>
            <a:r>
              <a:rPr lang="de-DE" sz="2800" dirty="0" err="1">
                <a:solidFill>
                  <a:srgbClr val="3C8C93"/>
                </a:solidFill>
              </a:rPr>
              <a:t>flow-augmenting-path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985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/>
              <a:t>Wähle anderen zunehmenden Pfad, z.B. s, a, b, t</a:t>
            </a:r>
          </a:p>
          <a:p>
            <a:endParaRPr lang="de-DE" dirty="0"/>
          </a:p>
          <a:p>
            <a:r>
              <a:rPr lang="de-DE" dirty="0"/>
              <a:t>Restkapazität dieses Pfades ist 12</a:t>
            </a:r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202</a:t>
            </a:fld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∃p 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paths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 : </a:t>
            </a:r>
            <a:r>
              <a:rPr lang="de-DE" sz="2800" dirty="0" err="1">
                <a:solidFill>
                  <a:srgbClr val="3C8C93"/>
                </a:solidFill>
              </a:rPr>
              <a:t>flow-augmenting-path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9001F-3E55-404C-BD9A-AA06507E713F}"/>
              </a:ext>
            </a:extLst>
          </p:cNvPr>
          <p:cNvSpPr/>
          <p:nvPr/>
        </p:nvSpPr>
        <p:spPr>
          <a:xfrm>
            <a:off x="2843808" y="5690121"/>
            <a:ext cx="371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Pfadbestimmung</a:t>
            </a:r>
            <a:r>
              <a:rPr lang="de-DE" dirty="0"/>
              <a:t> z.B. mit Tiefensuche</a:t>
            </a:r>
          </a:p>
        </p:txBody>
      </p:sp>
    </p:spTree>
    <p:extLst>
      <p:ext uri="{BB962C8B-B14F-4D97-AF65-F5344CB8AC3E}">
        <p14:creationId xmlns:p14="http://schemas.microsoft.com/office/powerpoint/2010/main" val="19134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Ford-</a:t>
            </a:r>
            <a:r>
              <a:rPr lang="de-DE" dirty="0" err="1"/>
              <a:t>Fulkerson</a:t>
            </a:r>
            <a:r>
              <a:rPr lang="de-DE" dirty="0"/>
              <a:t>-Algorithmus mit DFS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528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Ford-</a:t>
            </a:r>
            <a:r>
              <a:rPr lang="de-DE" sz="2400" dirty="0" err="1">
                <a:solidFill>
                  <a:schemeClr val="accent2"/>
                </a:solidFill>
              </a:rPr>
              <a:t>Fulkerson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G, s, t, f</a:t>
            </a:r>
            <a:r>
              <a:rPr lang="de-DE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rgbClr val="FF0000"/>
                </a:solidFill>
              </a:rPr>
              <a:t>// Sei </a:t>
            </a:r>
            <a:r>
              <a:rPr lang="de-DE" sz="2400" dirty="0">
                <a:solidFill>
                  <a:srgbClr val="3C8C93"/>
                </a:solidFill>
              </a:rPr>
              <a:t>s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Quelle und </a:t>
            </a:r>
            <a:r>
              <a:rPr lang="de-DE" sz="2400" dirty="0">
                <a:solidFill>
                  <a:srgbClr val="3C8C93"/>
                </a:solidFill>
              </a:rPr>
              <a:t>t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Ziel in </a:t>
            </a:r>
            <a:r>
              <a:rPr lang="de-DE" sz="2400" dirty="0">
                <a:solidFill>
                  <a:srgbClr val="3C8C93"/>
                </a:solidFill>
              </a:rPr>
              <a:t>G=(V, E) </a:t>
            </a:r>
            <a:r>
              <a:rPr lang="de-DE" sz="2400" dirty="0">
                <a:solidFill>
                  <a:srgbClr val="FF0000"/>
                </a:solidFill>
              </a:rPr>
              <a:t>mit </a:t>
            </a:r>
            <a:r>
              <a:rPr lang="de-DE" sz="2400" dirty="0" err="1">
                <a:solidFill>
                  <a:srgbClr val="3C8C93"/>
                </a:solidFill>
              </a:rPr>
              <a:t>s,t∈V</a:t>
            </a:r>
            <a:endParaRPr lang="de-DE" sz="2400" dirty="0">
              <a:solidFill>
                <a:srgbClr val="3C8C9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FF0000"/>
                </a:solidFill>
              </a:rPr>
              <a:t>    //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400" dirty="0">
                <a:solidFill>
                  <a:srgbClr val="FF0000"/>
                </a:solidFill>
              </a:rPr>
              <a:t>wird modifiziert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(V, E) := 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v) ∈ E </a:t>
            </a:r>
            <a:r>
              <a:rPr lang="de-DE" sz="2400" dirty="0"/>
              <a:t>do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0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 := </a:t>
            </a:r>
            <a:r>
              <a:rPr lang="de-DE" sz="2400" dirty="0">
                <a:solidFill>
                  <a:srgbClr val="333398"/>
                </a:solidFill>
              </a:rPr>
              <a:t>FF-DFS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G, s</a:t>
            </a:r>
            <a:r>
              <a:rPr lang="de-DE" sz="2400" dirty="0"/>
              <a:t>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2400" dirty="0" err="1"/>
              <a:t>if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p = ⊥ </a:t>
            </a:r>
            <a:r>
              <a:rPr lang="de-DE" sz="2400" dirty="0" err="1"/>
              <a:t>then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/>
              <a:t>return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f(s , t)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∈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 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33398"/>
                </a:solidFill>
              </a:rPr>
              <a:t>forward-edge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), p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	    </a:t>
            </a:r>
            <a:r>
              <a:rPr lang="de-DE" sz="2400" dirty="0" err="1"/>
              <a:t>else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de-DE" sz="2400" dirty="0">
                <a:solidFill>
                  <a:srgbClr val="333398"/>
                </a:solidFill>
              </a:rPr>
              <a:t>rest-</a:t>
            </a:r>
            <a:r>
              <a:rPr lang="de-DE" sz="2400" dirty="0" err="1">
                <a:solidFill>
                  <a:srgbClr val="333398"/>
                </a:solidFill>
              </a:rPr>
              <a:t>capacity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3C8C93"/>
                </a:solidFill>
              </a:rPr>
              <a:t>p</a:t>
            </a:r>
            <a:r>
              <a:rPr lang="de-DE" sz="2400" dirty="0"/>
              <a:t>)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105470885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204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Tiefensuche </a:t>
            </a:r>
            <a:r>
              <a:rPr lang="mr-IN" dirty="0"/>
              <a:t>–</a:t>
            </a:r>
            <a:r>
              <a:rPr lang="de-DE" dirty="0"/>
              <a:t> Schema: FF-DFS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FF-DFS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s</a:t>
            </a:r>
            <a:r>
              <a:rPr lang="de-DE" sz="2000" dirty="0"/>
              <a:t>) 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>
                <a:solidFill>
                  <a:srgbClr val="FF0000"/>
                </a:solidFill>
              </a:rPr>
              <a:t>unmark</a:t>
            </a:r>
            <a:r>
              <a:rPr lang="de-DE" sz="2000" dirty="0">
                <a:solidFill>
                  <a:srgbClr val="FF0000"/>
                </a:solidFill>
              </a:rPr>
              <a:t> all </a:t>
            </a:r>
            <a:r>
              <a:rPr lang="de-DE" sz="2000" dirty="0" err="1">
                <a:solidFill>
                  <a:srgbClr val="FF0000"/>
                </a:solidFill>
              </a:rPr>
              <a:t>nodes</a:t>
            </a:r>
            <a:br>
              <a:rPr lang="de-DE" sz="2000" dirty="0"/>
            </a:b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</a:t>
            </a:r>
            <a:r>
              <a:rPr lang="de-DE" sz="2000" dirty="0" err="1">
                <a:solidFill>
                  <a:srgbClr val="FF0000"/>
                </a:solidFill>
              </a:rPr>
              <a:t>Sourceknoten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⊥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br>
              <a:rPr lang="de-DE" sz="2000" dirty="0"/>
            </a:br>
            <a:r>
              <a:rPr lang="de-DE" sz="2000" dirty="0" err="1"/>
              <a:t>if</a:t>
            </a:r>
            <a:r>
              <a:rPr lang="de-DE" sz="2000" dirty="0"/>
              <a:t> not </a:t>
            </a:r>
            <a:r>
              <a:rPr lang="de-DE" sz="2000" dirty="0" err="1"/>
              <a:t>exists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flow-augmenting-path</a:t>
            </a:r>
            <a:r>
              <a:rPr lang="de-DE" sz="2000" dirty="0"/>
              <a:t>( </a:t>
            </a:r>
            <a:r>
              <a:rPr lang="de-DE" sz="2000" dirty="0" err="1">
                <a:solidFill>
                  <a:srgbClr val="333398"/>
                </a:solidFill>
              </a:rPr>
              <a:t>path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000" dirty="0"/>
              <a:t>) )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v=t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return-from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FF-DFS </a:t>
            </a:r>
            <a:r>
              <a:rPr lang="de-DE" sz="2000" dirty="0" err="1">
                <a:solidFill>
                  <a:srgbClr val="333398"/>
                </a:solidFill>
              </a:rPr>
              <a:t>path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0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/>
              <a:t>      </a:t>
            </a: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not </a:t>
            </a:r>
            <a:r>
              <a:rPr lang="de-DE" sz="2000" dirty="0" err="1">
                <a:solidFill>
                  <a:srgbClr val="FF0000"/>
                </a:solidFill>
              </a:rPr>
              <a:t>marked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mark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predecessor</a:t>
            </a:r>
            <a:r>
              <a:rPr lang="de-DE" sz="2000" dirty="0">
                <a:solidFill>
                  <a:srgbClr val="FF0000"/>
                </a:solidFill>
              </a:rPr>
              <a:t> v //</a:t>
            </a:r>
            <a:r>
              <a:rPr lang="de-DE" sz="2000" dirty="0" err="1">
                <a:solidFill>
                  <a:srgbClr val="FF0000"/>
                </a:solidFill>
              </a:rPr>
              <a:t>forward-edge</a:t>
            </a:r>
            <a:r>
              <a:rPr lang="de-DE" sz="2000" dirty="0">
                <a:solidFill>
                  <a:srgbClr val="FF0000"/>
                </a:solidFill>
              </a:rPr>
              <a:t>((v,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), …) </a:t>
            </a:r>
            <a:r>
              <a:rPr lang="de-DE" sz="2000" dirty="0" err="1">
                <a:solidFill>
                  <a:srgbClr val="FF0000"/>
                </a:solidFill>
              </a:rPr>
              <a:t>returns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true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v,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w,v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 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</a:t>
            </a:r>
            <a:r>
              <a:rPr lang="de-DE" sz="2000" dirty="0">
                <a:solidFill>
                  <a:srgbClr val="FF0000"/>
                </a:solidFill>
              </a:rPr>
              <a:t> not </a:t>
            </a:r>
            <a:r>
              <a:rPr lang="de-DE" sz="2000" dirty="0" err="1">
                <a:solidFill>
                  <a:srgbClr val="FF0000"/>
                </a:solidFill>
              </a:rPr>
              <a:t>marked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invmark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predecessor</a:t>
            </a:r>
            <a:r>
              <a:rPr lang="de-DE" sz="2000" dirty="0">
                <a:solidFill>
                  <a:srgbClr val="FF0000"/>
                </a:solidFill>
              </a:rPr>
              <a:t> v  //</a:t>
            </a:r>
            <a:r>
              <a:rPr lang="de-DE" sz="2000" dirty="0" err="1">
                <a:solidFill>
                  <a:srgbClr val="FF0000"/>
                </a:solidFill>
              </a:rPr>
              <a:t>forward-edge</a:t>
            </a:r>
            <a:r>
              <a:rPr lang="de-DE" sz="2000" dirty="0">
                <a:solidFill>
                  <a:srgbClr val="FF0000"/>
                </a:solidFill>
              </a:rPr>
              <a:t>((v, </a:t>
            </a:r>
            <a:r>
              <a:rPr lang="de-DE" sz="2000" dirty="0" err="1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FF0000"/>
                </a:solidFill>
              </a:rPr>
              <a:t>), …) </a:t>
            </a:r>
            <a:r>
              <a:rPr lang="de-DE" sz="2000" dirty="0" err="1">
                <a:solidFill>
                  <a:srgbClr val="FF0000"/>
                </a:solidFill>
              </a:rPr>
              <a:t>returns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false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rgbClr val="333398"/>
                </a:solidFill>
              </a:rPr>
              <a:t>unmark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(v)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3608E1A-83EA-2E45-96AD-80638EF4DDAD}"/>
              </a:ext>
            </a:extLst>
          </p:cNvPr>
          <p:cNvSpPr/>
          <p:nvPr/>
        </p:nvSpPr>
        <p:spPr>
          <a:xfrm>
            <a:off x="5004048" y="1196975"/>
            <a:ext cx="4464496" cy="115190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333398"/>
                </a:solidFill>
              </a:rPr>
              <a:t>Viele viele Verbesserungsmöglichkeiten denkbar</a:t>
            </a:r>
          </a:p>
        </p:txBody>
      </p:sp>
    </p:spTree>
    <p:extLst>
      <p:ext uri="{BB962C8B-B14F-4D97-AF65-F5344CB8AC3E}">
        <p14:creationId xmlns:p14="http://schemas.microsoft.com/office/powerpoint/2010/main" val="207281766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DEE2-AF98-7340-9BD0-8B4AF530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>
                <a:solidFill>
                  <a:srgbClr val="FF0000"/>
                </a:solidFill>
              </a:rPr>
              <a:t>Code-Muster </a:t>
            </a:r>
            <a:r>
              <a:rPr lang="de-DE" dirty="0"/>
              <a:t>und </a:t>
            </a:r>
            <a:r>
              <a:rPr lang="de-DE" dirty="0">
                <a:solidFill>
                  <a:srgbClr val="333398"/>
                </a:solidFill>
              </a:rPr>
              <a:t>Prozeduren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B98F-8E3A-9C49-BAD4-BC1763B7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sz="1600" dirty="0" err="1">
                <a:solidFill>
                  <a:srgbClr val="FF0000"/>
                </a:solidFill>
              </a:rPr>
              <a:t>unmark</a:t>
            </a:r>
            <a:r>
              <a:rPr lang="de-DE" sz="1600" dirty="0">
                <a:solidFill>
                  <a:srgbClr val="FF0000"/>
                </a:solidFill>
              </a:rPr>
              <a:t> all </a:t>
            </a:r>
            <a:r>
              <a:rPr lang="de-DE" sz="1600" dirty="0" err="1">
                <a:solidFill>
                  <a:srgbClr val="FF0000"/>
                </a:solidFill>
              </a:rPr>
              <a:t>nodes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: Array[1..n]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nodeId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de-DE" sz="1600" dirty="0" err="1"/>
              <a:t>for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de-DE" sz="1600" dirty="0" err="1"/>
              <a:t>from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de-DE" sz="1600" dirty="0" err="1"/>
              <a:t>to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/>
              <a:t>do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[i] := ⊥;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[i] := ⊥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is</a:t>
            </a:r>
            <a:r>
              <a:rPr lang="de-DE" sz="1600" dirty="0">
                <a:solidFill>
                  <a:srgbClr val="FF0000"/>
                </a:solidFill>
              </a:rPr>
              <a:t> not </a:t>
            </a:r>
            <a:r>
              <a:rPr lang="de-DE" sz="1600" dirty="0" err="1">
                <a:solidFill>
                  <a:srgbClr val="FF0000"/>
                </a:solidFill>
              </a:rPr>
              <a:t>marked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[i] = ⊥  ∧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= ⊥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mark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predecessor</a:t>
            </a:r>
            <a:r>
              <a:rPr lang="de-DE" sz="1600" dirty="0">
                <a:solidFill>
                  <a:srgbClr val="FF0000"/>
                </a:solidFill>
              </a:rPr>
              <a:t> v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v</a:t>
            </a:r>
          </a:p>
          <a:p>
            <a:r>
              <a:rPr lang="de-DE" sz="1600" dirty="0" err="1">
                <a:solidFill>
                  <a:srgbClr val="FF0000"/>
                </a:solidFill>
              </a:rPr>
              <a:t>invmark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predecessor</a:t>
            </a:r>
            <a:r>
              <a:rPr lang="de-DE" sz="1600" dirty="0">
                <a:solidFill>
                  <a:srgbClr val="FF0000"/>
                </a:solidFill>
              </a:rPr>
              <a:t> v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v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unmark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1600" dirty="0"/>
              <a:t>)</a:t>
            </a:r>
          </a:p>
          <a:p>
            <a:pPr lvl="1"/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 := ⊥;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invparents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[i] := ⊥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path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Verwende </a:t>
            </a:r>
            <a:r>
              <a:rPr lang="de-DE" sz="1400" dirty="0" err="1">
                <a:solidFill>
                  <a:srgbClr val="FF0000"/>
                </a:solidFill>
              </a:rPr>
              <a:t>parents</a:t>
            </a:r>
            <a:r>
              <a:rPr lang="de-DE" sz="1400" dirty="0">
                <a:solidFill>
                  <a:srgbClr val="FF0000"/>
                </a:solidFill>
              </a:rPr>
              <a:t>- und </a:t>
            </a:r>
            <a:r>
              <a:rPr lang="de-DE" sz="1400" dirty="0" err="1">
                <a:solidFill>
                  <a:srgbClr val="FF0000"/>
                </a:solidFill>
              </a:rPr>
              <a:t>invparents</a:t>
            </a:r>
            <a:r>
              <a:rPr lang="de-DE" sz="1400" dirty="0">
                <a:solidFill>
                  <a:srgbClr val="FF0000"/>
                </a:solidFill>
              </a:rPr>
              <a:t>-Feld, um Pfad zu konstruieren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Speichere Restkapazität des Pfades und Kantenrichtung</a:t>
            </a:r>
          </a:p>
          <a:p>
            <a:r>
              <a:rPr lang="de-DE" sz="1600" dirty="0">
                <a:solidFill>
                  <a:srgbClr val="333398"/>
                </a:solidFill>
              </a:rPr>
              <a:t>rest-</a:t>
            </a:r>
            <a:r>
              <a:rPr lang="de-DE" sz="1600" dirty="0" err="1">
                <a:solidFill>
                  <a:srgbClr val="333398"/>
                </a:solidFill>
              </a:rPr>
              <a:t>capacity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Getter</a:t>
            </a:r>
          </a:p>
          <a:p>
            <a:r>
              <a:rPr lang="de-DE" sz="1600" dirty="0" err="1">
                <a:solidFill>
                  <a:srgbClr val="333398"/>
                </a:solidFill>
              </a:rPr>
              <a:t>forward-edge</a:t>
            </a:r>
            <a:r>
              <a:rPr lang="de-DE" sz="1600" dirty="0"/>
              <a:t>(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 v), p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// Getter</a:t>
            </a: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BFDEB-9302-D44F-8BD7-78A311DC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79507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/>
              <a:t>Wähle anderen zunehmenden Pfad, z.B. s, c, d, b, t</a:t>
            </a:r>
          </a:p>
          <a:p>
            <a:endParaRPr lang="de-DE" dirty="0"/>
          </a:p>
          <a:p>
            <a:r>
              <a:rPr lang="de-DE" dirty="0"/>
              <a:t>Restkapazität dieses Pfades ist 7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206</a:t>
            </a:fld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∃p 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paths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 : </a:t>
            </a:r>
            <a:r>
              <a:rPr lang="de-DE" sz="2800" dirty="0" err="1">
                <a:solidFill>
                  <a:srgbClr val="3C8C93"/>
                </a:solidFill>
              </a:rPr>
              <a:t>flow-augmenting-path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49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/>
                  <a:t>Gibt es weitere flusserhöhende Pfade?</a:t>
                </a:r>
                <a:br>
                  <a:rPr lang="de-DE" dirty="0"/>
                </a:br>
                <a:r>
                  <a:rPr lang="de-DE" dirty="0">
                    <a:solidFill>
                      <a:srgbClr val="C00000"/>
                    </a:solidFill>
                  </a:rPr>
                  <a:t>Nein!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Fertig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r>
                  <a:rPr lang="de-DE" dirty="0"/>
                  <a:t>Maximaler Fluss:</a:t>
                </a:r>
                <a:br>
                  <a:rPr lang="de-DE" dirty="0"/>
                </a:br>
                <a:r>
                  <a:rPr lang="de-DE" dirty="0"/>
                  <a:t>19+4 = 23 (bzw. 11+12)</a:t>
                </a:r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207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∃p 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paths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 : </a:t>
            </a:r>
            <a:r>
              <a:rPr lang="de-DE" sz="2800" dirty="0" err="1">
                <a:solidFill>
                  <a:srgbClr val="3C8C93"/>
                </a:solidFill>
              </a:rPr>
              <a:t>flow-augmenting-path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349301499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/>
                  <a:t>Gibt es weitere flusserhöhende Pfade?</a:t>
                </a:r>
                <a:br>
                  <a:rPr lang="de-DE" dirty="0"/>
                </a:br>
                <a:r>
                  <a:rPr lang="de-DE" dirty="0">
                    <a:solidFill>
                      <a:srgbClr val="C00000"/>
                    </a:solidFill>
                  </a:rPr>
                  <a:t>Nein!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Fertig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r>
                  <a:rPr lang="de-DE" dirty="0"/>
                  <a:t>Maximaler Fluss:</a:t>
                </a:r>
                <a:br>
                  <a:rPr lang="de-DE" dirty="0"/>
                </a:br>
                <a:r>
                  <a:rPr lang="de-DE" dirty="0"/>
                  <a:t>19+4 = 23 (bzw. 11+12)</a:t>
                </a:r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208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Minimaler Schnitt</a:t>
            </a:r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∃p 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paths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 : </a:t>
            </a:r>
            <a:r>
              <a:rPr lang="de-DE" sz="2800" dirty="0" err="1">
                <a:solidFill>
                  <a:srgbClr val="3C8C93"/>
                </a:solidFill>
              </a:rPr>
              <a:t>flow-augmenting-path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/>
              <a:t>Erhöhe 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3268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Algorithmus</a:t>
            </a:r>
            <a:r>
              <a:rPr lang="en-US" dirty="0"/>
              <a:t> 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Ein </a:t>
            </a:r>
            <a:r>
              <a:rPr lang="de-DE" sz="2400" dirty="0">
                <a:solidFill>
                  <a:srgbClr val="FF0000"/>
                </a:solidFill>
              </a:rPr>
              <a:t>Schnitt </a:t>
            </a:r>
            <a:r>
              <a:rPr lang="de-DE" sz="2400" dirty="0"/>
              <a:t>in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N=((V, E), c, s, t)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ist ein disjunkte Zerlegung von V in Mengen </a:t>
            </a:r>
            <a:r>
              <a:rPr lang="de-DE" sz="2400" dirty="0">
                <a:solidFill>
                  <a:srgbClr val="3C8C93"/>
                </a:solidFill>
              </a:rPr>
              <a:t>S⊆V</a:t>
            </a:r>
            <a:r>
              <a:rPr lang="de-DE" sz="2400" dirty="0">
                <a:solidFill>
                  <a:schemeClr val="tx1"/>
                </a:solidFill>
              </a:rPr>
              <a:t> und </a:t>
            </a:r>
            <a:r>
              <a:rPr lang="de-DE" sz="2400" dirty="0">
                <a:solidFill>
                  <a:srgbClr val="3C8C93"/>
                </a:solidFill>
              </a:rPr>
              <a:t>T⊆V</a:t>
            </a:r>
            <a:r>
              <a:rPr lang="de-DE" sz="2400" dirty="0">
                <a:solidFill>
                  <a:schemeClr val="tx1"/>
                </a:solidFill>
              </a:rPr>
              <a:t> mit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S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rgbClr val="3C8C93"/>
                </a:solidFill>
              </a:rPr>
              <a:t> T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Kapazität </a:t>
            </a:r>
            <a:r>
              <a:rPr lang="de-DE" sz="2400" dirty="0">
                <a:solidFill>
                  <a:srgbClr val="000000"/>
                </a:solidFill>
              </a:rPr>
              <a:t>des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⋂(S×T)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c(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Die </a:t>
            </a:r>
            <a:r>
              <a:rPr lang="de-DE" sz="2400" dirty="0">
                <a:solidFill>
                  <a:srgbClr val="FF0000"/>
                </a:solidFill>
              </a:rPr>
              <a:t>Kapazität </a:t>
            </a:r>
            <a:r>
              <a:rPr lang="de-DE" sz="2400" dirty="0">
                <a:solidFill>
                  <a:srgbClr val="000000"/>
                </a:solidFill>
              </a:rPr>
              <a:t>eines </a:t>
            </a:r>
            <a:r>
              <a:rPr lang="de-DE" sz="2400" dirty="0">
                <a:solidFill>
                  <a:srgbClr val="FF0000"/>
                </a:solidFill>
              </a:rPr>
              <a:t>minimalem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/>
              <a:t>     </a:t>
            </a:r>
            <a:r>
              <a:rPr lang="de-DE" sz="2400" dirty="0" err="1">
                <a:solidFill>
                  <a:srgbClr val="3C8C93"/>
                </a:solidFill>
              </a:rPr>
              <a:t>c</a:t>
            </a:r>
            <a:r>
              <a:rPr lang="de-DE" sz="2400" baseline="-25000" dirty="0" err="1">
                <a:solidFill>
                  <a:srgbClr val="3C8C93"/>
                </a:solidFill>
              </a:rPr>
              <a:t>min</a:t>
            </a:r>
            <a:r>
              <a:rPr lang="de-DE" sz="2400" dirty="0">
                <a:solidFill>
                  <a:srgbClr val="3C8C93"/>
                </a:solidFill>
              </a:rPr>
              <a:t> = min</a:t>
            </a:r>
            <a:r>
              <a:rPr lang="de-DE" sz="2400" baseline="-25000" dirty="0">
                <a:solidFill>
                  <a:srgbClr val="3C8C93"/>
                </a:solidFill>
              </a:rPr>
              <a:t>(S, T) Schnitt in N</a:t>
            </a:r>
            <a:r>
              <a:rPr lang="de-DE" sz="2400" dirty="0">
                <a:solidFill>
                  <a:srgbClr val="3C8C93"/>
                </a:solidFill>
              </a:rPr>
              <a:t> c(S, T)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Der </a:t>
            </a:r>
            <a:r>
              <a:rPr lang="de-DE" sz="2400" dirty="0">
                <a:solidFill>
                  <a:srgbClr val="FF0000"/>
                </a:solidFill>
              </a:rPr>
              <a:t>Fluss </a:t>
            </a:r>
            <a:r>
              <a:rPr lang="de-DE" sz="2400" dirty="0">
                <a:solidFill>
                  <a:srgbClr val="000000"/>
                </a:solidFill>
              </a:rPr>
              <a:t>eines Schnittes </a:t>
            </a:r>
            <a:r>
              <a:rPr lang="de-DE" sz="2400" dirty="0">
                <a:solidFill>
                  <a:schemeClr val="tx1"/>
                </a:solidFill>
              </a:rPr>
              <a:t>ist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f((S, T)) =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⋂(S×T)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⋂(T×S)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f(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Mit</a:t>
            </a:r>
            <a:r>
              <a:rPr lang="de-DE" sz="2400" b="1" i="1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bezeichnen wir den </a:t>
            </a:r>
            <a:r>
              <a:rPr lang="de-DE" sz="2400" dirty="0"/>
              <a:t>Wert eines </a:t>
            </a:r>
            <a:r>
              <a:rPr lang="de-DE" sz="2400" dirty="0">
                <a:solidFill>
                  <a:srgbClr val="FF0000"/>
                </a:solidFill>
              </a:rPr>
              <a:t>maximalen Flusses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Max Flow/Min Cut-Theorem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In jedem Netzwerk </a:t>
            </a:r>
            <a:r>
              <a:rPr lang="de-DE" sz="2400" dirty="0">
                <a:solidFill>
                  <a:srgbClr val="3C8C93"/>
                </a:solidFill>
              </a:rPr>
              <a:t>N=(G, c, s, t)</a:t>
            </a:r>
            <a:r>
              <a:rPr lang="de-DE" sz="2400" dirty="0">
                <a:solidFill>
                  <a:schemeClr val="tx1"/>
                </a:solidFill>
              </a:rPr>
              <a:t> gilt: Der Wert eines jeden Flusses ist kleiner oder gleich der Kapazität eines jeden Schnittes.   Insbesondere gilt: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>
                <a:solidFill>
                  <a:schemeClr val="tx1"/>
                </a:solidFill>
              </a:rPr>
              <a:t>Sei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>
                <a:solidFill>
                  <a:schemeClr val="tx1"/>
                </a:solidFill>
              </a:rPr>
              <a:t> der vom F.F.-</a:t>
            </a:r>
            <a:r>
              <a:rPr lang="de-DE" sz="2400" dirty="0" err="1">
                <a:solidFill>
                  <a:schemeClr val="tx1"/>
                </a:solidFill>
              </a:rPr>
              <a:t>Algo</a:t>
            </a:r>
            <a:r>
              <a:rPr lang="de-DE" sz="2400" dirty="0">
                <a:solidFill>
                  <a:schemeClr val="tx1"/>
                </a:solidFill>
              </a:rPr>
              <a:t> für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=(G, c, s, t)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berechnete Fluss.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Dann gibt es einen Schnitt </a:t>
            </a:r>
            <a:r>
              <a:rPr lang="de-DE" sz="2400" dirty="0">
                <a:solidFill>
                  <a:srgbClr val="3C8C93"/>
                </a:solidFill>
              </a:rPr>
              <a:t>(S,T) </a:t>
            </a:r>
            <a:r>
              <a:rPr lang="de-DE" sz="2400" dirty="0">
                <a:solidFill>
                  <a:schemeClr val="tx1"/>
                </a:solidFill>
              </a:rPr>
              <a:t>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tx1"/>
                </a:solidFill>
              </a:rPr>
              <a:t> mit </a:t>
            </a:r>
            <a:r>
              <a:rPr lang="de-DE" sz="2400" dirty="0">
                <a:solidFill>
                  <a:srgbClr val="3C8C93"/>
                </a:solidFill>
              </a:rPr>
              <a:t>f(G) = c(S,T)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e-DE" sz="2400" dirty="0">
              <a:solidFill>
                <a:srgbClr val="E32D0F"/>
              </a:solidFill>
            </a:endParaRPr>
          </a:p>
          <a:p>
            <a:r>
              <a:rPr lang="de-DE" sz="2400" dirty="0">
                <a:solidFill>
                  <a:srgbClr val="333399"/>
                </a:solidFill>
              </a:rPr>
              <a:t>Satz: </a:t>
            </a:r>
            <a:r>
              <a:rPr lang="de-DE" sz="2000" dirty="0">
                <a:solidFill>
                  <a:schemeClr val="tx1"/>
                </a:solidFill>
              </a:rPr>
              <a:t>(Max Flow-Min Cut Theorem; Satz von Ford/</a:t>
            </a:r>
            <a:r>
              <a:rPr lang="de-DE" sz="2000" dirty="0" err="1">
                <a:solidFill>
                  <a:schemeClr val="tx1"/>
                </a:solidFill>
              </a:rPr>
              <a:t>Fulkerson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400" dirty="0"/>
              <a:t>Der Algorithmus von Ford/</a:t>
            </a:r>
            <a:r>
              <a:rPr lang="de-DE" sz="2400" dirty="0" err="1"/>
              <a:t>Fulkerson</a:t>
            </a:r>
            <a:r>
              <a:rPr lang="de-DE" sz="2400" dirty="0"/>
              <a:t> berechnet einen maximalen Fluss. </a:t>
            </a:r>
            <a:r>
              <a:rPr lang="de-DE" sz="2400" dirty="0">
                <a:solidFill>
                  <a:schemeClr val="tx1"/>
                </a:solidFill>
              </a:rPr>
              <a:t>In jedem Netzwerk gilt  </a:t>
            </a:r>
            <a:r>
              <a:rPr lang="de-DE" sz="2400" dirty="0" err="1">
                <a:solidFill>
                  <a:srgbClr val="3C8C93"/>
                </a:solidFill>
              </a:rPr>
              <a:t>f</a:t>
            </a:r>
            <a:r>
              <a:rPr lang="de-DE" sz="2400" baseline="-25000" dirty="0" err="1">
                <a:solidFill>
                  <a:srgbClr val="3C8C93"/>
                </a:solidFill>
              </a:rPr>
              <a:t>max</a:t>
            </a:r>
            <a:r>
              <a:rPr lang="de-DE" sz="2400" dirty="0">
                <a:solidFill>
                  <a:srgbClr val="3C8C93"/>
                </a:solidFill>
              </a:rPr>
              <a:t> = </a:t>
            </a:r>
            <a:r>
              <a:rPr lang="de-DE" sz="2400" dirty="0" err="1">
                <a:solidFill>
                  <a:srgbClr val="3C8C93"/>
                </a:solidFill>
              </a:rPr>
              <a:t>c</a:t>
            </a:r>
            <a:r>
              <a:rPr lang="de-DE" sz="2400" baseline="-25000" dirty="0" err="1">
                <a:solidFill>
                  <a:srgbClr val="3C8C93"/>
                </a:solidFill>
              </a:rPr>
              <a:t>min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(ohne formalen Beweis)</a:t>
            </a: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Der Wert eines maximalen Flusses ist gleich der Kapazität eines minimalen Schnittes.</a:t>
            </a: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eines flusserhöhenden Pfades z.B. mit einer Tiefensuche: </a:t>
            </a:r>
            <a:r>
              <a:rPr lang="de-DE" dirty="0">
                <a:solidFill>
                  <a:srgbClr val="3C8C93"/>
                </a:solidFill>
              </a:rPr>
              <a:t>O(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+ m) </a:t>
            </a:r>
            <a:endParaRPr lang="de-DE" dirty="0"/>
          </a:p>
          <a:p>
            <a:r>
              <a:rPr lang="de-DE" dirty="0"/>
              <a:t>Aber: Pfade können über Tiefensuche in einer ungünstigen Reihenfolge betrachtet werden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Schlechte Abfolge von zunehmenden Pfaden</a:t>
            </a:r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1. flusserhöhender Pfad</a:t>
            </a:r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2. 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…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2i-1.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Pfad</a:t>
            </a:r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…</a:t>
            </a:r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Fertig nach 2w flusserhöhenden Pfaden, 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auch schon mit 2 günstigen flusserhöhenden Pfaden </a:t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fertig sein könnte!</a:t>
            </a: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Damit ergibt sich mit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/>
              <a:t>, dem maximalen Fluss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/>
              <a:t>, und der Verwendung von Tiefensuche als totale Laufzeit: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O(</a:t>
            </a:r>
            <a:r>
              <a:rPr lang="de-DE" dirty="0" err="1">
                <a:solidFill>
                  <a:srgbClr val="3C8C93"/>
                </a:solidFill>
              </a:rPr>
              <a:t>n+m</a:t>
            </a:r>
            <a:r>
              <a:rPr lang="de-DE" dirty="0">
                <a:solidFill>
                  <a:srgbClr val="3C8C93"/>
                </a:solidFill>
              </a:rPr>
              <a:t>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 für die betrachteten </a:t>
            </a:r>
            <a:r>
              <a:rPr lang="de-DE" dirty="0" err="1"/>
              <a:t>Gs</a:t>
            </a:r>
            <a:r>
              <a:rPr lang="de-DE" dirty="0"/>
              <a:t> gilt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err="1">
                <a:solidFill>
                  <a:srgbClr val="3C8C93"/>
                </a:solidFill>
              </a:rPr>
              <a:t>m≫n</a:t>
            </a:r>
            <a:r>
              <a:rPr lang="de-DE" dirty="0"/>
              <a:t> gilt, bekommen wir</a:t>
            </a:r>
            <a:r>
              <a:rPr lang="de-DE" dirty="0">
                <a:solidFill>
                  <a:srgbClr val="3C8C93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de-DE" dirty="0" err="1">
                <a:solidFill>
                  <a:srgbClr val="3C8C93"/>
                </a:solidFill>
              </a:rPr>
              <a:t>T</a:t>
            </a:r>
            <a:r>
              <a:rPr lang="de-DE" baseline="-25000" dirty="0" err="1">
                <a:solidFill>
                  <a:srgbClr val="3C8C93"/>
                </a:solidFill>
              </a:rPr>
              <a:t>Ford-Fulkerson</a:t>
            </a:r>
            <a:r>
              <a:rPr lang="de-DE" dirty="0">
                <a:solidFill>
                  <a:srgbClr val="3C8C93"/>
                </a:solidFill>
              </a:rPr>
              <a:t>(G) ∈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O(m) </a:t>
            </a:r>
          </a:p>
          <a:p>
            <a:pPr marL="0" indent="0" algn="ctr">
              <a:buNone/>
            </a:pP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Man beachte: </a:t>
            </a:r>
            <a:r>
              <a:rPr lang="de-DE" dirty="0"/>
              <a:t>Wenn wir die 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binär codiert </a:t>
            </a:r>
            <a:r>
              <a:rPr lang="de-DE" dirty="0"/>
              <a:t>als </a:t>
            </a:r>
            <a:br>
              <a:rPr lang="de-DE" dirty="0"/>
            </a:br>
            <a:r>
              <a:rPr lang="de-DE" dirty="0" err="1"/>
              <a:t>k</a:t>
            </a:r>
            <a:r>
              <a:rPr lang="de-DE" dirty="0"/>
              <a:t>-stelligen Bitvektor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{0,1}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sehen, gibt es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viele Erhöhungen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/>
              <a:t>, bis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erreicht</a:t>
            </a:r>
          </a:p>
          <a:p>
            <a:pPr marL="0" indent="0">
              <a:buNone/>
            </a:pPr>
            <a:r>
              <a:rPr lang="de-DE" dirty="0"/>
              <a:t>F.F. ist also in diesem Sinne </a:t>
            </a:r>
            <a:r>
              <a:rPr lang="de-DE" dirty="0">
                <a:solidFill>
                  <a:srgbClr val="FF0000"/>
                </a:solidFill>
              </a:rPr>
              <a:t>exponentiell </a:t>
            </a:r>
            <a:r>
              <a:rPr lang="de-DE" dirty="0"/>
              <a:t>in der Länge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Variation des Ford-</a:t>
            </a:r>
            <a:r>
              <a:rPr lang="de-DE" dirty="0" err="1"/>
              <a:t>Fulkerson</a:t>
            </a:r>
            <a:r>
              <a:rPr lang="de-DE" dirty="0"/>
              <a:t> Algorithmus durch Wählen von günstigen flusserhöhenden Pfaden</a:t>
            </a:r>
          </a:p>
          <a:p>
            <a:pPr lvl="1"/>
            <a:r>
              <a:rPr lang="de-DE" dirty="0"/>
              <a:t>Wähle als nächstes den flusserhöhenden Pfad mit einer minimalen Anzahl von Kanten</a:t>
            </a:r>
          </a:p>
          <a:p>
            <a:pPr lvl="2"/>
            <a:r>
              <a:rPr lang="de-DE" dirty="0"/>
              <a:t>durch Breitensuche ermittelbar</a:t>
            </a:r>
          </a:p>
          <a:p>
            <a:r>
              <a:rPr lang="de-DE" dirty="0"/>
              <a:t>Maximale Anzahl von betrachteten flusserhöhenden Pfaden, und damit Schleifendurchläufen: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n⋅m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Ohne Beweis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Edmonds-Karp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n,m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∈ O(n⋅m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pPr lvl="1"/>
            <a:r>
              <a:rPr lang="de-DE" dirty="0"/>
              <a:t>Berechnung des maximalen Flusses im Beispiel </a:t>
            </a:r>
            <a:br>
              <a:rPr lang="de-DE" dirty="0"/>
            </a:br>
            <a:r>
              <a:rPr lang="de-DE" dirty="0"/>
              <a:t>mit 2 flusserhöhenden 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Anwendung: Maximale </a:t>
            </a:r>
            <a:r>
              <a:rPr lang="de-DE" dirty="0" err="1"/>
              <a:t>bipartite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Bipartite Graphen sind Graphen </a:t>
            </a:r>
            <a:r>
              <a:rPr lang="de-DE" sz="2400" dirty="0">
                <a:solidFill>
                  <a:srgbClr val="3C8C93"/>
                </a:solidFill>
              </a:rPr>
              <a:t>G=(V, E)</a:t>
            </a:r>
            <a:r>
              <a:rPr lang="de-DE" sz="2400" dirty="0"/>
              <a:t> in denen die Knotenmenge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dirty="0"/>
              <a:t> in zwei disjunkte Knotenmengen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3C8C93"/>
                </a:solidFill>
              </a:rPr>
              <a:t>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/>
              <a:t> aufgeteilt werden können </a:t>
            </a:r>
            <a:r>
              <a:rPr lang="de-DE" sz="2400" dirty="0">
                <a:solidFill>
                  <a:srgbClr val="3C8C93"/>
                </a:solidFill>
              </a:rPr>
              <a:t>(V 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r>
              <a:rPr lang="de-DE" sz="2400" dirty="0"/>
              <a:t>, so dass </a:t>
            </a:r>
            <a:br>
              <a:rPr lang="de-DE" sz="2400" dirty="0"/>
            </a:br>
            <a:r>
              <a:rPr lang="de-DE" sz="2400" dirty="0">
                <a:solidFill>
                  <a:srgbClr val="3C8C93"/>
                </a:solidFill>
              </a:rPr>
              <a:t>∀ (</a:t>
            </a:r>
            <a:r>
              <a:rPr lang="de-DE" sz="2400" dirty="0" err="1">
                <a:solidFill>
                  <a:srgbClr val="3C8C93"/>
                </a:solidFill>
              </a:rPr>
              <a:t>u</a:t>
            </a:r>
            <a:r>
              <a:rPr lang="de-DE" sz="2400" dirty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 ∧ v∈V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)∨(u∈V</a:t>
            </a:r>
            <a:r>
              <a:rPr lang="de-DE" sz="2400" baseline="-25000" dirty="0">
                <a:solidFill>
                  <a:srgbClr val="3C8C93"/>
                </a:solidFill>
              </a:rPr>
              <a:t>2</a:t>
            </a:r>
            <a:r>
              <a:rPr lang="de-DE" sz="2400" dirty="0">
                <a:solidFill>
                  <a:srgbClr val="3C8C93"/>
                </a:solidFill>
              </a:rPr>
              <a:t> ∧ v∈V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dirty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/>
              <a:t>Beispiel eines </a:t>
            </a:r>
            <a:r>
              <a:rPr lang="de-DE" sz="2400" dirty="0" err="1"/>
              <a:t>bipartiten</a:t>
            </a:r>
            <a:r>
              <a:rPr lang="de-DE" sz="2400" dirty="0"/>
              <a:t> Graphen: </a:t>
            </a:r>
          </a:p>
          <a:p>
            <a:pPr lvl="1"/>
            <a:r>
              <a:rPr lang="de-DE" sz="2000" dirty="0"/>
              <a:t>Knoten aus </a:t>
            </a:r>
            <a:r>
              <a:rPr lang="de-DE" sz="2000" dirty="0">
                <a:solidFill>
                  <a:srgbClr val="3C8C93"/>
                </a:solidFill>
              </a:rPr>
              <a:t>V</a:t>
            </a:r>
            <a:r>
              <a:rPr lang="de-DE" sz="2000" baseline="-25000" dirty="0">
                <a:solidFill>
                  <a:srgbClr val="3C8C93"/>
                </a:solidFill>
              </a:rPr>
              <a:t>1</a:t>
            </a:r>
            <a:r>
              <a:rPr lang="de-DE" sz="2000" dirty="0"/>
              <a:t> repräsentieren </a:t>
            </a:r>
            <a:r>
              <a:rPr lang="de-DE" sz="2000" dirty="0" err="1"/>
              <a:t>ausge</a:t>
            </a:r>
            <a:r>
              <a:rPr lang="de-DE" sz="2000" dirty="0"/>
              <a:t>-</a:t>
            </a:r>
            <a:br>
              <a:rPr lang="de-DE" sz="2000" dirty="0"/>
            </a:br>
            <a:r>
              <a:rPr lang="de-DE" sz="2000" dirty="0"/>
              <a:t>bildete Arbeiter und </a:t>
            </a:r>
          </a:p>
          <a:p>
            <a:pPr lvl="1"/>
            <a:r>
              <a:rPr lang="de-DE" sz="2000" dirty="0"/>
              <a:t>Knoten aus </a:t>
            </a:r>
            <a:r>
              <a:rPr lang="de-DE" sz="2000" dirty="0">
                <a:solidFill>
                  <a:srgbClr val="3C8C93"/>
                </a:solidFill>
              </a:rPr>
              <a:t>V</a:t>
            </a:r>
            <a:r>
              <a:rPr lang="de-DE" sz="2000" baseline="-25000" dirty="0">
                <a:solidFill>
                  <a:srgbClr val="3C8C93"/>
                </a:solidFill>
              </a:rPr>
              <a:t>2</a:t>
            </a:r>
            <a:r>
              <a:rPr lang="de-DE" sz="2000" dirty="0"/>
              <a:t> repräsentieren Aufgaben, </a:t>
            </a:r>
          </a:p>
          <a:p>
            <a:pPr lvl="1"/>
            <a:r>
              <a:rPr lang="de-DE" sz="2000" dirty="0"/>
              <a:t>Kanten verbinden die Aufgaben mit den </a:t>
            </a:r>
            <a:br>
              <a:rPr lang="de-DE" sz="2000" dirty="0"/>
            </a:br>
            <a:r>
              <a:rPr lang="de-DE" sz="2000" dirty="0"/>
              <a:t>Arbeitern, die sie (bzgl. ihrer Ausbildung) </a:t>
            </a:r>
            <a:br>
              <a:rPr lang="de-DE" sz="2000" dirty="0"/>
            </a:br>
            <a:r>
              <a:rPr lang="de-DE" sz="2000" dirty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/>
              <a:t>Bipartites</a:t>
            </a:r>
            <a:r>
              <a:rPr lang="de-DE" dirty="0"/>
              <a:t> </a:t>
            </a:r>
            <a:r>
              <a:rPr lang="de-DE" dirty="0" err="1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Finde </a:t>
            </a:r>
            <a:r>
              <a:rPr lang="de-DE" sz="2400" dirty="0">
                <a:solidFill>
                  <a:srgbClr val="3C8C93"/>
                </a:solidFill>
              </a:rPr>
              <a:t>E‘⊆E</a:t>
            </a:r>
            <a:r>
              <a:rPr lang="de-DE" sz="2400" dirty="0"/>
              <a:t>, so dass </a:t>
            </a:r>
            <a:r>
              <a:rPr lang="de-DE" sz="2400" dirty="0">
                <a:solidFill>
                  <a:srgbClr val="3C8C93"/>
                </a:solidFill>
              </a:rPr>
              <a:t>∀</a:t>
            </a:r>
            <a:r>
              <a:rPr lang="de-DE" sz="2400" dirty="0" err="1">
                <a:solidFill>
                  <a:srgbClr val="3C8C93"/>
                </a:solidFill>
              </a:rPr>
              <a:t>v∈V</a:t>
            </a:r>
            <a:r>
              <a:rPr lang="de-DE" sz="2400" dirty="0">
                <a:solidFill>
                  <a:srgbClr val="3C8C93"/>
                </a:solidFill>
              </a:rPr>
              <a:t>: </a:t>
            </a:r>
            <a:r>
              <a:rPr lang="de-DE" sz="2400" dirty="0" err="1">
                <a:solidFill>
                  <a:srgbClr val="3C8C93"/>
                </a:solidFill>
              </a:rPr>
              <a:t>degree</a:t>
            </a:r>
            <a:r>
              <a:rPr lang="de-DE" sz="2400" dirty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/>
              <a:t>Maximales </a:t>
            </a:r>
            <a:r>
              <a:rPr lang="de-DE" sz="2400" dirty="0" err="1"/>
              <a:t>bipartites</a:t>
            </a:r>
            <a:r>
              <a:rPr lang="de-DE" sz="2400" dirty="0"/>
              <a:t> </a:t>
            </a:r>
            <a:r>
              <a:rPr lang="de-DE" sz="2400" dirty="0" err="1"/>
              <a:t>Matching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|E‘|</a:t>
            </a:r>
            <a:r>
              <a:rPr lang="de-DE" sz="2400" dirty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/>
              <a:t>so wenig Arbeiter wie möglich sind unbeschäftigt</a:t>
            </a:r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Nicht maximal:</a:t>
            </a:r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Maximal: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/>
              <a:t>Diese Aufgaben können nur von ein und demselben Arbeiter erledigt werden, daher kein größeres </a:t>
            </a:r>
            <a:r>
              <a:rPr lang="de-DE" sz="1400" dirty="0" err="1"/>
              <a:t>Bipartites</a:t>
            </a:r>
            <a:r>
              <a:rPr lang="de-DE" sz="1400" dirty="0"/>
              <a:t> </a:t>
            </a:r>
            <a:r>
              <a:rPr lang="de-DE" sz="1400" dirty="0" err="1"/>
              <a:t>Matching</a:t>
            </a:r>
            <a:r>
              <a:rPr lang="de-DE" sz="1400" dirty="0"/>
              <a:t> möglich!</a:t>
            </a:r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>
                <a:solidFill>
                  <a:srgbClr val="000000"/>
                </a:solidFill>
              </a:rPr>
              <a:t>Bipartites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Matching</a:t>
            </a:r>
            <a:r>
              <a:rPr lang="de-DE" sz="1400" dirty="0">
                <a:solidFill>
                  <a:srgbClr val="000000"/>
                </a:solidFill>
              </a:rPr>
              <a:t> möglich!</a:t>
            </a: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216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Mehrere Quellen und mehreren Senken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Reduzierung auf maximalen Fluss in Netzwerk mit </a:t>
            </a:r>
            <a:r>
              <a:rPr lang="de-DE" sz="2400" i="1" dirty="0"/>
              <a:t>einer</a:t>
            </a:r>
            <a:r>
              <a:rPr lang="de-DE" sz="2400" dirty="0"/>
              <a:t> Quelle und </a:t>
            </a:r>
            <a:r>
              <a:rPr lang="de-DE" sz="2400" i="1" dirty="0"/>
              <a:t>einer</a:t>
            </a:r>
            <a:r>
              <a:rPr lang="de-DE" sz="2400" dirty="0"/>
              <a:t>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Anstatt Kanten mit unbeschränkter Kapazität kann man auch Kanten mit der Kapazität der entsprechenden Quelle bzw. Senke verwenden</a:t>
            </a:r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2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/>
              <a:t>Lösung des maximalen </a:t>
            </a:r>
            <a:r>
              <a:rPr lang="de-DE" dirty="0" err="1"/>
              <a:t>Bipartiten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/>
              <a:t>Reduzierung auf das Problem des maximalen Flusses</a:t>
            </a:r>
          </a:p>
          <a:p>
            <a:pPr lvl="1"/>
            <a:r>
              <a:rPr lang="de-DE" sz="2000" dirty="0"/>
              <a:t>Transformation des </a:t>
            </a:r>
            <a:r>
              <a:rPr lang="de-DE" sz="2000" dirty="0" err="1"/>
              <a:t>bipartiten</a:t>
            </a:r>
            <a:r>
              <a:rPr lang="de-DE" sz="2000" dirty="0"/>
              <a:t> Graphen auf einen Graphen für den Netzwerkfluss</a:t>
            </a:r>
          </a:p>
          <a:p>
            <a:pPr lvl="2"/>
            <a:r>
              <a:rPr lang="de-DE" sz="1800" dirty="0"/>
              <a:t>Gerichtete Kanten von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1</a:t>
            </a:r>
            <a:r>
              <a:rPr lang="de-DE" sz="1800" dirty="0"/>
              <a:t> zu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2</a:t>
            </a:r>
            <a:r>
              <a:rPr lang="de-DE" sz="1800" dirty="0"/>
              <a:t> anstatt der </a:t>
            </a:r>
            <a:r>
              <a:rPr lang="de-DE" sz="1800" dirty="0" err="1"/>
              <a:t>ungerichteten</a:t>
            </a:r>
            <a:r>
              <a:rPr lang="de-DE" sz="1800" dirty="0"/>
              <a:t> Kanten des </a:t>
            </a:r>
            <a:r>
              <a:rPr lang="de-DE" sz="1800" dirty="0" err="1"/>
              <a:t>bipartiten</a:t>
            </a:r>
            <a:r>
              <a:rPr lang="de-DE" sz="1800" dirty="0"/>
              <a:t> Graphen</a:t>
            </a:r>
          </a:p>
          <a:p>
            <a:pPr lvl="2"/>
            <a:r>
              <a:rPr lang="de-DE" sz="1800" dirty="0"/>
              <a:t>Einführung einer Quelle, die mit allen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1</a:t>
            </a:r>
            <a:r>
              <a:rPr lang="de-DE" sz="1800" dirty="0"/>
              <a:t> verbunden ist</a:t>
            </a:r>
          </a:p>
          <a:p>
            <a:pPr lvl="2"/>
            <a:r>
              <a:rPr lang="de-DE" sz="1800" dirty="0"/>
              <a:t>Einführung einer Senke, die mit allen Knoten aus </a:t>
            </a:r>
            <a:r>
              <a:rPr lang="de-DE" sz="1800" dirty="0">
                <a:solidFill>
                  <a:srgbClr val="3C8C93"/>
                </a:solidFill>
              </a:rPr>
              <a:t>V</a:t>
            </a:r>
            <a:r>
              <a:rPr lang="de-DE" sz="1800" baseline="-25000" dirty="0">
                <a:solidFill>
                  <a:srgbClr val="3C8C93"/>
                </a:solidFill>
              </a:rPr>
              <a:t>2</a:t>
            </a:r>
            <a:r>
              <a:rPr lang="de-DE" sz="1800" dirty="0"/>
              <a:t> verbunden ist</a:t>
            </a:r>
          </a:p>
          <a:p>
            <a:pPr lvl="2"/>
            <a:r>
              <a:rPr lang="de-DE" sz="1800" dirty="0"/>
              <a:t>Maximale Kapazität jeder Kante ist 1</a:t>
            </a:r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218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906119" y="450912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Arbeiter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71481" y="45091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Aufgaben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6226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782649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1898386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/>
                  <a:t>Maximaler Fluss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Maximales </a:t>
                </a:r>
                <a:r>
                  <a:rPr lang="de-DE" dirty="0" err="1"/>
                  <a:t>bipartites</a:t>
                </a:r>
                <a:r>
                  <a:rPr lang="de-DE" dirty="0"/>
                  <a:t> </a:t>
                </a:r>
                <a:r>
                  <a:rPr lang="de-DE" dirty="0" err="1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0">
                <a:blip r:embed="rId2"/>
                <a:stretch>
                  <a:fillRect l="-19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2372237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2378525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1754370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185184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2312805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2607125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2768770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2096781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2600837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2600837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2762482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26255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2849617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1368483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161354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20510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247548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264362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280022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1592725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1736741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1592725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2096781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2312805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260083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2600837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2888869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2888869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2241978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2050023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232171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2775770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219338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25000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16479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228929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320396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190525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219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2033683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2012197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2162" y="4437112"/>
            <a:ext cx="1797968" cy="1800944"/>
            <a:chOff x="3592761" y="4512042"/>
            <a:chExt cx="1797968" cy="1800944"/>
          </a:xfrm>
        </p:grpSpPr>
        <p:sp>
          <p:nvSpPr>
            <p:cNvPr id="89" name="Oval 3"/>
            <p:cNvSpPr/>
            <p:nvPr/>
          </p:nvSpPr>
          <p:spPr>
            <a:xfrm>
              <a:off x="4278561" y="4512042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a</a:t>
              </a:r>
            </a:p>
          </p:txBody>
        </p:sp>
        <p:sp>
          <p:nvSpPr>
            <p:cNvPr id="90" name="Oval 4"/>
            <p:cNvSpPr/>
            <p:nvPr/>
          </p:nvSpPr>
          <p:spPr>
            <a:xfrm>
              <a:off x="3592761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s</a:t>
              </a:r>
            </a:p>
          </p:txBody>
        </p:sp>
        <p:sp>
          <p:nvSpPr>
            <p:cNvPr id="95" name="Oval 5"/>
            <p:cNvSpPr/>
            <p:nvPr/>
          </p:nvSpPr>
          <p:spPr>
            <a:xfrm>
              <a:off x="4278561" y="585578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b</a:t>
              </a:r>
            </a:p>
          </p:txBody>
        </p:sp>
        <p:sp>
          <p:nvSpPr>
            <p:cNvPr id="96" name="Oval 8"/>
            <p:cNvSpPr/>
            <p:nvPr/>
          </p:nvSpPr>
          <p:spPr>
            <a:xfrm>
              <a:off x="4933529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t</a:t>
              </a:r>
            </a:p>
          </p:txBody>
        </p:sp>
        <p:cxnSp>
          <p:nvCxnSpPr>
            <p:cNvPr id="97" name="Straight Arrow Connector 10"/>
            <p:cNvCxnSpPr>
              <a:stCxn id="97" idx="0"/>
              <a:endCxn id="96" idx="3"/>
            </p:cNvCxnSpPr>
            <p:nvPr/>
          </p:nvCxnSpPr>
          <p:spPr>
            <a:xfrm flipV="1">
              <a:off x="3821361" y="4902287"/>
              <a:ext cx="524155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Straight Arrow Connector 11"/>
            <p:cNvCxnSpPr>
              <a:stCxn id="97" idx="4"/>
              <a:endCxn id="98" idx="1"/>
            </p:cNvCxnSpPr>
            <p:nvPr/>
          </p:nvCxnSpPr>
          <p:spPr>
            <a:xfrm>
              <a:off x="3821361" y="5669106"/>
              <a:ext cx="524155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13"/>
            <p:cNvCxnSpPr>
              <a:stCxn id="98" idx="7"/>
              <a:endCxn id="101" idx="4"/>
            </p:cNvCxnSpPr>
            <p:nvPr/>
          </p:nvCxnSpPr>
          <p:spPr>
            <a:xfrm flipV="1">
              <a:off x="4668806" y="5669106"/>
              <a:ext cx="493323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Straight Arrow Connector 14"/>
            <p:cNvCxnSpPr>
              <a:stCxn id="96" idx="5"/>
              <a:endCxn id="101" idx="0"/>
            </p:cNvCxnSpPr>
            <p:nvPr/>
          </p:nvCxnSpPr>
          <p:spPr>
            <a:xfrm>
              <a:off x="4668806" y="4902287"/>
              <a:ext cx="493323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Straight Arrow Connector 15"/>
            <p:cNvCxnSpPr>
              <a:stCxn id="98" idx="0"/>
              <a:endCxn id="96" idx="4"/>
            </p:cNvCxnSpPr>
            <p:nvPr/>
          </p:nvCxnSpPr>
          <p:spPr>
            <a:xfrm flipV="1">
              <a:off x="4507161" y="4969242"/>
              <a:ext cx="0" cy="8865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02" name="TextBox 21"/>
            <p:cNvSpPr txBox="1">
              <a:spLocks noChangeArrowheads="1"/>
            </p:cNvSpPr>
            <p:nvPr/>
          </p:nvSpPr>
          <p:spPr bwMode="auto">
            <a:xfrm>
              <a:off x="3707904" y="4797152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3" name="TextBox 24"/>
            <p:cNvSpPr txBox="1">
              <a:spLocks noChangeArrowheads="1"/>
            </p:cNvSpPr>
            <p:nvPr/>
          </p:nvSpPr>
          <p:spPr bwMode="auto">
            <a:xfrm>
              <a:off x="4103489" y="5135706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0/1</a:t>
              </a:r>
            </a:p>
          </p:txBody>
        </p:sp>
        <p:sp>
          <p:nvSpPr>
            <p:cNvPr id="104" name="TextBox 33"/>
            <p:cNvSpPr txBox="1">
              <a:spLocks noChangeArrowheads="1"/>
            </p:cNvSpPr>
            <p:nvPr/>
          </p:nvSpPr>
          <p:spPr bwMode="auto">
            <a:xfrm>
              <a:off x="4789513" y="576775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5" name="TextBox 42"/>
            <p:cNvSpPr txBox="1">
              <a:spLocks noChangeArrowheads="1"/>
            </p:cNvSpPr>
            <p:nvPr/>
          </p:nvSpPr>
          <p:spPr bwMode="auto">
            <a:xfrm>
              <a:off x="4717505" y="4733010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3707904" y="575346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47695" y="4607612"/>
            <a:ext cx="4398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bipartite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-match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(G) ∈ O(c ∙ 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/>
              <a:t>bestimmt durch min der </a:t>
            </a:r>
            <a:br>
              <a:rPr lang="de-DE" sz="2400" dirty="0"/>
            </a:br>
            <a:r>
              <a:rPr lang="de-DE" sz="2400" dirty="0"/>
              <a:t>Kantenkostensumme vom</a:t>
            </a:r>
          </a:p>
          <a:p>
            <a:r>
              <a:rPr lang="de-DE" sz="2400" dirty="0"/>
              <a:t>Ausgang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/>
              <a:t>oder Eingang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dirty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0648" y="4005064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G=(V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∪ 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E)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>
            <a:off x="5752111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 baseline="-25000">
                <a:solidFill>
                  <a:srgbClr val="3C8C93"/>
                </a:solidFill>
              </a:rPr>
              <a:t>1</a:t>
            </a:r>
            <a:r>
              <a:rPr lang="de-DE"/>
              <a:t> 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338534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91966"/>
          </a:xfrm>
        </p:spPr>
        <p:txBody>
          <a:bodyPr/>
          <a:lstStyle/>
          <a:p>
            <a:r>
              <a:rPr lang="de-DE" dirty="0"/>
              <a:t>Und unser Ausgangsproblem?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64233" cy="4824536"/>
          </a:xfrm>
        </p:spPr>
        <p:txBody>
          <a:bodyPr/>
          <a:lstStyle/>
          <a:p>
            <a:r>
              <a:rPr lang="de-DE" sz="2400" dirty="0"/>
              <a:t>Zuordnung von Lehrveranstaltungen zu Dozenten</a:t>
            </a:r>
          </a:p>
          <a:p>
            <a:pPr lvl="1"/>
            <a:r>
              <a:rPr lang="de-DE" sz="2000" dirty="0"/>
              <a:t>Jeder </a:t>
            </a:r>
            <a:r>
              <a:rPr lang="de-DE" sz="2000" dirty="0">
                <a:solidFill>
                  <a:srgbClr val="0409FF"/>
                </a:solidFill>
              </a:rPr>
              <a:t>Dozent</a:t>
            </a:r>
            <a:r>
              <a:rPr lang="de-DE" sz="2000" dirty="0"/>
              <a:t> hat eine </a:t>
            </a:r>
            <a:r>
              <a:rPr lang="de-DE" sz="2000" dirty="0">
                <a:solidFill>
                  <a:srgbClr val="0409FF"/>
                </a:solidFill>
              </a:rPr>
              <a:t>Verpflichtung</a:t>
            </a:r>
            <a:r>
              <a:rPr lang="de-DE" sz="2000" dirty="0"/>
              <a:t> zur Lehre einer gewissen Anzahl von Semesterwochenstunden</a:t>
            </a:r>
          </a:p>
          <a:p>
            <a:pPr lvl="1"/>
            <a:r>
              <a:rPr lang="de-DE" sz="2000" dirty="0"/>
              <a:t>Jede </a:t>
            </a:r>
            <a:r>
              <a:rPr lang="de-DE" sz="2000" dirty="0">
                <a:solidFill>
                  <a:srgbClr val="0409FF"/>
                </a:solidFill>
              </a:rPr>
              <a:t>Lehrveranstaltung</a:t>
            </a:r>
            <a:r>
              <a:rPr lang="de-DE" sz="2000" dirty="0"/>
              <a:t> hat einen </a:t>
            </a:r>
            <a:br>
              <a:rPr lang="de-DE" sz="2000" dirty="0"/>
            </a:br>
            <a:r>
              <a:rPr lang="de-DE" sz="2000" dirty="0">
                <a:solidFill>
                  <a:srgbClr val="0409FF"/>
                </a:solidFill>
              </a:rPr>
              <a:t>Umfang</a:t>
            </a:r>
            <a:r>
              <a:rPr lang="de-DE" sz="2000" dirty="0"/>
              <a:t> von gegebenen </a:t>
            </a:r>
            <a:br>
              <a:rPr lang="de-DE" sz="2000" dirty="0"/>
            </a:br>
            <a:r>
              <a:rPr lang="de-DE" sz="2000" dirty="0"/>
              <a:t>Semesterwochenstunden</a:t>
            </a:r>
          </a:p>
          <a:p>
            <a:pPr lvl="1"/>
            <a:r>
              <a:rPr lang="de-DE" sz="2000" dirty="0"/>
              <a:t>Jeder Dozent kann </a:t>
            </a:r>
            <a:r>
              <a:rPr lang="de-DE" sz="2000" dirty="0">
                <a:solidFill>
                  <a:srgbClr val="0409FF"/>
                </a:solidFill>
              </a:rPr>
              <a:t>nur </a:t>
            </a:r>
            <a:br>
              <a:rPr lang="de-DE" sz="2000" dirty="0">
                <a:solidFill>
                  <a:srgbClr val="0409FF"/>
                </a:solidFill>
              </a:rPr>
            </a:br>
            <a:r>
              <a:rPr lang="de-DE" sz="2000" dirty="0">
                <a:solidFill>
                  <a:srgbClr val="0409FF"/>
                </a:solidFill>
              </a:rPr>
              <a:t>bestimmte </a:t>
            </a:r>
            <a:r>
              <a:rPr lang="de-DE" sz="2000" dirty="0" err="1"/>
              <a:t>Lehrveran</a:t>
            </a:r>
            <a:r>
              <a:rPr lang="de-DE" sz="2000" dirty="0"/>
              <a:t>-</a:t>
            </a:r>
            <a:br>
              <a:rPr lang="de-DE" sz="2000" dirty="0"/>
            </a:br>
            <a:r>
              <a:rPr lang="de-DE" sz="2000" dirty="0" err="1"/>
              <a:t>staltungen</a:t>
            </a:r>
            <a:r>
              <a:rPr lang="de-DE" sz="2000" dirty="0"/>
              <a:t> halten</a:t>
            </a:r>
          </a:p>
          <a:p>
            <a:pPr lvl="1"/>
            <a:r>
              <a:rPr lang="de-DE" sz="2000" dirty="0"/>
              <a:t>Mehrere Dozenten können sich </a:t>
            </a:r>
            <a:br>
              <a:rPr lang="de-DE" sz="2000" dirty="0"/>
            </a:br>
            <a:r>
              <a:rPr lang="de-DE" sz="2000" dirty="0"/>
              <a:t>eine Lehrveranstaltung </a:t>
            </a:r>
            <a:r>
              <a:rPr lang="de-DE" sz="2000" dirty="0">
                <a:solidFill>
                  <a:srgbClr val="0409FF"/>
                </a:solidFill>
              </a:rPr>
              <a:t>teilen</a:t>
            </a:r>
          </a:p>
          <a:p>
            <a:r>
              <a:rPr lang="de-DE" sz="2200" dirty="0">
                <a:solidFill>
                  <a:srgbClr val="0409FF"/>
                </a:solidFill>
              </a:rPr>
              <a:t>Ziel: </a:t>
            </a:r>
            <a:r>
              <a:rPr lang="de-DE" sz="2200" dirty="0"/>
              <a:t>Finde eine Lösung, in der möglichst </a:t>
            </a:r>
            <a:br>
              <a:rPr lang="de-DE" sz="2200" dirty="0"/>
            </a:br>
            <a:r>
              <a:rPr lang="de-DE" sz="2200" dirty="0"/>
              <a:t>viele Lehrveranstaltungen gehalten </a:t>
            </a:r>
            <a:br>
              <a:rPr lang="de-DE" sz="2200" dirty="0"/>
            </a:br>
            <a:r>
              <a:rPr lang="de-DE" sz="2200" dirty="0"/>
              <a:t>werden</a:t>
            </a:r>
          </a:p>
        </p:txBody>
      </p:sp>
      <p:sp>
        <p:nvSpPr>
          <p:cNvPr id="5" name="Oval 4"/>
          <p:cNvSpPr/>
          <p:nvPr/>
        </p:nvSpPr>
        <p:spPr>
          <a:xfrm>
            <a:off x="5983872" y="330361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983872" y="380767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983872" y="431173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983872" y="481578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983872" y="531984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576231" y="344763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576231" y="402369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576231" y="45997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576231" y="51758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5616834" y="5777042"/>
            <a:ext cx="1137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/>
              <a:t>Veranstal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 err="1"/>
              <a:t>tungen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258574" y="577704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Dozenten</a:t>
            </a:r>
          </a:p>
        </p:txBody>
      </p:sp>
      <p:sp>
        <p:nvSpPr>
          <p:cNvPr id="25" name="Oval 4"/>
          <p:cNvSpPr/>
          <p:nvPr/>
        </p:nvSpPr>
        <p:spPr>
          <a:xfrm>
            <a:off x="4997408" y="4311730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371095" y="431801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387653" y="369386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966476" y="3837879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499992" y="3883929"/>
            <a:ext cx="958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4274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78987" y="3861048"/>
            <a:ext cx="70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4274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499181" y="379133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121122" y="384475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8033431" y="4252298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033431" y="4546618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033431" y="4708263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454608" y="4036274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454608" y="4540330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454608" y="454033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387653" y="4701975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602432" y="398951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678631" y="426120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662151" y="45650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620684" y="479998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8051617" y="4132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982991" y="443949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8054480" y="47891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811004" y="330797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586723" y="35530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629606" y="39905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801719" y="3631257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495433" y="422879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805916" y="4414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696115" y="458311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438929" y="473972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472867" y="514345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Rechteckige Legende 64"/>
          <p:cNvSpPr/>
          <p:nvPr/>
        </p:nvSpPr>
        <p:spPr>
          <a:xfrm>
            <a:off x="4673564" y="2566299"/>
            <a:ext cx="1562087" cy="667904"/>
          </a:xfrm>
          <a:prstGeom prst="wedgeRectCallout">
            <a:avLst>
              <a:gd name="adj1" fmla="val 14338"/>
              <a:gd name="adj2" fmla="val 147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SWS für eine Veranstaltung</a:t>
            </a:r>
          </a:p>
        </p:txBody>
      </p:sp>
      <p:sp>
        <p:nvSpPr>
          <p:cNvPr id="66" name="Rechteckige Legende 65"/>
          <p:cNvSpPr/>
          <p:nvPr/>
        </p:nvSpPr>
        <p:spPr>
          <a:xfrm>
            <a:off x="7455439" y="2564904"/>
            <a:ext cx="1040556" cy="667904"/>
          </a:xfrm>
          <a:prstGeom prst="wedgeRectCallout">
            <a:avLst>
              <a:gd name="adj1" fmla="val 24179"/>
              <a:gd name="adj2" fmla="val 159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SWS eines Dozenten</a:t>
            </a:r>
          </a:p>
        </p:txBody>
      </p:sp>
      <p:sp>
        <p:nvSpPr>
          <p:cNvPr id="67" name="Rechteckige Legende 66"/>
          <p:cNvSpPr/>
          <p:nvPr/>
        </p:nvSpPr>
        <p:spPr>
          <a:xfrm>
            <a:off x="6311014" y="2566299"/>
            <a:ext cx="1091576" cy="667904"/>
          </a:xfrm>
          <a:prstGeom prst="wedgeRectCallout">
            <a:avLst>
              <a:gd name="adj1" fmla="val 12283"/>
              <a:gd name="adj2" fmla="val 73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Kann auch  sein</a:t>
            </a:r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220</a:t>
            </a:fld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007D6-C86B-FB4A-A79E-162FBE67B905}"/>
              </a:ext>
            </a:extLst>
          </p:cNvPr>
          <p:cNvSpPr txBox="1"/>
          <p:nvPr/>
        </p:nvSpPr>
        <p:spPr>
          <a:xfrm>
            <a:off x="2105076" y="6361583"/>
            <a:ext cx="2955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409FF"/>
                </a:solidFill>
              </a:rPr>
              <a:t>Vergleiche auch: Ungarische Methode</a:t>
            </a:r>
          </a:p>
        </p:txBody>
      </p:sp>
    </p:spTree>
    <p:extLst>
      <p:ext uri="{BB962C8B-B14F-4D97-AF65-F5344CB8AC3E}">
        <p14:creationId xmlns:p14="http://schemas.microsoft.com/office/powerpoint/2010/main" val="375132027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Praktische Fragestellung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Kapazität an einer/wenigen Kanten den maximalen Fluss erhöhen?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Betrachte </a:t>
            </a:r>
            <a:r>
              <a:rPr lang="de-DE" sz="2000" dirty="0">
                <a:solidFill>
                  <a:srgbClr val="0409FF"/>
                </a:solidFill>
              </a:rPr>
              <a:t>Pfade</a:t>
            </a:r>
            <a:r>
              <a:rPr lang="de-DE" sz="2000" dirty="0"/>
              <a:t> von der Quelle zu der Senke, deren Fluss die </a:t>
            </a:r>
            <a:r>
              <a:rPr lang="de-DE" sz="2000" dirty="0">
                <a:solidFill>
                  <a:srgbClr val="0409FF"/>
                </a:solidFill>
              </a:rPr>
              <a:t>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Erhöhe die Kapazität der Kante(n), die die volle Kapazität ausnutzen, 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42230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Max-Flow-</a:t>
            </a:r>
            <a:r>
              <a:rPr lang="en-US" dirty="0" err="1"/>
              <a:t>Algorithmen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U=max{c(e) </a:t>
            </a:r>
            <a:r>
              <a:rPr lang="en-US" sz="2400" b="0" i="0" dirty="0" err="1"/>
              <a:t>für</a:t>
            </a:r>
            <a:r>
              <a:rPr lang="en-US" sz="2400" b="0" i="0" dirty="0"/>
              <a:t> </a:t>
            </a:r>
            <a:r>
              <a:rPr lang="en-US" sz="2400" b="0" i="0" dirty="0" err="1"/>
              <a:t>alle</a:t>
            </a:r>
            <a:r>
              <a:rPr lang="en-US" sz="2400" b="0" i="0" dirty="0"/>
              <a:t> </a:t>
            </a:r>
            <a:r>
              <a:rPr lang="en-US" sz="2400" b="0" i="0" dirty="0" err="1"/>
              <a:t>e</a:t>
            </a:r>
            <a:r>
              <a:rPr lang="en-US" sz="2400" b="0" i="0" dirty="0" err="1">
                <a:latin typeface="cmsy10" charset="0"/>
              </a:rPr>
              <a:t>∈</a:t>
            </a:r>
            <a:r>
              <a:rPr lang="en-US" sz="2400" b="0" i="0" dirty="0" err="1"/>
              <a:t>E</a:t>
            </a:r>
            <a:r>
              <a:rPr lang="en-US" sz="2400" b="0" i="0" dirty="0"/>
              <a:t>})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Königsberger Brückenproblem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Gibt es einen Weg über alle sieben Brücken von einem beliebigen Ausgangspunkt zurück zum Ausgangspunkt?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223</a:t>
            </a:fld>
            <a:endParaRPr lang="de-DE"/>
          </a:p>
        </p:txBody>
      </p:sp>
      <p:pic>
        <p:nvPicPr>
          <p:cNvPr id="5" name="Bild 4" descr="800d015f435bc9dedbf059ed47278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5520"/>
            <a:ext cx="5688632" cy="42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832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Königsberger Brückenproblem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Gibt es einen Weg über alle sieben Brücken von einem beliebigen Ausgangspunkt zurück zum Ausgangspunkt?</a:t>
            </a:r>
          </a:p>
          <a:p>
            <a:r>
              <a:rPr lang="de-DE" dirty="0"/>
              <a:t>Wobei jede Brücke nur einmal benutzt werden darf.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224</a:t>
            </a:fld>
            <a:endParaRPr lang="de-DE"/>
          </a:p>
        </p:txBody>
      </p:sp>
      <p:pic>
        <p:nvPicPr>
          <p:cNvPr id="6" name="Bild 5" descr="Screen Shot 2015-06-17 at 14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2780928"/>
            <a:ext cx="8308023" cy="28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40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Transformation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Darstellung als Prüfung von </a:t>
            </a:r>
            <a:r>
              <a:rPr lang="de-DE" dirty="0" err="1"/>
              <a:t>Grapheigenschaften</a:t>
            </a:r>
            <a:endParaRPr lang="de-DE" dirty="0"/>
          </a:p>
          <a:p>
            <a:r>
              <a:rPr lang="de-DE" dirty="0"/>
              <a:t>Insel, Landgebiet: Knoten</a:t>
            </a:r>
          </a:p>
          <a:p>
            <a:r>
              <a:rPr lang="de-DE" dirty="0"/>
              <a:t>Gebietsnamen</a:t>
            </a:r>
          </a:p>
          <a:p>
            <a:pPr lvl="1"/>
            <a:r>
              <a:rPr lang="de-DE" dirty="0"/>
              <a:t>Knotenbeschriftung </a:t>
            </a:r>
            <a:br>
              <a:rPr lang="de-DE" dirty="0"/>
            </a:br>
            <a:r>
              <a:rPr lang="de-DE" dirty="0"/>
              <a:t>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{S, I, N ,O}</a:t>
            </a:r>
          </a:p>
          <a:p>
            <a:r>
              <a:rPr lang="de-DE" dirty="0"/>
              <a:t>Brücken: Kanten</a:t>
            </a:r>
          </a:p>
          <a:p>
            <a:r>
              <a:rPr lang="de-DE" dirty="0"/>
              <a:t>Brückennamen: </a:t>
            </a:r>
          </a:p>
          <a:p>
            <a:pPr lvl="1"/>
            <a:r>
              <a:rPr lang="de-DE" dirty="0"/>
              <a:t>Kantenbeschriftung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225</a:t>
            </a:fld>
            <a:endParaRPr lang="de-DE"/>
          </a:p>
        </p:txBody>
      </p:sp>
      <p:pic>
        <p:nvPicPr>
          <p:cNvPr id="5" name="Bild 4" descr="Screen Shot 2015-06-17 at 14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8" y="2780928"/>
            <a:ext cx="3640552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28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des Problems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Eingabe: </a:t>
            </a:r>
          </a:p>
          <a:p>
            <a:pPr lvl="1"/>
            <a:r>
              <a:rPr lang="de-DE" dirty="0"/>
              <a:t>Welche Brücke führt von wo nach wo.</a:t>
            </a:r>
          </a:p>
          <a:p>
            <a:r>
              <a:rPr lang="de-DE" dirty="0"/>
              <a:t>Ausgabe: </a:t>
            </a:r>
          </a:p>
          <a:p>
            <a:pPr lvl="1"/>
            <a:r>
              <a:rPr lang="de-DE" dirty="0"/>
              <a:t>Ja, es gibt einen geschlossenen Weg </a:t>
            </a:r>
            <a:br>
              <a:rPr lang="de-DE" dirty="0"/>
            </a:br>
            <a:r>
              <a:rPr lang="de-DE" dirty="0"/>
              <a:t>(alle Landstücke besucht  und Anfang = Ende) </a:t>
            </a:r>
            <a:br>
              <a:rPr lang="de-DE" dirty="0"/>
            </a:br>
            <a:r>
              <a:rPr lang="de-DE" dirty="0"/>
              <a:t>oder nur einen offenen Weg </a:t>
            </a:r>
            <a:br>
              <a:rPr lang="de-DE" dirty="0"/>
            </a:br>
            <a:r>
              <a:rPr lang="de-DE" dirty="0"/>
              <a:t>(alle Landstücke besucht aber Anfang ≠ Ende) oder</a:t>
            </a:r>
          </a:p>
          <a:p>
            <a:pPr lvl="1"/>
            <a:r>
              <a:rPr lang="de-DE" dirty="0"/>
              <a:t>Nein, es gibt keine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6098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Suchproblem?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 für ein Verfahren:</a:t>
            </a:r>
          </a:p>
          <a:p>
            <a:pPr lvl="1"/>
            <a:r>
              <a:rPr lang="de-DE" dirty="0"/>
              <a:t>Starte an einem Ort (z.B. Süden)</a:t>
            </a:r>
          </a:p>
          <a:p>
            <a:pPr lvl="1"/>
            <a:r>
              <a:rPr lang="de-DE" dirty="0"/>
              <a:t>Durchlaufe alle möglichen Wege unter Einhaltungen der Bedingungen, so dass der Startort (Süden) wieder erreicht wird und jede Brücke nur einmal benutzt wird</a:t>
            </a:r>
          </a:p>
          <a:p>
            <a:pPr lvl="1"/>
            <a:r>
              <a:rPr lang="de-DE" dirty="0"/>
              <a:t>Wenn Weg gefunden, Lösung ausgeben</a:t>
            </a:r>
            <a:br>
              <a:rPr lang="de-DE" dirty="0"/>
            </a:br>
            <a:r>
              <a:rPr lang="de-DE" dirty="0"/>
              <a:t>Und sonst ?</a:t>
            </a:r>
          </a:p>
          <a:p>
            <a:pPr lvl="1"/>
            <a:r>
              <a:rPr lang="de-DE" dirty="0"/>
              <a:t>Frage: Müssen wir für einen offenen Weg sogar von jedem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Ort ∈ {N, S, O, I} </a:t>
            </a:r>
            <a:r>
              <a:rPr lang="de-DE" dirty="0"/>
              <a:t>aus unsere Suche beginnen?</a:t>
            </a:r>
          </a:p>
          <a:p>
            <a:r>
              <a:rPr lang="de-DE" dirty="0"/>
              <a:t>Es ergäbe sich ein Verfahren mit hohem Aufwand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reicht vielleicht, nur die </a:t>
            </a:r>
            <a:br>
              <a:rPr lang="de-DE" dirty="0"/>
            </a:br>
            <a:r>
              <a:rPr lang="de-DE" dirty="0">
                <a:solidFill>
                  <a:srgbClr val="0409FF"/>
                </a:solidFill>
              </a:rPr>
              <a:t>Anzahl der Brücken </a:t>
            </a:r>
            <a:r>
              <a:rPr lang="de-DE" dirty="0"/>
              <a:t>zwischen </a:t>
            </a:r>
            <a:br>
              <a:rPr lang="de-DE" dirty="0"/>
            </a:br>
            <a:r>
              <a:rPr lang="de-DE" dirty="0"/>
              <a:t>zwei Knoten zu erfassen</a:t>
            </a:r>
          </a:p>
          <a:p>
            <a:r>
              <a:rPr lang="de-DE" dirty="0"/>
              <a:t>Beim </a:t>
            </a:r>
            <a:r>
              <a:rPr lang="de-DE" dirty="0">
                <a:solidFill>
                  <a:srgbClr val="0409FF"/>
                </a:solidFill>
              </a:rPr>
              <a:t>Passieren</a:t>
            </a:r>
            <a:r>
              <a:rPr lang="de-DE" dirty="0"/>
              <a:t> eines Knotens </a:t>
            </a:r>
            <a:br>
              <a:rPr lang="de-DE" dirty="0"/>
            </a:br>
            <a:r>
              <a:rPr lang="de-DE" dirty="0"/>
              <a:t>(hin- und wieder weg) werden </a:t>
            </a:r>
            <a:br>
              <a:rPr lang="de-DE" dirty="0"/>
            </a:br>
            <a:r>
              <a:rPr lang="de-DE" dirty="0"/>
              <a:t>zwei </a:t>
            </a:r>
            <a:r>
              <a:rPr lang="de-DE" dirty="0">
                <a:solidFill>
                  <a:srgbClr val="0409FF"/>
                </a:solidFill>
              </a:rPr>
              <a:t>anliegende Kanten </a:t>
            </a:r>
            <a:br>
              <a:rPr lang="de-DE" dirty="0">
                <a:solidFill>
                  <a:srgbClr val="0409FF"/>
                </a:solidFill>
              </a:rPr>
            </a:br>
            <a:r>
              <a:rPr lang="de-DE" dirty="0">
                <a:solidFill>
                  <a:srgbClr val="0409FF"/>
                </a:solidFill>
              </a:rPr>
              <a:t>verwendet</a:t>
            </a:r>
          </a:p>
          <a:p>
            <a:r>
              <a:rPr lang="de-DE" dirty="0"/>
              <a:t>Ein Knoten mit einer </a:t>
            </a:r>
            <a:r>
              <a:rPr lang="de-DE" dirty="0">
                <a:solidFill>
                  <a:srgbClr val="0409FF"/>
                </a:solidFill>
              </a:rPr>
              <a:t>ungeraden </a:t>
            </a:r>
            <a:br>
              <a:rPr lang="de-DE" dirty="0">
                <a:solidFill>
                  <a:srgbClr val="0409FF"/>
                </a:solidFill>
              </a:rPr>
            </a:br>
            <a:r>
              <a:rPr lang="de-DE" dirty="0">
                <a:solidFill>
                  <a:srgbClr val="0409FF"/>
                </a:solidFill>
              </a:rPr>
              <a:t>Anzahl </a:t>
            </a:r>
            <a:r>
              <a:rPr lang="de-DE" dirty="0"/>
              <a:t>von anliegenden Kanten </a:t>
            </a:r>
            <a:br>
              <a:rPr lang="de-DE" dirty="0"/>
            </a:br>
            <a:r>
              <a:rPr lang="de-DE" dirty="0"/>
              <a:t>kann also nur ein </a:t>
            </a:r>
            <a:r>
              <a:rPr lang="de-DE" dirty="0">
                <a:solidFill>
                  <a:srgbClr val="0409FF"/>
                </a:solidFill>
              </a:rPr>
              <a:t>Randknoten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gesuchten Weges sein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228</a:t>
            </a:fld>
            <a:endParaRPr lang="de-DE"/>
          </a:p>
        </p:txBody>
      </p:sp>
      <p:pic>
        <p:nvPicPr>
          <p:cNvPr id="5" name="Bild 4" descr="Screen Shot 2015-06-17 at 14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08" y="1556792"/>
            <a:ext cx="27930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Umformulierung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 dirty="0"/>
              <a:t>Gibt es einen Weg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(zusammenhängende Folge von Kanten)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/>
              <a:t>der alle Kanten genau einmal enthält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(Knoten beliebig oft)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und möglichst geschlossen ist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(Anfangsknoten = Endknoten)</a:t>
            </a:r>
          </a:p>
          <a:p>
            <a:pPr lvl="1"/>
            <a:r>
              <a:rPr lang="de-DE" sz="2000" dirty="0"/>
              <a:t>Wir beschränken uns auf die Frage nach der Existenz eines solchen Wegs (und verzichten auf die Bestimmung eines solchen Weges, falls es ihn gibt)</a:t>
            </a:r>
          </a:p>
          <a:p>
            <a:r>
              <a:rPr lang="de-DE" sz="2400" dirty="0"/>
              <a:t>Besitzt der Graph einen </a:t>
            </a:r>
            <a:r>
              <a:rPr lang="de-DE" sz="2400" dirty="0" err="1">
                <a:solidFill>
                  <a:srgbClr val="0409FF"/>
                </a:solidFill>
              </a:rPr>
              <a:t>Eulerweg</a:t>
            </a:r>
            <a:r>
              <a:rPr lang="de-DE" sz="2400" dirty="0"/>
              <a:t> bzw. </a:t>
            </a:r>
            <a:r>
              <a:rPr lang="de-DE" sz="2400" dirty="0">
                <a:solidFill>
                  <a:srgbClr val="0409FF"/>
                </a:solidFill>
              </a:rPr>
              <a:t>Eulerkreis</a:t>
            </a:r>
            <a:r>
              <a:rPr lang="de-DE" sz="2400" dirty="0"/>
              <a:t>?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Trotz seines Namens ist der Eulerkreis kein Kreis, zumindest wenn man der häufigen Definition folgt, nach der sich in einem Kreis kein Knoten wiederholen darf.</a:t>
            </a:r>
          </a:p>
        </p:txBody>
      </p:sp>
    </p:spTree>
    <p:extLst>
      <p:ext uri="{BB962C8B-B14F-4D97-AF65-F5344CB8AC3E}">
        <p14:creationId xmlns:p14="http://schemas.microsoft.com/office/powerpoint/2010/main" val="2651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(grob):</a:t>
            </a:r>
          </a:p>
          <a:p>
            <a:r>
              <a:rPr lang="de-DE" dirty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47925" y="623319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0409FF"/>
                </a:solidFill>
                <a:latin typeface="+mn-lt"/>
              </a:rPr>
              <a:t>Gustavson</a:t>
            </a:r>
            <a:r>
              <a:rPr lang="en-US" sz="1050" dirty="0">
                <a:solidFill>
                  <a:srgbClr val="0409FF"/>
                </a:solidFill>
                <a:latin typeface="+mn-lt"/>
              </a:rPr>
              <a:t>, F. Two fast algorithms for sparse matrices: Multiplication and permuted transposition. </a:t>
            </a:r>
            <a:r>
              <a:rPr lang="en-US" sz="1050" i="1" dirty="0">
                <a:solidFill>
                  <a:srgbClr val="0409FF"/>
                </a:solidFill>
                <a:latin typeface="+mn-lt"/>
              </a:rPr>
              <a:t>ACM Trans. Math. </a:t>
            </a:r>
            <a:r>
              <a:rPr lang="en-US" sz="1050" i="1" dirty="0" err="1">
                <a:solidFill>
                  <a:srgbClr val="0409FF"/>
                </a:solidFill>
                <a:latin typeface="+mn-lt"/>
              </a:rPr>
              <a:t>Softw</a:t>
            </a:r>
            <a:r>
              <a:rPr lang="en-US" sz="1050" i="1" dirty="0">
                <a:solidFill>
                  <a:srgbClr val="0409FF"/>
                </a:solidFill>
                <a:latin typeface="+mn-lt"/>
              </a:rPr>
              <a:t>. 4</a:t>
            </a:r>
            <a:r>
              <a:rPr lang="en-US" sz="1050" dirty="0">
                <a:solidFill>
                  <a:srgbClr val="0409FF"/>
                </a:solidFill>
                <a:latin typeface="+mn-lt"/>
              </a:rPr>
              <a:t>, 3, 250–269, </a:t>
            </a:r>
            <a:r>
              <a:rPr lang="en-US" sz="1050" dirty="0">
                <a:solidFill>
                  <a:srgbClr val="FF0000"/>
                </a:solidFill>
              </a:rPr>
              <a:t>1978</a:t>
            </a:r>
            <a:endParaRPr lang="en-US" sz="105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auf </a:t>
            </a:r>
            <a:r>
              <a:rPr lang="de-DE" dirty="0" err="1"/>
              <a:t>Graphenebene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Beim Passieren eines Knotens (hin- und wieder weg) werden zwei anliegende Kanten verwendet</a:t>
            </a:r>
          </a:p>
          <a:p>
            <a:r>
              <a:rPr lang="de-DE" dirty="0"/>
              <a:t>Ein Knoten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mit einer ungeraden Anzahl von anliegenden Kanten kann also nur ein Randknoten des gesuchten Weges sein</a:t>
            </a:r>
          </a:p>
          <a:p>
            <a:r>
              <a:rPr lang="de-DE" dirty="0"/>
              <a:t>Die Anzahl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 solcher Knoten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de-DE" dirty="0"/>
            </a:br>
            <a:r>
              <a:rPr lang="de-DE" dirty="0"/>
              <a:t>kann nur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/>
              <a:t> oder ganzzahlig sein</a:t>
            </a:r>
          </a:p>
          <a:p>
            <a:r>
              <a:rPr lang="de-DE" dirty="0"/>
              <a:t>Wenn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 = 0 </a:t>
            </a:r>
            <a:r>
              <a:rPr lang="de-DE" dirty="0"/>
              <a:t>: dann existiert Eulerkreis (mit beliebigem Anfang!)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 = 2 </a:t>
            </a:r>
            <a:r>
              <a:rPr lang="de-DE" dirty="0"/>
              <a:t>: dann existiert </a:t>
            </a:r>
            <a:r>
              <a:rPr lang="de-DE" dirty="0" err="1"/>
              <a:t>Eulerweg</a:t>
            </a:r>
            <a:endParaRPr lang="de-DE" dirty="0"/>
          </a:p>
          <a:p>
            <a:pPr lvl="1"/>
            <a:r>
              <a:rPr lang="de-DE" dirty="0"/>
              <a:t>sonst existiert keine Lösung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43808" y="602128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Aus einer Arbeit von Leonhard Euler, </a:t>
            </a:r>
            <a:r>
              <a:rPr lang="de-DE" sz="1200" b="1" dirty="0">
                <a:solidFill>
                  <a:srgbClr val="FF0000"/>
                </a:solidFill>
              </a:rPr>
              <a:t>1736</a:t>
            </a:r>
          </a:p>
          <a:p>
            <a:r>
              <a:rPr lang="de-DE" sz="1200" dirty="0">
                <a:solidFill>
                  <a:srgbClr val="0000FF"/>
                </a:solidFill>
              </a:rPr>
              <a:t>Wladimir </a:t>
            </a:r>
            <a:r>
              <a:rPr lang="de-DE" sz="1200" dirty="0" err="1">
                <a:solidFill>
                  <a:srgbClr val="0000FF"/>
                </a:solidFill>
              </a:rPr>
              <a:t>Velminski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Leonhard Euler. Die Geburt der Graphentheorie</a:t>
            </a:r>
            <a:r>
              <a:rPr lang="de-DE" sz="1200" dirty="0">
                <a:solidFill>
                  <a:srgbClr val="0000FF"/>
                </a:solidFill>
              </a:rPr>
              <a:t>. Kulturverlag </a:t>
            </a:r>
            <a:r>
              <a:rPr lang="de-DE" sz="1200" dirty="0" err="1">
                <a:solidFill>
                  <a:srgbClr val="0000FF"/>
                </a:solidFill>
              </a:rPr>
              <a:t>Kadmos</a:t>
            </a:r>
            <a:r>
              <a:rPr lang="de-DE" sz="1200" dirty="0">
                <a:solidFill>
                  <a:srgbClr val="0000FF"/>
                </a:solidFill>
              </a:rPr>
              <a:t>, Berlin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9706189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Euler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 (V, E) 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>
                <a:solidFill>
                  <a:srgbClr val="3C8C93"/>
                </a:solidFill>
              </a:rPr>
              <a:t>U := 0;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    </a:t>
            </a: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v ∈ V</a:t>
            </a:r>
            <a:r>
              <a:rPr lang="de-DE" sz="2000" dirty="0"/>
              <a:t> do</a:t>
            </a:r>
          </a:p>
          <a:p>
            <a:pPr marL="0" indent="0">
              <a:buNone/>
            </a:pPr>
            <a:r>
              <a:rPr lang="de-DE" sz="2000" dirty="0"/>
              <a:t>      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odd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?(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degree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(v, E))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U := U+1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U=0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U = 2 </a:t>
            </a:r>
            <a:r>
              <a:rPr lang="de-DE" sz="2000" dirty="0" err="1"/>
              <a:t>then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“</a:t>
            </a:r>
            <a:r>
              <a:rPr lang="de-DE" sz="2000" dirty="0" err="1">
                <a:solidFill>
                  <a:srgbClr val="3C8C93"/>
                </a:solidFill>
              </a:rPr>
              <a:t>Eulerweg</a:t>
            </a:r>
            <a:r>
              <a:rPr lang="de-DE" sz="2000" dirty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         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231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1340768"/>
            <a:ext cx="3888432" cy="1584176"/>
          </a:xfrm>
          <a:prstGeom prst="cloudCallout">
            <a:avLst>
              <a:gd name="adj1" fmla="val -89480"/>
              <a:gd name="adj2" fmla="val 7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Wieviele</a:t>
            </a:r>
            <a:r>
              <a:rPr lang="de-DE" dirty="0">
                <a:solidFill>
                  <a:schemeClr val="tx1"/>
                </a:solidFill>
              </a:rPr>
              <a:t> Schritte benötigt </a:t>
            </a:r>
            <a:r>
              <a:rPr lang="de-DE" dirty="0" err="1">
                <a:solidFill>
                  <a:schemeClr val="tx1"/>
                </a:solidFill>
              </a:rPr>
              <a:t>degree</a:t>
            </a:r>
            <a:r>
              <a:rPr lang="de-DE" dirty="0">
                <a:solidFill>
                  <a:schemeClr val="tx1"/>
                </a:solidFill>
              </a:rPr>
              <a:t>(v, E)?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O(m) mit m = |E|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Oh! Und das in einer Schleife! Macht O(</a:t>
            </a:r>
            <a:r>
              <a:rPr lang="de-DE" dirty="0" err="1">
                <a:solidFill>
                  <a:schemeClr val="tx1"/>
                </a:solidFill>
              </a:rPr>
              <a:t>nm</a:t>
            </a:r>
            <a:r>
              <a:rPr lang="de-DE" dirty="0">
                <a:solidFill>
                  <a:schemeClr val="tx1"/>
                </a:solidFill>
              </a:rPr>
              <a:t>) insgesamt.</a:t>
            </a:r>
          </a:p>
        </p:txBody>
      </p:sp>
    </p:spTree>
    <p:extLst>
      <p:ext uri="{BB962C8B-B14F-4D97-AF65-F5344CB8AC3E}">
        <p14:creationId xmlns:p14="http://schemas.microsoft.com/office/powerpoint/2010/main" val="1250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Euler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 (V, E) 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>
                <a:solidFill>
                  <a:srgbClr val="3C8C93"/>
                </a:solidFill>
              </a:rPr>
              <a:t>d=&lt;0, ... 0&gt; Array [1..length(V)] of IN  </a:t>
            </a:r>
            <a:r>
              <a:rPr lang="de-DE" sz="2000" dirty="0">
                <a:solidFill>
                  <a:srgbClr val="FF0000"/>
                </a:solidFill>
              </a:rPr>
              <a:t> // Grad (</a:t>
            </a:r>
            <a:r>
              <a:rPr lang="de-DE" sz="2000" dirty="0" err="1">
                <a:solidFill>
                  <a:srgbClr val="FF0000"/>
                </a:solidFill>
              </a:rPr>
              <a:t>degree</a:t>
            </a:r>
            <a:r>
              <a:rPr lang="de-DE" sz="2000" dirty="0">
                <a:solidFill>
                  <a:srgbClr val="FF0000"/>
                </a:solidFill>
              </a:rPr>
              <a:t>) für alle Knoten in V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, v) ∈ E</a:t>
            </a:r>
            <a:r>
              <a:rPr lang="de-DE" sz="2000" dirty="0"/>
              <a:t> do</a:t>
            </a:r>
          </a:p>
          <a:p>
            <a:pPr marL="0" indent="0">
              <a:buNone/>
            </a:pPr>
            <a:r>
              <a:rPr lang="de-DE" sz="2000" dirty="0"/>
              <a:t>           </a:t>
            </a:r>
            <a:r>
              <a:rPr lang="de-DE" sz="2000" dirty="0">
                <a:solidFill>
                  <a:srgbClr val="3C8C93"/>
                </a:solidFill>
              </a:rPr>
              <a:t>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 := 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]+1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          d[v] := d[v]+1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    U := 0; i := 1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i ≤ </a:t>
            </a:r>
            <a:r>
              <a:rPr lang="de-DE" sz="2000" dirty="0" err="1">
                <a:solidFill>
                  <a:srgbClr val="3C8C93"/>
                </a:solidFill>
              </a:rPr>
              <a:t>length</a:t>
            </a:r>
            <a:r>
              <a:rPr lang="de-DE" sz="2000" dirty="0">
                <a:solidFill>
                  <a:srgbClr val="3C8C93"/>
                </a:solidFill>
              </a:rPr>
              <a:t>(V) </a:t>
            </a:r>
            <a:r>
              <a:rPr lang="de-DE" sz="2000" dirty="0"/>
              <a:t>do</a:t>
            </a:r>
          </a:p>
          <a:p>
            <a:pPr marL="0" indent="0">
              <a:buNone/>
            </a:pPr>
            <a:r>
              <a:rPr lang="de-DE" sz="2000" dirty="0"/>
              <a:t>      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odd</a:t>
            </a:r>
            <a:r>
              <a:rPr lang="de-DE" sz="2000" dirty="0">
                <a:solidFill>
                  <a:srgbClr val="3C8C93"/>
                </a:solidFill>
              </a:rPr>
              <a:t>?(d[i])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U := U +1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          i := i +1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U=0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U = 2 </a:t>
            </a:r>
            <a:r>
              <a:rPr lang="de-DE" sz="2000" dirty="0" err="1"/>
              <a:t>then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“</a:t>
            </a:r>
            <a:r>
              <a:rPr lang="de-DE" sz="2000" dirty="0" err="1">
                <a:solidFill>
                  <a:srgbClr val="3C8C93"/>
                </a:solidFill>
              </a:rPr>
              <a:t>Eulerweg</a:t>
            </a:r>
            <a:r>
              <a:rPr lang="de-DE" sz="2000" dirty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         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232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Aha!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O(</a:t>
            </a:r>
            <a:r>
              <a:rPr lang="de-DE" sz="3200" dirty="0" err="1">
                <a:solidFill>
                  <a:schemeClr val="tx1"/>
                </a:solidFill>
              </a:rPr>
              <a:t>n+m</a:t>
            </a:r>
            <a:r>
              <a:rPr lang="de-DE" sz="3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Entwurfsmuster: </a:t>
            </a:r>
            <a:r>
              <a:rPr lang="de-DE" dirty="0"/>
              <a:t>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Nachdenken wandelt ein scheinbares Suchproblem in eine Berechnung mit linearem Aufwand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/>
              <a:t>die Anzahl der Knoten und </a:t>
            </a:r>
            <a:r>
              <a:rPr lang="de-DE" dirty="0">
                <a:solidFill>
                  <a:srgbClr val="3C8C93"/>
                </a:solidFill>
              </a:rPr>
              <a:t>m</a:t>
            </a:r>
            <a:r>
              <a:rPr lang="de-DE" dirty="0"/>
              <a:t> die Anzahl der Kanten im Graphen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01135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 Modifikation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Bisher studiertes Problem: „</a:t>
            </a:r>
            <a:r>
              <a:rPr lang="de-DE" dirty="0">
                <a:solidFill>
                  <a:srgbClr val="0000FF"/>
                </a:solidFill>
              </a:rPr>
              <a:t>Euler-Kreis/Weg vorhanden</a:t>
            </a:r>
            <a:r>
              <a:rPr lang="de-DE" dirty="0"/>
              <a:t>“</a:t>
            </a:r>
            <a:br>
              <a:rPr lang="de-DE" dirty="0"/>
            </a:br>
            <a:r>
              <a:rPr lang="de-DE" dirty="0"/>
              <a:t>Jede </a:t>
            </a:r>
            <a:r>
              <a:rPr lang="de-DE" dirty="0">
                <a:solidFill>
                  <a:srgbClr val="FF0000"/>
                </a:solidFill>
              </a:rPr>
              <a:t>Kante</a:t>
            </a:r>
            <a:r>
              <a:rPr lang="de-DE" dirty="0"/>
              <a:t> einmal überschritten</a:t>
            </a:r>
          </a:p>
          <a:p>
            <a:r>
              <a:rPr lang="de-DE" dirty="0"/>
              <a:t>Neues Problem: „</a:t>
            </a:r>
            <a:r>
              <a:rPr lang="de-DE" dirty="0">
                <a:solidFill>
                  <a:srgbClr val="0000FF"/>
                </a:solidFill>
              </a:rPr>
              <a:t>Hamilton-Kreis vorhanden</a:t>
            </a:r>
            <a:r>
              <a:rPr lang="de-DE" dirty="0"/>
              <a:t>“</a:t>
            </a:r>
            <a:br>
              <a:rPr lang="de-DE" dirty="0"/>
            </a:br>
            <a:r>
              <a:rPr lang="de-DE" dirty="0"/>
              <a:t>Jeder </a:t>
            </a:r>
            <a:r>
              <a:rPr lang="de-DE" dirty="0">
                <a:solidFill>
                  <a:srgbClr val="FF0000"/>
                </a:solidFill>
              </a:rPr>
              <a:t>Knoten</a:t>
            </a:r>
            <a:r>
              <a:rPr lang="de-DE" dirty="0"/>
              <a:t> genau einmal berührt</a:t>
            </a:r>
          </a:p>
          <a:p>
            <a:r>
              <a:rPr lang="de-DE" dirty="0"/>
              <a:t>Ist erheblich schwieriger, es gibt weder</a:t>
            </a:r>
            <a:br>
              <a:rPr lang="de-DE" dirty="0"/>
            </a:br>
            <a:r>
              <a:rPr lang="de-DE" dirty="0"/>
              <a:t>eine einfache hinreichende Bedingung</a:t>
            </a:r>
            <a:br>
              <a:rPr lang="de-DE" dirty="0"/>
            </a:br>
            <a:r>
              <a:rPr lang="de-DE" dirty="0"/>
              <a:t>noch eine einfache notwendige Bedingung</a:t>
            </a:r>
          </a:p>
          <a:p>
            <a:r>
              <a:rPr lang="de-DE" dirty="0"/>
              <a:t>Interessanterweise ist es einfach, eine vorgeschlagene Lösung zu verifizieren</a:t>
            </a:r>
          </a:p>
          <a:p>
            <a:pPr lvl="1"/>
            <a:r>
              <a:rPr lang="de-DE" dirty="0"/>
              <a:t>NB: Einfache Verifikation ist nicht immer der Fall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234</a:t>
            </a:fld>
            <a:endParaRPr lang="de-DE"/>
          </a:p>
        </p:txBody>
      </p:sp>
      <p:pic>
        <p:nvPicPr>
          <p:cNvPr id="5" name="Bild 4" descr="440px-Hamiltonian_path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1"/>
            <a:ext cx="1973212" cy="1888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40352" y="3861048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769453054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Fluss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Algorithmus</a:t>
            </a:r>
            <a:endParaRPr lang="en-US" dirty="0"/>
          </a:p>
          <a:p>
            <a:pPr lvl="1"/>
            <a:r>
              <a:rPr lang="en-US" dirty="0" err="1"/>
              <a:t>zus</a:t>
            </a:r>
            <a:r>
              <a:rPr lang="en-US" dirty="0"/>
              <a:t>. </a:t>
            </a:r>
            <a:r>
              <a:rPr lang="en-US" dirty="0" err="1"/>
              <a:t>Variante</a:t>
            </a:r>
            <a:r>
              <a:rPr lang="en-US" dirty="0"/>
              <a:t> von Edmonds und Karp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Auswahl</a:t>
            </a:r>
            <a:r>
              <a:rPr lang="en-US" dirty="0"/>
              <a:t> der </a:t>
            </a:r>
            <a:r>
              <a:rPr lang="en-US" dirty="0" err="1"/>
              <a:t>flusserhöhenden</a:t>
            </a:r>
            <a:r>
              <a:rPr lang="en-US" dirty="0"/>
              <a:t> </a:t>
            </a:r>
            <a:r>
              <a:rPr lang="en-US" dirty="0" err="1"/>
              <a:t>Pfade</a:t>
            </a:r>
            <a:r>
              <a:rPr lang="en-US" dirty="0"/>
              <a:t> </a:t>
            </a:r>
            <a:r>
              <a:rPr lang="en-US" dirty="0" err="1"/>
              <a:t>betrachtet</a:t>
            </a:r>
            <a:endParaRPr lang="en-US" dirty="0"/>
          </a:p>
          <a:p>
            <a:r>
              <a:rPr lang="de-DE" dirty="0"/>
              <a:t>Anwendungen des maximalen Flusses</a:t>
            </a:r>
          </a:p>
          <a:p>
            <a:pPr lvl="1"/>
            <a:r>
              <a:rPr lang="de-DE" dirty="0"/>
              <a:t>Maximale </a:t>
            </a:r>
            <a:r>
              <a:rPr lang="de-DE" dirty="0" err="1"/>
              <a:t>bipartite</a:t>
            </a:r>
            <a:r>
              <a:rPr lang="de-DE" dirty="0"/>
              <a:t> </a:t>
            </a:r>
            <a:r>
              <a:rPr lang="de-DE" dirty="0" err="1"/>
              <a:t>Matchings</a:t>
            </a:r>
            <a:endParaRPr lang="de-DE" dirty="0"/>
          </a:p>
          <a:p>
            <a:r>
              <a:rPr lang="de-DE" dirty="0"/>
              <a:t>Verständnis für Probleme über Graphen</a:t>
            </a:r>
          </a:p>
          <a:p>
            <a:pPr lvl="1"/>
            <a:r>
              <a:rPr lang="de-DE" dirty="0"/>
              <a:t>Nicht immer muss man nach Wegen </a:t>
            </a:r>
            <a:r>
              <a:rPr lang="de-DE" i="1" dirty="0"/>
              <a:t>suchen</a:t>
            </a:r>
            <a:r>
              <a:rPr lang="de-DE" dirty="0"/>
              <a:t>...</a:t>
            </a:r>
          </a:p>
          <a:p>
            <a:pPr lvl="1"/>
            <a:r>
              <a:rPr lang="de-DE" dirty="0"/>
              <a:t>Manchmal reicht die Betrachtung von </a:t>
            </a:r>
            <a:r>
              <a:rPr lang="de-DE" dirty="0" err="1"/>
              <a:t>polynomial</a:t>
            </a:r>
            <a:r>
              <a:rPr lang="de-DE" dirty="0"/>
              <a:t> berechenbaren Eigenschaften des Graphen, um ein Problem zu entscheiden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[l]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>
                <a:solidFill>
                  <a:schemeClr val="hlink"/>
                </a:solidFill>
              </a:rPr>
              <a:t>a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>
                <a:solidFill>
                  <a:schemeClr val="hlink"/>
                </a:solidFill>
              </a:rPr>
              <a:t>ℕ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∨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[l]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>
                <a:solidFill>
                  <a:schemeClr val="hlink"/>
                </a:solidFill>
              </a:rPr>
              <a:t>a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IN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∨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>
                <a:solidFill>
                  <a:schemeClr val="hlink"/>
                </a:solidFill>
              </a:rPr>
              <a:t> 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26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27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28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29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3058492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650780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G=(V, E)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30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31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32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Parent-Beziehung eindeutig:</a:t>
            </a:r>
            <a:r>
              <a:rPr lang="de-DE" sz="2800" dirty="0"/>
              <a:t> wenn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zum </a:t>
            </a:r>
            <a:r>
              <a:rPr lang="de-DE" sz="2800" dirty="0" err="1"/>
              <a:t>erstenmal</a:t>
            </a:r>
            <a:r>
              <a:rPr lang="de-DE" sz="2800" dirty="0"/>
              <a:t> besucht wird, wird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  <a:r>
              <a:rPr lang="de-DE" sz="2800" dirty="0"/>
              <a:t> gesetzt und dadurch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markiert</a:t>
            </a:r>
            <a:r>
              <a:rPr lang="de-DE" sz="2800" dirty="0"/>
              <a:t>, so dass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33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34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/>
              <a:t>ein Graph</a:t>
            </a:r>
          </a:p>
          <a:p>
            <a:r>
              <a:rPr lang="de-DE" dirty="0"/>
              <a:t>Iteration über Kanten (</a:t>
            </a:r>
            <a:r>
              <a:rPr lang="de-DE" dirty="0" err="1">
                <a:solidFill>
                  <a:srgbClr val="3C8C93"/>
                </a:solidFill>
              </a:rPr>
              <a:t>u</a:t>
            </a:r>
            <a:r>
              <a:rPr lang="de-DE"/>
              <a:t> und </a:t>
            </a:r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/>
              <a:t> nicht </a:t>
            </a:r>
            <a:r>
              <a:rPr lang="de-DE" dirty="0" err="1"/>
              <a:t>instantiiert</a:t>
            </a:r>
            <a:r>
              <a:rPr lang="de-DE" dirty="0"/>
              <a:t>): 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/>
              <a:t>do</a:t>
            </a:r>
          </a:p>
          <a:p>
            <a:r>
              <a:rPr lang="de-DE" dirty="0"/>
              <a:t>Iteration über Knoten: 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</a:t>
            </a:r>
            <a:r>
              <a:rPr lang="de-DE" b="1" dirty="0"/>
              <a:t>do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/>
              <a:t>do</a:t>
            </a:r>
            <a:r>
              <a:rPr lang="de-DE" dirty="0"/>
              <a:t>, wobei </a:t>
            </a:r>
          </a:p>
          <a:p>
            <a:pPr lvl="2"/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u</a:t>
            </a:r>
            <a:r>
              <a:rPr lang="de-DE" dirty="0"/>
              <a:t> </a:t>
            </a:r>
            <a:r>
              <a:rPr lang="de-DE" dirty="0" err="1"/>
              <a:t>instantiiert</a:t>
            </a:r>
            <a:endParaRPr lang="de-DE" dirty="0"/>
          </a:p>
          <a:p>
            <a:pPr lvl="3"/>
            <a:r>
              <a:rPr lang="de-DE" dirty="0"/>
              <a:t>Finde alle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 ausgehenden Kanten</a:t>
            </a:r>
          </a:p>
          <a:p>
            <a:pPr lvl="2"/>
            <a:r>
              <a:rPr lang="de-DE" dirty="0"/>
              <a:t>oder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</a:t>
            </a:r>
            <a:r>
              <a:rPr lang="de-DE" dirty="0" err="1"/>
              <a:t>instantiiert</a:t>
            </a:r>
            <a:endParaRPr lang="de-DE" dirty="0"/>
          </a:p>
          <a:p>
            <a:pPr lvl="3"/>
            <a:r>
              <a:rPr lang="de-DE" dirty="0"/>
              <a:t>Finde alle bei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eintreffenden Kanten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36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(grob):</a:t>
            </a:r>
          </a:p>
          <a:p>
            <a:r>
              <a:rPr lang="de-DE" dirty="0" err="1">
                <a:solidFill>
                  <a:srgbClr val="FF0000"/>
                </a:solidFill>
              </a:rPr>
              <a:t>getIteratorOut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v,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>
                <a:solidFill>
                  <a:srgbClr val="FF0000"/>
                </a:solidFill>
              </a:rPr>
              <a:t>getIteratorIn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v, 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O(?)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BFS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 = 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N</a:t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 = 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⊥</a:t>
            </a:r>
            <a:r>
              <a:rPr lang="de-DE" sz="2400" dirty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accent2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(s)]:=0               </a:t>
            </a:r>
            <a:r>
              <a:rPr lang="de-DE" sz="2400" dirty="0">
                <a:solidFill>
                  <a:srgbClr val="FF0000"/>
                </a:solidFill>
              </a:rPr>
              <a:t>// s hat Distanz 0 zu sich</a:t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(s)]:=s     </a:t>
            </a:r>
            <a:r>
              <a:rPr lang="de-DE" sz="2400" dirty="0">
                <a:solidFill>
                  <a:srgbClr val="FF0000"/>
                </a:solidFill>
              </a:rPr>
              <a:t>// s ist sein eigener Vater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:=&lt;s&gt;: Queue        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q:Queue</a:t>
            </a:r>
            <a:r>
              <a:rPr lang="de-DE" sz="2400" dirty="0">
                <a:solidFill>
                  <a:srgbClr val="FF0000"/>
                </a:solidFill>
              </a:rPr>
              <a:t> zu besuchender Knoten</a:t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≠ &lt;&gt;</a:t>
            </a:r>
            <a:r>
              <a:rPr lang="de-DE" sz="2400" dirty="0"/>
              <a:t> do       </a:t>
            </a:r>
            <a:r>
              <a:rPr lang="de-DE" sz="2400" dirty="0">
                <a:solidFill>
                  <a:srgbClr val="FF0000"/>
                </a:solidFill>
              </a:rPr>
              <a:t>// solange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nicht leer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err="1">
                <a:solidFill>
                  <a:schemeClr val="accent2"/>
                </a:solidFill>
              </a:rPr>
              <a:t>dequeue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)    </a:t>
            </a:r>
            <a:r>
              <a:rPr lang="de-DE" sz="2400" dirty="0">
                <a:solidFill>
                  <a:srgbClr val="FF0000"/>
                </a:solidFill>
              </a:rPr>
              <a:t>// nimm Knoten nach FIFO-Regel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>
                <a:solidFill>
                  <a:schemeClr val="hlink"/>
                </a:solidFill>
              </a:rPr>
              <a:t> 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(v))=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v schon besucht?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FF0000"/>
                </a:solidFill>
              </a:rPr>
              <a:t>            </a:t>
            </a:r>
            <a:r>
              <a:rPr lang="de-DE" sz="2400" dirty="0" err="1">
                <a:solidFill>
                  <a:schemeClr val="accent2"/>
                </a:solidFill>
              </a:rPr>
              <a:t>enqueue</a:t>
            </a:r>
            <a:r>
              <a:rPr lang="de-DE" sz="2400" dirty="0">
                <a:solidFill>
                  <a:schemeClr val="hlink"/>
                </a:solidFill>
              </a:rPr>
              <a:t>(v,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nein, dann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hinten einfügen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d[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(v)]:=d[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)]+1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(v)]:=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38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39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err="1">
                <a:solidFill>
                  <a:schemeClr val="accent2"/>
                </a:solidFill>
              </a:rPr>
              <a:t>Ungerichteter</a:t>
            </a:r>
            <a:r>
              <a:rPr lang="de-DE" sz="2800" dirty="0">
                <a:solidFill>
                  <a:schemeClr val="accent2"/>
                </a:solidFill>
              </a:rPr>
              <a:t> Graph:</a:t>
            </a:r>
            <a:r>
              <a:rPr lang="de-DE" sz="2800" dirty="0"/>
              <a:t> Kante repräsentiert durch 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err="1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 (bedeutet  v        </a:t>
            </a:r>
            <a:r>
              <a:rPr lang="de-DE" sz="2800" dirty="0" err="1"/>
              <a:t>w</a:t>
            </a:r>
            <a:r>
              <a:rPr lang="de-DE" sz="2800" dirty="0"/>
              <a:t> 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787255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40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3062636" y="221247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83025" y="221247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640270" y="221247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41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3058492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611642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(8,       )</a:t>
            </a: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90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42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 - Schema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Prozedur: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V</a:t>
            </a:r>
            <a:r>
              <a:rPr lang="de-DE" sz="2000" dirty="0"/>
              <a:t> 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handleNonTreeEdge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Prozeduren in rot: noch zu spezifizieren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B8839EB-71B6-8E45-BCEE-33DECCED1B66}"/>
              </a:ext>
            </a:extLst>
          </p:cNvPr>
          <p:cNvSpPr/>
          <p:nvPr/>
        </p:nvSpPr>
        <p:spPr>
          <a:xfrm>
            <a:off x="3347864" y="4663145"/>
            <a:ext cx="3549218" cy="1080120"/>
          </a:xfrm>
          <a:prstGeom prst="cloudCallout">
            <a:avLst>
              <a:gd name="adj1" fmla="val -87488"/>
              <a:gd name="adj2" fmla="val -33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Könnte man das auch iterativ lösen?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43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</a:t>
            </a:r>
            <a:r>
              <a:rPr lang="de-DE" sz="2000" dirty="0">
                <a:solidFill>
                  <a:srgbClr val="FF0000"/>
                </a:solidFill>
              </a:rPr>
              <a:t>// Zeitpunkt wenn Knoten           </a:t>
            </a:r>
            <a:r>
              <a:rPr lang="en-US" sz="2000" dirty="0">
                <a:solidFill>
                  <a:srgbClr val="FF0000"/>
                </a:solidFill>
                <a:latin typeface="cmsy10" charset="0"/>
              </a:rPr>
              <a:t>⟶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 IN</a:t>
            </a:r>
            <a:r>
              <a:rPr lang="de-DE" sz="2000" dirty="0"/>
              <a:t>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Code-Stücke: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:=1;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[s]:=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>
                <a:solidFill>
                  <a:schemeClr val="hlink"/>
                </a:solidFill>
              </a:rPr>
              <a:t>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handleNonTreeEdge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-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[v]:=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 := finishingTime+1</a:t>
            </a:r>
          </a:p>
          <a:p>
            <a:pPr>
              <a:lnSpc>
                <a:spcPct val="80000"/>
              </a:lnSpc>
            </a:pPr>
            <a:endParaRPr lang="de-DE" sz="20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6948264" y="1916832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6948264" y="2277195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7812360" y="2277195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44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3059832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622152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(8,       )</a:t>
            </a: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0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45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&lt;v </a:t>
            </a:r>
            <a:r>
              <a:rPr lang="de-DE" sz="2800" dirty="0" err="1">
                <a:solidFill>
                  <a:schemeClr val="hlink"/>
                </a:solidFill>
              </a:rPr>
              <a:t>gdw</a:t>
            </a:r>
            <a:r>
              <a:rPr lang="de-DE" sz="2800" dirty="0">
                <a:solidFill>
                  <a:schemeClr val="hlink"/>
                </a:solidFill>
              </a:rPr>
              <a:t>.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]&lt;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[v]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1:</a:t>
            </a:r>
            <a:r>
              <a:rPr lang="de-DE" sz="2800" dirty="0"/>
              <a:t> 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(alle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46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1:</a:t>
            </a: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finishTime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(1,      )</a:t>
            </a: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(2,    )</a:t>
            </a: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(11,     )</a:t>
            </a: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47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Baumkante:</a:t>
            </a:r>
            <a:r>
              <a:rPr lang="de-DE" sz="24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6600"/>
                </a:solidFill>
              </a:rPr>
              <a:t>Vorwärtskante:</a:t>
            </a:r>
            <a:r>
              <a:rPr lang="de-DE" sz="2400" dirty="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Rückwärtskante:</a:t>
            </a:r>
            <a:r>
              <a:rPr lang="de-DE" sz="2400" dirty="0"/>
              <a:t> zu einem Vorfahr (siehe </a:t>
            </a:r>
            <a:r>
              <a:rPr lang="de-DE" sz="2400" dirty="0" err="1">
                <a:solidFill>
                  <a:srgbClr val="FF0000"/>
                </a:solidFill>
              </a:rPr>
              <a:t>handleNonTreeEdge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Kreuzkante:</a:t>
            </a:r>
            <a:r>
              <a:rPr lang="de-DE" sz="2400" dirty="0"/>
              <a:t> alle sonstige Kanten (siehe </a:t>
            </a:r>
            <a:r>
              <a:rPr lang="de-DE" sz="2400" dirty="0" err="1">
                <a:solidFill>
                  <a:srgbClr val="FF0000"/>
                </a:solidFill>
              </a:rPr>
              <a:t>handleNonTreeEdge</a:t>
            </a:r>
            <a:r>
              <a:rPr lang="de-DE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(1,       )</a:t>
            </a: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(3,    )</a:t>
            </a:r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(4,    )</a:t>
            </a:r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(5,    )</a:t>
            </a:r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(6,    )</a:t>
            </a: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(7,    )</a:t>
            </a:r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(8,      )</a:t>
            </a:r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(9,    )</a:t>
            </a:r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(10,    )</a:t>
            </a:r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(11,    )</a:t>
            </a:r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48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Beobachtung für Kante </a:t>
            </a:r>
            <a:r>
              <a:rPr lang="de-DE">
                <a:solidFill>
                  <a:schemeClr val="hlink"/>
                </a:solidFill>
              </a:rPr>
              <a:t>(v,w):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756"/>
              </p:ext>
            </p:extLst>
          </p:nvPr>
        </p:nvGraphicFramePr>
        <p:xfrm>
          <a:off x="539750" y="2204864"/>
          <a:ext cx="7272611" cy="3311328"/>
        </p:xfrm>
        <a:graphic>
          <a:graphicData uri="http://schemas.openxmlformats.org/drawingml/2006/table">
            <a:tbl>
              <a:tblPr/>
              <a:tblGrid>
                <a:gridCol w="242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49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Anwendung:</a:t>
            </a:r>
          </a:p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</a:t>
            </a:r>
            <a:br>
              <a:rPr lang="de-DE" dirty="0"/>
            </a:br>
            <a:r>
              <a:rPr lang="de-DE" dirty="0"/>
              <a:t>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gerichteten Kreise</a:t>
            </a:r>
          </a:p>
          <a:p>
            <a:pPr>
              <a:buFontTx/>
              <a:buNone/>
            </a:pPr>
            <a:r>
              <a:rPr lang="de-DE" dirty="0"/>
              <a:t>   DFS-Nummerierung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37181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32863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36450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3429199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3141861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307042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3502224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934024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934024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4078486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3500636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33577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3141861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3573661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3860999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285293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997399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Ungerichtete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</a:p>
          <a:p>
            <a:pPr lvl="1"/>
            <a:r>
              <a:rPr lang="de-DE" dirty="0"/>
              <a:t>z.B.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genau dann, wenn Distanz zwischen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km</a:t>
            </a:r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</a:p>
          <a:p>
            <a:pPr lvl="1"/>
            <a:r>
              <a:rPr lang="de-DE" dirty="0"/>
              <a:t>z.B.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eine Nachricht sendet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Grad eines Knotens: </a:t>
            </a:r>
            <a:r>
              <a:rPr lang="de-DE" dirty="0"/>
              <a:t>Anzahl der ausgehenden Kanten</a:t>
            </a:r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50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4064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51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( 1.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2. )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</a:t>
            </a:r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7263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9422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5818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437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51581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869210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870797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726335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510435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653310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5158135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4221510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37403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52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4454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653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5088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52295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5229572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445472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79777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581872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724747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437409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724747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437409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5229572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869209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365972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53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Folgende Aussagen sind äquivalent 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</a:p>
          <a:p>
            <a:pPr marL="609600" indent="-609600">
              <a:buFontTx/>
              <a:buNone/>
            </a:pP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1269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65177" y="4743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27" name="Textfeld 26"/>
          <p:cNvSpPr txBox="1"/>
          <p:nvPr/>
        </p:nvSpPr>
        <p:spPr>
          <a:xfrm flipH="1">
            <a:off x="3175618" y="4715852"/>
            <a:ext cx="31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</a:t>
            </a:r>
            <a:endParaRPr lang="de-D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770C4B-4091-4F4D-A78B-17147D9E5083}"/>
              </a:ext>
            </a:extLst>
          </p:cNvPr>
          <p:cNvSpPr/>
          <p:nvPr/>
        </p:nvSpPr>
        <p:spPr>
          <a:xfrm>
            <a:off x="5364088" y="5409084"/>
            <a:ext cx="2592462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54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ist eine </a:t>
            </a:r>
            <a:r>
              <a:rPr lang="de-DE" dirty="0">
                <a:solidFill>
                  <a:srgbClr val="FF0000"/>
                </a:solidFill>
              </a:rPr>
              <a:t>starke Zusammenhangskomponente</a:t>
            </a:r>
            <a:r>
              <a:rPr lang="de-DE" dirty="0"/>
              <a:t> 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/>
              <a:t>gdw</a:t>
            </a:r>
            <a:r>
              <a:rPr lang="en-US" dirty="0"/>
              <a:t>. </a:t>
            </a:r>
            <a:r>
              <a:rPr lang="de-DE" dirty="0"/>
              <a:t>für alle 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6269038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55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56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57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58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>
                <a:solidFill>
                  <a:schemeClr val="hlink"/>
                </a:solidFill>
              </a:rPr>
              <a:t>1..n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[v]=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>
                <a:solidFill>
                  <a:schemeClr val="hlink"/>
                </a:solidFill>
              </a:rPr>
              <a:t> 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1, Nr. 2, S. 146-160,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59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Betrachte DFS auf </a:t>
            </a:r>
            <a:r>
              <a:rPr lang="de-DE" sz="24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Sei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 err="1">
                <a:solidFill>
                  <a:schemeClr val="hlink"/>
                </a:solidFill>
              </a:rPr>
              <a:t>,E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bereits besuchter Teilgraph von </a:t>
            </a:r>
            <a:r>
              <a:rPr lang="de-DE" sz="2400" dirty="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Ziel:</a:t>
            </a:r>
            <a:r>
              <a:rPr lang="de-DE" sz="2400" dirty="0"/>
              <a:t> bewahre starke ZHKs in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Idee:</a:t>
            </a:r>
          </a:p>
          <a:p>
            <a:pPr lvl="1">
              <a:lnSpc>
                <a:spcPct val="90000"/>
              </a:lnSpc>
            </a:pPr>
            <a:r>
              <a:rPr lang="de-DE" sz="2200" dirty="0"/>
              <a:t>a)</a:t>
            </a: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endParaRPr lang="de-DE" sz="2200" dirty="0"/>
          </a:p>
          <a:p>
            <a:pPr lvl="1">
              <a:lnSpc>
                <a:spcPct val="90000"/>
              </a:lnSpc>
            </a:pPr>
            <a:r>
              <a:rPr lang="de-DE" sz="2200" dirty="0"/>
              <a:t>b)</a:t>
            </a:r>
            <a:br>
              <a:rPr lang="de-DE" sz="2200" dirty="0"/>
            </a:br>
            <a:endParaRPr lang="de-DE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animBg="1"/>
      <p:bldP spid="363535" grpId="0" animBg="1"/>
      <p:bldP spid="363536" grpId="0"/>
      <p:bldP spid="363537" grpId="0" animBg="1"/>
      <p:bldP spid="363538" grpId="0" animBg="1"/>
      <p:bldP spid="363539" grpId="0" animBg="1"/>
      <p:bldP spid="363540" grpId="0" animBg="1"/>
      <p:bldP spid="363541" grpId="0" animBg="1"/>
      <p:bldP spid="363542" grpId="0" animBg="1"/>
      <p:bldP spid="363543" grpId="0" animBg="1"/>
      <p:bldP spid="363544" grpId="0"/>
      <p:bldP spid="363545" grpId="0" animBg="1"/>
      <p:bldP spid="363546" grpId="0" animBg="1"/>
      <p:bldP spid="363547" grpId="0" animBg="1"/>
      <p:bldP spid="363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Folgenden: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Modellierung 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60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61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ZHKs 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62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br>
              <a:rPr lang="de-DE" sz="3200" dirty="0"/>
            </a:br>
            <a:r>
              <a:rPr lang="de-DE" sz="3200" dirty="0"/>
              <a:t>(und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/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63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</a:t>
            </a:r>
            <a:r>
              <a:rPr lang="de-DE" dirty="0">
                <a:solidFill>
                  <a:srgbClr val="FF0000"/>
                </a:solidFill>
              </a:rPr>
              <a:t>(Invarianten)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br>
              <a:rPr lang="de-DE" dirty="0"/>
            </a:br>
            <a:r>
              <a:rPr lang="de-DE" dirty="0"/>
              <a:t>offenen ZHKs sortiert </a:t>
            </a:r>
            <a:br>
              <a:rPr lang="de-DE" dirty="0"/>
            </a:br>
            <a:r>
              <a:rPr lang="de-DE" dirty="0"/>
              <a:t>nach DFS-Nummern: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Repräsentanten </a:t>
            </a:r>
            <a:br>
              <a:rPr lang="de-DE" dirty="0"/>
            </a:br>
            <a:r>
              <a:rPr lang="de-DE" dirty="0"/>
              <a:t>partitionieren diese </a:t>
            </a:r>
            <a:br>
              <a:rPr lang="de-DE" dirty="0"/>
            </a:br>
            <a:r>
              <a:rPr lang="de-DE" dirty="0"/>
              <a:t>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64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65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66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67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68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69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Länge eines kürzesten gerichteten Weges</a:t>
            </a:r>
            <a:br>
              <a:rPr lang="de-DE" dirty="0"/>
            </a:br>
            <a:r>
              <a:rPr lang="de-DE" dirty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accent2"/>
                </a:solidFill>
              </a:rPr>
              <a:t>G, ∞ </a:t>
            </a:r>
            <a:r>
              <a:rPr lang="de-DE" dirty="0"/>
              <a:t>wenn</a:t>
            </a:r>
            <a:r>
              <a:rPr lang="de-DE" dirty="0">
                <a:solidFill>
                  <a:schemeClr val="accent2"/>
                </a:solidFill>
              </a:rPr>
              <a:t> v </a:t>
            </a:r>
            <a:r>
              <a:rPr lang="de-DE" dirty="0">
                <a:solidFill>
                  <a:srgbClr val="000000"/>
                </a:solidFill>
              </a:rPr>
              <a:t>von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nicht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erreichbar</a:t>
            </a: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70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71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Eine geschlossene 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im besuchten Teilgraphen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/>
              <a:t> ist 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br>
              <a:rPr lang="de-DE" dirty="0"/>
            </a:br>
            <a:r>
              <a:rPr lang="de-DE" dirty="0"/>
              <a:t>(die geschlossene 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ist maximal)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Überlegung: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(v erreicht jeden Knoten in der ZHK)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 (</a:t>
            </a:r>
            <a:r>
              <a:rPr lang="de-DE" dirty="0" err="1"/>
              <a:t>Maximalität</a:t>
            </a:r>
            <a:r>
              <a:rPr lang="de-DE" dirty="0"/>
              <a:t>):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72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Begründung für </a:t>
            </a:r>
            <a:r>
              <a:rPr lang="de-DE" sz="2800" dirty="0">
                <a:solidFill>
                  <a:schemeClr val="hlink"/>
                </a:solidFill>
              </a:rPr>
              <a:t>S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rgbClr val="000000"/>
                </a:solidFill>
              </a:rPr>
              <a:t>Nutze </a:t>
            </a:r>
            <a:r>
              <a:rPr lang="de-DE" sz="2800" dirty="0">
                <a:solidFill>
                  <a:schemeClr val="accent2"/>
                </a:solidFill>
              </a:rPr>
              <a:t>Invariante 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73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 Invarianten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Repräsentanten 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60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8785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2022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56847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4396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487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52022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756847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600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6491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174465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29208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69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42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04967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3082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1303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94383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733788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248166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15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FC5C-368B-5247-915C-D0DA9B908167}" type="slidenum">
              <a:rPr lang="de-DE"/>
              <a:pPr/>
              <a:t>74</a:t>
            </a:fld>
            <a:endParaRPr lang="de-DE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Invarianten 2 und 3:</a:t>
            </a:r>
            <a:r>
              <a:rPr lang="de-DE" dirty="0"/>
              <a:t> </a:t>
            </a:r>
          </a:p>
          <a:p>
            <a:pPr>
              <a:buFontTx/>
              <a:buNone/>
            </a:pPr>
            <a:r>
              <a:rPr lang="de-DE" dirty="0"/>
              <a:t>einfache Methode, um offene ZHKs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zu repräsentieren:</a:t>
            </a:r>
          </a:p>
          <a:p>
            <a:r>
              <a:rPr lang="de-DE" dirty="0"/>
              <a:t>Wir verwalten Folge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/>
              <a:t> aller offenen (nicht geschl.) Knoten in steigender DFS-Nummer und eine Teilfolge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aller offenen ZHK-Repräsentanten</a:t>
            </a:r>
          </a:p>
          <a:p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ausreichend für beide Folgen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allerdings ein Stack mit Element-Test)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26853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27733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276600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781425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2846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478948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124075" y="4653136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2124075" y="4653136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2124075" y="5302423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5795963" y="4942061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120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75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Tiefensuche-Schema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Prozedur = Bestimme ZHKs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V</a:t>
            </a:r>
            <a:r>
              <a:rPr lang="de-DE" sz="2000" dirty="0"/>
              <a:t> 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handleNonTreeEdge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Prozeduren 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76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rgbClr val="FF0000"/>
                </a:solidFill>
              </a:rPr>
              <a:t>init</a:t>
            </a:r>
            <a:r>
              <a:rPr lang="de-DE" dirty="0">
                <a:solidFill>
                  <a:srgbClr val="FF0000"/>
                </a:solidFill>
              </a:rPr>
              <a:t>()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>
                <a:solidFill>
                  <a:schemeClr val="hlink"/>
                </a:solidFill>
              </a:rPr>
              <a:t> = &lt;&gt;: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= &lt;&gt;: 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:=1</a:t>
            </a:r>
            <a:br>
              <a:rPr lang="de-DE" dirty="0"/>
            </a:b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rgbClr val="FF0000"/>
                </a:solidFill>
              </a:rPr>
              <a:t>root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 oder </a:t>
            </a:r>
            <a:r>
              <a:rPr lang="de-DE" dirty="0" err="1">
                <a:solidFill>
                  <a:srgbClr val="FF0000"/>
                </a:solidFill>
              </a:rPr>
              <a:t>traverseTreeEdge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v,w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)     </a:t>
            </a:r>
            <a:r>
              <a:rPr lang="de-DE" dirty="0">
                <a:solidFill>
                  <a:srgbClr val="FF0000"/>
                </a:solidFill>
              </a:rPr>
              <a:t>// neue ZHK</a:t>
            </a:r>
            <a:br>
              <a:rPr lang="de-DE" dirty="0"/>
            </a:br>
            <a:r>
              <a:rPr lang="de-DE" dirty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/>
              <a:t>)   </a:t>
            </a:r>
            <a:r>
              <a:rPr lang="de-DE" dirty="0">
                <a:solidFill>
                  <a:srgbClr val="FF0000"/>
                </a:solidFill>
              </a:rPr>
              <a:t>// neuer offener Knoten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dfsNum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]:=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; 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77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ZHKs 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E0D-6C16-5E48-A91E-9B9F4F260E3E}" type="slidenum">
              <a:rPr lang="de-DE"/>
              <a:pPr/>
              <a:t>78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rgbClr val="FF0000"/>
                </a:solidFill>
              </a:rPr>
              <a:t>handleNonTreeEdge</a:t>
            </a: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>
                <a:solidFill>
                  <a:srgbClr val="FF0000"/>
                </a:solidFill>
              </a:rPr>
              <a:t>v,w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kombiniere ZHKs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 &lt;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accent2"/>
                </a:solidFill>
              </a:rPr>
              <a:t>top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/>
              <a:t>)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accent2"/>
                </a:solidFill>
              </a:rPr>
              <a:t>pop</a:t>
            </a:r>
            <a:r>
              <a:rPr lang="de-DE" sz="2800" dirty="0">
                <a:solidFill>
                  <a:schemeClr val="accent2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rgbClr val="FF0000"/>
                </a:solidFill>
              </a:rPr>
              <a:t>backtrack</a:t>
            </a: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>
                <a:solidFill>
                  <a:srgbClr val="FF0000"/>
                </a:solidFill>
              </a:rPr>
              <a:t>u,v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v = </a:t>
            </a:r>
            <a:r>
              <a:rPr lang="de-DE" sz="2800" dirty="0">
                <a:solidFill>
                  <a:schemeClr val="accent2"/>
                </a:solidFill>
              </a:rPr>
              <a:t>top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/>
              <a:t>)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v Repräsentant?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    </a:t>
            </a:r>
            <a:r>
              <a:rPr lang="de-DE" sz="2800" dirty="0" err="1">
                <a:solidFill>
                  <a:schemeClr val="accent2"/>
                </a:solidFill>
              </a:rPr>
              <a:t>pop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/>
              <a:t>)  </a:t>
            </a:r>
            <a:r>
              <a:rPr lang="de-DE" sz="2800" dirty="0">
                <a:solidFill>
                  <a:srgbClr val="FF0000"/>
                </a:solidFill>
              </a:rPr>
              <a:t>// ja: entferne v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repeat</a:t>
            </a:r>
            <a:r>
              <a:rPr lang="de-DE" sz="2800" dirty="0"/>
              <a:t>            </a:t>
            </a:r>
            <a:r>
              <a:rPr lang="de-DE" sz="2800" dirty="0">
                <a:solidFill>
                  <a:srgbClr val="FF0000"/>
                </a:solidFill>
              </a:rPr>
              <a:t>// und offene Knoten bis v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:=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pop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component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]:=v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until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37382433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79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Behauptung:</a:t>
            </a:r>
            <a:r>
              <a:rPr lang="de-DE" dirty="0"/>
              <a:t> 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>
                <a:solidFill>
                  <a:schemeClr val="accent2"/>
                </a:solidFill>
              </a:rPr>
              <a:t>Backtrack, </a:t>
            </a:r>
            <a:r>
              <a:rPr lang="de-DE" dirty="0" err="1">
                <a:solidFill>
                  <a:schemeClr val="accent2"/>
                </a:solidFill>
              </a:rPr>
              <a:t>handleNonTreeEdge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Graphen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als </a:t>
            </a:r>
            <a:r>
              <a:rPr lang="de-DE" sz="2800" dirty="0" err="1"/>
              <a:t>ungerichtet</a:t>
            </a:r>
            <a:r>
              <a:rPr lang="de-DE" sz="2800" dirty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wenn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80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Wie komme ich am schnellsten von A nach B?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81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Wie 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82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>
                <a:solidFill>
                  <a:schemeClr val="hlink"/>
                </a:solidFill>
              </a:rPr>
              <a:t>G = (V, E)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>
                <a:solidFill>
                  <a:schemeClr val="hlink"/>
                </a:solidFill>
              </a:rPr>
              <a:t>c : E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err="1">
                <a:solidFill>
                  <a:schemeClr val="hlink"/>
                </a:solidFill>
              </a:rPr>
              <a:t>ℝ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J. Math. Analysis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Applications</a:t>
            </a:r>
            <a:r>
              <a:rPr lang="de-DE" sz="1200" dirty="0">
                <a:solidFill>
                  <a:srgbClr val="0000FF"/>
                </a:solidFill>
              </a:rPr>
              <a:t>. 14, Seite 191–197,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83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+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193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):</a:t>
            </a:r>
            <a:r>
              <a:rPr lang="de-DE" sz="2400" dirty="0"/>
              <a:t> Distanz zwischen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und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      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/>
              <a:t>     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84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+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-</a:t>
            </a:r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>
                <a:solidFill>
                  <a:schemeClr val="hlink"/>
                </a:solidFill>
              </a:rPr>
              <a:t>-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>?</a:t>
            </a:r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85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.</a:t>
            </a:r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86288" y="344328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i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chemeClr val="hlink"/>
                </a:solidFill>
              </a:rPr>
              <a:t>c(C)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/>
              <a:t> geht Ausdruck gegen 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>
                <a:solidFill>
                  <a:schemeClr val="hlink"/>
                </a:solidFill>
              </a:rPr>
              <a:t>.</a:t>
            </a: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2294582" y="3556680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 Weg p</a:t>
            </a:r>
            <a:endParaRPr lang="de-DE" dirty="0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4311575" y="2940451"/>
            <a:ext cx="803425" cy="369332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Weg </a:t>
            </a:r>
            <a:r>
              <a:rPr lang="de-DE" dirty="0" err="1">
                <a:solidFill>
                  <a:srgbClr val="FF0000"/>
                </a:solidFill>
              </a:rPr>
              <a:t>q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86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412776"/>
            <a:ext cx="78983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/>
              <a:t> Kosten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v=</a:t>
            </a:r>
            <a:r>
              <a:rPr lang="de-DE" sz="2800" dirty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, also Kreis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800" dirty="0"/>
              <a:t> vorhanden</a:t>
            </a:r>
          </a:p>
          <a:p>
            <a:pPr>
              <a:buFontTx/>
              <a:buChar char="•"/>
            </a:pP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Es gibt </a:t>
            </a:r>
            <a:r>
              <a:rPr lang="de-DE" sz="2800" dirty="0">
                <a:solidFill>
                  <a:srgbClr val="FF0000"/>
                </a:solidFill>
              </a:rPr>
              <a:t>nicht einfachen</a:t>
            </a:r>
            <a:r>
              <a:rPr lang="de-DE" sz="2800" dirty="0"/>
              <a:t> 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)&lt;l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/>
              <a:t>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Weg</a:t>
            </a:r>
          </a:p>
          <a:p>
            <a:pPr>
              <a:buFontTx/>
              <a:buChar char="•"/>
            </a:pPr>
            <a:r>
              <a:rPr lang="de-DE" sz="2800" dirty="0"/>
              <a:t> 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143125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>
            <a:off x="3078163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40"/>
          <p:cNvSpPr>
            <a:spLocks noChangeArrowheads="1"/>
          </p:cNvSpPr>
          <p:nvPr/>
        </p:nvSpPr>
        <p:spPr bwMode="auto">
          <a:xfrm>
            <a:off x="4446588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41"/>
          <p:cNvSpPr>
            <a:spLocks noChangeArrowheads="1"/>
          </p:cNvSpPr>
          <p:nvPr/>
        </p:nvSpPr>
        <p:spPr bwMode="auto">
          <a:xfrm>
            <a:off x="5383213" y="58211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762125" y="569733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722938" y="576877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2359025" y="5892601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28" name="AutoShape 45"/>
          <p:cNvCxnSpPr>
            <a:cxnSpLocks noChangeShapeType="1"/>
          </p:cNvCxnSpPr>
          <p:nvPr/>
        </p:nvCxnSpPr>
        <p:spPr bwMode="auto">
          <a:xfrm rot="5400000" flipV="1">
            <a:off x="3869532" y="5245694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46"/>
          <p:cNvCxnSpPr>
            <a:cxnSpLocks noChangeShapeType="1"/>
          </p:cNvCxnSpPr>
          <p:nvPr/>
        </p:nvCxnSpPr>
        <p:spPr bwMode="auto">
          <a:xfrm rot="5400000">
            <a:off x="3869532" y="5398094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Line 47"/>
          <p:cNvSpPr>
            <a:spLocks noChangeShapeType="1"/>
          </p:cNvSpPr>
          <p:nvPr/>
        </p:nvSpPr>
        <p:spPr bwMode="auto">
          <a:xfrm flipV="1">
            <a:off x="4600576" y="5834408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3706813" y="5697338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6678613" y="5675113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cxnSp>
        <p:nvCxnSpPr>
          <p:cNvPr id="33" name="AutoShape 54"/>
          <p:cNvCxnSpPr>
            <a:cxnSpLocks noChangeShapeType="1"/>
          </p:cNvCxnSpPr>
          <p:nvPr/>
        </p:nvCxnSpPr>
        <p:spPr bwMode="auto">
          <a:xfrm rot="5400000" flipV="1">
            <a:off x="3869532" y="5137744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2294582" y="5939988"/>
            <a:ext cx="854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 Weg p</a:t>
            </a:r>
            <a:endParaRPr lang="de-DE" dirty="0"/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4260775" y="5268515"/>
            <a:ext cx="80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Weg </a:t>
            </a:r>
            <a:r>
              <a:rPr lang="de-DE" dirty="0" err="1">
                <a:solidFill>
                  <a:srgbClr val="FF0000"/>
                </a:solidFill>
              </a:rPr>
              <a:t>q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87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Graphen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88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Reine Breitensuche funktioniert nicht, wenn Kantenkosten nicht gleich 1.</a:t>
            </a:r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427538" y="53017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89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rgbClr val="000000"/>
                </a:solidFill>
              </a:rPr>
              <a:t>Sei </a:t>
            </a:r>
            <a:r>
              <a:rPr lang="de-DE" sz="2800" dirty="0">
                <a:solidFill>
                  <a:schemeClr val="hlink"/>
                </a:solidFill>
              </a:rPr>
              <a:t>G=(V, E) </a:t>
            </a:r>
            <a:r>
              <a:rPr lang="de-DE" sz="2800" dirty="0">
                <a:solidFill>
                  <a:srgbClr val="000000"/>
                </a:solidFill>
              </a:rPr>
              <a:t>ein Graph,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>
                <a:solidFill>
                  <a:srgbClr val="000000"/>
                </a:solidFill>
              </a:rPr>
              <a:t> eine Kante und </a:t>
            </a:r>
            <a:r>
              <a:rPr lang="de-DE" sz="2800" dirty="0">
                <a:solidFill>
                  <a:srgbClr val="3C8C93"/>
                </a:solidFill>
              </a:rPr>
              <a:t>v</a:t>
            </a:r>
            <a:r>
              <a:rPr lang="de-DE" sz="2800" dirty="0">
                <a:solidFill>
                  <a:srgbClr val="000000"/>
                </a:solidFill>
              </a:rPr>
              <a:t> ein Knoten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Operationen:</a:t>
            </a: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>
                <a:solidFill>
                  <a:schemeClr val="hlink"/>
                </a:solidFill>
              </a:rPr>
              <a:t> 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/>
              <a:t>mit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(v, G</a:t>
            </a:r>
            <a:r>
              <a:rPr lang="de-DE" sz="2800" dirty="0"/>
              <a:t>): </a:t>
            </a:r>
            <a:r>
              <a:rPr lang="de-DE" sz="2800" dirty="0">
                <a:solidFill>
                  <a:schemeClr val="hlink"/>
                </a:solidFill>
              </a:rPr>
              <a:t>V:=V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>
                <a:solidFill>
                  <a:schemeClr val="hlink"/>
                </a:solidFill>
              </a:rPr>
              <a:t> {v}</a:t>
            </a:r>
          </a:p>
          <a:p>
            <a:pPr>
              <a:lnSpc>
                <a:spcPct val="8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G</a:t>
            </a:r>
            <a:r>
              <a:rPr lang="de-DE" sz="2800" dirty="0"/>
              <a:t>): Sei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der Knoten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 </a:t>
            </a:r>
            <a:br>
              <a:rPr lang="de-DE" sz="2800" dirty="0"/>
            </a:br>
            <a:r>
              <a:rPr lang="de-DE" sz="2800" dirty="0"/>
              <a:t>                         </a:t>
            </a:r>
            <a:r>
              <a:rPr lang="de-DE" sz="2800" dirty="0">
                <a:solidFill>
                  <a:schemeClr val="hlink"/>
                </a:solidFill>
              </a:rPr>
              <a:t>V := V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>
                <a:solidFill>
                  <a:schemeClr val="hlink"/>
                </a:solidFill>
              </a:rPr>
              <a:t>{v}, E := E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>
                <a:solidFill>
                  <a:schemeClr val="hlink"/>
                </a:solidFill>
              </a:rPr>
              <a:t>{(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G</a:t>
            </a:r>
            <a:r>
              <a:rPr lang="de-DE" sz="2800" dirty="0"/>
              <a:t>):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i,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, G</a:t>
            </a:r>
            <a:r>
              <a:rPr lang="de-DE" sz="2800" dirty="0"/>
              <a:t>):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br>
              <a:rPr lang="de-DE" sz="2800" dirty="0"/>
            </a:br>
            <a:r>
              <a:rPr lang="de-DE" sz="2800" dirty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90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91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Betrachte dann Knoten in der Reihenfolge ihrer </a:t>
            </a:r>
            <a:r>
              <a:rPr lang="de-DE" dirty="0" err="1"/>
              <a:t>topo</a:t>
            </a:r>
            <a:r>
              <a:rPr lang="de-DE" dirty="0"/>
              <a:t>-logischen 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92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93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d(s):=0</a:t>
            </a:r>
            <a:r>
              <a:rPr lang="de-DE" sz="2800" dirty="0"/>
              <a:t> und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d(v):=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/>
              <a:t> für alle Knoten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jeden besuchten Knoten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/>
              <a:t>, aktualisiere die Distanzen der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>
                <a:solidFill>
                  <a:schemeClr val="hlink"/>
                </a:solidFill>
              </a:rPr>
              <a:t> E, </a:t>
            </a:r>
            <a:br>
              <a:rPr lang="de-DE" sz="2800" dirty="0">
                <a:solidFill>
                  <a:schemeClr val="hlink"/>
                </a:solidFill>
              </a:rPr>
            </a:b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d(v) := min{d(v), d(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Besuche 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gefunden ist, bevor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expandiert wird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7D39286-2C30-F841-96DC-98C7C3B9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259" y="41850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2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0665BF18-FB8E-1B46-A136-FEB70A82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147" y="4185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3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47EAD0C-F28C-F045-8E10-66548DA0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034" y="41850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d</a:t>
            </a:r>
            <a:r>
              <a:rPr lang="de-DE" baseline="-25000" dirty="0"/>
              <a:t>4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E05B6EF-AB08-474F-BE2A-1C106449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236" y="3872656"/>
            <a:ext cx="324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v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97F81433-CF0E-2442-BCA0-4C8D75148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084" y="440095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CADDEC28-B218-364F-A8D8-841AF8857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972" y="440095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CC4111F7-29B0-F24B-B935-4F2AE759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009" y="447397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c</a:t>
            </a:r>
            <a:r>
              <a:rPr lang="de-DE" sz="2400" baseline="-25000" dirty="0"/>
              <a:t>23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E032FAF6-0BA6-0544-BF0A-481B339FD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897" y="4473975"/>
            <a:ext cx="52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c</a:t>
            </a:r>
            <a:r>
              <a:rPr lang="de-DE" sz="2400" baseline="-25000" dirty="0"/>
              <a:t>34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4C5703FD-50AC-FE47-85D3-BB9708B48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196" y="440095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423697-56F8-964F-AF6F-F31E36F1B231}"/>
              </a:ext>
            </a:extLst>
          </p:cNvPr>
          <p:cNvGrpSpPr/>
          <p:nvPr/>
        </p:nvGrpSpPr>
        <p:grpSpPr>
          <a:xfrm>
            <a:off x="5868144" y="3140968"/>
            <a:ext cx="1414512" cy="1147022"/>
            <a:chOff x="5868144" y="4437807"/>
            <a:chExt cx="1414512" cy="1147022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961BB040-CDE7-F14B-A555-AAD63F31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144" y="4725144"/>
              <a:ext cx="503238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d</a:t>
              </a:r>
              <a:r>
                <a:rPr lang="de-DE" baseline="-25000" dirty="0"/>
                <a:t>5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7875FEF0-69A6-C348-9B9C-C692A8410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885" y="4437807"/>
              <a:ext cx="3465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400" dirty="0" err="1"/>
                <a:t>u</a:t>
              </a:r>
              <a:endParaRPr lang="de-DE" sz="2400" dirty="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FFFD2A84-8FFB-8048-93BF-4AECE57F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1013" y="5127629"/>
              <a:ext cx="503237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5B21CA-21C7-3546-9395-83132082A9D5}"/>
                </a:ext>
              </a:extLst>
            </p:cNvPr>
            <p:cNvSpPr/>
            <p:nvPr/>
          </p:nvSpPr>
          <p:spPr>
            <a:xfrm>
              <a:off x="6575411" y="4929452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c(</a:t>
              </a:r>
              <a:r>
                <a:rPr lang="de-DE" dirty="0" err="1"/>
                <a:t>u,v</a:t>
              </a:r>
              <a:r>
                <a:rPr lang="de-DE" dirty="0"/>
                <a:t>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20646-E8E3-C644-B27F-C4C1E06DF2C7}"/>
              </a:ext>
            </a:extLst>
          </p:cNvPr>
          <p:cNvGrpSpPr/>
          <p:nvPr/>
        </p:nvGrpSpPr>
        <p:grpSpPr>
          <a:xfrm>
            <a:off x="6948264" y="3428305"/>
            <a:ext cx="2088232" cy="1507335"/>
            <a:chOff x="5580112" y="4725144"/>
            <a:chExt cx="2088232" cy="15073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4A88B-9667-CF45-9732-6B113EAB0E68}"/>
                </a:ext>
              </a:extLst>
            </p:cNvPr>
            <p:cNvCxnSpPr/>
            <p:nvPr/>
          </p:nvCxnSpPr>
          <p:spPr>
            <a:xfrm>
              <a:off x="5652120" y="4725144"/>
              <a:ext cx="2016224" cy="15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1ADA0A-5E07-384D-A3C2-22D9E80B2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0112" y="4725144"/>
              <a:ext cx="2088232" cy="15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 animBg="1"/>
      <p:bldP spid="11" grpId="0" animBg="1"/>
      <p:bldP spid="15" grpId="0"/>
      <p:bldP spid="16" grpId="0"/>
      <p:bldP spid="2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94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de-DE" dirty="0">
                <a:solidFill>
                  <a:srgbClr val="333398"/>
                </a:solidFill>
              </a:rPr>
              <a:t>Es gilt: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/>
              <a:t>Expansion in topologischer Reihenfolge </a:t>
            </a:r>
            <a:br>
              <a:rPr lang="de-DE" dirty="0"/>
            </a:br>
            <a:r>
              <a:rPr lang="de-DE" dirty="0"/>
              <a:t>führt zu richtigen Distanzen</a:t>
            </a:r>
          </a:p>
          <a:p>
            <a:pPr marL="609600" indent="-609600"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 dirty="0"/>
          </a:p>
          <a:p>
            <a:pPr marL="609600" indent="-609600"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Wie führe ich eine topologische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95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96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Zähler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:= 1</a:t>
            </a: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Bei Einfügen 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num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(v) :=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:= n+1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Solange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nicht leer </a:t>
            </a:r>
          </a:p>
          <a:p>
            <a:pPr lvl="1">
              <a:lnSpc>
                <a:spcPct val="90000"/>
              </a:lnSpc>
            </a:pPr>
            <a:r>
              <a:rPr lang="de-DE" sz="2600" dirty="0"/>
              <a:t>Entnehme </a:t>
            </a:r>
            <a:r>
              <a:rPr lang="de-DE" sz="2600" dirty="0" err="1">
                <a:solidFill>
                  <a:schemeClr val="hlink"/>
                </a:solidFill>
              </a:rPr>
              <a:t>u</a:t>
            </a:r>
            <a:r>
              <a:rPr lang="de-DE" sz="2600" dirty="0"/>
              <a:t> aus </a:t>
            </a:r>
            <a:r>
              <a:rPr lang="de-DE" sz="2600" dirty="0" err="1">
                <a:solidFill>
                  <a:schemeClr val="hlink"/>
                </a:solidFill>
              </a:rPr>
              <a:t>q</a:t>
            </a:r>
            <a:r>
              <a:rPr lang="de-DE" sz="2600" dirty="0"/>
              <a:t> und markiere alle </a:t>
            </a:r>
            <a:r>
              <a:rPr lang="de-DE" sz="2600" dirty="0">
                <a:solidFill>
                  <a:schemeClr val="hlink"/>
                </a:solidFill>
              </a:rPr>
              <a:t>(</a:t>
            </a:r>
            <a:r>
              <a:rPr lang="de-DE" sz="2600" dirty="0" err="1">
                <a:solidFill>
                  <a:schemeClr val="hlink"/>
                </a:solidFill>
              </a:rPr>
              <a:t>u</a:t>
            </a:r>
            <a:r>
              <a:rPr lang="de-DE" sz="2600" dirty="0">
                <a:solidFill>
                  <a:schemeClr val="hlink"/>
                </a:solidFill>
              </a:rPr>
              <a:t>, v) </a:t>
            </a:r>
            <a:r>
              <a:rPr lang="en-US" sz="26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600" dirty="0">
                <a:solidFill>
                  <a:schemeClr val="hlink"/>
                </a:solidFill>
              </a:rPr>
              <a:t> E</a:t>
            </a:r>
            <a:r>
              <a:rPr lang="de-DE" sz="2600" dirty="0"/>
              <a:t>. </a:t>
            </a:r>
            <a:br>
              <a:rPr lang="de-DE" sz="2600" dirty="0"/>
            </a:br>
            <a:r>
              <a:rPr lang="de-DE" sz="2600" dirty="0"/>
              <a:t>Falls alle Kanten nach </a:t>
            </a:r>
            <a:r>
              <a:rPr lang="de-DE" sz="2600" dirty="0">
                <a:solidFill>
                  <a:schemeClr val="hlink"/>
                </a:solidFill>
              </a:rPr>
              <a:t>v </a:t>
            </a:r>
            <a:r>
              <a:rPr lang="de-DE" sz="2600" dirty="0"/>
              <a:t>markiert, füge </a:t>
            </a:r>
            <a:r>
              <a:rPr lang="de-DE" sz="2600" dirty="0">
                <a:solidFill>
                  <a:schemeClr val="hlink"/>
                </a:solidFill>
              </a:rPr>
              <a:t>v</a:t>
            </a:r>
            <a:r>
              <a:rPr lang="de-DE" sz="2600" dirty="0"/>
              <a:t> in </a:t>
            </a:r>
            <a:r>
              <a:rPr lang="de-DE" sz="2600" dirty="0" err="1">
                <a:solidFill>
                  <a:schemeClr val="hlink"/>
                </a:solidFill>
              </a:rPr>
              <a:t>q</a:t>
            </a:r>
            <a:r>
              <a:rPr lang="de-DE" sz="2600" dirty="0"/>
              <a:t> ein. 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Erfolg, falls alle Knoten nummeriert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97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98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99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11195</Words>
  <Application>Microsoft Macintosh PowerPoint</Application>
  <PresentationFormat>On-screen Show (4:3)</PresentationFormat>
  <Paragraphs>3570</Paragraphs>
  <Slides>235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235</vt:i4>
      </vt:variant>
    </vt:vector>
  </HeadingPairs>
  <TitlesOfParts>
    <vt:vector size="246" baseType="lpstr">
      <vt:lpstr>Arial Unicode MS</vt:lpstr>
      <vt:lpstr>Arial</vt:lpstr>
      <vt:lpstr>Calibri</vt:lpstr>
      <vt:lpstr>Cambria Math</vt:lpstr>
      <vt:lpstr>cmsy10</vt:lpstr>
      <vt:lpstr>Gill Sans MT</vt:lpstr>
      <vt:lpstr>Lucida Grande</vt:lpstr>
      <vt:lpstr>msam6</vt:lpstr>
      <vt:lpstr>Myriad Pro</vt:lpstr>
      <vt:lpstr>Symbol</vt:lpstr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DFS-Nummerierung</vt:lpstr>
      <vt:lpstr>Tiefensuche - Schema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Wiederholung Invarianten</vt:lpstr>
      <vt:lpstr>Starke ZHKs</vt:lpstr>
      <vt:lpstr>Wiederholung: Tiefensuche-Schema</vt:lpstr>
      <vt:lpstr>Starke ZHKs</vt:lpstr>
      <vt:lpstr>Starke ZHKs - Beispiel</vt:lpstr>
      <vt:lpstr>Starke ZHKs</vt:lpstr>
      <vt:lpstr>Starke ZHKs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Dijkstra-Algorithmus: Vergleich mit m = n2</vt:lpstr>
      <vt:lpstr>Kürzeste Wege</vt:lpstr>
      <vt:lpstr>Kürzeste Wege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Vereinbarung: Mehrfachwertzuweisung</vt:lpstr>
      <vt:lpstr>Vereinbarung: Getter und Setter</vt:lpstr>
      <vt:lpstr>Vereinbarung: Datentypen, Initwerte und Keys</vt:lpstr>
      <vt:lpstr>Funktion A*</vt:lpstr>
      <vt:lpstr>Hilfsfunktionen</vt:lpstr>
      <vt:lpstr>Hilfsfunktionen</vt:lpstr>
      <vt:lpstr>Analyse</vt:lpstr>
      <vt:lpstr>Analyse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All Pairs Shortest Paths</vt:lpstr>
      <vt:lpstr>All Pairs Shortest Paths</vt:lpstr>
      <vt:lpstr>Naive Erhöhung?</vt:lpstr>
      <vt:lpstr>Neuer Ansatz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Annahme: Ungerichteter Graph gegeben</vt:lpstr>
      <vt:lpstr>Annahme: Ungerichteter Graph gegeben</vt:lpstr>
      <vt:lpstr>Transitive Hülle / Erreichbarkeit</vt:lpstr>
      <vt:lpstr>Naives Verfahren für Erreichbarkeit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Neues Anwendungsproblem</vt:lpstr>
      <vt:lpstr>Minimaler Spannbaum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Jarnik-Prim Algorithmus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 (Skizze)</vt:lpstr>
      <vt:lpstr>Ford-Fulkerson Algo – Beispieldurchlauf</vt:lpstr>
      <vt:lpstr>Ford-Fulkerson Algo – Beispieldurchlauf</vt:lpstr>
      <vt:lpstr>Ford-Fulkerson-Algorithmus mit DFS</vt:lpstr>
      <vt:lpstr>Tiefensuche – Schema: FF-DFS</vt:lpstr>
      <vt:lpstr>Weitere Code-Muster und Prozeduren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</vt:lpstr>
      <vt:lpstr>Anwendung: Maximale bipartite Matchings</vt:lpstr>
      <vt:lpstr>Bipartites Matching</vt:lpstr>
      <vt:lpstr>Mehrere Quellen und mehreren Senken</vt:lpstr>
      <vt:lpstr>Lösung des maximalen Bipartiten Matchings</vt:lpstr>
      <vt:lpstr>Maximaler Fluss ⇔  Maximales bipartites Matching</vt:lpstr>
      <vt:lpstr>Und unser Ausgangsproblem?</vt:lpstr>
      <vt:lpstr>Praktische Fragestellung</vt:lpstr>
      <vt:lpstr>Übersicht über Max-Flow-Algorithmen          (n=|V|, e=|E|, U=max{c(e) für alle e∈E})</vt:lpstr>
      <vt:lpstr>Königsberger Brückenproblem</vt:lpstr>
      <vt:lpstr>Königsberger Brückenproblem</vt:lpstr>
      <vt:lpstr>Transformation des Problems</vt:lpstr>
      <vt:lpstr>Definition des Problems </vt:lpstr>
      <vt:lpstr>Entwurfsmuster Suchproblem?</vt:lpstr>
      <vt:lpstr>Beobachtung</vt:lpstr>
      <vt:lpstr>Umformulierung des Problems</vt:lpstr>
      <vt:lpstr>Analyse auf Graphenebene</vt:lpstr>
      <vt:lpstr>Algorithmus Euler (1)</vt:lpstr>
      <vt:lpstr>Algorithmus Euler (2)</vt:lpstr>
      <vt:lpstr>Entwurfsmuster: Nachdenken</vt:lpstr>
      <vt:lpstr>Kleine Modifikation</vt:lpstr>
      <vt:lpstr>Zusammenfassung Fluss in Netzwerken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2213</cp:revision>
  <cp:lastPrinted>2017-06-22T09:38:33Z</cp:lastPrinted>
  <dcterms:created xsi:type="dcterms:W3CDTF">2010-04-27T12:26:40Z</dcterms:created>
  <dcterms:modified xsi:type="dcterms:W3CDTF">2019-06-21T12:34:38Z</dcterms:modified>
</cp:coreProperties>
</file>