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73" r:id="rId2"/>
    <p:sldId id="296" r:id="rId3"/>
    <p:sldId id="292" r:id="rId4"/>
    <p:sldId id="278" r:id="rId5"/>
    <p:sldId id="280" r:id="rId6"/>
    <p:sldId id="281" r:id="rId7"/>
    <p:sldId id="293" r:id="rId8"/>
    <p:sldId id="294" r:id="rId9"/>
    <p:sldId id="282" r:id="rId10"/>
    <p:sldId id="291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1238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3"/>
    <p:restoredTop sz="94694"/>
  </p:normalViewPr>
  <p:slideViewPr>
    <p:cSldViewPr>
      <p:cViewPr varScale="1">
        <p:scale>
          <a:sx n="121" d="100"/>
          <a:sy n="121" d="100"/>
        </p:scale>
        <p:origin x="19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11.07.19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11.07.19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Tanya Braun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4B4C-BF87-F34E-8B6F-B1952FF5827B}" type="slidenum">
              <a:rPr lang="de-DE"/>
              <a:pPr/>
              <a:t>10</a:t>
            </a:fld>
            <a:endParaRPr lang="de-DE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Übersicht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 und NP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Approximationsalgorithmen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Güte</a:t>
            </a:r>
            <a:r>
              <a:rPr lang="en-US" dirty="0"/>
              <a:t> der Approximation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Lastbalancierungsproblem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1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Hm... NP-schwere Probleme sind trickreich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Was machen wir, wenn Heuristiken nicht greifen und unserer Algorithmus sich im Backtracking verirrt?</a:t>
            </a:r>
          </a:p>
          <a:p>
            <a:r>
              <a:rPr lang="en-US"/>
              <a:t>Approximation der Lösung?</a:t>
            </a:r>
          </a:p>
          <a:p>
            <a:pPr lvl="1"/>
            <a:r>
              <a:rPr lang="en-US"/>
              <a:t>Vielleicht in nebenläufiger Berechnung?</a:t>
            </a:r>
          </a:p>
          <a:p>
            <a:pPr lvl="1"/>
            <a:r>
              <a:rPr lang="en-US"/>
              <a:t>Wenn die Bestimmung der optimalen Lösung zu lange dauert, nimm approximative Lösung, sofern sie bereitsteht</a:t>
            </a:r>
          </a:p>
          <a:p>
            <a:r>
              <a:rPr lang="en-US"/>
              <a:t>Wir haben allerdings gesehen, dass Approximation manchmal beliebig schlecht sein kann </a:t>
            </a:r>
            <a:br>
              <a:rPr lang="en-US"/>
            </a:br>
            <a:r>
              <a:rPr lang="en-US"/>
              <a:t>(unbegrenztes Rucksackproblem)</a:t>
            </a:r>
          </a:p>
          <a:p>
            <a:r>
              <a:rPr lang="en-US"/>
              <a:t>Können wir bei Approximation Garantien für die Güte geben?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4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 Autors mit nur kleinen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</a:t>
            </a:r>
            <a:r>
              <a:rPr lang="de-DE" sz="2000"/>
              <a:t>12 Approximation) </a:t>
            </a:r>
            <a:r>
              <a:rPr lang="de-DE" sz="2000" dirty="0"/>
              <a:t>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21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EBF-D133-384E-8D57-1ED92224AC62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Approximationsalgorithmen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4211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Frage:</a:t>
            </a:r>
            <a:r>
              <a:rPr lang="de-DE" sz="2000" dirty="0"/>
              <a:t> Ich will ein NP-schweres Problem lösen. Was muss ich tun?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Antwort:</a:t>
            </a:r>
            <a:r>
              <a:rPr lang="de-DE" sz="2000" dirty="0"/>
              <a:t> </a:t>
            </a:r>
            <a:r>
              <a:rPr lang="de-DE" sz="2000" dirty="0" err="1"/>
              <a:t>Polynomialzeitalgorithmus</a:t>
            </a:r>
            <a:r>
              <a:rPr lang="de-DE" sz="2000" dirty="0"/>
              <a:t> dafür wohl nicht möglich.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Annahme: </a:t>
            </a:r>
            <a:br>
              <a:rPr lang="de-DE" sz="2000" dirty="0">
                <a:solidFill>
                  <a:schemeClr val="accent2"/>
                </a:solidFill>
              </a:rPr>
            </a:br>
            <a:r>
              <a:rPr lang="de-DE" sz="2000" dirty="0"/>
              <a:t>Entwurfsmuster zur Aufwandsreduktion (siehe SAT) </a:t>
            </a:r>
            <a:br>
              <a:rPr lang="de-DE" sz="2000" dirty="0"/>
            </a:br>
            <a:r>
              <a:rPr lang="de-DE" sz="2000" dirty="0"/>
              <a:t>bzw. Reduktion auf SAT (o.ä.) nicht offensichtlich, 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/>
              <a:t>Eine der drei Eigenschaften muss aufgegeben werden: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Löse das Problem </a:t>
            </a:r>
            <a:r>
              <a:rPr lang="de-DE" sz="2000" dirty="0">
                <a:solidFill>
                  <a:srgbClr val="FF0000"/>
                </a:solidFill>
              </a:rPr>
              <a:t>optimal</a:t>
            </a:r>
            <a:r>
              <a:rPr lang="de-DE" sz="2000" dirty="0"/>
              <a:t>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Löse das Problem in </a:t>
            </a:r>
            <a:r>
              <a:rPr lang="de-DE" sz="2000" dirty="0" err="1">
                <a:solidFill>
                  <a:srgbClr val="FF0000"/>
                </a:solidFill>
              </a:rPr>
              <a:t>polynomieller</a:t>
            </a:r>
            <a:r>
              <a:rPr lang="de-DE" sz="2000" dirty="0"/>
              <a:t> Zeit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Löse </a:t>
            </a:r>
            <a:r>
              <a:rPr lang="de-DE" sz="2000" dirty="0">
                <a:solidFill>
                  <a:srgbClr val="FF0000"/>
                </a:solidFill>
              </a:rPr>
              <a:t>beliebige</a:t>
            </a:r>
            <a:r>
              <a:rPr lang="de-DE" sz="2000" dirty="0"/>
              <a:t> Instanzen des Problems</a:t>
            </a:r>
          </a:p>
          <a:p>
            <a:pPr>
              <a:lnSpc>
                <a:spcPct val="80000"/>
              </a:lnSpc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  <a:latin typeface="Symbol" charset="0"/>
                <a:sym typeface="Symbol" charset="0"/>
              </a:rPr>
              <a:t></a:t>
            </a:r>
            <a:r>
              <a:rPr lang="de-DE" sz="2000" dirty="0"/>
              <a:t>-Approximationsalgorithmus: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Läuft in </a:t>
            </a:r>
            <a:r>
              <a:rPr lang="de-DE" sz="2000" dirty="0" err="1"/>
              <a:t>polynomieller</a:t>
            </a:r>
            <a:r>
              <a:rPr lang="de-DE" sz="2000" dirty="0"/>
              <a:t> Zeit.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Löst beliebige Instanzen des Problems.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Findet eine Lösung, die höchstens Faktor </a:t>
            </a:r>
            <a:r>
              <a:rPr lang="de-DE" sz="2000" dirty="0">
                <a:solidFill>
                  <a:schemeClr val="hlink"/>
                </a:solidFill>
                <a:latin typeface="Symbol" charset="0"/>
                <a:sym typeface="Symbol" charset="0"/>
              </a:rPr>
              <a:t></a:t>
            </a:r>
            <a:r>
              <a:rPr lang="de-DE" sz="2000" dirty="0"/>
              <a:t> weg von Optimum ist.</a:t>
            </a:r>
          </a:p>
          <a:p>
            <a:pPr>
              <a:lnSpc>
                <a:spcPct val="80000"/>
              </a:lnSpc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Herausforderung:</a:t>
            </a:r>
            <a:r>
              <a:rPr lang="de-DE" sz="2000" dirty="0"/>
              <a:t> Lösung sollte möglichst nah an Optimum sein.</a:t>
            </a:r>
          </a:p>
        </p:txBody>
      </p:sp>
    </p:spTree>
    <p:extLst>
      <p:ext uri="{BB962C8B-B14F-4D97-AF65-F5344CB8AC3E}">
        <p14:creationId xmlns:p14="http://schemas.microsoft.com/office/powerpoint/2010/main" val="330001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7903-AD8E-AC44-ACE6-03F3173041BD}" type="slidenum">
              <a:rPr lang="de-DE"/>
              <a:pPr/>
              <a:t>5</a:t>
            </a:fld>
            <a:endParaRPr lang="de-DE" dirty="0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 err="1"/>
              <a:t>Lastbalancierung</a:t>
            </a:r>
            <a:endParaRPr lang="de-DE" dirty="0"/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Eingabe: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m</a:t>
            </a:r>
            <a:r>
              <a:rPr lang="de-DE" sz="2000" dirty="0"/>
              <a:t> identische Maschinen, </a:t>
            </a:r>
            <a:r>
              <a:rPr lang="de-DE" sz="2000" dirty="0" err="1">
                <a:solidFill>
                  <a:schemeClr val="hlink"/>
                </a:solidFill>
              </a:rPr>
              <a:t>n</a:t>
            </a:r>
            <a:r>
              <a:rPr lang="de-DE" sz="2000" dirty="0"/>
              <a:t> Jobs. Job 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/>
              <a:t> hat Laufzeit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chemeClr val="hlink"/>
                </a:solidFill>
              </a:rPr>
              <a:t>t</a:t>
            </a:r>
            <a:r>
              <a:rPr lang="de-DE" sz="2000" baseline="-25000" dirty="0" err="1">
                <a:solidFill>
                  <a:schemeClr val="hlink"/>
                </a:solidFill>
              </a:rPr>
              <a:t>i</a:t>
            </a:r>
            <a:r>
              <a:rPr lang="de-DE" sz="2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Einschränkungen: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Ein einmal ausgeführter Job muss bis zum Ende auf derselben Maschine ausgeführt werden.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Jede Maschine kann höchstens einen Job gleichzeitig bearbeiten.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Definition:</a:t>
            </a:r>
            <a:r>
              <a:rPr lang="de-DE" sz="2000" dirty="0"/>
              <a:t> Sei </a:t>
            </a:r>
            <a:r>
              <a:rPr lang="de-DE" sz="2000" dirty="0">
                <a:solidFill>
                  <a:schemeClr val="hlink"/>
                </a:solidFill>
              </a:rPr>
              <a:t>J(i)</a:t>
            </a:r>
            <a:r>
              <a:rPr lang="de-DE" sz="2000" dirty="0"/>
              <a:t> die Teilmenge der Jobs, die Maschine 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/>
              <a:t> zugewiesen werden. Dann ist </a:t>
            </a:r>
            <a:r>
              <a:rPr lang="de-DE" sz="2000" dirty="0">
                <a:solidFill>
                  <a:schemeClr val="hlink"/>
                </a:solidFill>
              </a:rPr>
              <a:t>L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 = </a:t>
            </a:r>
            <a:r>
              <a:rPr lang="de-DE" sz="2000" dirty="0">
                <a:solidFill>
                  <a:schemeClr val="hlink"/>
                </a:solidFill>
                <a:latin typeface="Symbol" charset="0"/>
                <a:sym typeface="Symbol" charset="0"/>
              </a:rPr>
              <a:t></a:t>
            </a:r>
            <a:r>
              <a:rPr lang="de-DE" sz="2000" baseline="-25000" dirty="0" err="1">
                <a:solidFill>
                  <a:schemeClr val="hlink"/>
                </a:solidFill>
                <a:sym typeface="Symbol" charset="0"/>
              </a:rPr>
              <a:t>j</a:t>
            </a:r>
            <a:r>
              <a:rPr lang="de-DE" sz="20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de-DE" sz="20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de-DE" sz="2000" baseline="-25000" dirty="0">
                <a:solidFill>
                  <a:schemeClr val="hlink"/>
                </a:solidFill>
                <a:sym typeface="Symbol" charset="0"/>
              </a:rPr>
              <a:t> J(i)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chemeClr val="hlink"/>
                </a:solidFill>
              </a:rPr>
              <a:t>t</a:t>
            </a:r>
            <a:r>
              <a:rPr lang="de-DE" sz="2000" baseline="-25000" dirty="0" err="1">
                <a:solidFill>
                  <a:schemeClr val="hlink"/>
                </a:solidFill>
              </a:rPr>
              <a:t>j</a:t>
            </a:r>
            <a:r>
              <a:rPr lang="de-DE" sz="2000" baseline="-25000" dirty="0"/>
              <a:t> </a:t>
            </a:r>
            <a:r>
              <a:rPr lang="de-DE" sz="2000" dirty="0"/>
              <a:t>die Last der Maschine </a:t>
            </a:r>
            <a:r>
              <a:rPr lang="de-DE" sz="2000" dirty="0">
                <a:solidFill>
                  <a:schemeClr val="hlink"/>
                </a:solidFill>
              </a:rPr>
              <a:t>i.</a:t>
            </a: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endParaRPr lang="de-DE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Definition:</a:t>
            </a:r>
            <a:r>
              <a:rPr lang="de-DE" sz="2000" dirty="0"/>
              <a:t> Der </a:t>
            </a:r>
            <a:r>
              <a:rPr lang="de-DE" sz="2000" dirty="0" err="1"/>
              <a:t>Makespan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L</a:t>
            </a:r>
            <a:r>
              <a:rPr lang="de-DE" sz="2000" dirty="0"/>
              <a:t> ist die maximale Last einer Maschine, </a:t>
            </a:r>
            <a:br>
              <a:rPr lang="de-DE" sz="2000" dirty="0"/>
            </a:br>
            <a:r>
              <a:rPr lang="de-DE" sz="2000" dirty="0"/>
              <a:t>d.h. </a:t>
            </a:r>
            <a:r>
              <a:rPr lang="de-DE" sz="2000" dirty="0">
                <a:solidFill>
                  <a:schemeClr val="hlink"/>
                </a:solidFill>
              </a:rPr>
              <a:t>L = max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 L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endParaRPr lang="de-DE" sz="20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 err="1">
                <a:solidFill>
                  <a:schemeClr val="accent2"/>
                </a:solidFill>
              </a:rPr>
              <a:t>Lastbalancierung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  <a:r>
              <a:rPr lang="de-DE" sz="2000" dirty="0"/>
              <a:t> finde Zuweisung, die </a:t>
            </a:r>
            <a:r>
              <a:rPr lang="de-DE" sz="2000" dirty="0" err="1"/>
              <a:t>Makespan</a:t>
            </a:r>
            <a:r>
              <a:rPr lang="de-DE" sz="2000" dirty="0"/>
              <a:t> minimiert </a:t>
            </a:r>
          </a:p>
        </p:txBody>
      </p:sp>
    </p:spTree>
    <p:extLst>
      <p:ext uri="{BB962C8B-B14F-4D97-AF65-F5344CB8AC3E}">
        <p14:creationId xmlns:p14="http://schemas.microsoft.com/office/powerpoint/2010/main" val="9437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1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1ED31-5EBD-AB49-A7FD-435C9620760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6370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List-Scheduling </a:t>
            </a:r>
            <a:r>
              <a:rPr lang="en-US" sz="2400" dirty="0" err="1">
                <a:solidFill>
                  <a:schemeClr val="accent2"/>
                </a:solidFill>
              </a:rPr>
              <a:t>Algorithmus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Betrachte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n</a:t>
            </a:r>
            <a:r>
              <a:rPr lang="en-US" sz="2400" dirty="0"/>
              <a:t> Jobs in </a:t>
            </a:r>
            <a:r>
              <a:rPr lang="en-US" sz="2400" dirty="0" err="1"/>
              <a:t>einer</a:t>
            </a:r>
            <a:r>
              <a:rPr lang="en-US" sz="2400" dirty="0"/>
              <a:t> </a:t>
            </a:r>
            <a:r>
              <a:rPr lang="en-US" sz="2400" dirty="0" err="1"/>
              <a:t>festen</a:t>
            </a:r>
            <a:r>
              <a:rPr lang="en-US" sz="2400" dirty="0"/>
              <a:t> </a:t>
            </a:r>
            <a:r>
              <a:rPr lang="en-US" sz="2400" dirty="0" err="1"/>
              <a:t>Reihenfolge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Weise Job </a:t>
            </a:r>
            <a:r>
              <a:rPr lang="en-US" sz="2400" dirty="0">
                <a:solidFill>
                  <a:schemeClr val="hlink"/>
                </a:solidFill>
              </a:rPr>
              <a:t>j</a:t>
            </a:r>
            <a:r>
              <a:rPr lang="en-US" sz="2400" dirty="0"/>
              <a:t> der </a:t>
            </a:r>
            <a:r>
              <a:rPr lang="en-US" sz="2400" dirty="0" err="1"/>
              <a:t>Maschine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z.Zt</a:t>
            </a:r>
            <a:r>
              <a:rPr lang="en-US" sz="2400" dirty="0"/>
              <a:t>. </a:t>
            </a:r>
            <a:r>
              <a:rPr lang="en-US" sz="2400" dirty="0" err="1"/>
              <a:t>geringster</a:t>
            </a:r>
            <a:r>
              <a:rPr lang="en-US" sz="2400" dirty="0"/>
              <a:t> Last </a:t>
            </a:r>
            <a:r>
              <a:rPr lang="en-US" sz="2400" dirty="0" err="1"/>
              <a:t>zu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List-Scheduling(m, n, (t</a:t>
            </a:r>
            <a:r>
              <a:rPr lang="en-US" sz="2400" baseline="-25000" dirty="0">
                <a:solidFill>
                  <a:schemeClr val="accent2"/>
                </a:solidFill>
              </a:rPr>
              <a:t>1</a:t>
            </a:r>
            <a:r>
              <a:rPr lang="en-US" sz="2400" dirty="0">
                <a:solidFill>
                  <a:schemeClr val="accent2"/>
                </a:solidFill>
              </a:rPr>
              <a:t>,…,</a:t>
            </a:r>
            <a:r>
              <a:rPr lang="en-US" sz="2400" dirty="0" err="1">
                <a:solidFill>
                  <a:schemeClr val="accent2"/>
                </a:solidFill>
              </a:rPr>
              <a:t>t</a:t>
            </a:r>
            <a:r>
              <a:rPr lang="en-US" sz="2400" baseline="-25000" dirty="0" err="1">
                <a:solidFill>
                  <a:schemeClr val="accent2"/>
                </a:solidFill>
              </a:rPr>
              <a:t>n</a:t>
            </a:r>
            <a:r>
              <a:rPr lang="en-US" sz="2400" dirty="0">
                <a:solidFill>
                  <a:schemeClr val="accent2"/>
                </a:solidFill>
              </a:rPr>
              <a:t>)):</a:t>
            </a:r>
            <a:br>
              <a:rPr lang="en-US" sz="2400" dirty="0">
                <a:solidFill>
                  <a:schemeClr val="accent2"/>
                </a:solidFill>
              </a:rPr>
            </a:br>
            <a:r>
              <a:rPr lang="en-US" sz="2400" dirty="0"/>
              <a:t>for 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:=1</a:t>
            </a:r>
            <a:r>
              <a:rPr lang="en-US" sz="2400" dirty="0"/>
              <a:t> to </a:t>
            </a:r>
            <a:r>
              <a:rPr lang="en-US" sz="2400" dirty="0">
                <a:solidFill>
                  <a:schemeClr val="hlink"/>
                </a:solidFill>
              </a:rPr>
              <a:t>m</a:t>
            </a:r>
            <a:r>
              <a:rPr lang="en-US" sz="2400" dirty="0"/>
              <a:t> do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>
                <a:solidFill>
                  <a:schemeClr val="hlink"/>
                </a:solidFill>
              </a:rPr>
              <a:t>L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:= 0; J(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):=</a:t>
            </a:r>
            <a:r>
              <a:rPr lang="en-US" sz="2400" dirty="0" err="1">
                <a:solidFill>
                  <a:schemeClr val="hlink"/>
                </a:solidFill>
                <a:latin typeface="cmsy10" charset="0"/>
              </a:rPr>
              <a:t>Ø</a:t>
            </a:r>
            <a:br>
              <a:rPr lang="en-US" sz="2400" dirty="0"/>
            </a:br>
            <a:r>
              <a:rPr lang="en-US" sz="2400" dirty="0"/>
              <a:t>for </a:t>
            </a:r>
            <a:r>
              <a:rPr lang="en-US" sz="2400" dirty="0">
                <a:solidFill>
                  <a:schemeClr val="hlink"/>
                </a:solidFill>
              </a:rPr>
              <a:t>j:=1</a:t>
            </a:r>
            <a:r>
              <a:rPr lang="en-US" sz="2400" dirty="0"/>
              <a:t> to </a:t>
            </a:r>
            <a:r>
              <a:rPr lang="en-US" sz="2400" dirty="0">
                <a:solidFill>
                  <a:schemeClr val="hlink"/>
                </a:solidFill>
              </a:rPr>
              <a:t>n</a:t>
            </a:r>
            <a:r>
              <a:rPr lang="en-US" sz="2400" dirty="0"/>
              <a:t> do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:=</a:t>
            </a:r>
            <a:r>
              <a:rPr lang="en-US" sz="2400" dirty="0" err="1">
                <a:solidFill>
                  <a:schemeClr val="hlink"/>
                </a:solidFill>
              </a:rPr>
              <a:t>argmin</a:t>
            </a:r>
            <a:r>
              <a:rPr lang="en-US" sz="2400" baseline="-25000" dirty="0">
                <a:solidFill>
                  <a:schemeClr val="hlink"/>
                </a:solidFill>
              </a:rPr>
              <a:t> k ∈ [1..m]</a:t>
            </a:r>
            <a:r>
              <a:rPr lang="en-US" sz="2400" dirty="0">
                <a:solidFill>
                  <a:schemeClr val="hlink"/>
                </a:solidFill>
              </a:rPr>
              <a:t> L</a:t>
            </a:r>
            <a:r>
              <a:rPr lang="en-US" sz="2400" baseline="-25000" dirty="0">
                <a:solidFill>
                  <a:schemeClr val="hlink"/>
                </a:solidFill>
              </a:rPr>
              <a:t>k</a:t>
            </a:r>
            <a:br>
              <a:rPr lang="en-US" sz="2400" dirty="0">
                <a:solidFill>
                  <a:schemeClr val="hlink"/>
                </a:solidFill>
              </a:rPr>
            </a:br>
            <a:r>
              <a:rPr lang="en-US" sz="2400" dirty="0">
                <a:solidFill>
                  <a:schemeClr val="hlink"/>
                </a:solidFill>
              </a:rPr>
              <a:t>    J(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):=J(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⋃</a:t>
            </a:r>
            <a:r>
              <a:rPr lang="en-US" sz="2400" dirty="0">
                <a:solidFill>
                  <a:schemeClr val="hlink"/>
                </a:solidFill>
              </a:rPr>
              <a:t> {j}</a:t>
            </a:r>
            <a:br>
              <a:rPr lang="en-US" sz="2400" dirty="0">
                <a:solidFill>
                  <a:schemeClr val="hlink"/>
                </a:solidFill>
              </a:rPr>
            </a:br>
            <a:r>
              <a:rPr lang="en-US" sz="2400" dirty="0">
                <a:solidFill>
                  <a:schemeClr val="hlink"/>
                </a:solidFill>
              </a:rPr>
              <a:t>    L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:=L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+ </a:t>
            </a:r>
            <a:r>
              <a:rPr lang="en-US" sz="2400" dirty="0" err="1">
                <a:solidFill>
                  <a:schemeClr val="hlink"/>
                </a:solidFill>
              </a:rPr>
              <a:t>t</a:t>
            </a:r>
            <a:r>
              <a:rPr lang="en-US" sz="2400" baseline="-25000" dirty="0" err="1">
                <a:solidFill>
                  <a:schemeClr val="hlink"/>
                </a:solidFill>
              </a:rPr>
              <a:t>j</a:t>
            </a:r>
            <a:br>
              <a:rPr lang="en-US" sz="2400" dirty="0">
                <a:solidFill>
                  <a:schemeClr val="hlink"/>
                </a:solidFill>
              </a:rPr>
            </a:br>
            <a:r>
              <a:rPr lang="en-US" sz="2400" dirty="0"/>
              <a:t>return </a:t>
            </a:r>
            <a:r>
              <a:rPr lang="en-US" sz="2400" dirty="0">
                <a:solidFill>
                  <a:schemeClr val="hlink"/>
                </a:solidFill>
              </a:rPr>
              <a:t>(J(1),…,J(m))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Laufzeit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hlink"/>
                </a:solidFill>
              </a:rPr>
              <a:t>O(n log m)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Priority Queue</a:t>
            </a:r>
          </a:p>
        </p:txBody>
      </p:sp>
    </p:spTree>
    <p:extLst>
      <p:ext uri="{BB962C8B-B14F-4D97-AF65-F5344CB8AC3E}">
        <p14:creationId xmlns:p14="http://schemas.microsoft.com/office/powerpoint/2010/main" val="347059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8FB6-5E43-4B4F-8B0C-ED0322357D97}" type="slidenum">
              <a:rPr lang="de-DE"/>
              <a:pPr/>
              <a:t>7</a:t>
            </a:fld>
            <a:endParaRPr lang="de-DE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err="1">
                <a:solidFill>
                  <a:schemeClr val="accent2"/>
                </a:solidFill>
              </a:rPr>
              <a:t>Beispiel</a:t>
            </a:r>
            <a:r>
              <a:rPr lang="en-US" sz="2800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Maschinen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hlink"/>
                </a:solidFill>
              </a:rPr>
              <a:t>m(m-1)</a:t>
            </a:r>
            <a:r>
              <a:rPr lang="en-US" sz="2800" dirty="0"/>
              <a:t> Jobs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1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 err="1"/>
              <a:t>ein</a:t>
            </a:r>
            <a:r>
              <a:rPr lang="en-US" sz="2800" dirty="0"/>
              <a:t> Job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506884" name="Rectangle 4"/>
          <p:cNvSpPr>
            <a:spLocks noChangeArrowheads="1"/>
          </p:cNvSpPr>
          <p:nvPr/>
        </p:nvSpPr>
        <p:spPr bwMode="auto">
          <a:xfrm>
            <a:off x="26289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5" name="Rectangle 5"/>
          <p:cNvSpPr>
            <a:spLocks noChangeArrowheads="1"/>
          </p:cNvSpPr>
          <p:nvPr/>
        </p:nvSpPr>
        <p:spPr bwMode="auto">
          <a:xfrm>
            <a:off x="26289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6" name="Rectangle 6"/>
          <p:cNvSpPr>
            <a:spLocks noChangeArrowheads="1"/>
          </p:cNvSpPr>
          <p:nvPr/>
        </p:nvSpPr>
        <p:spPr bwMode="auto">
          <a:xfrm>
            <a:off x="26289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7" name="Rectangle 7"/>
          <p:cNvSpPr>
            <a:spLocks noChangeArrowheads="1"/>
          </p:cNvSpPr>
          <p:nvPr/>
        </p:nvSpPr>
        <p:spPr bwMode="auto">
          <a:xfrm>
            <a:off x="26289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8" name="Rectangle 8"/>
          <p:cNvSpPr>
            <a:spLocks noChangeArrowheads="1"/>
          </p:cNvSpPr>
          <p:nvPr/>
        </p:nvSpPr>
        <p:spPr bwMode="auto">
          <a:xfrm>
            <a:off x="26289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9" name="Rectangle 9"/>
          <p:cNvSpPr>
            <a:spLocks noChangeArrowheads="1"/>
          </p:cNvSpPr>
          <p:nvPr/>
        </p:nvSpPr>
        <p:spPr bwMode="auto">
          <a:xfrm>
            <a:off x="26289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0" name="Rectangle 10"/>
          <p:cNvSpPr>
            <a:spLocks noChangeArrowheads="1"/>
          </p:cNvSpPr>
          <p:nvPr/>
        </p:nvSpPr>
        <p:spPr bwMode="auto">
          <a:xfrm>
            <a:off x="26289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1" name="Rectangle 11"/>
          <p:cNvSpPr>
            <a:spLocks noChangeArrowheads="1"/>
          </p:cNvSpPr>
          <p:nvPr/>
        </p:nvSpPr>
        <p:spPr bwMode="auto">
          <a:xfrm>
            <a:off x="26289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2" name="Rectangle 12"/>
          <p:cNvSpPr>
            <a:spLocks noChangeArrowheads="1"/>
          </p:cNvSpPr>
          <p:nvPr/>
        </p:nvSpPr>
        <p:spPr bwMode="auto">
          <a:xfrm>
            <a:off x="26289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3" name="Rectangle 13"/>
          <p:cNvSpPr>
            <a:spLocks noChangeArrowheads="1"/>
          </p:cNvSpPr>
          <p:nvPr/>
        </p:nvSpPr>
        <p:spPr bwMode="auto">
          <a:xfrm>
            <a:off x="26289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4" name="Rectangle 14"/>
          <p:cNvSpPr>
            <a:spLocks noChangeArrowheads="1"/>
          </p:cNvSpPr>
          <p:nvPr/>
        </p:nvSpPr>
        <p:spPr bwMode="auto">
          <a:xfrm>
            <a:off x="28448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5" name="Rectangle 15"/>
          <p:cNvSpPr>
            <a:spLocks noChangeArrowheads="1"/>
          </p:cNvSpPr>
          <p:nvPr/>
        </p:nvSpPr>
        <p:spPr bwMode="auto">
          <a:xfrm>
            <a:off x="28448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6" name="Rectangle 16"/>
          <p:cNvSpPr>
            <a:spLocks noChangeArrowheads="1"/>
          </p:cNvSpPr>
          <p:nvPr/>
        </p:nvSpPr>
        <p:spPr bwMode="auto">
          <a:xfrm>
            <a:off x="28448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7" name="Rectangle 17"/>
          <p:cNvSpPr>
            <a:spLocks noChangeArrowheads="1"/>
          </p:cNvSpPr>
          <p:nvPr/>
        </p:nvSpPr>
        <p:spPr bwMode="auto">
          <a:xfrm>
            <a:off x="28448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8" name="Rectangle 18"/>
          <p:cNvSpPr>
            <a:spLocks noChangeArrowheads="1"/>
          </p:cNvSpPr>
          <p:nvPr/>
        </p:nvSpPr>
        <p:spPr bwMode="auto">
          <a:xfrm>
            <a:off x="28448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9" name="Rectangle 19"/>
          <p:cNvSpPr>
            <a:spLocks noChangeArrowheads="1"/>
          </p:cNvSpPr>
          <p:nvPr/>
        </p:nvSpPr>
        <p:spPr bwMode="auto">
          <a:xfrm>
            <a:off x="28448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0" name="Rectangle 20"/>
          <p:cNvSpPr>
            <a:spLocks noChangeArrowheads="1"/>
          </p:cNvSpPr>
          <p:nvPr/>
        </p:nvSpPr>
        <p:spPr bwMode="auto">
          <a:xfrm>
            <a:off x="28448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1" name="Rectangle 21"/>
          <p:cNvSpPr>
            <a:spLocks noChangeArrowheads="1"/>
          </p:cNvSpPr>
          <p:nvPr/>
        </p:nvSpPr>
        <p:spPr bwMode="auto">
          <a:xfrm>
            <a:off x="28448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2" name="Rectangle 22"/>
          <p:cNvSpPr>
            <a:spLocks noChangeArrowheads="1"/>
          </p:cNvSpPr>
          <p:nvPr/>
        </p:nvSpPr>
        <p:spPr bwMode="auto">
          <a:xfrm>
            <a:off x="28448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3" name="Rectangle 23"/>
          <p:cNvSpPr>
            <a:spLocks noChangeArrowheads="1"/>
          </p:cNvSpPr>
          <p:nvPr/>
        </p:nvSpPr>
        <p:spPr bwMode="auto">
          <a:xfrm>
            <a:off x="28448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4" name="Rectangle 24"/>
          <p:cNvSpPr>
            <a:spLocks noChangeArrowheads="1"/>
          </p:cNvSpPr>
          <p:nvPr/>
        </p:nvSpPr>
        <p:spPr bwMode="auto">
          <a:xfrm>
            <a:off x="30607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5" name="Rectangle 25"/>
          <p:cNvSpPr>
            <a:spLocks noChangeArrowheads="1"/>
          </p:cNvSpPr>
          <p:nvPr/>
        </p:nvSpPr>
        <p:spPr bwMode="auto">
          <a:xfrm>
            <a:off x="30607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6" name="Rectangle 26"/>
          <p:cNvSpPr>
            <a:spLocks noChangeArrowheads="1"/>
          </p:cNvSpPr>
          <p:nvPr/>
        </p:nvSpPr>
        <p:spPr bwMode="auto">
          <a:xfrm>
            <a:off x="30607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7" name="Rectangle 27"/>
          <p:cNvSpPr>
            <a:spLocks noChangeArrowheads="1"/>
          </p:cNvSpPr>
          <p:nvPr/>
        </p:nvSpPr>
        <p:spPr bwMode="auto">
          <a:xfrm>
            <a:off x="30607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8" name="Rectangle 28"/>
          <p:cNvSpPr>
            <a:spLocks noChangeArrowheads="1"/>
          </p:cNvSpPr>
          <p:nvPr/>
        </p:nvSpPr>
        <p:spPr bwMode="auto">
          <a:xfrm>
            <a:off x="30607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9" name="Rectangle 29"/>
          <p:cNvSpPr>
            <a:spLocks noChangeArrowheads="1"/>
          </p:cNvSpPr>
          <p:nvPr/>
        </p:nvSpPr>
        <p:spPr bwMode="auto">
          <a:xfrm>
            <a:off x="30607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0" name="Rectangle 30"/>
          <p:cNvSpPr>
            <a:spLocks noChangeArrowheads="1"/>
          </p:cNvSpPr>
          <p:nvPr/>
        </p:nvSpPr>
        <p:spPr bwMode="auto">
          <a:xfrm>
            <a:off x="30607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1" name="Rectangle 31"/>
          <p:cNvSpPr>
            <a:spLocks noChangeArrowheads="1"/>
          </p:cNvSpPr>
          <p:nvPr/>
        </p:nvSpPr>
        <p:spPr bwMode="auto">
          <a:xfrm>
            <a:off x="30607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2" name="Rectangle 32"/>
          <p:cNvSpPr>
            <a:spLocks noChangeArrowheads="1"/>
          </p:cNvSpPr>
          <p:nvPr/>
        </p:nvSpPr>
        <p:spPr bwMode="auto">
          <a:xfrm>
            <a:off x="30607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3" name="Rectangle 33"/>
          <p:cNvSpPr>
            <a:spLocks noChangeArrowheads="1"/>
          </p:cNvSpPr>
          <p:nvPr/>
        </p:nvSpPr>
        <p:spPr bwMode="auto">
          <a:xfrm>
            <a:off x="30607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4" name="Rectangle 34"/>
          <p:cNvSpPr>
            <a:spLocks noChangeArrowheads="1"/>
          </p:cNvSpPr>
          <p:nvPr/>
        </p:nvSpPr>
        <p:spPr bwMode="auto">
          <a:xfrm>
            <a:off x="32766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5" name="Rectangle 35"/>
          <p:cNvSpPr>
            <a:spLocks noChangeArrowheads="1"/>
          </p:cNvSpPr>
          <p:nvPr/>
        </p:nvSpPr>
        <p:spPr bwMode="auto">
          <a:xfrm>
            <a:off x="32766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6" name="Rectangle 36"/>
          <p:cNvSpPr>
            <a:spLocks noChangeArrowheads="1"/>
          </p:cNvSpPr>
          <p:nvPr/>
        </p:nvSpPr>
        <p:spPr bwMode="auto">
          <a:xfrm>
            <a:off x="32766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7" name="Rectangle 37"/>
          <p:cNvSpPr>
            <a:spLocks noChangeArrowheads="1"/>
          </p:cNvSpPr>
          <p:nvPr/>
        </p:nvSpPr>
        <p:spPr bwMode="auto">
          <a:xfrm>
            <a:off x="32766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8" name="Rectangle 38"/>
          <p:cNvSpPr>
            <a:spLocks noChangeArrowheads="1"/>
          </p:cNvSpPr>
          <p:nvPr/>
        </p:nvSpPr>
        <p:spPr bwMode="auto">
          <a:xfrm>
            <a:off x="32766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9" name="Rectangle 39"/>
          <p:cNvSpPr>
            <a:spLocks noChangeArrowheads="1"/>
          </p:cNvSpPr>
          <p:nvPr/>
        </p:nvSpPr>
        <p:spPr bwMode="auto">
          <a:xfrm>
            <a:off x="32766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0" name="Rectangle 40"/>
          <p:cNvSpPr>
            <a:spLocks noChangeArrowheads="1"/>
          </p:cNvSpPr>
          <p:nvPr/>
        </p:nvSpPr>
        <p:spPr bwMode="auto">
          <a:xfrm>
            <a:off x="32766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1" name="Rectangle 41"/>
          <p:cNvSpPr>
            <a:spLocks noChangeArrowheads="1"/>
          </p:cNvSpPr>
          <p:nvPr/>
        </p:nvSpPr>
        <p:spPr bwMode="auto">
          <a:xfrm>
            <a:off x="32766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2" name="Rectangle 42"/>
          <p:cNvSpPr>
            <a:spLocks noChangeArrowheads="1"/>
          </p:cNvSpPr>
          <p:nvPr/>
        </p:nvSpPr>
        <p:spPr bwMode="auto">
          <a:xfrm>
            <a:off x="32766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3" name="Rectangle 43"/>
          <p:cNvSpPr>
            <a:spLocks noChangeArrowheads="1"/>
          </p:cNvSpPr>
          <p:nvPr/>
        </p:nvSpPr>
        <p:spPr bwMode="auto">
          <a:xfrm>
            <a:off x="32766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4" name="Rectangle 44"/>
          <p:cNvSpPr>
            <a:spLocks noChangeArrowheads="1"/>
          </p:cNvSpPr>
          <p:nvPr/>
        </p:nvSpPr>
        <p:spPr bwMode="auto">
          <a:xfrm>
            <a:off x="34925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5" name="Rectangle 45"/>
          <p:cNvSpPr>
            <a:spLocks noChangeArrowheads="1"/>
          </p:cNvSpPr>
          <p:nvPr/>
        </p:nvSpPr>
        <p:spPr bwMode="auto">
          <a:xfrm>
            <a:off x="34925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6" name="Rectangle 46"/>
          <p:cNvSpPr>
            <a:spLocks noChangeArrowheads="1"/>
          </p:cNvSpPr>
          <p:nvPr/>
        </p:nvSpPr>
        <p:spPr bwMode="auto">
          <a:xfrm>
            <a:off x="34925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7" name="Rectangle 47"/>
          <p:cNvSpPr>
            <a:spLocks noChangeArrowheads="1"/>
          </p:cNvSpPr>
          <p:nvPr/>
        </p:nvSpPr>
        <p:spPr bwMode="auto">
          <a:xfrm>
            <a:off x="34925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8" name="Rectangle 48"/>
          <p:cNvSpPr>
            <a:spLocks noChangeArrowheads="1"/>
          </p:cNvSpPr>
          <p:nvPr/>
        </p:nvSpPr>
        <p:spPr bwMode="auto">
          <a:xfrm>
            <a:off x="34925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9" name="Rectangle 49"/>
          <p:cNvSpPr>
            <a:spLocks noChangeArrowheads="1"/>
          </p:cNvSpPr>
          <p:nvPr/>
        </p:nvSpPr>
        <p:spPr bwMode="auto">
          <a:xfrm>
            <a:off x="34925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0" name="Rectangle 50"/>
          <p:cNvSpPr>
            <a:spLocks noChangeArrowheads="1"/>
          </p:cNvSpPr>
          <p:nvPr/>
        </p:nvSpPr>
        <p:spPr bwMode="auto">
          <a:xfrm>
            <a:off x="34925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1" name="Rectangle 51"/>
          <p:cNvSpPr>
            <a:spLocks noChangeArrowheads="1"/>
          </p:cNvSpPr>
          <p:nvPr/>
        </p:nvSpPr>
        <p:spPr bwMode="auto">
          <a:xfrm>
            <a:off x="34925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2" name="Rectangle 52"/>
          <p:cNvSpPr>
            <a:spLocks noChangeArrowheads="1"/>
          </p:cNvSpPr>
          <p:nvPr/>
        </p:nvSpPr>
        <p:spPr bwMode="auto">
          <a:xfrm>
            <a:off x="34925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3" name="Rectangle 53"/>
          <p:cNvSpPr>
            <a:spLocks noChangeArrowheads="1"/>
          </p:cNvSpPr>
          <p:nvPr/>
        </p:nvSpPr>
        <p:spPr bwMode="auto">
          <a:xfrm>
            <a:off x="34925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4" name="Rectangle 54"/>
          <p:cNvSpPr>
            <a:spLocks noChangeArrowheads="1"/>
          </p:cNvSpPr>
          <p:nvPr/>
        </p:nvSpPr>
        <p:spPr bwMode="auto">
          <a:xfrm>
            <a:off x="37084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5" name="Rectangle 55"/>
          <p:cNvSpPr>
            <a:spLocks noChangeArrowheads="1"/>
          </p:cNvSpPr>
          <p:nvPr/>
        </p:nvSpPr>
        <p:spPr bwMode="auto">
          <a:xfrm>
            <a:off x="37084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6" name="Rectangle 56"/>
          <p:cNvSpPr>
            <a:spLocks noChangeArrowheads="1"/>
          </p:cNvSpPr>
          <p:nvPr/>
        </p:nvSpPr>
        <p:spPr bwMode="auto">
          <a:xfrm>
            <a:off x="37084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7" name="Rectangle 57"/>
          <p:cNvSpPr>
            <a:spLocks noChangeArrowheads="1"/>
          </p:cNvSpPr>
          <p:nvPr/>
        </p:nvSpPr>
        <p:spPr bwMode="auto">
          <a:xfrm>
            <a:off x="37084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8" name="Rectangle 58"/>
          <p:cNvSpPr>
            <a:spLocks noChangeArrowheads="1"/>
          </p:cNvSpPr>
          <p:nvPr/>
        </p:nvSpPr>
        <p:spPr bwMode="auto">
          <a:xfrm>
            <a:off x="37084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9" name="Rectangle 59"/>
          <p:cNvSpPr>
            <a:spLocks noChangeArrowheads="1"/>
          </p:cNvSpPr>
          <p:nvPr/>
        </p:nvSpPr>
        <p:spPr bwMode="auto">
          <a:xfrm>
            <a:off x="37084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0" name="Rectangle 60"/>
          <p:cNvSpPr>
            <a:spLocks noChangeArrowheads="1"/>
          </p:cNvSpPr>
          <p:nvPr/>
        </p:nvSpPr>
        <p:spPr bwMode="auto">
          <a:xfrm>
            <a:off x="37084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1" name="Rectangle 61"/>
          <p:cNvSpPr>
            <a:spLocks noChangeArrowheads="1"/>
          </p:cNvSpPr>
          <p:nvPr/>
        </p:nvSpPr>
        <p:spPr bwMode="auto">
          <a:xfrm>
            <a:off x="37084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2" name="Rectangle 62"/>
          <p:cNvSpPr>
            <a:spLocks noChangeArrowheads="1"/>
          </p:cNvSpPr>
          <p:nvPr/>
        </p:nvSpPr>
        <p:spPr bwMode="auto">
          <a:xfrm>
            <a:off x="37084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3" name="Rectangle 63"/>
          <p:cNvSpPr>
            <a:spLocks noChangeArrowheads="1"/>
          </p:cNvSpPr>
          <p:nvPr/>
        </p:nvSpPr>
        <p:spPr bwMode="auto">
          <a:xfrm>
            <a:off x="37084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4" name="Rectangle 64"/>
          <p:cNvSpPr>
            <a:spLocks noChangeArrowheads="1"/>
          </p:cNvSpPr>
          <p:nvPr/>
        </p:nvSpPr>
        <p:spPr bwMode="auto">
          <a:xfrm>
            <a:off x="39243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5" name="Rectangle 65"/>
          <p:cNvSpPr>
            <a:spLocks noChangeArrowheads="1"/>
          </p:cNvSpPr>
          <p:nvPr/>
        </p:nvSpPr>
        <p:spPr bwMode="auto">
          <a:xfrm>
            <a:off x="39243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6" name="Rectangle 66"/>
          <p:cNvSpPr>
            <a:spLocks noChangeArrowheads="1"/>
          </p:cNvSpPr>
          <p:nvPr/>
        </p:nvSpPr>
        <p:spPr bwMode="auto">
          <a:xfrm>
            <a:off x="39243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7" name="Rectangle 67"/>
          <p:cNvSpPr>
            <a:spLocks noChangeArrowheads="1"/>
          </p:cNvSpPr>
          <p:nvPr/>
        </p:nvSpPr>
        <p:spPr bwMode="auto">
          <a:xfrm>
            <a:off x="39243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8" name="Rectangle 68"/>
          <p:cNvSpPr>
            <a:spLocks noChangeArrowheads="1"/>
          </p:cNvSpPr>
          <p:nvPr/>
        </p:nvSpPr>
        <p:spPr bwMode="auto">
          <a:xfrm>
            <a:off x="39243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9" name="Rectangle 69"/>
          <p:cNvSpPr>
            <a:spLocks noChangeArrowheads="1"/>
          </p:cNvSpPr>
          <p:nvPr/>
        </p:nvSpPr>
        <p:spPr bwMode="auto">
          <a:xfrm>
            <a:off x="39243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0" name="Rectangle 70"/>
          <p:cNvSpPr>
            <a:spLocks noChangeArrowheads="1"/>
          </p:cNvSpPr>
          <p:nvPr/>
        </p:nvSpPr>
        <p:spPr bwMode="auto">
          <a:xfrm>
            <a:off x="39243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1" name="Rectangle 71"/>
          <p:cNvSpPr>
            <a:spLocks noChangeArrowheads="1"/>
          </p:cNvSpPr>
          <p:nvPr/>
        </p:nvSpPr>
        <p:spPr bwMode="auto">
          <a:xfrm>
            <a:off x="39243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2" name="Rectangle 72"/>
          <p:cNvSpPr>
            <a:spLocks noChangeArrowheads="1"/>
          </p:cNvSpPr>
          <p:nvPr/>
        </p:nvSpPr>
        <p:spPr bwMode="auto">
          <a:xfrm>
            <a:off x="39243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3" name="Rectangle 73"/>
          <p:cNvSpPr>
            <a:spLocks noChangeArrowheads="1"/>
          </p:cNvSpPr>
          <p:nvPr/>
        </p:nvSpPr>
        <p:spPr bwMode="auto">
          <a:xfrm>
            <a:off x="39243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4" name="Rectangle 74"/>
          <p:cNvSpPr>
            <a:spLocks noChangeArrowheads="1"/>
          </p:cNvSpPr>
          <p:nvPr/>
        </p:nvSpPr>
        <p:spPr bwMode="auto">
          <a:xfrm>
            <a:off x="41402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5" name="Rectangle 75"/>
          <p:cNvSpPr>
            <a:spLocks noChangeArrowheads="1"/>
          </p:cNvSpPr>
          <p:nvPr/>
        </p:nvSpPr>
        <p:spPr bwMode="auto">
          <a:xfrm>
            <a:off x="41402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6" name="Rectangle 76"/>
          <p:cNvSpPr>
            <a:spLocks noChangeArrowheads="1"/>
          </p:cNvSpPr>
          <p:nvPr/>
        </p:nvSpPr>
        <p:spPr bwMode="auto">
          <a:xfrm>
            <a:off x="41402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7" name="Rectangle 77"/>
          <p:cNvSpPr>
            <a:spLocks noChangeArrowheads="1"/>
          </p:cNvSpPr>
          <p:nvPr/>
        </p:nvSpPr>
        <p:spPr bwMode="auto">
          <a:xfrm>
            <a:off x="41402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8" name="Rectangle 78"/>
          <p:cNvSpPr>
            <a:spLocks noChangeArrowheads="1"/>
          </p:cNvSpPr>
          <p:nvPr/>
        </p:nvSpPr>
        <p:spPr bwMode="auto">
          <a:xfrm>
            <a:off x="41402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9" name="Rectangle 79"/>
          <p:cNvSpPr>
            <a:spLocks noChangeArrowheads="1"/>
          </p:cNvSpPr>
          <p:nvPr/>
        </p:nvSpPr>
        <p:spPr bwMode="auto">
          <a:xfrm>
            <a:off x="41402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0" name="Rectangle 80"/>
          <p:cNvSpPr>
            <a:spLocks noChangeArrowheads="1"/>
          </p:cNvSpPr>
          <p:nvPr/>
        </p:nvSpPr>
        <p:spPr bwMode="auto">
          <a:xfrm>
            <a:off x="41402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1" name="Rectangle 81"/>
          <p:cNvSpPr>
            <a:spLocks noChangeArrowheads="1"/>
          </p:cNvSpPr>
          <p:nvPr/>
        </p:nvSpPr>
        <p:spPr bwMode="auto">
          <a:xfrm>
            <a:off x="41402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2" name="Rectangle 82"/>
          <p:cNvSpPr>
            <a:spLocks noChangeArrowheads="1"/>
          </p:cNvSpPr>
          <p:nvPr/>
        </p:nvSpPr>
        <p:spPr bwMode="auto">
          <a:xfrm>
            <a:off x="41402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3" name="Rectangle 83"/>
          <p:cNvSpPr>
            <a:spLocks noChangeArrowheads="1"/>
          </p:cNvSpPr>
          <p:nvPr/>
        </p:nvSpPr>
        <p:spPr bwMode="auto">
          <a:xfrm>
            <a:off x="41402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4" name="Rectangle 84"/>
          <p:cNvSpPr>
            <a:spLocks noChangeArrowheads="1"/>
          </p:cNvSpPr>
          <p:nvPr/>
        </p:nvSpPr>
        <p:spPr bwMode="auto">
          <a:xfrm>
            <a:off x="43561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5" name="Rectangle 85"/>
          <p:cNvSpPr>
            <a:spLocks noChangeArrowheads="1"/>
          </p:cNvSpPr>
          <p:nvPr/>
        </p:nvSpPr>
        <p:spPr bwMode="auto">
          <a:xfrm>
            <a:off x="43561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6" name="Rectangle 86"/>
          <p:cNvSpPr>
            <a:spLocks noChangeArrowheads="1"/>
          </p:cNvSpPr>
          <p:nvPr/>
        </p:nvSpPr>
        <p:spPr bwMode="auto">
          <a:xfrm>
            <a:off x="43561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7" name="Rectangle 87"/>
          <p:cNvSpPr>
            <a:spLocks noChangeArrowheads="1"/>
          </p:cNvSpPr>
          <p:nvPr/>
        </p:nvSpPr>
        <p:spPr bwMode="auto">
          <a:xfrm>
            <a:off x="43561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8" name="Rectangle 88"/>
          <p:cNvSpPr>
            <a:spLocks noChangeArrowheads="1"/>
          </p:cNvSpPr>
          <p:nvPr/>
        </p:nvSpPr>
        <p:spPr bwMode="auto">
          <a:xfrm>
            <a:off x="43561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9" name="Rectangle 89"/>
          <p:cNvSpPr>
            <a:spLocks noChangeArrowheads="1"/>
          </p:cNvSpPr>
          <p:nvPr/>
        </p:nvSpPr>
        <p:spPr bwMode="auto">
          <a:xfrm>
            <a:off x="43561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0" name="Rectangle 90"/>
          <p:cNvSpPr>
            <a:spLocks noChangeArrowheads="1"/>
          </p:cNvSpPr>
          <p:nvPr/>
        </p:nvSpPr>
        <p:spPr bwMode="auto">
          <a:xfrm>
            <a:off x="43561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1" name="Rectangle 91"/>
          <p:cNvSpPr>
            <a:spLocks noChangeArrowheads="1"/>
          </p:cNvSpPr>
          <p:nvPr/>
        </p:nvSpPr>
        <p:spPr bwMode="auto">
          <a:xfrm>
            <a:off x="43561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2" name="Rectangle 92"/>
          <p:cNvSpPr>
            <a:spLocks noChangeArrowheads="1"/>
          </p:cNvSpPr>
          <p:nvPr/>
        </p:nvSpPr>
        <p:spPr bwMode="auto">
          <a:xfrm>
            <a:off x="43561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3" name="Rectangle 93"/>
          <p:cNvSpPr>
            <a:spLocks noChangeArrowheads="1"/>
          </p:cNvSpPr>
          <p:nvPr/>
        </p:nvSpPr>
        <p:spPr bwMode="auto">
          <a:xfrm>
            <a:off x="43561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4" name="Rectangle 94"/>
          <p:cNvSpPr>
            <a:spLocks noChangeArrowheads="1"/>
          </p:cNvSpPr>
          <p:nvPr/>
        </p:nvSpPr>
        <p:spPr bwMode="auto">
          <a:xfrm>
            <a:off x="4572000" y="3357563"/>
            <a:ext cx="2160588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85" name="Line 105"/>
          <p:cNvSpPr>
            <a:spLocks noChangeShapeType="1"/>
          </p:cNvSpPr>
          <p:nvPr/>
        </p:nvSpPr>
        <p:spPr bwMode="auto">
          <a:xfrm>
            <a:off x="2195513" y="5664200"/>
            <a:ext cx="511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6986" name="Line 106"/>
          <p:cNvSpPr>
            <a:spLocks noChangeShapeType="1"/>
          </p:cNvSpPr>
          <p:nvPr/>
        </p:nvSpPr>
        <p:spPr bwMode="auto">
          <a:xfrm>
            <a:off x="6732588" y="3214688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6987" name="Text Box 107"/>
          <p:cNvSpPr txBox="1">
            <a:spLocks noChangeArrowheads="1"/>
          </p:cNvSpPr>
          <p:nvPr/>
        </p:nvSpPr>
        <p:spPr bwMode="auto">
          <a:xfrm>
            <a:off x="1311275" y="40274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m=10</a:t>
            </a:r>
          </a:p>
        </p:txBody>
      </p:sp>
      <p:sp>
        <p:nvSpPr>
          <p:cNvPr id="506988" name="Text Box 108"/>
          <p:cNvSpPr txBox="1">
            <a:spLocks noChangeArrowheads="1"/>
          </p:cNvSpPr>
          <p:nvPr/>
        </p:nvSpPr>
        <p:spPr bwMode="auto">
          <a:xfrm>
            <a:off x="5868988" y="5807075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Makespan = 19</a:t>
            </a:r>
          </a:p>
        </p:txBody>
      </p:sp>
    </p:spTree>
    <p:extLst>
      <p:ext uri="{BB962C8B-B14F-4D97-AF65-F5344CB8AC3E}">
        <p14:creationId xmlns:p14="http://schemas.microsoft.com/office/powerpoint/2010/main" val="1173432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2546-24EA-BA40-A813-8A03B5BD3369}" type="slidenum">
              <a:rPr lang="de-DE"/>
              <a:pPr/>
              <a:t>8</a:t>
            </a:fld>
            <a:endParaRPr lang="de-DE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err="1">
                <a:solidFill>
                  <a:schemeClr val="accent2"/>
                </a:solidFill>
              </a:rPr>
              <a:t>Beispiel</a:t>
            </a:r>
            <a:r>
              <a:rPr lang="en-US" sz="2800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Maschinen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hlink"/>
                </a:solidFill>
              </a:rPr>
              <a:t>m(m-1)</a:t>
            </a:r>
            <a:r>
              <a:rPr lang="en-US" sz="2800" dirty="0"/>
              <a:t> Jobs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1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 err="1"/>
              <a:t>ein</a:t>
            </a:r>
            <a:r>
              <a:rPr lang="en-US" sz="2800" dirty="0"/>
              <a:t> Job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26289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3" name="Rectangle 5"/>
          <p:cNvSpPr>
            <a:spLocks noChangeArrowheads="1"/>
          </p:cNvSpPr>
          <p:nvPr/>
        </p:nvSpPr>
        <p:spPr bwMode="auto">
          <a:xfrm>
            <a:off x="26289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4" name="Rectangle 6"/>
          <p:cNvSpPr>
            <a:spLocks noChangeArrowheads="1"/>
          </p:cNvSpPr>
          <p:nvPr/>
        </p:nvSpPr>
        <p:spPr bwMode="auto">
          <a:xfrm>
            <a:off x="26289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5" name="Rectangle 7"/>
          <p:cNvSpPr>
            <a:spLocks noChangeArrowheads="1"/>
          </p:cNvSpPr>
          <p:nvPr/>
        </p:nvSpPr>
        <p:spPr bwMode="auto">
          <a:xfrm>
            <a:off x="26289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6" name="Rectangle 8"/>
          <p:cNvSpPr>
            <a:spLocks noChangeArrowheads="1"/>
          </p:cNvSpPr>
          <p:nvPr/>
        </p:nvSpPr>
        <p:spPr bwMode="auto">
          <a:xfrm>
            <a:off x="26289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7" name="Rectangle 9"/>
          <p:cNvSpPr>
            <a:spLocks noChangeArrowheads="1"/>
          </p:cNvSpPr>
          <p:nvPr/>
        </p:nvSpPr>
        <p:spPr bwMode="auto">
          <a:xfrm>
            <a:off x="26289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8" name="Rectangle 10"/>
          <p:cNvSpPr>
            <a:spLocks noChangeArrowheads="1"/>
          </p:cNvSpPr>
          <p:nvPr/>
        </p:nvSpPr>
        <p:spPr bwMode="auto">
          <a:xfrm>
            <a:off x="26289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9" name="Rectangle 11"/>
          <p:cNvSpPr>
            <a:spLocks noChangeArrowheads="1"/>
          </p:cNvSpPr>
          <p:nvPr/>
        </p:nvSpPr>
        <p:spPr bwMode="auto">
          <a:xfrm>
            <a:off x="26289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0" name="Rectangle 12"/>
          <p:cNvSpPr>
            <a:spLocks noChangeArrowheads="1"/>
          </p:cNvSpPr>
          <p:nvPr/>
        </p:nvSpPr>
        <p:spPr bwMode="auto">
          <a:xfrm>
            <a:off x="26289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2" name="Rectangle 14"/>
          <p:cNvSpPr>
            <a:spLocks noChangeArrowheads="1"/>
          </p:cNvSpPr>
          <p:nvPr/>
        </p:nvSpPr>
        <p:spPr bwMode="auto">
          <a:xfrm>
            <a:off x="28448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3" name="Rectangle 15"/>
          <p:cNvSpPr>
            <a:spLocks noChangeArrowheads="1"/>
          </p:cNvSpPr>
          <p:nvPr/>
        </p:nvSpPr>
        <p:spPr bwMode="auto">
          <a:xfrm>
            <a:off x="28448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4" name="Rectangle 16"/>
          <p:cNvSpPr>
            <a:spLocks noChangeArrowheads="1"/>
          </p:cNvSpPr>
          <p:nvPr/>
        </p:nvSpPr>
        <p:spPr bwMode="auto">
          <a:xfrm>
            <a:off x="28448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5" name="Rectangle 17"/>
          <p:cNvSpPr>
            <a:spLocks noChangeArrowheads="1"/>
          </p:cNvSpPr>
          <p:nvPr/>
        </p:nvSpPr>
        <p:spPr bwMode="auto">
          <a:xfrm>
            <a:off x="28448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6" name="Rectangle 18"/>
          <p:cNvSpPr>
            <a:spLocks noChangeArrowheads="1"/>
          </p:cNvSpPr>
          <p:nvPr/>
        </p:nvSpPr>
        <p:spPr bwMode="auto">
          <a:xfrm>
            <a:off x="28448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7" name="Rectangle 19"/>
          <p:cNvSpPr>
            <a:spLocks noChangeArrowheads="1"/>
          </p:cNvSpPr>
          <p:nvPr/>
        </p:nvSpPr>
        <p:spPr bwMode="auto">
          <a:xfrm>
            <a:off x="28448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8" name="Rectangle 20"/>
          <p:cNvSpPr>
            <a:spLocks noChangeArrowheads="1"/>
          </p:cNvSpPr>
          <p:nvPr/>
        </p:nvSpPr>
        <p:spPr bwMode="auto">
          <a:xfrm>
            <a:off x="28448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9" name="Rectangle 21"/>
          <p:cNvSpPr>
            <a:spLocks noChangeArrowheads="1"/>
          </p:cNvSpPr>
          <p:nvPr/>
        </p:nvSpPr>
        <p:spPr bwMode="auto">
          <a:xfrm>
            <a:off x="28448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0" name="Rectangle 22"/>
          <p:cNvSpPr>
            <a:spLocks noChangeArrowheads="1"/>
          </p:cNvSpPr>
          <p:nvPr/>
        </p:nvSpPr>
        <p:spPr bwMode="auto">
          <a:xfrm>
            <a:off x="28448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2" name="Rectangle 24"/>
          <p:cNvSpPr>
            <a:spLocks noChangeArrowheads="1"/>
          </p:cNvSpPr>
          <p:nvPr/>
        </p:nvSpPr>
        <p:spPr bwMode="auto">
          <a:xfrm>
            <a:off x="30607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3" name="Rectangle 25"/>
          <p:cNvSpPr>
            <a:spLocks noChangeArrowheads="1"/>
          </p:cNvSpPr>
          <p:nvPr/>
        </p:nvSpPr>
        <p:spPr bwMode="auto">
          <a:xfrm>
            <a:off x="30607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4" name="Rectangle 26"/>
          <p:cNvSpPr>
            <a:spLocks noChangeArrowheads="1"/>
          </p:cNvSpPr>
          <p:nvPr/>
        </p:nvSpPr>
        <p:spPr bwMode="auto">
          <a:xfrm>
            <a:off x="30607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5" name="Rectangle 27"/>
          <p:cNvSpPr>
            <a:spLocks noChangeArrowheads="1"/>
          </p:cNvSpPr>
          <p:nvPr/>
        </p:nvSpPr>
        <p:spPr bwMode="auto">
          <a:xfrm>
            <a:off x="30607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6" name="Rectangle 28"/>
          <p:cNvSpPr>
            <a:spLocks noChangeArrowheads="1"/>
          </p:cNvSpPr>
          <p:nvPr/>
        </p:nvSpPr>
        <p:spPr bwMode="auto">
          <a:xfrm>
            <a:off x="30607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7" name="Rectangle 29"/>
          <p:cNvSpPr>
            <a:spLocks noChangeArrowheads="1"/>
          </p:cNvSpPr>
          <p:nvPr/>
        </p:nvSpPr>
        <p:spPr bwMode="auto">
          <a:xfrm>
            <a:off x="30607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8" name="Rectangle 30"/>
          <p:cNvSpPr>
            <a:spLocks noChangeArrowheads="1"/>
          </p:cNvSpPr>
          <p:nvPr/>
        </p:nvSpPr>
        <p:spPr bwMode="auto">
          <a:xfrm>
            <a:off x="30607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9" name="Rectangle 31"/>
          <p:cNvSpPr>
            <a:spLocks noChangeArrowheads="1"/>
          </p:cNvSpPr>
          <p:nvPr/>
        </p:nvSpPr>
        <p:spPr bwMode="auto">
          <a:xfrm>
            <a:off x="30607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0" name="Rectangle 32"/>
          <p:cNvSpPr>
            <a:spLocks noChangeArrowheads="1"/>
          </p:cNvSpPr>
          <p:nvPr/>
        </p:nvSpPr>
        <p:spPr bwMode="auto">
          <a:xfrm>
            <a:off x="30607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2" name="Rectangle 34"/>
          <p:cNvSpPr>
            <a:spLocks noChangeArrowheads="1"/>
          </p:cNvSpPr>
          <p:nvPr/>
        </p:nvSpPr>
        <p:spPr bwMode="auto">
          <a:xfrm>
            <a:off x="32766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3" name="Rectangle 35"/>
          <p:cNvSpPr>
            <a:spLocks noChangeArrowheads="1"/>
          </p:cNvSpPr>
          <p:nvPr/>
        </p:nvSpPr>
        <p:spPr bwMode="auto">
          <a:xfrm>
            <a:off x="32766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4" name="Rectangle 36"/>
          <p:cNvSpPr>
            <a:spLocks noChangeArrowheads="1"/>
          </p:cNvSpPr>
          <p:nvPr/>
        </p:nvSpPr>
        <p:spPr bwMode="auto">
          <a:xfrm>
            <a:off x="32766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5" name="Rectangle 37"/>
          <p:cNvSpPr>
            <a:spLocks noChangeArrowheads="1"/>
          </p:cNvSpPr>
          <p:nvPr/>
        </p:nvSpPr>
        <p:spPr bwMode="auto">
          <a:xfrm>
            <a:off x="32766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6" name="Rectangle 38"/>
          <p:cNvSpPr>
            <a:spLocks noChangeArrowheads="1"/>
          </p:cNvSpPr>
          <p:nvPr/>
        </p:nvSpPr>
        <p:spPr bwMode="auto">
          <a:xfrm>
            <a:off x="32766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7" name="Rectangle 39"/>
          <p:cNvSpPr>
            <a:spLocks noChangeArrowheads="1"/>
          </p:cNvSpPr>
          <p:nvPr/>
        </p:nvSpPr>
        <p:spPr bwMode="auto">
          <a:xfrm>
            <a:off x="32766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8" name="Rectangle 40"/>
          <p:cNvSpPr>
            <a:spLocks noChangeArrowheads="1"/>
          </p:cNvSpPr>
          <p:nvPr/>
        </p:nvSpPr>
        <p:spPr bwMode="auto">
          <a:xfrm>
            <a:off x="32766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9" name="Rectangle 41"/>
          <p:cNvSpPr>
            <a:spLocks noChangeArrowheads="1"/>
          </p:cNvSpPr>
          <p:nvPr/>
        </p:nvSpPr>
        <p:spPr bwMode="auto">
          <a:xfrm>
            <a:off x="32766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0" name="Rectangle 42"/>
          <p:cNvSpPr>
            <a:spLocks noChangeArrowheads="1"/>
          </p:cNvSpPr>
          <p:nvPr/>
        </p:nvSpPr>
        <p:spPr bwMode="auto">
          <a:xfrm>
            <a:off x="32766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2" name="Rectangle 44"/>
          <p:cNvSpPr>
            <a:spLocks noChangeArrowheads="1"/>
          </p:cNvSpPr>
          <p:nvPr/>
        </p:nvSpPr>
        <p:spPr bwMode="auto">
          <a:xfrm>
            <a:off x="34925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3" name="Rectangle 45"/>
          <p:cNvSpPr>
            <a:spLocks noChangeArrowheads="1"/>
          </p:cNvSpPr>
          <p:nvPr/>
        </p:nvSpPr>
        <p:spPr bwMode="auto">
          <a:xfrm>
            <a:off x="34925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4" name="Rectangle 46"/>
          <p:cNvSpPr>
            <a:spLocks noChangeArrowheads="1"/>
          </p:cNvSpPr>
          <p:nvPr/>
        </p:nvSpPr>
        <p:spPr bwMode="auto">
          <a:xfrm>
            <a:off x="34925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5" name="Rectangle 47"/>
          <p:cNvSpPr>
            <a:spLocks noChangeArrowheads="1"/>
          </p:cNvSpPr>
          <p:nvPr/>
        </p:nvSpPr>
        <p:spPr bwMode="auto">
          <a:xfrm>
            <a:off x="34925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6" name="Rectangle 48"/>
          <p:cNvSpPr>
            <a:spLocks noChangeArrowheads="1"/>
          </p:cNvSpPr>
          <p:nvPr/>
        </p:nvSpPr>
        <p:spPr bwMode="auto">
          <a:xfrm>
            <a:off x="34925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7" name="Rectangle 49"/>
          <p:cNvSpPr>
            <a:spLocks noChangeArrowheads="1"/>
          </p:cNvSpPr>
          <p:nvPr/>
        </p:nvSpPr>
        <p:spPr bwMode="auto">
          <a:xfrm>
            <a:off x="34925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8" name="Rectangle 50"/>
          <p:cNvSpPr>
            <a:spLocks noChangeArrowheads="1"/>
          </p:cNvSpPr>
          <p:nvPr/>
        </p:nvSpPr>
        <p:spPr bwMode="auto">
          <a:xfrm>
            <a:off x="34925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9" name="Rectangle 51"/>
          <p:cNvSpPr>
            <a:spLocks noChangeArrowheads="1"/>
          </p:cNvSpPr>
          <p:nvPr/>
        </p:nvSpPr>
        <p:spPr bwMode="auto">
          <a:xfrm>
            <a:off x="34925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0" name="Rectangle 52"/>
          <p:cNvSpPr>
            <a:spLocks noChangeArrowheads="1"/>
          </p:cNvSpPr>
          <p:nvPr/>
        </p:nvSpPr>
        <p:spPr bwMode="auto">
          <a:xfrm>
            <a:off x="34925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2" name="Rectangle 54"/>
          <p:cNvSpPr>
            <a:spLocks noChangeArrowheads="1"/>
          </p:cNvSpPr>
          <p:nvPr/>
        </p:nvSpPr>
        <p:spPr bwMode="auto">
          <a:xfrm>
            <a:off x="37084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3" name="Rectangle 55"/>
          <p:cNvSpPr>
            <a:spLocks noChangeArrowheads="1"/>
          </p:cNvSpPr>
          <p:nvPr/>
        </p:nvSpPr>
        <p:spPr bwMode="auto">
          <a:xfrm>
            <a:off x="37084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4" name="Rectangle 56"/>
          <p:cNvSpPr>
            <a:spLocks noChangeArrowheads="1"/>
          </p:cNvSpPr>
          <p:nvPr/>
        </p:nvSpPr>
        <p:spPr bwMode="auto">
          <a:xfrm>
            <a:off x="37084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5" name="Rectangle 57"/>
          <p:cNvSpPr>
            <a:spLocks noChangeArrowheads="1"/>
          </p:cNvSpPr>
          <p:nvPr/>
        </p:nvSpPr>
        <p:spPr bwMode="auto">
          <a:xfrm>
            <a:off x="37084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6" name="Rectangle 58"/>
          <p:cNvSpPr>
            <a:spLocks noChangeArrowheads="1"/>
          </p:cNvSpPr>
          <p:nvPr/>
        </p:nvSpPr>
        <p:spPr bwMode="auto">
          <a:xfrm>
            <a:off x="37084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7" name="Rectangle 59"/>
          <p:cNvSpPr>
            <a:spLocks noChangeArrowheads="1"/>
          </p:cNvSpPr>
          <p:nvPr/>
        </p:nvSpPr>
        <p:spPr bwMode="auto">
          <a:xfrm>
            <a:off x="37084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8" name="Rectangle 60"/>
          <p:cNvSpPr>
            <a:spLocks noChangeArrowheads="1"/>
          </p:cNvSpPr>
          <p:nvPr/>
        </p:nvSpPr>
        <p:spPr bwMode="auto">
          <a:xfrm>
            <a:off x="37084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9" name="Rectangle 61"/>
          <p:cNvSpPr>
            <a:spLocks noChangeArrowheads="1"/>
          </p:cNvSpPr>
          <p:nvPr/>
        </p:nvSpPr>
        <p:spPr bwMode="auto">
          <a:xfrm>
            <a:off x="37084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0" name="Rectangle 62"/>
          <p:cNvSpPr>
            <a:spLocks noChangeArrowheads="1"/>
          </p:cNvSpPr>
          <p:nvPr/>
        </p:nvSpPr>
        <p:spPr bwMode="auto">
          <a:xfrm>
            <a:off x="37084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2" name="Rectangle 64"/>
          <p:cNvSpPr>
            <a:spLocks noChangeArrowheads="1"/>
          </p:cNvSpPr>
          <p:nvPr/>
        </p:nvSpPr>
        <p:spPr bwMode="auto">
          <a:xfrm>
            <a:off x="39243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3" name="Rectangle 65"/>
          <p:cNvSpPr>
            <a:spLocks noChangeArrowheads="1"/>
          </p:cNvSpPr>
          <p:nvPr/>
        </p:nvSpPr>
        <p:spPr bwMode="auto">
          <a:xfrm>
            <a:off x="39243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4" name="Rectangle 66"/>
          <p:cNvSpPr>
            <a:spLocks noChangeArrowheads="1"/>
          </p:cNvSpPr>
          <p:nvPr/>
        </p:nvSpPr>
        <p:spPr bwMode="auto">
          <a:xfrm>
            <a:off x="39243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5" name="Rectangle 67"/>
          <p:cNvSpPr>
            <a:spLocks noChangeArrowheads="1"/>
          </p:cNvSpPr>
          <p:nvPr/>
        </p:nvSpPr>
        <p:spPr bwMode="auto">
          <a:xfrm>
            <a:off x="39243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6" name="Rectangle 68"/>
          <p:cNvSpPr>
            <a:spLocks noChangeArrowheads="1"/>
          </p:cNvSpPr>
          <p:nvPr/>
        </p:nvSpPr>
        <p:spPr bwMode="auto">
          <a:xfrm>
            <a:off x="39243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7" name="Rectangle 69"/>
          <p:cNvSpPr>
            <a:spLocks noChangeArrowheads="1"/>
          </p:cNvSpPr>
          <p:nvPr/>
        </p:nvSpPr>
        <p:spPr bwMode="auto">
          <a:xfrm>
            <a:off x="39243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8" name="Rectangle 70"/>
          <p:cNvSpPr>
            <a:spLocks noChangeArrowheads="1"/>
          </p:cNvSpPr>
          <p:nvPr/>
        </p:nvSpPr>
        <p:spPr bwMode="auto">
          <a:xfrm>
            <a:off x="39243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9" name="Rectangle 71"/>
          <p:cNvSpPr>
            <a:spLocks noChangeArrowheads="1"/>
          </p:cNvSpPr>
          <p:nvPr/>
        </p:nvSpPr>
        <p:spPr bwMode="auto">
          <a:xfrm>
            <a:off x="39243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0" name="Rectangle 72"/>
          <p:cNvSpPr>
            <a:spLocks noChangeArrowheads="1"/>
          </p:cNvSpPr>
          <p:nvPr/>
        </p:nvSpPr>
        <p:spPr bwMode="auto">
          <a:xfrm>
            <a:off x="39243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2" name="Rectangle 74"/>
          <p:cNvSpPr>
            <a:spLocks noChangeArrowheads="1"/>
          </p:cNvSpPr>
          <p:nvPr/>
        </p:nvSpPr>
        <p:spPr bwMode="auto">
          <a:xfrm>
            <a:off x="41402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3" name="Rectangle 75"/>
          <p:cNvSpPr>
            <a:spLocks noChangeArrowheads="1"/>
          </p:cNvSpPr>
          <p:nvPr/>
        </p:nvSpPr>
        <p:spPr bwMode="auto">
          <a:xfrm>
            <a:off x="41402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4" name="Rectangle 76"/>
          <p:cNvSpPr>
            <a:spLocks noChangeArrowheads="1"/>
          </p:cNvSpPr>
          <p:nvPr/>
        </p:nvSpPr>
        <p:spPr bwMode="auto">
          <a:xfrm>
            <a:off x="41402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5" name="Rectangle 77"/>
          <p:cNvSpPr>
            <a:spLocks noChangeArrowheads="1"/>
          </p:cNvSpPr>
          <p:nvPr/>
        </p:nvSpPr>
        <p:spPr bwMode="auto">
          <a:xfrm>
            <a:off x="41402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6" name="Rectangle 78"/>
          <p:cNvSpPr>
            <a:spLocks noChangeArrowheads="1"/>
          </p:cNvSpPr>
          <p:nvPr/>
        </p:nvSpPr>
        <p:spPr bwMode="auto">
          <a:xfrm>
            <a:off x="41402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7" name="Rectangle 79"/>
          <p:cNvSpPr>
            <a:spLocks noChangeArrowheads="1"/>
          </p:cNvSpPr>
          <p:nvPr/>
        </p:nvSpPr>
        <p:spPr bwMode="auto">
          <a:xfrm>
            <a:off x="41402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8" name="Rectangle 80"/>
          <p:cNvSpPr>
            <a:spLocks noChangeArrowheads="1"/>
          </p:cNvSpPr>
          <p:nvPr/>
        </p:nvSpPr>
        <p:spPr bwMode="auto">
          <a:xfrm>
            <a:off x="41402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9" name="Rectangle 81"/>
          <p:cNvSpPr>
            <a:spLocks noChangeArrowheads="1"/>
          </p:cNvSpPr>
          <p:nvPr/>
        </p:nvSpPr>
        <p:spPr bwMode="auto">
          <a:xfrm>
            <a:off x="41402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0" name="Rectangle 82"/>
          <p:cNvSpPr>
            <a:spLocks noChangeArrowheads="1"/>
          </p:cNvSpPr>
          <p:nvPr/>
        </p:nvSpPr>
        <p:spPr bwMode="auto">
          <a:xfrm>
            <a:off x="41402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2" name="Rectangle 84"/>
          <p:cNvSpPr>
            <a:spLocks noChangeArrowheads="1"/>
          </p:cNvSpPr>
          <p:nvPr/>
        </p:nvSpPr>
        <p:spPr bwMode="auto">
          <a:xfrm>
            <a:off x="43561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3" name="Rectangle 85"/>
          <p:cNvSpPr>
            <a:spLocks noChangeArrowheads="1"/>
          </p:cNvSpPr>
          <p:nvPr/>
        </p:nvSpPr>
        <p:spPr bwMode="auto">
          <a:xfrm>
            <a:off x="43561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4" name="Rectangle 86"/>
          <p:cNvSpPr>
            <a:spLocks noChangeArrowheads="1"/>
          </p:cNvSpPr>
          <p:nvPr/>
        </p:nvSpPr>
        <p:spPr bwMode="auto">
          <a:xfrm>
            <a:off x="43561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5" name="Rectangle 87"/>
          <p:cNvSpPr>
            <a:spLocks noChangeArrowheads="1"/>
          </p:cNvSpPr>
          <p:nvPr/>
        </p:nvSpPr>
        <p:spPr bwMode="auto">
          <a:xfrm>
            <a:off x="43561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6" name="Rectangle 88"/>
          <p:cNvSpPr>
            <a:spLocks noChangeArrowheads="1"/>
          </p:cNvSpPr>
          <p:nvPr/>
        </p:nvSpPr>
        <p:spPr bwMode="auto">
          <a:xfrm>
            <a:off x="43561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7" name="Rectangle 89"/>
          <p:cNvSpPr>
            <a:spLocks noChangeArrowheads="1"/>
          </p:cNvSpPr>
          <p:nvPr/>
        </p:nvSpPr>
        <p:spPr bwMode="auto">
          <a:xfrm>
            <a:off x="43561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8" name="Rectangle 90"/>
          <p:cNvSpPr>
            <a:spLocks noChangeArrowheads="1"/>
          </p:cNvSpPr>
          <p:nvPr/>
        </p:nvSpPr>
        <p:spPr bwMode="auto">
          <a:xfrm>
            <a:off x="43561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9" name="Rectangle 91"/>
          <p:cNvSpPr>
            <a:spLocks noChangeArrowheads="1"/>
          </p:cNvSpPr>
          <p:nvPr/>
        </p:nvSpPr>
        <p:spPr bwMode="auto">
          <a:xfrm>
            <a:off x="43561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0" name="Rectangle 92"/>
          <p:cNvSpPr>
            <a:spLocks noChangeArrowheads="1"/>
          </p:cNvSpPr>
          <p:nvPr/>
        </p:nvSpPr>
        <p:spPr bwMode="auto">
          <a:xfrm>
            <a:off x="43561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2" name="Rectangle 94"/>
          <p:cNvSpPr>
            <a:spLocks noChangeArrowheads="1"/>
          </p:cNvSpPr>
          <p:nvPr/>
        </p:nvSpPr>
        <p:spPr bwMode="auto">
          <a:xfrm>
            <a:off x="2627313" y="5300663"/>
            <a:ext cx="2160587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3" name="Line 95"/>
          <p:cNvSpPr>
            <a:spLocks noChangeShapeType="1"/>
          </p:cNvSpPr>
          <p:nvPr/>
        </p:nvSpPr>
        <p:spPr bwMode="auto">
          <a:xfrm>
            <a:off x="2195513" y="5664200"/>
            <a:ext cx="511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9024" name="Line 96"/>
          <p:cNvSpPr>
            <a:spLocks noChangeShapeType="1"/>
          </p:cNvSpPr>
          <p:nvPr/>
        </p:nvSpPr>
        <p:spPr bwMode="auto">
          <a:xfrm>
            <a:off x="4787900" y="321310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9025" name="Text Box 97"/>
          <p:cNvSpPr txBox="1">
            <a:spLocks noChangeArrowheads="1"/>
          </p:cNvSpPr>
          <p:nvPr/>
        </p:nvSpPr>
        <p:spPr bwMode="auto">
          <a:xfrm>
            <a:off x="1311275" y="40274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m=10</a:t>
            </a:r>
          </a:p>
        </p:txBody>
      </p:sp>
      <p:sp>
        <p:nvSpPr>
          <p:cNvPr id="509026" name="Text Box 98"/>
          <p:cNvSpPr txBox="1">
            <a:spLocks noChangeArrowheads="1"/>
          </p:cNvSpPr>
          <p:nvPr/>
        </p:nvSpPr>
        <p:spPr bwMode="auto">
          <a:xfrm>
            <a:off x="3708400" y="5805488"/>
            <a:ext cx="2806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Optimaler Makespan = 10</a:t>
            </a:r>
          </a:p>
        </p:txBody>
      </p:sp>
      <p:sp>
        <p:nvSpPr>
          <p:cNvPr id="509027" name="Rectangle 99"/>
          <p:cNvSpPr>
            <a:spLocks noChangeArrowheads="1"/>
          </p:cNvSpPr>
          <p:nvPr/>
        </p:nvSpPr>
        <p:spPr bwMode="auto">
          <a:xfrm>
            <a:off x="4572000" y="335438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8" name="Rectangle 100"/>
          <p:cNvSpPr>
            <a:spLocks noChangeArrowheads="1"/>
          </p:cNvSpPr>
          <p:nvPr/>
        </p:nvSpPr>
        <p:spPr bwMode="auto">
          <a:xfrm>
            <a:off x="4572000" y="35718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9" name="Rectangle 101"/>
          <p:cNvSpPr>
            <a:spLocks noChangeArrowheads="1"/>
          </p:cNvSpPr>
          <p:nvPr/>
        </p:nvSpPr>
        <p:spPr bwMode="auto">
          <a:xfrm>
            <a:off x="4572000" y="378618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0" name="Rectangle 102"/>
          <p:cNvSpPr>
            <a:spLocks noChangeArrowheads="1"/>
          </p:cNvSpPr>
          <p:nvPr/>
        </p:nvSpPr>
        <p:spPr bwMode="auto">
          <a:xfrm>
            <a:off x="4572000" y="40036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1" name="Rectangle 103"/>
          <p:cNvSpPr>
            <a:spLocks noChangeArrowheads="1"/>
          </p:cNvSpPr>
          <p:nvPr/>
        </p:nvSpPr>
        <p:spPr bwMode="auto">
          <a:xfrm>
            <a:off x="4572000" y="42195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2" name="Rectangle 104"/>
          <p:cNvSpPr>
            <a:spLocks noChangeArrowheads="1"/>
          </p:cNvSpPr>
          <p:nvPr/>
        </p:nvSpPr>
        <p:spPr bwMode="auto">
          <a:xfrm>
            <a:off x="4572000" y="44370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3" name="Rectangle 105"/>
          <p:cNvSpPr>
            <a:spLocks noChangeArrowheads="1"/>
          </p:cNvSpPr>
          <p:nvPr/>
        </p:nvSpPr>
        <p:spPr bwMode="auto">
          <a:xfrm>
            <a:off x="4572000" y="46513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4" name="Rectangle 106"/>
          <p:cNvSpPr>
            <a:spLocks noChangeArrowheads="1"/>
          </p:cNvSpPr>
          <p:nvPr/>
        </p:nvSpPr>
        <p:spPr bwMode="auto">
          <a:xfrm>
            <a:off x="4572000" y="48688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5" name="Rectangle 107"/>
          <p:cNvSpPr>
            <a:spLocks noChangeArrowheads="1"/>
          </p:cNvSpPr>
          <p:nvPr/>
        </p:nvSpPr>
        <p:spPr bwMode="auto">
          <a:xfrm>
            <a:off x="4572000" y="50831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73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5C90-F89B-034F-86BA-59AEF6515B2C}" type="slidenum">
              <a:rPr lang="de-DE"/>
              <a:pPr/>
              <a:t>9</a:t>
            </a:fld>
            <a:endParaRPr lang="de-DE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6868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Theorem (Graham):</a:t>
            </a:r>
            <a:r>
              <a:rPr lang="en-US" sz="2400" dirty="0"/>
              <a:t> Der Greedy </a:t>
            </a:r>
            <a:r>
              <a:rPr lang="en-US" sz="2400" dirty="0" err="1"/>
              <a:t>Algorithmus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2</a:t>
            </a:r>
            <a:r>
              <a:rPr lang="en-US" sz="2400" dirty="0"/>
              <a:t>-approximativ.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1669791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373</Words>
  <Application>Microsoft Macintosh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cmsy10</vt:lpstr>
      <vt:lpstr>Myriad Pro</vt:lpstr>
      <vt:lpstr>Symbol</vt:lpstr>
      <vt:lpstr>7_Standarddesign</vt:lpstr>
      <vt:lpstr>Algorithmen und Datenstrukturen</vt:lpstr>
      <vt:lpstr>Hm... NP-schwere Probleme sind trickreich</vt:lpstr>
      <vt:lpstr>Danksagung</vt:lpstr>
      <vt:lpstr>Approximationsalgorithmen</vt:lpstr>
      <vt:lpstr>Lastbalancierung</vt:lpstr>
      <vt:lpstr>Lastbalancierung: List Scheduling</vt:lpstr>
      <vt:lpstr>Lastbalancierung: List Scheduling</vt:lpstr>
      <vt:lpstr>Lastbalancierung: List Scheduling</vt:lpstr>
      <vt:lpstr>Lastbalancierung: List Scheduling</vt:lpstr>
      <vt:lpstr>Übersicht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746</cp:revision>
  <cp:lastPrinted>2015-04-09T12:56:16Z</cp:lastPrinted>
  <dcterms:created xsi:type="dcterms:W3CDTF">2010-04-27T12:26:40Z</dcterms:created>
  <dcterms:modified xsi:type="dcterms:W3CDTF">2019-07-11T17:24:09Z</dcterms:modified>
</cp:coreProperties>
</file>