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28"/>
  </p:notesMasterIdLst>
  <p:handoutMasterIdLst>
    <p:handoutMasterId r:id="rId29"/>
  </p:handoutMasterIdLst>
  <p:sldIdLst>
    <p:sldId id="419" r:id="rId2"/>
    <p:sldId id="431" r:id="rId3"/>
    <p:sldId id="272" r:id="rId4"/>
    <p:sldId id="274" r:id="rId5"/>
    <p:sldId id="282" r:id="rId6"/>
    <p:sldId id="375" r:id="rId7"/>
    <p:sldId id="430" r:id="rId8"/>
    <p:sldId id="340" r:id="rId9"/>
    <p:sldId id="413" r:id="rId10"/>
    <p:sldId id="414" r:id="rId11"/>
    <p:sldId id="415" r:id="rId12"/>
    <p:sldId id="416" r:id="rId13"/>
    <p:sldId id="418" r:id="rId14"/>
    <p:sldId id="428" r:id="rId15"/>
    <p:sldId id="421" r:id="rId16"/>
    <p:sldId id="422" r:id="rId17"/>
    <p:sldId id="423" r:id="rId18"/>
    <p:sldId id="427" r:id="rId19"/>
    <p:sldId id="429" r:id="rId20"/>
    <p:sldId id="380" r:id="rId21"/>
    <p:sldId id="378" r:id="rId22"/>
    <p:sldId id="381" r:id="rId23"/>
    <p:sldId id="382" r:id="rId24"/>
    <p:sldId id="432" r:id="rId25"/>
    <p:sldId id="383" r:id="rId26"/>
    <p:sldId id="371" r:id="rId2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711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256"/>
    <p:restoredTop sz="94694"/>
  </p:normalViewPr>
  <p:slideViewPr>
    <p:cSldViewPr>
      <p:cViewPr varScale="1">
        <p:scale>
          <a:sx n="61" d="100"/>
          <a:sy n="61" d="100"/>
        </p:scale>
        <p:origin x="208" y="1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30.03.20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30.03.20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6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Felix </a:t>
            </a:r>
            <a:r>
              <a:rPr lang="de-DE" sz="2400" dirty="0" err="1">
                <a:cs typeface="+mn-cs"/>
              </a:rPr>
              <a:t>Kuhr</a:t>
            </a:r>
            <a:r>
              <a:rPr lang="de-DE" sz="2400" dirty="0">
                <a:cs typeface="+mn-cs"/>
              </a:rPr>
              <a:t> (Übungen)</a:t>
            </a: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sowie viele Tutoren</a:t>
            </a:r>
          </a:p>
        </p:txBody>
      </p:sp>
    </p:spTree>
    <p:extLst>
      <p:ext uri="{BB962C8B-B14F-4D97-AF65-F5344CB8AC3E}">
        <p14:creationId xmlns:p14="http://schemas.microsoft.com/office/powerpoint/2010/main" val="1511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Spezialisierung des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dirty="0"/>
              <a:t>Vorwissen: </a:t>
            </a:r>
            <a:r>
              <a:rPr lang="de-DE" sz="3200" dirty="0">
                <a:solidFill>
                  <a:srgbClr val="FF0000"/>
                </a:solidFill>
              </a:rPr>
              <a:t>A[i] = i</a:t>
            </a:r>
          </a:p>
          <a:p>
            <a:endParaRPr lang="de-DE" sz="3200" dirty="0"/>
          </a:p>
          <a:p>
            <a:r>
              <a:rPr lang="de-DE" sz="3200" dirty="0"/>
              <a:t>Das Problem wird sehr viel einfacher!</a:t>
            </a:r>
          </a:p>
          <a:p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9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3278" y="1412776"/>
            <a:ext cx="51395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aseline="0" dirty="0"/>
              <a:t>1  2  3  …  49  50  51  52  </a:t>
            </a:r>
            <a:r>
              <a:rPr lang="de-DE" altLang="de-DE" sz="2400" dirty="0"/>
              <a:t>…</a:t>
            </a:r>
            <a:r>
              <a:rPr lang="de-DE" altLang="de-DE" sz="2400" baseline="0" dirty="0"/>
              <a:t>   98  99  100</a:t>
            </a:r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2625154" y="1773138"/>
            <a:ext cx="360363" cy="215900"/>
            <a:chOff x="1474" y="3385"/>
            <a:chExt cx="227" cy="136"/>
          </a:xfrm>
        </p:grpSpPr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474" y="338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1701" y="338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1474" y="3521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>
            <a:off x="2193354" y="1773138"/>
            <a:ext cx="1295400" cy="287338"/>
            <a:chOff x="1202" y="3385"/>
            <a:chExt cx="816" cy="181"/>
          </a:xfrm>
        </p:grpSpPr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1202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2018" y="338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 flipH="1">
              <a:off x="1202" y="356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1328167" y="1773138"/>
            <a:ext cx="3168650" cy="360363"/>
            <a:chOff x="657" y="3385"/>
            <a:chExt cx="1996" cy="227"/>
          </a:xfrm>
        </p:grpSpPr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657" y="338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2653" y="338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657" y="3612"/>
              <a:ext cx="1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23" name="Group 33"/>
          <p:cNvGrpSpPr>
            <a:grpSpLocks/>
          </p:cNvGrpSpPr>
          <p:nvPr/>
        </p:nvGrpSpPr>
        <p:grpSpPr bwMode="auto">
          <a:xfrm>
            <a:off x="1040829" y="1773138"/>
            <a:ext cx="3887788" cy="431800"/>
            <a:chOff x="476" y="3385"/>
            <a:chExt cx="2449" cy="272"/>
          </a:xfrm>
        </p:grpSpPr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476" y="338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2925" y="338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476" y="3657"/>
              <a:ext cx="24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grpSp>
        <p:nvGrpSpPr>
          <p:cNvPr id="27" name="Group 37"/>
          <p:cNvGrpSpPr>
            <a:grpSpLocks/>
          </p:cNvGrpSpPr>
          <p:nvPr/>
        </p:nvGrpSpPr>
        <p:grpSpPr bwMode="auto">
          <a:xfrm>
            <a:off x="753492" y="1773138"/>
            <a:ext cx="4679950" cy="503238"/>
            <a:chOff x="295" y="3385"/>
            <a:chExt cx="2948" cy="317"/>
          </a:xfrm>
        </p:grpSpPr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295" y="338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>
              <a:off x="3243" y="338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295" y="3702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5793804" y="1484213"/>
            <a:ext cx="317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Summe jedes Paares: 101</a:t>
            </a:r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5793804" y="1916013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50 Paare: </a:t>
            </a: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7162229" y="1916013"/>
            <a:ext cx="1946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baseline="0"/>
              <a:t>101 </a:t>
            </a:r>
            <a:r>
              <a:rPr lang="de-DE" altLang="de-DE" baseline="-2000"/>
              <a:t>*</a:t>
            </a:r>
            <a:r>
              <a:rPr lang="de-DE" altLang="de-DE" baseline="0"/>
              <a:t> 50 = 5050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Ausnutzen der Einschränkung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199" y="2780382"/>
            <a:ext cx="8507413" cy="3528938"/>
          </a:xfrm>
        </p:spPr>
        <p:txBody>
          <a:bodyPr/>
          <a:lstStyle/>
          <a:p>
            <a:r>
              <a:rPr lang="de-DE" sz="2400" dirty="0"/>
              <a:t>Programm: </a:t>
            </a:r>
            <a:br>
              <a:rPr lang="de-DE" sz="2400" dirty="0"/>
            </a:br>
            <a:r>
              <a:rPr lang="de-DE" sz="2400" dirty="0"/>
              <a:t>       </a:t>
            </a:r>
            <a:r>
              <a:rPr lang="de-DE" sz="2400" b="1" dirty="0" err="1"/>
              <a:t>function</a:t>
            </a:r>
            <a:r>
              <a:rPr lang="de-DE" sz="2400" dirty="0"/>
              <a:t> summe(A)</a:t>
            </a:r>
            <a:br>
              <a:rPr lang="de-DE" sz="2400" dirty="0"/>
            </a:br>
            <a:r>
              <a:rPr lang="de-DE" sz="2400" dirty="0"/>
              <a:t>           </a:t>
            </a:r>
            <a:r>
              <a:rPr lang="de-DE" sz="2400" dirty="0" err="1"/>
              <a:t>n</a:t>
            </a:r>
            <a:r>
              <a:rPr lang="de-DE" sz="2400" dirty="0"/>
              <a:t> </a:t>
            </a:r>
            <a:r>
              <a:rPr lang="de-DE" sz="2400" dirty="0">
                <a:sym typeface="Wingdings"/>
              </a:rPr>
              <a:t> </a:t>
            </a:r>
            <a:r>
              <a:rPr lang="de-DE" sz="2400" i="1" dirty="0" err="1">
                <a:sym typeface="Wingdings"/>
              </a:rPr>
              <a:t>length</a:t>
            </a:r>
            <a:r>
              <a:rPr lang="de-DE" sz="2400" dirty="0">
                <a:sym typeface="Wingdings"/>
              </a:rPr>
              <a:t>(A)</a:t>
            </a:r>
            <a:br>
              <a:rPr lang="de-DE" sz="2400" dirty="0"/>
            </a:br>
            <a:r>
              <a:rPr lang="de-DE" sz="2400" dirty="0"/>
              <a:t>           </a:t>
            </a:r>
            <a:r>
              <a:rPr lang="de-DE" sz="2400" b="1" dirty="0" err="1"/>
              <a:t>return</a:t>
            </a:r>
            <a:r>
              <a:rPr lang="de-DE" sz="2400" dirty="0"/>
              <a:t> (n+1)*(</a:t>
            </a:r>
            <a:r>
              <a:rPr lang="de-DE" sz="2400" dirty="0" err="1"/>
              <a:t>n</a:t>
            </a:r>
            <a:r>
              <a:rPr lang="de-DE" sz="2400" dirty="0"/>
              <a:t>/2)</a:t>
            </a:r>
          </a:p>
          <a:p>
            <a:r>
              <a:rPr lang="de-DE" sz="2400" dirty="0"/>
              <a:t>Nach Carl Friedrich Gauß (ca. 1786)</a:t>
            </a:r>
          </a:p>
          <a:p>
            <a:r>
              <a:rPr lang="de-DE" sz="2400" dirty="0"/>
              <a:t>Aufwand? </a:t>
            </a:r>
          </a:p>
          <a:p>
            <a:r>
              <a:rPr lang="de-DE" sz="2400" dirty="0"/>
              <a:t>Konstant, d.h. hängt (idealisiert!) nicht von </a:t>
            </a:r>
            <a:r>
              <a:rPr lang="de-DE" sz="2400" dirty="0" err="1"/>
              <a:t>n</a:t>
            </a:r>
            <a:r>
              <a:rPr lang="de-DE" sz="2400" dirty="0"/>
              <a:t> ab </a:t>
            </a:r>
          </a:p>
          <a:p>
            <a:r>
              <a:rPr lang="de-DE" sz="2400" dirty="0"/>
              <a:t>Entwurfsmuster: Ein-Schritt-Berechnung (konstanter Aufwand)</a:t>
            </a: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6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Algorithmen: Notation durch Programme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Annahme: Serielle Ausführung</a:t>
            </a:r>
          </a:p>
          <a:p>
            <a:r>
              <a:rPr lang="de-DE" dirty="0"/>
              <a:t>Vgl.</a:t>
            </a:r>
            <a:r>
              <a:rPr lang="de-DE" b="1" dirty="0"/>
              <a:t> Vorlesung „Einführung in die Programmierung“</a:t>
            </a:r>
          </a:p>
          <a:p>
            <a:pPr lvl="1"/>
            <a:r>
              <a:rPr lang="de-DE" dirty="0"/>
              <a:t>Variablen, Felder A[...]</a:t>
            </a:r>
          </a:p>
          <a:p>
            <a:pPr lvl="1"/>
            <a:r>
              <a:rPr lang="de-DE" dirty="0"/>
              <a:t>Zuweisungen </a:t>
            </a:r>
            <a:r>
              <a:rPr lang="de-DE">
                <a:sym typeface="Wingdings"/>
              </a:rPr>
              <a:t> (oder auch </a:t>
            </a:r>
            <a:r>
              <a:rPr lang="de-DE"/>
              <a:t> </a:t>
            </a:r>
            <a:r>
              <a:rPr lang="de-DE" b="1" dirty="0"/>
              <a:t>:= 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Fallunterscheidungen </a:t>
            </a:r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</a:t>
            </a:r>
            <a:r>
              <a:rPr lang="de-DE" b="1" dirty="0" err="1"/>
              <a:t>then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</a:t>
            </a:r>
            <a:r>
              <a:rPr lang="de-DE" b="1" dirty="0" err="1"/>
              <a:t>else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</a:t>
            </a:r>
          </a:p>
          <a:p>
            <a:pPr lvl="2"/>
            <a:r>
              <a:rPr lang="de-DE" dirty="0"/>
              <a:t>Vergleich und Berechnungen für Bedingungstest</a:t>
            </a:r>
            <a:endParaRPr lang="de-DE" b="1" dirty="0"/>
          </a:p>
          <a:p>
            <a:pPr lvl="1"/>
            <a:r>
              <a:rPr lang="de-DE" dirty="0"/>
              <a:t>Schleifen </a:t>
            </a:r>
            <a:r>
              <a:rPr lang="de-DE" b="1" dirty="0" err="1"/>
              <a:t>while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do</a:t>
            </a:r>
            <a:r>
              <a:rPr lang="de-DE" dirty="0"/>
              <a:t>,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dirty="0"/>
              <a:t>...</a:t>
            </a:r>
            <a:r>
              <a:rPr lang="de-DE" b="1" dirty="0"/>
              <a:t> do</a:t>
            </a:r>
          </a:p>
          <a:p>
            <a:pPr lvl="2"/>
            <a:r>
              <a:rPr lang="de-DE" dirty="0"/>
              <a:t>Vergleich und Berechnungen für Bedingungstest</a:t>
            </a:r>
          </a:p>
          <a:p>
            <a:pPr lvl="1"/>
            <a:r>
              <a:rPr lang="de-DE" b="1" dirty="0" err="1"/>
              <a:t>procedure</a:t>
            </a:r>
            <a:r>
              <a:rPr lang="de-DE" dirty="0"/>
              <a:t>, </a:t>
            </a:r>
            <a:r>
              <a:rPr lang="de-DE" b="1" dirty="0" err="1"/>
              <a:t>function</a:t>
            </a:r>
            <a:endParaRPr lang="de-DE" b="1" dirty="0"/>
          </a:p>
          <a:p>
            <a:pPr lvl="1"/>
            <a:r>
              <a:rPr lang="de-DE" dirty="0"/>
              <a:t>Auf Folien wird der jeweilige Skopus durch Einrückung ausgedrückt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62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Das erste Problem: Summe der Elemente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A von </a:t>
            </a:r>
            <a:r>
              <a:rPr lang="de-DE" dirty="0" err="1"/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</a:t>
            </a:r>
            <a:r>
              <a:rPr lang="de-DE" b="1" dirty="0"/>
              <a:t>S</a:t>
            </a:r>
            <a:r>
              <a:rPr lang="de-DE" dirty="0"/>
              <a:t> auf A, so dass gilt: </a:t>
            </a:r>
          </a:p>
          <a:p>
            <a:pPr lvl="2"/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 </a:t>
            </a:r>
            <a:r>
              <a:rPr lang="de-DE" b="1" dirty="0"/>
              <a:t>P</a:t>
            </a:r>
            <a:r>
              <a:rPr lang="de-DE" sz="2400" dirty="0"/>
              <a:t>:</a:t>
            </a:r>
            <a:r>
              <a:rPr lang="de-DE" b="1" dirty="0"/>
              <a:t> </a:t>
            </a:r>
            <a:r>
              <a:rPr lang="de-DE" dirty="0" err="1">
                <a:solidFill>
                  <a:srgbClr val="FF0000"/>
                </a:solidFill>
              </a:rPr>
              <a:t>true</a:t>
            </a:r>
            <a:r>
              <a:rPr lang="de-DE" b="1" dirty="0"/>
              <a:t> </a:t>
            </a:r>
            <a:r>
              <a:rPr lang="de-DE" dirty="0"/>
              <a:t>(keine Einschränkung)</a:t>
            </a:r>
          </a:p>
          <a:p>
            <a:pPr lvl="2"/>
            <a:r>
              <a:rPr lang="de-DE" dirty="0"/>
              <a:t>Nachbedingung </a:t>
            </a:r>
            <a:r>
              <a:rPr lang="de-DE" b="1" dirty="0"/>
              <a:t>Q</a:t>
            </a:r>
            <a:r>
              <a:rPr lang="de-DE" dirty="0"/>
              <a:t>:</a:t>
            </a:r>
            <a:r>
              <a:rPr lang="de-DE" b="1" dirty="0"/>
              <a:t> </a:t>
            </a:r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2919436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Das zweite Problem: Summe der Elemente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</a:t>
            </a:r>
            <a:r>
              <a:rPr lang="de-DE" b="1" dirty="0"/>
              <a:t>S</a:t>
            </a:r>
            <a:r>
              <a:rPr lang="de-DE" dirty="0"/>
              <a:t> von A, so dass gilt: </a:t>
            </a:r>
          </a:p>
          <a:p>
            <a:pPr lvl="2"/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 </a:t>
            </a:r>
            <a:r>
              <a:rPr lang="de-DE" b="1" dirty="0"/>
              <a:t>P</a:t>
            </a:r>
            <a:r>
              <a:rPr lang="de-DE" sz="2400" dirty="0"/>
              <a:t>: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∀ </a:t>
            </a:r>
            <a:r>
              <a:rPr lang="de-DE" dirty="0">
                <a:solidFill>
                  <a:srgbClr val="FF0000"/>
                </a:solidFill>
              </a:rPr>
              <a:t>i ∈ {1…</a:t>
            </a:r>
            <a:r>
              <a:rPr lang="de-DE" dirty="0" err="1">
                <a:solidFill>
                  <a:srgbClr val="FF0000"/>
                </a:solidFill>
              </a:rPr>
              <a:t>n</a:t>
            </a:r>
            <a:r>
              <a:rPr lang="de-DE" dirty="0">
                <a:solidFill>
                  <a:srgbClr val="FF0000"/>
                </a:solidFill>
              </a:rPr>
              <a:t>}: </a:t>
            </a:r>
            <a:r>
              <a:rPr lang="de-DE" b="1" dirty="0">
                <a:solidFill>
                  <a:srgbClr val="FF0000"/>
                </a:solidFill>
              </a:rPr>
              <a:t>A[i] = i</a:t>
            </a:r>
          </a:p>
          <a:p>
            <a:pPr lvl="2"/>
            <a:r>
              <a:rPr lang="de-DE" dirty="0"/>
              <a:t>Nachbedingung </a:t>
            </a:r>
            <a:r>
              <a:rPr lang="de-DE" b="1" dirty="0"/>
              <a:t>Q</a:t>
            </a:r>
            <a:r>
              <a:rPr lang="de-DE" dirty="0"/>
              <a:t>:</a:t>
            </a:r>
            <a:r>
              <a:rPr lang="de-DE" b="1" dirty="0"/>
              <a:t> </a:t>
            </a:r>
            <a:r>
              <a:rPr lang="de-DE" dirty="0">
                <a:solidFill>
                  <a:srgbClr val="00B050"/>
                </a:solidFill>
              </a:rPr>
              <a:t>s = 𝚺</a:t>
            </a:r>
            <a:r>
              <a:rPr lang="de-DE" baseline="-25000" dirty="0">
                <a:solidFill>
                  <a:srgbClr val="00B050"/>
                </a:solidFill>
              </a:rPr>
              <a:t>i∈{1,...,</a:t>
            </a:r>
            <a:r>
              <a:rPr lang="de-DE" baseline="-25000" dirty="0" err="1">
                <a:solidFill>
                  <a:srgbClr val="00B050"/>
                </a:solidFill>
              </a:rPr>
              <a:t>n</a:t>
            </a:r>
            <a:r>
              <a:rPr lang="de-DE" baseline="-25000" dirty="0">
                <a:solidFill>
                  <a:srgbClr val="00B050"/>
                </a:solidFill>
              </a:rPr>
              <a:t>}</a:t>
            </a:r>
            <a:r>
              <a:rPr lang="de-DE" dirty="0">
                <a:solidFill>
                  <a:srgbClr val="00B050"/>
                </a:solidFill>
              </a:rPr>
              <a:t> A[i]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32104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260350"/>
            <a:ext cx="8229600" cy="503238"/>
          </a:xfrm>
        </p:spPr>
        <p:txBody>
          <a:bodyPr/>
          <a:lstStyle/>
          <a:p>
            <a:r>
              <a:rPr lang="de-DE" dirty="0"/>
              <a:t>Ein neues Problem: In-situ-Sortierproblem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435280" cy="4968875"/>
          </a:xfrm>
        </p:spPr>
        <p:txBody>
          <a:bodyPr/>
          <a:lstStyle/>
          <a:p>
            <a:r>
              <a:rPr lang="de-DE" b="1" dirty="0"/>
              <a:t>Gegeben:</a:t>
            </a:r>
            <a:r>
              <a:rPr lang="de-DE" dirty="0"/>
              <a:t> </a:t>
            </a:r>
            <a:r>
              <a:rPr lang="de-DE" b="1" dirty="0"/>
              <a:t>A[1..n] : N</a:t>
            </a:r>
          </a:p>
          <a:p>
            <a:pPr lvl="1"/>
            <a:r>
              <a:rPr lang="de-DE" dirty="0"/>
              <a:t>Feld (Array)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dirty="0"/>
              <a:t>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/>
              <a:t> Zahlen aus N (natürliche Zahlen)</a:t>
            </a:r>
          </a:p>
          <a:p>
            <a:r>
              <a:rPr lang="de-DE" b="1" dirty="0"/>
              <a:t>Gesucht: </a:t>
            </a:r>
          </a:p>
          <a:p>
            <a:pPr lvl="1"/>
            <a:r>
              <a:rPr lang="de-DE" dirty="0"/>
              <a:t>Transformation S von A, so dass gilt: </a:t>
            </a:r>
            <a:r>
              <a:rPr lang="de-DE" dirty="0">
                <a:solidFill>
                  <a:srgbClr val="00B050"/>
                </a:solidFill>
              </a:rPr>
              <a:t>∀1≤i&lt;</a:t>
            </a:r>
            <a:r>
              <a:rPr lang="de-DE" dirty="0" err="1">
                <a:solidFill>
                  <a:srgbClr val="00B050"/>
                </a:solidFill>
              </a:rPr>
              <a:t>j≤n</a:t>
            </a:r>
            <a:r>
              <a:rPr lang="de-DE" dirty="0">
                <a:solidFill>
                  <a:srgbClr val="00B050"/>
                </a:solidFill>
              </a:rPr>
              <a:t>: A[i] ≤ A[</a:t>
            </a:r>
            <a:r>
              <a:rPr lang="de-DE" dirty="0" err="1">
                <a:solidFill>
                  <a:srgbClr val="00B050"/>
                </a:solidFill>
              </a:rPr>
              <a:t>j</a:t>
            </a:r>
            <a:r>
              <a:rPr lang="de-DE" dirty="0">
                <a:solidFill>
                  <a:srgbClr val="00B050"/>
                </a:solidFill>
              </a:rPr>
              <a:t>]</a:t>
            </a:r>
          </a:p>
          <a:p>
            <a:pPr lvl="1"/>
            <a:r>
              <a:rPr lang="de-DE" dirty="0"/>
              <a:t>Nebenbedingung: Es wird intern kein weiteres Feld gleicher (oder auch nur fast gleicher Größe) verwendet</a:t>
            </a:r>
          </a:p>
          <a:p>
            <a:pPr lvl="1"/>
            <a:r>
              <a:rPr lang="de-DE" dirty="0"/>
              <a:t>Also:  Gesucht ist ein Verfahren </a:t>
            </a:r>
            <a:r>
              <a:rPr lang="de-DE" b="1" dirty="0"/>
              <a:t>S</a:t>
            </a:r>
            <a:r>
              <a:rPr lang="de-DE" dirty="0"/>
              <a:t>, so dass</a:t>
            </a:r>
            <a:br>
              <a:rPr lang="de-DE" dirty="0"/>
            </a:br>
            <a:r>
              <a:rPr lang="de-DE" b="1" dirty="0"/>
              <a:t>{ P } S { Q } </a:t>
            </a:r>
            <a:r>
              <a:rPr lang="de-DE" dirty="0"/>
              <a:t>gilt (Notation nach </a:t>
            </a:r>
            <a:r>
              <a:rPr lang="de-DE" dirty="0">
                <a:solidFill>
                  <a:srgbClr val="0000FF"/>
                </a:solidFill>
              </a:rPr>
              <a:t>Hoare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Vorbedingung </a:t>
            </a:r>
            <a:r>
              <a:rPr lang="de-DE" b="1" dirty="0"/>
              <a:t>P: </a:t>
            </a:r>
            <a:r>
              <a:rPr lang="de-DE" dirty="0" err="1">
                <a:solidFill>
                  <a:srgbClr val="FF0000"/>
                </a:solidFill>
              </a:rPr>
              <a:t>true</a:t>
            </a:r>
            <a:r>
              <a:rPr lang="de-DE" b="1" dirty="0"/>
              <a:t> </a:t>
            </a:r>
            <a:r>
              <a:rPr lang="de-DE" dirty="0"/>
              <a:t>(keine Einschränkung)</a:t>
            </a:r>
          </a:p>
          <a:p>
            <a:pPr lvl="2"/>
            <a:r>
              <a:rPr lang="de-DE" dirty="0"/>
              <a:t>Nachbedingung </a:t>
            </a:r>
            <a:r>
              <a:rPr lang="de-DE" b="1" dirty="0"/>
              <a:t>Q: </a:t>
            </a:r>
            <a:r>
              <a:rPr lang="de-DE" dirty="0">
                <a:solidFill>
                  <a:srgbClr val="00B050"/>
                </a:solidFill>
              </a:rPr>
              <a:t>∀1≤i&lt;</a:t>
            </a:r>
            <a:r>
              <a:rPr lang="de-DE" dirty="0" err="1">
                <a:solidFill>
                  <a:srgbClr val="00B050"/>
                </a:solidFill>
              </a:rPr>
              <a:t>j≤n</a:t>
            </a:r>
            <a:r>
              <a:rPr lang="de-DE" dirty="0">
                <a:solidFill>
                  <a:srgbClr val="00B050"/>
                </a:solidFill>
              </a:rPr>
              <a:t>: A[i] ≤ A[</a:t>
            </a:r>
            <a:r>
              <a:rPr lang="de-DE" dirty="0" err="1">
                <a:solidFill>
                  <a:srgbClr val="00B050"/>
                </a:solidFill>
              </a:rPr>
              <a:t>j</a:t>
            </a:r>
            <a:r>
              <a:rPr lang="de-DE" dirty="0">
                <a:solidFill>
                  <a:srgbClr val="00B050"/>
                </a:solidFill>
              </a:rPr>
              <a:t>]</a:t>
            </a:r>
          </a:p>
          <a:p>
            <a:pPr lvl="2"/>
            <a:r>
              <a:rPr lang="de-DE" dirty="0"/>
              <a:t>Nebenbedingung: nur „konstant“ viel zusätzlicher Speicher</a:t>
            </a:r>
            <a:br>
              <a:rPr lang="de-DE" dirty="0"/>
            </a:br>
            <a:r>
              <a:rPr lang="de-DE" dirty="0"/>
              <a:t>(feste Anzahl von Hilfsvariablen)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339752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C.A.R. Hoare, An </a:t>
            </a:r>
            <a:r>
              <a:rPr lang="de-DE" sz="1200" dirty="0" err="1">
                <a:solidFill>
                  <a:srgbClr val="0000FF"/>
                </a:solidFill>
              </a:rPr>
              <a:t>axiomatic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basis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computer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Communications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ACM, Vol. 12, S. 567 - 583, </a:t>
            </a:r>
            <a:r>
              <a:rPr lang="de-DE" sz="1200" b="1" dirty="0">
                <a:solidFill>
                  <a:srgbClr val="FF0000"/>
                </a:solidFill>
              </a:rPr>
              <a:t>1969</a:t>
            </a:r>
          </a:p>
        </p:txBody>
      </p:sp>
    </p:spTree>
    <p:extLst>
      <p:ext uri="{BB962C8B-B14F-4D97-AF65-F5344CB8AC3E}">
        <p14:creationId xmlns:p14="http://schemas.microsoft.com/office/powerpoint/2010/main" val="14916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In-situ-Sortieren: Problemanalyse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184353"/>
          </a:xfrm>
        </p:spPr>
        <p:txBody>
          <a:bodyPr/>
          <a:lstStyle/>
          <a:p>
            <a:r>
              <a:rPr lang="de-DE" dirty="0"/>
              <a:t>Felder erlauben </a:t>
            </a:r>
            <a:r>
              <a:rPr lang="de-DE" b="1" dirty="0"/>
              <a:t>wahlfreien</a:t>
            </a:r>
            <a:r>
              <a:rPr lang="de-DE" dirty="0"/>
              <a:t> Zugriff auf Elemente</a:t>
            </a:r>
          </a:p>
          <a:p>
            <a:pPr lvl="1"/>
            <a:r>
              <a:rPr lang="de-DE" sz="2000" b="1" dirty="0"/>
              <a:t>Zugriffszeit</a:t>
            </a:r>
            <a:r>
              <a:rPr lang="de-DE" sz="2000" dirty="0"/>
              <a:t> für ein Feld </a:t>
            </a:r>
            <a:r>
              <a:rPr lang="de-DE" sz="2000" b="1" dirty="0"/>
              <a:t>konstant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(d.h. sie hängt nicht vom Indexwert ab)</a:t>
            </a:r>
          </a:p>
          <a:p>
            <a:pPr lvl="1"/>
            <a:r>
              <a:rPr lang="de-DE" sz="2000" dirty="0"/>
              <a:t>Idealisierende Annahme (gilt nicht für moderne Computer)</a:t>
            </a:r>
          </a:p>
          <a:p>
            <a:r>
              <a:rPr lang="de-DE" dirty="0"/>
              <a:t>Es gibt keine Aussage darüber, ob die Feldinhalte schon sortiert sind, eine willkürliche Reihenfolge haben, oder umgekehrt sortiert sind</a:t>
            </a:r>
          </a:p>
          <a:p>
            <a:pPr lvl="1"/>
            <a:r>
              <a:rPr lang="de-DE" sz="2000" dirty="0"/>
              <a:t>Vielleicht lassen sich solche „</a:t>
            </a:r>
            <a:r>
              <a:rPr lang="de-DE" sz="2000" b="1" dirty="0"/>
              <a:t>erwarteten Eingaben</a:t>
            </a:r>
            <a:r>
              <a:rPr lang="de-DE" sz="2000" dirty="0"/>
              <a:t>“ </a:t>
            </a:r>
            <a:br>
              <a:rPr lang="de-DE" sz="2000" dirty="0"/>
            </a:br>
            <a:r>
              <a:rPr lang="de-DE" sz="2000" dirty="0"/>
              <a:t>aber in der Praxis feststellen</a:t>
            </a:r>
          </a:p>
          <a:p>
            <a:r>
              <a:rPr lang="de-DE" b="1" dirty="0"/>
              <a:t>Aufwand das Problem zu lösen</a:t>
            </a:r>
            <a:r>
              <a:rPr lang="de-DE" dirty="0"/>
              <a:t>: Man kann leicht sehen, dass jedes Element „falsch positioniert“ sein kann</a:t>
            </a:r>
          </a:p>
          <a:p>
            <a:pPr lvl="1"/>
            <a:r>
              <a:rPr lang="de-DE" sz="2000" b="1" dirty="0">
                <a:solidFill>
                  <a:srgbClr val="0711FF"/>
                </a:solidFill>
              </a:rPr>
              <a:t>Mindestaufwand</a:t>
            </a:r>
            <a:r>
              <a:rPr lang="de-DE" sz="2000" dirty="0"/>
              <a:t> im allgemeinen Fall: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/>
              <a:t> Bewegungen</a:t>
            </a:r>
          </a:p>
          <a:p>
            <a:pPr lvl="1"/>
            <a:r>
              <a:rPr lang="de-DE" sz="2000" b="1" dirty="0">
                <a:solidFill>
                  <a:srgbClr val="0711FF"/>
                </a:solidFill>
              </a:rPr>
              <a:t>Maximalaufwand</a:t>
            </a:r>
            <a:r>
              <a:rPr lang="de-DE" sz="2000" dirty="0"/>
              <a:t> in Abhängigkeit von </a:t>
            </a:r>
            <a:r>
              <a:rPr lang="de-DE" sz="20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000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2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Aufwand zur Lösung eines Problems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96975"/>
            <a:ext cx="8363272" cy="4968875"/>
          </a:xfrm>
        </p:spPr>
        <p:txBody>
          <a:bodyPr/>
          <a:lstStyle/>
          <a:p>
            <a:r>
              <a:rPr lang="de-DE" sz="2400" dirty="0"/>
              <a:t>Gegeben ein </a:t>
            </a:r>
            <a:r>
              <a:rPr lang="de-DE" sz="2400" b="1" dirty="0"/>
              <a:t>Problem</a:t>
            </a:r>
            <a:r>
              <a:rPr lang="de-DE" sz="2400" dirty="0"/>
              <a:t> (hier: In-situ-Sortierproblem)</a:t>
            </a:r>
          </a:p>
          <a:p>
            <a:pPr lvl="1"/>
            <a:r>
              <a:rPr lang="de-DE" sz="2000" dirty="0"/>
              <a:t>Damit verbundene Fragen:</a:t>
            </a:r>
          </a:p>
          <a:p>
            <a:pPr lvl="2"/>
            <a:r>
              <a:rPr lang="de-DE" sz="2000" dirty="0"/>
              <a:t>Wie „langsam“ muss ein Algorithmus sein, damit alle möglichen Probleminstanzen korrekt gelöst werden?</a:t>
            </a:r>
          </a:p>
          <a:p>
            <a:pPr lvl="2"/>
            <a:r>
              <a:rPr lang="de-DE" sz="2000" dirty="0"/>
              <a:t>Oder: Wenn wir schon einen Algorithmus haben, </a:t>
            </a:r>
            <a:br>
              <a:rPr lang="de-DE" sz="2000" dirty="0"/>
            </a:br>
            <a:r>
              <a:rPr lang="de-DE" sz="2000" dirty="0"/>
              <a:t>können wir noch einen „substantiell besseren“ finden? </a:t>
            </a:r>
            <a:br>
              <a:rPr lang="de-DE" sz="2000" dirty="0"/>
            </a:br>
            <a:r>
              <a:rPr lang="de-DE" sz="2000" dirty="0"/>
              <a:t>Was müssen wir investieren?</a:t>
            </a:r>
          </a:p>
          <a:p>
            <a:r>
              <a:rPr lang="de-DE" sz="2400" dirty="0"/>
              <a:t>Jede Eingabe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sz="2400" dirty="0"/>
              <a:t> stellt eine </a:t>
            </a:r>
            <a:r>
              <a:rPr lang="de-DE" sz="2400" b="1" dirty="0"/>
              <a:t>Probleminstanz</a:t>
            </a:r>
            <a:r>
              <a:rPr lang="de-DE" sz="2400" dirty="0"/>
              <a:t> dar</a:t>
            </a:r>
          </a:p>
          <a:p>
            <a:r>
              <a:rPr lang="de-DE" sz="2400" dirty="0"/>
              <a:t>Notwendiger Aufwand in Abhängigkeit von der Größe der Eingabe heißt </a:t>
            </a:r>
            <a:r>
              <a:rPr lang="de-DE" sz="2400" b="1" dirty="0"/>
              <a:t>Komplexität eines Problems</a:t>
            </a:r>
          </a:p>
          <a:p>
            <a:pPr lvl="1"/>
            <a:r>
              <a:rPr lang="de-DE" sz="2000" dirty="0"/>
              <a:t>Anzahl der notwendigen Verarbeitungsschritte in Abhängigkeit der Größe der Eingabe (hier: Anzahl der Elemente des Feldes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de-DE" sz="2000" dirty="0"/>
              <a:t>)</a:t>
            </a:r>
          </a:p>
          <a:p>
            <a:pPr lvl="1"/>
            <a:r>
              <a:rPr lang="de-DE" sz="2000" dirty="0"/>
              <a:t>Komplexität durch jeweils „schlimmste“ Probleminstanz bestimmt</a:t>
            </a:r>
          </a:p>
          <a:p>
            <a:pPr lvl="1"/>
            <a:r>
              <a:rPr lang="de-DE" sz="2000" dirty="0"/>
              <a:t>Einzelne Probleminstanzen können evtl. weniger Schritte benötigen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0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Beispiel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2: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Sortierung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107505" y="2636912"/>
            <a:ext cx="8208912" cy="39604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de-DE" sz="2000" dirty="0">
              <a:latin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7504" y="1052736"/>
            <a:ext cx="9073008" cy="10800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Gegeben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: A = [4, 7, 3, 5, 9, 1]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Gesucht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In-situ-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Sortierverfahren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aufsteigend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Aufgabe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Entwickle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 “</a:t>
            </a:r>
            <a:r>
              <a:rPr lang="en-US" sz="2400" dirty="0" err="1">
                <a:solidFill>
                  <a:schemeClr val="bg1"/>
                </a:solidFill>
                <a:latin typeface="Chalkduster"/>
                <a:cs typeface="+mn-cs"/>
              </a:rPr>
              <a:t>Idee</a:t>
            </a:r>
            <a:r>
              <a:rPr lang="en-US" sz="2400" dirty="0">
                <a:solidFill>
                  <a:schemeClr val="bg1"/>
                </a:solidFill>
                <a:latin typeface="Chalkduster"/>
                <a:cs typeface="+mn-cs"/>
              </a:rPr>
              <a:t>”</a:t>
            </a:r>
            <a:endParaRPr lang="en-US" dirty="0">
              <a:solidFill>
                <a:schemeClr val="bg1"/>
              </a:solidFill>
              <a:latin typeface="Chalkduster"/>
              <a:cs typeface="+mn-cs"/>
            </a:endParaRPr>
          </a:p>
        </p:txBody>
      </p:sp>
      <p:pic>
        <p:nvPicPr>
          <p:cNvPr id="5" name="Bild 4" descr="insertion-so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45192"/>
            <a:ext cx="6415732" cy="27801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43808" y="2708920"/>
            <a:ext cx="5200773" cy="1017404"/>
            <a:chOff x="2843808" y="2708920"/>
            <a:chExt cx="5200773" cy="1017404"/>
          </a:xfrm>
        </p:grpSpPr>
        <p:grpSp>
          <p:nvGrpSpPr>
            <p:cNvPr id="13" name="Gruppierung 12"/>
            <p:cNvGrpSpPr/>
            <p:nvPr/>
          </p:nvGrpSpPr>
          <p:grpSpPr>
            <a:xfrm>
              <a:off x="2843808" y="2708920"/>
              <a:ext cx="5200773" cy="1008112"/>
              <a:chOff x="2843808" y="2708920"/>
              <a:chExt cx="5200773" cy="1008112"/>
            </a:xfrm>
          </p:grpSpPr>
          <p:pic>
            <p:nvPicPr>
              <p:cNvPr id="9" name="Bild 8" descr="Screen Shot 2015-04-05 at 20.09.47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3170" y="2708920"/>
                <a:ext cx="4401411" cy="1008112"/>
              </a:xfrm>
              <a:prstGeom prst="rect">
                <a:avLst/>
              </a:prstGeom>
            </p:spPr>
          </p:pic>
          <p:cxnSp>
            <p:nvCxnSpPr>
              <p:cNvPr id="11" name="Gerade Verbindung mit Pfeil 10"/>
              <p:cNvCxnSpPr/>
              <p:nvPr/>
            </p:nvCxnSpPr>
            <p:spPr>
              <a:xfrm>
                <a:off x="3131840" y="2924944"/>
                <a:ext cx="5040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feld 11"/>
              <p:cNvSpPr txBox="1"/>
              <p:nvPr/>
            </p:nvSpPr>
            <p:spPr>
              <a:xfrm>
                <a:off x="2843808" y="2708920"/>
                <a:ext cx="325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68144" y="3356992"/>
              <a:ext cx="2407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/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162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Entwurfsmuster / Entwurfsverfahren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Schrittweise Berechnung</a:t>
            </a:r>
          </a:p>
          <a:p>
            <a:pPr lvl="1"/>
            <a:r>
              <a:rPr lang="de-DE" dirty="0"/>
              <a:t>Beispiel: Bestimmung der Summe eines Feldes durch Aufsummierung von Feldelementen</a:t>
            </a:r>
          </a:p>
          <a:p>
            <a:r>
              <a:rPr lang="de-DE" dirty="0"/>
              <a:t>Ein-Schritt-</a:t>
            </a:r>
            <a:r>
              <a:rPr lang="de-DE" dirty="0" err="1"/>
              <a:t>Berechnng</a:t>
            </a:r>
            <a:endParaRPr lang="de-DE" dirty="0"/>
          </a:p>
          <a:p>
            <a:pPr lvl="1"/>
            <a:r>
              <a:rPr lang="de-DE" dirty="0"/>
              <a:t>Beispiel: Bestimmung der Summe eines Feldes ohne die Feldelemente selbst zu betrachten (geht nur unter Annahmen)</a:t>
            </a:r>
          </a:p>
          <a:p>
            <a:r>
              <a:rPr lang="de-DE" dirty="0"/>
              <a:t>Verkleinerungsprinzip</a:t>
            </a:r>
          </a:p>
          <a:p>
            <a:pPr lvl="1"/>
            <a:r>
              <a:rPr lang="de-DE" dirty="0"/>
              <a:t>Beispiel: Sortierung eines Feldes</a:t>
            </a:r>
          </a:p>
          <a:p>
            <a:pPr lvl="2"/>
            <a:r>
              <a:rPr lang="de-DE" dirty="0"/>
              <a:t>Unsortierter Teil wird immer kleiner, letztlich leer</a:t>
            </a:r>
          </a:p>
          <a:p>
            <a:pPr lvl="2"/>
            <a:r>
              <a:rPr lang="de-DE" dirty="0"/>
              <a:t>Umgekehrt: Sortierter Teil wird immer größer, umfasst am Ende alles </a:t>
            </a:r>
            <a:r>
              <a:rPr lang="de-DE" dirty="0">
                <a:sym typeface="Wingdings"/>
              </a:rPr>
              <a:t> Sortierung erreicht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38107C-DAA3-EB4D-B576-90CFD675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613" y="4260850"/>
            <a:ext cx="3175000" cy="190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3ED857-C4D4-BC4A-8A94-030D5331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Lernziele </a:t>
            </a:r>
            <a:r>
              <a:rPr lang="de-DE" dirty="0">
                <a:solidFill>
                  <a:srgbClr val="00B050"/>
                </a:solidFill>
              </a:rPr>
              <a:t>Vorlesung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E6D4D-576D-3D45-A879-C99FD6384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Einem Vortragenden </a:t>
            </a:r>
            <a:r>
              <a:rPr lang="de-DE" sz="2400" dirty="0">
                <a:solidFill>
                  <a:srgbClr val="00B050"/>
                </a:solidFill>
              </a:rPr>
              <a:t>zuhören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0B050"/>
                </a:solidFill>
              </a:rPr>
              <a:t>zu lernen</a:t>
            </a:r>
            <a:r>
              <a:rPr lang="de-DE" sz="2400" dirty="0"/>
              <a:t>,</a:t>
            </a:r>
          </a:p>
          <a:p>
            <a:pPr marL="0" indent="0">
              <a:buNone/>
            </a:pPr>
            <a:r>
              <a:rPr lang="de-DE" sz="2400" dirty="0"/>
              <a:t>… der über ein nicht ganz triviales Thema referiert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Dem Vortragenden beim Vortrag </a:t>
            </a:r>
            <a:r>
              <a:rPr lang="de-DE" sz="2400" dirty="0">
                <a:solidFill>
                  <a:srgbClr val="00B050"/>
                </a:solidFill>
              </a:rPr>
              <a:t>gedanklich folgen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>
                <a:solidFill>
                  <a:srgbClr val="00B050"/>
                </a:solidFill>
              </a:rPr>
              <a:t>Vorbereitung</a:t>
            </a:r>
            <a:r>
              <a:rPr lang="de-DE" sz="2400" dirty="0"/>
              <a:t> für das Erarbeiten der Inhalte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Erarbeitung durch</a:t>
            </a:r>
          </a:p>
          <a:p>
            <a:r>
              <a:rPr lang="de-DE" sz="2400" dirty="0"/>
              <a:t>Nacharbeitung der Präsentationen</a:t>
            </a:r>
          </a:p>
          <a:p>
            <a:r>
              <a:rPr lang="de-DE" sz="2400" dirty="0"/>
              <a:t>Lösen von Übungsaufgaben</a:t>
            </a:r>
          </a:p>
          <a:p>
            <a:r>
              <a:rPr lang="de-DE" sz="2400" dirty="0"/>
              <a:t>Diskussion in Übungsgruppe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41296-F2A1-8347-8449-463589EA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404FA-AA35-1343-A698-8EE36D7E71F2}"/>
              </a:ext>
            </a:extLst>
          </p:cNvPr>
          <p:cNvSpPr txBox="1"/>
          <p:nvPr/>
        </p:nvSpPr>
        <p:spPr>
          <a:xfrm>
            <a:off x="8388424" y="5877272"/>
            <a:ext cx="6480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28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Laufzeitanalyse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Laufzeit als </a:t>
            </a:r>
            <a:r>
              <a:rPr lang="de-DE" b="1" dirty="0"/>
              <a:t>Funktion der Eingabegröße</a:t>
            </a:r>
          </a:p>
          <a:p>
            <a:r>
              <a:rPr lang="de-DE" dirty="0"/>
              <a:t>Verbrauch an Ressourcen: </a:t>
            </a:r>
            <a:r>
              <a:rPr lang="de-DE" b="1" dirty="0"/>
              <a:t>Zeit</a:t>
            </a:r>
            <a:r>
              <a:rPr lang="de-DE" dirty="0"/>
              <a:t>, </a:t>
            </a:r>
            <a:r>
              <a:rPr lang="de-DE" b="1" dirty="0"/>
              <a:t>Speicher</a:t>
            </a:r>
            <a:r>
              <a:rPr lang="de-DE" dirty="0"/>
              <a:t>, Bandbreite, Prozessoranzahl, ...</a:t>
            </a:r>
          </a:p>
          <a:p>
            <a:r>
              <a:rPr lang="de-DE" dirty="0"/>
              <a:t>Laufzeit bezogen auf serielle Maschinen mit wahlfreiem Speicherzugriff </a:t>
            </a:r>
          </a:p>
          <a:p>
            <a:pPr lvl="1"/>
            <a:r>
              <a:rPr lang="de-DE" b="1" dirty="0"/>
              <a:t>von Neumann-Architektur ...</a:t>
            </a:r>
          </a:p>
          <a:p>
            <a:pPr lvl="1"/>
            <a:r>
              <a:rPr lang="de-DE" dirty="0"/>
              <a:t>... und Speicherzugriffszeit als konstant angenommen</a:t>
            </a:r>
          </a:p>
          <a:p>
            <a:r>
              <a:rPr lang="de-DE" dirty="0"/>
              <a:t>Laufzeit kann von der Art der Eingabe abhängen (</a:t>
            </a:r>
            <a:r>
              <a:rPr lang="de-DE" b="1" dirty="0"/>
              <a:t>bester Fall, typischer Fall, schlechtester Fall</a:t>
            </a:r>
            <a:r>
              <a:rPr lang="de-DE" dirty="0"/>
              <a:t>)</a:t>
            </a:r>
          </a:p>
          <a:p>
            <a:r>
              <a:rPr lang="de-DE" dirty="0"/>
              <a:t>Meistens: schlechtester Fall betrachtet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466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297" y="260350"/>
            <a:ext cx="8568183" cy="503238"/>
          </a:xfrm>
        </p:spPr>
        <p:txBody>
          <a:bodyPr/>
          <a:lstStyle/>
          <a:p>
            <a:r>
              <a:rPr lang="de-DE" b="1" dirty="0"/>
              <a:t>Aufwand</a:t>
            </a:r>
            <a:r>
              <a:rPr lang="de-DE" dirty="0"/>
              <a:t> für Zuweisung, Berechnung, Vergleich?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5" name="Bild 4" descr="Screen Shot 2015-04-05 at 20.29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701102"/>
          </a:xfrm>
          <a:prstGeom prst="rect">
            <a:avLst/>
          </a:prstGeom>
        </p:spPr>
      </p:pic>
      <p:pic>
        <p:nvPicPr>
          <p:cNvPr id="6" name="Bild 5" descr="Screen Shot 2015-04-05 at 20.30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5661248"/>
            <a:ext cx="7308304" cy="783234"/>
          </a:xfrm>
          <a:prstGeom prst="rect">
            <a:avLst/>
          </a:prstGeom>
        </p:spPr>
      </p:pic>
      <p:pic>
        <p:nvPicPr>
          <p:cNvPr id="3" name="Bild 2" descr="insertion-so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4" y="1196752"/>
            <a:ext cx="5887067" cy="36724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Rechteck 7"/>
          <p:cNvSpPr/>
          <p:nvPr/>
        </p:nvSpPr>
        <p:spPr>
          <a:xfrm>
            <a:off x="5868144" y="1988840"/>
            <a:ext cx="792088" cy="11521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200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Bester Fall: Feld ist aufsteigend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Bild 4" descr="Screen Shot 2015-04-05 at 22.0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4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7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Schlechtester Fall: Feld ist absteigend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Screen Shot 2015-04-05 at 22.0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44000" cy="52380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3BBDF0-50E7-B042-8E8F-6BCA77A67CD6}"/>
              </a:ext>
            </a:extLst>
          </p:cNvPr>
          <p:cNvSpPr/>
          <p:nvPr/>
        </p:nvSpPr>
        <p:spPr>
          <a:xfrm>
            <a:off x="107504" y="5013176"/>
            <a:ext cx="8857109" cy="11526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3CFAA2-C538-044A-A7BE-772826863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669" y="4607703"/>
            <a:ext cx="4615888" cy="703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55BAA9-6DB0-4148-A15D-3FAD9480B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669" y="5517455"/>
            <a:ext cx="4118752" cy="310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7B414E-0539-884A-8D67-36848F520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669" y="5990084"/>
            <a:ext cx="3288611" cy="3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Schlechtester Fall: Feld ist absteigend sortiert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Bild 4" descr="Screen Shot 2015-04-05 at 22.0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052736"/>
            <a:ext cx="9144000" cy="52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80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Schlimmster vs. typischer Fall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Bild 4" descr="Screen Shot 2015-04-05 at 22.08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4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95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ＭＳ Ｐゴシック" charset="0"/>
              </a:rPr>
              <a:t>Zusammenfassung: Entwurfsmuster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de-DE" dirty="0"/>
              <a:t>In dieser Vorlesungseinheit: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Schrittweise Berechnung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Ein-Schritt-Berechnung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Verkleinerungsprinzip</a:t>
            </a:r>
          </a:p>
          <a:p>
            <a:pPr>
              <a:spcBef>
                <a:spcPts val="500"/>
              </a:spcBef>
            </a:pPr>
            <a:r>
              <a:rPr lang="de-DE" dirty="0"/>
              <a:t>Nächste Vorlesung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Teile und Herrsche</a:t>
            </a:r>
            <a:endParaRPr lang="de-DE" dirty="0"/>
          </a:p>
          <a:p>
            <a:pPr>
              <a:spcBef>
                <a:spcPts val="500"/>
              </a:spcBef>
            </a:pPr>
            <a:r>
              <a:rPr lang="de-DE" dirty="0"/>
              <a:t>„Später“: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Vollständige Suchverfahren </a:t>
            </a:r>
            <a:br>
              <a:rPr lang="de-DE" sz="2000" dirty="0"/>
            </a:br>
            <a:r>
              <a:rPr lang="de-DE" sz="2000" dirty="0"/>
              <a:t>(z.B. Rücksetzen, Verzweigen und Begrenzen (</a:t>
            </a:r>
            <a:r>
              <a:rPr lang="de-DE" sz="2000" dirty="0" err="1"/>
              <a:t>Branch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Bound</a:t>
            </a:r>
            <a:r>
              <a:rPr lang="de-DE" sz="2000"/>
              <a:t>))</a:t>
            </a:r>
            <a:endParaRPr lang="de-DE" sz="2000" dirty="0"/>
          </a:p>
          <a:p>
            <a:pPr lvl="1">
              <a:spcBef>
                <a:spcPts val="500"/>
              </a:spcBef>
            </a:pPr>
            <a:r>
              <a:rPr lang="de-DE" sz="2000" dirty="0"/>
              <a:t>Approximative Such- und Berechnungsverfahren </a:t>
            </a:r>
            <a:br>
              <a:rPr lang="de-DE" sz="2000" dirty="0"/>
            </a:br>
            <a:r>
              <a:rPr lang="de-DE" sz="2000" dirty="0"/>
              <a:t>(z.B. gierige Suche)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Schrittweise Annäherung</a:t>
            </a:r>
          </a:p>
          <a:p>
            <a:pPr lvl="1">
              <a:spcBef>
                <a:spcPts val="500"/>
              </a:spcBef>
            </a:pPr>
            <a:r>
              <a:rPr lang="de-DE" sz="2000" dirty="0"/>
              <a:t>Dynamisches Programmieren (Berechnung von Teilen und deren Kombination, Wiederverwendung von Zwischenergebnissen)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47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cs typeface="+mj-cs"/>
              </a:rPr>
              <a:t>Organisatorisches: Übungen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435975" cy="5256213"/>
          </a:xfrm>
        </p:spPr>
        <p:txBody>
          <a:bodyPr/>
          <a:lstStyle/>
          <a:p>
            <a:pPr>
              <a:defRPr/>
            </a:pPr>
            <a:r>
              <a:rPr lang="de-DE" sz="2400" b="1" dirty="0"/>
              <a:t>Start</a:t>
            </a:r>
            <a:r>
              <a:rPr lang="de-DE" sz="2400" dirty="0"/>
              <a:t>: Siehe </a:t>
            </a:r>
            <a:r>
              <a:rPr lang="de-DE" sz="2400" dirty="0" err="1"/>
              <a:t>Moodle</a:t>
            </a:r>
            <a:endParaRPr lang="de-DE" sz="2400" dirty="0"/>
          </a:p>
          <a:p>
            <a:pPr>
              <a:defRPr/>
            </a:pPr>
            <a:r>
              <a:rPr lang="de-DE" sz="2400" b="1" dirty="0"/>
              <a:t>Übungen</a:t>
            </a:r>
            <a:r>
              <a:rPr lang="de-DE" sz="2400" dirty="0"/>
              <a:t>: Verschiedene Gruppen, Anmeldung über </a:t>
            </a:r>
            <a:r>
              <a:rPr lang="de-DE" sz="2400" dirty="0" err="1"/>
              <a:t>Moodle</a:t>
            </a:r>
            <a:endParaRPr lang="de-DE" sz="2400" dirty="0"/>
          </a:p>
          <a:p>
            <a:pPr>
              <a:defRPr/>
            </a:pPr>
            <a:r>
              <a:rPr lang="de-DE" sz="2400" b="1" dirty="0"/>
              <a:t>Übungsaufgaben</a:t>
            </a:r>
            <a:r>
              <a:rPr lang="de-DE" sz="2400" dirty="0"/>
              <a:t> stehen jeweils kurz nach der Vorlesung </a:t>
            </a:r>
            <a:br>
              <a:rPr lang="de-DE" sz="2400" dirty="0"/>
            </a:br>
            <a:r>
              <a:rPr lang="de-DE" sz="2400" dirty="0"/>
              <a:t>am Freitag über </a:t>
            </a:r>
            <a:r>
              <a:rPr lang="de-DE" sz="2400" dirty="0" err="1"/>
              <a:t>Moodle</a:t>
            </a:r>
            <a:r>
              <a:rPr lang="de-DE" sz="2400" dirty="0"/>
              <a:t> bereit</a:t>
            </a:r>
          </a:p>
          <a:p>
            <a:pPr>
              <a:defRPr/>
            </a:pPr>
            <a:r>
              <a:rPr lang="de-DE" sz="2400" dirty="0"/>
              <a:t>Aufgaben sollen in einer </a:t>
            </a:r>
            <a:r>
              <a:rPr lang="de-DE" sz="2400" b="1" dirty="0"/>
              <a:t>2-er Gruppe </a:t>
            </a:r>
            <a:r>
              <a:rPr lang="de-DE" sz="2400" dirty="0"/>
              <a:t>bearbeitet werden</a:t>
            </a:r>
          </a:p>
          <a:p>
            <a:pPr>
              <a:defRPr/>
            </a:pPr>
            <a:r>
              <a:rPr lang="de-DE" sz="2400" b="1" dirty="0"/>
              <a:t>Abgabe</a:t>
            </a:r>
            <a:r>
              <a:rPr lang="de-DE" sz="2400" dirty="0"/>
              <a:t> </a:t>
            </a:r>
            <a:r>
              <a:rPr lang="de-DE" sz="2400" b="1" dirty="0"/>
              <a:t>der Lösungen </a:t>
            </a:r>
            <a:r>
              <a:rPr lang="de-DE" sz="2400" dirty="0"/>
              <a:t>erfolgt bis Donnerstag in der jeweils folgenden Woche nach Ausgabe bis 12 Uhr</a:t>
            </a:r>
          </a:p>
          <a:p>
            <a:pPr>
              <a:defRPr/>
            </a:pPr>
            <a:r>
              <a:rPr lang="de-DE" sz="2400" dirty="0"/>
              <a:t>Bei Programmieraufgaben: C++ oder Java</a:t>
            </a:r>
          </a:p>
          <a:p>
            <a:pPr>
              <a:defRPr/>
            </a:pPr>
            <a:r>
              <a:rPr lang="de-DE" sz="2400" dirty="0"/>
              <a:t>Bitte unbedingt Namen, Matrikelnummern und Übungsgruppennummern auf Abgaben vermerken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9873F-0287-9A4B-A260-FE52D1F3913B}" type="slidenum">
              <a:rPr lang="de-DE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Organisatorisches: Prüfung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Die </a:t>
            </a:r>
            <a:r>
              <a:rPr lang="de-DE" b="1" dirty="0"/>
              <a:t>Eintragung in den Kurs </a:t>
            </a:r>
            <a:r>
              <a:rPr lang="de-DE" dirty="0"/>
              <a:t>und in eine Übungsgruppe ist </a:t>
            </a:r>
            <a:r>
              <a:rPr lang="de-DE" b="1" dirty="0"/>
              <a:t>Voraussetzung</a:t>
            </a:r>
            <a:r>
              <a:rPr lang="de-DE" dirty="0"/>
              <a:t>, um an dem Modul Algorithmen und Datenstrukturen teilnehmen zu können und Zugriff auf die </a:t>
            </a:r>
            <a:r>
              <a:rPr lang="de-DE" dirty="0">
                <a:solidFill>
                  <a:srgbClr val="00B050"/>
                </a:solidFill>
              </a:rPr>
              <a:t>aktuellen Unterlagen </a:t>
            </a:r>
            <a:r>
              <a:rPr lang="de-DE" dirty="0"/>
              <a:t>zu erhalten (PDF, PPTX, MP4)</a:t>
            </a:r>
          </a:p>
          <a:p>
            <a:pPr>
              <a:defRPr/>
            </a:pPr>
            <a:r>
              <a:rPr lang="de-DE" dirty="0"/>
              <a:t>Am Ende des Semesters findet eine </a:t>
            </a:r>
            <a:r>
              <a:rPr lang="de-DE" b="1" dirty="0"/>
              <a:t>Klausur</a:t>
            </a:r>
            <a:r>
              <a:rPr lang="de-DE" dirty="0"/>
              <a:t> statt</a:t>
            </a:r>
          </a:p>
          <a:p>
            <a:pPr>
              <a:defRPr/>
            </a:pPr>
            <a:r>
              <a:rPr lang="de-DE" b="1" dirty="0"/>
              <a:t>Voraussetzung</a:t>
            </a:r>
            <a:r>
              <a:rPr lang="de-DE" dirty="0"/>
              <a:t> zur </a:t>
            </a:r>
            <a:r>
              <a:rPr lang="de-DE" dirty="0">
                <a:solidFill>
                  <a:srgbClr val="00B050"/>
                </a:solidFill>
              </a:rPr>
              <a:t>Teilnahme an der Klausur </a:t>
            </a:r>
            <a:r>
              <a:rPr lang="de-DE" dirty="0"/>
              <a:t>sind mindestens </a:t>
            </a:r>
            <a:r>
              <a:rPr lang="de-DE" b="1" dirty="0"/>
              <a:t>50% der gesamtmöglichen Punkte aller Übungszettel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41X25sd2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19336"/>
            <a:ext cx="4032448" cy="533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 Das „Skript“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D3732-211D-CF40-A1F0-D5C2A5ACA50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7" name="Bild 6" descr="41YR4c5f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0876"/>
            <a:ext cx="3473764" cy="48652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Zusätzlich empfohlene Literatur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7" name="Bild 6" descr="91G1H93+sg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63" y="1215428"/>
            <a:ext cx="3865520" cy="3672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412776"/>
            <a:ext cx="2304256" cy="3277712"/>
          </a:xfrm>
          <a:prstGeom prst="rect">
            <a:avLst/>
          </a:prstGeom>
        </p:spPr>
      </p:pic>
      <p:grpSp>
        <p:nvGrpSpPr>
          <p:cNvPr id="8" name="Gruppierung 8">
            <a:extLst>
              <a:ext uri="{FF2B5EF4-FFF2-40B4-BE49-F238E27FC236}">
                <a16:creationId xmlns:a16="http://schemas.microsoft.com/office/drawing/2014/main" id="{6178658C-D8DE-464B-91E9-F9CC89210C4C}"/>
              </a:ext>
            </a:extLst>
          </p:cNvPr>
          <p:cNvGrpSpPr/>
          <p:nvPr/>
        </p:nvGrpSpPr>
        <p:grpSpPr>
          <a:xfrm>
            <a:off x="6220705" y="1215428"/>
            <a:ext cx="2695665" cy="3565744"/>
            <a:chOff x="755576" y="1119336"/>
            <a:chExt cx="4032448" cy="5334000"/>
          </a:xfrm>
        </p:grpSpPr>
        <p:pic>
          <p:nvPicPr>
            <p:cNvPr id="9" name="Bild 10" descr="41X25sd2T-L.jpg">
              <a:extLst>
                <a:ext uri="{FF2B5EF4-FFF2-40B4-BE49-F238E27FC236}">
                  <a16:creationId xmlns:a16="http://schemas.microsoft.com/office/drawing/2014/main" id="{0A33374D-FC18-4D41-8E7D-B2C91F848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119336"/>
              <a:ext cx="4032448" cy="5334000"/>
            </a:xfrm>
            <a:prstGeom prst="rect">
              <a:avLst/>
            </a:prstGeom>
          </p:spPr>
        </p:pic>
        <p:pic>
          <p:nvPicPr>
            <p:cNvPr id="11" name="Bild 11" descr="51J6K0ngQfL.jpg">
              <a:extLst>
                <a:ext uri="{FF2B5EF4-FFF2-40B4-BE49-F238E27FC236}">
                  <a16:creationId xmlns:a16="http://schemas.microsoft.com/office/drawing/2014/main" id="{2229CAEA-4617-8540-9B4F-4175ED5C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412776"/>
              <a:ext cx="3456384" cy="4937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06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Teilnehmerkreis und Voraussetzungen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1800" b="1" dirty="0"/>
              <a:t>Studiengänge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Informatik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IT-Sicherheit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Mathematik in Medizin und Lebenswissenschaften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Medieninformatik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Medizinische Informatik</a:t>
            </a:r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Medizinische Ingenieurwissenschaft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Bachelor </a:t>
            </a:r>
            <a:r>
              <a:rPr lang="de-DE" sz="1800" b="1" dirty="0"/>
              <a:t>Robotik und Autonome Systeme</a:t>
            </a:r>
          </a:p>
          <a:p>
            <a:pPr>
              <a:defRPr/>
            </a:pPr>
            <a:endParaRPr lang="de-DE" sz="1800" b="1" dirty="0"/>
          </a:p>
          <a:p>
            <a:pPr marL="0" indent="0">
              <a:buFontTx/>
              <a:buNone/>
              <a:defRPr/>
            </a:pPr>
            <a:r>
              <a:rPr lang="de-DE" sz="1800" b="1" dirty="0"/>
              <a:t>Vorausgesetzte Kenntnisse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Einführung in die Programmierung</a:t>
            </a:r>
          </a:p>
          <a:p>
            <a:pPr>
              <a:defRPr/>
            </a:pPr>
            <a:r>
              <a:rPr lang="de-DE" sz="1800" dirty="0"/>
              <a:t>Lineare Algebra und Diskrete Strukturen 1</a:t>
            </a:r>
          </a:p>
          <a:p>
            <a:pPr marL="0" indent="0">
              <a:buFontTx/>
              <a:buNone/>
              <a:defRPr/>
            </a:pPr>
            <a:endParaRPr lang="de-DE" sz="1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07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Spezielle Lernziele in diesem Kurs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421"/>
            <a:ext cx="8229600" cy="5328915"/>
          </a:xfrm>
        </p:spPr>
        <p:txBody>
          <a:bodyPr/>
          <a:lstStyle/>
          <a:p>
            <a:r>
              <a:rPr lang="de-DE" dirty="0"/>
              <a:t>Weg </a:t>
            </a:r>
            <a:r>
              <a:rPr lang="de-DE" b="1" dirty="0"/>
              <a:t>vom Problem zum Algorithmus </a:t>
            </a:r>
            <a:r>
              <a:rPr lang="de-DE" dirty="0"/>
              <a:t>gehen können</a:t>
            </a:r>
          </a:p>
          <a:p>
            <a:pPr lvl="1"/>
            <a:r>
              <a:rPr lang="de-DE" b="1" dirty="0"/>
              <a:t>Auswahl</a:t>
            </a:r>
            <a:r>
              <a:rPr lang="de-DE" dirty="0"/>
              <a:t> eines Algorithmus aus Alternativen unter Bezugnahme auf vorliegende Daten und deren Struktur</a:t>
            </a:r>
          </a:p>
          <a:p>
            <a:pPr lvl="1"/>
            <a:r>
              <a:rPr lang="de-DE" b="1" dirty="0"/>
              <a:t>Entwicklung</a:t>
            </a:r>
            <a:r>
              <a:rPr lang="de-DE" dirty="0"/>
              <a:t> eines Algorithmus mitsamt geeigneter Datenstrukturen (Terminierung, Korrektheit, ...)</a:t>
            </a:r>
          </a:p>
          <a:p>
            <a:r>
              <a:rPr lang="de-DE" b="1" dirty="0"/>
              <a:t>Analyse von Algorithmen </a:t>
            </a:r>
            <a:r>
              <a:rPr lang="de-DE" dirty="0"/>
              <a:t>durchführen </a:t>
            </a:r>
          </a:p>
          <a:p>
            <a:pPr lvl="1"/>
            <a:r>
              <a:rPr lang="de-DE" dirty="0"/>
              <a:t>Anwachsen der Laufzeit bei Vergrößerung der Eingabe</a:t>
            </a:r>
          </a:p>
          <a:p>
            <a:r>
              <a:rPr lang="de-DE" dirty="0"/>
              <a:t>Erste Schritte in Bezug auf die </a:t>
            </a:r>
            <a:r>
              <a:rPr lang="de-DE" b="1" dirty="0"/>
              <a:t>Analyse von Problemen </a:t>
            </a:r>
            <a:r>
              <a:rPr lang="de-DE" dirty="0"/>
              <a:t>gehen können </a:t>
            </a:r>
          </a:p>
          <a:p>
            <a:pPr lvl="1"/>
            <a:r>
              <a:rPr lang="de-DE" dirty="0"/>
              <a:t>Ja, Probleme sind etwas anderes als Algorithmen!</a:t>
            </a:r>
          </a:p>
          <a:p>
            <a:pPr lvl="1"/>
            <a:r>
              <a:rPr lang="de-DE" dirty="0"/>
              <a:t>Probleme können in gewisser Weise „schwer“ sein</a:t>
            </a:r>
          </a:p>
          <a:p>
            <a:pPr lvl="1"/>
            <a:r>
              <a:rPr lang="de-DE" dirty="0"/>
              <a:t>Prüfung, ob Algorithmus optimal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7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Beispielproblem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Summe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der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eines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Feldes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> A[1..n] </a:t>
            </a:r>
            <a:r>
              <a:rPr lang="en-US" sz="2800" dirty="0" err="1">
                <a:solidFill>
                  <a:schemeClr val="bg1"/>
                </a:solidFill>
                <a:latin typeface="Chalkduster"/>
                <a:cs typeface="+mj-cs"/>
              </a:rPr>
              <a:t>bestimmen</a:t>
            </a:r>
            <a:endParaRPr lang="en-US" sz="2800" dirty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060848"/>
            <a:ext cx="7776863" cy="43425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e-DE" sz="2400" dirty="0"/>
              <a:t>summe(A) =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de-DE" sz="2400" dirty="0"/>
              <a:t>Programm : </a:t>
            </a:r>
          </a:p>
          <a:p>
            <a:pPr lvl="1"/>
            <a:r>
              <a:rPr lang="de-DE" sz="2400" b="1" dirty="0" err="1"/>
              <a:t>function</a:t>
            </a:r>
            <a:r>
              <a:rPr lang="de-DE" sz="2400" dirty="0"/>
              <a:t> summe(A)</a:t>
            </a:r>
            <a:br>
              <a:rPr lang="de-DE" sz="2400" dirty="0"/>
            </a:br>
            <a:r>
              <a:rPr lang="de-DE" sz="2400" dirty="0"/>
              <a:t>    s </a:t>
            </a:r>
            <a:r>
              <a:rPr lang="de-DE" sz="2400" dirty="0">
                <a:sym typeface="Wingdings"/>
              </a:rPr>
              <a:t></a:t>
            </a:r>
            <a:r>
              <a:rPr lang="de-DE" sz="2400" dirty="0"/>
              <a:t> 0</a:t>
            </a:r>
          </a:p>
          <a:p>
            <a:pPr lvl="1"/>
            <a:r>
              <a:rPr lang="de-DE" sz="2400" b="1" dirty="0"/>
              <a:t>   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dirty="0"/>
              <a:t>i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dirty="0"/>
              <a:t>1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dirty="0" err="1"/>
              <a:t>n</a:t>
            </a:r>
            <a:r>
              <a:rPr lang="de-DE" sz="2400" b="1" dirty="0"/>
              <a:t> do</a:t>
            </a:r>
            <a:br>
              <a:rPr lang="de-DE" sz="2400" dirty="0"/>
            </a:br>
            <a:r>
              <a:rPr lang="de-DE" sz="2400" dirty="0"/>
              <a:t>           s </a:t>
            </a:r>
            <a:r>
              <a:rPr lang="de-DE" sz="2400" dirty="0">
                <a:sym typeface="Wingdings"/>
              </a:rPr>
              <a:t> s +  A[i]</a:t>
            </a:r>
          </a:p>
          <a:p>
            <a:pPr lvl="1"/>
            <a:r>
              <a:rPr lang="de-DE" sz="2400" dirty="0">
                <a:sym typeface="Wingdings"/>
              </a:rPr>
              <a:t>    </a:t>
            </a:r>
            <a:r>
              <a:rPr lang="de-DE" sz="2400" b="1" dirty="0" err="1">
                <a:sym typeface="Wingdings"/>
              </a:rPr>
              <a:t>return</a:t>
            </a:r>
            <a:r>
              <a:rPr lang="de-DE" sz="2400" dirty="0">
                <a:sym typeface="Wingdings"/>
              </a:rPr>
              <a:t> 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/>
              <a:t>Aufwand?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/>
              <a:t>Wenn A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Elemente hat,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/>
              <a:t> Schritte!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/>
              <a:t>Der Aufwand wird </a:t>
            </a:r>
            <a:r>
              <a:rPr lang="de-DE" sz="2400" i="1" dirty="0"/>
              <a:t>linear</a:t>
            </a:r>
            <a:r>
              <a:rPr lang="de-DE" sz="2400" dirty="0"/>
              <a:t> genannt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01360" cy="6480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>
                <a:solidFill>
                  <a:schemeClr val="bg1"/>
                </a:solidFill>
                <a:latin typeface="Chalkduster"/>
              </a:rPr>
              <a:t>?</a:t>
            </a:r>
            <a:endParaRPr lang="en-US" sz="2400" baseline="30000" dirty="0">
              <a:solidFill>
                <a:schemeClr val="bg1"/>
              </a:solidFill>
              <a:latin typeface="Chalkduster"/>
            </a:endParaRPr>
          </a:p>
        </p:txBody>
      </p:sp>
      <p:grpSp>
        <p:nvGrpSpPr>
          <p:cNvPr id="4" name="Gruppierung 3"/>
          <p:cNvGrpSpPr/>
          <p:nvPr/>
        </p:nvGrpSpPr>
        <p:grpSpPr>
          <a:xfrm>
            <a:off x="2915816" y="2079140"/>
            <a:ext cx="2232248" cy="1115834"/>
            <a:chOff x="1619672" y="3717032"/>
            <a:chExt cx="2232248" cy="1115834"/>
          </a:xfrm>
        </p:grpSpPr>
        <p:sp>
          <p:nvSpPr>
            <p:cNvPr id="3" name="Textfeld 2"/>
            <p:cNvSpPr txBox="1"/>
            <p:nvPr/>
          </p:nvSpPr>
          <p:spPr>
            <a:xfrm flipH="1">
              <a:off x="1619672" y="386104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dirty="0"/>
                <a:t>∑ A[i]</a:t>
              </a: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699908" y="4463534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i=1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691680" y="371703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464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1545</Words>
  <Application>Microsoft Macintosh PowerPoint</Application>
  <PresentationFormat>On-screen Show (4:3)</PresentationFormat>
  <Paragraphs>210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Chalkduster</vt:lpstr>
      <vt:lpstr>Myriad Pro</vt:lpstr>
      <vt:lpstr>7_Standarddesign</vt:lpstr>
      <vt:lpstr>Algorithmen und Datenstrukturen</vt:lpstr>
      <vt:lpstr>Allgemeine Lernziele Vorlesung</vt:lpstr>
      <vt:lpstr>Organisatorisches: Übungen</vt:lpstr>
      <vt:lpstr>Organisatorisches: Prüfung</vt:lpstr>
      <vt:lpstr> Das „Skript“</vt:lpstr>
      <vt:lpstr>Zusätzlich empfohlene Literatur</vt:lpstr>
      <vt:lpstr>Teilnehmerkreis und Voraussetzungen</vt:lpstr>
      <vt:lpstr>Spezielle Lernziele in diesem Kurs</vt:lpstr>
      <vt:lpstr>Beispielproblem: Summe der Elemente eines Feldes A[1..n] bestimmen</vt:lpstr>
      <vt:lpstr>Spezialisierung des Problems</vt:lpstr>
      <vt:lpstr>Ausnutzen der Einschränkung</vt:lpstr>
      <vt:lpstr>Algorithmen: Notation durch Programme</vt:lpstr>
      <vt:lpstr>Das erste Problem: Summe der Elemente </vt:lpstr>
      <vt:lpstr>Das zweite Problem: Summe der Elemente </vt:lpstr>
      <vt:lpstr>Ein neues Problem: In-situ-Sortierproblem </vt:lpstr>
      <vt:lpstr>In-situ-Sortieren: Problemanalyse</vt:lpstr>
      <vt:lpstr>Aufwand zur Lösung eines Problems</vt:lpstr>
      <vt:lpstr>Beispiel 2: Sortierung</vt:lpstr>
      <vt:lpstr>Entwurfsmuster / Entwurfsverfahren</vt:lpstr>
      <vt:lpstr>Laufzeitanalyse</vt:lpstr>
      <vt:lpstr>Aufwand für Zuweisung, Berechnung, Vergleich?</vt:lpstr>
      <vt:lpstr>Bester Fall: Feld ist aufsteigend sortiert</vt:lpstr>
      <vt:lpstr>Schlechtester Fall: Feld ist absteigend sortiert</vt:lpstr>
      <vt:lpstr>Schlechtester Fall: Feld ist absteigend sortiert</vt:lpstr>
      <vt:lpstr>Schlimmster vs. typischer Fall</vt:lpstr>
      <vt:lpstr>Zusammenfassung: Entwurfsmuster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800</cp:revision>
  <cp:lastPrinted>2015-04-09T12:56:16Z</cp:lastPrinted>
  <dcterms:created xsi:type="dcterms:W3CDTF">2010-04-27T12:26:40Z</dcterms:created>
  <dcterms:modified xsi:type="dcterms:W3CDTF">2020-03-30T18:51:40Z</dcterms:modified>
</cp:coreProperties>
</file>