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4"/>
  </p:notesMasterIdLst>
  <p:handoutMasterIdLst>
    <p:handoutMasterId r:id="rId15"/>
  </p:handoutMasterIdLst>
  <p:sldIdLst>
    <p:sldId id="594" r:id="rId2"/>
    <p:sldId id="405" r:id="rId3"/>
    <p:sldId id="406" r:id="rId4"/>
    <p:sldId id="595" r:id="rId5"/>
    <p:sldId id="412" r:id="rId6"/>
    <p:sldId id="409" r:id="rId7"/>
    <p:sldId id="478" r:id="rId8"/>
    <p:sldId id="597" r:id="rId9"/>
    <p:sldId id="424" r:id="rId10"/>
    <p:sldId id="484" r:id="rId11"/>
    <p:sldId id="451" r:id="rId12"/>
    <p:sldId id="596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773"/>
  </p:normalViewPr>
  <p:slideViewPr>
    <p:cSldViewPr snapToGrid="0">
      <p:cViewPr varScale="1">
        <p:scale>
          <a:sx n="115" d="100"/>
          <a:sy n="115" d="100"/>
        </p:scale>
        <p:origin x="10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03.04.20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03.04.20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4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98094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D05664-0C59-824E-BF4F-77E02C2F67A4}"/>
              </a:ext>
            </a:extLst>
          </p:cNvPr>
          <p:cNvSpPr txBox="1"/>
          <p:nvPr/>
        </p:nvSpPr>
        <p:spPr>
          <a:xfrm>
            <a:off x="1102153" y="2060848"/>
            <a:ext cx="6939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Sortierung durch Vergleichen: Quicksort, 𝛺-Notation: Mindestaufwand</a:t>
            </a:r>
          </a:p>
        </p:txBody>
      </p:sp>
    </p:spTree>
    <p:extLst>
      <p:ext uri="{BB962C8B-B14F-4D97-AF65-F5344CB8AC3E}">
        <p14:creationId xmlns:p14="http://schemas.microsoft.com/office/powerpoint/2010/main" val="1255069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647061" y="5955516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Noch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einmal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Aufwandsbetrachtung</a:t>
            </a:r>
            <a:endParaRPr lang="en-US" sz="2800" dirty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395536" y="2348880"/>
            <a:ext cx="7992887" cy="39604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081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Algorithmus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1: g</a:t>
            </a:r>
            <a:r>
              <a:rPr lang="en-US" sz="2400" baseline="-25000" dirty="0">
                <a:solidFill>
                  <a:schemeClr val="bg1"/>
                </a:solidFill>
                <a:latin typeface="Chalkduster"/>
              </a:rPr>
              <a:t>1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(n) = b</a:t>
            </a:r>
            <a:r>
              <a:rPr lang="en-US" sz="2400" baseline="-25000" dirty="0">
                <a:solidFill>
                  <a:schemeClr val="bg1"/>
                </a:solidFill>
                <a:latin typeface="Chalkduster"/>
              </a:rPr>
              <a:t>1 + 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c</a:t>
            </a:r>
            <a:r>
              <a:rPr lang="en-US" sz="2400" baseline="-25000" dirty="0">
                <a:solidFill>
                  <a:schemeClr val="bg1"/>
                </a:solidFill>
                <a:latin typeface="Chalkduster"/>
              </a:rPr>
              <a:t>1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* n</a:t>
            </a:r>
            <a:r>
              <a:rPr lang="en-US" sz="2400" baseline="30000" dirty="0">
                <a:solidFill>
                  <a:schemeClr val="bg1"/>
                </a:solidFill>
                <a:latin typeface="Chalkduster"/>
              </a:rPr>
              <a:t>2</a:t>
            </a:r>
          </a:p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Algorithmus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2: g</a:t>
            </a:r>
            <a:r>
              <a:rPr lang="en-US" sz="2400" baseline="-25000" dirty="0">
                <a:solidFill>
                  <a:schemeClr val="bg1"/>
                </a:solidFill>
                <a:latin typeface="Chalkduster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(n) = b</a:t>
            </a:r>
            <a:r>
              <a:rPr lang="en-US" sz="2400" baseline="-25000" dirty="0">
                <a:solidFill>
                  <a:schemeClr val="bg1"/>
                </a:solidFill>
                <a:latin typeface="Chalkduster"/>
              </a:rPr>
              <a:t>2 + 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c</a:t>
            </a:r>
            <a:r>
              <a:rPr lang="en-US" sz="2400" baseline="-25000" dirty="0">
                <a:solidFill>
                  <a:schemeClr val="bg1"/>
                </a:solidFill>
                <a:latin typeface="Chalkduster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* n</a:t>
            </a:r>
            <a:r>
              <a:rPr lang="en-US" sz="2400" baseline="30000" dirty="0">
                <a:solidFill>
                  <a:schemeClr val="bg1"/>
                </a:solidFill>
                <a:latin typeface="Chalkduster"/>
              </a:rPr>
              <a:t>2</a:t>
            </a:r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1403648" y="5939988"/>
            <a:ext cx="5616624" cy="0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 flipV="1">
            <a:off x="1547664" y="2915652"/>
            <a:ext cx="8384" cy="3176736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7092280" y="57959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n</a:t>
            </a:r>
            <a:endParaRPr lang="de-DE" dirty="0"/>
          </a:p>
        </p:txBody>
      </p:sp>
      <p:sp>
        <p:nvSpPr>
          <p:cNvPr id="20" name="Freihandform 19"/>
          <p:cNvSpPr/>
          <p:nvPr/>
        </p:nvSpPr>
        <p:spPr>
          <a:xfrm>
            <a:off x="1547663" y="2411595"/>
            <a:ext cx="4824537" cy="3897719"/>
          </a:xfrm>
          <a:custGeom>
            <a:avLst/>
            <a:gdLst>
              <a:gd name="connsiteX0" fmla="*/ 0 w 4663273"/>
              <a:gd name="connsiteY0" fmla="*/ 3060700 h 3060700"/>
              <a:gd name="connsiteX1" fmla="*/ 1308100 w 4663273"/>
              <a:gd name="connsiteY1" fmla="*/ 2946400 h 3060700"/>
              <a:gd name="connsiteX2" fmla="*/ 2362200 w 4663273"/>
              <a:gd name="connsiteY2" fmla="*/ 2628900 h 3060700"/>
              <a:gd name="connsiteX3" fmla="*/ 3352800 w 4663273"/>
              <a:gd name="connsiteY3" fmla="*/ 2095500 h 3060700"/>
              <a:gd name="connsiteX4" fmla="*/ 4241800 w 4663273"/>
              <a:gd name="connsiteY4" fmla="*/ 1143000 h 3060700"/>
              <a:gd name="connsiteX5" fmla="*/ 4610100 w 4663273"/>
              <a:gd name="connsiteY5" fmla="*/ 241300 h 3060700"/>
              <a:gd name="connsiteX6" fmla="*/ 4660900 w 4663273"/>
              <a:gd name="connsiteY6" fmla="*/ 0 h 306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3273" h="3060700">
                <a:moveTo>
                  <a:pt x="0" y="3060700"/>
                </a:moveTo>
                <a:cubicBezTo>
                  <a:pt x="457200" y="3039533"/>
                  <a:pt x="914400" y="3018367"/>
                  <a:pt x="1308100" y="2946400"/>
                </a:cubicBezTo>
                <a:cubicBezTo>
                  <a:pt x="1701800" y="2874433"/>
                  <a:pt x="2021417" y="2770717"/>
                  <a:pt x="2362200" y="2628900"/>
                </a:cubicBezTo>
                <a:cubicBezTo>
                  <a:pt x="2702983" y="2487083"/>
                  <a:pt x="3039533" y="2343150"/>
                  <a:pt x="3352800" y="2095500"/>
                </a:cubicBezTo>
                <a:cubicBezTo>
                  <a:pt x="3666067" y="1847850"/>
                  <a:pt x="4032250" y="1452033"/>
                  <a:pt x="4241800" y="1143000"/>
                </a:cubicBezTo>
                <a:cubicBezTo>
                  <a:pt x="4451350" y="833967"/>
                  <a:pt x="4540250" y="431800"/>
                  <a:pt x="4610100" y="241300"/>
                </a:cubicBezTo>
                <a:cubicBezTo>
                  <a:pt x="4679950" y="50800"/>
                  <a:pt x="4660900" y="0"/>
                  <a:pt x="4660900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Freihandform 22"/>
          <p:cNvSpPr/>
          <p:nvPr/>
        </p:nvSpPr>
        <p:spPr>
          <a:xfrm>
            <a:off x="1547664" y="2411596"/>
            <a:ext cx="5328592" cy="3024336"/>
          </a:xfrm>
          <a:custGeom>
            <a:avLst/>
            <a:gdLst>
              <a:gd name="connsiteX0" fmla="*/ 0 w 4663273"/>
              <a:gd name="connsiteY0" fmla="*/ 3060700 h 3060700"/>
              <a:gd name="connsiteX1" fmla="*/ 1308100 w 4663273"/>
              <a:gd name="connsiteY1" fmla="*/ 2946400 h 3060700"/>
              <a:gd name="connsiteX2" fmla="*/ 2362200 w 4663273"/>
              <a:gd name="connsiteY2" fmla="*/ 2628900 h 3060700"/>
              <a:gd name="connsiteX3" fmla="*/ 3352800 w 4663273"/>
              <a:gd name="connsiteY3" fmla="*/ 2095500 h 3060700"/>
              <a:gd name="connsiteX4" fmla="*/ 4241800 w 4663273"/>
              <a:gd name="connsiteY4" fmla="*/ 1143000 h 3060700"/>
              <a:gd name="connsiteX5" fmla="*/ 4610100 w 4663273"/>
              <a:gd name="connsiteY5" fmla="*/ 241300 h 3060700"/>
              <a:gd name="connsiteX6" fmla="*/ 4660900 w 4663273"/>
              <a:gd name="connsiteY6" fmla="*/ 0 h 306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3273" h="3060700">
                <a:moveTo>
                  <a:pt x="0" y="3060700"/>
                </a:moveTo>
                <a:cubicBezTo>
                  <a:pt x="457200" y="3039533"/>
                  <a:pt x="914400" y="3018367"/>
                  <a:pt x="1308100" y="2946400"/>
                </a:cubicBezTo>
                <a:cubicBezTo>
                  <a:pt x="1701800" y="2874433"/>
                  <a:pt x="2021417" y="2770717"/>
                  <a:pt x="2362200" y="2628900"/>
                </a:cubicBezTo>
                <a:cubicBezTo>
                  <a:pt x="2702983" y="2487083"/>
                  <a:pt x="3039533" y="2343150"/>
                  <a:pt x="3352800" y="2095500"/>
                </a:cubicBezTo>
                <a:cubicBezTo>
                  <a:pt x="3666067" y="1847850"/>
                  <a:pt x="4032250" y="1452033"/>
                  <a:pt x="4241800" y="1143000"/>
                </a:cubicBezTo>
                <a:cubicBezTo>
                  <a:pt x="4451350" y="833967"/>
                  <a:pt x="4540250" y="431800"/>
                  <a:pt x="4610100" y="241300"/>
                </a:cubicBezTo>
                <a:cubicBezTo>
                  <a:pt x="4679950" y="50800"/>
                  <a:pt x="4660900" y="0"/>
                  <a:pt x="4660900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Freihandform 23"/>
          <p:cNvSpPr/>
          <p:nvPr/>
        </p:nvSpPr>
        <p:spPr>
          <a:xfrm>
            <a:off x="1573295" y="2420888"/>
            <a:ext cx="3286737" cy="3491840"/>
          </a:xfrm>
          <a:custGeom>
            <a:avLst/>
            <a:gdLst>
              <a:gd name="connsiteX0" fmla="*/ 0 w 4663273"/>
              <a:gd name="connsiteY0" fmla="*/ 3060700 h 3060700"/>
              <a:gd name="connsiteX1" fmla="*/ 1308100 w 4663273"/>
              <a:gd name="connsiteY1" fmla="*/ 2946400 h 3060700"/>
              <a:gd name="connsiteX2" fmla="*/ 2362200 w 4663273"/>
              <a:gd name="connsiteY2" fmla="*/ 2628900 h 3060700"/>
              <a:gd name="connsiteX3" fmla="*/ 3352800 w 4663273"/>
              <a:gd name="connsiteY3" fmla="*/ 2095500 h 3060700"/>
              <a:gd name="connsiteX4" fmla="*/ 4241800 w 4663273"/>
              <a:gd name="connsiteY4" fmla="*/ 1143000 h 3060700"/>
              <a:gd name="connsiteX5" fmla="*/ 4610100 w 4663273"/>
              <a:gd name="connsiteY5" fmla="*/ 241300 h 3060700"/>
              <a:gd name="connsiteX6" fmla="*/ 4660900 w 4663273"/>
              <a:gd name="connsiteY6" fmla="*/ 0 h 306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3273" h="3060700">
                <a:moveTo>
                  <a:pt x="0" y="3060700"/>
                </a:moveTo>
                <a:cubicBezTo>
                  <a:pt x="457200" y="3039533"/>
                  <a:pt x="914400" y="3018367"/>
                  <a:pt x="1308100" y="2946400"/>
                </a:cubicBezTo>
                <a:cubicBezTo>
                  <a:pt x="1701800" y="2874433"/>
                  <a:pt x="2021417" y="2770717"/>
                  <a:pt x="2362200" y="2628900"/>
                </a:cubicBezTo>
                <a:cubicBezTo>
                  <a:pt x="2702983" y="2487083"/>
                  <a:pt x="3039533" y="2343150"/>
                  <a:pt x="3352800" y="2095500"/>
                </a:cubicBezTo>
                <a:cubicBezTo>
                  <a:pt x="3666067" y="1847850"/>
                  <a:pt x="4032250" y="1452033"/>
                  <a:pt x="4241800" y="1143000"/>
                </a:cubicBezTo>
                <a:cubicBezTo>
                  <a:pt x="4451350" y="833967"/>
                  <a:pt x="4540250" y="431800"/>
                  <a:pt x="4610100" y="241300"/>
                </a:cubicBezTo>
                <a:cubicBezTo>
                  <a:pt x="4679950" y="50800"/>
                  <a:pt x="4660900" y="0"/>
                  <a:pt x="4660900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2" name="Gerade Verbindung 21"/>
          <p:cNvCxnSpPr/>
          <p:nvPr/>
        </p:nvCxnSpPr>
        <p:spPr>
          <a:xfrm>
            <a:off x="3563888" y="4643844"/>
            <a:ext cx="0" cy="136815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3419872" y="5939988"/>
            <a:ext cx="5040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n</a:t>
            </a:r>
            <a:r>
              <a:rPr lang="de-DE" baseline="-25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539552" y="30503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Laufzeit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267586" y="2618328"/>
            <a:ext cx="392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</a:t>
            </a:r>
            <a:r>
              <a:rPr lang="de-DE" baseline="-25000" dirty="0"/>
              <a:t>1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6876256" y="2411596"/>
            <a:ext cx="392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</a:t>
            </a:r>
            <a:r>
              <a:rPr lang="de-DE" baseline="-25000" dirty="0"/>
              <a:t>2</a:t>
            </a:r>
          </a:p>
        </p:txBody>
      </p:sp>
      <p:sp>
        <p:nvSpPr>
          <p:cNvPr id="3" name="Rechteck 2"/>
          <p:cNvSpPr/>
          <p:nvPr/>
        </p:nvSpPr>
        <p:spPr>
          <a:xfrm>
            <a:off x="3995936" y="2708920"/>
            <a:ext cx="700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  <a:latin typeface="Chalkduster"/>
              </a:rPr>
              <a:t>c n</a:t>
            </a:r>
            <a:r>
              <a:rPr lang="en-US" baseline="30000" dirty="0">
                <a:solidFill>
                  <a:srgbClr val="FF0000"/>
                </a:solidFill>
                <a:latin typeface="Chalkduster"/>
              </a:rPr>
              <a:t>2</a:t>
            </a:r>
          </a:p>
        </p:txBody>
      </p:sp>
      <p:sp>
        <p:nvSpPr>
          <p:cNvPr id="19" name="Freihandform 18"/>
          <p:cNvSpPr/>
          <p:nvPr/>
        </p:nvSpPr>
        <p:spPr>
          <a:xfrm>
            <a:off x="1547664" y="2780928"/>
            <a:ext cx="5904655" cy="3168352"/>
          </a:xfrm>
          <a:custGeom>
            <a:avLst/>
            <a:gdLst>
              <a:gd name="connsiteX0" fmla="*/ 0 w 4663273"/>
              <a:gd name="connsiteY0" fmla="*/ 3060700 h 3060700"/>
              <a:gd name="connsiteX1" fmla="*/ 1308100 w 4663273"/>
              <a:gd name="connsiteY1" fmla="*/ 2946400 h 3060700"/>
              <a:gd name="connsiteX2" fmla="*/ 2362200 w 4663273"/>
              <a:gd name="connsiteY2" fmla="*/ 2628900 h 3060700"/>
              <a:gd name="connsiteX3" fmla="*/ 3352800 w 4663273"/>
              <a:gd name="connsiteY3" fmla="*/ 2095500 h 3060700"/>
              <a:gd name="connsiteX4" fmla="*/ 4241800 w 4663273"/>
              <a:gd name="connsiteY4" fmla="*/ 1143000 h 3060700"/>
              <a:gd name="connsiteX5" fmla="*/ 4610100 w 4663273"/>
              <a:gd name="connsiteY5" fmla="*/ 241300 h 3060700"/>
              <a:gd name="connsiteX6" fmla="*/ 4660900 w 4663273"/>
              <a:gd name="connsiteY6" fmla="*/ 0 h 306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3273" h="3060700">
                <a:moveTo>
                  <a:pt x="0" y="3060700"/>
                </a:moveTo>
                <a:cubicBezTo>
                  <a:pt x="457200" y="3039533"/>
                  <a:pt x="914400" y="3018367"/>
                  <a:pt x="1308100" y="2946400"/>
                </a:cubicBezTo>
                <a:cubicBezTo>
                  <a:pt x="1701800" y="2874433"/>
                  <a:pt x="2021417" y="2770717"/>
                  <a:pt x="2362200" y="2628900"/>
                </a:cubicBezTo>
                <a:cubicBezTo>
                  <a:pt x="2702983" y="2487083"/>
                  <a:pt x="3039533" y="2343150"/>
                  <a:pt x="3352800" y="2095500"/>
                </a:cubicBezTo>
                <a:cubicBezTo>
                  <a:pt x="3666067" y="1847850"/>
                  <a:pt x="4032250" y="1452033"/>
                  <a:pt x="4241800" y="1143000"/>
                </a:cubicBezTo>
                <a:cubicBezTo>
                  <a:pt x="4451350" y="833967"/>
                  <a:pt x="4540250" y="431800"/>
                  <a:pt x="4610100" y="241300"/>
                </a:cubicBezTo>
                <a:cubicBezTo>
                  <a:pt x="4679950" y="50800"/>
                  <a:pt x="4660900" y="0"/>
                  <a:pt x="4660900" y="0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8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588224" y="4437112"/>
            <a:ext cx="125842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8000"/>
                </a:solidFill>
                <a:latin typeface="Chalkduster"/>
              </a:rPr>
              <a:t>c’ n</a:t>
            </a:r>
            <a:r>
              <a:rPr lang="en-US" baseline="30000" dirty="0">
                <a:solidFill>
                  <a:srgbClr val="008000"/>
                </a:solidFill>
                <a:latin typeface="Chalkduster"/>
              </a:rPr>
              <a:t>2</a:t>
            </a:r>
          </a:p>
        </p:txBody>
      </p:sp>
      <p:cxnSp>
        <p:nvCxnSpPr>
          <p:cNvPr id="26" name="Gerade Verbindung 25"/>
          <p:cNvCxnSpPr/>
          <p:nvPr/>
        </p:nvCxnSpPr>
        <p:spPr>
          <a:xfrm>
            <a:off x="4355976" y="4653136"/>
            <a:ext cx="0" cy="1368152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4211960" y="5949280"/>
            <a:ext cx="5040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8000"/>
                </a:solidFill>
              </a:rPr>
              <a:t>n</a:t>
            </a:r>
            <a:r>
              <a:rPr lang="de-DE" baseline="-25000" dirty="0">
                <a:solidFill>
                  <a:srgbClr val="008000"/>
                </a:solidFill>
              </a:rPr>
              <a:t>0</a:t>
            </a:r>
            <a:r>
              <a:rPr lang="de-DE" baseline="30000" dirty="0">
                <a:solidFill>
                  <a:srgbClr val="008000"/>
                </a:solidFill>
              </a:rPr>
              <a:t>‘</a:t>
            </a:r>
          </a:p>
        </p:txBody>
      </p:sp>
    </p:spTree>
    <p:extLst>
      <p:ext uri="{BB962C8B-B14F-4D97-AF65-F5344CB8AC3E}">
        <p14:creationId xmlns:p14="http://schemas.microsoft.com/office/powerpoint/2010/main" val="2995746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Asymptotische Komplexität: Notation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7164288" y="2132856"/>
            <a:ext cx="410344" cy="554360"/>
          </a:xfrm>
          <a:prstGeom prst="ellipse">
            <a:avLst/>
          </a:prstGeom>
          <a:noFill/>
          <a:ln w="28575" cmpd="sng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00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236296" y="1484784"/>
            <a:ext cx="410344" cy="55436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00FF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755576" y="1556792"/>
            <a:ext cx="864096" cy="504056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755576" y="2132856"/>
            <a:ext cx="864096" cy="504056"/>
          </a:xfrm>
          <a:prstGeom prst="rect">
            <a:avLst/>
          </a:prstGeom>
          <a:solidFill>
            <a:srgbClr val="008000">
              <a:alpha val="4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ung 16"/>
          <p:cNvGrpSpPr/>
          <p:nvPr/>
        </p:nvGrpSpPr>
        <p:grpSpPr>
          <a:xfrm>
            <a:off x="755576" y="2708920"/>
            <a:ext cx="864097" cy="504056"/>
            <a:chOff x="6012160" y="4725144"/>
            <a:chExt cx="864097" cy="504056"/>
          </a:xfrm>
        </p:grpSpPr>
        <p:sp>
          <p:nvSpPr>
            <p:cNvPr id="5" name="Rechtwinkliges Dreieck 4"/>
            <p:cNvSpPr/>
            <p:nvPr/>
          </p:nvSpPr>
          <p:spPr>
            <a:xfrm>
              <a:off x="6012160" y="4725144"/>
              <a:ext cx="864096" cy="504056"/>
            </a:xfrm>
            <a:prstGeom prst="rtTriangle">
              <a:avLst/>
            </a:prstGeom>
            <a:solidFill>
              <a:srgbClr val="008000">
                <a:alpha val="4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winkliges Dreieck 15"/>
            <p:cNvSpPr/>
            <p:nvPr/>
          </p:nvSpPr>
          <p:spPr>
            <a:xfrm rot="10800000">
              <a:off x="6012161" y="4725144"/>
              <a:ext cx="864096" cy="504056"/>
            </a:xfrm>
            <a:prstGeom prst="rtTriangl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9" name="Bild 18" descr="o-nota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8100900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214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2CED-2F38-584B-A457-3BF58EA02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7679F-2A25-F245-85EC-ECD423763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Quicksort</a:t>
            </a:r>
          </a:p>
          <a:p>
            <a:pPr lvl="1"/>
            <a:r>
              <a:rPr lang="en-DE" dirty="0"/>
              <a:t>T</a:t>
            </a:r>
            <a:r>
              <a:rPr lang="en-DE" baseline="-25000" dirty="0"/>
              <a:t>Quicksort</a:t>
            </a:r>
            <a:r>
              <a:rPr lang="en-DE" dirty="0"/>
              <a:t>(n) im besten F</a:t>
            </a:r>
            <a:r>
              <a:rPr lang="en-US" dirty="0"/>
              <a:t>a</a:t>
            </a:r>
            <a:r>
              <a:rPr lang="en-DE" dirty="0"/>
              <a:t>ll in O(n log n)</a:t>
            </a:r>
          </a:p>
          <a:p>
            <a:r>
              <a:rPr lang="en-DE" dirty="0"/>
              <a:t>Stabilität</a:t>
            </a:r>
          </a:p>
          <a:p>
            <a:r>
              <a:rPr lang="en-DE" dirty="0"/>
              <a:t>𝛺-Notation: Mindestaufwand</a:t>
            </a:r>
          </a:p>
          <a:p>
            <a:pPr lvl="1"/>
            <a:r>
              <a:rPr lang="en-DE" dirty="0"/>
              <a:t>T</a:t>
            </a:r>
            <a:r>
              <a:rPr lang="en-DE" baseline="-25000" dirty="0"/>
              <a:t>Quicksort</a:t>
            </a:r>
            <a:r>
              <a:rPr lang="en-DE" dirty="0"/>
              <a:t>(n) im besten Fall nicht in 𝛺(n</a:t>
            </a:r>
            <a:r>
              <a:rPr lang="en-DE" baseline="30000" dirty="0"/>
              <a:t>2</a:t>
            </a:r>
            <a:r>
              <a:rPr lang="en-DE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0796C3-7EDF-774D-A6BB-82C43BAA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pic>
        <p:nvPicPr>
          <p:cNvPr id="5" name="Bild 3" descr="images-1.jpeg">
            <a:extLst>
              <a:ext uri="{FF2B5EF4-FFF2-40B4-BE49-F238E27FC236}">
                <a16:creationId xmlns:a16="http://schemas.microsoft.com/office/drawing/2014/main" id="{DDE87F6E-246D-E541-BB99-F00272974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218" y="-21621"/>
            <a:ext cx="2671782" cy="222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55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Quicksort</a:t>
            </a:r>
            <a:r>
              <a:rPr lang="de-DE" dirty="0"/>
              <a:t>: Vermeidung des Mischspeichers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6" name="Bild 5" descr="Screen Shot 2015-04-08 at 09.52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81934"/>
            <a:ext cx="7175500" cy="4914900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5004048" y="5013176"/>
            <a:ext cx="2880320" cy="129614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1526456" y="2148964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238424" y="1932940"/>
            <a:ext cx="32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" name="Rechteck 2"/>
          <p:cNvSpPr/>
          <p:nvPr/>
        </p:nvSpPr>
        <p:spPr>
          <a:xfrm>
            <a:off x="2915816" y="6608536"/>
            <a:ext cx="311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http://</a:t>
            </a:r>
            <a:r>
              <a:rPr lang="de-DE" sz="1400" dirty="0" err="1">
                <a:solidFill>
                  <a:schemeClr val="bg1"/>
                </a:solidFill>
              </a:rPr>
              <a:t>www-tcs.cs.uni-sb.de</a:t>
            </a:r>
            <a:r>
              <a:rPr lang="de-DE" sz="1400" dirty="0">
                <a:solidFill>
                  <a:schemeClr val="bg1"/>
                </a:solidFill>
              </a:rPr>
              <a:t>/</a:t>
            </a:r>
            <a:r>
              <a:rPr lang="de-DE" sz="1400" dirty="0" err="1">
                <a:solidFill>
                  <a:schemeClr val="bg1"/>
                </a:solidFill>
              </a:rPr>
              <a:t>course</a:t>
            </a:r>
            <a:r>
              <a:rPr lang="de-DE" sz="1400" dirty="0">
                <a:solidFill>
                  <a:schemeClr val="bg1"/>
                </a:solidFill>
              </a:rPr>
              <a:t>/60/</a:t>
            </a:r>
          </a:p>
        </p:txBody>
      </p:sp>
      <p:sp>
        <p:nvSpPr>
          <p:cNvPr id="5" name="Rectangle 4"/>
          <p:cNvSpPr/>
          <p:nvPr/>
        </p:nvSpPr>
        <p:spPr>
          <a:xfrm>
            <a:off x="971600" y="3645024"/>
            <a:ext cx="6408712" cy="259344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3131840" y="6238473"/>
            <a:ext cx="30598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C. A. R. Hoare: </a:t>
            </a:r>
            <a:r>
              <a:rPr lang="de-DE" sz="1100" i="1" dirty="0" err="1">
                <a:solidFill>
                  <a:srgbClr val="0000FF"/>
                </a:solidFill>
              </a:rPr>
              <a:t>Quicksort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br>
              <a:rPr lang="de-DE" sz="1100" dirty="0">
                <a:solidFill>
                  <a:srgbClr val="0000FF"/>
                </a:solidFill>
              </a:rPr>
            </a:br>
            <a:r>
              <a:rPr lang="de-DE" sz="1100" dirty="0">
                <a:solidFill>
                  <a:srgbClr val="0000FF"/>
                </a:solidFill>
              </a:rPr>
              <a:t>In: </a:t>
            </a:r>
            <a:r>
              <a:rPr lang="de-DE" sz="1100" i="1" dirty="0">
                <a:solidFill>
                  <a:srgbClr val="0000FF"/>
                </a:solidFill>
              </a:rPr>
              <a:t>The Computer Journal</a:t>
            </a:r>
            <a:r>
              <a:rPr lang="de-DE" sz="1100" dirty="0">
                <a:solidFill>
                  <a:srgbClr val="0000FF"/>
                </a:solidFill>
              </a:rPr>
              <a:t>. 5(1) , S. 10–15, </a:t>
            </a:r>
            <a:r>
              <a:rPr lang="de-DE" sz="1100" b="1" dirty="0">
                <a:solidFill>
                  <a:srgbClr val="FF0000"/>
                </a:solidFill>
              </a:rPr>
              <a:t>1962</a:t>
            </a:r>
            <a:endParaRPr lang="de-DE" sz="1100" dirty="0">
              <a:solidFill>
                <a:srgbClr val="0000FF"/>
              </a:solidFill>
            </a:endParaRPr>
          </a:p>
        </p:txBody>
      </p:sp>
      <p:pic>
        <p:nvPicPr>
          <p:cNvPr id="11" name="Bild 10" descr="quick-sor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645024"/>
            <a:ext cx="3672408" cy="255414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</p:pic>
    </p:spTree>
    <p:extLst>
      <p:ext uri="{BB962C8B-B14F-4D97-AF65-F5344CB8AC3E}">
        <p14:creationId xmlns:p14="http://schemas.microsoft.com/office/powerpoint/2010/main" val="196630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Partitionierung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pic>
        <p:nvPicPr>
          <p:cNvPr id="6" name="Bild 5" descr="Screen Shot 2015-04-08 at 09.54.1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28824"/>
            <a:ext cx="7289800" cy="4216400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>
            <a:off x="2339752" y="1556792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051720" y="1340768"/>
            <a:ext cx="32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708920"/>
            <a:ext cx="8374385" cy="34563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Bild 12" descr="partition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75" y="2780928"/>
            <a:ext cx="7927673" cy="324036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1" name="Rechteck 2">
            <a:extLst>
              <a:ext uri="{FF2B5EF4-FFF2-40B4-BE49-F238E27FC236}">
                <a16:creationId xmlns:a16="http://schemas.microsoft.com/office/drawing/2014/main" id="{67B8A456-5557-B641-9FB0-7CDD457611E3}"/>
              </a:ext>
            </a:extLst>
          </p:cNvPr>
          <p:cNvSpPr/>
          <p:nvPr/>
        </p:nvSpPr>
        <p:spPr>
          <a:xfrm>
            <a:off x="2915816" y="6608536"/>
            <a:ext cx="311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http://</a:t>
            </a:r>
            <a:r>
              <a:rPr lang="de-DE" sz="1400" dirty="0" err="1">
                <a:solidFill>
                  <a:schemeClr val="bg1"/>
                </a:solidFill>
              </a:rPr>
              <a:t>www-tcs.cs.uni-sb.de</a:t>
            </a:r>
            <a:r>
              <a:rPr lang="de-DE" sz="1400" dirty="0">
                <a:solidFill>
                  <a:schemeClr val="bg1"/>
                </a:solidFill>
              </a:rPr>
              <a:t>/</a:t>
            </a:r>
            <a:r>
              <a:rPr lang="de-DE" sz="1400" dirty="0" err="1">
                <a:solidFill>
                  <a:schemeClr val="bg1"/>
                </a:solidFill>
              </a:rPr>
              <a:t>course</a:t>
            </a:r>
            <a:r>
              <a:rPr lang="de-DE" sz="1400" dirty="0">
                <a:solidFill>
                  <a:schemeClr val="bg1"/>
                </a:solidFill>
              </a:rPr>
              <a:t>/60/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B254D7-6D21-1B4F-97A9-F03B66FFC505}"/>
              </a:ext>
            </a:extLst>
          </p:cNvPr>
          <p:cNvSpPr txBox="1"/>
          <p:nvPr/>
        </p:nvSpPr>
        <p:spPr>
          <a:xfrm>
            <a:off x="5292080" y="4437112"/>
            <a:ext cx="2374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400" dirty="0"/>
              <a:t>T</a:t>
            </a:r>
            <a:r>
              <a:rPr lang="en-US" sz="2400" baseline="-25000" dirty="0"/>
              <a:t>p</a:t>
            </a:r>
            <a:r>
              <a:rPr lang="en-DE" sz="2400" baseline="-25000" dirty="0"/>
              <a:t>artition</a:t>
            </a:r>
            <a:r>
              <a:rPr lang="en-DE" sz="2400" dirty="0"/>
              <a:t>(n) ∈ O(n) </a:t>
            </a:r>
          </a:p>
        </p:txBody>
      </p:sp>
    </p:spTree>
    <p:extLst>
      <p:ext uri="{BB962C8B-B14F-4D97-AF65-F5344CB8AC3E}">
        <p14:creationId xmlns:p14="http://schemas.microsoft.com/office/powerpoint/2010/main" val="155222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Quicksort</a:t>
            </a:r>
            <a:r>
              <a:rPr lang="de-DE" dirty="0"/>
              <a:t>: Vermeidung des Mischspeichers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pic>
        <p:nvPicPr>
          <p:cNvPr id="6" name="Bild 5" descr="Screen Shot 2015-04-08 at 09.52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81934"/>
            <a:ext cx="7175500" cy="4914900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5004048" y="5013176"/>
            <a:ext cx="2880320" cy="129614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1526456" y="2148964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238424" y="1932940"/>
            <a:ext cx="32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" name="Rechteck 2"/>
          <p:cNvSpPr/>
          <p:nvPr/>
        </p:nvSpPr>
        <p:spPr>
          <a:xfrm>
            <a:off x="2915816" y="6608536"/>
            <a:ext cx="311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http://</a:t>
            </a:r>
            <a:r>
              <a:rPr lang="de-DE" sz="1400" dirty="0" err="1">
                <a:solidFill>
                  <a:schemeClr val="bg1"/>
                </a:solidFill>
              </a:rPr>
              <a:t>www-tcs.cs.uni-sb.de</a:t>
            </a:r>
            <a:r>
              <a:rPr lang="de-DE" sz="1400" dirty="0">
                <a:solidFill>
                  <a:schemeClr val="bg1"/>
                </a:solidFill>
              </a:rPr>
              <a:t>/</a:t>
            </a:r>
            <a:r>
              <a:rPr lang="de-DE" sz="1400" dirty="0" err="1">
                <a:solidFill>
                  <a:schemeClr val="bg1"/>
                </a:solidFill>
              </a:rPr>
              <a:t>course</a:t>
            </a:r>
            <a:r>
              <a:rPr lang="de-DE" sz="1400" dirty="0">
                <a:solidFill>
                  <a:schemeClr val="bg1"/>
                </a:solidFill>
              </a:rPr>
              <a:t>/60/</a:t>
            </a:r>
          </a:p>
        </p:txBody>
      </p:sp>
      <p:sp>
        <p:nvSpPr>
          <p:cNvPr id="5" name="Rectangle 4"/>
          <p:cNvSpPr/>
          <p:nvPr/>
        </p:nvSpPr>
        <p:spPr>
          <a:xfrm>
            <a:off x="971600" y="3645024"/>
            <a:ext cx="6408712" cy="259344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3131840" y="6238473"/>
            <a:ext cx="30598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C. A. R. Hoare: </a:t>
            </a:r>
            <a:r>
              <a:rPr lang="de-DE" sz="1100" i="1" dirty="0" err="1">
                <a:solidFill>
                  <a:srgbClr val="0000FF"/>
                </a:solidFill>
              </a:rPr>
              <a:t>Quicksort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br>
              <a:rPr lang="de-DE" sz="1100" dirty="0">
                <a:solidFill>
                  <a:srgbClr val="0000FF"/>
                </a:solidFill>
              </a:rPr>
            </a:br>
            <a:r>
              <a:rPr lang="de-DE" sz="1100" dirty="0">
                <a:solidFill>
                  <a:srgbClr val="0000FF"/>
                </a:solidFill>
              </a:rPr>
              <a:t>In: </a:t>
            </a:r>
            <a:r>
              <a:rPr lang="de-DE" sz="1100" i="1" dirty="0">
                <a:solidFill>
                  <a:srgbClr val="0000FF"/>
                </a:solidFill>
              </a:rPr>
              <a:t>The Computer Journal</a:t>
            </a:r>
            <a:r>
              <a:rPr lang="de-DE" sz="1100" dirty="0">
                <a:solidFill>
                  <a:srgbClr val="0000FF"/>
                </a:solidFill>
              </a:rPr>
              <a:t>. 5(1) , S. 10–15, </a:t>
            </a:r>
            <a:r>
              <a:rPr lang="de-DE" sz="1100" b="1" dirty="0">
                <a:solidFill>
                  <a:srgbClr val="FF0000"/>
                </a:solidFill>
              </a:rPr>
              <a:t>1962</a:t>
            </a:r>
            <a:endParaRPr lang="de-DE" sz="1100" dirty="0">
              <a:solidFill>
                <a:srgbClr val="0000FF"/>
              </a:solidFill>
            </a:endParaRPr>
          </a:p>
        </p:txBody>
      </p:sp>
      <p:pic>
        <p:nvPicPr>
          <p:cNvPr id="11" name="Bild 10" descr="quick-sor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645024"/>
            <a:ext cx="3672408" cy="255414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</p:pic>
    </p:spTree>
    <p:extLst>
      <p:ext uri="{BB962C8B-B14F-4D97-AF65-F5344CB8AC3E}">
        <p14:creationId xmlns:p14="http://schemas.microsoft.com/office/powerpoint/2010/main" val="1696748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von </a:t>
            </a:r>
            <a:r>
              <a:rPr lang="de-DE" dirty="0" err="1"/>
              <a:t>Quicksort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Wenn man „Glück“ hat, liegt der zufällig gewählte </a:t>
            </a:r>
            <a:r>
              <a:rPr lang="de-DE" dirty="0" err="1"/>
              <a:t>Pivotwert</a:t>
            </a:r>
            <a:r>
              <a:rPr lang="de-DE" dirty="0"/>
              <a:t> nach der Partitionierung</a:t>
            </a:r>
            <a:br>
              <a:rPr lang="de-DE" dirty="0"/>
            </a:br>
            <a:r>
              <a:rPr lang="de-DE" dirty="0"/>
              <a:t>immer genau in der Mitte</a:t>
            </a:r>
          </a:p>
          <a:p>
            <a:pPr lvl="1"/>
            <a:r>
              <a:rPr lang="de-DE" dirty="0"/>
              <a:t>Laufzeitanalyse: Wie bei </a:t>
            </a:r>
            <a:r>
              <a:rPr lang="de-DE" dirty="0" err="1"/>
              <a:t>Merge-Sort</a:t>
            </a:r>
            <a:endParaRPr lang="de-DE" dirty="0"/>
          </a:p>
          <a:p>
            <a:pPr lvl="1"/>
            <a:r>
              <a:rPr lang="de-DE" dirty="0"/>
              <a:t>Platzanalyse: Logarithmisch viel Hilfsspeicher</a:t>
            </a:r>
          </a:p>
          <a:p>
            <a:r>
              <a:rPr lang="de-DE" dirty="0"/>
              <a:t>Wenn man „Pech“ hat, liegt der Wert immer am rechten (oder linken) Rand des (Teil-)Intervall</a:t>
            </a:r>
          </a:p>
          <a:p>
            <a:pPr lvl="1"/>
            <a:r>
              <a:rPr lang="de-DE" dirty="0"/>
              <a:t>Laufzeitanalyse: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= n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dirty="0"/>
              <a:t>Platzanalyse: Linearer Speicherbedarf</a:t>
            </a:r>
          </a:p>
          <a:p>
            <a:r>
              <a:rPr lang="de-DE" dirty="0"/>
              <a:t>Im typischen Fall liegt die Wahrheit irgendwo dazwischen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97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Lampsort</a:t>
            </a:r>
            <a:r>
              <a:rPr lang="de-DE" dirty="0"/>
              <a:t>: Es geht auch nicht-rekursiv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Führe eine Agenda von Indexbereichen eines Feldes (am Anfang [1, </a:t>
            </a:r>
            <a:r>
              <a:rPr lang="de-DE" sz="2000" dirty="0" err="1"/>
              <a:t>n</a:t>
            </a:r>
            <a:r>
              <a:rPr lang="de-DE" sz="2000" dirty="0"/>
              <a:t>]), auf denen Partition arbeiten muss</a:t>
            </a:r>
          </a:p>
          <a:p>
            <a:r>
              <a:rPr lang="de-DE" sz="2000" dirty="0"/>
              <a:t>Solange noch Einträge auf der Agenda:</a:t>
            </a:r>
          </a:p>
          <a:p>
            <a:pPr lvl="1"/>
            <a:r>
              <a:rPr lang="de-DE" sz="2000" dirty="0"/>
              <a:t>Nimm Indexbereich von der Agenda, </a:t>
            </a:r>
            <a:br>
              <a:rPr lang="de-DE" sz="2000" dirty="0"/>
            </a:br>
            <a:r>
              <a:rPr lang="de-DE" sz="2000" dirty="0"/>
              <a:t>wenn ein Element im Indexbereich partitioniere und</a:t>
            </a:r>
            <a:br>
              <a:rPr lang="de-DE" sz="2000" dirty="0"/>
            </a:br>
            <a:r>
              <a:rPr lang="de-DE" sz="2000" dirty="0"/>
              <a:t>setze zwei entsprechende Einträge auf die Agenda </a:t>
            </a:r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808312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Leslie </a:t>
            </a:r>
            <a:r>
              <a:rPr lang="de-DE" sz="1200" dirty="0" err="1">
                <a:solidFill>
                  <a:srgbClr val="0000FF"/>
                </a:solidFill>
              </a:rPr>
              <a:t>Lamport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err="1">
                <a:solidFill>
                  <a:srgbClr val="0000FF"/>
                </a:solidFill>
              </a:rPr>
              <a:t>Thinking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Programmers</a:t>
            </a:r>
            <a:endParaRPr lang="de-DE" sz="1200" dirty="0">
              <a:solidFill>
                <a:srgbClr val="0000FF"/>
              </a:solidFill>
            </a:endParaRPr>
          </a:p>
          <a:p>
            <a:r>
              <a:rPr lang="de-DE" sz="1200" dirty="0">
                <a:solidFill>
                  <a:srgbClr val="0000FF"/>
                </a:solidFill>
              </a:rPr>
              <a:t>http://channel9.msdn.com/Events/</a:t>
            </a:r>
            <a:r>
              <a:rPr lang="de-DE" sz="1200" dirty="0" err="1">
                <a:solidFill>
                  <a:srgbClr val="0000FF"/>
                </a:solidFill>
              </a:rPr>
              <a:t>Build</a:t>
            </a:r>
            <a:r>
              <a:rPr lang="de-DE" sz="1200" dirty="0">
                <a:solidFill>
                  <a:srgbClr val="0000FF"/>
                </a:solidFill>
              </a:rPr>
              <a:t>/2014/3-642</a:t>
            </a:r>
          </a:p>
        </p:txBody>
      </p:sp>
      <p:pic>
        <p:nvPicPr>
          <p:cNvPr id="6" name="Bild 5" descr="lamp-sor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411914"/>
            <a:ext cx="4922729" cy="27533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488" y="5229200"/>
            <a:ext cx="1906528" cy="3150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689831" y="5013176"/>
            <a:ext cx="1322329" cy="64807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63ED62D7-6A16-C04F-9BD3-BBA194348379}"/>
              </a:ext>
            </a:extLst>
          </p:cNvPr>
          <p:cNvSpPr/>
          <p:nvPr/>
        </p:nvSpPr>
        <p:spPr>
          <a:xfrm>
            <a:off x="5292080" y="3861048"/>
            <a:ext cx="3672532" cy="1110283"/>
          </a:xfrm>
          <a:prstGeom prst="cloudCallout">
            <a:avLst>
              <a:gd name="adj1" fmla="val -71133"/>
              <a:gd name="adj2" fmla="val 528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Parallisierbarkeit</a:t>
            </a:r>
            <a:endParaRPr lang="en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42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4848" y="260350"/>
            <a:ext cx="8229600" cy="503238"/>
          </a:xfrm>
        </p:spPr>
        <p:txBody>
          <a:bodyPr/>
          <a:lstStyle/>
          <a:p>
            <a:r>
              <a:rPr lang="de-DE" dirty="0"/>
              <a:t>Stabilität eines Sortierverfahrens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5192" y="1196975"/>
            <a:ext cx="8435280" cy="5256361"/>
          </a:xfrm>
        </p:spPr>
        <p:txBody>
          <a:bodyPr/>
          <a:lstStyle/>
          <a:p>
            <a:r>
              <a:rPr lang="de-DE" sz="2200" dirty="0"/>
              <a:t>In den Feldern seien komplexe Objekte enthalten</a:t>
            </a:r>
          </a:p>
          <a:p>
            <a:r>
              <a:rPr lang="de-DE" sz="2200" dirty="0"/>
              <a:t>Sortierung nach vorgegebenem „Schlüssel“ (Name, Alter, …)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r>
              <a:rPr lang="de-DE" sz="2200" dirty="0"/>
              <a:t>Annahme: Sortierung nach Name sei gegeben</a:t>
            </a:r>
          </a:p>
          <a:p>
            <a:r>
              <a:rPr lang="de-DE" sz="2200" dirty="0"/>
              <a:t>Dann: Sortierung nach Alter</a:t>
            </a:r>
          </a:p>
          <a:p>
            <a:r>
              <a:rPr lang="de-DE" sz="2200" dirty="0"/>
              <a:t>Bei gleichem Sortierschlüsselwerte soll die Reihenfolge der Objekte bestehen bleiben (</a:t>
            </a:r>
            <a:r>
              <a:rPr lang="de-DE" sz="2200" b="1" dirty="0"/>
              <a:t>Stabilität</a:t>
            </a:r>
            <a:r>
              <a:rPr lang="de-DE" sz="2200" dirty="0"/>
              <a:t>)</a:t>
            </a:r>
          </a:p>
          <a:p>
            <a:pPr lvl="1"/>
            <a:r>
              <a:rPr lang="de-DE" sz="2000" dirty="0"/>
              <a:t>Bei Sortierung nach Alter bleibt Robert vor Sven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ABF2A-F6CC-E44B-90DA-E8A3CAEF1121}"/>
              </a:ext>
            </a:extLst>
          </p:cNvPr>
          <p:cNvSpPr/>
          <p:nvPr/>
        </p:nvSpPr>
        <p:spPr>
          <a:xfrm>
            <a:off x="2339752" y="2358172"/>
            <a:ext cx="4320480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4BEA7A-9850-3746-8C35-7DD81B82BCD6}"/>
              </a:ext>
            </a:extLst>
          </p:cNvPr>
          <p:cNvSpPr txBox="1"/>
          <p:nvPr/>
        </p:nvSpPr>
        <p:spPr>
          <a:xfrm>
            <a:off x="1259632" y="227687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288924C-6D52-A949-8718-10B5590C4AB1}"/>
              </a:ext>
            </a:extLst>
          </p:cNvPr>
          <p:cNvCxnSpPr>
            <a:stCxn id="6" idx="3"/>
            <a:endCxn id="5" idx="1"/>
          </p:cNvCxnSpPr>
          <p:nvPr/>
        </p:nvCxnSpPr>
        <p:spPr>
          <a:xfrm>
            <a:off x="1585362" y="2461538"/>
            <a:ext cx="754390" cy="46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677636-6723-1249-8EC8-9BA8D99CAD65}"/>
              </a:ext>
            </a:extLst>
          </p:cNvPr>
          <p:cNvGrpSpPr/>
          <p:nvPr/>
        </p:nvGrpSpPr>
        <p:grpSpPr>
          <a:xfrm>
            <a:off x="2435526" y="2461538"/>
            <a:ext cx="944488" cy="1258243"/>
            <a:chOff x="1649843" y="2740278"/>
            <a:chExt cx="944488" cy="125824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274AD20-394A-584D-8216-7AE709C495E9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35B0DE0-2F50-BE4A-8286-D7901BBB6DDF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9EA369D-8667-104B-94E1-D6341BCB0B43}"/>
              </a:ext>
            </a:extLst>
          </p:cNvPr>
          <p:cNvGrpSpPr/>
          <p:nvPr/>
        </p:nvGrpSpPr>
        <p:grpSpPr>
          <a:xfrm>
            <a:off x="3483740" y="2461538"/>
            <a:ext cx="944488" cy="1258243"/>
            <a:chOff x="1649843" y="2740278"/>
            <a:chExt cx="944488" cy="125824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C382C9F-8B0F-BA47-8CDB-50751BD09654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6DFAA74-460C-A746-BD9F-21C033FF9925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E3AB33-B48B-F144-BD4C-120A35640885}"/>
              </a:ext>
            </a:extLst>
          </p:cNvPr>
          <p:cNvGrpSpPr/>
          <p:nvPr/>
        </p:nvGrpSpPr>
        <p:grpSpPr>
          <a:xfrm>
            <a:off x="4531955" y="2461538"/>
            <a:ext cx="944488" cy="1258243"/>
            <a:chOff x="1649843" y="2740278"/>
            <a:chExt cx="944488" cy="125824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385CC97-E9DB-1B42-9FD4-BADB85B4A0A1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F3ED812-41E3-F54A-9363-0A4C83A266BA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D7EC7AA-47EB-DF46-AF9A-5176CA028920}"/>
              </a:ext>
            </a:extLst>
          </p:cNvPr>
          <p:cNvGrpSpPr/>
          <p:nvPr/>
        </p:nvGrpSpPr>
        <p:grpSpPr>
          <a:xfrm>
            <a:off x="5569019" y="2461538"/>
            <a:ext cx="944488" cy="1258243"/>
            <a:chOff x="1649843" y="2740278"/>
            <a:chExt cx="944488" cy="125824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CEFF388-D5B0-3C47-88E4-9DC6B1728D47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1487ABA-C12A-2044-84D5-06B37C799025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4744E4A-42AF-1E4E-B7D8-6AABA19E79F6}"/>
              </a:ext>
            </a:extLst>
          </p:cNvPr>
          <p:cNvSpPr txBox="1"/>
          <p:nvPr/>
        </p:nvSpPr>
        <p:spPr>
          <a:xfrm>
            <a:off x="2615503" y="3054887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Ralf</a:t>
            </a:r>
          </a:p>
          <a:p>
            <a:pPr algn="ctr"/>
            <a:r>
              <a:rPr lang="en-DE" dirty="0"/>
              <a:t>55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1C728F-6D14-4C41-B37D-6F6EC5DBF1B1}"/>
              </a:ext>
            </a:extLst>
          </p:cNvPr>
          <p:cNvSpPr txBox="1"/>
          <p:nvPr/>
        </p:nvSpPr>
        <p:spPr>
          <a:xfrm>
            <a:off x="3528195" y="3054887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Robert</a:t>
            </a:r>
          </a:p>
          <a:p>
            <a:pPr algn="ctr"/>
            <a:r>
              <a:rPr lang="en-DE" dirty="0"/>
              <a:t>46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59B50C9-4BC8-FD43-BDFE-83BB40DA2D66}"/>
              </a:ext>
            </a:extLst>
          </p:cNvPr>
          <p:cNvSpPr txBox="1"/>
          <p:nvPr/>
        </p:nvSpPr>
        <p:spPr>
          <a:xfrm>
            <a:off x="4633525" y="3054887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Sven</a:t>
            </a:r>
          </a:p>
          <a:p>
            <a:pPr algn="ctr"/>
            <a:r>
              <a:rPr lang="en-DE" dirty="0"/>
              <a:t>67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F62FCB3-4DDF-594D-9C17-E6868271CCA5}"/>
              </a:ext>
            </a:extLst>
          </p:cNvPr>
          <p:cNvSpPr txBox="1"/>
          <p:nvPr/>
        </p:nvSpPr>
        <p:spPr>
          <a:xfrm>
            <a:off x="5566917" y="3054887"/>
            <a:ext cx="949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Thomas</a:t>
            </a:r>
          </a:p>
          <a:p>
            <a:pPr algn="ctr"/>
            <a:r>
              <a:rPr lang="en-DE" dirty="0"/>
              <a:t>46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C138B9A-B229-B248-A55B-7B97501B5154}"/>
              </a:ext>
            </a:extLst>
          </p:cNvPr>
          <p:cNvSpPr txBox="1"/>
          <p:nvPr/>
        </p:nvSpPr>
        <p:spPr>
          <a:xfrm>
            <a:off x="1379653" y="3054887"/>
            <a:ext cx="803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Name:</a:t>
            </a:r>
          </a:p>
          <a:p>
            <a:r>
              <a:rPr lang="en-DE" dirty="0"/>
              <a:t>Alter:</a:t>
            </a:r>
          </a:p>
        </p:txBody>
      </p:sp>
    </p:spTree>
    <p:extLst>
      <p:ext uri="{BB962C8B-B14F-4D97-AF65-F5344CB8AC3E}">
        <p14:creationId xmlns:p14="http://schemas.microsoft.com/office/powerpoint/2010/main" val="40020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Ist die Partitionierung von </a:t>
            </a:r>
            <a:r>
              <a:rPr lang="de-DE" dirty="0" err="1"/>
              <a:t>Quicksort</a:t>
            </a:r>
            <a:r>
              <a:rPr lang="de-DE"/>
              <a:t> stabil?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pic>
        <p:nvPicPr>
          <p:cNvPr id="6" name="Bild 5" descr="Screen Shot 2015-04-08 at 09.54.1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28824"/>
            <a:ext cx="7289800" cy="4216400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>
            <a:off x="2339752" y="1556792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051720" y="1340768"/>
            <a:ext cx="32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708920"/>
            <a:ext cx="8374385" cy="34563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Bild 12" descr="partition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75" y="2780928"/>
            <a:ext cx="7927673" cy="324036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1" name="Rechteck 2">
            <a:extLst>
              <a:ext uri="{FF2B5EF4-FFF2-40B4-BE49-F238E27FC236}">
                <a16:creationId xmlns:a16="http://schemas.microsoft.com/office/drawing/2014/main" id="{67B8A456-5557-B641-9FB0-7CDD457611E3}"/>
              </a:ext>
            </a:extLst>
          </p:cNvPr>
          <p:cNvSpPr/>
          <p:nvPr/>
        </p:nvSpPr>
        <p:spPr>
          <a:xfrm>
            <a:off x="2915816" y="6608536"/>
            <a:ext cx="311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http://</a:t>
            </a:r>
            <a:r>
              <a:rPr lang="de-DE" sz="1400" dirty="0" err="1">
                <a:solidFill>
                  <a:schemeClr val="bg1"/>
                </a:solidFill>
              </a:rPr>
              <a:t>www-tcs.cs.uni-sb.de</a:t>
            </a:r>
            <a:r>
              <a:rPr lang="de-DE" sz="1400" dirty="0">
                <a:solidFill>
                  <a:schemeClr val="bg1"/>
                </a:solidFill>
              </a:rPr>
              <a:t>/</a:t>
            </a:r>
            <a:r>
              <a:rPr lang="de-DE" sz="1400" dirty="0" err="1">
                <a:solidFill>
                  <a:schemeClr val="bg1"/>
                </a:solidFill>
              </a:rPr>
              <a:t>course</a:t>
            </a:r>
            <a:r>
              <a:rPr lang="de-DE" sz="1400" dirty="0">
                <a:solidFill>
                  <a:schemeClr val="bg1"/>
                </a:solidFill>
              </a:rPr>
              <a:t>/60/</a:t>
            </a:r>
          </a:p>
        </p:txBody>
      </p:sp>
    </p:spTree>
    <p:extLst>
      <p:ext uri="{BB962C8B-B14F-4D97-AF65-F5344CB8AC3E}">
        <p14:creationId xmlns:p14="http://schemas.microsoft.com/office/powerpoint/2010/main" val="61530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Charakterisierung von Sortierfunktionen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Asymptotische Komplexität: </a:t>
            </a:r>
            <a:r>
              <a:rPr lang="de-DE" dirty="0">
                <a:latin typeface="Symbol" charset="2"/>
                <a:cs typeface="Symbol" charset="2"/>
              </a:rPr>
              <a:t>O</a:t>
            </a:r>
            <a:r>
              <a:rPr lang="de-DE" dirty="0"/>
              <a:t>-Notation (oberer Deckel)</a:t>
            </a:r>
          </a:p>
          <a:p>
            <a:pPr lvl="1"/>
            <a:r>
              <a:rPr lang="de-DE" dirty="0"/>
              <a:t>Relativ einfach zu bestimmen für Algorithmen basierend auf dem Verkleinerungsprinzip</a:t>
            </a:r>
          </a:p>
          <a:p>
            <a:pPr lvl="1"/>
            <a:r>
              <a:rPr lang="de-DE" dirty="0"/>
              <a:t>Nicht ganz einfach für Algorithmen, die nach dem Teile-und-Herrsche-Prinzip arbeiten: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2"/>
            <a:r>
              <a:rPr lang="de-DE" dirty="0"/>
              <a:t>Substitutionsmethode </a:t>
            </a:r>
            <a:br>
              <a:rPr lang="de-DE" dirty="0"/>
            </a:br>
            <a:r>
              <a:rPr lang="de-DE" dirty="0"/>
              <a:t>(Ausrollen der Rekursion, Schema erkennen, ggf. Induktion)</a:t>
            </a:r>
          </a:p>
          <a:p>
            <a:pPr lvl="2"/>
            <a:r>
              <a:rPr lang="de-DE" dirty="0"/>
              <a:t>Master-Methode (kommt später im Studium)</a:t>
            </a:r>
          </a:p>
          <a:p>
            <a:r>
              <a:rPr lang="de-DE" dirty="0"/>
              <a:t>Stabilität</a:t>
            </a:r>
          </a:p>
          <a:p>
            <a:pPr lvl="1"/>
            <a:r>
              <a:rPr lang="de-DE" dirty="0"/>
              <a:t>Nicht offensichtlich und auch nicht immer gegeben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pic>
        <p:nvPicPr>
          <p:cNvPr id="7" name="Bild 6" descr="o-nota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368132"/>
            <a:ext cx="3840092" cy="70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489827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</TotalTime>
  <Words>551</Words>
  <Application>Microsoft Macintosh PowerPoint</Application>
  <PresentationFormat>On-screen Show (4:3)</PresentationFormat>
  <Paragraphs>102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Chalkduster</vt:lpstr>
      <vt:lpstr>Myriad Pro</vt:lpstr>
      <vt:lpstr>Symbol</vt:lpstr>
      <vt:lpstr>7_Standarddesign</vt:lpstr>
      <vt:lpstr>Algorithmen und Datenstrukturen</vt:lpstr>
      <vt:lpstr>Quicksort: Vermeidung des Mischspeichers</vt:lpstr>
      <vt:lpstr>Partitionierung</vt:lpstr>
      <vt:lpstr>Quicksort: Vermeidung des Mischspeichers</vt:lpstr>
      <vt:lpstr>Analyse von Quicksort</vt:lpstr>
      <vt:lpstr>Lampsort: Es geht auch nicht-rekursiv</vt:lpstr>
      <vt:lpstr>Stabilität eines Sortierverfahrens</vt:lpstr>
      <vt:lpstr>Ist die Partitionierung von Quicksort stabil?</vt:lpstr>
      <vt:lpstr>Charakterisierung von Sortierfunktionen</vt:lpstr>
      <vt:lpstr>Noch einmal: Aufwandsbetrachtung</vt:lpstr>
      <vt:lpstr>Asymptotische Komplexität: Notation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1027</cp:revision>
  <cp:lastPrinted>2016-04-08T09:04:15Z</cp:lastPrinted>
  <dcterms:created xsi:type="dcterms:W3CDTF">2010-04-27T12:26:40Z</dcterms:created>
  <dcterms:modified xsi:type="dcterms:W3CDTF">2020-04-03T16:17:15Z</dcterms:modified>
</cp:coreProperties>
</file>