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33"/>
  </p:notesMasterIdLst>
  <p:handoutMasterIdLst>
    <p:handoutMasterId r:id="rId34"/>
  </p:handoutMasterIdLst>
  <p:sldIdLst>
    <p:sldId id="594" r:id="rId2"/>
    <p:sldId id="462" r:id="rId3"/>
    <p:sldId id="423" r:id="rId4"/>
    <p:sldId id="491" r:id="rId5"/>
    <p:sldId id="465" r:id="rId6"/>
    <p:sldId id="466" r:id="rId7"/>
    <p:sldId id="467" r:id="rId8"/>
    <p:sldId id="468" r:id="rId9"/>
    <p:sldId id="469" r:id="rId10"/>
    <p:sldId id="470" r:id="rId11"/>
    <p:sldId id="471" r:id="rId12"/>
    <p:sldId id="472" r:id="rId13"/>
    <p:sldId id="473" r:id="rId14"/>
    <p:sldId id="474" r:id="rId15"/>
    <p:sldId id="479" r:id="rId16"/>
    <p:sldId id="476" r:id="rId17"/>
    <p:sldId id="595" r:id="rId18"/>
    <p:sldId id="480" r:id="rId19"/>
    <p:sldId id="596" r:id="rId20"/>
    <p:sldId id="481" r:id="rId21"/>
    <p:sldId id="482" r:id="rId22"/>
    <p:sldId id="573" r:id="rId23"/>
    <p:sldId id="483" r:id="rId24"/>
    <p:sldId id="444" r:id="rId25"/>
    <p:sldId id="445" r:id="rId26"/>
    <p:sldId id="446" r:id="rId27"/>
    <p:sldId id="447" r:id="rId28"/>
    <p:sldId id="574" r:id="rId29"/>
    <p:sldId id="493" r:id="rId30"/>
    <p:sldId id="590" r:id="rId31"/>
    <p:sldId id="575" r:id="rId3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6" autoAdjust="0"/>
    <p:restoredTop sz="94762"/>
  </p:normalViewPr>
  <p:slideViewPr>
    <p:cSldViewPr>
      <p:cViewPr varScale="1">
        <p:scale>
          <a:sx n="117" d="100"/>
          <a:sy n="117" d="100"/>
        </p:scale>
        <p:origin x="204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02.04.20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02.04.20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8094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Felix </a:t>
            </a:r>
            <a:r>
              <a:rPr lang="de-DE" sz="2400" dirty="0" err="1">
                <a:cs typeface="+mn-cs"/>
              </a:rPr>
              <a:t>Kuhr</a:t>
            </a:r>
            <a:r>
              <a:rPr lang="de-DE" sz="2400" dirty="0">
                <a:cs typeface="+mn-cs"/>
              </a:rPr>
              <a:t> (Übungen)</a:t>
            </a: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sowie viele Tutoren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D05664-0C59-824E-BF4F-77E02C2F67A4}"/>
              </a:ext>
            </a:extLst>
          </p:cNvPr>
          <p:cNvSpPr txBox="1"/>
          <p:nvPr/>
        </p:nvSpPr>
        <p:spPr>
          <a:xfrm>
            <a:off x="2551258" y="2060848"/>
            <a:ext cx="4041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DE" dirty="0"/>
              <a:t>Sortierung durch Vergleichen: Heapsort</a:t>
            </a:r>
          </a:p>
        </p:txBody>
      </p:sp>
    </p:spTree>
    <p:extLst>
      <p:ext uri="{BB962C8B-B14F-4D97-AF65-F5344CB8AC3E}">
        <p14:creationId xmlns:p14="http://schemas.microsoft.com/office/powerpoint/2010/main" val="1255069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Sortierung mit einem Max-Heap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395536" y="1124744"/>
            <a:ext cx="8371056" cy="3747089"/>
            <a:chOff x="560743" y="1484784"/>
            <a:chExt cx="8371056" cy="3747089"/>
          </a:xfrm>
        </p:grpSpPr>
        <p:sp>
          <p:nvSpPr>
            <p:cNvPr id="139" name="Rechteck 138"/>
            <p:cNvSpPr/>
            <p:nvPr/>
          </p:nvSpPr>
          <p:spPr>
            <a:xfrm>
              <a:off x="4519084" y="1763504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14</a:t>
              </a:r>
            </a:p>
          </p:txBody>
        </p:sp>
        <p:sp>
          <p:nvSpPr>
            <p:cNvPr id="140" name="Line 15"/>
            <p:cNvSpPr>
              <a:spLocks noChangeShapeType="1"/>
            </p:cNvSpPr>
            <p:nvPr/>
          </p:nvSpPr>
          <p:spPr bwMode="auto">
            <a:xfrm flipH="1">
              <a:off x="2728936" y="2122320"/>
              <a:ext cx="1771056" cy="313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1" name="Line 13"/>
            <p:cNvSpPr>
              <a:spLocks noChangeShapeType="1"/>
            </p:cNvSpPr>
            <p:nvPr/>
          </p:nvSpPr>
          <p:spPr bwMode="auto">
            <a:xfrm>
              <a:off x="5022008" y="2122321"/>
              <a:ext cx="1674228" cy="3139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2" name="Textfeld 141"/>
            <p:cNvSpPr txBox="1"/>
            <p:nvPr/>
          </p:nvSpPr>
          <p:spPr>
            <a:xfrm>
              <a:off x="4599000" y="207748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3" name="Rechteck 142"/>
            <p:cNvSpPr/>
            <p:nvPr/>
          </p:nvSpPr>
          <p:spPr>
            <a:xfrm>
              <a:off x="6708468" y="243630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22</a:t>
              </a:r>
            </a:p>
          </p:txBody>
        </p:sp>
        <p:sp>
          <p:nvSpPr>
            <p:cNvPr id="144" name="Line 15"/>
            <p:cNvSpPr>
              <a:spLocks noChangeShapeType="1"/>
            </p:cNvSpPr>
            <p:nvPr/>
          </p:nvSpPr>
          <p:spPr bwMode="auto">
            <a:xfrm flipH="1">
              <a:off x="5934339" y="2795114"/>
              <a:ext cx="774127" cy="403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5" name="Line 13"/>
            <p:cNvSpPr>
              <a:spLocks noChangeShapeType="1"/>
            </p:cNvSpPr>
            <p:nvPr/>
          </p:nvSpPr>
          <p:spPr bwMode="auto">
            <a:xfrm>
              <a:off x="7193433" y="2795116"/>
              <a:ext cx="766132" cy="403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6" name="Textfeld 145"/>
            <p:cNvSpPr txBox="1"/>
            <p:nvPr/>
          </p:nvSpPr>
          <p:spPr>
            <a:xfrm>
              <a:off x="6788384" y="2750262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55" name="Rechteck 154"/>
            <p:cNvSpPr/>
            <p:nvPr/>
          </p:nvSpPr>
          <p:spPr>
            <a:xfrm>
              <a:off x="2243972" y="244527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24</a:t>
              </a:r>
            </a:p>
          </p:txBody>
        </p:sp>
        <p:sp>
          <p:nvSpPr>
            <p:cNvPr id="156" name="Line 15"/>
            <p:cNvSpPr>
              <a:spLocks noChangeShapeType="1"/>
            </p:cNvSpPr>
            <p:nvPr/>
          </p:nvSpPr>
          <p:spPr bwMode="auto">
            <a:xfrm flipH="1">
              <a:off x="1469843" y="2804085"/>
              <a:ext cx="774127" cy="403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7" name="Line 13"/>
            <p:cNvSpPr>
              <a:spLocks noChangeShapeType="1"/>
            </p:cNvSpPr>
            <p:nvPr/>
          </p:nvSpPr>
          <p:spPr bwMode="auto">
            <a:xfrm>
              <a:off x="2728937" y="2804087"/>
              <a:ext cx="766132" cy="403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8" name="Textfeld 157"/>
            <p:cNvSpPr txBox="1"/>
            <p:nvPr/>
          </p:nvSpPr>
          <p:spPr>
            <a:xfrm>
              <a:off x="2323888" y="2759232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59" name="Rechteck 158"/>
            <p:cNvSpPr/>
            <p:nvPr/>
          </p:nvSpPr>
          <p:spPr>
            <a:xfrm>
              <a:off x="1191903" y="3207748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19</a:t>
              </a:r>
            </a:p>
          </p:txBody>
        </p:sp>
        <p:sp>
          <p:nvSpPr>
            <p:cNvPr id="160" name="Line 13"/>
            <p:cNvSpPr>
              <a:spLocks noChangeShapeType="1"/>
            </p:cNvSpPr>
            <p:nvPr/>
          </p:nvSpPr>
          <p:spPr bwMode="auto">
            <a:xfrm>
              <a:off x="1674241" y="3566583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61" name="Textfeld 160"/>
            <p:cNvSpPr txBox="1"/>
            <p:nvPr/>
          </p:nvSpPr>
          <p:spPr>
            <a:xfrm>
              <a:off x="1244819" y="3521711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62" name="Rechteck 161"/>
            <p:cNvSpPr/>
            <p:nvPr/>
          </p:nvSpPr>
          <p:spPr>
            <a:xfrm>
              <a:off x="560743" y="4024050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7</a:t>
              </a:r>
            </a:p>
          </p:txBody>
        </p:sp>
        <p:sp>
          <p:nvSpPr>
            <p:cNvPr id="163" name="Textfeld 162"/>
            <p:cNvSpPr txBox="1"/>
            <p:nvPr/>
          </p:nvSpPr>
          <p:spPr>
            <a:xfrm>
              <a:off x="560743" y="4346983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1839975" y="402405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12</a:t>
              </a:r>
            </a:p>
          </p:txBody>
        </p:sp>
        <p:sp>
          <p:nvSpPr>
            <p:cNvPr id="165" name="Textfeld 164"/>
            <p:cNvSpPr txBox="1"/>
            <p:nvPr/>
          </p:nvSpPr>
          <p:spPr>
            <a:xfrm>
              <a:off x="1839975" y="4346983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166" name="Line 15"/>
            <p:cNvSpPr>
              <a:spLocks noChangeShapeType="1"/>
            </p:cNvSpPr>
            <p:nvPr/>
          </p:nvSpPr>
          <p:spPr bwMode="auto">
            <a:xfrm flipH="1">
              <a:off x="863588" y="3557593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2" name="Rechteck 171"/>
            <p:cNvSpPr/>
            <p:nvPr/>
          </p:nvSpPr>
          <p:spPr>
            <a:xfrm>
              <a:off x="3252587" y="3207933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16</a:t>
              </a:r>
            </a:p>
          </p:txBody>
        </p:sp>
        <p:sp>
          <p:nvSpPr>
            <p:cNvPr id="173" name="Line 13"/>
            <p:cNvSpPr>
              <a:spLocks noChangeShapeType="1"/>
            </p:cNvSpPr>
            <p:nvPr/>
          </p:nvSpPr>
          <p:spPr bwMode="auto">
            <a:xfrm>
              <a:off x="3734925" y="3566768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4" name="Textfeld 173"/>
            <p:cNvSpPr txBox="1"/>
            <p:nvPr/>
          </p:nvSpPr>
          <p:spPr>
            <a:xfrm>
              <a:off x="3305503" y="352189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75" name="Rechteck 174"/>
            <p:cNvSpPr/>
            <p:nvPr/>
          </p:nvSpPr>
          <p:spPr>
            <a:xfrm>
              <a:off x="2621427" y="4024236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9</a:t>
              </a:r>
            </a:p>
          </p:txBody>
        </p:sp>
        <p:sp>
          <p:nvSpPr>
            <p:cNvPr id="176" name="Textfeld 175"/>
            <p:cNvSpPr txBox="1"/>
            <p:nvPr/>
          </p:nvSpPr>
          <p:spPr>
            <a:xfrm>
              <a:off x="2621427" y="4347168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77" name="Rechteck 176"/>
            <p:cNvSpPr/>
            <p:nvPr/>
          </p:nvSpPr>
          <p:spPr>
            <a:xfrm>
              <a:off x="3900659" y="4024236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5</a:t>
              </a:r>
            </a:p>
          </p:txBody>
        </p:sp>
        <p:sp>
          <p:nvSpPr>
            <p:cNvPr id="178" name="Textfeld 177"/>
            <p:cNvSpPr txBox="1"/>
            <p:nvPr/>
          </p:nvSpPr>
          <p:spPr>
            <a:xfrm>
              <a:off x="3900659" y="4347168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179" name="Line 15"/>
            <p:cNvSpPr>
              <a:spLocks noChangeShapeType="1"/>
            </p:cNvSpPr>
            <p:nvPr/>
          </p:nvSpPr>
          <p:spPr bwMode="auto">
            <a:xfrm flipH="1">
              <a:off x="2924272" y="3557779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0" name="Rechteck 179"/>
            <p:cNvSpPr/>
            <p:nvPr/>
          </p:nvSpPr>
          <p:spPr>
            <a:xfrm>
              <a:off x="5737098" y="3207748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20</a:t>
              </a:r>
            </a:p>
          </p:txBody>
        </p:sp>
        <p:sp>
          <p:nvSpPr>
            <p:cNvPr id="181" name="Line 13"/>
            <p:cNvSpPr>
              <a:spLocks noChangeShapeType="1"/>
            </p:cNvSpPr>
            <p:nvPr/>
          </p:nvSpPr>
          <p:spPr bwMode="auto">
            <a:xfrm>
              <a:off x="6219436" y="3566583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2" name="Textfeld 181"/>
            <p:cNvSpPr txBox="1"/>
            <p:nvPr/>
          </p:nvSpPr>
          <p:spPr>
            <a:xfrm>
              <a:off x="5790014" y="3521711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83" name="Rechteck 182"/>
            <p:cNvSpPr/>
            <p:nvPr/>
          </p:nvSpPr>
          <p:spPr>
            <a:xfrm>
              <a:off x="5105938" y="4024050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184" name="Textfeld 183"/>
            <p:cNvSpPr txBox="1"/>
            <p:nvPr/>
          </p:nvSpPr>
          <p:spPr>
            <a:xfrm>
              <a:off x="5105938" y="4346983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185" name="Rechteck 184"/>
            <p:cNvSpPr/>
            <p:nvPr/>
          </p:nvSpPr>
          <p:spPr>
            <a:xfrm>
              <a:off x="6385170" y="4024050"/>
              <a:ext cx="484964" cy="35881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27</a:t>
              </a:r>
            </a:p>
          </p:txBody>
        </p:sp>
        <p:sp>
          <p:nvSpPr>
            <p:cNvPr id="186" name="Textfeld 185"/>
            <p:cNvSpPr txBox="1"/>
            <p:nvPr/>
          </p:nvSpPr>
          <p:spPr>
            <a:xfrm>
              <a:off x="6385170" y="4346983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187" name="Line 15"/>
            <p:cNvSpPr>
              <a:spLocks noChangeShapeType="1"/>
            </p:cNvSpPr>
            <p:nvPr/>
          </p:nvSpPr>
          <p:spPr bwMode="auto">
            <a:xfrm flipH="1">
              <a:off x="5408783" y="3557593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8" name="Rechteck 187"/>
            <p:cNvSpPr/>
            <p:nvPr/>
          </p:nvSpPr>
          <p:spPr>
            <a:xfrm>
              <a:off x="7797782" y="3207933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18</a:t>
              </a:r>
            </a:p>
          </p:txBody>
        </p:sp>
        <p:sp>
          <p:nvSpPr>
            <p:cNvPr id="189" name="Line 13"/>
            <p:cNvSpPr>
              <a:spLocks noChangeShapeType="1"/>
            </p:cNvSpPr>
            <p:nvPr/>
          </p:nvSpPr>
          <p:spPr bwMode="auto">
            <a:xfrm>
              <a:off x="8280120" y="3566768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0" name="Textfeld 189"/>
            <p:cNvSpPr txBox="1"/>
            <p:nvPr/>
          </p:nvSpPr>
          <p:spPr>
            <a:xfrm>
              <a:off x="7850698" y="352189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91" name="Rechteck 190"/>
            <p:cNvSpPr/>
            <p:nvPr/>
          </p:nvSpPr>
          <p:spPr>
            <a:xfrm>
              <a:off x="7166622" y="4024236"/>
              <a:ext cx="484964" cy="376119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2" name="Textfeld 191"/>
            <p:cNvSpPr txBox="1"/>
            <p:nvPr/>
          </p:nvSpPr>
          <p:spPr>
            <a:xfrm>
              <a:off x="7166622" y="4347168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14</a:t>
              </a:r>
            </a:p>
          </p:txBody>
        </p:sp>
        <p:sp>
          <p:nvSpPr>
            <p:cNvPr id="193" name="Rechteck 192"/>
            <p:cNvSpPr/>
            <p:nvPr/>
          </p:nvSpPr>
          <p:spPr>
            <a:xfrm>
              <a:off x="8445854" y="4024236"/>
              <a:ext cx="484964" cy="35881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4" name="Textfeld 193"/>
            <p:cNvSpPr txBox="1"/>
            <p:nvPr/>
          </p:nvSpPr>
          <p:spPr>
            <a:xfrm>
              <a:off x="8445854" y="4347168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15</a:t>
              </a:r>
            </a:p>
          </p:txBody>
        </p:sp>
        <p:sp>
          <p:nvSpPr>
            <p:cNvPr id="195" name="Line 15"/>
            <p:cNvSpPr>
              <a:spLocks noChangeShapeType="1"/>
            </p:cNvSpPr>
            <p:nvPr/>
          </p:nvSpPr>
          <p:spPr bwMode="auto">
            <a:xfrm flipH="1">
              <a:off x="7469467" y="3557779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cxnSp>
          <p:nvCxnSpPr>
            <p:cNvPr id="4" name="Gerade Verbindung mit Pfeil 3"/>
            <p:cNvCxnSpPr/>
            <p:nvPr/>
          </p:nvCxnSpPr>
          <p:spPr>
            <a:xfrm flipH="1">
              <a:off x="5099624" y="1717258"/>
              <a:ext cx="504056" cy="1368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5570481" y="1484784"/>
              <a:ext cx="587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rgbClr val="00B050"/>
                  </a:solidFill>
                </a:rPr>
                <a:t>root</a:t>
              </a:r>
              <a:endParaRPr lang="de-DE" dirty="0">
                <a:solidFill>
                  <a:srgbClr val="00B050"/>
                </a:solidFill>
              </a:endParaRPr>
            </a:p>
          </p:txBody>
        </p:sp>
        <p:grpSp>
          <p:nvGrpSpPr>
            <p:cNvPr id="6" name="Gruppieren 5"/>
            <p:cNvGrpSpPr/>
            <p:nvPr/>
          </p:nvGrpSpPr>
          <p:grpSpPr>
            <a:xfrm>
              <a:off x="5577307" y="4531205"/>
              <a:ext cx="1363359" cy="700668"/>
              <a:chOff x="6881049" y="4530835"/>
              <a:chExt cx="1363359" cy="700668"/>
            </a:xfrm>
          </p:grpSpPr>
          <p:cxnSp>
            <p:nvCxnSpPr>
              <p:cNvPr id="69" name="Gerade Verbindung mit Pfeil 68"/>
              <p:cNvCxnSpPr>
                <a:stCxn id="70" idx="1"/>
                <a:endCxn id="186" idx="3"/>
              </p:cNvCxnSpPr>
              <p:nvPr/>
            </p:nvCxnSpPr>
            <p:spPr>
              <a:xfrm flipH="1" flipV="1">
                <a:off x="6881049" y="4530835"/>
                <a:ext cx="345132" cy="5160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feld 69"/>
              <p:cNvSpPr txBox="1"/>
              <p:nvPr/>
            </p:nvSpPr>
            <p:spPr>
              <a:xfrm>
                <a:off x="7226181" y="4862171"/>
                <a:ext cx="1018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>
                    <a:solidFill>
                      <a:srgbClr val="00B050"/>
                    </a:solidFill>
                  </a:rPr>
                  <a:t>lastnode</a:t>
                </a:r>
                <a:endParaRPr lang="de-DE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58" name="Textfeld 57"/>
          <p:cNvSpPr txBox="1"/>
          <p:nvPr/>
        </p:nvSpPr>
        <p:spPr>
          <a:xfrm>
            <a:off x="215439" y="4941168"/>
            <a:ext cx="8713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0000"/>
                </a:solidFill>
              </a:rPr>
              <a:t>Idee: 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solidFill>
                  <a:srgbClr val="000000"/>
                </a:solidFill>
              </a:rPr>
              <a:t>Tausche Schlüssel von </a:t>
            </a:r>
            <a:r>
              <a:rPr lang="de-DE" dirty="0" err="1">
                <a:solidFill>
                  <a:srgbClr val="00B050"/>
                </a:solidFill>
              </a:rPr>
              <a:t>root</a:t>
            </a:r>
            <a:r>
              <a:rPr lang="de-DE" dirty="0">
                <a:solidFill>
                  <a:srgbClr val="000000"/>
                </a:solidFill>
              </a:rPr>
              <a:t> und </a:t>
            </a:r>
            <a:r>
              <a:rPr lang="de-DE" dirty="0" err="1">
                <a:solidFill>
                  <a:srgbClr val="00B050"/>
                </a:solidFill>
              </a:rPr>
              <a:t>lastnode</a:t>
            </a:r>
            <a:r>
              <a:rPr lang="de-DE" dirty="0">
                <a:solidFill>
                  <a:srgbClr val="000000"/>
                </a:solidFill>
              </a:rPr>
              <a:t> und ziehe </a:t>
            </a:r>
            <a:r>
              <a:rPr lang="de-DE" dirty="0" err="1">
                <a:solidFill>
                  <a:srgbClr val="00B050"/>
                </a:solidFill>
              </a:rPr>
              <a:t>lastnode</a:t>
            </a:r>
            <a:r>
              <a:rPr lang="de-DE" dirty="0">
                <a:solidFill>
                  <a:srgbClr val="000000"/>
                </a:solidFill>
              </a:rPr>
              <a:t> aus der Betrachtung</a:t>
            </a:r>
          </a:p>
          <a:p>
            <a:pPr marL="342900" indent="-342900">
              <a:buAutoNum type="arabicPeriod"/>
            </a:pPr>
            <a:r>
              <a:rPr lang="de-DE" dirty="0">
                <a:solidFill>
                  <a:srgbClr val="000000"/>
                </a:solidFill>
              </a:rPr>
              <a:t>Mache den “Beinahe-Max-Heap“ (die Max-Heap-Eigenschaft ist bei der Wurzel verletzt) zu einem Max-Heap</a:t>
            </a:r>
          </a:p>
        </p:txBody>
      </p:sp>
      <p:sp>
        <p:nvSpPr>
          <p:cNvPr id="5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56" name="Rechteck 4">
            <a:extLst>
              <a:ext uri="{FF2B5EF4-FFF2-40B4-BE49-F238E27FC236}">
                <a16:creationId xmlns:a16="http://schemas.microsoft.com/office/drawing/2014/main" id="{91091B8F-C32D-5745-AABE-22D618366237}"/>
              </a:ext>
            </a:extLst>
          </p:cNvPr>
          <p:cNvSpPr/>
          <p:nvPr/>
        </p:nvSpPr>
        <p:spPr>
          <a:xfrm>
            <a:off x="3151398" y="6634931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www-tcs.cs.uni-sb.de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course</a:t>
            </a:r>
            <a:r>
              <a:rPr lang="de-DE" sz="1200" dirty="0">
                <a:solidFill>
                  <a:schemeClr val="bg1"/>
                </a:solidFill>
              </a:rPr>
              <a:t>/60/</a:t>
            </a:r>
          </a:p>
        </p:txBody>
      </p:sp>
    </p:spTree>
    <p:extLst>
      <p:ext uri="{BB962C8B-B14F-4D97-AF65-F5344CB8AC3E}">
        <p14:creationId xmlns:p14="http://schemas.microsoft.com/office/powerpoint/2010/main" val="3607829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Wiederherstellung des Max-Heaps: </a:t>
            </a:r>
            <a:r>
              <a:rPr lang="de-DE" dirty="0" err="1"/>
              <a:t>Einsieben</a:t>
            </a:r>
            <a:endParaRPr 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377408" y="1196752"/>
            <a:ext cx="8371056" cy="3747089"/>
            <a:chOff x="560743" y="1484784"/>
            <a:chExt cx="8371056" cy="3747089"/>
          </a:xfrm>
        </p:grpSpPr>
        <p:sp>
          <p:nvSpPr>
            <p:cNvPr id="139" name="Rechteck 138"/>
            <p:cNvSpPr/>
            <p:nvPr/>
          </p:nvSpPr>
          <p:spPr>
            <a:xfrm>
              <a:off x="4519084" y="1763504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24</a:t>
              </a:r>
            </a:p>
          </p:txBody>
        </p:sp>
        <p:sp>
          <p:nvSpPr>
            <p:cNvPr id="140" name="Line 15"/>
            <p:cNvSpPr>
              <a:spLocks noChangeShapeType="1"/>
            </p:cNvSpPr>
            <p:nvPr/>
          </p:nvSpPr>
          <p:spPr bwMode="auto">
            <a:xfrm flipH="1">
              <a:off x="2728936" y="2122320"/>
              <a:ext cx="1771056" cy="313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1" name="Line 13"/>
            <p:cNvSpPr>
              <a:spLocks noChangeShapeType="1"/>
            </p:cNvSpPr>
            <p:nvPr/>
          </p:nvSpPr>
          <p:spPr bwMode="auto">
            <a:xfrm>
              <a:off x="5022008" y="2122321"/>
              <a:ext cx="1674228" cy="3139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2" name="Textfeld 141"/>
            <p:cNvSpPr txBox="1"/>
            <p:nvPr/>
          </p:nvSpPr>
          <p:spPr>
            <a:xfrm>
              <a:off x="4599000" y="207748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3" name="Rechteck 142"/>
            <p:cNvSpPr/>
            <p:nvPr/>
          </p:nvSpPr>
          <p:spPr>
            <a:xfrm>
              <a:off x="6708468" y="243630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22</a:t>
              </a:r>
            </a:p>
          </p:txBody>
        </p:sp>
        <p:sp>
          <p:nvSpPr>
            <p:cNvPr id="144" name="Line 15"/>
            <p:cNvSpPr>
              <a:spLocks noChangeShapeType="1"/>
            </p:cNvSpPr>
            <p:nvPr/>
          </p:nvSpPr>
          <p:spPr bwMode="auto">
            <a:xfrm flipH="1">
              <a:off x="5934339" y="2795114"/>
              <a:ext cx="774127" cy="403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5" name="Line 13"/>
            <p:cNvSpPr>
              <a:spLocks noChangeShapeType="1"/>
            </p:cNvSpPr>
            <p:nvPr/>
          </p:nvSpPr>
          <p:spPr bwMode="auto">
            <a:xfrm>
              <a:off x="7193433" y="2795116"/>
              <a:ext cx="766132" cy="403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6" name="Textfeld 145"/>
            <p:cNvSpPr txBox="1"/>
            <p:nvPr/>
          </p:nvSpPr>
          <p:spPr>
            <a:xfrm>
              <a:off x="6788384" y="2750262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55" name="Rechteck 154"/>
            <p:cNvSpPr/>
            <p:nvPr/>
          </p:nvSpPr>
          <p:spPr>
            <a:xfrm>
              <a:off x="2243972" y="244527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19</a:t>
              </a:r>
            </a:p>
          </p:txBody>
        </p:sp>
        <p:sp>
          <p:nvSpPr>
            <p:cNvPr id="156" name="Line 15"/>
            <p:cNvSpPr>
              <a:spLocks noChangeShapeType="1"/>
            </p:cNvSpPr>
            <p:nvPr/>
          </p:nvSpPr>
          <p:spPr bwMode="auto">
            <a:xfrm flipH="1">
              <a:off x="1469843" y="2804085"/>
              <a:ext cx="774127" cy="403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7" name="Line 13"/>
            <p:cNvSpPr>
              <a:spLocks noChangeShapeType="1"/>
            </p:cNvSpPr>
            <p:nvPr/>
          </p:nvSpPr>
          <p:spPr bwMode="auto">
            <a:xfrm>
              <a:off x="2728937" y="2804087"/>
              <a:ext cx="766132" cy="403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8" name="Textfeld 157"/>
            <p:cNvSpPr txBox="1"/>
            <p:nvPr/>
          </p:nvSpPr>
          <p:spPr>
            <a:xfrm>
              <a:off x="2323888" y="2759232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59" name="Rechteck 158"/>
            <p:cNvSpPr/>
            <p:nvPr/>
          </p:nvSpPr>
          <p:spPr>
            <a:xfrm>
              <a:off x="1191903" y="3207748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14</a:t>
              </a:r>
            </a:p>
          </p:txBody>
        </p:sp>
        <p:sp>
          <p:nvSpPr>
            <p:cNvPr id="160" name="Line 13"/>
            <p:cNvSpPr>
              <a:spLocks noChangeShapeType="1"/>
            </p:cNvSpPr>
            <p:nvPr/>
          </p:nvSpPr>
          <p:spPr bwMode="auto">
            <a:xfrm>
              <a:off x="1674241" y="3566583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61" name="Textfeld 160"/>
            <p:cNvSpPr txBox="1"/>
            <p:nvPr/>
          </p:nvSpPr>
          <p:spPr>
            <a:xfrm>
              <a:off x="1244819" y="3521711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62" name="Rechteck 161"/>
            <p:cNvSpPr/>
            <p:nvPr/>
          </p:nvSpPr>
          <p:spPr>
            <a:xfrm>
              <a:off x="560743" y="4024050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7</a:t>
              </a:r>
            </a:p>
          </p:txBody>
        </p:sp>
        <p:sp>
          <p:nvSpPr>
            <p:cNvPr id="163" name="Textfeld 162"/>
            <p:cNvSpPr txBox="1"/>
            <p:nvPr/>
          </p:nvSpPr>
          <p:spPr>
            <a:xfrm>
              <a:off x="560743" y="4346983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1839975" y="402405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12</a:t>
              </a:r>
            </a:p>
          </p:txBody>
        </p:sp>
        <p:sp>
          <p:nvSpPr>
            <p:cNvPr id="165" name="Textfeld 164"/>
            <p:cNvSpPr txBox="1"/>
            <p:nvPr/>
          </p:nvSpPr>
          <p:spPr>
            <a:xfrm>
              <a:off x="1839975" y="4346983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166" name="Line 15"/>
            <p:cNvSpPr>
              <a:spLocks noChangeShapeType="1"/>
            </p:cNvSpPr>
            <p:nvPr/>
          </p:nvSpPr>
          <p:spPr bwMode="auto">
            <a:xfrm flipH="1">
              <a:off x="863588" y="3557593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2" name="Rechteck 171"/>
            <p:cNvSpPr/>
            <p:nvPr/>
          </p:nvSpPr>
          <p:spPr>
            <a:xfrm>
              <a:off x="3252587" y="3207933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16</a:t>
              </a:r>
            </a:p>
          </p:txBody>
        </p:sp>
        <p:sp>
          <p:nvSpPr>
            <p:cNvPr id="173" name="Line 13"/>
            <p:cNvSpPr>
              <a:spLocks noChangeShapeType="1"/>
            </p:cNvSpPr>
            <p:nvPr/>
          </p:nvSpPr>
          <p:spPr bwMode="auto">
            <a:xfrm>
              <a:off x="3734925" y="3566768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4" name="Textfeld 173"/>
            <p:cNvSpPr txBox="1"/>
            <p:nvPr/>
          </p:nvSpPr>
          <p:spPr>
            <a:xfrm>
              <a:off x="3305503" y="352189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75" name="Rechteck 174"/>
            <p:cNvSpPr/>
            <p:nvPr/>
          </p:nvSpPr>
          <p:spPr>
            <a:xfrm>
              <a:off x="2621427" y="4024236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9</a:t>
              </a:r>
            </a:p>
          </p:txBody>
        </p:sp>
        <p:sp>
          <p:nvSpPr>
            <p:cNvPr id="176" name="Textfeld 175"/>
            <p:cNvSpPr txBox="1"/>
            <p:nvPr/>
          </p:nvSpPr>
          <p:spPr>
            <a:xfrm>
              <a:off x="2621427" y="4347168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77" name="Rechteck 176"/>
            <p:cNvSpPr/>
            <p:nvPr/>
          </p:nvSpPr>
          <p:spPr>
            <a:xfrm>
              <a:off x="3900659" y="4024236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5</a:t>
              </a:r>
            </a:p>
          </p:txBody>
        </p:sp>
        <p:sp>
          <p:nvSpPr>
            <p:cNvPr id="178" name="Textfeld 177"/>
            <p:cNvSpPr txBox="1"/>
            <p:nvPr/>
          </p:nvSpPr>
          <p:spPr>
            <a:xfrm>
              <a:off x="3900659" y="4347168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179" name="Line 15"/>
            <p:cNvSpPr>
              <a:spLocks noChangeShapeType="1"/>
            </p:cNvSpPr>
            <p:nvPr/>
          </p:nvSpPr>
          <p:spPr bwMode="auto">
            <a:xfrm flipH="1">
              <a:off x="2924272" y="3557779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0" name="Rechteck 179"/>
            <p:cNvSpPr/>
            <p:nvPr/>
          </p:nvSpPr>
          <p:spPr>
            <a:xfrm>
              <a:off x="5737098" y="3207748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20</a:t>
              </a:r>
            </a:p>
          </p:txBody>
        </p:sp>
        <p:sp>
          <p:nvSpPr>
            <p:cNvPr id="181" name="Line 13"/>
            <p:cNvSpPr>
              <a:spLocks noChangeShapeType="1"/>
            </p:cNvSpPr>
            <p:nvPr/>
          </p:nvSpPr>
          <p:spPr bwMode="auto">
            <a:xfrm>
              <a:off x="6219436" y="3566583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2" name="Textfeld 181"/>
            <p:cNvSpPr txBox="1"/>
            <p:nvPr/>
          </p:nvSpPr>
          <p:spPr>
            <a:xfrm>
              <a:off x="5790014" y="3521711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83" name="Rechteck 182"/>
            <p:cNvSpPr/>
            <p:nvPr/>
          </p:nvSpPr>
          <p:spPr>
            <a:xfrm>
              <a:off x="5105938" y="4024050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184" name="Textfeld 183"/>
            <p:cNvSpPr txBox="1"/>
            <p:nvPr/>
          </p:nvSpPr>
          <p:spPr>
            <a:xfrm>
              <a:off x="5105938" y="4346983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185" name="Rechteck 184"/>
            <p:cNvSpPr/>
            <p:nvPr/>
          </p:nvSpPr>
          <p:spPr>
            <a:xfrm>
              <a:off x="6385170" y="4024050"/>
              <a:ext cx="484964" cy="35881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27</a:t>
              </a:r>
            </a:p>
          </p:txBody>
        </p:sp>
        <p:sp>
          <p:nvSpPr>
            <p:cNvPr id="186" name="Textfeld 185"/>
            <p:cNvSpPr txBox="1"/>
            <p:nvPr/>
          </p:nvSpPr>
          <p:spPr>
            <a:xfrm>
              <a:off x="6385170" y="4346983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187" name="Line 15"/>
            <p:cNvSpPr>
              <a:spLocks noChangeShapeType="1"/>
            </p:cNvSpPr>
            <p:nvPr/>
          </p:nvSpPr>
          <p:spPr bwMode="auto">
            <a:xfrm flipH="1">
              <a:off x="5408783" y="3557593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8" name="Rechteck 187"/>
            <p:cNvSpPr/>
            <p:nvPr/>
          </p:nvSpPr>
          <p:spPr>
            <a:xfrm>
              <a:off x="7797782" y="3207933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18</a:t>
              </a:r>
            </a:p>
          </p:txBody>
        </p:sp>
        <p:sp>
          <p:nvSpPr>
            <p:cNvPr id="189" name="Line 13"/>
            <p:cNvSpPr>
              <a:spLocks noChangeShapeType="1"/>
            </p:cNvSpPr>
            <p:nvPr/>
          </p:nvSpPr>
          <p:spPr bwMode="auto">
            <a:xfrm>
              <a:off x="8280120" y="3566768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0" name="Textfeld 189"/>
            <p:cNvSpPr txBox="1"/>
            <p:nvPr/>
          </p:nvSpPr>
          <p:spPr>
            <a:xfrm>
              <a:off x="7850698" y="352189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91" name="Rechteck 190"/>
            <p:cNvSpPr/>
            <p:nvPr/>
          </p:nvSpPr>
          <p:spPr>
            <a:xfrm>
              <a:off x="7166622" y="4024236"/>
              <a:ext cx="484964" cy="376119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2" name="Textfeld 191"/>
            <p:cNvSpPr txBox="1"/>
            <p:nvPr/>
          </p:nvSpPr>
          <p:spPr>
            <a:xfrm>
              <a:off x="7166622" y="4347168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14</a:t>
              </a:r>
            </a:p>
          </p:txBody>
        </p:sp>
        <p:sp>
          <p:nvSpPr>
            <p:cNvPr id="193" name="Rechteck 192"/>
            <p:cNvSpPr/>
            <p:nvPr/>
          </p:nvSpPr>
          <p:spPr>
            <a:xfrm>
              <a:off x="8445854" y="4024236"/>
              <a:ext cx="484964" cy="35881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4" name="Textfeld 193"/>
            <p:cNvSpPr txBox="1"/>
            <p:nvPr/>
          </p:nvSpPr>
          <p:spPr>
            <a:xfrm>
              <a:off x="8445854" y="4347168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15</a:t>
              </a:r>
            </a:p>
          </p:txBody>
        </p:sp>
        <p:sp>
          <p:nvSpPr>
            <p:cNvPr id="195" name="Line 15"/>
            <p:cNvSpPr>
              <a:spLocks noChangeShapeType="1"/>
            </p:cNvSpPr>
            <p:nvPr/>
          </p:nvSpPr>
          <p:spPr bwMode="auto">
            <a:xfrm flipH="1">
              <a:off x="7469467" y="3557779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cxnSp>
          <p:nvCxnSpPr>
            <p:cNvPr id="4" name="Gerade Verbindung mit Pfeil 3"/>
            <p:cNvCxnSpPr/>
            <p:nvPr/>
          </p:nvCxnSpPr>
          <p:spPr>
            <a:xfrm flipH="1">
              <a:off x="5099624" y="1717258"/>
              <a:ext cx="504056" cy="1368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5570481" y="1484784"/>
              <a:ext cx="587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rgbClr val="00B050"/>
                  </a:solidFill>
                </a:rPr>
                <a:t>root</a:t>
              </a:r>
              <a:endParaRPr lang="de-DE" dirty="0">
                <a:solidFill>
                  <a:srgbClr val="00B050"/>
                </a:solidFill>
              </a:endParaRPr>
            </a:p>
          </p:txBody>
        </p:sp>
        <p:grpSp>
          <p:nvGrpSpPr>
            <p:cNvPr id="6" name="Gruppieren 5"/>
            <p:cNvGrpSpPr/>
            <p:nvPr/>
          </p:nvGrpSpPr>
          <p:grpSpPr>
            <a:xfrm>
              <a:off x="5577307" y="4531205"/>
              <a:ext cx="1363359" cy="700668"/>
              <a:chOff x="6881049" y="4530835"/>
              <a:chExt cx="1363359" cy="700668"/>
            </a:xfrm>
          </p:grpSpPr>
          <p:cxnSp>
            <p:nvCxnSpPr>
              <p:cNvPr id="69" name="Gerade Verbindung mit Pfeil 68"/>
              <p:cNvCxnSpPr>
                <a:stCxn id="70" idx="1"/>
                <a:endCxn id="186" idx="3"/>
              </p:cNvCxnSpPr>
              <p:nvPr/>
            </p:nvCxnSpPr>
            <p:spPr>
              <a:xfrm flipH="1" flipV="1">
                <a:off x="6881049" y="4530835"/>
                <a:ext cx="345132" cy="5160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feld 69"/>
              <p:cNvSpPr txBox="1"/>
              <p:nvPr/>
            </p:nvSpPr>
            <p:spPr>
              <a:xfrm>
                <a:off x="7226181" y="4862171"/>
                <a:ext cx="1018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>
                    <a:solidFill>
                      <a:srgbClr val="00B050"/>
                    </a:solidFill>
                  </a:rPr>
                  <a:t>lastnode</a:t>
                </a:r>
                <a:endParaRPr lang="de-DE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58" name="Textfeld 57"/>
          <p:cNvSpPr txBox="1"/>
          <p:nvPr/>
        </p:nvSpPr>
        <p:spPr>
          <a:xfrm>
            <a:off x="215438" y="4941168"/>
            <a:ext cx="8928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0000"/>
                </a:solidFill>
              </a:rPr>
              <a:t>Idee: 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solidFill>
                  <a:srgbClr val="000000"/>
                </a:solidFill>
              </a:rPr>
              <a:t>Tausche Schlüssel von </a:t>
            </a:r>
            <a:r>
              <a:rPr lang="de-DE" dirty="0" err="1">
                <a:solidFill>
                  <a:srgbClr val="00B050"/>
                </a:solidFill>
              </a:rPr>
              <a:t>root</a:t>
            </a:r>
            <a:r>
              <a:rPr lang="de-DE" dirty="0">
                <a:solidFill>
                  <a:srgbClr val="000000"/>
                </a:solidFill>
              </a:rPr>
              <a:t> und </a:t>
            </a:r>
            <a:r>
              <a:rPr lang="de-DE" dirty="0" err="1">
                <a:solidFill>
                  <a:srgbClr val="00B050"/>
                </a:solidFill>
              </a:rPr>
              <a:t>lastnode</a:t>
            </a:r>
            <a:r>
              <a:rPr lang="de-DE" dirty="0">
                <a:solidFill>
                  <a:srgbClr val="000000"/>
                </a:solidFill>
              </a:rPr>
              <a:t> und ziehe </a:t>
            </a:r>
            <a:r>
              <a:rPr lang="de-DE" dirty="0" err="1">
                <a:solidFill>
                  <a:srgbClr val="00B050"/>
                </a:solidFill>
              </a:rPr>
              <a:t>lastnode</a:t>
            </a:r>
            <a:r>
              <a:rPr lang="de-DE" dirty="0">
                <a:solidFill>
                  <a:srgbClr val="000000"/>
                </a:solidFill>
              </a:rPr>
              <a:t> aus der Betrachtung</a:t>
            </a:r>
          </a:p>
          <a:p>
            <a:pPr marL="342900" indent="-342900">
              <a:buFontTx/>
              <a:buAutoNum type="arabicPeriod"/>
            </a:pPr>
            <a:r>
              <a:rPr lang="de-DE" dirty="0">
                <a:solidFill>
                  <a:srgbClr val="000000"/>
                </a:solidFill>
              </a:rPr>
              <a:t>Mache den “Beinahe-Max-Heap“ (die Max-Heap-Eigenschaft ist bei der Wurzel verletzt) zu einem Max-Heap (ggf. mit </a:t>
            </a:r>
            <a:r>
              <a:rPr lang="de-DE" dirty="0" err="1">
                <a:solidFill>
                  <a:srgbClr val="000000"/>
                </a:solidFill>
              </a:rPr>
              <a:t>Einsieben</a:t>
            </a:r>
            <a:r>
              <a:rPr lang="de-DE" dirty="0">
                <a:solidFill>
                  <a:srgbClr val="000000"/>
                </a:solidFill>
              </a:rPr>
              <a:t> in das Kind mit dem größten Schlüssel)</a:t>
            </a:r>
          </a:p>
        </p:txBody>
      </p:sp>
      <p:sp>
        <p:nvSpPr>
          <p:cNvPr id="5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56" name="Rechteck 4">
            <a:extLst>
              <a:ext uri="{FF2B5EF4-FFF2-40B4-BE49-F238E27FC236}">
                <a16:creationId xmlns:a16="http://schemas.microsoft.com/office/drawing/2014/main" id="{E3EFC7D8-BEBF-1645-86E8-D7E862E8A055}"/>
              </a:ext>
            </a:extLst>
          </p:cNvPr>
          <p:cNvSpPr/>
          <p:nvPr/>
        </p:nvSpPr>
        <p:spPr>
          <a:xfrm>
            <a:off x="3151398" y="6634931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www-tcs.cs.uni-sb.de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course</a:t>
            </a:r>
            <a:r>
              <a:rPr lang="de-DE" sz="1200" dirty="0">
                <a:solidFill>
                  <a:schemeClr val="bg1"/>
                </a:solidFill>
              </a:rPr>
              <a:t>/60/</a:t>
            </a:r>
          </a:p>
        </p:txBody>
      </p:sp>
    </p:spTree>
    <p:extLst>
      <p:ext uri="{BB962C8B-B14F-4D97-AF65-F5344CB8AC3E}">
        <p14:creationId xmlns:p14="http://schemas.microsoft.com/office/powerpoint/2010/main" val="2451274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Verkleinerungsprinzip + Max-Heap-Invariante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395536" y="942051"/>
            <a:ext cx="8371056" cy="3747089"/>
            <a:chOff x="560743" y="1484784"/>
            <a:chExt cx="8371056" cy="3747089"/>
          </a:xfrm>
        </p:grpSpPr>
        <p:sp>
          <p:nvSpPr>
            <p:cNvPr id="139" name="Rechteck 138"/>
            <p:cNvSpPr/>
            <p:nvPr/>
          </p:nvSpPr>
          <p:spPr>
            <a:xfrm>
              <a:off x="4519084" y="1763504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24</a:t>
              </a:r>
            </a:p>
          </p:txBody>
        </p:sp>
        <p:sp>
          <p:nvSpPr>
            <p:cNvPr id="140" name="Line 15"/>
            <p:cNvSpPr>
              <a:spLocks noChangeShapeType="1"/>
            </p:cNvSpPr>
            <p:nvPr/>
          </p:nvSpPr>
          <p:spPr bwMode="auto">
            <a:xfrm flipH="1">
              <a:off x="2728936" y="2122320"/>
              <a:ext cx="1771056" cy="313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1" name="Line 13"/>
            <p:cNvSpPr>
              <a:spLocks noChangeShapeType="1"/>
            </p:cNvSpPr>
            <p:nvPr/>
          </p:nvSpPr>
          <p:spPr bwMode="auto">
            <a:xfrm>
              <a:off x="5022008" y="2122321"/>
              <a:ext cx="1674228" cy="3139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2" name="Textfeld 141"/>
            <p:cNvSpPr txBox="1"/>
            <p:nvPr/>
          </p:nvSpPr>
          <p:spPr>
            <a:xfrm>
              <a:off x="4599000" y="207748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3" name="Rechteck 142"/>
            <p:cNvSpPr/>
            <p:nvPr/>
          </p:nvSpPr>
          <p:spPr>
            <a:xfrm>
              <a:off x="6708468" y="243630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22</a:t>
              </a:r>
            </a:p>
          </p:txBody>
        </p:sp>
        <p:sp>
          <p:nvSpPr>
            <p:cNvPr id="144" name="Line 15"/>
            <p:cNvSpPr>
              <a:spLocks noChangeShapeType="1"/>
            </p:cNvSpPr>
            <p:nvPr/>
          </p:nvSpPr>
          <p:spPr bwMode="auto">
            <a:xfrm flipH="1">
              <a:off x="5934339" y="2795114"/>
              <a:ext cx="774127" cy="403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5" name="Line 13"/>
            <p:cNvSpPr>
              <a:spLocks noChangeShapeType="1"/>
            </p:cNvSpPr>
            <p:nvPr/>
          </p:nvSpPr>
          <p:spPr bwMode="auto">
            <a:xfrm>
              <a:off x="7193433" y="2795116"/>
              <a:ext cx="766132" cy="403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6" name="Textfeld 145"/>
            <p:cNvSpPr txBox="1"/>
            <p:nvPr/>
          </p:nvSpPr>
          <p:spPr>
            <a:xfrm>
              <a:off x="6788384" y="2750262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55" name="Rechteck 154"/>
            <p:cNvSpPr/>
            <p:nvPr/>
          </p:nvSpPr>
          <p:spPr>
            <a:xfrm>
              <a:off x="2243972" y="244527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19</a:t>
              </a:r>
            </a:p>
          </p:txBody>
        </p:sp>
        <p:sp>
          <p:nvSpPr>
            <p:cNvPr id="156" name="Line 15"/>
            <p:cNvSpPr>
              <a:spLocks noChangeShapeType="1"/>
            </p:cNvSpPr>
            <p:nvPr/>
          </p:nvSpPr>
          <p:spPr bwMode="auto">
            <a:xfrm flipH="1">
              <a:off x="1469843" y="2804085"/>
              <a:ext cx="774127" cy="403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7" name="Line 13"/>
            <p:cNvSpPr>
              <a:spLocks noChangeShapeType="1"/>
            </p:cNvSpPr>
            <p:nvPr/>
          </p:nvSpPr>
          <p:spPr bwMode="auto">
            <a:xfrm>
              <a:off x="2728937" y="2804087"/>
              <a:ext cx="766132" cy="403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8" name="Textfeld 157"/>
            <p:cNvSpPr txBox="1"/>
            <p:nvPr/>
          </p:nvSpPr>
          <p:spPr>
            <a:xfrm>
              <a:off x="2323888" y="2759232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59" name="Rechteck 158"/>
            <p:cNvSpPr/>
            <p:nvPr/>
          </p:nvSpPr>
          <p:spPr>
            <a:xfrm>
              <a:off x="1191903" y="3207748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14</a:t>
              </a:r>
            </a:p>
          </p:txBody>
        </p:sp>
        <p:sp>
          <p:nvSpPr>
            <p:cNvPr id="160" name="Line 13"/>
            <p:cNvSpPr>
              <a:spLocks noChangeShapeType="1"/>
            </p:cNvSpPr>
            <p:nvPr/>
          </p:nvSpPr>
          <p:spPr bwMode="auto">
            <a:xfrm>
              <a:off x="1674241" y="3566583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61" name="Textfeld 160"/>
            <p:cNvSpPr txBox="1"/>
            <p:nvPr/>
          </p:nvSpPr>
          <p:spPr>
            <a:xfrm>
              <a:off x="1244819" y="3521711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62" name="Rechteck 161"/>
            <p:cNvSpPr/>
            <p:nvPr/>
          </p:nvSpPr>
          <p:spPr>
            <a:xfrm>
              <a:off x="560743" y="4024050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7</a:t>
              </a:r>
            </a:p>
          </p:txBody>
        </p:sp>
        <p:sp>
          <p:nvSpPr>
            <p:cNvPr id="163" name="Textfeld 162"/>
            <p:cNvSpPr txBox="1"/>
            <p:nvPr/>
          </p:nvSpPr>
          <p:spPr>
            <a:xfrm>
              <a:off x="560743" y="4346983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1839975" y="402405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12</a:t>
              </a:r>
            </a:p>
          </p:txBody>
        </p:sp>
        <p:sp>
          <p:nvSpPr>
            <p:cNvPr id="165" name="Textfeld 164"/>
            <p:cNvSpPr txBox="1"/>
            <p:nvPr/>
          </p:nvSpPr>
          <p:spPr>
            <a:xfrm>
              <a:off x="1839975" y="4346983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166" name="Line 15"/>
            <p:cNvSpPr>
              <a:spLocks noChangeShapeType="1"/>
            </p:cNvSpPr>
            <p:nvPr/>
          </p:nvSpPr>
          <p:spPr bwMode="auto">
            <a:xfrm flipH="1">
              <a:off x="863588" y="3557593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2" name="Rechteck 171"/>
            <p:cNvSpPr/>
            <p:nvPr/>
          </p:nvSpPr>
          <p:spPr>
            <a:xfrm>
              <a:off x="3252587" y="3207933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16</a:t>
              </a:r>
            </a:p>
          </p:txBody>
        </p:sp>
        <p:sp>
          <p:nvSpPr>
            <p:cNvPr id="173" name="Line 13"/>
            <p:cNvSpPr>
              <a:spLocks noChangeShapeType="1"/>
            </p:cNvSpPr>
            <p:nvPr/>
          </p:nvSpPr>
          <p:spPr bwMode="auto">
            <a:xfrm>
              <a:off x="3734925" y="3566768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4" name="Textfeld 173"/>
            <p:cNvSpPr txBox="1"/>
            <p:nvPr/>
          </p:nvSpPr>
          <p:spPr>
            <a:xfrm>
              <a:off x="3305503" y="352189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75" name="Rechteck 174"/>
            <p:cNvSpPr/>
            <p:nvPr/>
          </p:nvSpPr>
          <p:spPr>
            <a:xfrm>
              <a:off x="2621427" y="4024236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9</a:t>
              </a:r>
            </a:p>
          </p:txBody>
        </p:sp>
        <p:sp>
          <p:nvSpPr>
            <p:cNvPr id="176" name="Textfeld 175"/>
            <p:cNvSpPr txBox="1"/>
            <p:nvPr/>
          </p:nvSpPr>
          <p:spPr>
            <a:xfrm>
              <a:off x="2621427" y="4347168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77" name="Rechteck 176"/>
            <p:cNvSpPr/>
            <p:nvPr/>
          </p:nvSpPr>
          <p:spPr>
            <a:xfrm>
              <a:off x="3900659" y="4024236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5</a:t>
              </a:r>
            </a:p>
          </p:txBody>
        </p:sp>
        <p:sp>
          <p:nvSpPr>
            <p:cNvPr id="178" name="Textfeld 177"/>
            <p:cNvSpPr txBox="1"/>
            <p:nvPr/>
          </p:nvSpPr>
          <p:spPr>
            <a:xfrm>
              <a:off x="3900659" y="4347168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179" name="Line 15"/>
            <p:cNvSpPr>
              <a:spLocks noChangeShapeType="1"/>
            </p:cNvSpPr>
            <p:nvPr/>
          </p:nvSpPr>
          <p:spPr bwMode="auto">
            <a:xfrm flipH="1">
              <a:off x="2924272" y="3557779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0" name="Rechteck 179"/>
            <p:cNvSpPr/>
            <p:nvPr/>
          </p:nvSpPr>
          <p:spPr>
            <a:xfrm>
              <a:off x="5737098" y="3207748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20</a:t>
              </a:r>
            </a:p>
          </p:txBody>
        </p:sp>
        <p:sp>
          <p:nvSpPr>
            <p:cNvPr id="181" name="Line 13"/>
            <p:cNvSpPr>
              <a:spLocks noChangeShapeType="1"/>
            </p:cNvSpPr>
            <p:nvPr/>
          </p:nvSpPr>
          <p:spPr bwMode="auto">
            <a:xfrm>
              <a:off x="6219436" y="3566583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2" name="Textfeld 181"/>
            <p:cNvSpPr txBox="1"/>
            <p:nvPr/>
          </p:nvSpPr>
          <p:spPr>
            <a:xfrm>
              <a:off x="5790014" y="3521711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83" name="Rechteck 182"/>
            <p:cNvSpPr/>
            <p:nvPr/>
          </p:nvSpPr>
          <p:spPr>
            <a:xfrm>
              <a:off x="5105938" y="4024050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184" name="Textfeld 183"/>
            <p:cNvSpPr txBox="1"/>
            <p:nvPr/>
          </p:nvSpPr>
          <p:spPr>
            <a:xfrm>
              <a:off x="5105938" y="4346983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185" name="Rechteck 184"/>
            <p:cNvSpPr/>
            <p:nvPr/>
          </p:nvSpPr>
          <p:spPr>
            <a:xfrm>
              <a:off x="6385170" y="4024050"/>
              <a:ext cx="484964" cy="35881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27</a:t>
              </a:r>
            </a:p>
          </p:txBody>
        </p:sp>
        <p:sp>
          <p:nvSpPr>
            <p:cNvPr id="186" name="Textfeld 185"/>
            <p:cNvSpPr txBox="1"/>
            <p:nvPr/>
          </p:nvSpPr>
          <p:spPr>
            <a:xfrm>
              <a:off x="6385170" y="4346983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187" name="Line 15"/>
            <p:cNvSpPr>
              <a:spLocks noChangeShapeType="1"/>
            </p:cNvSpPr>
            <p:nvPr/>
          </p:nvSpPr>
          <p:spPr bwMode="auto">
            <a:xfrm flipH="1">
              <a:off x="5408783" y="3557593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8" name="Rechteck 187"/>
            <p:cNvSpPr/>
            <p:nvPr/>
          </p:nvSpPr>
          <p:spPr>
            <a:xfrm>
              <a:off x="7797782" y="3207933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18</a:t>
              </a:r>
            </a:p>
          </p:txBody>
        </p:sp>
        <p:sp>
          <p:nvSpPr>
            <p:cNvPr id="189" name="Line 13"/>
            <p:cNvSpPr>
              <a:spLocks noChangeShapeType="1"/>
            </p:cNvSpPr>
            <p:nvPr/>
          </p:nvSpPr>
          <p:spPr bwMode="auto">
            <a:xfrm>
              <a:off x="8280120" y="3566768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0" name="Textfeld 189"/>
            <p:cNvSpPr txBox="1"/>
            <p:nvPr/>
          </p:nvSpPr>
          <p:spPr>
            <a:xfrm>
              <a:off x="7850698" y="352189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91" name="Rechteck 190"/>
            <p:cNvSpPr/>
            <p:nvPr/>
          </p:nvSpPr>
          <p:spPr>
            <a:xfrm>
              <a:off x="7166622" y="4024236"/>
              <a:ext cx="484964" cy="376119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2" name="Textfeld 191"/>
            <p:cNvSpPr txBox="1"/>
            <p:nvPr/>
          </p:nvSpPr>
          <p:spPr>
            <a:xfrm>
              <a:off x="7166622" y="4347168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14</a:t>
              </a:r>
            </a:p>
          </p:txBody>
        </p:sp>
        <p:sp>
          <p:nvSpPr>
            <p:cNvPr id="193" name="Rechteck 192"/>
            <p:cNvSpPr/>
            <p:nvPr/>
          </p:nvSpPr>
          <p:spPr>
            <a:xfrm>
              <a:off x="8445854" y="4024236"/>
              <a:ext cx="484964" cy="35881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4" name="Textfeld 193"/>
            <p:cNvSpPr txBox="1"/>
            <p:nvPr/>
          </p:nvSpPr>
          <p:spPr>
            <a:xfrm>
              <a:off x="8445854" y="4347168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15</a:t>
              </a:r>
            </a:p>
          </p:txBody>
        </p:sp>
        <p:sp>
          <p:nvSpPr>
            <p:cNvPr id="195" name="Line 15"/>
            <p:cNvSpPr>
              <a:spLocks noChangeShapeType="1"/>
            </p:cNvSpPr>
            <p:nvPr/>
          </p:nvSpPr>
          <p:spPr bwMode="auto">
            <a:xfrm flipH="1">
              <a:off x="7469467" y="3557779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cxnSp>
          <p:nvCxnSpPr>
            <p:cNvPr id="4" name="Gerade Verbindung mit Pfeil 3"/>
            <p:cNvCxnSpPr/>
            <p:nvPr/>
          </p:nvCxnSpPr>
          <p:spPr>
            <a:xfrm flipH="1">
              <a:off x="5099624" y="1717258"/>
              <a:ext cx="504056" cy="1368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5570481" y="1484784"/>
              <a:ext cx="587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rgbClr val="00B050"/>
                  </a:solidFill>
                </a:rPr>
                <a:t>root</a:t>
              </a:r>
              <a:endParaRPr lang="de-DE" dirty="0">
                <a:solidFill>
                  <a:srgbClr val="00B050"/>
                </a:solidFill>
              </a:endParaRPr>
            </a:p>
          </p:txBody>
        </p:sp>
        <p:grpSp>
          <p:nvGrpSpPr>
            <p:cNvPr id="6" name="Gruppieren 5"/>
            <p:cNvGrpSpPr/>
            <p:nvPr/>
          </p:nvGrpSpPr>
          <p:grpSpPr>
            <a:xfrm>
              <a:off x="5577307" y="4531205"/>
              <a:ext cx="1363359" cy="700668"/>
              <a:chOff x="6881049" y="4530835"/>
              <a:chExt cx="1363359" cy="700668"/>
            </a:xfrm>
          </p:grpSpPr>
          <p:cxnSp>
            <p:nvCxnSpPr>
              <p:cNvPr id="69" name="Gerade Verbindung mit Pfeil 68"/>
              <p:cNvCxnSpPr>
                <a:stCxn id="70" idx="1"/>
                <a:endCxn id="186" idx="3"/>
              </p:cNvCxnSpPr>
              <p:nvPr/>
            </p:nvCxnSpPr>
            <p:spPr>
              <a:xfrm flipH="1" flipV="1">
                <a:off x="6881049" y="4530835"/>
                <a:ext cx="345132" cy="5160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feld 69"/>
              <p:cNvSpPr txBox="1"/>
              <p:nvPr/>
            </p:nvSpPr>
            <p:spPr>
              <a:xfrm>
                <a:off x="7226181" y="4862171"/>
                <a:ext cx="1018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>
                    <a:solidFill>
                      <a:srgbClr val="00B050"/>
                    </a:solidFill>
                  </a:rPr>
                  <a:t>lastnode</a:t>
                </a:r>
                <a:endParaRPr lang="de-DE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58" name="Textfeld 57"/>
          <p:cNvSpPr txBox="1"/>
          <p:nvPr/>
        </p:nvSpPr>
        <p:spPr>
          <a:xfrm>
            <a:off x="215439" y="4504471"/>
            <a:ext cx="871312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0000"/>
                </a:solidFill>
              </a:rPr>
              <a:t>Idee:  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>
                <a:solidFill>
                  <a:srgbClr val="000000"/>
                </a:solidFill>
              </a:rPr>
              <a:t>Tausche Schlüssel von </a:t>
            </a:r>
            <a:r>
              <a:rPr lang="de-DE" sz="1600" dirty="0" err="1">
                <a:solidFill>
                  <a:srgbClr val="00B050"/>
                </a:solidFill>
              </a:rPr>
              <a:t>root</a:t>
            </a:r>
            <a:r>
              <a:rPr lang="de-DE" sz="1600" dirty="0">
                <a:solidFill>
                  <a:srgbClr val="000000"/>
                </a:solidFill>
              </a:rPr>
              <a:t> und </a:t>
            </a:r>
            <a:r>
              <a:rPr lang="de-DE" sz="1600" dirty="0" err="1">
                <a:solidFill>
                  <a:srgbClr val="00B050"/>
                </a:solidFill>
              </a:rPr>
              <a:t>lastnode</a:t>
            </a:r>
            <a:r>
              <a:rPr lang="de-DE" sz="1600" dirty="0">
                <a:solidFill>
                  <a:srgbClr val="000000"/>
                </a:solidFill>
              </a:rPr>
              <a:t> und ziehe </a:t>
            </a:r>
            <a:r>
              <a:rPr lang="de-DE" sz="1600" dirty="0" err="1">
                <a:solidFill>
                  <a:srgbClr val="00B050"/>
                </a:solidFill>
              </a:rPr>
              <a:t>lastnode</a:t>
            </a:r>
            <a:r>
              <a:rPr lang="de-DE" sz="1600" dirty="0">
                <a:solidFill>
                  <a:srgbClr val="000000"/>
                </a:solidFill>
              </a:rPr>
              <a:t> aus der Betrachtung.</a:t>
            </a:r>
          </a:p>
          <a:p>
            <a:pPr marL="342900" indent="-342900">
              <a:buFontTx/>
              <a:buAutoNum type="arabicPeriod"/>
            </a:pPr>
            <a:r>
              <a:rPr lang="de-DE" sz="1600" dirty="0">
                <a:solidFill>
                  <a:srgbClr val="000000"/>
                </a:solidFill>
              </a:rPr>
              <a:t>Mache den “Beinahe-Max-Heap“ (die Max-Heap-Eigenschaft ist bei der Wurzel verletzt) zu einem Max-Heap.</a:t>
            </a:r>
          </a:p>
          <a:p>
            <a:r>
              <a:rPr lang="de-DE" sz="1600" dirty="0">
                <a:solidFill>
                  <a:srgbClr val="000000"/>
                </a:solidFill>
              </a:rPr>
              <a:t>Der betrachtete, um eins kleinere Max-Heap enthält nur kleinere Schlüssel. </a:t>
            </a:r>
            <a:r>
              <a:rPr lang="de-DE" sz="1600" b="1" dirty="0">
                <a:solidFill>
                  <a:srgbClr val="000000"/>
                </a:solidFill>
              </a:rPr>
              <a:t>Diese müssen nun sortiert werden. </a:t>
            </a:r>
            <a:r>
              <a:rPr lang="de-DE" sz="1600" dirty="0">
                <a:solidFill>
                  <a:srgbClr val="000000"/>
                </a:solidFill>
              </a:rPr>
              <a:t>Dieses Sortieren kann durch Wiederholen der eben verwendeten Methode geschehen.</a:t>
            </a:r>
          </a:p>
          <a:p>
            <a:pPr marL="342900" indent="-342900">
              <a:buFontTx/>
              <a:buAutoNum type="arabicPeriod"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56" name="Rechteck 4">
            <a:extLst>
              <a:ext uri="{FF2B5EF4-FFF2-40B4-BE49-F238E27FC236}">
                <a16:creationId xmlns:a16="http://schemas.microsoft.com/office/drawing/2014/main" id="{D1E8BAE3-ED11-5E45-A6D2-7227D85A0F3F}"/>
              </a:ext>
            </a:extLst>
          </p:cNvPr>
          <p:cNvSpPr/>
          <p:nvPr/>
        </p:nvSpPr>
        <p:spPr>
          <a:xfrm>
            <a:off x="3151398" y="6634931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www-tcs.cs.uni-sb.de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course</a:t>
            </a:r>
            <a:r>
              <a:rPr lang="de-DE" sz="1200" dirty="0">
                <a:solidFill>
                  <a:schemeClr val="bg1"/>
                </a:solidFill>
              </a:rPr>
              <a:t>/60/</a:t>
            </a:r>
          </a:p>
        </p:txBody>
      </p:sp>
    </p:spTree>
    <p:extLst>
      <p:ext uri="{BB962C8B-B14F-4D97-AF65-F5344CB8AC3E}">
        <p14:creationId xmlns:p14="http://schemas.microsoft.com/office/powerpoint/2010/main" val="1893387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Nach der Vertauschung...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359532" y="1484784"/>
            <a:ext cx="8371056" cy="3744416"/>
            <a:chOff x="359532" y="1484784"/>
            <a:chExt cx="8371056" cy="3744416"/>
          </a:xfrm>
        </p:grpSpPr>
        <p:sp>
          <p:nvSpPr>
            <p:cNvPr id="139" name="Rechteck 138"/>
            <p:cNvSpPr/>
            <p:nvPr/>
          </p:nvSpPr>
          <p:spPr>
            <a:xfrm>
              <a:off x="4317873" y="1763504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40" name="Line 15"/>
            <p:cNvSpPr>
              <a:spLocks noChangeShapeType="1"/>
            </p:cNvSpPr>
            <p:nvPr/>
          </p:nvSpPr>
          <p:spPr bwMode="auto">
            <a:xfrm flipH="1">
              <a:off x="2527725" y="2122320"/>
              <a:ext cx="1771056" cy="313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1" name="Line 13"/>
            <p:cNvSpPr>
              <a:spLocks noChangeShapeType="1"/>
            </p:cNvSpPr>
            <p:nvPr/>
          </p:nvSpPr>
          <p:spPr bwMode="auto">
            <a:xfrm>
              <a:off x="4820797" y="2122321"/>
              <a:ext cx="1674228" cy="3139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2" name="Textfeld 141"/>
            <p:cNvSpPr txBox="1"/>
            <p:nvPr/>
          </p:nvSpPr>
          <p:spPr>
            <a:xfrm>
              <a:off x="4397789" y="207748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3" name="Rechteck 142"/>
            <p:cNvSpPr/>
            <p:nvPr/>
          </p:nvSpPr>
          <p:spPr>
            <a:xfrm>
              <a:off x="6507257" y="243630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22</a:t>
              </a:r>
            </a:p>
          </p:txBody>
        </p:sp>
        <p:sp>
          <p:nvSpPr>
            <p:cNvPr id="144" name="Line 15"/>
            <p:cNvSpPr>
              <a:spLocks noChangeShapeType="1"/>
            </p:cNvSpPr>
            <p:nvPr/>
          </p:nvSpPr>
          <p:spPr bwMode="auto">
            <a:xfrm flipH="1">
              <a:off x="5733128" y="2795114"/>
              <a:ext cx="774127" cy="403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5" name="Line 13"/>
            <p:cNvSpPr>
              <a:spLocks noChangeShapeType="1"/>
            </p:cNvSpPr>
            <p:nvPr/>
          </p:nvSpPr>
          <p:spPr bwMode="auto">
            <a:xfrm>
              <a:off x="6992222" y="2795116"/>
              <a:ext cx="766132" cy="403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6" name="Textfeld 145"/>
            <p:cNvSpPr txBox="1"/>
            <p:nvPr/>
          </p:nvSpPr>
          <p:spPr>
            <a:xfrm>
              <a:off x="6587173" y="2750262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55" name="Rechteck 154"/>
            <p:cNvSpPr/>
            <p:nvPr/>
          </p:nvSpPr>
          <p:spPr>
            <a:xfrm>
              <a:off x="2042761" y="244527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19</a:t>
              </a:r>
            </a:p>
          </p:txBody>
        </p:sp>
        <p:sp>
          <p:nvSpPr>
            <p:cNvPr id="156" name="Line 15"/>
            <p:cNvSpPr>
              <a:spLocks noChangeShapeType="1"/>
            </p:cNvSpPr>
            <p:nvPr/>
          </p:nvSpPr>
          <p:spPr bwMode="auto">
            <a:xfrm flipH="1">
              <a:off x="1268632" y="2804085"/>
              <a:ext cx="774127" cy="403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7" name="Line 13"/>
            <p:cNvSpPr>
              <a:spLocks noChangeShapeType="1"/>
            </p:cNvSpPr>
            <p:nvPr/>
          </p:nvSpPr>
          <p:spPr bwMode="auto">
            <a:xfrm>
              <a:off x="2527726" y="2804087"/>
              <a:ext cx="766132" cy="403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8" name="Textfeld 157"/>
            <p:cNvSpPr txBox="1"/>
            <p:nvPr/>
          </p:nvSpPr>
          <p:spPr>
            <a:xfrm>
              <a:off x="2122677" y="2759232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59" name="Rechteck 158"/>
            <p:cNvSpPr/>
            <p:nvPr/>
          </p:nvSpPr>
          <p:spPr>
            <a:xfrm>
              <a:off x="990692" y="3207748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14</a:t>
              </a:r>
            </a:p>
          </p:txBody>
        </p:sp>
        <p:sp>
          <p:nvSpPr>
            <p:cNvPr id="160" name="Line 13"/>
            <p:cNvSpPr>
              <a:spLocks noChangeShapeType="1"/>
            </p:cNvSpPr>
            <p:nvPr/>
          </p:nvSpPr>
          <p:spPr bwMode="auto">
            <a:xfrm>
              <a:off x="1473030" y="3566583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61" name="Textfeld 160"/>
            <p:cNvSpPr txBox="1"/>
            <p:nvPr/>
          </p:nvSpPr>
          <p:spPr>
            <a:xfrm>
              <a:off x="1043608" y="3521711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62" name="Rechteck 161"/>
            <p:cNvSpPr/>
            <p:nvPr/>
          </p:nvSpPr>
          <p:spPr>
            <a:xfrm>
              <a:off x="359532" y="4024050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7</a:t>
              </a:r>
            </a:p>
          </p:txBody>
        </p:sp>
        <p:sp>
          <p:nvSpPr>
            <p:cNvPr id="163" name="Textfeld 162"/>
            <p:cNvSpPr txBox="1"/>
            <p:nvPr/>
          </p:nvSpPr>
          <p:spPr>
            <a:xfrm>
              <a:off x="359532" y="4346983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1638764" y="402405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12</a:t>
              </a:r>
            </a:p>
          </p:txBody>
        </p:sp>
        <p:sp>
          <p:nvSpPr>
            <p:cNvPr id="165" name="Textfeld 164"/>
            <p:cNvSpPr txBox="1"/>
            <p:nvPr/>
          </p:nvSpPr>
          <p:spPr>
            <a:xfrm>
              <a:off x="1638764" y="4346983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166" name="Line 15"/>
            <p:cNvSpPr>
              <a:spLocks noChangeShapeType="1"/>
            </p:cNvSpPr>
            <p:nvPr/>
          </p:nvSpPr>
          <p:spPr bwMode="auto">
            <a:xfrm flipH="1">
              <a:off x="662377" y="3557593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2" name="Rechteck 171"/>
            <p:cNvSpPr/>
            <p:nvPr/>
          </p:nvSpPr>
          <p:spPr>
            <a:xfrm>
              <a:off x="3051376" y="3207933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16</a:t>
              </a:r>
            </a:p>
          </p:txBody>
        </p:sp>
        <p:sp>
          <p:nvSpPr>
            <p:cNvPr id="173" name="Line 13"/>
            <p:cNvSpPr>
              <a:spLocks noChangeShapeType="1"/>
            </p:cNvSpPr>
            <p:nvPr/>
          </p:nvSpPr>
          <p:spPr bwMode="auto">
            <a:xfrm>
              <a:off x="3533714" y="3566768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4" name="Textfeld 173"/>
            <p:cNvSpPr txBox="1"/>
            <p:nvPr/>
          </p:nvSpPr>
          <p:spPr>
            <a:xfrm>
              <a:off x="3104292" y="352189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75" name="Rechteck 174"/>
            <p:cNvSpPr/>
            <p:nvPr/>
          </p:nvSpPr>
          <p:spPr>
            <a:xfrm>
              <a:off x="2420216" y="4024236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9</a:t>
              </a:r>
            </a:p>
          </p:txBody>
        </p:sp>
        <p:sp>
          <p:nvSpPr>
            <p:cNvPr id="176" name="Textfeld 175"/>
            <p:cNvSpPr txBox="1"/>
            <p:nvPr/>
          </p:nvSpPr>
          <p:spPr>
            <a:xfrm>
              <a:off x="2420216" y="4347168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77" name="Rechteck 176"/>
            <p:cNvSpPr/>
            <p:nvPr/>
          </p:nvSpPr>
          <p:spPr>
            <a:xfrm>
              <a:off x="3699448" y="4024236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5</a:t>
              </a:r>
            </a:p>
          </p:txBody>
        </p:sp>
        <p:sp>
          <p:nvSpPr>
            <p:cNvPr id="178" name="Textfeld 177"/>
            <p:cNvSpPr txBox="1"/>
            <p:nvPr/>
          </p:nvSpPr>
          <p:spPr>
            <a:xfrm>
              <a:off x="3699448" y="4347168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179" name="Line 15"/>
            <p:cNvSpPr>
              <a:spLocks noChangeShapeType="1"/>
            </p:cNvSpPr>
            <p:nvPr/>
          </p:nvSpPr>
          <p:spPr bwMode="auto">
            <a:xfrm flipH="1">
              <a:off x="2723061" y="3557779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0" name="Rechteck 179"/>
            <p:cNvSpPr/>
            <p:nvPr/>
          </p:nvSpPr>
          <p:spPr>
            <a:xfrm>
              <a:off x="5535887" y="3207748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20</a:t>
              </a:r>
            </a:p>
          </p:txBody>
        </p:sp>
        <p:sp>
          <p:nvSpPr>
            <p:cNvPr id="181" name="Line 13"/>
            <p:cNvSpPr>
              <a:spLocks noChangeShapeType="1"/>
            </p:cNvSpPr>
            <p:nvPr/>
          </p:nvSpPr>
          <p:spPr bwMode="auto">
            <a:xfrm>
              <a:off x="6018225" y="3566583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2" name="Textfeld 181"/>
            <p:cNvSpPr txBox="1"/>
            <p:nvPr/>
          </p:nvSpPr>
          <p:spPr>
            <a:xfrm>
              <a:off x="5588803" y="3521711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83" name="Rechteck 182"/>
            <p:cNvSpPr/>
            <p:nvPr/>
          </p:nvSpPr>
          <p:spPr>
            <a:xfrm>
              <a:off x="4904727" y="4024050"/>
              <a:ext cx="484964" cy="376119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24</a:t>
              </a:r>
            </a:p>
          </p:txBody>
        </p:sp>
        <p:sp>
          <p:nvSpPr>
            <p:cNvPr id="184" name="Textfeld 183"/>
            <p:cNvSpPr txBox="1"/>
            <p:nvPr/>
          </p:nvSpPr>
          <p:spPr>
            <a:xfrm>
              <a:off x="4904727" y="4346983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185" name="Rechteck 184"/>
            <p:cNvSpPr/>
            <p:nvPr/>
          </p:nvSpPr>
          <p:spPr>
            <a:xfrm>
              <a:off x="6183959" y="4024050"/>
              <a:ext cx="484964" cy="35881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27</a:t>
              </a:r>
            </a:p>
          </p:txBody>
        </p:sp>
        <p:sp>
          <p:nvSpPr>
            <p:cNvPr id="186" name="Textfeld 185"/>
            <p:cNvSpPr txBox="1"/>
            <p:nvPr/>
          </p:nvSpPr>
          <p:spPr>
            <a:xfrm>
              <a:off x="6183959" y="4346983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187" name="Line 15"/>
            <p:cNvSpPr>
              <a:spLocks noChangeShapeType="1"/>
            </p:cNvSpPr>
            <p:nvPr/>
          </p:nvSpPr>
          <p:spPr bwMode="auto">
            <a:xfrm flipH="1">
              <a:off x="5207572" y="3557593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8" name="Rechteck 187"/>
            <p:cNvSpPr/>
            <p:nvPr/>
          </p:nvSpPr>
          <p:spPr>
            <a:xfrm>
              <a:off x="7596571" y="3207933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18</a:t>
              </a:r>
            </a:p>
          </p:txBody>
        </p:sp>
        <p:sp>
          <p:nvSpPr>
            <p:cNvPr id="189" name="Line 13"/>
            <p:cNvSpPr>
              <a:spLocks noChangeShapeType="1"/>
            </p:cNvSpPr>
            <p:nvPr/>
          </p:nvSpPr>
          <p:spPr bwMode="auto">
            <a:xfrm>
              <a:off x="8078909" y="3566768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0" name="Textfeld 189"/>
            <p:cNvSpPr txBox="1"/>
            <p:nvPr/>
          </p:nvSpPr>
          <p:spPr>
            <a:xfrm>
              <a:off x="7649487" y="352189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91" name="Rechteck 190"/>
            <p:cNvSpPr/>
            <p:nvPr/>
          </p:nvSpPr>
          <p:spPr>
            <a:xfrm>
              <a:off x="6965411" y="4024236"/>
              <a:ext cx="484964" cy="376119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2" name="Textfeld 191"/>
            <p:cNvSpPr txBox="1"/>
            <p:nvPr/>
          </p:nvSpPr>
          <p:spPr>
            <a:xfrm>
              <a:off x="6965411" y="4347168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14</a:t>
              </a:r>
            </a:p>
          </p:txBody>
        </p:sp>
        <p:sp>
          <p:nvSpPr>
            <p:cNvPr id="193" name="Rechteck 192"/>
            <p:cNvSpPr/>
            <p:nvPr/>
          </p:nvSpPr>
          <p:spPr>
            <a:xfrm>
              <a:off x="8244643" y="4024236"/>
              <a:ext cx="484964" cy="35881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4" name="Textfeld 193"/>
            <p:cNvSpPr txBox="1"/>
            <p:nvPr/>
          </p:nvSpPr>
          <p:spPr>
            <a:xfrm>
              <a:off x="8244643" y="4347168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15</a:t>
              </a:r>
            </a:p>
          </p:txBody>
        </p:sp>
        <p:sp>
          <p:nvSpPr>
            <p:cNvPr id="195" name="Line 15"/>
            <p:cNvSpPr>
              <a:spLocks noChangeShapeType="1"/>
            </p:cNvSpPr>
            <p:nvPr/>
          </p:nvSpPr>
          <p:spPr bwMode="auto">
            <a:xfrm flipH="1">
              <a:off x="7268256" y="3557779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cxnSp>
          <p:nvCxnSpPr>
            <p:cNvPr id="4" name="Gerade Verbindung mit Pfeil 3"/>
            <p:cNvCxnSpPr/>
            <p:nvPr/>
          </p:nvCxnSpPr>
          <p:spPr>
            <a:xfrm flipH="1">
              <a:off x="4898413" y="1717258"/>
              <a:ext cx="504056" cy="1368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5369270" y="1484784"/>
              <a:ext cx="587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rgbClr val="00B050"/>
                  </a:solidFill>
                </a:rPr>
                <a:t>root</a:t>
              </a:r>
              <a:endParaRPr lang="de-DE" dirty="0">
                <a:solidFill>
                  <a:srgbClr val="00B050"/>
                </a:solidFill>
              </a:endParaRPr>
            </a:p>
          </p:txBody>
        </p:sp>
        <p:grpSp>
          <p:nvGrpSpPr>
            <p:cNvPr id="6" name="Gruppieren 5"/>
            <p:cNvGrpSpPr/>
            <p:nvPr/>
          </p:nvGrpSpPr>
          <p:grpSpPr>
            <a:xfrm>
              <a:off x="4172528" y="4528532"/>
              <a:ext cx="1363359" cy="700668"/>
              <a:chOff x="5677481" y="4528162"/>
              <a:chExt cx="1363359" cy="700668"/>
            </a:xfrm>
          </p:grpSpPr>
          <p:cxnSp>
            <p:nvCxnSpPr>
              <p:cNvPr id="56" name="Gerade Verbindung mit Pfeil 55"/>
              <p:cNvCxnSpPr>
                <a:stCxn id="57" idx="1"/>
              </p:cNvCxnSpPr>
              <p:nvPr/>
            </p:nvCxnSpPr>
            <p:spPr>
              <a:xfrm flipH="1" flipV="1">
                <a:off x="5677481" y="4528162"/>
                <a:ext cx="345132" cy="5160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feld 56"/>
              <p:cNvSpPr txBox="1"/>
              <p:nvPr/>
            </p:nvSpPr>
            <p:spPr>
              <a:xfrm>
                <a:off x="6022613" y="4859498"/>
                <a:ext cx="1018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>
                    <a:solidFill>
                      <a:srgbClr val="00B050"/>
                    </a:solidFill>
                  </a:rPr>
                  <a:t>lastnode</a:t>
                </a:r>
                <a:endParaRPr lang="de-DE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58" name="Textfeld 57"/>
          <p:cNvSpPr txBox="1"/>
          <p:nvPr/>
        </p:nvSpPr>
        <p:spPr>
          <a:xfrm>
            <a:off x="215439" y="5409220"/>
            <a:ext cx="8713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0000"/>
                </a:solidFill>
              </a:rPr>
              <a:t>Idee:  </a:t>
            </a:r>
          </a:p>
          <a:p>
            <a:r>
              <a:rPr lang="de-DE" b="1" dirty="0">
                <a:solidFill>
                  <a:srgbClr val="000000"/>
                </a:solidFill>
              </a:rPr>
              <a:t>1</a:t>
            </a:r>
            <a:r>
              <a:rPr lang="de-DE" dirty="0">
                <a:solidFill>
                  <a:srgbClr val="000000"/>
                </a:solidFill>
              </a:rPr>
              <a:t>. Tausche Schlüssel von </a:t>
            </a:r>
            <a:r>
              <a:rPr lang="de-DE" dirty="0" err="1">
                <a:solidFill>
                  <a:srgbClr val="00B050"/>
                </a:solidFill>
              </a:rPr>
              <a:t>root</a:t>
            </a:r>
            <a:r>
              <a:rPr lang="de-DE" dirty="0">
                <a:solidFill>
                  <a:srgbClr val="000000"/>
                </a:solidFill>
              </a:rPr>
              <a:t> und </a:t>
            </a:r>
            <a:r>
              <a:rPr lang="de-DE" dirty="0" err="1">
                <a:solidFill>
                  <a:srgbClr val="00B050"/>
                </a:solidFill>
              </a:rPr>
              <a:t>lastnode</a:t>
            </a:r>
            <a:r>
              <a:rPr lang="de-DE" dirty="0">
                <a:solidFill>
                  <a:srgbClr val="000000"/>
                </a:solidFill>
              </a:rPr>
              <a:t> und ziehe </a:t>
            </a:r>
            <a:r>
              <a:rPr lang="de-DE" dirty="0" err="1">
                <a:solidFill>
                  <a:srgbClr val="00B050"/>
                </a:solidFill>
              </a:rPr>
              <a:t>lastnode</a:t>
            </a:r>
            <a:r>
              <a:rPr lang="de-DE" dirty="0">
                <a:solidFill>
                  <a:srgbClr val="000000"/>
                </a:solidFill>
              </a:rPr>
              <a:t> aus der Betrachtung</a:t>
            </a:r>
          </a:p>
        </p:txBody>
      </p:sp>
      <p:sp>
        <p:nvSpPr>
          <p:cNvPr id="5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60" name="Rechteck 4">
            <a:extLst>
              <a:ext uri="{FF2B5EF4-FFF2-40B4-BE49-F238E27FC236}">
                <a16:creationId xmlns:a16="http://schemas.microsoft.com/office/drawing/2014/main" id="{50652E11-073D-1342-A100-7FDAB09FB64B}"/>
              </a:ext>
            </a:extLst>
          </p:cNvPr>
          <p:cNvSpPr/>
          <p:nvPr/>
        </p:nvSpPr>
        <p:spPr>
          <a:xfrm>
            <a:off x="3151398" y="6634931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www-tcs.cs.uni-sb.de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course</a:t>
            </a:r>
            <a:r>
              <a:rPr lang="de-DE" sz="1200" dirty="0">
                <a:solidFill>
                  <a:schemeClr val="bg1"/>
                </a:solidFill>
              </a:rPr>
              <a:t>/60/</a:t>
            </a:r>
          </a:p>
        </p:txBody>
      </p:sp>
    </p:spTree>
    <p:extLst>
      <p:ext uri="{BB962C8B-B14F-4D97-AF65-F5344CB8AC3E}">
        <p14:creationId xmlns:p14="http://schemas.microsoft.com/office/powerpoint/2010/main" val="3857536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... und dem </a:t>
            </a:r>
            <a:r>
              <a:rPr lang="de-DE" dirty="0" err="1"/>
              <a:t>Einsieben</a:t>
            </a:r>
            <a:endParaRPr lang="de-DE" dirty="0"/>
          </a:p>
        </p:txBody>
      </p:sp>
      <p:sp>
        <p:nvSpPr>
          <p:cNvPr id="180" name="Rechteck 179"/>
          <p:cNvSpPr/>
          <p:nvPr/>
        </p:nvSpPr>
        <p:spPr>
          <a:xfrm>
            <a:off x="5571891" y="2919716"/>
            <a:ext cx="484964" cy="358816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3</a:t>
            </a:r>
            <a:endParaRPr lang="de-DE" dirty="0">
              <a:solidFill>
                <a:srgbClr val="0070C0"/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395536" y="1196752"/>
            <a:ext cx="8371056" cy="3744416"/>
            <a:chOff x="395536" y="1196752"/>
            <a:chExt cx="8371056" cy="3744416"/>
          </a:xfrm>
        </p:grpSpPr>
        <p:sp>
          <p:nvSpPr>
            <p:cNvPr id="139" name="Rechteck 138"/>
            <p:cNvSpPr/>
            <p:nvPr/>
          </p:nvSpPr>
          <p:spPr>
            <a:xfrm>
              <a:off x="4353877" y="1475472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22</a:t>
              </a:r>
            </a:p>
          </p:txBody>
        </p:sp>
        <p:sp>
          <p:nvSpPr>
            <p:cNvPr id="140" name="Line 15"/>
            <p:cNvSpPr>
              <a:spLocks noChangeShapeType="1"/>
            </p:cNvSpPr>
            <p:nvPr/>
          </p:nvSpPr>
          <p:spPr bwMode="auto">
            <a:xfrm flipH="1">
              <a:off x="2563729" y="1834288"/>
              <a:ext cx="1771056" cy="313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1" name="Line 13"/>
            <p:cNvSpPr>
              <a:spLocks noChangeShapeType="1"/>
            </p:cNvSpPr>
            <p:nvPr/>
          </p:nvSpPr>
          <p:spPr bwMode="auto">
            <a:xfrm>
              <a:off x="4856801" y="1834289"/>
              <a:ext cx="1674228" cy="3139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2" name="Textfeld 141"/>
            <p:cNvSpPr txBox="1"/>
            <p:nvPr/>
          </p:nvSpPr>
          <p:spPr>
            <a:xfrm>
              <a:off x="4433793" y="1789454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3" name="Rechteck 142"/>
            <p:cNvSpPr/>
            <p:nvPr/>
          </p:nvSpPr>
          <p:spPr>
            <a:xfrm>
              <a:off x="6543261" y="2148268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20</a:t>
              </a:r>
              <a:endParaRPr lang="de-DE" dirty="0">
                <a:solidFill>
                  <a:srgbClr val="0070C0"/>
                </a:solidFill>
              </a:endParaRPr>
            </a:p>
          </p:txBody>
        </p:sp>
        <p:sp>
          <p:nvSpPr>
            <p:cNvPr id="144" name="Line 15"/>
            <p:cNvSpPr>
              <a:spLocks noChangeShapeType="1"/>
            </p:cNvSpPr>
            <p:nvPr/>
          </p:nvSpPr>
          <p:spPr bwMode="auto">
            <a:xfrm flipH="1">
              <a:off x="5769132" y="2507082"/>
              <a:ext cx="774127" cy="403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5" name="Line 13"/>
            <p:cNvSpPr>
              <a:spLocks noChangeShapeType="1"/>
            </p:cNvSpPr>
            <p:nvPr/>
          </p:nvSpPr>
          <p:spPr bwMode="auto">
            <a:xfrm>
              <a:off x="7028226" y="2507084"/>
              <a:ext cx="766132" cy="403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6" name="Textfeld 145"/>
            <p:cNvSpPr txBox="1"/>
            <p:nvPr/>
          </p:nvSpPr>
          <p:spPr>
            <a:xfrm>
              <a:off x="6623177" y="2462230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55" name="Rechteck 154"/>
            <p:cNvSpPr/>
            <p:nvPr/>
          </p:nvSpPr>
          <p:spPr>
            <a:xfrm>
              <a:off x="2078765" y="2157238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19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156" name="Line 15"/>
            <p:cNvSpPr>
              <a:spLocks noChangeShapeType="1"/>
            </p:cNvSpPr>
            <p:nvPr/>
          </p:nvSpPr>
          <p:spPr bwMode="auto">
            <a:xfrm flipH="1">
              <a:off x="1304636" y="2516053"/>
              <a:ext cx="774127" cy="403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7" name="Line 13"/>
            <p:cNvSpPr>
              <a:spLocks noChangeShapeType="1"/>
            </p:cNvSpPr>
            <p:nvPr/>
          </p:nvSpPr>
          <p:spPr bwMode="auto">
            <a:xfrm>
              <a:off x="2563730" y="2516055"/>
              <a:ext cx="766132" cy="403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8" name="Textfeld 157"/>
            <p:cNvSpPr txBox="1"/>
            <p:nvPr/>
          </p:nvSpPr>
          <p:spPr>
            <a:xfrm>
              <a:off x="2158681" y="2471200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59" name="Rechteck 158"/>
            <p:cNvSpPr/>
            <p:nvPr/>
          </p:nvSpPr>
          <p:spPr>
            <a:xfrm>
              <a:off x="1026696" y="2919716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14</a:t>
              </a:r>
            </a:p>
          </p:txBody>
        </p:sp>
        <p:sp>
          <p:nvSpPr>
            <p:cNvPr id="160" name="Line 13"/>
            <p:cNvSpPr>
              <a:spLocks noChangeShapeType="1"/>
            </p:cNvSpPr>
            <p:nvPr/>
          </p:nvSpPr>
          <p:spPr bwMode="auto">
            <a:xfrm>
              <a:off x="1509034" y="3278551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61" name="Textfeld 160"/>
            <p:cNvSpPr txBox="1"/>
            <p:nvPr/>
          </p:nvSpPr>
          <p:spPr>
            <a:xfrm>
              <a:off x="1079612" y="3233679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62" name="Rechteck 161"/>
            <p:cNvSpPr/>
            <p:nvPr/>
          </p:nvSpPr>
          <p:spPr>
            <a:xfrm>
              <a:off x="395536" y="3736018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7</a:t>
              </a:r>
            </a:p>
          </p:txBody>
        </p:sp>
        <p:sp>
          <p:nvSpPr>
            <p:cNvPr id="163" name="Textfeld 162"/>
            <p:cNvSpPr txBox="1"/>
            <p:nvPr/>
          </p:nvSpPr>
          <p:spPr>
            <a:xfrm>
              <a:off x="395536" y="4058951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1674768" y="3736018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12</a:t>
              </a:r>
            </a:p>
          </p:txBody>
        </p:sp>
        <p:sp>
          <p:nvSpPr>
            <p:cNvPr id="165" name="Textfeld 164"/>
            <p:cNvSpPr txBox="1"/>
            <p:nvPr/>
          </p:nvSpPr>
          <p:spPr>
            <a:xfrm>
              <a:off x="1674768" y="4058951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166" name="Line 15"/>
            <p:cNvSpPr>
              <a:spLocks noChangeShapeType="1"/>
            </p:cNvSpPr>
            <p:nvPr/>
          </p:nvSpPr>
          <p:spPr bwMode="auto">
            <a:xfrm flipH="1">
              <a:off x="698381" y="3269561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2" name="Rechteck 171"/>
            <p:cNvSpPr/>
            <p:nvPr/>
          </p:nvSpPr>
          <p:spPr>
            <a:xfrm>
              <a:off x="3077837" y="2921508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16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173" name="Line 13"/>
            <p:cNvSpPr>
              <a:spLocks noChangeShapeType="1"/>
            </p:cNvSpPr>
            <p:nvPr/>
          </p:nvSpPr>
          <p:spPr bwMode="auto">
            <a:xfrm>
              <a:off x="3569718" y="3278736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4" name="Textfeld 173"/>
            <p:cNvSpPr txBox="1"/>
            <p:nvPr/>
          </p:nvSpPr>
          <p:spPr>
            <a:xfrm>
              <a:off x="3140296" y="3233864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75" name="Rechteck 174"/>
            <p:cNvSpPr/>
            <p:nvPr/>
          </p:nvSpPr>
          <p:spPr>
            <a:xfrm>
              <a:off x="2456220" y="3736204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9</a:t>
              </a:r>
            </a:p>
          </p:txBody>
        </p:sp>
        <p:sp>
          <p:nvSpPr>
            <p:cNvPr id="176" name="Textfeld 175"/>
            <p:cNvSpPr txBox="1"/>
            <p:nvPr/>
          </p:nvSpPr>
          <p:spPr>
            <a:xfrm>
              <a:off x="2456220" y="4059136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77" name="Rechteck 176"/>
            <p:cNvSpPr/>
            <p:nvPr/>
          </p:nvSpPr>
          <p:spPr>
            <a:xfrm>
              <a:off x="3735452" y="3736204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5</a:t>
              </a:r>
            </a:p>
          </p:txBody>
        </p:sp>
        <p:sp>
          <p:nvSpPr>
            <p:cNvPr id="178" name="Textfeld 177"/>
            <p:cNvSpPr txBox="1"/>
            <p:nvPr/>
          </p:nvSpPr>
          <p:spPr>
            <a:xfrm>
              <a:off x="3735452" y="4059136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179" name="Line 15"/>
            <p:cNvSpPr>
              <a:spLocks noChangeShapeType="1"/>
            </p:cNvSpPr>
            <p:nvPr/>
          </p:nvSpPr>
          <p:spPr bwMode="auto">
            <a:xfrm flipH="1">
              <a:off x="2759065" y="3269747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1" name="Line 13"/>
            <p:cNvSpPr>
              <a:spLocks noChangeShapeType="1"/>
            </p:cNvSpPr>
            <p:nvPr/>
          </p:nvSpPr>
          <p:spPr bwMode="auto">
            <a:xfrm>
              <a:off x="6054229" y="3278551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2" name="Textfeld 181"/>
            <p:cNvSpPr txBox="1"/>
            <p:nvPr/>
          </p:nvSpPr>
          <p:spPr>
            <a:xfrm>
              <a:off x="5624807" y="3233679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83" name="Rechteck 182"/>
            <p:cNvSpPr/>
            <p:nvPr/>
          </p:nvSpPr>
          <p:spPr>
            <a:xfrm>
              <a:off x="4940731" y="3736018"/>
              <a:ext cx="484964" cy="376119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24</a:t>
              </a:r>
            </a:p>
          </p:txBody>
        </p:sp>
        <p:sp>
          <p:nvSpPr>
            <p:cNvPr id="184" name="Textfeld 183"/>
            <p:cNvSpPr txBox="1"/>
            <p:nvPr/>
          </p:nvSpPr>
          <p:spPr>
            <a:xfrm>
              <a:off x="4940731" y="4058951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185" name="Rechteck 184"/>
            <p:cNvSpPr/>
            <p:nvPr/>
          </p:nvSpPr>
          <p:spPr>
            <a:xfrm>
              <a:off x="6219963" y="3736018"/>
              <a:ext cx="484964" cy="35881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27</a:t>
              </a:r>
            </a:p>
          </p:txBody>
        </p:sp>
        <p:sp>
          <p:nvSpPr>
            <p:cNvPr id="186" name="Textfeld 185"/>
            <p:cNvSpPr txBox="1"/>
            <p:nvPr/>
          </p:nvSpPr>
          <p:spPr>
            <a:xfrm>
              <a:off x="6219963" y="4058951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187" name="Line 15"/>
            <p:cNvSpPr>
              <a:spLocks noChangeShapeType="1"/>
            </p:cNvSpPr>
            <p:nvPr/>
          </p:nvSpPr>
          <p:spPr bwMode="auto">
            <a:xfrm flipH="1">
              <a:off x="5243576" y="3269561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8" name="Rechteck 187"/>
            <p:cNvSpPr/>
            <p:nvPr/>
          </p:nvSpPr>
          <p:spPr>
            <a:xfrm>
              <a:off x="7632575" y="2919901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18</a:t>
              </a:r>
            </a:p>
          </p:txBody>
        </p:sp>
        <p:sp>
          <p:nvSpPr>
            <p:cNvPr id="189" name="Line 13"/>
            <p:cNvSpPr>
              <a:spLocks noChangeShapeType="1"/>
            </p:cNvSpPr>
            <p:nvPr/>
          </p:nvSpPr>
          <p:spPr bwMode="auto">
            <a:xfrm>
              <a:off x="8114913" y="3278736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0" name="Textfeld 189"/>
            <p:cNvSpPr txBox="1"/>
            <p:nvPr/>
          </p:nvSpPr>
          <p:spPr>
            <a:xfrm>
              <a:off x="7685491" y="3233864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91" name="Rechteck 190"/>
            <p:cNvSpPr/>
            <p:nvPr/>
          </p:nvSpPr>
          <p:spPr>
            <a:xfrm>
              <a:off x="7001415" y="3736204"/>
              <a:ext cx="484964" cy="376119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2" name="Textfeld 191"/>
            <p:cNvSpPr txBox="1"/>
            <p:nvPr/>
          </p:nvSpPr>
          <p:spPr>
            <a:xfrm>
              <a:off x="7001415" y="4059136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14</a:t>
              </a:r>
            </a:p>
          </p:txBody>
        </p:sp>
        <p:sp>
          <p:nvSpPr>
            <p:cNvPr id="193" name="Rechteck 192"/>
            <p:cNvSpPr/>
            <p:nvPr/>
          </p:nvSpPr>
          <p:spPr>
            <a:xfrm>
              <a:off x="8280647" y="3736204"/>
              <a:ext cx="484964" cy="35881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4" name="Textfeld 193"/>
            <p:cNvSpPr txBox="1"/>
            <p:nvPr/>
          </p:nvSpPr>
          <p:spPr>
            <a:xfrm>
              <a:off x="8280647" y="4059136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15</a:t>
              </a:r>
            </a:p>
          </p:txBody>
        </p:sp>
        <p:sp>
          <p:nvSpPr>
            <p:cNvPr id="195" name="Line 15"/>
            <p:cNvSpPr>
              <a:spLocks noChangeShapeType="1"/>
            </p:cNvSpPr>
            <p:nvPr/>
          </p:nvSpPr>
          <p:spPr bwMode="auto">
            <a:xfrm flipH="1">
              <a:off x="7304260" y="3269747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cxnSp>
          <p:nvCxnSpPr>
            <p:cNvPr id="4" name="Gerade Verbindung mit Pfeil 3"/>
            <p:cNvCxnSpPr/>
            <p:nvPr/>
          </p:nvCxnSpPr>
          <p:spPr>
            <a:xfrm flipH="1">
              <a:off x="4934417" y="1429226"/>
              <a:ext cx="504056" cy="1368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5405274" y="1196752"/>
              <a:ext cx="587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rgbClr val="00B050"/>
                  </a:solidFill>
                </a:rPr>
                <a:t>root</a:t>
              </a:r>
              <a:endParaRPr lang="de-DE" dirty="0">
                <a:solidFill>
                  <a:srgbClr val="00B050"/>
                </a:solidFill>
              </a:endParaRPr>
            </a:p>
          </p:txBody>
        </p:sp>
        <p:grpSp>
          <p:nvGrpSpPr>
            <p:cNvPr id="6" name="Gruppieren 5"/>
            <p:cNvGrpSpPr/>
            <p:nvPr/>
          </p:nvGrpSpPr>
          <p:grpSpPr>
            <a:xfrm>
              <a:off x="4216753" y="4240500"/>
              <a:ext cx="1363359" cy="700668"/>
              <a:chOff x="5685702" y="4528162"/>
              <a:chExt cx="1363359" cy="700668"/>
            </a:xfrm>
          </p:grpSpPr>
          <p:cxnSp>
            <p:nvCxnSpPr>
              <p:cNvPr id="54" name="Gerade Verbindung mit Pfeil 53"/>
              <p:cNvCxnSpPr>
                <a:stCxn id="55" idx="1"/>
              </p:cNvCxnSpPr>
              <p:nvPr/>
            </p:nvCxnSpPr>
            <p:spPr>
              <a:xfrm flipH="1" flipV="1">
                <a:off x="5685702" y="4528162"/>
                <a:ext cx="345132" cy="5160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feld 54"/>
              <p:cNvSpPr txBox="1"/>
              <p:nvPr/>
            </p:nvSpPr>
            <p:spPr>
              <a:xfrm>
                <a:off x="6030834" y="4859498"/>
                <a:ext cx="1018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>
                    <a:solidFill>
                      <a:srgbClr val="00B050"/>
                    </a:solidFill>
                  </a:rPr>
                  <a:t>lastnode</a:t>
                </a:r>
                <a:endParaRPr lang="de-DE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58" name="Textfeld 57"/>
          <p:cNvSpPr txBox="1"/>
          <p:nvPr/>
        </p:nvSpPr>
        <p:spPr>
          <a:xfrm>
            <a:off x="215439" y="4941168"/>
            <a:ext cx="8713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0000"/>
                </a:solidFill>
              </a:rPr>
              <a:t>Idee: 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solidFill>
                  <a:srgbClr val="000000"/>
                </a:solidFill>
              </a:rPr>
              <a:t>Tausche Schlüssel von </a:t>
            </a:r>
            <a:r>
              <a:rPr lang="de-DE" dirty="0" err="1">
                <a:solidFill>
                  <a:srgbClr val="00B050"/>
                </a:solidFill>
              </a:rPr>
              <a:t>root</a:t>
            </a:r>
            <a:r>
              <a:rPr lang="de-DE" dirty="0">
                <a:solidFill>
                  <a:srgbClr val="000000"/>
                </a:solidFill>
              </a:rPr>
              <a:t> und </a:t>
            </a:r>
            <a:r>
              <a:rPr lang="de-DE" dirty="0" err="1">
                <a:solidFill>
                  <a:srgbClr val="00B050"/>
                </a:solidFill>
              </a:rPr>
              <a:t>lastnode</a:t>
            </a:r>
            <a:r>
              <a:rPr lang="de-DE" dirty="0">
                <a:solidFill>
                  <a:srgbClr val="000000"/>
                </a:solidFill>
              </a:rPr>
              <a:t> und ziehe </a:t>
            </a:r>
            <a:r>
              <a:rPr lang="de-DE" dirty="0" err="1">
                <a:solidFill>
                  <a:srgbClr val="00B050"/>
                </a:solidFill>
              </a:rPr>
              <a:t>lastnode</a:t>
            </a:r>
            <a:r>
              <a:rPr lang="de-DE" dirty="0">
                <a:solidFill>
                  <a:srgbClr val="000000"/>
                </a:solidFill>
              </a:rPr>
              <a:t> aus der Betrachtung</a:t>
            </a:r>
          </a:p>
          <a:p>
            <a:pPr marL="342900" indent="-342900">
              <a:buFontTx/>
              <a:buAutoNum type="arabicPeriod"/>
            </a:pPr>
            <a:r>
              <a:rPr lang="de-DE" dirty="0">
                <a:solidFill>
                  <a:srgbClr val="000000"/>
                </a:solidFill>
              </a:rPr>
              <a:t>Mache den “Beinahe-Max-Heap“ (die Max-Heap-Eigenschaft ist bei der Wurzel verletzt) zu einem Max-Heap</a:t>
            </a:r>
          </a:p>
        </p:txBody>
      </p:sp>
      <p:sp>
        <p:nvSpPr>
          <p:cNvPr id="5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59" name="Rechteck 4">
            <a:extLst>
              <a:ext uri="{FF2B5EF4-FFF2-40B4-BE49-F238E27FC236}">
                <a16:creationId xmlns:a16="http://schemas.microsoft.com/office/drawing/2014/main" id="{BBC2C336-0811-2040-9C4D-F1B2D7084EBA}"/>
              </a:ext>
            </a:extLst>
          </p:cNvPr>
          <p:cNvSpPr/>
          <p:nvPr/>
        </p:nvSpPr>
        <p:spPr>
          <a:xfrm>
            <a:off x="3151398" y="6634931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www-tcs.cs.uni-sb.de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course</a:t>
            </a:r>
            <a:r>
              <a:rPr lang="de-DE" sz="1200" dirty="0">
                <a:solidFill>
                  <a:schemeClr val="bg1"/>
                </a:solidFill>
              </a:rPr>
              <a:t>/60/</a:t>
            </a:r>
          </a:p>
        </p:txBody>
      </p:sp>
    </p:spTree>
    <p:extLst>
      <p:ext uri="{BB962C8B-B14F-4D97-AF65-F5344CB8AC3E}">
        <p14:creationId xmlns:p14="http://schemas.microsoft.com/office/powerpoint/2010/main" val="3286768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Heap-</a:t>
            </a:r>
            <a:r>
              <a:rPr lang="de-DE" dirty="0" err="1"/>
              <a:t>Sort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6" name="Bild 5" descr="heapso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4" y="1412776"/>
            <a:ext cx="8585616" cy="2746474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339752" y="50851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Robert W. Floyd: </a:t>
            </a:r>
            <a:r>
              <a:rPr lang="de-DE" sz="1200" dirty="0" err="1">
                <a:solidFill>
                  <a:srgbClr val="0000FF"/>
                </a:solidFill>
              </a:rPr>
              <a:t>Algorithm</a:t>
            </a:r>
            <a:r>
              <a:rPr lang="de-DE" sz="1200" dirty="0">
                <a:solidFill>
                  <a:srgbClr val="0000FF"/>
                </a:solidFill>
              </a:rPr>
              <a:t> 113: </a:t>
            </a:r>
            <a:r>
              <a:rPr lang="de-DE" sz="1200" dirty="0" err="1">
                <a:solidFill>
                  <a:srgbClr val="0000FF"/>
                </a:solidFill>
              </a:rPr>
              <a:t>Treesort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In: Communications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ACM. 5, Nr. 8, S. 434, </a:t>
            </a:r>
            <a:r>
              <a:rPr lang="de-DE" sz="1200" b="1" dirty="0">
                <a:solidFill>
                  <a:srgbClr val="FF0000"/>
                </a:solidFill>
              </a:rPr>
              <a:t>1962</a:t>
            </a:r>
            <a:endParaRPr lang="de-DE" sz="1200" dirty="0">
              <a:solidFill>
                <a:srgbClr val="0000FF"/>
              </a:solidFill>
            </a:endParaRPr>
          </a:p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>
                <a:solidFill>
                  <a:srgbClr val="0000FF"/>
                </a:solidFill>
              </a:rPr>
              <a:t>Robert W. Floyd: </a:t>
            </a:r>
            <a:r>
              <a:rPr lang="de-DE" sz="1200" dirty="0" err="1">
                <a:solidFill>
                  <a:srgbClr val="0000FF"/>
                </a:solidFill>
              </a:rPr>
              <a:t>Algorithm</a:t>
            </a:r>
            <a:r>
              <a:rPr lang="de-DE" sz="1200" dirty="0">
                <a:solidFill>
                  <a:srgbClr val="0000FF"/>
                </a:solidFill>
              </a:rPr>
              <a:t> 245: </a:t>
            </a:r>
            <a:r>
              <a:rPr lang="de-DE" sz="1200" dirty="0" err="1">
                <a:solidFill>
                  <a:srgbClr val="0000FF"/>
                </a:solidFill>
              </a:rPr>
              <a:t>Treesort</a:t>
            </a:r>
            <a:r>
              <a:rPr lang="de-DE" sz="1200" dirty="0">
                <a:solidFill>
                  <a:srgbClr val="0000FF"/>
                </a:solidFill>
              </a:rPr>
              <a:t> 3.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In: Communications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ACM. 7, Nr. 12, S. 701, </a:t>
            </a:r>
            <a:r>
              <a:rPr lang="de-DE" sz="1200" b="1" dirty="0">
                <a:solidFill>
                  <a:srgbClr val="FF0000"/>
                </a:solidFill>
              </a:rPr>
              <a:t>1964</a:t>
            </a:r>
            <a:endParaRPr lang="de-DE" sz="1200" dirty="0">
              <a:solidFill>
                <a:srgbClr val="0000FF"/>
              </a:solidFill>
            </a:endParaRPr>
          </a:p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>
                <a:solidFill>
                  <a:srgbClr val="0000FF"/>
                </a:solidFill>
              </a:rPr>
              <a:t>J. W. J. Williams: </a:t>
            </a:r>
            <a:r>
              <a:rPr lang="de-DE" sz="1200" dirty="0" err="1">
                <a:solidFill>
                  <a:srgbClr val="0000FF"/>
                </a:solidFill>
              </a:rPr>
              <a:t>Algorithm</a:t>
            </a:r>
            <a:r>
              <a:rPr lang="de-DE" sz="1200" dirty="0">
                <a:solidFill>
                  <a:srgbClr val="0000FF"/>
                </a:solidFill>
              </a:rPr>
              <a:t> 232: </a:t>
            </a:r>
            <a:r>
              <a:rPr lang="de-DE" sz="1200" dirty="0" err="1">
                <a:solidFill>
                  <a:srgbClr val="0000FF"/>
                </a:solidFill>
              </a:rPr>
              <a:t>Heapsort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In: Communications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ACM. 7, Nr. 6, S. 347-348, </a:t>
            </a:r>
            <a:r>
              <a:rPr lang="de-DE" sz="1200" b="1" dirty="0">
                <a:solidFill>
                  <a:srgbClr val="FF0000"/>
                </a:solidFill>
              </a:rPr>
              <a:t>1964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760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43508" y="827420"/>
            <a:ext cx="88209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359532" y="944724"/>
            <a:ext cx="8245936" cy="3326015"/>
            <a:chOff x="234608" y="1988820"/>
            <a:chExt cx="8697191" cy="3825736"/>
          </a:xfrm>
        </p:grpSpPr>
        <p:sp>
          <p:nvSpPr>
            <p:cNvPr id="3" name="Rechteck 2"/>
            <p:cNvSpPr/>
            <p:nvPr/>
          </p:nvSpPr>
          <p:spPr>
            <a:xfrm>
              <a:off x="4519084" y="1988820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 flipH="1">
              <a:off x="2728936" y="2348862"/>
              <a:ext cx="1771056" cy="3150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>
              <a:off x="5022008" y="2348863"/>
              <a:ext cx="1674228" cy="3150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4599000" y="2303875"/>
              <a:ext cx="36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6708468" y="2663915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14</a:t>
              </a:r>
            </a:p>
          </p:txBody>
        </p:sp>
        <p:sp>
          <p:nvSpPr>
            <p:cNvPr id="40" name="Line 15"/>
            <p:cNvSpPr>
              <a:spLocks noChangeShapeType="1"/>
            </p:cNvSpPr>
            <p:nvPr/>
          </p:nvSpPr>
          <p:spPr bwMode="auto">
            <a:xfrm flipH="1">
              <a:off x="5934339" y="3023956"/>
              <a:ext cx="774127" cy="4050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1" name="Line 13"/>
            <p:cNvSpPr>
              <a:spLocks noChangeShapeType="1"/>
            </p:cNvSpPr>
            <p:nvPr/>
          </p:nvSpPr>
          <p:spPr bwMode="auto">
            <a:xfrm>
              <a:off x="7193433" y="3023958"/>
              <a:ext cx="766132" cy="405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6788384" y="2978950"/>
              <a:ext cx="36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08" name="Rechteck 107"/>
            <p:cNvSpPr/>
            <p:nvPr/>
          </p:nvSpPr>
          <p:spPr>
            <a:xfrm>
              <a:off x="2243972" y="2672916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16</a:t>
              </a:r>
            </a:p>
          </p:txBody>
        </p:sp>
        <p:sp>
          <p:nvSpPr>
            <p:cNvPr id="109" name="Line 15"/>
            <p:cNvSpPr>
              <a:spLocks noChangeShapeType="1"/>
            </p:cNvSpPr>
            <p:nvPr/>
          </p:nvSpPr>
          <p:spPr bwMode="auto">
            <a:xfrm flipH="1">
              <a:off x="1469843" y="3032957"/>
              <a:ext cx="774127" cy="4050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10" name="Line 13"/>
            <p:cNvSpPr>
              <a:spLocks noChangeShapeType="1"/>
            </p:cNvSpPr>
            <p:nvPr/>
          </p:nvSpPr>
          <p:spPr bwMode="auto">
            <a:xfrm>
              <a:off x="2728937" y="3032959"/>
              <a:ext cx="766132" cy="405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11" name="Textfeld 110"/>
            <p:cNvSpPr txBox="1"/>
            <p:nvPr/>
          </p:nvSpPr>
          <p:spPr>
            <a:xfrm>
              <a:off x="2323888" y="2987951"/>
              <a:ext cx="36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12" name="Rechteck 111"/>
            <p:cNvSpPr/>
            <p:nvPr/>
          </p:nvSpPr>
          <p:spPr>
            <a:xfrm>
              <a:off x="1191903" y="3438000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13" name="Line 13"/>
            <p:cNvSpPr>
              <a:spLocks noChangeShapeType="1"/>
            </p:cNvSpPr>
            <p:nvPr/>
          </p:nvSpPr>
          <p:spPr bwMode="auto">
            <a:xfrm>
              <a:off x="1674241" y="3798061"/>
              <a:ext cx="305471" cy="4590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14" name="Textfeld 113"/>
            <p:cNvSpPr txBox="1"/>
            <p:nvPr/>
          </p:nvSpPr>
          <p:spPr>
            <a:xfrm>
              <a:off x="1244819" y="3753036"/>
              <a:ext cx="36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15" name="Rechteck 114"/>
            <p:cNvSpPr/>
            <p:nvPr/>
          </p:nvSpPr>
          <p:spPr>
            <a:xfrm>
              <a:off x="560743" y="4257092"/>
              <a:ext cx="484964" cy="3774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19</a:t>
              </a:r>
            </a:p>
          </p:txBody>
        </p:sp>
        <p:sp>
          <p:nvSpPr>
            <p:cNvPr id="116" name="Textfeld 115"/>
            <p:cNvSpPr txBox="1"/>
            <p:nvPr/>
          </p:nvSpPr>
          <p:spPr>
            <a:xfrm>
              <a:off x="560743" y="4581128"/>
              <a:ext cx="48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17" name="Rechteck 116"/>
            <p:cNvSpPr/>
            <p:nvPr/>
          </p:nvSpPr>
          <p:spPr>
            <a:xfrm>
              <a:off x="1839975" y="4257092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118" name="Textfeld 117"/>
            <p:cNvSpPr txBox="1"/>
            <p:nvPr/>
          </p:nvSpPr>
          <p:spPr>
            <a:xfrm>
              <a:off x="1839975" y="4581128"/>
              <a:ext cx="485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128" name="Line 15"/>
            <p:cNvSpPr>
              <a:spLocks noChangeShapeType="1"/>
            </p:cNvSpPr>
            <p:nvPr/>
          </p:nvSpPr>
          <p:spPr bwMode="auto">
            <a:xfrm flipH="1">
              <a:off x="863588" y="3789041"/>
              <a:ext cx="337048" cy="468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29" name="Line 15"/>
            <p:cNvSpPr>
              <a:spLocks noChangeShapeType="1"/>
            </p:cNvSpPr>
            <p:nvPr/>
          </p:nvSpPr>
          <p:spPr bwMode="auto">
            <a:xfrm flipH="1">
              <a:off x="476545" y="4644696"/>
              <a:ext cx="209318" cy="4581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30" name="Rechteck 129"/>
            <p:cNvSpPr/>
            <p:nvPr/>
          </p:nvSpPr>
          <p:spPr>
            <a:xfrm>
              <a:off x="234608" y="5121188"/>
              <a:ext cx="484964" cy="377404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33" name="Textfeld 132"/>
            <p:cNvSpPr txBox="1"/>
            <p:nvPr/>
          </p:nvSpPr>
          <p:spPr>
            <a:xfrm>
              <a:off x="251520" y="5445224"/>
              <a:ext cx="48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16</a:t>
              </a:r>
            </a:p>
          </p:txBody>
        </p:sp>
        <p:sp>
          <p:nvSpPr>
            <p:cNvPr id="137" name="Textfeld 136"/>
            <p:cNvSpPr txBox="1"/>
            <p:nvPr/>
          </p:nvSpPr>
          <p:spPr>
            <a:xfrm>
              <a:off x="975066" y="5436542"/>
              <a:ext cx="48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17</a:t>
              </a:r>
            </a:p>
          </p:txBody>
        </p:sp>
        <p:sp>
          <p:nvSpPr>
            <p:cNvPr id="138" name="Line 15"/>
            <p:cNvSpPr>
              <a:spLocks noChangeShapeType="1"/>
            </p:cNvSpPr>
            <p:nvPr/>
          </p:nvSpPr>
          <p:spPr bwMode="auto">
            <a:xfrm>
              <a:off x="958153" y="4634568"/>
              <a:ext cx="260185" cy="477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7" name="Rechteck 146"/>
            <p:cNvSpPr/>
            <p:nvPr/>
          </p:nvSpPr>
          <p:spPr>
            <a:xfrm>
              <a:off x="3252587" y="3438186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48" name="Line 13"/>
            <p:cNvSpPr>
              <a:spLocks noChangeShapeType="1"/>
            </p:cNvSpPr>
            <p:nvPr/>
          </p:nvSpPr>
          <p:spPr bwMode="auto">
            <a:xfrm>
              <a:off x="3734925" y="3798247"/>
              <a:ext cx="305471" cy="4590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9" name="Textfeld 148"/>
            <p:cNvSpPr txBox="1"/>
            <p:nvPr/>
          </p:nvSpPr>
          <p:spPr>
            <a:xfrm>
              <a:off x="3305503" y="3753222"/>
              <a:ext cx="36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50" name="Rechteck 149"/>
            <p:cNvSpPr/>
            <p:nvPr/>
          </p:nvSpPr>
          <p:spPr>
            <a:xfrm>
              <a:off x="2621427" y="4257278"/>
              <a:ext cx="484964" cy="3774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27</a:t>
              </a:r>
            </a:p>
          </p:txBody>
        </p:sp>
        <p:sp>
          <p:nvSpPr>
            <p:cNvPr id="151" name="Textfeld 150"/>
            <p:cNvSpPr txBox="1"/>
            <p:nvPr/>
          </p:nvSpPr>
          <p:spPr>
            <a:xfrm>
              <a:off x="2621427" y="4581314"/>
              <a:ext cx="48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52" name="Rechteck 151"/>
            <p:cNvSpPr/>
            <p:nvPr/>
          </p:nvSpPr>
          <p:spPr>
            <a:xfrm>
              <a:off x="3900659" y="4257278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24</a:t>
              </a:r>
            </a:p>
          </p:txBody>
        </p:sp>
        <p:sp>
          <p:nvSpPr>
            <p:cNvPr id="153" name="Textfeld 152"/>
            <p:cNvSpPr txBox="1"/>
            <p:nvPr/>
          </p:nvSpPr>
          <p:spPr>
            <a:xfrm>
              <a:off x="3900659" y="4581314"/>
              <a:ext cx="485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154" name="Line 15"/>
            <p:cNvSpPr>
              <a:spLocks noChangeShapeType="1"/>
            </p:cNvSpPr>
            <p:nvPr/>
          </p:nvSpPr>
          <p:spPr bwMode="auto">
            <a:xfrm flipH="1">
              <a:off x="2924272" y="3789227"/>
              <a:ext cx="337048" cy="468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9" name="Rechteck 198"/>
            <p:cNvSpPr/>
            <p:nvPr/>
          </p:nvSpPr>
          <p:spPr>
            <a:xfrm>
              <a:off x="5737098" y="3438000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00" name="Line 13"/>
            <p:cNvSpPr>
              <a:spLocks noChangeShapeType="1"/>
            </p:cNvSpPr>
            <p:nvPr/>
          </p:nvSpPr>
          <p:spPr bwMode="auto">
            <a:xfrm>
              <a:off x="6219436" y="3798061"/>
              <a:ext cx="305471" cy="4590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01" name="Textfeld 200"/>
            <p:cNvSpPr txBox="1"/>
            <p:nvPr/>
          </p:nvSpPr>
          <p:spPr>
            <a:xfrm>
              <a:off x="5790014" y="3753036"/>
              <a:ext cx="36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02" name="Rechteck 201"/>
            <p:cNvSpPr/>
            <p:nvPr/>
          </p:nvSpPr>
          <p:spPr>
            <a:xfrm>
              <a:off x="5105938" y="4257092"/>
              <a:ext cx="484964" cy="3774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203" name="Textfeld 202"/>
            <p:cNvSpPr txBox="1"/>
            <p:nvPr/>
          </p:nvSpPr>
          <p:spPr>
            <a:xfrm>
              <a:off x="5105938" y="4581128"/>
              <a:ext cx="48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204" name="Rechteck 203"/>
            <p:cNvSpPr/>
            <p:nvPr/>
          </p:nvSpPr>
          <p:spPr>
            <a:xfrm>
              <a:off x="6385170" y="4257092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22</a:t>
              </a:r>
            </a:p>
          </p:txBody>
        </p:sp>
        <p:sp>
          <p:nvSpPr>
            <p:cNvPr id="205" name="Textfeld 204"/>
            <p:cNvSpPr txBox="1"/>
            <p:nvPr/>
          </p:nvSpPr>
          <p:spPr>
            <a:xfrm>
              <a:off x="6385170" y="4581128"/>
              <a:ext cx="485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206" name="Line 15"/>
            <p:cNvSpPr>
              <a:spLocks noChangeShapeType="1"/>
            </p:cNvSpPr>
            <p:nvPr/>
          </p:nvSpPr>
          <p:spPr bwMode="auto">
            <a:xfrm flipH="1">
              <a:off x="5408783" y="3789041"/>
              <a:ext cx="337048" cy="468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07" name="Rechteck 206"/>
            <p:cNvSpPr/>
            <p:nvPr/>
          </p:nvSpPr>
          <p:spPr>
            <a:xfrm>
              <a:off x="7797782" y="3438186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18</a:t>
              </a:r>
            </a:p>
          </p:txBody>
        </p:sp>
        <p:sp>
          <p:nvSpPr>
            <p:cNvPr id="208" name="Line 13"/>
            <p:cNvSpPr>
              <a:spLocks noChangeShapeType="1"/>
            </p:cNvSpPr>
            <p:nvPr/>
          </p:nvSpPr>
          <p:spPr bwMode="auto">
            <a:xfrm>
              <a:off x="8280120" y="3798247"/>
              <a:ext cx="305471" cy="4590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09" name="Textfeld 208"/>
            <p:cNvSpPr txBox="1"/>
            <p:nvPr/>
          </p:nvSpPr>
          <p:spPr>
            <a:xfrm>
              <a:off x="7850698" y="3753222"/>
              <a:ext cx="36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210" name="Rechteck 209"/>
            <p:cNvSpPr/>
            <p:nvPr/>
          </p:nvSpPr>
          <p:spPr>
            <a:xfrm>
              <a:off x="7166622" y="4257278"/>
              <a:ext cx="484964" cy="377404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11" name="Textfeld 210"/>
            <p:cNvSpPr txBox="1"/>
            <p:nvPr/>
          </p:nvSpPr>
          <p:spPr>
            <a:xfrm>
              <a:off x="7166622" y="4581314"/>
              <a:ext cx="48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14</a:t>
              </a:r>
            </a:p>
          </p:txBody>
        </p:sp>
        <p:sp>
          <p:nvSpPr>
            <p:cNvPr id="212" name="Rechteck 211"/>
            <p:cNvSpPr/>
            <p:nvPr/>
          </p:nvSpPr>
          <p:spPr>
            <a:xfrm>
              <a:off x="8445854" y="4257278"/>
              <a:ext cx="484964" cy="36004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213" name="Textfeld 212"/>
            <p:cNvSpPr txBox="1"/>
            <p:nvPr/>
          </p:nvSpPr>
          <p:spPr>
            <a:xfrm>
              <a:off x="8445854" y="4581314"/>
              <a:ext cx="485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15</a:t>
              </a:r>
            </a:p>
          </p:txBody>
        </p:sp>
        <p:sp>
          <p:nvSpPr>
            <p:cNvPr id="214" name="Line 15"/>
            <p:cNvSpPr>
              <a:spLocks noChangeShapeType="1"/>
            </p:cNvSpPr>
            <p:nvPr/>
          </p:nvSpPr>
          <p:spPr bwMode="auto">
            <a:xfrm flipH="1">
              <a:off x="7469467" y="3789227"/>
              <a:ext cx="337048" cy="468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15" name="Rechteck 214"/>
            <p:cNvSpPr/>
            <p:nvPr/>
          </p:nvSpPr>
          <p:spPr>
            <a:xfrm>
              <a:off x="990692" y="5121188"/>
              <a:ext cx="484964" cy="377404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62" name="Rechteck 61"/>
          <p:cNvSpPr/>
          <p:nvPr/>
        </p:nvSpPr>
        <p:spPr>
          <a:xfrm>
            <a:off x="362397" y="260648"/>
            <a:ext cx="82156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Realisierung des gewünschten Binärbaums im Feld </a:t>
            </a:r>
            <a:r>
              <a:rPr lang="de-DE" sz="2400" dirty="0">
                <a:solidFill>
                  <a:srgbClr val="0070C0"/>
                </a:solidFill>
              </a:rPr>
              <a:t>A [1..n]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051720" y="3681028"/>
            <a:ext cx="15120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Abstrakt</a:t>
            </a:r>
          </a:p>
          <a:p>
            <a:r>
              <a:rPr lang="de-DE" dirty="0"/>
              <a:t>Knoten </a:t>
            </a:r>
            <a:r>
              <a:rPr lang="de-DE" dirty="0">
                <a:solidFill>
                  <a:srgbClr val="0070C0"/>
                </a:solidFill>
              </a:rPr>
              <a:t>v</a:t>
            </a:r>
          </a:p>
          <a:p>
            <a:r>
              <a:rPr lang="de-DE" dirty="0" err="1">
                <a:solidFill>
                  <a:srgbClr val="0070C0"/>
                </a:solidFill>
              </a:rPr>
              <a:t>key</a:t>
            </a:r>
            <a:r>
              <a:rPr lang="de-DE" dirty="0">
                <a:solidFill>
                  <a:srgbClr val="0070C0"/>
                </a:solidFill>
              </a:rPr>
              <a:t>(v)</a:t>
            </a:r>
          </a:p>
          <a:p>
            <a:r>
              <a:rPr lang="de-DE" dirty="0" err="1">
                <a:solidFill>
                  <a:srgbClr val="00B050"/>
                </a:solidFill>
              </a:rPr>
              <a:t>root</a:t>
            </a:r>
            <a:endParaRPr lang="de-DE" dirty="0">
              <a:solidFill>
                <a:srgbClr val="00B050"/>
              </a:solidFill>
            </a:endParaRPr>
          </a:p>
          <a:p>
            <a:r>
              <a:rPr lang="de-DE" dirty="0" err="1">
                <a:solidFill>
                  <a:srgbClr val="00B050"/>
                </a:solidFill>
              </a:rPr>
              <a:t>lastnode</a:t>
            </a:r>
            <a:endParaRPr lang="de-DE" dirty="0">
              <a:solidFill>
                <a:srgbClr val="00B050"/>
              </a:solidFill>
            </a:endParaRPr>
          </a:p>
          <a:p>
            <a:r>
              <a:rPr lang="de-DE" dirty="0" err="1">
                <a:solidFill>
                  <a:srgbClr val="0070C0"/>
                </a:solidFill>
              </a:rPr>
              <a:t>leftchild</a:t>
            </a:r>
            <a:r>
              <a:rPr lang="de-DE" dirty="0">
                <a:solidFill>
                  <a:srgbClr val="0070C0"/>
                </a:solidFill>
              </a:rPr>
              <a:t>(v)</a:t>
            </a:r>
          </a:p>
          <a:p>
            <a:r>
              <a:rPr lang="de-DE" dirty="0" err="1">
                <a:solidFill>
                  <a:srgbClr val="0070C0"/>
                </a:solidFill>
              </a:rPr>
              <a:t>rightchild</a:t>
            </a:r>
            <a:r>
              <a:rPr lang="de-DE" dirty="0">
                <a:solidFill>
                  <a:srgbClr val="0070C0"/>
                </a:solidFill>
              </a:rPr>
              <a:t>(v)</a:t>
            </a:r>
          </a:p>
          <a:p>
            <a:r>
              <a:rPr lang="de-DE" dirty="0" err="1">
                <a:solidFill>
                  <a:srgbClr val="0070C0"/>
                </a:solidFill>
              </a:rPr>
              <a:t>parent</a:t>
            </a:r>
            <a:r>
              <a:rPr lang="de-DE" dirty="0">
                <a:solidFill>
                  <a:srgbClr val="0070C0"/>
                </a:solidFill>
              </a:rPr>
              <a:t>(v)</a:t>
            </a:r>
          </a:p>
          <a:p>
            <a:r>
              <a:rPr lang="de-DE" dirty="0" err="1">
                <a:solidFill>
                  <a:srgbClr val="0070C0"/>
                </a:solidFill>
              </a:rPr>
              <a:t>exists</a:t>
            </a:r>
            <a:r>
              <a:rPr lang="de-DE" dirty="0">
                <a:solidFill>
                  <a:srgbClr val="0070C0"/>
                </a:solidFill>
              </a:rPr>
              <a:t>(v)</a:t>
            </a:r>
          </a:p>
          <a:p>
            <a:r>
              <a:rPr lang="de-DE" dirty="0" err="1">
                <a:solidFill>
                  <a:srgbClr val="0070C0"/>
                </a:solidFill>
              </a:rPr>
              <a:t>is-leaf</a:t>
            </a:r>
            <a:r>
              <a:rPr lang="de-DE" dirty="0">
                <a:solidFill>
                  <a:srgbClr val="0070C0"/>
                </a:solidFill>
              </a:rPr>
              <a:t>(v)</a:t>
            </a:r>
          </a:p>
        </p:txBody>
      </p:sp>
      <p:sp>
        <p:nvSpPr>
          <p:cNvPr id="67" name="Textfeld 66"/>
          <p:cNvSpPr txBox="1"/>
          <p:nvPr/>
        </p:nvSpPr>
        <p:spPr>
          <a:xfrm>
            <a:off x="3696076" y="3681028"/>
            <a:ext cx="17694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Realisierung</a:t>
            </a:r>
          </a:p>
          <a:p>
            <a:r>
              <a:rPr lang="de-DE" dirty="0"/>
              <a:t>Index </a:t>
            </a:r>
            <a:r>
              <a:rPr lang="de-DE" dirty="0">
                <a:solidFill>
                  <a:srgbClr val="0070C0"/>
                </a:solidFill>
              </a:rPr>
              <a:t>v (1≤v≤n)</a:t>
            </a:r>
          </a:p>
          <a:p>
            <a:r>
              <a:rPr lang="de-DE" dirty="0">
                <a:solidFill>
                  <a:srgbClr val="0070C0"/>
                </a:solidFill>
              </a:rPr>
              <a:t>A[v]</a:t>
            </a:r>
          </a:p>
          <a:p>
            <a:r>
              <a:rPr lang="de-DE" dirty="0">
                <a:solidFill>
                  <a:srgbClr val="0070C0"/>
                </a:solidFill>
              </a:rPr>
              <a:t>1</a:t>
            </a:r>
          </a:p>
          <a:p>
            <a:r>
              <a:rPr lang="de-DE" dirty="0" err="1">
                <a:solidFill>
                  <a:srgbClr val="0070C0"/>
                </a:solidFill>
              </a:rPr>
              <a:t>n</a:t>
            </a:r>
            <a:r>
              <a:rPr lang="de-DE" dirty="0">
                <a:solidFill>
                  <a:srgbClr val="0070C0"/>
                </a:solidFill>
              </a:rPr>
              <a:t> (initial)</a:t>
            </a:r>
          </a:p>
          <a:p>
            <a:r>
              <a:rPr lang="de-DE" dirty="0">
                <a:solidFill>
                  <a:srgbClr val="0070C0"/>
                </a:solidFill>
              </a:rPr>
              <a:t>2·v</a:t>
            </a:r>
          </a:p>
          <a:p>
            <a:r>
              <a:rPr lang="de-DE" dirty="0">
                <a:solidFill>
                  <a:srgbClr val="0070C0"/>
                </a:solidFill>
              </a:rPr>
              <a:t>2·v+1</a:t>
            </a:r>
          </a:p>
          <a:p>
            <a:r>
              <a:rPr lang="de-DE" dirty="0">
                <a:solidFill>
                  <a:srgbClr val="3366FF"/>
                </a:solidFill>
              </a:rPr>
              <a:t>⎣ </a:t>
            </a:r>
            <a:r>
              <a:rPr lang="de-DE" dirty="0">
                <a:solidFill>
                  <a:srgbClr val="0070C0"/>
                </a:solidFill>
              </a:rPr>
              <a:t>v/2</a:t>
            </a:r>
            <a:r>
              <a:rPr lang="el-GR" dirty="0">
                <a:solidFill>
                  <a:srgbClr val="0070C0"/>
                </a:solidFill>
              </a:rPr>
              <a:t> </a:t>
            </a:r>
            <a:r>
              <a:rPr lang="de-DE" dirty="0">
                <a:solidFill>
                  <a:srgbClr val="3366FF"/>
                </a:solidFill>
              </a:rPr>
              <a:t>⎦</a:t>
            </a:r>
          </a:p>
          <a:p>
            <a:r>
              <a:rPr lang="de-DE" dirty="0">
                <a:solidFill>
                  <a:srgbClr val="0070C0"/>
                </a:solidFill>
              </a:rPr>
              <a:t>(</a:t>
            </a:r>
            <a:r>
              <a:rPr lang="de-DE" dirty="0" err="1">
                <a:solidFill>
                  <a:srgbClr val="0070C0"/>
                </a:solidFill>
              </a:rPr>
              <a:t>v≤n</a:t>
            </a:r>
            <a:r>
              <a:rPr lang="de-DE" dirty="0">
                <a:solidFill>
                  <a:srgbClr val="0070C0"/>
                </a:solidFill>
              </a:rPr>
              <a:t>)</a:t>
            </a:r>
          </a:p>
          <a:p>
            <a:r>
              <a:rPr lang="de-DE" dirty="0">
                <a:solidFill>
                  <a:srgbClr val="0070C0"/>
                </a:solidFill>
              </a:rPr>
              <a:t>(v&gt;n/2)</a:t>
            </a:r>
          </a:p>
        </p:txBody>
      </p:sp>
      <p:sp>
        <p:nvSpPr>
          <p:cNvPr id="58" name="Inhaltsplatzhalter 2"/>
          <p:cNvSpPr>
            <a:spLocks noGrp="1"/>
          </p:cNvSpPr>
          <p:nvPr>
            <p:ph idx="1"/>
          </p:nvPr>
        </p:nvSpPr>
        <p:spPr>
          <a:xfrm>
            <a:off x="5181558" y="4502851"/>
            <a:ext cx="3960440" cy="1727969"/>
          </a:xfrm>
        </p:spPr>
        <p:txBody>
          <a:bodyPr/>
          <a:lstStyle/>
          <a:p>
            <a:r>
              <a:rPr lang="de-DE" sz="2000" dirty="0"/>
              <a:t>Realisierung von 2*v für v eine natürliche Zahl ?</a:t>
            </a:r>
          </a:p>
          <a:p>
            <a:r>
              <a:rPr lang="de-DE" sz="2000" dirty="0"/>
              <a:t>Realisierung von ⎣ v/2</a:t>
            </a:r>
            <a:r>
              <a:rPr lang="el-GR" sz="2000" dirty="0"/>
              <a:t> </a:t>
            </a:r>
            <a:r>
              <a:rPr lang="de-DE" sz="2000" dirty="0"/>
              <a:t>⎦ ?  </a:t>
            </a:r>
          </a:p>
        </p:txBody>
      </p:sp>
      <p:sp>
        <p:nvSpPr>
          <p:cNvPr id="60" name="Rechteck 4">
            <a:extLst>
              <a:ext uri="{FF2B5EF4-FFF2-40B4-BE49-F238E27FC236}">
                <a16:creationId xmlns:a16="http://schemas.microsoft.com/office/drawing/2014/main" id="{DB694145-DF10-2045-BEB9-E902630FA79D}"/>
              </a:ext>
            </a:extLst>
          </p:cNvPr>
          <p:cNvSpPr/>
          <p:nvPr/>
        </p:nvSpPr>
        <p:spPr>
          <a:xfrm>
            <a:off x="3151398" y="6634931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www-tcs.cs.uni-sb.de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course</a:t>
            </a:r>
            <a:r>
              <a:rPr lang="de-DE" sz="1200" dirty="0">
                <a:solidFill>
                  <a:schemeClr val="bg1"/>
                </a:solidFill>
              </a:rPr>
              <a:t>/60/</a:t>
            </a:r>
          </a:p>
        </p:txBody>
      </p:sp>
    </p:spTree>
    <p:extLst>
      <p:ext uri="{BB962C8B-B14F-4D97-AF65-F5344CB8AC3E}">
        <p14:creationId xmlns:p14="http://schemas.microsoft.com/office/powerpoint/2010/main" val="390848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Heap-</a:t>
            </a:r>
            <a:r>
              <a:rPr lang="de-DE" dirty="0" err="1"/>
              <a:t>Sort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pic>
        <p:nvPicPr>
          <p:cNvPr id="6" name="Bild 5" descr="heapso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4" y="1412776"/>
            <a:ext cx="8585616" cy="274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23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Make</a:t>
            </a:r>
            <a:r>
              <a:rPr lang="de-DE" dirty="0"/>
              <a:t>-Heap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pic>
        <p:nvPicPr>
          <p:cNvPr id="5" name="Bild 4" descr="make-hea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8735396" cy="1440160"/>
          </a:xfrm>
          <a:prstGeom prst="rect">
            <a:avLst/>
          </a:prstGeom>
        </p:spPr>
      </p:pic>
      <p:pic>
        <p:nvPicPr>
          <p:cNvPr id="7" name="Bild 6" descr="Screen Shot 2015-04-14 at 21.26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770" y="2247900"/>
            <a:ext cx="238871" cy="244996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212976"/>
            <a:ext cx="8435280" cy="2952874"/>
          </a:xfrm>
        </p:spPr>
        <p:txBody>
          <a:bodyPr/>
          <a:lstStyle/>
          <a:p>
            <a:r>
              <a:rPr lang="de-DE" sz="2400" dirty="0"/>
              <a:t>Betrachte einen Knoten nach dem anderen, die Kinder sollten schon Heaps (Max-Heaps) sein</a:t>
            </a:r>
          </a:p>
          <a:p>
            <a:r>
              <a:rPr lang="de-DE" sz="2400" dirty="0"/>
              <a:t>Verwende </a:t>
            </a:r>
            <a:r>
              <a:rPr lang="de-DE" sz="2400" dirty="0" err="1"/>
              <a:t>Heapify</a:t>
            </a:r>
            <a:r>
              <a:rPr lang="de-DE" sz="2400" dirty="0"/>
              <a:t> um Beinahe-Heap zu Heap zu machen</a:t>
            </a:r>
          </a:p>
          <a:p>
            <a:r>
              <a:rPr lang="de-DE" sz="2400" dirty="0"/>
              <a:t>Kinder eines Knoten sind schon Wurzeln von Heaps, wenn man rückwärts vorgeht (beginnend beim Vater von </a:t>
            </a:r>
            <a:r>
              <a:rPr lang="de-DE" sz="2400" dirty="0" err="1"/>
              <a:t>lastnode</a:t>
            </a:r>
            <a:r>
              <a:rPr lang="de-DE" sz="2400" dirty="0"/>
              <a:t>)</a:t>
            </a:r>
          </a:p>
          <a:p>
            <a:r>
              <a:rPr lang="de-DE" sz="2400" dirty="0"/>
              <a:t>Zeitverbrauch: Sicherlich in O(</a:t>
            </a:r>
            <a:r>
              <a:rPr lang="de-DE" sz="2400" dirty="0" err="1"/>
              <a:t>n</a:t>
            </a:r>
            <a:r>
              <a:rPr lang="de-DE" sz="2400" dirty="0"/>
              <a:t> log </a:t>
            </a:r>
            <a:r>
              <a:rPr lang="de-DE" sz="2400" dirty="0" err="1"/>
              <a:t>n</a:t>
            </a:r>
            <a:r>
              <a:rPr lang="de-DE" sz="2400" dirty="0"/>
              <a:t>)</a:t>
            </a:r>
          </a:p>
          <a:p>
            <a:pPr lvl="1"/>
            <a:r>
              <a:rPr lang="de-DE" sz="2200" dirty="0"/>
              <a:t>Genauere Analyse später ( O(</a:t>
            </a:r>
            <a:r>
              <a:rPr lang="de-DE" sz="2200" dirty="0" err="1"/>
              <a:t>n</a:t>
            </a:r>
            <a:r>
              <a:rPr lang="de-DE" sz="2200" dirty="0"/>
              <a:t>) </a:t>
            </a:r>
            <a:r>
              <a:rPr lang="de-DE" sz="2200"/>
              <a:t>nach Floyd )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443505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Heap-</a:t>
            </a:r>
            <a:r>
              <a:rPr lang="de-DE" dirty="0" err="1"/>
              <a:t>Sort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6" name="Bild 5" descr="heapso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4" y="1412776"/>
            <a:ext cx="8585616" cy="274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72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Aufgaben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zur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Wiederholung</a:t>
            </a:r>
            <a:endParaRPr lang="en-US" sz="2800" dirty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268760"/>
            <a:ext cx="8712968" cy="352839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Ist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Selection-Sort in </a:t>
            </a:r>
            <a:r>
              <a:rPr lang="en-US" sz="2400" dirty="0">
                <a:solidFill>
                  <a:schemeClr val="bg1"/>
                </a:solidFill>
                <a:latin typeface="Symbol" charset="2"/>
                <a:cs typeface="Symbol" charset="2"/>
              </a:rPr>
              <a:t>W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(n</a:t>
            </a:r>
            <a:r>
              <a:rPr lang="en-US" sz="2400" baseline="30000" dirty="0">
                <a:solidFill>
                  <a:schemeClr val="bg1"/>
                </a:solidFill>
                <a:latin typeface="Chalkduster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)?</a:t>
            </a:r>
          </a:p>
          <a:p>
            <a:pPr eaLnBrk="1" hangingPunct="1"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Ist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Insertion-Sort in </a:t>
            </a:r>
            <a:r>
              <a:rPr lang="en-US" sz="2400" dirty="0">
                <a:solidFill>
                  <a:schemeClr val="bg1"/>
                </a:solidFill>
                <a:latin typeface="Symbol" charset="2"/>
                <a:cs typeface="Symbol" charset="2"/>
              </a:rPr>
              <a:t>W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(n</a:t>
            </a:r>
            <a:r>
              <a:rPr lang="en-US" sz="2400" baseline="30000" dirty="0">
                <a:solidFill>
                  <a:schemeClr val="bg1"/>
                </a:solidFill>
                <a:latin typeface="Chalkduster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)?</a:t>
            </a:r>
          </a:p>
          <a:p>
            <a:pPr eaLnBrk="1" hangingPunct="1"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Ist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Insertion-Sort in </a:t>
            </a:r>
            <a:r>
              <a:rPr lang="en-US" sz="2400" dirty="0">
                <a:solidFill>
                  <a:schemeClr val="bg1"/>
                </a:solidFill>
                <a:latin typeface="Symbol" charset="2"/>
                <a:cs typeface="Symbol" charset="2"/>
              </a:rPr>
              <a:t>Q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(n</a:t>
            </a:r>
            <a:r>
              <a:rPr lang="en-US" sz="2400" baseline="30000" dirty="0">
                <a:solidFill>
                  <a:schemeClr val="bg1"/>
                </a:solidFill>
                <a:latin typeface="Chalkduster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)?</a:t>
            </a:r>
          </a:p>
          <a:p>
            <a:pPr eaLnBrk="1" hangingPunct="1"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Ist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Quicksort in </a:t>
            </a:r>
            <a:r>
              <a:rPr lang="en-US" sz="2400" dirty="0">
                <a:solidFill>
                  <a:schemeClr val="bg1"/>
                </a:solidFill>
                <a:latin typeface="Symbol" charset="2"/>
                <a:cs typeface="Symbol" charset="2"/>
              </a:rPr>
              <a:t>Q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(n log n)?</a:t>
            </a: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69429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Heapify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pic>
        <p:nvPicPr>
          <p:cNvPr id="5" name="Bild 4" descr="heapif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85" y="1340768"/>
            <a:ext cx="8270463" cy="345335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46291" y="5589240"/>
            <a:ext cx="6429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Statt „</a:t>
            </a:r>
            <a:r>
              <a:rPr lang="de-DE" dirty="0" err="1"/>
              <a:t>Heapify</a:t>
            </a:r>
            <a:r>
              <a:rPr lang="de-DE" dirty="0"/>
              <a:t>“ wird oft auch der Ausdruck „</a:t>
            </a:r>
            <a:r>
              <a:rPr lang="de-DE" dirty="0" err="1"/>
              <a:t>Einsieben</a:t>
            </a:r>
            <a:r>
              <a:rPr lang="de-DE" dirty="0"/>
              <a:t>“ verwendet.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510" y="1868649"/>
            <a:ext cx="259891" cy="259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327" y="2132856"/>
            <a:ext cx="259891" cy="259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890" y="1609841"/>
            <a:ext cx="564069" cy="25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58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Hilfsfunktionen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pic>
        <p:nvPicPr>
          <p:cNvPr id="3" name="Bild 2" descr="heapsort-au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3168352" cy="34933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39752" y="3347210"/>
            <a:ext cx="576064" cy="23498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27165" y="3266037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" charset="0"/>
                <a:ea typeface="Times" charset="0"/>
                <a:cs typeface="Times" charset="0"/>
              </a:rPr>
              <a:t>v ≤ </a:t>
            </a:r>
            <a:r>
              <a:rPr lang="en-US" sz="1600" i="1" dirty="0" err="1">
                <a:latin typeface="Times" charset="0"/>
                <a:ea typeface="Times" charset="0"/>
                <a:cs typeface="Times" charset="0"/>
              </a:rPr>
              <a:t>lastnode</a:t>
            </a:r>
            <a:endParaRPr lang="en-US" sz="1600" b="1" i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4307" y="4602594"/>
            <a:ext cx="576064" cy="23498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51720" y="4521421"/>
            <a:ext cx="1418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" charset="0"/>
                <a:ea typeface="Times" charset="0"/>
                <a:cs typeface="Times" charset="0"/>
              </a:rPr>
              <a:t>2*v &gt; </a:t>
            </a:r>
            <a:r>
              <a:rPr lang="en-US" sz="1600" i="1" dirty="0" err="1">
                <a:latin typeface="Times" charset="0"/>
                <a:ea typeface="Times" charset="0"/>
                <a:cs typeface="Times" charset="0"/>
              </a:rPr>
              <a:t>lastnode</a:t>
            </a:r>
            <a:endParaRPr lang="en-US" sz="1600" b="1" i="1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638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Heap-</a:t>
            </a:r>
            <a:r>
              <a:rPr lang="de-DE" dirty="0" err="1"/>
              <a:t>Sort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pic>
        <p:nvPicPr>
          <p:cNvPr id="6" name="Bild 5" descr="heapso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4" y="1412776"/>
            <a:ext cx="8585616" cy="2746474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339752" y="50851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Robert W. Floyd: </a:t>
            </a:r>
            <a:r>
              <a:rPr lang="de-DE" sz="1200" dirty="0" err="1">
                <a:solidFill>
                  <a:srgbClr val="0000FF"/>
                </a:solidFill>
              </a:rPr>
              <a:t>Algorithm</a:t>
            </a:r>
            <a:r>
              <a:rPr lang="de-DE" sz="1200" dirty="0">
                <a:solidFill>
                  <a:srgbClr val="0000FF"/>
                </a:solidFill>
              </a:rPr>
              <a:t> 113: </a:t>
            </a:r>
            <a:r>
              <a:rPr lang="de-DE" sz="1200" dirty="0" err="1">
                <a:solidFill>
                  <a:srgbClr val="0000FF"/>
                </a:solidFill>
              </a:rPr>
              <a:t>Treesort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In: Communications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ACM. 5, Nr. 8, S. 434, </a:t>
            </a:r>
            <a:r>
              <a:rPr lang="de-DE" sz="1200" b="1" dirty="0">
                <a:solidFill>
                  <a:srgbClr val="FF0000"/>
                </a:solidFill>
              </a:rPr>
              <a:t>1962</a:t>
            </a:r>
            <a:endParaRPr lang="de-DE" sz="1200" dirty="0">
              <a:solidFill>
                <a:srgbClr val="0000FF"/>
              </a:solidFill>
            </a:endParaRPr>
          </a:p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>
                <a:solidFill>
                  <a:srgbClr val="0000FF"/>
                </a:solidFill>
              </a:rPr>
              <a:t>Robert W. Floyd: </a:t>
            </a:r>
            <a:r>
              <a:rPr lang="de-DE" sz="1200" dirty="0" err="1">
                <a:solidFill>
                  <a:srgbClr val="0000FF"/>
                </a:solidFill>
              </a:rPr>
              <a:t>Algorithm</a:t>
            </a:r>
            <a:r>
              <a:rPr lang="de-DE" sz="1200" dirty="0">
                <a:solidFill>
                  <a:srgbClr val="0000FF"/>
                </a:solidFill>
              </a:rPr>
              <a:t> 245: </a:t>
            </a:r>
            <a:r>
              <a:rPr lang="de-DE" sz="1200" dirty="0" err="1">
                <a:solidFill>
                  <a:srgbClr val="0000FF"/>
                </a:solidFill>
              </a:rPr>
              <a:t>Treesort</a:t>
            </a:r>
            <a:r>
              <a:rPr lang="de-DE" sz="1200" dirty="0">
                <a:solidFill>
                  <a:srgbClr val="0000FF"/>
                </a:solidFill>
              </a:rPr>
              <a:t> 3.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In: Communications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ACM. 7, Nr. 12, S. 701, </a:t>
            </a:r>
            <a:r>
              <a:rPr lang="de-DE" sz="1200" b="1" dirty="0">
                <a:solidFill>
                  <a:srgbClr val="FF0000"/>
                </a:solidFill>
              </a:rPr>
              <a:t>1964</a:t>
            </a:r>
            <a:endParaRPr lang="de-DE" sz="1200" dirty="0">
              <a:solidFill>
                <a:srgbClr val="0000FF"/>
              </a:solidFill>
            </a:endParaRPr>
          </a:p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>
                <a:solidFill>
                  <a:srgbClr val="0000FF"/>
                </a:solidFill>
              </a:rPr>
              <a:t>J. W. J. Williams: </a:t>
            </a:r>
            <a:r>
              <a:rPr lang="de-DE" sz="1200" dirty="0" err="1">
                <a:solidFill>
                  <a:srgbClr val="0000FF"/>
                </a:solidFill>
              </a:rPr>
              <a:t>Algorithm</a:t>
            </a:r>
            <a:r>
              <a:rPr lang="de-DE" sz="1200" dirty="0">
                <a:solidFill>
                  <a:srgbClr val="0000FF"/>
                </a:solidFill>
              </a:rPr>
              <a:t> 232: </a:t>
            </a:r>
            <a:r>
              <a:rPr lang="de-DE" sz="1200" dirty="0" err="1">
                <a:solidFill>
                  <a:srgbClr val="0000FF"/>
                </a:solidFill>
              </a:rPr>
              <a:t>Heapsort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In: Communications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ACM. 7, Nr. 6, S. 347-348, </a:t>
            </a:r>
            <a:r>
              <a:rPr lang="de-DE" sz="1200" b="1" dirty="0">
                <a:solidFill>
                  <a:srgbClr val="FF0000"/>
                </a:solidFill>
              </a:rPr>
              <a:t>1964</a:t>
            </a:r>
            <a:endParaRPr lang="de-DE" sz="1200" dirty="0">
              <a:solidFill>
                <a:srgbClr val="0000FF"/>
              </a:solidFill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206979" y="3501008"/>
            <a:ext cx="3816424" cy="1368152"/>
          </a:xfrm>
        </p:spPr>
        <p:txBody>
          <a:bodyPr/>
          <a:lstStyle/>
          <a:p>
            <a:r>
              <a:rPr lang="de-DE" sz="2000" dirty="0"/>
              <a:t>O(</a:t>
            </a:r>
            <a:r>
              <a:rPr lang="de-DE" sz="2000" dirty="0" err="1"/>
              <a:t>n</a:t>
            </a:r>
            <a:r>
              <a:rPr lang="de-DE" sz="2000" dirty="0"/>
              <a:t> log </a:t>
            </a:r>
            <a:r>
              <a:rPr lang="de-DE" sz="2000" dirty="0" err="1"/>
              <a:t>n</a:t>
            </a:r>
            <a:r>
              <a:rPr lang="de-DE" sz="2000" dirty="0"/>
              <a:t>) für </a:t>
            </a:r>
            <a:r>
              <a:rPr lang="de-DE" sz="2000" dirty="0" err="1"/>
              <a:t>Make</a:t>
            </a:r>
            <a:r>
              <a:rPr lang="de-DE" sz="2000" dirty="0"/>
              <a:t>-Heap</a:t>
            </a:r>
          </a:p>
          <a:p>
            <a:r>
              <a:rPr lang="de-DE" sz="2000" dirty="0"/>
              <a:t>O(</a:t>
            </a:r>
            <a:r>
              <a:rPr lang="de-DE" sz="2000" dirty="0" err="1"/>
              <a:t>n</a:t>
            </a:r>
            <a:r>
              <a:rPr lang="de-DE" sz="2000" dirty="0"/>
              <a:t> log </a:t>
            </a:r>
            <a:r>
              <a:rPr lang="de-DE" sz="2000" dirty="0" err="1"/>
              <a:t>n</a:t>
            </a:r>
            <a:r>
              <a:rPr lang="de-DE" sz="2000" dirty="0"/>
              <a:t>) für </a:t>
            </a:r>
            <a:r>
              <a:rPr lang="de-DE" sz="2000" dirty="0" err="1"/>
              <a:t>While</a:t>
            </a:r>
            <a:r>
              <a:rPr lang="de-DE" sz="2000" dirty="0"/>
              <a:t>-Schleife</a:t>
            </a:r>
          </a:p>
          <a:p>
            <a:r>
              <a:rPr lang="de-DE" sz="2000" dirty="0"/>
              <a:t>Gesamtlaufzeit O(</a:t>
            </a:r>
            <a:r>
              <a:rPr lang="de-DE" sz="2000" dirty="0" err="1"/>
              <a:t>n</a:t>
            </a:r>
            <a:r>
              <a:rPr lang="de-DE" sz="2000" dirty="0"/>
              <a:t> log </a:t>
            </a:r>
            <a:r>
              <a:rPr lang="de-DE" sz="2000" dirty="0" err="1"/>
              <a:t>n</a:t>
            </a:r>
            <a:r>
              <a:rPr lang="de-DE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98945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pic>
        <p:nvPicPr>
          <p:cNvPr id="5" name="Bild 4" descr="Deutschland_Internet-1024x5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3336" y="0"/>
            <a:ext cx="12192000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915816" y="4149080"/>
            <a:ext cx="302433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400" dirty="0" err="1"/>
              <a:t>Sorting</a:t>
            </a:r>
            <a:r>
              <a:rPr lang="de-DE" sz="4400" dirty="0"/>
              <a:t> ...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51520" y="260648"/>
            <a:ext cx="8841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>
                <a:solidFill>
                  <a:schemeClr val="bg1"/>
                </a:solidFill>
              </a:rPr>
              <a:t>Wie langsam muss Sortieren sein?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07504" y="5694347"/>
            <a:ext cx="88456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>
                <a:solidFill>
                  <a:schemeClr val="bg1"/>
                </a:solidFill>
              </a:rPr>
              <a:t>Wie schwierig ist das Sortierproblem?</a:t>
            </a:r>
          </a:p>
        </p:txBody>
      </p:sp>
      <p:pic>
        <p:nvPicPr>
          <p:cNvPr id="10" name="Bild 9" descr="Screen Shot 2015-04-16 at 22.26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448050"/>
            <a:ext cx="1872208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7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0.14965 -1.11111E-6 " pathEditMode="relative" ptsTypes="AA">
                                      <p:cBhvr>
                                        <p:cTn id="6" dur="5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pic>
        <p:nvPicPr>
          <p:cNvPr id="5" name="Bild 4" descr="Screen Shot 2015-04-12 at 19.41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5903752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5292080" y="1145952"/>
            <a:ext cx="3384376" cy="30835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dirty="0">
                <a:solidFill>
                  <a:schemeClr val="tx1"/>
                </a:solidFill>
              </a:rPr>
              <a:t>unter </a:t>
            </a:r>
            <a:r>
              <a:rPr lang="de-DE" sz="2200" dirty="0" err="1">
                <a:solidFill>
                  <a:schemeClr val="tx1"/>
                </a:solidFill>
              </a:rPr>
              <a:t>n</a:t>
            </a:r>
            <a:r>
              <a:rPr lang="de-DE" sz="2200" dirty="0">
                <a:solidFill>
                  <a:schemeClr val="tx1"/>
                </a:solidFill>
              </a:rPr>
              <a:t> log </a:t>
            </a:r>
            <a:r>
              <a:rPr lang="de-DE" sz="2200" dirty="0" err="1">
                <a:solidFill>
                  <a:schemeClr val="tx1"/>
                </a:solidFill>
              </a:rPr>
              <a:t>n</a:t>
            </a:r>
            <a:r>
              <a:rPr lang="de-DE" sz="2200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8" name="Rechteck 4">
            <a:extLst>
              <a:ext uri="{FF2B5EF4-FFF2-40B4-BE49-F238E27FC236}">
                <a16:creationId xmlns:a16="http://schemas.microsoft.com/office/drawing/2014/main" id="{EC75262E-6A01-9F47-AAA1-186DB2524EB2}"/>
              </a:ext>
            </a:extLst>
          </p:cNvPr>
          <p:cNvSpPr/>
          <p:nvPr/>
        </p:nvSpPr>
        <p:spPr>
          <a:xfrm>
            <a:off x="3151398" y="6634931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www-tcs.cs.uni-sb.de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course</a:t>
            </a:r>
            <a:r>
              <a:rPr lang="de-DE" sz="1200" dirty="0">
                <a:solidFill>
                  <a:schemeClr val="bg1"/>
                </a:solidFill>
              </a:rPr>
              <a:t>/60/</a:t>
            </a:r>
          </a:p>
        </p:txBody>
      </p:sp>
    </p:spTree>
    <p:extLst>
      <p:ext uri="{BB962C8B-B14F-4D97-AF65-F5344CB8AC3E}">
        <p14:creationId xmlns:p14="http://schemas.microsoft.com/office/powerpoint/2010/main" val="788729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pic>
        <p:nvPicPr>
          <p:cNvPr id="5" name="Bild 4" descr="Screen Shot 2015-04-12 at 19.41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2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8172400" y="0"/>
            <a:ext cx="971600" cy="1886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CAC7118C-1BD9-2C41-AA30-5BDBE3D0392C}"/>
              </a:ext>
            </a:extLst>
          </p:cNvPr>
          <p:cNvSpPr/>
          <p:nvPr/>
        </p:nvSpPr>
        <p:spPr>
          <a:xfrm>
            <a:off x="3347864" y="6689361"/>
            <a:ext cx="22813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http://</a:t>
            </a:r>
            <a:r>
              <a:rPr lang="de-DE" sz="1000" dirty="0" err="1">
                <a:solidFill>
                  <a:schemeClr val="bg1"/>
                </a:solidFill>
              </a:rPr>
              <a:t>www-tcs.cs.uni-sb.de</a:t>
            </a:r>
            <a:r>
              <a:rPr lang="de-DE" sz="1000" dirty="0">
                <a:solidFill>
                  <a:schemeClr val="bg1"/>
                </a:solidFill>
              </a:rPr>
              <a:t>/</a:t>
            </a:r>
            <a:r>
              <a:rPr lang="de-DE" sz="1000" dirty="0" err="1">
                <a:solidFill>
                  <a:schemeClr val="bg1"/>
                </a:solidFill>
              </a:rPr>
              <a:t>course</a:t>
            </a:r>
            <a:r>
              <a:rPr lang="de-DE" sz="1000" dirty="0">
                <a:solidFill>
                  <a:schemeClr val="bg1"/>
                </a:solidFill>
              </a:rPr>
              <a:t>/60/</a:t>
            </a:r>
          </a:p>
        </p:txBody>
      </p:sp>
    </p:spTree>
    <p:extLst>
      <p:ext uri="{BB962C8B-B14F-4D97-AF65-F5344CB8AC3E}">
        <p14:creationId xmlns:p14="http://schemas.microsoft.com/office/powerpoint/2010/main" val="1786983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pic>
        <p:nvPicPr>
          <p:cNvPr id="5" name="Bild 4" descr="Screen Shot 2015-04-12 at 19.42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936"/>
            <a:ext cx="9144000" cy="670706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482337" y="18032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www-tcs.cs.uni-sb.de</a:t>
            </a:r>
            <a:r>
              <a:rPr lang="de-DE" sz="1200" dirty="0"/>
              <a:t>/</a:t>
            </a:r>
            <a:r>
              <a:rPr lang="de-DE" sz="1200" dirty="0" err="1"/>
              <a:t>course</a:t>
            </a:r>
            <a:r>
              <a:rPr lang="de-DE" sz="1200" dirty="0"/>
              <a:t>/60/</a:t>
            </a:r>
          </a:p>
        </p:txBody>
      </p:sp>
    </p:spTree>
    <p:extLst>
      <p:ext uri="{BB962C8B-B14F-4D97-AF65-F5344CB8AC3E}">
        <p14:creationId xmlns:p14="http://schemas.microsoft.com/office/powerpoint/2010/main" val="1339312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pic>
        <p:nvPicPr>
          <p:cNvPr id="5" name="Bild 4" descr="Screen Shot 2015-04-12 at 19.43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9864" cy="68580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7740352" y="0"/>
            <a:ext cx="1403648" cy="4766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482337" y="18032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www-tcs.cs.uni-sb.de</a:t>
            </a:r>
            <a:r>
              <a:rPr lang="de-DE" sz="1200" dirty="0"/>
              <a:t>/</a:t>
            </a:r>
            <a:r>
              <a:rPr lang="de-DE" sz="1200" dirty="0" err="1"/>
              <a:t>course</a:t>
            </a:r>
            <a:r>
              <a:rPr lang="de-DE" sz="1200" dirty="0"/>
              <a:t>/60/</a:t>
            </a:r>
          </a:p>
        </p:txBody>
      </p:sp>
      <p:sp>
        <p:nvSpPr>
          <p:cNvPr id="3" name="Rechteck 2"/>
          <p:cNvSpPr/>
          <p:nvPr/>
        </p:nvSpPr>
        <p:spPr>
          <a:xfrm>
            <a:off x="251520" y="5877272"/>
            <a:ext cx="4896544" cy="92992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771800" y="5445224"/>
            <a:ext cx="2952328" cy="141277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397370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Komplexität des Problems „In-situ-Sortieren“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b="1" dirty="0"/>
              <a:t>Mindestens </a:t>
            </a:r>
            <a:r>
              <a:rPr lang="de-DE" b="1" dirty="0" err="1"/>
              <a:t>n</a:t>
            </a:r>
            <a:r>
              <a:rPr lang="de-DE" b="1" dirty="0"/>
              <a:t> log </a:t>
            </a:r>
            <a:r>
              <a:rPr lang="de-DE" b="1" dirty="0" err="1"/>
              <a:t>n</a:t>
            </a:r>
            <a:r>
              <a:rPr lang="de-DE" b="1" dirty="0"/>
              <a:t> </a:t>
            </a:r>
            <a:r>
              <a:rPr lang="de-DE" dirty="0"/>
              <a:t>viele Schritte im schlechtesten Fall</a:t>
            </a:r>
          </a:p>
          <a:p>
            <a:r>
              <a:rPr lang="de-DE" dirty="0"/>
              <a:t>Mit Heap-</a:t>
            </a:r>
            <a:r>
              <a:rPr lang="de-DE" dirty="0" err="1"/>
              <a:t>Sort</a:t>
            </a:r>
            <a:r>
              <a:rPr lang="de-DE" dirty="0"/>
              <a:t> haben wir auch festgestellt, dass nur </a:t>
            </a:r>
            <a:r>
              <a:rPr lang="de-DE" b="1" dirty="0"/>
              <a:t>maximal </a:t>
            </a:r>
            <a:r>
              <a:rPr lang="de-DE" b="1" dirty="0" err="1"/>
              <a:t>n</a:t>
            </a:r>
            <a:r>
              <a:rPr lang="de-DE" b="1" dirty="0"/>
              <a:t> log </a:t>
            </a:r>
            <a:r>
              <a:rPr lang="de-DE" b="1" dirty="0" err="1"/>
              <a:t>n</a:t>
            </a:r>
            <a:r>
              <a:rPr lang="de-DE" b="1" dirty="0"/>
              <a:t> </a:t>
            </a:r>
            <a:r>
              <a:rPr lang="de-DE" dirty="0"/>
              <a:t>viele Schritte im schlechtesten Fall nötig sind</a:t>
            </a:r>
          </a:p>
          <a:p>
            <a:r>
              <a:rPr lang="de-DE" dirty="0"/>
              <a:t>Das In-situ-Sortierproblem ist in der </a:t>
            </a:r>
            <a:r>
              <a:rPr lang="de-DE" b="1" dirty="0"/>
              <a:t>Klasse der Probleme</a:t>
            </a:r>
            <a:r>
              <a:rPr lang="de-DE" dirty="0"/>
              <a:t>, die </a:t>
            </a:r>
            <a:r>
              <a:rPr lang="de-DE" b="1" dirty="0"/>
              <a:t>deterministisch mit </a:t>
            </a:r>
            <a:r>
              <a:rPr lang="de-DE" b="1" dirty="0" err="1"/>
              <a:t>n</a:t>
            </a:r>
            <a:r>
              <a:rPr lang="de-DE" b="1" dirty="0"/>
              <a:t> log </a:t>
            </a:r>
            <a:r>
              <a:rPr lang="de-DE" b="1" dirty="0" err="1"/>
              <a:t>n</a:t>
            </a:r>
            <a:r>
              <a:rPr lang="de-DE" b="1" dirty="0"/>
              <a:t> Schritten </a:t>
            </a:r>
            <a:r>
              <a:rPr lang="de-DE" dirty="0"/>
              <a:t>gelöst werden können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pic>
        <p:nvPicPr>
          <p:cNvPr id="7" name="Bild 6" descr="Screen Shot 2015-04-16 at 12.11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5256584" cy="573446"/>
          </a:xfrm>
          <a:prstGeom prst="rect">
            <a:avLst/>
          </a:prstGeom>
        </p:spPr>
      </p:pic>
      <p:pic>
        <p:nvPicPr>
          <p:cNvPr id="8" name="Bild 7" descr="Screen Shot 2015-04-16 at 12.11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148" y="1268760"/>
            <a:ext cx="3911228" cy="64279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" name="Bild 8" descr="Screen Shot 2015-04-16 at 12.11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6264696" cy="530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064" y="2227044"/>
            <a:ext cx="4154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∈</a:t>
            </a:r>
          </a:p>
        </p:txBody>
      </p:sp>
    </p:spTree>
    <p:extLst>
      <p:ext uri="{BB962C8B-B14F-4D97-AF65-F5344CB8AC3E}">
        <p14:creationId xmlns:p14="http://schemas.microsoft.com/office/powerpoint/2010/main" val="407879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Einsichten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Merge-Sort</a:t>
            </a:r>
            <a:r>
              <a:rPr lang="de-DE" dirty="0"/>
              <a:t> und Heap-</a:t>
            </a:r>
            <a:r>
              <a:rPr lang="de-DE" dirty="0" err="1"/>
              <a:t>Sort</a:t>
            </a:r>
            <a:r>
              <a:rPr lang="de-DE" dirty="0"/>
              <a:t> besitzen asymptotisch optimale Laufzeit</a:t>
            </a:r>
          </a:p>
          <a:p>
            <a:r>
              <a:rPr lang="de-DE" dirty="0" err="1"/>
              <a:t>Heapsort</a:t>
            </a:r>
            <a:r>
              <a:rPr lang="de-DE" dirty="0"/>
              <a:t> in O(</a:t>
            </a:r>
            <a:r>
              <a:rPr lang="de-DE" dirty="0" err="1"/>
              <a:t>n</a:t>
            </a:r>
            <a:r>
              <a:rPr lang="de-DE" dirty="0"/>
              <a:t> log </a:t>
            </a:r>
            <a:r>
              <a:rPr lang="de-DE" dirty="0" err="1"/>
              <a:t>n</a:t>
            </a:r>
            <a:r>
              <a:rPr lang="de-DE" dirty="0"/>
              <a:t>), aber aufwendige Schritte</a:t>
            </a:r>
          </a:p>
          <a:p>
            <a:r>
              <a:rPr lang="de-DE" dirty="0"/>
              <a:t>Wenn die erwartete Aufwandsfunktion von </a:t>
            </a:r>
            <a:r>
              <a:rPr lang="de-DE" dirty="0" err="1"/>
              <a:t>Quicksort</a:t>
            </a:r>
            <a:r>
              <a:rPr lang="de-DE" dirty="0"/>
              <a:t> in O(</a:t>
            </a:r>
            <a:r>
              <a:rPr lang="de-DE" dirty="0" err="1"/>
              <a:t>n</a:t>
            </a:r>
            <a:r>
              <a:rPr lang="de-DE" dirty="0"/>
              <a:t> log </a:t>
            </a:r>
            <a:r>
              <a:rPr lang="de-DE" dirty="0" err="1"/>
              <a:t>n</a:t>
            </a:r>
            <a:r>
              <a:rPr lang="de-DE" dirty="0"/>
              <a:t>), dann einfachere Schritte</a:t>
            </a:r>
          </a:p>
          <a:p>
            <a:pPr lvl="1"/>
            <a:r>
              <a:rPr lang="de-DE" dirty="0" err="1"/>
              <a:t>Quicksort</a:t>
            </a:r>
            <a:r>
              <a:rPr lang="de-DE" dirty="0"/>
              <a:t> dann i.a. schneller ausführbar auf einem konkreten Computer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3705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kurs27_beatmen_nachdenk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2392"/>
            <a:ext cx="9144000" cy="9144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Quicksort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Nur, wenn man „Glück hat“ (bester Fall) in O(</a:t>
            </a:r>
            <a:r>
              <a:rPr lang="de-DE" dirty="0" err="1"/>
              <a:t>n</a:t>
            </a:r>
            <a:r>
              <a:rPr lang="de-DE" dirty="0"/>
              <a:t> log </a:t>
            </a:r>
            <a:r>
              <a:rPr lang="de-DE" dirty="0" err="1"/>
              <a:t>n</a:t>
            </a:r>
            <a:r>
              <a:rPr lang="de-DE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57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Randbemerkung: </a:t>
            </a:r>
            <a:r>
              <a:rPr lang="de-DE" dirty="0" err="1"/>
              <a:t>Timsort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Von </a:t>
            </a:r>
            <a:r>
              <a:rPr lang="de-DE" sz="2000" dirty="0" err="1"/>
              <a:t>Merge-Sort</a:t>
            </a:r>
            <a:r>
              <a:rPr lang="de-DE" sz="2000" dirty="0"/>
              <a:t> und Insertion-</a:t>
            </a:r>
            <a:r>
              <a:rPr lang="de-DE" sz="2000" dirty="0" err="1"/>
              <a:t>Sort</a:t>
            </a:r>
            <a:r>
              <a:rPr lang="de-DE" sz="2000" dirty="0"/>
              <a:t> abgeleitet </a:t>
            </a:r>
            <a:br>
              <a:rPr lang="de-DE" sz="2000" dirty="0"/>
            </a:br>
            <a:r>
              <a:rPr lang="de-DE" sz="2000" dirty="0"/>
              <a:t>(2002 von Tim Peters für Python) </a:t>
            </a:r>
          </a:p>
          <a:p>
            <a:r>
              <a:rPr lang="de-DE" sz="2000" dirty="0"/>
              <a:t>Mittlerweile auch in Java SE 7 und </a:t>
            </a:r>
            <a:r>
              <a:rPr lang="de-DE" sz="2000" dirty="0" err="1"/>
              <a:t>Android</a:t>
            </a:r>
            <a:r>
              <a:rPr lang="de-DE" sz="2000" dirty="0"/>
              <a:t> genutzt</a:t>
            </a:r>
          </a:p>
          <a:p>
            <a:r>
              <a:rPr lang="de-DE" sz="2000" dirty="0"/>
              <a:t>Idee: Ausnutzung von Vorsortierungen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Man sieht also: O, </a:t>
            </a:r>
            <a:r>
              <a:rPr lang="de-DE" sz="2000" dirty="0">
                <a:latin typeface="Symbol" charset="2"/>
                <a:cs typeface="Symbol" charset="2"/>
              </a:rPr>
              <a:t>W</a:t>
            </a:r>
            <a:r>
              <a:rPr lang="de-DE" sz="2000" dirty="0"/>
              <a:t>, und </a:t>
            </a:r>
            <a:r>
              <a:rPr lang="de-DE" sz="2000" dirty="0">
                <a:latin typeface="Symbol" charset="2"/>
                <a:cs typeface="Symbol" charset="2"/>
              </a:rPr>
              <a:t>Q</a:t>
            </a:r>
            <a:r>
              <a:rPr lang="de-DE" sz="2000" dirty="0"/>
              <a:t> werden tatsächlich in der öffentlichen Diskussion verwendet, sollte man also verstehen.</a:t>
            </a:r>
          </a:p>
          <a:p>
            <a:endParaRPr lang="de-DE" sz="2000" dirty="0"/>
          </a:p>
          <a:p>
            <a:pPr marL="0" indent="0">
              <a:buNone/>
            </a:pPr>
            <a:r>
              <a:rPr lang="de-DE" sz="2000" dirty="0"/>
              <a:t>http://</a:t>
            </a:r>
            <a:r>
              <a:rPr lang="de-DE" sz="2000" dirty="0" err="1"/>
              <a:t>de.wikipedia.org</a:t>
            </a:r>
            <a:r>
              <a:rPr lang="de-DE" sz="2000" dirty="0"/>
              <a:t>/</a:t>
            </a:r>
            <a:r>
              <a:rPr lang="de-DE" sz="2000" dirty="0" err="1"/>
              <a:t>wiki</a:t>
            </a:r>
            <a:r>
              <a:rPr lang="de-DE" sz="2000" dirty="0"/>
              <a:t>/</a:t>
            </a:r>
            <a:r>
              <a:rPr lang="de-DE" sz="2000" dirty="0" err="1"/>
              <a:t>Timsort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pic>
        <p:nvPicPr>
          <p:cNvPr id="5" name="Bild 4" descr="Screen Shot 2015-04-15 at 22.58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2936"/>
            <a:ext cx="8676456" cy="17932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468560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82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ＭＳ Ｐゴシック" charset="0"/>
              </a:rPr>
              <a:t>Zusammenfassung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de-DE" dirty="0"/>
              <a:t>Problemspezifikation </a:t>
            </a:r>
          </a:p>
          <a:p>
            <a:pPr lvl="1">
              <a:spcBef>
                <a:spcPts val="500"/>
              </a:spcBef>
            </a:pPr>
            <a:r>
              <a:rPr lang="de-DE" sz="2200" dirty="0"/>
              <a:t>Beispiel Sortieren mit Vergleichen</a:t>
            </a:r>
          </a:p>
          <a:p>
            <a:pPr>
              <a:spcBef>
                <a:spcPts val="500"/>
              </a:spcBef>
            </a:pPr>
            <a:r>
              <a:rPr lang="de-DE" dirty="0"/>
              <a:t>Entwurfsmuster für Algorithmen</a:t>
            </a:r>
          </a:p>
          <a:p>
            <a:pPr lvl="1">
              <a:spcBef>
                <a:spcPts val="500"/>
              </a:spcBef>
            </a:pPr>
            <a:r>
              <a:rPr lang="de-DE" sz="2000" dirty="0"/>
              <a:t>Verkleinerungsprinzip </a:t>
            </a:r>
          </a:p>
          <a:p>
            <a:pPr lvl="1">
              <a:spcBef>
                <a:spcPts val="500"/>
              </a:spcBef>
            </a:pPr>
            <a:r>
              <a:rPr lang="de-DE" sz="2000" dirty="0"/>
              <a:t>Teile und Herrsche</a:t>
            </a:r>
          </a:p>
          <a:p>
            <a:pPr>
              <a:spcBef>
                <a:spcPts val="500"/>
              </a:spcBef>
            </a:pPr>
            <a:r>
              <a:rPr lang="de-DE" dirty="0" err="1"/>
              <a:t>Algorithmenanalyse</a:t>
            </a:r>
            <a:r>
              <a:rPr lang="de-DE" dirty="0"/>
              <a:t>:</a:t>
            </a:r>
          </a:p>
          <a:p>
            <a:pPr lvl="1">
              <a:spcBef>
                <a:spcPts val="500"/>
              </a:spcBef>
            </a:pPr>
            <a:r>
              <a:rPr lang="de-DE" sz="2200" dirty="0"/>
              <a:t>Asymptotische Komplexität (O𝛺𝛳-Notation)</a:t>
            </a:r>
          </a:p>
          <a:p>
            <a:pPr lvl="1">
              <a:spcBef>
                <a:spcPts val="500"/>
              </a:spcBef>
            </a:pPr>
            <a:r>
              <a:rPr lang="de-DE" sz="2200" dirty="0"/>
              <a:t>Bester, typischer und schlimmster Fall</a:t>
            </a:r>
          </a:p>
          <a:p>
            <a:pPr>
              <a:spcBef>
                <a:spcPts val="500"/>
              </a:spcBef>
            </a:pPr>
            <a:r>
              <a:rPr lang="de-DE" dirty="0"/>
              <a:t>Problemkomplexität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4F08ACC5-0C12-5A40-8FF7-76A23673B596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  <p:pic>
        <p:nvPicPr>
          <p:cNvPr id="4" name="Bild 3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21621"/>
            <a:ext cx="3048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34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Nachfolgende Präsentationen für Heap-</a:t>
            </a:r>
            <a:r>
              <a:rPr lang="de-DE" dirty="0" err="1"/>
              <a:t>Sort</a:t>
            </a:r>
            <a:r>
              <a:rPr lang="de-DE" dirty="0"/>
              <a:t> und die Komplexität des Problems In-situ-Sortieren sind von Raimund Seidels Präsentationen aus der Vorlesung </a:t>
            </a:r>
          </a:p>
          <a:p>
            <a:pPr marL="0" indent="0">
              <a:buNone/>
            </a:pPr>
            <a:r>
              <a:rPr lang="de-DE" dirty="0"/>
              <a:t>„Grundzüge von Algorithmen und Datenstrukturen“ </a:t>
            </a:r>
          </a:p>
          <a:p>
            <a:pPr marL="0" indent="0">
              <a:buNone/>
            </a:pPr>
            <a:r>
              <a:rPr lang="de-DE" dirty="0"/>
              <a:t>aus dem WS 2014/2015 inspiriert.</a:t>
            </a:r>
          </a:p>
          <a:p>
            <a:pPr marL="0" indent="0">
              <a:buNone/>
            </a:pPr>
            <a:r>
              <a:rPr lang="de-DE" dirty="0"/>
              <a:t>Siehe http://</a:t>
            </a:r>
            <a:r>
              <a:rPr lang="de-DE" dirty="0" err="1"/>
              <a:t>www-tcs.cs.uni-sb.de</a:t>
            </a:r>
            <a:r>
              <a:rPr lang="de-DE" dirty="0"/>
              <a:t>/</a:t>
            </a:r>
            <a:r>
              <a:rPr lang="de-DE" dirty="0" err="1"/>
              <a:t>course</a:t>
            </a:r>
            <a:r>
              <a:rPr lang="de-DE" dirty="0"/>
              <a:t>/60/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897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Baum 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4519084" y="1988820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 flipH="1">
            <a:off x="2728936" y="2348862"/>
            <a:ext cx="1771056" cy="3150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5022008" y="2348863"/>
            <a:ext cx="1674228" cy="3150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4596986" y="1628770"/>
            <a:ext cx="703183" cy="266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5300169" y="1448747"/>
            <a:ext cx="673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root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4599000" y="2303875"/>
            <a:ext cx="3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0350" y="1088701"/>
            <a:ext cx="8986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/>
              <a:t>Beispiel: </a:t>
            </a:r>
            <a:r>
              <a:rPr lang="de-DE" sz="2400" dirty="0">
                <a:solidFill>
                  <a:srgbClr val="0070C0"/>
                </a:solidFill>
              </a:rPr>
              <a:t>A = [ 9 ,16 ,14 , 7 , 5, 3 , 18 ,19 , 12 , 27 , 24 , 20 , 22 ]</a:t>
            </a:r>
            <a:r>
              <a:rPr lang="de-DE" sz="2400" dirty="0"/>
              <a:t> mit </a:t>
            </a:r>
            <a:r>
              <a:rPr lang="de-DE" sz="2400" dirty="0">
                <a:solidFill>
                  <a:srgbClr val="0070C0"/>
                </a:solidFill>
              </a:rPr>
              <a:t>n = 13</a:t>
            </a:r>
          </a:p>
        </p:txBody>
      </p:sp>
      <p:sp>
        <p:nvSpPr>
          <p:cNvPr id="71" name="Textfeld 70"/>
          <p:cNvSpPr txBox="1"/>
          <p:nvPr/>
        </p:nvSpPr>
        <p:spPr>
          <a:xfrm>
            <a:off x="3527568" y="4824155"/>
            <a:ext cx="51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476545" y="5849978"/>
            <a:ext cx="8215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Die „ersten 13“ Knoten (in Niveau-Ordnung) in einem größeren binären Baum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6708468" y="2663915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Line 15"/>
          <p:cNvSpPr>
            <a:spLocks noChangeShapeType="1"/>
          </p:cNvSpPr>
          <p:nvPr/>
        </p:nvSpPr>
        <p:spPr bwMode="auto">
          <a:xfrm flipH="1">
            <a:off x="5934339" y="3023956"/>
            <a:ext cx="774127" cy="4050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7193433" y="3023958"/>
            <a:ext cx="766132" cy="4050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" name="Textfeld 41"/>
          <p:cNvSpPr txBox="1"/>
          <p:nvPr/>
        </p:nvSpPr>
        <p:spPr>
          <a:xfrm>
            <a:off x="6788384" y="2978950"/>
            <a:ext cx="3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3</a:t>
            </a:r>
          </a:p>
        </p:txBody>
      </p:sp>
      <p:cxnSp>
        <p:nvCxnSpPr>
          <p:cNvPr id="27" name="Gerade Verbindung mit Pfeil 26"/>
          <p:cNvCxnSpPr/>
          <p:nvPr/>
        </p:nvCxnSpPr>
        <p:spPr>
          <a:xfrm flipH="1" flipV="1">
            <a:off x="6790416" y="4873346"/>
            <a:ext cx="786083" cy="4638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feld 105"/>
          <p:cNvSpPr txBox="1"/>
          <p:nvPr/>
        </p:nvSpPr>
        <p:spPr>
          <a:xfrm>
            <a:off x="7046161" y="532792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lastnode</a:t>
            </a:r>
            <a:endParaRPr lang="de-DE" dirty="0"/>
          </a:p>
        </p:txBody>
      </p:sp>
      <p:sp>
        <p:nvSpPr>
          <p:cNvPr id="108" name="Rechteck 107"/>
          <p:cNvSpPr/>
          <p:nvPr/>
        </p:nvSpPr>
        <p:spPr>
          <a:xfrm>
            <a:off x="2243972" y="2672916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Line 15"/>
          <p:cNvSpPr>
            <a:spLocks noChangeShapeType="1"/>
          </p:cNvSpPr>
          <p:nvPr/>
        </p:nvSpPr>
        <p:spPr bwMode="auto">
          <a:xfrm flipH="1">
            <a:off x="1469843" y="3032957"/>
            <a:ext cx="774127" cy="4050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0" name="Line 13"/>
          <p:cNvSpPr>
            <a:spLocks noChangeShapeType="1"/>
          </p:cNvSpPr>
          <p:nvPr/>
        </p:nvSpPr>
        <p:spPr bwMode="auto">
          <a:xfrm>
            <a:off x="2728937" y="3032959"/>
            <a:ext cx="766132" cy="4050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1" name="Textfeld 110"/>
          <p:cNvSpPr txBox="1"/>
          <p:nvPr/>
        </p:nvSpPr>
        <p:spPr>
          <a:xfrm>
            <a:off x="2323888" y="2987951"/>
            <a:ext cx="3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2</a:t>
            </a:r>
          </a:p>
        </p:txBody>
      </p:sp>
      <p:sp>
        <p:nvSpPr>
          <p:cNvPr id="112" name="Rechteck 111"/>
          <p:cNvSpPr/>
          <p:nvPr/>
        </p:nvSpPr>
        <p:spPr>
          <a:xfrm>
            <a:off x="1191903" y="3438000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Line 13"/>
          <p:cNvSpPr>
            <a:spLocks noChangeShapeType="1"/>
          </p:cNvSpPr>
          <p:nvPr/>
        </p:nvSpPr>
        <p:spPr bwMode="auto">
          <a:xfrm>
            <a:off x="1674241" y="3798061"/>
            <a:ext cx="305471" cy="459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4" name="Textfeld 113"/>
          <p:cNvSpPr txBox="1"/>
          <p:nvPr/>
        </p:nvSpPr>
        <p:spPr>
          <a:xfrm>
            <a:off x="1244819" y="3753036"/>
            <a:ext cx="3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4</a:t>
            </a:r>
          </a:p>
        </p:txBody>
      </p:sp>
      <p:sp>
        <p:nvSpPr>
          <p:cNvPr id="115" name="Rechteck 114"/>
          <p:cNvSpPr/>
          <p:nvPr/>
        </p:nvSpPr>
        <p:spPr>
          <a:xfrm>
            <a:off x="560743" y="4257092"/>
            <a:ext cx="484964" cy="37740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116" name="Textfeld 115"/>
          <p:cNvSpPr txBox="1"/>
          <p:nvPr/>
        </p:nvSpPr>
        <p:spPr>
          <a:xfrm>
            <a:off x="560743" y="4581128"/>
            <a:ext cx="48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8</a:t>
            </a:r>
          </a:p>
        </p:txBody>
      </p:sp>
      <p:sp>
        <p:nvSpPr>
          <p:cNvPr id="117" name="Rechteck 116"/>
          <p:cNvSpPr/>
          <p:nvPr/>
        </p:nvSpPr>
        <p:spPr>
          <a:xfrm>
            <a:off x="1839975" y="4257092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Textfeld 117"/>
          <p:cNvSpPr txBox="1"/>
          <p:nvPr/>
        </p:nvSpPr>
        <p:spPr>
          <a:xfrm>
            <a:off x="1839975" y="4581128"/>
            <a:ext cx="48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9</a:t>
            </a:r>
          </a:p>
        </p:txBody>
      </p:sp>
      <p:sp>
        <p:nvSpPr>
          <p:cNvPr id="128" name="Line 15"/>
          <p:cNvSpPr>
            <a:spLocks noChangeShapeType="1"/>
          </p:cNvSpPr>
          <p:nvPr/>
        </p:nvSpPr>
        <p:spPr bwMode="auto">
          <a:xfrm flipH="1">
            <a:off x="863588" y="3789041"/>
            <a:ext cx="337048" cy="468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9" name="Line 15"/>
          <p:cNvSpPr>
            <a:spLocks noChangeShapeType="1"/>
          </p:cNvSpPr>
          <p:nvPr/>
        </p:nvSpPr>
        <p:spPr bwMode="auto">
          <a:xfrm flipH="1">
            <a:off x="476545" y="4644696"/>
            <a:ext cx="209318" cy="4581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0" name="Rechteck 129"/>
          <p:cNvSpPr/>
          <p:nvPr/>
        </p:nvSpPr>
        <p:spPr>
          <a:xfrm>
            <a:off x="234608" y="5121188"/>
            <a:ext cx="484964" cy="377404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133" name="Textfeld 132"/>
          <p:cNvSpPr txBox="1"/>
          <p:nvPr/>
        </p:nvSpPr>
        <p:spPr>
          <a:xfrm>
            <a:off x="251520" y="5445224"/>
            <a:ext cx="48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16</a:t>
            </a:r>
          </a:p>
        </p:txBody>
      </p:sp>
      <p:sp>
        <p:nvSpPr>
          <p:cNvPr id="137" name="Textfeld 136"/>
          <p:cNvSpPr txBox="1"/>
          <p:nvPr/>
        </p:nvSpPr>
        <p:spPr>
          <a:xfrm>
            <a:off x="975066" y="5436542"/>
            <a:ext cx="48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17</a:t>
            </a:r>
          </a:p>
        </p:txBody>
      </p:sp>
      <p:sp>
        <p:nvSpPr>
          <p:cNvPr id="138" name="Line 15"/>
          <p:cNvSpPr>
            <a:spLocks noChangeShapeType="1"/>
          </p:cNvSpPr>
          <p:nvPr/>
        </p:nvSpPr>
        <p:spPr bwMode="auto">
          <a:xfrm>
            <a:off x="958153" y="4634568"/>
            <a:ext cx="260185" cy="47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7" name="Rechteck 146"/>
          <p:cNvSpPr/>
          <p:nvPr/>
        </p:nvSpPr>
        <p:spPr>
          <a:xfrm>
            <a:off x="3252587" y="3438186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8" name="Line 13"/>
          <p:cNvSpPr>
            <a:spLocks noChangeShapeType="1"/>
          </p:cNvSpPr>
          <p:nvPr/>
        </p:nvSpPr>
        <p:spPr bwMode="auto">
          <a:xfrm>
            <a:off x="3734925" y="3798247"/>
            <a:ext cx="305471" cy="459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9" name="Textfeld 148"/>
          <p:cNvSpPr txBox="1"/>
          <p:nvPr/>
        </p:nvSpPr>
        <p:spPr>
          <a:xfrm>
            <a:off x="3305503" y="3753222"/>
            <a:ext cx="3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5</a:t>
            </a:r>
          </a:p>
        </p:txBody>
      </p:sp>
      <p:sp>
        <p:nvSpPr>
          <p:cNvPr id="150" name="Rechteck 149"/>
          <p:cNvSpPr/>
          <p:nvPr/>
        </p:nvSpPr>
        <p:spPr>
          <a:xfrm>
            <a:off x="2621427" y="4257278"/>
            <a:ext cx="484964" cy="37740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151" name="Textfeld 150"/>
          <p:cNvSpPr txBox="1"/>
          <p:nvPr/>
        </p:nvSpPr>
        <p:spPr>
          <a:xfrm>
            <a:off x="2621427" y="4581314"/>
            <a:ext cx="48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10</a:t>
            </a:r>
          </a:p>
        </p:txBody>
      </p:sp>
      <p:sp>
        <p:nvSpPr>
          <p:cNvPr id="152" name="Rechteck 151"/>
          <p:cNvSpPr/>
          <p:nvPr/>
        </p:nvSpPr>
        <p:spPr>
          <a:xfrm>
            <a:off x="3900659" y="4257278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3" name="Textfeld 152"/>
          <p:cNvSpPr txBox="1"/>
          <p:nvPr/>
        </p:nvSpPr>
        <p:spPr>
          <a:xfrm>
            <a:off x="3900659" y="4581314"/>
            <a:ext cx="48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11</a:t>
            </a:r>
          </a:p>
        </p:txBody>
      </p:sp>
      <p:sp>
        <p:nvSpPr>
          <p:cNvPr id="154" name="Line 15"/>
          <p:cNvSpPr>
            <a:spLocks noChangeShapeType="1"/>
          </p:cNvSpPr>
          <p:nvPr/>
        </p:nvSpPr>
        <p:spPr bwMode="auto">
          <a:xfrm flipH="1">
            <a:off x="2924272" y="3789227"/>
            <a:ext cx="337048" cy="468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9" name="Rechteck 198"/>
          <p:cNvSpPr/>
          <p:nvPr/>
        </p:nvSpPr>
        <p:spPr>
          <a:xfrm>
            <a:off x="5737098" y="3438000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0" name="Line 13"/>
          <p:cNvSpPr>
            <a:spLocks noChangeShapeType="1"/>
          </p:cNvSpPr>
          <p:nvPr/>
        </p:nvSpPr>
        <p:spPr bwMode="auto">
          <a:xfrm>
            <a:off x="6219436" y="3798061"/>
            <a:ext cx="305471" cy="459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1" name="Textfeld 200"/>
          <p:cNvSpPr txBox="1"/>
          <p:nvPr/>
        </p:nvSpPr>
        <p:spPr>
          <a:xfrm>
            <a:off x="5790014" y="3753036"/>
            <a:ext cx="3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6</a:t>
            </a:r>
          </a:p>
        </p:txBody>
      </p:sp>
      <p:sp>
        <p:nvSpPr>
          <p:cNvPr id="202" name="Rechteck 201"/>
          <p:cNvSpPr/>
          <p:nvPr/>
        </p:nvSpPr>
        <p:spPr>
          <a:xfrm>
            <a:off x="5105938" y="4257092"/>
            <a:ext cx="484964" cy="37740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203" name="Textfeld 202"/>
          <p:cNvSpPr txBox="1"/>
          <p:nvPr/>
        </p:nvSpPr>
        <p:spPr>
          <a:xfrm>
            <a:off x="5105938" y="4581128"/>
            <a:ext cx="48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12</a:t>
            </a:r>
          </a:p>
        </p:txBody>
      </p:sp>
      <p:sp>
        <p:nvSpPr>
          <p:cNvPr id="204" name="Rechteck 203"/>
          <p:cNvSpPr/>
          <p:nvPr/>
        </p:nvSpPr>
        <p:spPr>
          <a:xfrm>
            <a:off x="6385170" y="4257092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5" name="Textfeld 204"/>
          <p:cNvSpPr txBox="1"/>
          <p:nvPr/>
        </p:nvSpPr>
        <p:spPr>
          <a:xfrm>
            <a:off x="6385170" y="4581128"/>
            <a:ext cx="48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13</a:t>
            </a:r>
          </a:p>
        </p:txBody>
      </p:sp>
      <p:sp>
        <p:nvSpPr>
          <p:cNvPr id="206" name="Line 15"/>
          <p:cNvSpPr>
            <a:spLocks noChangeShapeType="1"/>
          </p:cNvSpPr>
          <p:nvPr/>
        </p:nvSpPr>
        <p:spPr bwMode="auto">
          <a:xfrm flipH="1">
            <a:off x="5408783" y="3789041"/>
            <a:ext cx="337048" cy="468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7" name="Rechteck 206"/>
          <p:cNvSpPr/>
          <p:nvPr/>
        </p:nvSpPr>
        <p:spPr>
          <a:xfrm>
            <a:off x="7797782" y="3438186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8" name="Line 13"/>
          <p:cNvSpPr>
            <a:spLocks noChangeShapeType="1"/>
          </p:cNvSpPr>
          <p:nvPr/>
        </p:nvSpPr>
        <p:spPr bwMode="auto">
          <a:xfrm>
            <a:off x="8280120" y="3798247"/>
            <a:ext cx="305471" cy="459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9" name="Textfeld 208"/>
          <p:cNvSpPr txBox="1"/>
          <p:nvPr/>
        </p:nvSpPr>
        <p:spPr>
          <a:xfrm>
            <a:off x="7850698" y="3753222"/>
            <a:ext cx="3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7</a:t>
            </a:r>
          </a:p>
        </p:txBody>
      </p:sp>
      <p:sp>
        <p:nvSpPr>
          <p:cNvPr id="210" name="Rechteck 209"/>
          <p:cNvSpPr/>
          <p:nvPr/>
        </p:nvSpPr>
        <p:spPr>
          <a:xfrm>
            <a:off x="7166622" y="4257278"/>
            <a:ext cx="484964" cy="377404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211" name="Textfeld 210"/>
          <p:cNvSpPr txBox="1"/>
          <p:nvPr/>
        </p:nvSpPr>
        <p:spPr>
          <a:xfrm>
            <a:off x="7166622" y="4581314"/>
            <a:ext cx="48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14</a:t>
            </a:r>
          </a:p>
        </p:txBody>
      </p:sp>
      <p:sp>
        <p:nvSpPr>
          <p:cNvPr id="212" name="Rechteck 211"/>
          <p:cNvSpPr/>
          <p:nvPr/>
        </p:nvSpPr>
        <p:spPr>
          <a:xfrm>
            <a:off x="8445854" y="4257278"/>
            <a:ext cx="484964" cy="36004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3" name="Textfeld 212"/>
          <p:cNvSpPr txBox="1"/>
          <p:nvPr/>
        </p:nvSpPr>
        <p:spPr>
          <a:xfrm>
            <a:off x="8445854" y="4581314"/>
            <a:ext cx="48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15</a:t>
            </a:r>
          </a:p>
        </p:txBody>
      </p:sp>
      <p:sp>
        <p:nvSpPr>
          <p:cNvPr id="214" name="Line 15"/>
          <p:cNvSpPr>
            <a:spLocks noChangeShapeType="1"/>
          </p:cNvSpPr>
          <p:nvPr/>
        </p:nvSpPr>
        <p:spPr bwMode="auto">
          <a:xfrm flipH="1">
            <a:off x="7469467" y="3789227"/>
            <a:ext cx="337048" cy="468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5" name="Rechteck 214"/>
          <p:cNvSpPr/>
          <p:nvPr/>
        </p:nvSpPr>
        <p:spPr>
          <a:xfrm>
            <a:off x="990692" y="5121188"/>
            <a:ext cx="484964" cy="377404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216" name="Flussdiagramm: Verbindungsstelle 215"/>
          <p:cNvSpPr/>
          <p:nvPr/>
        </p:nvSpPr>
        <p:spPr>
          <a:xfrm>
            <a:off x="3088429" y="5121188"/>
            <a:ext cx="217074" cy="2286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32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8" name="Flussdiagramm: Verbindungsstelle 217"/>
          <p:cNvSpPr/>
          <p:nvPr/>
        </p:nvSpPr>
        <p:spPr>
          <a:xfrm>
            <a:off x="4534946" y="5133925"/>
            <a:ext cx="217074" cy="2286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32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9" name="Flussdiagramm: Verbindungsstelle 218"/>
          <p:cNvSpPr/>
          <p:nvPr/>
        </p:nvSpPr>
        <p:spPr>
          <a:xfrm>
            <a:off x="6191130" y="5133925"/>
            <a:ext cx="217074" cy="2286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32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4">
            <a:extLst>
              <a:ext uri="{FF2B5EF4-FFF2-40B4-BE49-F238E27FC236}">
                <a16:creationId xmlns:a16="http://schemas.microsoft.com/office/drawing/2014/main" id="{DB5A8951-3AE3-B244-B6AE-7F5201B57F1B}"/>
              </a:ext>
            </a:extLst>
          </p:cNvPr>
          <p:cNvSpPr/>
          <p:nvPr/>
        </p:nvSpPr>
        <p:spPr>
          <a:xfrm>
            <a:off x="3151398" y="6634931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www-tcs.cs.uni-sb.de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course</a:t>
            </a:r>
            <a:r>
              <a:rPr lang="de-DE" sz="1200" dirty="0">
                <a:solidFill>
                  <a:schemeClr val="bg1"/>
                </a:solidFill>
              </a:rPr>
              <a:t>/60/</a:t>
            </a:r>
          </a:p>
        </p:txBody>
      </p:sp>
    </p:spTree>
    <p:extLst>
      <p:ext uri="{BB962C8B-B14F-4D97-AF65-F5344CB8AC3E}">
        <p14:creationId xmlns:p14="http://schemas.microsoft.com/office/powerpoint/2010/main" val="1186091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… mit Werten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4519084" y="1988820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9</a:t>
            </a:r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 flipH="1">
            <a:off x="2728936" y="2348862"/>
            <a:ext cx="1771056" cy="3150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5022008" y="2348863"/>
            <a:ext cx="1674228" cy="3150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4599000" y="2303875"/>
            <a:ext cx="3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</a:t>
            </a:r>
          </a:p>
        </p:txBody>
      </p:sp>
      <p:sp>
        <p:nvSpPr>
          <p:cNvPr id="8" name="Rechteck 7"/>
          <p:cNvSpPr/>
          <p:nvPr/>
        </p:nvSpPr>
        <p:spPr>
          <a:xfrm>
            <a:off x="476545" y="5849978"/>
            <a:ext cx="8215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70C0"/>
                </a:solidFill>
              </a:rPr>
              <a:t>A [1..13]  </a:t>
            </a:r>
            <a:r>
              <a:rPr lang="de-DE" dirty="0"/>
              <a:t>in den „ersten“ 13 Knoten eines größeren binären Baums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6708468" y="2663915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14</a:t>
            </a:r>
          </a:p>
        </p:txBody>
      </p:sp>
      <p:sp>
        <p:nvSpPr>
          <p:cNvPr id="40" name="Line 15"/>
          <p:cNvSpPr>
            <a:spLocks noChangeShapeType="1"/>
          </p:cNvSpPr>
          <p:nvPr/>
        </p:nvSpPr>
        <p:spPr bwMode="auto">
          <a:xfrm flipH="1">
            <a:off x="5934339" y="3023956"/>
            <a:ext cx="774127" cy="4050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7193433" y="3023958"/>
            <a:ext cx="766132" cy="4050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" name="Textfeld 41"/>
          <p:cNvSpPr txBox="1"/>
          <p:nvPr/>
        </p:nvSpPr>
        <p:spPr>
          <a:xfrm>
            <a:off x="6788384" y="2978950"/>
            <a:ext cx="3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3</a:t>
            </a:r>
          </a:p>
        </p:txBody>
      </p:sp>
      <p:cxnSp>
        <p:nvCxnSpPr>
          <p:cNvPr id="27" name="Gerade Verbindung mit Pfeil 26"/>
          <p:cNvCxnSpPr/>
          <p:nvPr/>
        </p:nvCxnSpPr>
        <p:spPr>
          <a:xfrm flipH="1" flipV="1">
            <a:off x="6790416" y="4873346"/>
            <a:ext cx="786083" cy="4638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feld 105"/>
          <p:cNvSpPr txBox="1"/>
          <p:nvPr/>
        </p:nvSpPr>
        <p:spPr>
          <a:xfrm>
            <a:off x="7046161" y="532792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lastnode</a:t>
            </a:r>
            <a:endParaRPr lang="de-DE" dirty="0"/>
          </a:p>
        </p:txBody>
      </p:sp>
      <p:sp>
        <p:nvSpPr>
          <p:cNvPr id="108" name="Rechteck 107"/>
          <p:cNvSpPr/>
          <p:nvPr/>
        </p:nvSpPr>
        <p:spPr>
          <a:xfrm>
            <a:off x="2243972" y="2672916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16</a:t>
            </a:r>
          </a:p>
        </p:txBody>
      </p:sp>
      <p:sp>
        <p:nvSpPr>
          <p:cNvPr id="109" name="Line 15"/>
          <p:cNvSpPr>
            <a:spLocks noChangeShapeType="1"/>
          </p:cNvSpPr>
          <p:nvPr/>
        </p:nvSpPr>
        <p:spPr bwMode="auto">
          <a:xfrm flipH="1">
            <a:off x="1469843" y="3032957"/>
            <a:ext cx="774127" cy="4050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0" name="Line 13"/>
          <p:cNvSpPr>
            <a:spLocks noChangeShapeType="1"/>
          </p:cNvSpPr>
          <p:nvPr/>
        </p:nvSpPr>
        <p:spPr bwMode="auto">
          <a:xfrm>
            <a:off x="2728937" y="3032959"/>
            <a:ext cx="766132" cy="4050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1" name="Textfeld 110"/>
          <p:cNvSpPr txBox="1"/>
          <p:nvPr/>
        </p:nvSpPr>
        <p:spPr>
          <a:xfrm>
            <a:off x="2323888" y="2987951"/>
            <a:ext cx="3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2</a:t>
            </a:r>
          </a:p>
        </p:txBody>
      </p:sp>
      <p:sp>
        <p:nvSpPr>
          <p:cNvPr id="112" name="Rechteck 111"/>
          <p:cNvSpPr/>
          <p:nvPr/>
        </p:nvSpPr>
        <p:spPr>
          <a:xfrm>
            <a:off x="1191903" y="3438000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7</a:t>
            </a:r>
          </a:p>
        </p:txBody>
      </p:sp>
      <p:sp>
        <p:nvSpPr>
          <p:cNvPr id="113" name="Line 13"/>
          <p:cNvSpPr>
            <a:spLocks noChangeShapeType="1"/>
          </p:cNvSpPr>
          <p:nvPr/>
        </p:nvSpPr>
        <p:spPr bwMode="auto">
          <a:xfrm>
            <a:off x="1674241" y="3798061"/>
            <a:ext cx="305471" cy="459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4" name="Textfeld 113"/>
          <p:cNvSpPr txBox="1"/>
          <p:nvPr/>
        </p:nvSpPr>
        <p:spPr>
          <a:xfrm>
            <a:off x="1244819" y="3753036"/>
            <a:ext cx="3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4</a:t>
            </a:r>
          </a:p>
        </p:txBody>
      </p:sp>
      <p:sp>
        <p:nvSpPr>
          <p:cNvPr id="115" name="Rechteck 114"/>
          <p:cNvSpPr/>
          <p:nvPr/>
        </p:nvSpPr>
        <p:spPr>
          <a:xfrm>
            <a:off x="560743" y="4257092"/>
            <a:ext cx="484964" cy="37740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dk1"/>
                </a:solidFill>
              </a:rPr>
              <a:t>19</a:t>
            </a:r>
          </a:p>
        </p:txBody>
      </p:sp>
      <p:sp>
        <p:nvSpPr>
          <p:cNvPr id="116" name="Textfeld 115"/>
          <p:cNvSpPr txBox="1"/>
          <p:nvPr/>
        </p:nvSpPr>
        <p:spPr>
          <a:xfrm>
            <a:off x="560743" y="4581128"/>
            <a:ext cx="48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8</a:t>
            </a:r>
          </a:p>
        </p:txBody>
      </p:sp>
      <p:sp>
        <p:nvSpPr>
          <p:cNvPr id="117" name="Rechteck 116"/>
          <p:cNvSpPr/>
          <p:nvPr/>
        </p:nvSpPr>
        <p:spPr>
          <a:xfrm>
            <a:off x="1839975" y="4257092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dk1"/>
                </a:solidFill>
              </a:rPr>
              <a:t>12</a:t>
            </a:r>
          </a:p>
        </p:txBody>
      </p:sp>
      <p:sp>
        <p:nvSpPr>
          <p:cNvPr id="118" name="Textfeld 117"/>
          <p:cNvSpPr txBox="1"/>
          <p:nvPr/>
        </p:nvSpPr>
        <p:spPr>
          <a:xfrm>
            <a:off x="1839975" y="4581128"/>
            <a:ext cx="48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9</a:t>
            </a:r>
          </a:p>
        </p:txBody>
      </p:sp>
      <p:sp>
        <p:nvSpPr>
          <p:cNvPr id="128" name="Line 15"/>
          <p:cNvSpPr>
            <a:spLocks noChangeShapeType="1"/>
          </p:cNvSpPr>
          <p:nvPr/>
        </p:nvSpPr>
        <p:spPr bwMode="auto">
          <a:xfrm flipH="1">
            <a:off x="863588" y="3789041"/>
            <a:ext cx="337048" cy="468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9" name="Line 15"/>
          <p:cNvSpPr>
            <a:spLocks noChangeShapeType="1"/>
          </p:cNvSpPr>
          <p:nvPr/>
        </p:nvSpPr>
        <p:spPr bwMode="auto">
          <a:xfrm flipH="1">
            <a:off x="476545" y="4644696"/>
            <a:ext cx="209318" cy="4581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0" name="Rechteck 129"/>
          <p:cNvSpPr/>
          <p:nvPr/>
        </p:nvSpPr>
        <p:spPr>
          <a:xfrm>
            <a:off x="234608" y="5121188"/>
            <a:ext cx="484964" cy="377404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133" name="Textfeld 132"/>
          <p:cNvSpPr txBox="1"/>
          <p:nvPr/>
        </p:nvSpPr>
        <p:spPr>
          <a:xfrm>
            <a:off x="251520" y="5445224"/>
            <a:ext cx="48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16</a:t>
            </a:r>
          </a:p>
        </p:txBody>
      </p:sp>
      <p:sp>
        <p:nvSpPr>
          <p:cNvPr id="137" name="Textfeld 136"/>
          <p:cNvSpPr txBox="1"/>
          <p:nvPr/>
        </p:nvSpPr>
        <p:spPr>
          <a:xfrm>
            <a:off x="975066" y="5436542"/>
            <a:ext cx="48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17</a:t>
            </a:r>
          </a:p>
        </p:txBody>
      </p:sp>
      <p:sp>
        <p:nvSpPr>
          <p:cNvPr id="138" name="Line 15"/>
          <p:cNvSpPr>
            <a:spLocks noChangeShapeType="1"/>
          </p:cNvSpPr>
          <p:nvPr/>
        </p:nvSpPr>
        <p:spPr bwMode="auto">
          <a:xfrm>
            <a:off x="958153" y="4634568"/>
            <a:ext cx="260185" cy="47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7" name="Rechteck 146"/>
          <p:cNvSpPr/>
          <p:nvPr/>
        </p:nvSpPr>
        <p:spPr>
          <a:xfrm>
            <a:off x="3252587" y="3438186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5</a:t>
            </a:r>
          </a:p>
        </p:txBody>
      </p:sp>
      <p:sp>
        <p:nvSpPr>
          <p:cNvPr id="148" name="Line 13"/>
          <p:cNvSpPr>
            <a:spLocks noChangeShapeType="1"/>
          </p:cNvSpPr>
          <p:nvPr/>
        </p:nvSpPr>
        <p:spPr bwMode="auto">
          <a:xfrm>
            <a:off x="3734925" y="3798247"/>
            <a:ext cx="305471" cy="459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9" name="Textfeld 148"/>
          <p:cNvSpPr txBox="1"/>
          <p:nvPr/>
        </p:nvSpPr>
        <p:spPr>
          <a:xfrm>
            <a:off x="3305503" y="3753222"/>
            <a:ext cx="3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5</a:t>
            </a:r>
          </a:p>
        </p:txBody>
      </p:sp>
      <p:sp>
        <p:nvSpPr>
          <p:cNvPr id="150" name="Rechteck 149"/>
          <p:cNvSpPr/>
          <p:nvPr/>
        </p:nvSpPr>
        <p:spPr>
          <a:xfrm>
            <a:off x="2621427" y="4257278"/>
            <a:ext cx="484964" cy="37740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dk1"/>
                </a:solidFill>
              </a:rPr>
              <a:t>27</a:t>
            </a:r>
          </a:p>
        </p:txBody>
      </p:sp>
      <p:sp>
        <p:nvSpPr>
          <p:cNvPr id="151" name="Textfeld 150"/>
          <p:cNvSpPr txBox="1"/>
          <p:nvPr/>
        </p:nvSpPr>
        <p:spPr>
          <a:xfrm>
            <a:off x="2621427" y="4581314"/>
            <a:ext cx="48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10</a:t>
            </a:r>
          </a:p>
        </p:txBody>
      </p:sp>
      <p:sp>
        <p:nvSpPr>
          <p:cNvPr id="152" name="Rechteck 151"/>
          <p:cNvSpPr/>
          <p:nvPr/>
        </p:nvSpPr>
        <p:spPr>
          <a:xfrm>
            <a:off x="3900659" y="4257278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24</a:t>
            </a:r>
          </a:p>
        </p:txBody>
      </p:sp>
      <p:sp>
        <p:nvSpPr>
          <p:cNvPr id="153" name="Textfeld 152"/>
          <p:cNvSpPr txBox="1"/>
          <p:nvPr/>
        </p:nvSpPr>
        <p:spPr>
          <a:xfrm>
            <a:off x="3900659" y="4581314"/>
            <a:ext cx="48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11</a:t>
            </a:r>
          </a:p>
        </p:txBody>
      </p:sp>
      <p:sp>
        <p:nvSpPr>
          <p:cNvPr id="154" name="Line 15"/>
          <p:cNvSpPr>
            <a:spLocks noChangeShapeType="1"/>
          </p:cNvSpPr>
          <p:nvPr/>
        </p:nvSpPr>
        <p:spPr bwMode="auto">
          <a:xfrm flipH="1">
            <a:off x="2924272" y="3789227"/>
            <a:ext cx="337048" cy="468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9" name="Rechteck 198"/>
          <p:cNvSpPr/>
          <p:nvPr/>
        </p:nvSpPr>
        <p:spPr>
          <a:xfrm>
            <a:off x="5737098" y="3438000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3</a:t>
            </a:r>
          </a:p>
        </p:txBody>
      </p:sp>
      <p:sp>
        <p:nvSpPr>
          <p:cNvPr id="200" name="Line 13"/>
          <p:cNvSpPr>
            <a:spLocks noChangeShapeType="1"/>
          </p:cNvSpPr>
          <p:nvPr/>
        </p:nvSpPr>
        <p:spPr bwMode="auto">
          <a:xfrm>
            <a:off x="6219436" y="3798061"/>
            <a:ext cx="305471" cy="459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1" name="Textfeld 200"/>
          <p:cNvSpPr txBox="1"/>
          <p:nvPr/>
        </p:nvSpPr>
        <p:spPr>
          <a:xfrm>
            <a:off x="5790014" y="3753036"/>
            <a:ext cx="3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6</a:t>
            </a:r>
          </a:p>
        </p:txBody>
      </p:sp>
      <p:sp>
        <p:nvSpPr>
          <p:cNvPr id="202" name="Rechteck 201"/>
          <p:cNvSpPr/>
          <p:nvPr/>
        </p:nvSpPr>
        <p:spPr>
          <a:xfrm>
            <a:off x="5105938" y="4257092"/>
            <a:ext cx="484964" cy="37740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dk1"/>
                </a:solidFill>
              </a:rPr>
              <a:t>20</a:t>
            </a:r>
          </a:p>
        </p:txBody>
      </p:sp>
      <p:sp>
        <p:nvSpPr>
          <p:cNvPr id="203" name="Textfeld 202"/>
          <p:cNvSpPr txBox="1"/>
          <p:nvPr/>
        </p:nvSpPr>
        <p:spPr>
          <a:xfrm>
            <a:off x="5105938" y="4581128"/>
            <a:ext cx="48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12</a:t>
            </a:r>
          </a:p>
        </p:txBody>
      </p:sp>
      <p:sp>
        <p:nvSpPr>
          <p:cNvPr id="204" name="Rechteck 203"/>
          <p:cNvSpPr/>
          <p:nvPr/>
        </p:nvSpPr>
        <p:spPr>
          <a:xfrm>
            <a:off x="6385170" y="4257092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dk1"/>
                </a:solidFill>
              </a:rPr>
              <a:t>22</a:t>
            </a:r>
          </a:p>
        </p:txBody>
      </p:sp>
      <p:sp>
        <p:nvSpPr>
          <p:cNvPr id="205" name="Textfeld 204"/>
          <p:cNvSpPr txBox="1"/>
          <p:nvPr/>
        </p:nvSpPr>
        <p:spPr>
          <a:xfrm>
            <a:off x="6385170" y="4581128"/>
            <a:ext cx="48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13</a:t>
            </a:r>
          </a:p>
        </p:txBody>
      </p:sp>
      <p:sp>
        <p:nvSpPr>
          <p:cNvPr id="206" name="Line 15"/>
          <p:cNvSpPr>
            <a:spLocks noChangeShapeType="1"/>
          </p:cNvSpPr>
          <p:nvPr/>
        </p:nvSpPr>
        <p:spPr bwMode="auto">
          <a:xfrm flipH="1">
            <a:off x="5408783" y="3789041"/>
            <a:ext cx="337048" cy="468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7" name="Rechteck 206"/>
          <p:cNvSpPr/>
          <p:nvPr/>
        </p:nvSpPr>
        <p:spPr>
          <a:xfrm>
            <a:off x="7797782" y="3438186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18</a:t>
            </a:r>
          </a:p>
        </p:txBody>
      </p:sp>
      <p:sp>
        <p:nvSpPr>
          <p:cNvPr id="208" name="Line 13"/>
          <p:cNvSpPr>
            <a:spLocks noChangeShapeType="1"/>
          </p:cNvSpPr>
          <p:nvPr/>
        </p:nvSpPr>
        <p:spPr bwMode="auto">
          <a:xfrm>
            <a:off x="8280120" y="3798247"/>
            <a:ext cx="305471" cy="459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9" name="Textfeld 208"/>
          <p:cNvSpPr txBox="1"/>
          <p:nvPr/>
        </p:nvSpPr>
        <p:spPr>
          <a:xfrm>
            <a:off x="7850698" y="3753222"/>
            <a:ext cx="3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7</a:t>
            </a:r>
          </a:p>
        </p:txBody>
      </p:sp>
      <p:sp>
        <p:nvSpPr>
          <p:cNvPr id="210" name="Rechteck 209"/>
          <p:cNvSpPr/>
          <p:nvPr/>
        </p:nvSpPr>
        <p:spPr>
          <a:xfrm>
            <a:off x="7166622" y="4257278"/>
            <a:ext cx="484964" cy="377404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211" name="Textfeld 210"/>
          <p:cNvSpPr txBox="1"/>
          <p:nvPr/>
        </p:nvSpPr>
        <p:spPr>
          <a:xfrm>
            <a:off x="7166622" y="4581314"/>
            <a:ext cx="48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14</a:t>
            </a:r>
          </a:p>
        </p:txBody>
      </p:sp>
      <p:sp>
        <p:nvSpPr>
          <p:cNvPr id="212" name="Rechteck 211"/>
          <p:cNvSpPr/>
          <p:nvPr/>
        </p:nvSpPr>
        <p:spPr>
          <a:xfrm>
            <a:off x="8445854" y="4257278"/>
            <a:ext cx="484964" cy="360042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213" name="Textfeld 212"/>
          <p:cNvSpPr txBox="1"/>
          <p:nvPr/>
        </p:nvSpPr>
        <p:spPr>
          <a:xfrm>
            <a:off x="8445854" y="4581314"/>
            <a:ext cx="48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15</a:t>
            </a:r>
          </a:p>
        </p:txBody>
      </p:sp>
      <p:sp>
        <p:nvSpPr>
          <p:cNvPr id="214" name="Line 15"/>
          <p:cNvSpPr>
            <a:spLocks noChangeShapeType="1"/>
          </p:cNvSpPr>
          <p:nvPr/>
        </p:nvSpPr>
        <p:spPr bwMode="auto">
          <a:xfrm flipH="1">
            <a:off x="7469467" y="3789227"/>
            <a:ext cx="337048" cy="468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5" name="Rechteck 214"/>
          <p:cNvSpPr/>
          <p:nvPr/>
        </p:nvSpPr>
        <p:spPr>
          <a:xfrm>
            <a:off x="990692" y="5121188"/>
            <a:ext cx="484964" cy="377404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216" name="Flussdiagramm: Verbindungsstelle 215"/>
          <p:cNvSpPr/>
          <p:nvPr/>
        </p:nvSpPr>
        <p:spPr>
          <a:xfrm>
            <a:off x="3088429" y="5121188"/>
            <a:ext cx="217074" cy="2286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32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8" name="Flussdiagramm: Verbindungsstelle 217"/>
          <p:cNvSpPr/>
          <p:nvPr/>
        </p:nvSpPr>
        <p:spPr>
          <a:xfrm>
            <a:off x="4534946" y="5133925"/>
            <a:ext cx="217074" cy="2286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32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9" name="Flussdiagramm: Verbindungsstelle 218"/>
          <p:cNvSpPr/>
          <p:nvPr/>
        </p:nvSpPr>
        <p:spPr>
          <a:xfrm>
            <a:off x="6191130" y="5133925"/>
            <a:ext cx="217074" cy="2286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32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Textfeld 60"/>
          <p:cNvSpPr txBox="1"/>
          <p:nvPr/>
        </p:nvSpPr>
        <p:spPr>
          <a:xfrm>
            <a:off x="50350" y="1088701"/>
            <a:ext cx="8986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/>
              <a:t>Beispiel: </a:t>
            </a:r>
            <a:r>
              <a:rPr lang="de-DE" sz="2400" dirty="0">
                <a:solidFill>
                  <a:srgbClr val="0070C0"/>
                </a:solidFill>
              </a:rPr>
              <a:t>A = [ 9 ,16 ,14 , 7 , 5, 3 , 18 ,19 , 12 , 27 , 24 , 20 , 22 ]</a:t>
            </a:r>
            <a:r>
              <a:rPr lang="de-DE" sz="2400" dirty="0"/>
              <a:t> mit </a:t>
            </a:r>
            <a:r>
              <a:rPr lang="de-DE" sz="2400" dirty="0">
                <a:solidFill>
                  <a:srgbClr val="0070C0"/>
                </a:solidFill>
              </a:rPr>
              <a:t>n = 13</a:t>
            </a:r>
          </a:p>
        </p:txBody>
      </p:sp>
      <p:sp>
        <p:nvSpPr>
          <p:cNvPr id="63" name="Rechteck 4">
            <a:extLst>
              <a:ext uri="{FF2B5EF4-FFF2-40B4-BE49-F238E27FC236}">
                <a16:creationId xmlns:a16="http://schemas.microsoft.com/office/drawing/2014/main" id="{329BD3AB-75E4-EA47-A278-99A6EAB78003}"/>
              </a:ext>
            </a:extLst>
          </p:cNvPr>
          <p:cNvSpPr/>
          <p:nvPr/>
        </p:nvSpPr>
        <p:spPr>
          <a:xfrm>
            <a:off x="3151398" y="6634931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www-tcs.cs.uni-sb.de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course</a:t>
            </a:r>
            <a:r>
              <a:rPr lang="de-DE" sz="1200" dirty="0">
                <a:solidFill>
                  <a:schemeClr val="bg1"/>
                </a:solidFill>
              </a:rPr>
              <a:t>/60/</a:t>
            </a:r>
          </a:p>
        </p:txBody>
      </p:sp>
    </p:spTree>
    <p:extLst>
      <p:ext uri="{BB962C8B-B14F-4D97-AF65-F5344CB8AC3E}">
        <p14:creationId xmlns:p14="http://schemas.microsoft.com/office/powerpoint/2010/main" val="3877557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907704" y="4869160"/>
            <a:ext cx="7128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 einem Max-Heap gilt für </a:t>
            </a:r>
            <a:r>
              <a:rPr lang="de-DE" b="1" dirty="0"/>
              <a:t>jeden</a:t>
            </a:r>
            <a:r>
              <a:rPr lang="de-DE" dirty="0"/>
              <a:t> Knoten </a:t>
            </a:r>
            <a:r>
              <a:rPr lang="de-DE" dirty="0">
                <a:solidFill>
                  <a:srgbClr val="0070C0"/>
                </a:solidFill>
              </a:rPr>
              <a:t>v</a:t>
            </a:r>
            <a:r>
              <a:rPr lang="de-DE" dirty="0"/>
              <a:t> die Eigenschaft:</a:t>
            </a:r>
          </a:p>
          <a:p>
            <a:r>
              <a:rPr lang="de-DE" dirty="0"/>
              <a:t>    sein Schlüssel ist zumindest so groß wie der jedes seiner Kinder</a:t>
            </a:r>
          </a:p>
          <a:p>
            <a:r>
              <a:rPr lang="de-DE" dirty="0"/>
              <a:t>    ( für jedes Kind </a:t>
            </a:r>
            <a:r>
              <a:rPr lang="de-DE" dirty="0">
                <a:solidFill>
                  <a:srgbClr val="0070C0"/>
                </a:solidFill>
              </a:rPr>
              <a:t>c</a:t>
            </a:r>
            <a:r>
              <a:rPr lang="de-DE" dirty="0"/>
              <a:t> von </a:t>
            </a:r>
            <a:r>
              <a:rPr lang="de-DE" dirty="0">
                <a:solidFill>
                  <a:srgbClr val="0070C0"/>
                </a:solidFill>
              </a:rPr>
              <a:t>v</a:t>
            </a:r>
            <a:r>
              <a:rPr lang="de-DE" dirty="0"/>
              <a:t> gilt: </a:t>
            </a:r>
            <a:r>
              <a:rPr lang="de-DE" dirty="0" err="1">
                <a:solidFill>
                  <a:srgbClr val="0070C0"/>
                </a:solidFill>
              </a:rPr>
              <a:t>key</a:t>
            </a:r>
            <a:r>
              <a:rPr lang="de-DE" dirty="0">
                <a:solidFill>
                  <a:srgbClr val="0070C0"/>
                </a:solidFill>
              </a:rPr>
              <a:t>(v)≥ </a:t>
            </a:r>
            <a:r>
              <a:rPr lang="de-DE" dirty="0" err="1">
                <a:solidFill>
                  <a:srgbClr val="0070C0"/>
                </a:solidFill>
              </a:rPr>
              <a:t>key</a:t>
            </a:r>
            <a:r>
              <a:rPr lang="de-DE" dirty="0">
                <a:solidFill>
                  <a:srgbClr val="0070C0"/>
                </a:solidFill>
              </a:rPr>
              <a:t>(c) 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/>
              <a:t>Im Max-Heap steht der größte Schlüssel immer an der Wurzel</a:t>
            </a:r>
          </a:p>
        </p:txBody>
      </p:sp>
      <p:sp>
        <p:nvSpPr>
          <p:cNvPr id="60" name="Textfeld 59"/>
          <p:cNvSpPr txBox="1"/>
          <p:nvPr/>
        </p:nvSpPr>
        <p:spPr>
          <a:xfrm>
            <a:off x="143508" y="1664804"/>
            <a:ext cx="88569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pSp>
        <p:nvGrpSpPr>
          <p:cNvPr id="61" name="Gruppieren 4"/>
          <p:cNvGrpSpPr/>
          <p:nvPr/>
        </p:nvGrpSpPr>
        <p:grpSpPr>
          <a:xfrm>
            <a:off x="234608" y="1187440"/>
            <a:ext cx="8697191" cy="3825736"/>
            <a:chOff x="234608" y="1988820"/>
            <a:chExt cx="8697191" cy="3825736"/>
          </a:xfrm>
        </p:grpSpPr>
        <p:sp>
          <p:nvSpPr>
            <p:cNvPr id="62" name="Rechteck 61"/>
            <p:cNvSpPr/>
            <p:nvPr/>
          </p:nvSpPr>
          <p:spPr>
            <a:xfrm>
              <a:off x="4519084" y="1988820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27</a:t>
              </a:r>
            </a:p>
          </p:txBody>
        </p:sp>
        <p:sp>
          <p:nvSpPr>
            <p:cNvPr id="64" name="Line 15"/>
            <p:cNvSpPr>
              <a:spLocks noChangeShapeType="1"/>
            </p:cNvSpPr>
            <p:nvPr/>
          </p:nvSpPr>
          <p:spPr bwMode="auto">
            <a:xfrm flipH="1">
              <a:off x="2728936" y="2348862"/>
              <a:ext cx="1771056" cy="3150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5" name="Line 13"/>
            <p:cNvSpPr>
              <a:spLocks noChangeShapeType="1"/>
            </p:cNvSpPr>
            <p:nvPr/>
          </p:nvSpPr>
          <p:spPr bwMode="auto">
            <a:xfrm>
              <a:off x="5022008" y="2348863"/>
              <a:ext cx="1674228" cy="3150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4599000" y="2303875"/>
              <a:ext cx="36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1</a:t>
              </a:r>
            </a:p>
          </p:txBody>
        </p:sp>
        <p:sp>
          <p:nvSpPr>
            <p:cNvPr id="67" name="Rechteck 66"/>
            <p:cNvSpPr/>
            <p:nvPr/>
          </p:nvSpPr>
          <p:spPr>
            <a:xfrm>
              <a:off x="6708468" y="2663915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22</a:t>
              </a:r>
            </a:p>
          </p:txBody>
        </p:sp>
        <p:sp>
          <p:nvSpPr>
            <p:cNvPr id="68" name="Line 15"/>
            <p:cNvSpPr>
              <a:spLocks noChangeShapeType="1"/>
            </p:cNvSpPr>
            <p:nvPr/>
          </p:nvSpPr>
          <p:spPr bwMode="auto">
            <a:xfrm flipH="1">
              <a:off x="5934339" y="3023956"/>
              <a:ext cx="774127" cy="4050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9" name="Line 13"/>
            <p:cNvSpPr>
              <a:spLocks noChangeShapeType="1"/>
            </p:cNvSpPr>
            <p:nvPr/>
          </p:nvSpPr>
          <p:spPr bwMode="auto">
            <a:xfrm>
              <a:off x="7193433" y="3023958"/>
              <a:ext cx="766132" cy="405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6788384" y="2978950"/>
              <a:ext cx="36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3</a:t>
              </a:r>
            </a:p>
          </p:txBody>
        </p:sp>
        <p:sp>
          <p:nvSpPr>
            <p:cNvPr id="71" name="Rechteck 70"/>
            <p:cNvSpPr/>
            <p:nvPr/>
          </p:nvSpPr>
          <p:spPr>
            <a:xfrm>
              <a:off x="2243972" y="2672916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24</a:t>
              </a:r>
            </a:p>
          </p:txBody>
        </p:sp>
        <p:sp>
          <p:nvSpPr>
            <p:cNvPr id="72" name="Line 15"/>
            <p:cNvSpPr>
              <a:spLocks noChangeShapeType="1"/>
            </p:cNvSpPr>
            <p:nvPr/>
          </p:nvSpPr>
          <p:spPr bwMode="auto">
            <a:xfrm flipH="1">
              <a:off x="1469843" y="3032957"/>
              <a:ext cx="774127" cy="4050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" name="Line 13"/>
            <p:cNvSpPr>
              <a:spLocks noChangeShapeType="1"/>
            </p:cNvSpPr>
            <p:nvPr/>
          </p:nvSpPr>
          <p:spPr bwMode="auto">
            <a:xfrm>
              <a:off x="2728937" y="3032959"/>
              <a:ext cx="766132" cy="405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2323888" y="2987951"/>
              <a:ext cx="36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2</a:t>
              </a:r>
            </a:p>
          </p:txBody>
        </p:sp>
        <p:sp>
          <p:nvSpPr>
            <p:cNvPr id="75" name="Rechteck 74"/>
            <p:cNvSpPr/>
            <p:nvPr/>
          </p:nvSpPr>
          <p:spPr>
            <a:xfrm>
              <a:off x="1191903" y="3438000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19</a:t>
              </a:r>
            </a:p>
          </p:txBody>
        </p:sp>
        <p:sp>
          <p:nvSpPr>
            <p:cNvPr id="76" name="Line 13"/>
            <p:cNvSpPr>
              <a:spLocks noChangeShapeType="1"/>
            </p:cNvSpPr>
            <p:nvPr/>
          </p:nvSpPr>
          <p:spPr bwMode="auto">
            <a:xfrm>
              <a:off x="1674241" y="3798061"/>
              <a:ext cx="305471" cy="4590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" name="Textfeld 76"/>
            <p:cNvSpPr txBox="1"/>
            <p:nvPr/>
          </p:nvSpPr>
          <p:spPr>
            <a:xfrm>
              <a:off x="1244819" y="3753036"/>
              <a:ext cx="36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4</a:t>
              </a:r>
            </a:p>
          </p:txBody>
        </p:sp>
        <p:sp>
          <p:nvSpPr>
            <p:cNvPr id="78" name="Rechteck 77"/>
            <p:cNvSpPr/>
            <p:nvPr/>
          </p:nvSpPr>
          <p:spPr>
            <a:xfrm>
              <a:off x="560743" y="4257092"/>
              <a:ext cx="484964" cy="3774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7</a:t>
              </a:r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560743" y="4581128"/>
              <a:ext cx="48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8</a:t>
              </a:r>
            </a:p>
          </p:txBody>
        </p:sp>
        <p:sp>
          <p:nvSpPr>
            <p:cNvPr id="80" name="Rechteck 79"/>
            <p:cNvSpPr/>
            <p:nvPr/>
          </p:nvSpPr>
          <p:spPr>
            <a:xfrm>
              <a:off x="1839975" y="4257092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12</a:t>
              </a:r>
            </a:p>
          </p:txBody>
        </p:sp>
        <p:sp>
          <p:nvSpPr>
            <p:cNvPr id="81" name="Textfeld 80"/>
            <p:cNvSpPr txBox="1"/>
            <p:nvPr/>
          </p:nvSpPr>
          <p:spPr>
            <a:xfrm>
              <a:off x="1839975" y="4581128"/>
              <a:ext cx="485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9</a:t>
              </a:r>
            </a:p>
          </p:txBody>
        </p:sp>
        <p:sp>
          <p:nvSpPr>
            <p:cNvPr id="82" name="Line 15"/>
            <p:cNvSpPr>
              <a:spLocks noChangeShapeType="1"/>
            </p:cNvSpPr>
            <p:nvPr/>
          </p:nvSpPr>
          <p:spPr bwMode="auto">
            <a:xfrm flipH="1">
              <a:off x="863588" y="3789041"/>
              <a:ext cx="337048" cy="468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3" name="Line 15"/>
            <p:cNvSpPr>
              <a:spLocks noChangeShapeType="1"/>
            </p:cNvSpPr>
            <p:nvPr/>
          </p:nvSpPr>
          <p:spPr bwMode="auto">
            <a:xfrm flipH="1">
              <a:off x="476545" y="4644696"/>
              <a:ext cx="209318" cy="4581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4" name="Rechteck 83"/>
            <p:cNvSpPr/>
            <p:nvPr/>
          </p:nvSpPr>
          <p:spPr>
            <a:xfrm>
              <a:off x="234608" y="5121188"/>
              <a:ext cx="484964" cy="377404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dk1"/>
                </a:solidFill>
              </a:endParaRPr>
            </a:p>
          </p:txBody>
        </p:sp>
        <p:sp>
          <p:nvSpPr>
            <p:cNvPr id="85" name="Textfeld 84"/>
            <p:cNvSpPr txBox="1"/>
            <p:nvPr/>
          </p:nvSpPr>
          <p:spPr>
            <a:xfrm>
              <a:off x="251520" y="5445224"/>
              <a:ext cx="48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16</a:t>
              </a:r>
            </a:p>
          </p:txBody>
        </p:sp>
        <p:sp>
          <p:nvSpPr>
            <p:cNvPr id="86" name="Textfeld 85"/>
            <p:cNvSpPr txBox="1"/>
            <p:nvPr/>
          </p:nvSpPr>
          <p:spPr>
            <a:xfrm>
              <a:off x="975066" y="5436542"/>
              <a:ext cx="48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17</a:t>
              </a:r>
            </a:p>
          </p:txBody>
        </p:sp>
        <p:sp>
          <p:nvSpPr>
            <p:cNvPr id="87" name="Line 15"/>
            <p:cNvSpPr>
              <a:spLocks noChangeShapeType="1"/>
            </p:cNvSpPr>
            <p:nvPr/>
          </p:nvSpPr>
          <p:spPr bwMode="auto">
            <a:xfrm>
              <a:off x="958153" y="4634568"/>
              <a:ext cx="260185" cy="477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8" name="Rechteck 87"/>
            <p:cNvSpPr/>
            <p:nvPr/>
          </p:nvSpPr>
          <p:spPr>
            <a:xfrm>
              <a:off x="3252587" y="3438186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16</a:t>
              </a:r>
            </a:p>
          </p:txBody>
        </p:sp>
        <p:sp>
          <p:nvSpPr>
            <p:cNvPr id="89" name="Line 13"/>
            <p:cNvSpPr>
              <a:spLocks noChangeShapeType="1"/>
            </p:cNvSpPr>
            <p:nvPr/>
          </p:nvSpPr>
          <p:spPr bwMode="auto">
            <a:xfrm>
              <a:off x="3734925" y="3798247"/>
              <a:ext cx="305471" cy="4590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0" name="Textfeld 89"/>
            <p:cNvSpPr txBox="1"/>
            <p:nvPr/>
          </p:nvSpPr>
          <p:spPr>
            <a:xfrm>
              <a:off x="3305503" y="3753222"/>
              <a:ext cx="36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5</a:t>
              </a:r>
            </a:p>
          </p:txBody>
        </p:sp>
        <p:sp>
          <p:nvSpPr>
            <p:cNvPr id="91" name="Rechteck 90"/>
            <p:cNvSpPr/>
            <p:nvPr/>
          </p:nvSpPr>
          <p:spPr>
            <a:xfrm>
              <a:off x="2621427" y="4257278"/>
              <a:ext cx="484964" cy="3774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9</a:t>
              </a:r>
            </a:p>
          </p:txBody>
        </p:sp>
        <p:sp>
          <p:nvSpPr>
            <p:cNvPr id="92" name="Textfeld 91"/>
            <p:cNvSpPr txBox="1"/>
            <p:nvPr/>
          </p:nvSpPr>
          <p:spPr>
            <a:xfrm>
              <a:off x="2621427" y="4581314"/>
              <a:ext cx="48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10</a:t>
              </a:r>
            </a:p>
          </p:txBody>
        </p:sp>
        <p:sp>
          <p:nvSpPr>
            <p:cNvPr id="93" name="Rechteck 92"/>
            <p:cNvSpPr/>
            <p:nvPr/>
          </p:nvSpPr>
          <p:spPr>
            <a:xfrm>
              <a:off x="3900659" y="4257278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5</a:t>
              </a:r>
            </a:p>
          </p:txBody>
        </p:sp>
        <p:sp>
          <p:nvSpPr>
            <p:cNvPr id="94" name="Textfeld 93"/>
            <p:cNvSpPr txBox="1"/>
            <p:nvPr/>
          </p:nvSpPr>
          <p:spPr>
            <a:xfrm>
              <a:off x="3900659" y="4581314"/>
              <a:ext cx="485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11</a:t>
              </a:r>
            </a:p>
          </p:txBody>
        </p:sp>
        <p:sp>
          <p:nvSpPr>
            <p:cNvPr id="95" name="Line 15"/>
            <p:cNvSpPr>
              <a:spLocks noChangeShapeType="1"/>
            </p:cNvSpPr>
            <p:nvPr/>
          </p:nvSpPr>
          <p:spPr bwMode="auto">
            <a:xfrm flipH="1">
              <a:off x="2924272" y="3789227"/>
              <a:ext cx="337048" cy="468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6" name="Rechteck 95"/>
            <p:cNvSpPr/>
            <p:nvPr/>
          </p:nvSpPr>
          <p:spPr>
            <a:xfrm>
              <a:off x="5737098" y="3438000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20</a:t>
              </a:r>
            </a:p>
          </p:txBody>
        </p:sp>
        <p:sp>
          <p:nvSpPr>
            <p:cNvPr id="97" name="Line 13"/>
            <p:cNvSpPr>
              <a:spLocks noChangeShapeType="1"/>
            </p:cNvSpPr>
            <p:nvPr/>
          </p:nvSpPr>
          <p:spPr bwMode="auto">
            <a:xfrm>
              <a:off x="6219436" y="3798061"/>
              <a:ext cx="305471" cy="4590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" name="Textfeld 97"/>
            <p:cNvSpPr txBox="1"/>
            <p:nvPr/>
          </p:nvSpPr>
          <p:spPr>
            <a:xfrm>
              <a:off x="5790014" y="3753036"/>
              <a:ext cx="36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6</a:t>
              </a:r>
            </a:p>
          </p:txBody>
        </p:sp>
        <p:sp>
          <p:nvSpPr>
            <p:cNvPr id="99" name="Rechteck 98"/>
            <p:cNvSpPr/>
            <p:nvPr/>
          </p:nvSpPr>
          <p:spPr>
            <a:xfrm>
              <a:off x="5105938" y="4257092"/>
              <a:ext cx="484964" cy="3774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100" name="Textfeld 99"/>
            <p:cNvSpPr txBox="1"/>
            <p:nvPr/>
          </p:nvSpPr>
          <p:spPr>
            <a:xfrm>
              <a:off x="5105938" y="4581128"/>
              <a:ext cx="48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12</a:t>
              </a:r>
            </a:p>
          </p:txBody>
        </p:sp>
        <p:sp>
          <p:nvSpPr>
            <p:cNvPr id="101" name="Rechteck 100"/>
            <p:cNvSpPr/>
            <p:nvPr/>
          </p:nvSpPr>
          <p:spPr>
            <a:xfrm>
              <a:off x="6385170" y="4257092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14</a:t>
              </a:r>
            </a:p>
          </p:txBody>
        </p:sp>
        <p:sp>
          <p:nvSpPr>
            <p:cNvPr id="102" name="Textfeld 101"/>
            <p:cNvSpPr txBox="1"/>
            <p:nvPr/>
          </p:nvSpPr>
          <p:spPr>
            <a:xfrm>
              <a:off x="6385170" y="4581128"/>
              <a:ext cx="485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13</a:t>
              </a:r>
            </a:p>
          </p:txBody>
        </p:sp>
        <p:sp>
          <p:nvSpPr>
            <p:cNvPr id="103" name="Line 15"/>
            <p:cNvSpPr>
              <a:spLocks noChangeShapeType="1"/>
            </p:cNvSpPr>
            <p:nvPr/>
          </p:nvSpPr>
          <p:spPr bwMode="auto">
            <a:xfrm flipH="1">
              <a:off x="5408783" y="3789041"/>
              <a:ext cx="337048" cy="468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4" name="Rechteck 103"/>
            <p:cNvSpPr/>
            <p:nvPr/>
          </p:nvSpPr>
          <p:spPr>
            <a:xfrm>
              <a:off x="7797782" y="3438186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18</a:t>
              </a:r>
            </a:p>
          </p:txBody>
        </p:sp>
        <p:sp>
          <p:nvSpPr>
            <p:cNvPr id="105" name="Line 13"/>
            <p:cNvSpPr>
              <a:spLocks noChangeShapeType="1"/>
            </p:cNvSpPr>
            <p:nvPr/>
          </p:nvSpPr>
          <p:spPr bwMode="auto">
            <a:xfrm>
              <a:off x="8280120" y="3798247"/>
              <a:ext cx="305471" cy="4590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6" name="Textfeld 105"/>
            <p:cNvSpPr txBox="1"/>
            <p:nvPr/>
          </p:nvSpPr>
          <p:spPr>
            <a:xfrm>
              <a:off x="7850698" y="3753222"/>
              <a:ext cx="36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7</a:t>
              </a:r>
            </a:p>
          </p:txBody>
        </p:sp>
        <p:sp>
          <p:nvSpPr>
            <p:cNvPr id="107" name="Rechteck 106"/>
            <p:cNvSpPr/>
            <p:nvPr/>
          </p:nvSpPr>
          <p:spPr>
            <a:xfrm>
              <a:off x="7166622" y="4257278"/>
              <a:ext cx="484964" cy="377404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dk1"/>
                </a:solidFill>
              </a:endParaRPr>
            </a:p>
          </p:txBody>
        </p:sp>
        <p:sp>
          <p:nvSpPr>
            <p:cNvPr id="119" name="Textfeld 118"/>
            <p:cNvSpPr txBox="1"/>
            <p:nvPr/>
          </p:nvSpPr>
          <p:spPr>
            <a:xfrm>
              <a:off x="7166622" y="4581314"/>
              <a:ext cx="48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14</a:t>
              </a:r>
            </a:p>
          </p:txBody>
        </p:sp>
        <p:sp>
          <p:nvSpPr>
            <p:cNvPr id="120" name="Rechteck 119"/>
            <p:cNvSpPr/>
            <p:nvPr/>
          </p:nvSpPr>
          <p:spPr>
            <a:xfrm>
              <a:off x="8445854" y="4257278"/>
              <a:ext cx="484964" cy="360042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dk1"/>
                </a:solidFill>
              </a:endParaRPr>
            </a:p>
          </p:txBody>
        </p:sp>
        <p:sp>
          <p:nvSpPr>
            <p:cNvPr id="121" name="Textfeld 120"/>
            <p:cNvSpPr txBox="1"/>
            <p:nvPr/>
          </p:nvSpPr>
          <p:spPr>
            <a:xfrm>
              <a:off x="8445854" y="4581314"/>
              <a:ext cx="485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15</a:t>
              </a:r>
            </a:p>
          </p:txBody>
        </p:sp>
        <p:sp>
          <p:nvSpPr>
            <p:cNvPr id="122" name="Line 15"/>
            <p:cNvSpPr>
              <a:spLocks noChangeShapeType="1"/>
            </p:cNvSpPr>
            <p:nvPr/>
          </p:nvSpPr>
          <p:spPr bwMode="auto">
            <a:xfrm flipH="1">
              <a:off x="7469467" y="3789227"/>
              <a:ext cx="337048" cy="468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" name="Rechteck 122"/>
            <p:cNvSpPr/>
            <p:nvPr/>
          </p:nvSpPr>
          <p:spPr>
            <a:xfrm>
              <a:off x="990692" y="5121188"/>
              <a:ext cx="484964" cy="377404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dk1"/>
                </a:solidFill>
              </a:endParaRPr>
            </a:p>
          </p:txBody>
        </p:sp>
        <p:sp>
          <p:nvSpPr>
            <p:cNvPr id="124" name="Flussdiagramm: Verbindungsstelle 215"/>
            <p:cNvSpPr/>
            <p:nvPr/>
          </p:nvSpPr>
          <p:spPr>
            <a:xfrm>
              <a:off x="3088429" y="5121188"/>
              <a:ext cx="217074" cy="2286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324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Flussdiagramm: Verbindungsstelle 217"/>
            <p:cNvSpPr/>
            <p:nvPr/>
          </p:nvSpPr>
          <p:spPr>
            <a:xfrm>
              <a:off x="4534946" y="5133925"/>
              <a:ext cx="217074" cy="2286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324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6" name="Flussdiagramm: Verbindungsstelle 218"/>
            <p:cNvSpPr/>
            <p:nvPr/>
          </p:nvSpPr>
          <p:spPr>
            <a:xfrm>
              <a:off x="6191130" y="5133925"/>
              <a:ext cx="217074" cy="2286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324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7" name="Textfeld 126"/>
          <p:cNvSpPr txBox="1"/>
          <p:nvPr/>
        </p:nvSpPr>
        <p:spPr>
          <a:xfrm>
            <a:off x="153368" y="1605258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31" name="Titel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03238"/>
          </a:xfrm>
        </p:spPr>
        <p:txBody>
          <a:bodyPr/>
          <a:lstStyle/>
          <a:p>
            <a:r>
              <a:rPr lang="de-DE" dirty="0"/>
              <a:t>Umgestellt als sog. Max-Heap</a:t>
            </a:r>
          </a:p>
        </p:txBody>
      </p:sp>
      <p:sp>
        <p:nvSpPr>
          <p:cNvPr id="63" name="Rechteck 4">
            <a:extLst>
              <a:ext uri="{FF2B5EF4-FFF2-40B4-BE49-F238E27FC236}">
                <a16:creationId xmlns:a16="http://schemas.microsoft.com/office/drawing/2014/main" id="{86FCD746-965B-5249-B5AE-B5FA7E09A251}"/>
              </a:ext>
            </a:extLst>
          </p:cNvPr>
          <p:cNvSpPr/>
          <p:nvPr/>
        </p:nvSpPr>
        <p:spPr>
          <a:xfrm>
            <a:off x="3151398" y="6634931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www-tcs.cs.uni-sb.de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course</a:t>
            </a:r>
            <a:r>
              <a:rPr lang="de-DE" sz="1200" dirty="0">
                <a:solidFill>
                  <a:schemeClr val="bg1"/>
                </a:solidFill>
              </a:rPr>
              <a:t>/60/</a:t>
            </a:r>
          </a:p>
        </p:txBody>
      </p:sp>
    </p:spTree>
    <p:extLst>
      <p:ext uri="{BB962C8B-B14F-4D97-AF65-F5344CB8AC3E}">
        <p14:creationId xmlns:p14="http://schemas.microsoft.com/office/powerpoint/2010/main" val="2769502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Sortierung mit einem Max-Heap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34608" y="1160749"/>
            <a:ext cx="8696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Beachte:  </a:t>
            </a:r>
            <a:r>
              <a:rPr lang="de-DE" dirty="0"/>
              <a:t>In Max-Heap steht der größte Schlüssel immer bei der Wurzel.</a:t>
            </a:r>
          </a:p>
          <a:p>
            <a:endParaRPr lang="de-DE" dirty="0"/>
          </a:p>
        </p:txBody>
      </p:sp>
      <p:sp>
        <p:nvSpPr>
          <p:cNvPr id="59" name="Textfeld 58"/>
          <p:cNvSpPr txBox="1"/>
          <p:nvPr/>
        </p:nvSpPr>
        <p:spPr>
          <a:xfrm>
            <a:off x="215439" y="5409220"/>
            <a:ext cx="8713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Idee:  </a:t>
            </a:r>
          </a:p>
          <a:p>
            <a:r>
              <a:rPr lang="de-DE" b="1" dirty="0"/>
              <a:t>1</a:t>
            </a:r>
            <a:r>
              <a:rPr lang="de-DE" dirty="0"/>
              <a:t>. Tausche Schlüssel von </a:t>
            </a:r>
            <a:r>
              <a:rPr lang="de-DE" dirty="0" err="1">
                <a:solidFill>
                  <a:srgbClr val="00B050"/>
                </a:solidFill>
              </a:rPr>
              <a:t>root</a:t>
            </a:r>
            <a:r>
              <a:rPr lang="de-DE" dirty="0"/>
              <a:t> und </a:t>
            </a:r>
            <a:r>
              <a:rPr lang="de-DE" dirty="0" err="1">
                <a:solidFill>
                  <a:srgbClr val="00B050"/>
                </a:solidFill>
              </a:rPr>
              <a:t>lastnode</a:t>
            </a:r>
            <a:r>
              <a:rPr lang="de-DE" dirty="0"/>
              <a:t> und ziehe </a:t>
            </a:r>
            <a:r>
              <a:rPr lang="de-DE" dirty="0" err="1">
                <a:solidFill>
                  <a:srgbClr val="00B050"/>
                </a:solidFill>
              </a:rPr>
              <a:t>lastnode</a:t>
            </a:r>
            <a:r>
              <a:rPr lang="de-DE" dirty="0"/>
              <a:t> aus der Betrachtung</a:t>
            </a:r>
          </a:p>
        </p:txBody>
      </p:sp>
      <p:grpSp>
        <p:nvGrpSpPr>
          <p:cNvPr id="15" name="Gruppieren 14"/>
          <p:cNvGrpSpPr/>
          <p:nvPr/>
        </p:nvGrpSpPr>
        <p:grpSpPr>
          <a:xfrm>
            <a:off x="395536" y="1484784"/>
            <a:ext cx="8371056" cy="3744416"/>
            <a:chOff x="560743" y="1484784"/>
            <a:chExt cx="8371056" cy="3744416"/>
          </a:xfrm>
        </p:grpSpPr>
        <p:grpSp>
          <p:nvGrpSpPr>
            <p:cNvPr id="136" name="Gruppieren 135"/>
            <p:cNvGrpSpPr/>
            <p:nvPr/>
          </p:nvGrpSpPr>
          <p:grpSpPr>
            <a:xfrm>
              <a:off x="560743" y="1763504"/>
              <a:ext cx="8371056" cy="2951738"/>
              <a:chOff x="560743" y="1988820"/>
              <a:chExt cx="8371056" cy="2961826"/>
            </a:xfrm>
          </p:grpSpPr>
          <p:sp>
            <p:nvSpPr>
              <p:cNvPr id="139" name="Rechteck 138"/>
              <p:cNvSpPr/>
              <p:nvPr/>
            </p:nvSpPr>
            <p:spPr>
              <a:xfrm>
                <a:off x="4519084" y="1988820"/>
                <a:ext cx="484964" cy="3600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rgbClr val="0070C0"/>
                    </a:solidFill>
                  </a:rPr>
                  <a:t>27</a:t>
                </a:r>
              </a:p>
            </p:txBody>
          </p:sp>
          <p:sp>
            <p:nvSpPr>
              <p:cNvPr id="140" name="Line 15"/>
              <p:cNvSpPr>
                <a:spLocks noChangeShapeType="1"/>
              </p:cNvSpPr>
              <p:nvPr/>
            </p:nvSpPr>
            <p:spPr bwMode="auto">
              <a:xfrm flipH="1">
                <a:off x="2728936" y="2348862"/>
                <a:ext cx="1771056" cy="3150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Line 13"/>
              <p:cNvSpPr>
                <a:spLocks noChangeShapeType="1"/>
              </p:cNvSpPr>
              <p:nvPr/>
            </p:nvSpPr>
            <p:spPr bwMode="auto">
              <a:xfrm>
                <a:off x="5022008" y="2348863"/>
                <a:ext cx="1674228" cy="3150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Textfeld 141"/>
              <p:cNvSpPr txBox="1"/>
              <p:nvPr/>
            </p:nvSpPr>
            <p:spPr>
              <a:xfrm>
                <a:off x="4599000" y="2303875"/>
                <a:ext cx="3600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143" name="Rechteck 142"/>
              <p:cNvSpPr/>
              <p:nvPr/>
            </p:nvSpPr>
            <p:spPr>
              <a:xfrm>
                <a:off x="6708468" y="2663915"/>
                <a:ext cx="484964" cy="3600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1001">
                <a:schemeClr val="lt2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rgbClr val="0070C0"/>
                    </a:solidFill>
                  </a:rPr>
                  <a:t>22</a:t>
                </a:r>
              </a:p>
            </p:txBody>
          </p:sp>
          <p:sp>
            <p:nvSpPr>
              <p:cNvPr id="144" name="Line 15"/>
              <p:cNvSpPr>
                <a:spLocks noChangeShapeType="1"/>
              </p:cNvSpPr>
              <p:nvPr/>
            </p:nvSpPr>
            <p:spPr bwMode="auto">
              <a:xfrm flipH="1">
                <a:off x="5934339" y="3023956"/>
                <a:ext cx="774127" cy="4050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Line 13"/>
              <p:cNvSpPr>
                <a:spLocks noChangeShapeType="1"/>
              </p:cNvSpPr>
              <p:nvPr/>
            </p:nvSpPr>
            <p:spPr bwMode="auto">
              <a:xfrm>
                <a:off x="7193433" y="3023958"/>
                <a:ext cx="766132" cy="4050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Textfeld 145"/>
              <p:cNvSpPr txBox="1"/>
              <p:nvPr/>
            </p:nvSpPr>
            <p:spPr>
              <a:xfrm>
                <a:off x="6788384" y="2978950"/>
                <a:ext cx="3600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155" name="Rechteck 154"/>
              <p:cNvSpPr/>
              <p:nvPr/>
            </p:nvSpPr>
            <p:spPr>
              <a:xfrm>
                <a:off x="2243972" y="2672916"/>
                <a:ext cx="484964" cy="3600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1001">
                <a:schemeClr val="lt2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rgbClr val="0070C0"/>
                    </a:solidFill>
                  </a:rPr>
                  <a:t>24</a:t>
                </a:r>
              </a:p>
            </p:txBody>
          </p:sp>
          <p:sp>
            <p:nvSpPr>
              <p:cNvPr id="156" name="Line 15"/>
              <p:cNvSpPr>
                <a:spLocks noChangeShapeType="1"/>
              </p:cNvSpPr>
              <p:nvPr/>
            </p:nvSpPr>
            <p:spPr bwMode="auto">
              <a:xfrm flipH="1">
                <a:off x="1469843" y="3032957"/>
                <a:ext cx="774127" cy="4050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Line 13"/>
              <p:cNvSpPr>
                <a:spLocks noChangeShapeType="1"/>
              </p:cNvSpPr>
              <p:nvPr/>
            </p:nvSpPr>
            <p:spPr bwMode="auto">
              <a:xfrm>
                <a:off x="2728937" y="3032959"/>
                <a:ext cx="766132" cy="4050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Textfeld 157"/>
              <p:cNvSpPr txBox="1"/>
              <p:nvPr/>
            </p:nvSpPr>
            <p:spPr>
              <a:xfrm>
                <a:off x="2323888" y="2987951"/>
                <a:ext cx="3600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159" name="Rechteck 158"/>
              <p:cNvSpPr/>
              <p:nvPr/>
            </p:nvSpPr>
            <p:spPr>
              <a:xfrm>
                <a:off x="1191903" y="3438000"/>
                <a:ext cx="484964" cy="3600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rgbClr val="0070C0"/>
                    </a:solidFill>
                  </a:rPr>
                  <a:t>19</a:t>
                </a:r>
              </a:p>
            </p:txBody>
          </p:sp>
          <p:sp>
            <p:nvSpPr>
              <p:cNvPr id="160" name="Line 13"/>
              <p:cNvSpPr>
                <a:spLocks noChangeShapeType="1"/>
              </p:cNvSpPr>
              <p:nvPr/>
            </p:nvSpPr>
            <p:spPr bwMode="auto">
              <a:xfrm>
                <a:off x="1674241" y="3798061"/>
                <a:ext cx="305471" cy="4590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Textfeld 160"/>
              <p:cNvSpPr txBox="1"/>
              <p:nvPr/>
            </p:nvSpPr>
            <p:spPr>
              <a:xfrm>
                <a:off x="1244819" y="3753036"/>
                <a:ext cx="3600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162" name="Rechteck 161"/>
              <p:cNvSpPr/>
              <p:nvPr/>
            </p:nvSpPr>
            <p:spPr>
              <a:xfrm>
                <a:off x="560743" y="4257092"/>
                <a:ext cx="484964" cy="37740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rgbClr val="0070C0"/>
                    </a:solidFill>
                  </a:rPr>
                  <a:t>7</a:t>
                </a:r>
              </a:p>
            </p:txBody>
          </p:sp>
          <p:sp>
            <p:nvSpPr>
              <p:cNvPr id="163" name="Textfeld 162"/>
              <p:cNvSpPr txBox="1"/>
              <p:nvPr/>
            </p:nvSpPr>
            <p:spPr>
              <a:xfrm>
                <a:off x="560743" y="4581128"/>
                <a:ext cx="4865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8</a:t>
                </a:r>
              </a:p>
            </p:txBody>
          </p:sp>
          <p:sp>
            <p:nvSpPr>
              <p:cNvPr id="164" name="Rechteck 163"/>
              <p:cNvSpPr/>
              <p:nvPr/>
            </p:nvSpPr>
            <p:spPr>
              <a:xfrm>
                <a:off x="1839975" y="4257092"/>
                <a:ext cx="484964" cy="3600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rgbClr val="0070C0"/>
                    </a:solidFill>
                  </a:rPr>
                  <a:t>12</a:t>
                </a:r>
              </a:p>
            </p:txBody>
          </p:sp>
          <p:sp>
            <p:nvSpPr>
              <p:cNvPr id="165" name="Textfeld 164"/>
              <p:cNvSpPr txBox="1"/>
              <p:nvPr/>
            </p:nvSpPr>
            <p:spPr>
              <a:xfrm>
                <a:off x="1839975" y="4581128"/>
                <a:ext cx="4859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9</a:t>
                </a:r>
              </a:p>
            </p:txBody>
          </p:sp>
          <p:sp>
            <p:nvSpPr>
              <p:cNvPr id="166" name="Line 15"/>
              <p:cNvSpPr>
                <a:spLocks noChangeShapeType="1"/>
              </p:cNvSpPr>
              <p:nvPr/>
            </p:nvSpPr>
            <p:spPr bwMode="auto">
              <a:xfrm flipH="1">
                <a:off x="863588" y="3789041"/>
                <a:ext cx="337048" cy="4680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hteck 171"/>
              <p:cNvSpPr/>
              <p:nvPr/>
            </p:nvSpPr>
            <p:spPr>
              <a:xfrm>
                <a:off x="3252587" y="3438186"/>
                <a:ext cx="484964" cy="3600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rgbClr val="0070C0"/>
                    </a:solidFill>
                  </a:rPr>
                  <a:t>16</a:t>
                </a:r>
              </a:p>
            </p:txBody>
          </p:sp>
          <p:sp>
            <p:nvSpPr>
              <p:cNvPr id="173" name="Line 13"/>
              <p:cNvSpPr>
                <a:spLocks noChangeShapeType="1"/>
              </p:cNvSpPr>
              <p:nvPr/>
            </p:nvSpPr>
            <p:spPr bwMode="auto">
              <a:xfrm>
                <a:off x="3734925" y="3798247"/>
                <a:ext cx="305471" cy="4590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Textfeld 173"/>
              <p:cNvSpPr txBox="1"/>
              <p:nvPr/>
            </p:nvSpPr>
            <p:spPr>
              <a:xfrm>
                <a:off x="3305503" y="3753222"/>
                <a:ext cx="3600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175" name="Rechteck 174"/>
              <p:cNvSpPr/>
              <p:nvPr/>
            </p:nvSpPr>
            <p:spPr>
              <a:xfrm>
                <a:off x="2621427" y="4257278"/>
                <a:ext cx="484964" cy="37740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rgbClr val="0070C0"/>
                    </a:solidFill>
                  </a:rPr>
                  <a:t>9</a:t>
                </a:r>
              </a:p>
            </p:txBody>
          </p:sp>
          <p:sp>
            <p:nvSpPr>
              <p:cNvPr id="176" name="Textfeld 175"/>
              <p:cNvSpPr txBox="1"/>
              <p:nvPr/>
            </p:nvSpPr>
            <p:spPr>
              <a:xfrm>
                <a:off x="2621427" y="4581314"/>
                <a:ext cx="4865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10</a:t>
                </a:r>
              </a:p>
            </p:txBody>
          </p:sp>
          <p:sp>
            <p:nvSpPr>
              <p:cNvPr id="177" name="Rechteck 176"/>
              <p:cNvSpPr/>
              <p:nvPr/>
            </p:nvSpPr>
            <p:spPr>
              <a:xfrm>
                <a:off x="3900659" y="4257278"/>
                <a:ext cx="484964" cy="3600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rgbClr val="0070C0"/>
                    </a:solidFill>
                  </a:rPr>
                  <a:t>5</a:t>
                </a:r>
              </a:p>
            </p:txBody>
          </p:sp>
          <p:sp>
            <p:nvSpPr>
              <p:cNvPr id="178" name="Textfeld 177"/>
              <p:cNvSpPr txBox="1"/>
              <p:nvPr/>
            </p:nvSpPr>
            <p:spPr>
              <a:xfrm>
                <a:off x="3900659" y="4581314"/>
                <a:ext cx="4859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11</a:t>
                </a:r>
              </a:p>
            </p:txBody>
          </p:sp>
          <p:sp>
            <p:nvSpPr>
              <p:cNvPr id="179" name="Line 15"/>
              <p:cNvSpPr>
                <a:spLocks noChangeShapeType="1"/>
              </p:cNvSpPr>
              <p:nvPr/>
            </p:nvSpPr>
            <p:spPr bwMode="auto">
              <a:xfrm flipH="1">
                <a:off x="2924272" y="3789227"/>
                <a:ext cx="337048" cy="4680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Rechteck 179"/>
              <p:cNvSpPr/>
              <p:nvPr/>
            </p:nvSpPr>
            <p:spPr>
              <a:xfrm>
                <a:off x="5737098" y="3438000"/>
                <a:ext cx="484964" cy="3600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rgbClr val="0070C0"/>
                    </a:solidFill>
                  </a:rPr>
                  <a:t>20</a:t>
                </a:r>
              </a:p>
            </p:txBody>
          </p:sp>
          <p:sp>
            <p:nvSpPr>
              <p:cNvPr id="181" name="Line 13"/>
              <p:cNvSpPr>
                <a:spLocks noChangeShapeType="1"/>
              </p:cNvSpPr>
              <p:nvPr/>
            </p:nvSpPr>
            <p:spPr bwMode="auto">
              <a:xfrm>
                <a:off x="6219436" y="3798061"/>
                <a:ext cx="305471" cy="4590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Textfeld 181"/>
              <p:cNvSpPr txBox="1"/>
              <p:nvPr/>
            </p:nvSpPr>
            <p:spPr>
              <a:xfrm>
                <a:off x="5790014" y="3753036"/>
                <a:ext cx="3600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6</a:t>
                </a:r>
              </a:p>
            </p:txBody>
          </p:sp>
          <p:sp>
            <p:nvSpPr>
              <p:cNvPr id="183" name="Rechteck 182"/>
              <p:cNvSpPr/>
              <p:nvPr/>
            </p:nvSpPr>
            <p:spPr>
              <a:xfrm>
                <a:off x="5105938" y="4257092"/>
                <a:ext cx="484964" cy="37740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rgbClr val="0070C0"/>
                    </a:solidFill>
                  </a:rPr>
                  <a:t>3</a:t>
                </a:r>
              </a:p>
            </p:txBody>
          </p:sp>
          <p:sp>
            <p:nvSpPr>
              <p:cNvPr id="184" name="Textfeld 183"/>
              <p:cNvSpPr txBox="1"/>
              <p:nvPr/>
            </p:nvSpPr>
            <p:spPr>
              <a:xfrm>
                <a:off x="5105938" y="4581128"/>
                <a:ext cx="4865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12</a:t>
                </a:r>
              </a:p>
            </p:txBody>
          </p:sp>
          <p:sp>
            <p:nvSpPr>
              <p:cNvPr id="185" name="Rechteck 184"/>
              <p:cNvSpPr/>
              <p:nvPr/>
            </p:nvSpPr>
            <p:spPr>
              <a:xfrm>
                <a:off x="6385170" y="4257092"/>
                <a:ext cx="484964" cy="3600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rgbClr val="0070C0"/>
                    </a:solidFill>
                  </a:rPr>
                  <a:t>14</a:t>
                </a:r>
              </a:p>
            </p:txBody>
          </p:sp>
          <p:sp>
            <p:nvSpPr>
              <p:cNvPr id="186" name="Textfeld 185"/>
              <p:cNvSpPr txBox="1"/>
              <p:nvPr/>
            </p:nvSpPr>
            <p:spPr>
              <a:xfrm>
                <a:off x="6385170" y="4581128"/>
                <a:ext cx="4859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13</a:t>
                </a:r>
              </a:p>
            </p:txBody>
          </p:sp>
          <p:sp>
            <p:nvSpPr>
              <p:cNvPr id="187" name="Line 15"/>
              <p:cNvSpPr>
                <a:spLocks noChangeShapeType="1"/>
              </p:cNvSpPr>
              <p:nvPr/>
            </p:nvSpPr>
            <p:spPr bwMode="auto">
              <a:xfrm flipH="1">
                <a:off x="5408783" y="3789041"/>
                <a:ext cx="337048" cy="4680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Rechteck 187"/>
              <p:cNvSpPr/>
              <p:nvPr/>
            </p:nvSpPr>
            <p:spPr>
              <a:xfrm>
                <a:off x="7797782" y="3438186"/>
                <a:ext cx="484964" cy="3600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rgbClr val="0070C0"/>
                    </a:solidFill>
                  </a:rPr>
                  <a:t>18</a:t>
                </a:r>
              </a:p>
            </p:txBody>
          </p:sp>
          <p:sp>
            <p:nvSpPr>
              <p:cNvPr id="189" name="Line 13"/>
              <p:cNvSpPr>
                <a:spLocks noChangeShapeType="1"/>
              </p:cNvSpPr>
              <p:nvPr/>
            </p:nvSpPr>
            <p:spPr bwMode="auto">
              <a:xfrm>
                <a:off x="8280120" y="3798247"/>
                <a:ext cx="305471" cy="4590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Textfeld 189"/>
              <p:cNvSpPr txBox="1"/>
              <p:nvPr/>
            </p:nvSpPr>
            <p:spPr>
              <a:xfrm>
                <a:off x="7850698" y="3753222"/>
                <a:ext cx="3600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7</a:t>
                </a:r>
              </a:p>
            </p:txBody>
          </p:sp>
          <p:sp>
            <p:nvSpPr>
              <p:cNvPr id="191" name="Rechteck 190"/>
              <p:cNvSpPr/>
              <p:nvPr/>
            </p:nvSpPr>
            <p:spPr>
              <a:xfrm>
                <a:off x="7166622" y="4257278"/>
                <a:ext cx="484964" cy="377404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Textfeld 191"/>
              <p:cNvSpPr txBox="1"/>
              <p:nvPr/>
            </p:nvSpPr>
            <p:spPr>
              <a:xfrm>
                <a:off x="7166622" y="4581314"/>
                <a:ext cx="4865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14</a:t>
                </a:r>
              </a:p>
            </p:txBody>
          </p:sp>
          <p:sp>
            <p:nvSpPr>
              <p:cNvPr id="193" name="Rechteck 192"/>
              <p:cNvSpPr/>
              <p:nvPr/>
            </p:nvSpPr>
            <p:spPr>
              <a:xfrm>
                <a:off x="8445854" y="4257278"/>
                <a:ext cx="484964" cy="360042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Textfeld 193"/>
              <p:cNvSpPr txBox="1"/>
              <p:nvPr/>
            </p:nvSpPr>
            <p:spPr>
              <a:xfrm>
                <a:off x="8445854" y="4581314"/>
                <a:ext cx="4859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15</a:t>
                </a:r>
              </a:p>
            </p:txBody>
          </p:sp>
          <p:sp>
            <p:nvSpPr>
              <p:cNvPr id="195" name="Line 15"/>
              <p:cNvSpPr>
                <a:spLocks noChangeShapeType="1"/>
              </p:cNvSpPr>
              <p:nvPr/>
            </p:nvSpPr>
            <p:spPr bwMode="auto">
              <a:xfrm flipH="1">
                <a:off x="7469467" y="3789227"/>
                <a:ext cx="337048" cy="4680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4" name="Gerade Verbindung mit Pfeil 3"/>
            <p:cNvCxnSpPr/>
            <p:nvPr/>
          </p:nvCxnSpPr>
          <p:spPr>
            <a:xfrm flipH="1">
              <a:off x="5099624" y="1717258"/>
              <a:ext cx="504056" cy="1368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5570481" y="1484784"/>
              <a:ext cx="587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rgbClr val="00B050"/>
                  </a:solidFill>
                </a:rPr>
                <a:t>root</a:t>
              </a:r>
              <a:endParaRPr lang="de-DE" dirty="0">
                <a:solidFill>
                  <a:srgbClr val="00B050"/>
                </a:solidFill>
              </a:endParaRPr>
            </a:p>
          </p:txBody>
        </p:sp>
        <p:cxnSp>
          <p:nvCxnSpPr>
            <p:cNvPr id="69" name="Gerade Verbindung mit Pfeil 68"/>
            <p:cNvCxnSpPr>
              <a:stCxn id="70" idx="1"/>
              <a:endCxn id="186" idx="3"/>
            </p:cNvCxnSpPr>
            <p:nvPr/>
          </p:nvCxnSpPr>
          <p:spPr>
            <a:xfrm flipH="1" flipV="1">
              <a:off x="6871115" y="4531020"/>
              <a:ext cx="355066" cy="5135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feld 69"/>
            <p:cNvSpPr txBox="1"/>
            <p:nvPr/>
          </p:nvSpPr>
          <p:spPr>
            <a:xfrm>
              <a:off x="7226181" y="4859868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rgbClr val="00B050"/>
                  </a:solidFill>
                </a:rPr>
                <a:t>lastnode</a:t>
              </a:r>
              <a:endParaRPr lang="de-DE" dirty="0">
                <a:solidFill>
                  <a:srgbClr val="00B050"/>
                </a:solidFill>
              </a:endParaRPr>
            </a:p>
          </p:txBody>
        </p:sp>
      </p:grpSp>
      <p:sp>
        <p:nvSpPr>
          <p:cNvPr id="7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57" name="Rechteck 4">
            <a:extLst>
              <a:ext uri="{FF2B5EF4-FFF2-40B4-BE49-F238E27FC236}">
                <a16:creationId xmlns:a16="http://schemas.microsoft.com/office/drawing/2014/main" id="{51EE32C8-4EC7-0145-B493-4E8D60F310BC}"/>
              </a:ext>
            </a:extLst>
          </p:cNvPr>
          <p:cNvSpPr/>
          <p:nvPr/>
        </p:nvSpPr>
        <p:spPr>
          <a:xfrm>
            <a:off x="3151398" y="6634931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www-tcs.cs.uni-sb.de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course</a:t>
            </a:r>
            <a:r>
              <a:rPr lang="de-DE" sz="1200" dirty="0">
                <a:solidFill>
                  <a:schemeClr val="bg1"/>
                </a:solidFill>
              </a:rPr>
              <a:t>/60/</a:t>
            </a:r>
          </a:p>
        </p:txBody>
      </p:sp>
    </p:spTree>
    <p:extLst>
      <p:ext uri="{BB962C8B-B14F-4D97-AF65-F5344CB8AC3E}">
        <p14:creationId xmlns:p14="http://schemas.microsoft.com/office/powerpoint/2010/main" val="765075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Sortierung mit einem Max-Heap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359532" y="1340768"/>
            <a:ext cx="8371056" cy="3747089"/>
            <a:chOff x="359532" y="1484784"/>
            <a:chExt cx="8371056" cy="3747089"/>
          </a:xfrm>
        </p:grpSpPr>
        <p:sp>
          <p:nvSpPr>
            <p:cNvPr id="139" name="Rechteck 138"/>
            <p:cNvSpPr/>
            <p:nvPr/>
          </p:nvSpPr>
          <p:spPr>
            <a:xfrm>
              <a:off x="4317873" y="1763504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14</a:t>
              </a:r>
            </a:p>
          </p:txBody>
        </p:sp>
        <p:sp>
          <p:nvSpPr>
            <p:cNvPr id="140" name="Line 15"/>
            <p:cNvSpPr>
              <a:spLocks noChangeShapeType="1"/>
            </p:cNvSpPr>
            <p:nvPr/>
          </p:nvSpPr>
          <p:spPr bwMode="auto">
            <a:xfrm flipH="1">
              <a:off x="2527725" y="2122320"/>
              <a:ext cx="1771056" cy="313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1" name="Line 13"/>
            <p:cNvSpPr>
              <a:spLocks noChangeShapeType="1"/>
            </p:cNvSpPr>
            <p:nvPr/>
          </p:nvSpPr>
          <p:spPr bwMode="auto">
            <a:xfrm>
              <a:off x="4820797" y="2122321"/>
              <a:ext cx="1674228" cy="3139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2" name="Textfeld 141"/>
            <p:cNvSpPr txBox="1"/>
            <p:nvPr/>
          </p:nvSpPr>
          <p:spPr>
            <a:xfrm>
              <a:off x="4397789" y="207748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3" name="Rechteck 142"/>
            <p:cNvSpPr/>
            <p:nvPr/>
          </p:nvSpPr>
          <p:spPr>
            <a:xfrm>
              <a:off x="6507257" y="243630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22</a:t>
              </a:r>
            </a:p>
          </p:txBody>
        </p:sp>
        <p:sp>
          <p:nvSpPr>
            <p:cNvPr id="144" name="Line 15"/>
            <p:cNvSpPr>
              <a:spLocks noChangeShapeType="1"/>
            </p:cNvSpPr>
            <p:nvPr/>
          </p:nvSpPr>
          <p:spPr bwMode="auto">
            <a:xfrm flipH="1">
              <a:off x="5733128" y="2795114"/>
              <a:ext cx="774127" cy="403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5" name="Line 13"/>
            <p:cNvSpPr>
              <a:spLocks noChangeShapeType="1"/>
            </p:cNvSpPr>
            <p:nvPr/>
          </p:nvSpPr>
          <p:spPr bwMode="auto">
            <a:xfrm>
              <a:off x="6992222" y="2795116"/>
              <a:ext cx="766132" cy="403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6" name="Textfeld 145"/>
            <p:cNvSpPr txBox="1"/>
            <p:nvPr/>
          </p:nvSpPr>
          <p:spPr>
            <a:xfrm>
              <a:off x="6587173" y="2750262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55" name="Rechteck 154"/>
            <p:cNvSpPr/>
            <p:nvPr/>
          </p:nvSpPr>
          <p:spPr>
            <a:xfrm>
              <a:off x="2042761" y="244527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24</a:t>
              </a:r>
            </a:p>
          </p:txBody>
        </p:sp>
        <p:sp>
          <p:nvSpPr>
            <p:cNvPr id="156" name="Line 15"/>
            <p:cNvSpPr>
              <a:spLocks noChangeShapeType="1"/>
            </p:cNvSpPr>
            <p:nvPr/>
          </p:nvSpPr>
          <p:spPr bwMode="auto">
            <a:xfrm flipH="1">
              <a:off x="1268632" y="2804085"/>
              <a:ext cx="774127" cy="403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7" name="Line 13"/>
            <p:cNvSpPr>
              <a:spLocks noChangeShapeType="1"/>
            </p:cNvSpPr>
            <p:nvPr/>
          </p:nvSpPr>
          <p:spPr bwMode="auto">
            <a:xfrm>
              <a:off x="2527726" y="2804087"/>
              <a:ext cx="766132" cy="403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8" name="Textfeld 157"/>
            <p:cNvSpPr txBox="1"/>
            <p:nvPr/>
          </p:nvSpPr>
          <p:spPr>
            <a:xfrm>
              <a:off x="2122677" y="2759232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59" name="Rechteck 158"/>
            <p:cNvSpPr/>
            <p:nvPr/>
          </p:nvSpPr>
          <p:spPr>
            <a:xfrm>
              <a:off x="990692" y="3207748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19</a:t>
              </a:r>
            </a:p>
          </p:txBody>
        </p:sp>
        <p:sp>
          <p:nvSpPr>
            <p:cNvPr id="160" name="Line 13"/>
            <p:cNvSpPr>
              <a:spLocks noChangeShapeType="1"/>
            </p:cNvSpPr>
            <p:nvPr/>
          </p:nvSpPr>
          <p:spPr bwMode="auto">
            <a:xfrm>
              <a:off x="1473030" y="3566583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61" name="Textfeld 160"/>
            <p:cNvSpPr txBox="1"/>
            <p:nvPr/>
          </p:nvSpPr>
          <p:spPr>
            <a:xfrm>
              <a:off x="1043608" y="3521711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62" name="Rechteck 161"/>
            <p:cNvSpPr/>
            <p:nvPr/>
          </p:nvSpPr>
          <p:spPr>
            <a:xfrm>
              <a:off x="359532" y="4024050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7</a:t>
              </a:r>
            </a:p>
          </p:txBody>
        </p:sp>
        <p:sp>
          <p:nvSpPr>
            <p:cNvPr id="163" name="Textfeld 162"/>
            <p:cNvSpPr txBox="1"/>
            <p:nvPr/>
          </p:nvSpPr>
          <p:spPr>
            <a:xfrm>
              <a:off x="359532" y="4346983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1638764" y="402405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12</a:t>
              </a:r>
            </a:p>
          </p:txBody>
        </p:sp>
        <p:sp>
          <p:nvSpPr>
            <p:cNvPr id="165" name="Textfeld 164"/>
            <p:cNvSpPr txBox="1"/>
            <p:nvPr/>
          </p:nvSpPr>
          <p:spPr>
            <a:xfrm>
              <a:off x="1638764" y="4346983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166" name="Line 15"/>
            <p:cNvSpPr>
              <a:spLocks noChangeShapeType="1"/>
            </p:cNvSpPr>
            <p:nvPr/>
          </p:nvSpPr>
          <p:spPr bwMode="auto">
            <a:xfrm flipH="1">
              <a:off x="662377" y="3557593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2" name="Rechteck 171"/>
            <p:cNvSpPr/>
            <p:nvPr/>
          </p:nvSpPr>
          <p:spPr>
            <a:xfrm>
              <a:off x="3051376" y="3207933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16</a:t>
              </a:r>
            </a:p>
          </p:txBody>
        </p:sp>
        <p:sp>
          <p:nvSpPr>
            <p:cNvPr id="173" name="Line 13"/>
            <p:cNvSpPr>
              <a:spLocks noChangeShapeType="1"/>
            </p:cNvSpPr>
            <p:nvPr/>
          </p:nvSpPr>
          <p:spPr bwMode="auto">
            <a:xfrm>
              <a:off x="3533714" y="3566768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4" name="Textfeld 173"/>
            <p:cNvSpPr txBox="1"/>
            <p:nvPr/>
          </p:nvSpPr>
          <p:spPr>
            <a:xfrm>
              <a:off x="3104292" y="352189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75" name="Rechteck 174"/>
            <p:cNvSpPr/>
            <p:nvPr/>
          </p:nvSpPr>
          <p:spPr>
            <a:xfrm>
              <a:off x="2420216" y="4024236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9</a:t>
              </a:r>
            </a:p>
          </p:txBody>
        </p:sp>
        <p:sp>
          <p:nvSpPr>
            <p:cNvPr id="176" name="Textfeld 175"/>
            <p:cNvSpPr txBox="1"/>
            <p:nvPr/>
          </p:nvSpPr>
          <p:spPr>
            <a:xfrm>
              <a:off x="2420216" y="4347168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77" name="Rechteck 176"/>
            <p:cNvSpPr/>
            <p:nvPr/>
          </p:nvSpPr>
          <p:spPr>
            <a:xfrm>
              <a:off x="3699448" y="4024236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5</a:t>
              </a:r>
            </a:p>
          </p:txBody>
        </p:sp>
        <p:sp>
          <p:nvSpPr>
            <p:cNvPr id="178" name="Textfeld 177"/>
            <p:cNvSpPr txBox="1"/>
            <p:nvPr/>
          </p:nvSpPr>
          <p:spPr>
            <a:xfrm>
              <a:off x="3699448" y="4347168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179" name="Line 15"/>
            <p:cNvSpPr>
              <a:spLocks noChangeShapeType="1"/>
            </p:cNvSpPr>
            <p:nvPr/>
          </p:nvSpPr>
          <p:spPr bwMode="auto">
            <a:xfrm flipH="1">
              <a:off x="2723061" y="3557779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0" name="Rechteck 179"/>
            <p:cNvSpPr/>
            <p:nvPr/>
          </p:nvSpPr>
          <p:spPr>
            <a:xfrm>
              <a:off x="5535887" y="3207748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20</a:t>
              </a:r>
            </a:p>
          </p:txBody>
        </p:sp>
        <p:sp>
          <p:nvSpPr>
            <p:cNvPr id="181" name="Line 13"/>
            <p:cNvSpPr>
              <a:spLocks noChangeShapeType="1"/>
            </p:cNvSpPr>
            <p:nvPr/>
          </p:nvSpPr>
          <p:spPr bwMode="auto">
            <a:xfrm>
              <a:off x="6018225" y="3566583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2" name="Textfeld 181"/>
            <p:cNvSpPr txBox="1"/>
            <p:nvPr/>
          </p:nvSpPr>
          <p:spPr>
            <a:xfrm>
              <a:off x="5588803" y="3521711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83" name="Rechteck 182"/>
            <p:cNvSpPr/>
            <p:nvPr/>
          </p:nvSpPr>
          <p:spPr>
            <a:xfrm>
              <a:off x="4904727" y="4024050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184" name="Textfeld 183"/>
            <p:cNvSpPr txBox="1"/>
            <p:nvPr/>
          </p:nvSpPr>
          <p:spPr>
            <a:xfrm>
              <a:off x="4904727" y="4357070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185" name="Rechteck 184"/>
            <p:cNvSpPr/>
            <p:nvPr/>
          </p:nvSpPr>
          <p:spPr>
            <a:xfrm>
              <a:off x="6183959" y="4024050"/>
              <a:ext cx="484964" cy="35881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27</a:t>
              </a:r>
            </a:p>
          </p:txBody>
        </p:sp>
        <p:sp>
          <p:nvSpPr>
            <p:cNvPr id="186" name="Textfeld 185"/>
            <p:cNvSpPr txBox="1"/>
            <p:nvPr/>
          </p:nvSpPr>
          <p:spPr>
            <a:xfrm>
              <a:off x="6183959" y="4346983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187" name="Line 15"/>
            <p:cNvSpPr>
              <a:spLocks noChangeShapeType="1"/>
            </p:cNvSpPr>
            <p:nvPr/>
          </p:nvSpPr>
          <p:spPr bwMode="auto">
            <a:xfrm flipH="1">
              <a:off x="5207572" y="3557593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8" name="Rechteck 187"/>
            <p:cNvSpPr/>
            <p:nvPr/>
          </p:nvSpPr>
          <p:spPr>
            <a:xfrm>
              <a:off x="7596571" y="3207933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18</a:t>
              </a:r>
            </a:p>
          </p:txBody>
        </p:sp>
        <p:sp>
          <p:nvSpPr>
            <p:cNvPr id="189" name="Line 13"/>
            <p:cNvSpPr>
              <a:spLocks noChangeShapeType="1"/>
            </p:cNvSpPr>
            <p:nvPr/>
          </p:nvSpPr>
          <p:spPr bwMode="auto">
            <a:xfrm>
              <a:off x="8078909" y="3566768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0" name="Textfeld 189"/>
            <p:cNvSpPr txBox="1"/>
            <p:nvPr/>
          </p:nvSpPr>
          <p:spPr>
            <a:xfrm>
              <a:off x="7649487" y="352189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91" name="Rechteck 190"/>
            <p:cNvSpPr/>
            <p:nvPr/>
          </p:nvSpPr>
          <p:spPr>
            <a:xfrm>
              <a:off x="6965411" y="4024236"/>
              <a:ext cx="484964" cy="376119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2" name="Textfeld 191"/>
            <p:cNvSpPr txBox="1"/>
            <p:nvPr/>
          </p:nvSpPr>
          <p:spPr>
            <a:xfrm>
              <a:off x="6965411" y="4347168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14</a:t>
              </a:r>
            </a:p>
          </p:txBody>
        </p:sp>
        <p:sp>
          <p:nvSpPr>
            <p:cNvPr id="193" name="Rechteck 192"/>
            <p:cNvSpPr/>
            <p:nvPr/>
          </p:nvSpPr>
          <p:spPr>
            <a:xfrm>
              <a:off x="8244643" y="4024236"/>
              <a:ext cx="484964" cy="35881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4" name="Textfeld 193"/>
            <p:cNvSpPr txBox="1"/>
            <p:nvPr/>
          </p:nvSpPr>
          <p:spPr>
            <a:xfrm>
              <a:off x="8244643" y="4347168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15</a:t>
              </a:r>
            </a:p>
          </p:txBody>
        </p:sp>
        <p:sp>
          <p:nvSpPr>
            <p:cNvPr id="195" name="Line 15"/>
            <p:cNvSpPr>
              <a:spLocks noChangeShapeType="1"/>
            </p:cNvSpPr>
            <p:nvPr/>
          </p:nvSpPr>
          <p:spPr bwMode="auto">
            <a:xfrm flipH="1">
              <a:off x="7268256" y="3557779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cxnSp>
          <p:nvCxnSpPr>
            <p:cNvPr id="4" name="Gerade Verbindung mit Pfeil 3"/>
            <p:cNvCxnSpPr/>
            <p:nvPr/>
          </p:nvCxnSpPr>
          <p:spPr>
            <a:xfrm flipH="1">
              <a:off x="4898413" y="1717258"/>
              <a:ext cx="504056" cy="1368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5369270" y="1484784"/>
              <a:ext cx="587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rgbClr val="00B050"/>
                  </a:solidFill>
                </a:rPr>
                <a:t>root</a:t>
              </a:r>
              <a:endParaRPr lang="de-DE" dirty="0">
                <a:solidFill>
                  <a:srgbClr val="00B050"/>
                </a:solidFill>
              </a:endParaRPr>
            </a:p>
          </p:txBody>
        </p:sp>
        <p:grpSp>
          <p:nvGrpSpPr>
            <p:cNvPr id="6" name="Gruppieren 5"/>
            <p:cNvGrpSpPr/>
            <p:nvPr/>
          </p:nvGrpSpPr>
          <p:grpSpPr>
            <a:xfrm>
              <a:off x="5376096" y="4531205"/>
              <a:ext cx="1363359" cy="700668"/>
              <a:chOff x="6881049" y="4530835"/>
              <a:chExt cx="1363359" cy="700668"/>
            </a:xfrm>
          </p:grpSpPr>
          <p:cxnSp>
            <p:nvCxnSpPr>
              <p:cNvPr id="69" name="Gerade Verbindung mit Pfeil 68"/>
              <p:cNvCxnSpPr>
                <a:stCxn id="70" idx="1"/>
                <a:endCxn id="186" idx="3"/>
              </p:cNvCxnSpPr>
              <p:nvPr/>
            </p:nvCxnSpPr>
            <p:spPr>
              <a:xfrm flipH="1" flipV="1">
                <a:off x="6881049" y="4530835"/>
                <a:ext cx="345132" cy="5160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feld 69"/>
              <p:cNvSpPr txBox="1"/>
              <p:nvPr/>
            </p:nvSpPr>
            <p:spPr>
              <a:xfrm>
                <a:off x="7226181" y="4862171"/>
                <a:ext cx="1018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>
                    <a:solidFill>
                      <a:srgbClr val="00B050"/>
                    </a:solidFill>
                  </a:rPr>
                  <a:t>lastnode</a:t>
                </a:r>
                <a:endParaRPr lang="de-DE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58" name="Textfeld 57"/>
          <p:cNvSpPr txBox="1"/>
          <p:nvPr/>
        </p:nvSpPr>
        <p:spPr>
          <a:xfrm>
            <a:off x="215439" y="5409220"/>
            <a:ext cx="8713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Idee:  </a:t>
            </a:r>
          </a:p>
          <a:p>
            <a:r>
              <a:rPr lang="de-DE" b="1" dirty="0"/>
              <a:t>1</a:t>
            </a:r>
            <a:r>
              <a:rPr lang="de-DE" dirty="0"/>
              <a:t>. Tausche Schlüssel von </a:t>
            </a:r>
            <a:r>
              <a:rPr lang="de-DE" dirty="0" err="1">
                <a:solidFill>
                  <a:srgbClr val="00B050"/>
                </a:solidFill>
              </a:rPr>
              <a:t>root</a:t>
            </a:r>
            <a:r>
              <a:rPr lang="de-DE" dirty="0"/>
              <a:t> und </a:t>
            </a:r>
            <a:r>
              <a:rPr lang="de-DE" dirty="0" err="1">
                <a:solidFill>
                  <a:srgbClr val="00B050"/>
                </a:solidFill>
              </a:rPr>
              <a:t>lastnode</a:t>
            </a:r>
            <a:r>
              <a:rPr lang="de-DE" dirty="0"/>
              <a:t> und ziehe </a:t>
            </a:r>
            <a:r>
              <a:rPr lang="de-DE" dirty="0" err="1">
                <a:solidFill>
                  <a:srgbClr val="00B050"/>
                </a:solidFill>
              </a:rPr>
              <a:t>lastnode</a:t>
            </a:r>
            <a:r>
              <a:rPr lang="de-DE" dirty="0"/>
              <a:t> aus der Betrachtung</a:t>
            </a:r>
          </a:p>
        </p:txBody>
      </p:sp>
      <p:sp>
        <p:nvSpPr>
          <p:cNvPr id="6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56" name="Rechteck 4">
            <a:extLst>
              <a:ext uri="{FF2B5EF4-FFF2-40B4-BE49-F238E27FC236}">
                <a16:creationId xmlns:a16="http://schemas.microsoft.com/office/drawing/2014/main" id="{41170E4B-C614-4546-BCDF-B259E2D46CBC}"/>
              </a:ext>
            </a:extLst>
          </p:cNvPr>
          <p:cNvSpPr/>
          <p:nvPr/>
        </p:nvSpPr>
        <p:spPr>
          <a:xfrm>
            <a:off x="3151398" y="6634931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www-tcs.cs.uni-sb.de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course</a:t>
            </a:r>
            <a:r>
              <a:rPr lang="de-DE" sz="1200" dirty="0">
                <a:solidFill>
                  <a:schemeClr val="bg1"/>
                </a:solidFill>
              </a:rPr>
              <a:t>/60/</a:t>
            </a:r>
          </a:p>
        </p:txBody>
      </p:sp>
    </p:spTree>
    <p:extLst>
      <p:ext uri="{BB962C8B-B14F-4D97-AF65-F5344CB8AC3E}">
        <p14:creationId xmlns:p14="http://schemas.microsoft.com/office/powerpoint/2010/main" val="3399132738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</TotalTime>
  <Words>1730</Words>
  <Application>Microsoft Macintosh PowerPoint</Application>
  <PresentationFormat>On-screen Show (4:3)</PresentationFormat>
  <Paragraphs>519</Paragraphs>
  <Slides>31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Calibri</vt:lpstr>
      <vt:lpstr>Chalkduster</vt:lpstr>
      <vt:lpstr>Myriad Pro</vt:lpstr>
      <vt:lpstr>Symbol</vt:lpstr>
      <vt:lpstr>Times</vt:lpstr>
      <vt:lpstr>7_Standarddesign</vt:lpstr>
      <vt:lpstr>Algorithmen und Datenstrukturen</vt:lpstr>
      <vt:lpstr>Aufgaben zur Wiederholung</vt:lpstr>
      <vt:lpstr>Quicksort</vt:lpstr>
      <vt:lpstr>Danksagung</vt:lpstr>
      <vt:lpstr>Ein Baum …</vt:lpstr>
      <vt:lpstr>… mit Werten</vt:lpstr>
      <vt:lpstr>Umgestellt als sog. Max-Heap</vt:lpstr>
      <vt:lpstr>Sortierung mit einem Max-Heap</vt:lpstr>
      <vt:lpstr>Sortierung mit einem Max-Heap</vt:lpstr>
      <vt:lpstr>Sortierung mit einem Max-Heap</vt:lpstr>
      <vt:lpstr>Wiederherstellung des Max-Heaps: Einsieben</vt:lpstr>
      <vt:lpstr>Verkleinerungsprinzip + Max-Heap-Invariante</vt:lpstr>
      <vt:lpstr>Nach der Vertauschung...</vt:lpstr>
      <vt:lpstr>... und dem Einsieben</vt:lpstr>
      <vt:lpstr>Heap-Sort</vt:lpstr>
      <vt:lpstr>PowerPoint Presentation</vt:lpstr>
      <vt:lpstr>Heap-Sort</vt:lpstr>
      <vt:lpstr>Make-Heap</vt:lpstr>
      <vt:lpstr>Heap-Sort</vt:lpstr>
      <vt:lpstr>Heapify</vt:lpstr>
      <vt:lpstr>Hilfsfunktionen</vt:lpstr>
      <vt:lpstr>Heap-Sort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Komplexität des Problems „In-situ-Sortieren“</vt:lpstr>
      <vt:lpstr>Einsichten</vt:lpstr>
      <vt:lpstr>Randbemerkung: Timsort</vt:lpstr>
      <vt:lpstr>Zusammenfassung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992</cp:revision>
  <cp:lastPrinted>2016-04-08T09:04:15Z</cp:lastPrinted>
  <dcterms:created xsi:type="dcterms:W3CDTF">2010-04-27T12:26:40Z</dcterms:created>
  <dcterms:modified xsi:type="dcterms:W3CDTF">2020-04-02T11:16:05Z</dcterms:modified>
</cp:coreProperties>
</file>