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273" r:id="rId2"/>
    <p:sldId id="454" r:id="rId3"/>
    <p:sldId id="552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74" r:id="rId30"/>
    <p:sldId id="527" r:id="rId31"/>
    <p:sldId id="528" r:id="rId32"/>
    <p:sldId id="529" r:id="rId33"/>
    <p:sldId id="371" r:id="rId3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EA93"/>
    <a:srgbClr val="0C19FF"/>
    <a:srgbClr val="262673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87" autoAdjust="0"/>
    <p:restoredTop sz="94694"/>
  </p:normalViewPr>
  <p:slideViewPr>
    <p:cSldViewPr>
      <p:cViewPr varScale="1">
        <p:scale>
          <a:sx n="117" d="100"/>
          <a:sy n="117" d="100"/>
        </p:scale>
        <p:origin x="14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8D3CD-6E97-2540-B0BC-1E3069D7B7BE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946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C4D1-509B-D146-8841-B44C4BB9806C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8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B240C-ECF3-1F4B-B0BA-9B184D44F83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34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19B9-45A3-F246-9B41-05523BCC6862}" type="slidenum">
              <a:rPr lang="en-US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337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65E8-272A-7244-BBC5-7BDF0381477F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AB4D2-6D19-E74D-BE6F-87B360175AF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3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7E870-92A3-F444-9F50-058F3E10E7F0}" type="slidenum">
              <a:rPr lang="en-US"/>
              <a:pPr/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77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940D4-94BF-5141-8456-3BF9D2B399C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5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562F4-C616-8A4A-8B72-E739252894D3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11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71C9C-D346-B843-A45A-BDD812B7085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31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B3802-3080-F14C-8799-419EAC491758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8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1F24-7F89-274D-9F8E-2B9CF0A4B081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309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6A2E0-E02F-8F47-B0C6-7DEDD33BF12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151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C59E3-E903-8B40-BC67-5CDB1CCDC1B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58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7059-083A-BE4B-9AA7-D509DB03294E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752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1C8F4-6C68-E245-B6D2-8396264415C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5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26C19-CA34-B74A-8314-38700396AEF9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510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196ED-4D62-6348-906B-BBD709F0BE3F}" type="slidenum">
              <a:rPr lang="en-US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05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AE218-D41D-E144-8781-D7C92A7DCADD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4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EDD36-0902-EC48-B8F6-EE3491CA06FF}" type="slidenum">
              <a:rPr lang="en-US"/>
              <a:pPr/>
              <a:t>31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302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D5F5-FDAD-3045-BF7D-5FE0451363BF}" type="slidenum">
              <a:rPr lang="en-US"/>
              <a:pPr/>
              <a:t>32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7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D753-24F8-EE43-95E6-0C8D7936980C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57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774A6-2B23-024C-A61F-43788138802A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803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BF10D-1298-BF46-9A10-62BEBA954C68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61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88A9A-C147-0B48-962A-3F68BE71CCE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0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87B94-A4BC-1345-9565-A1F107A503B5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33469-595D-594D-B40E-EDF9BF01D63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93E66-EC14-F845-A291-00C73881978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C20A-948B-014C-8967-B82EF3E38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1: </a:t>
            </a:r>
            <a:r>
              <a:rPr lang="en-US" dirty="0" err="1"/>
              <a:t>Initialisierung</a:t>
            </a:r>
            <a:endParaRPr lang="en-US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420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8701B2-7D5E-5849-A142-9315E69F0C5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43D087-905B-6249-9A55-9DD6DBF44377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9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D231FB-C55E-6540-9921-23F26A6E9489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0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C0A364-0F62-194E-A4FB-6D9AF69CD50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1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89627B0-EA6C-B84A-BAE7-1EF766D964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9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288483-3ABB-3B45-85D5-B90F22BE164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23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514DC60-1836-984E-B869-4FAE9709B2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5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DE2934-BB0A-974A-B9C7-A6D1A3F2F48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3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180163-B8BA-8C4A-A877-E53F6911864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84FC73-ECB4-294A-989A-64D6406EA062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Sortierung in linearer Zeit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Sortieren: Geht es doch noch schneller </a:t>
            </a:r>
            <a:br>
              <a:rPr lang="de-DE" dirty="0"/>
            </a:br>
            <a:r>
              <a:rPr lang="de-DE" dirty="0"/>
              <a:t>als in </a:t>
            </a:r>
            <a:r>
              <a:rPr lang="de-DE" dirty="0">
                <a:latin typeface="Symbol" charset="2"/>
                <a:cs typeface="Symbol" charset="2"/>
              </a:rPr>
              <a:t>W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/>
              <a:t> log </a:t>
            </a:r>
            <a:r>
              <a:rPr lang="de-DE" dirty="0" err="1"/>
              <a:t>n</a:t>
            </a:r>
            <a:r>
              <a:rPr lang="de-DE" dirty="0"/>
              <a:t>) Schritten?</a:t>
            </a:r>
          </a:p>
          <a:p>
            <a:r>
              <a:rPr lang="de-DE" dirty="0"/>
              <a:t>Man muss „schärfere“ Annahmen </a:t>
            </a:r>
            <a:br>
              <a:rPr lang="de-DE" dirty="0"/>
            </a:br>
            <a:r>
              <a:rPr lang="de-DE" dirty="0"/>
              <a:t>über das Problem machen können ...</a:t>
            </a:r>
          </a:p>
          <a:p>
            <a:pPr lvl="1"/>
            <a:r>
              <a:rPr lang="de-DE" dirty="0"/>
              <a:t>z.B. Schlüssel in </a:t>
            </a:r>
            <a:r>
              <a:rPr lang="de-DE" dirty="0" err="1"/>
              <a:t>n</a:t>
            </a:r>
            <a:r>
              <a:rPr lang="de-DE" dirty="0"/>
              <a:t> Feldelementen aus dem Bereich [1..n]</a:t>
            </a:r>
          </a:p>
          <a:p>
            <a:r>
              <a:rPr lang="de-DE" dirty="0"/>
              <a:t>... oder Nebenbedingungen „abschwächen“</a:t>
            </a:r>
          </a:p>
          <a:p>
            <a:pPr lvl="1"/>
            <a:r>
              <a:rPr lang="de-DE" dirty="0"/>
              <a:t>z.B. die In-situ-Einschränkung aufgeben</a:t>
            </a:r>
          </a:p>
          <a:p>
            <a:r>
              <a:rPr lang="de-DE" dirty="0"/>
              <a:t>Zentrale Idee: Vermeide Vergleiche!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267744" y="521235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Seward, H. H. (</a:t>
            </a:r>
            <a:r>
              <a:rPr lang="de-DE" sz="1200" b="1" dirty="0">
                <a:solidFill>
                  <a:srgbClr val="FF0000"/>
                </a:solidFill>
              </a:rPr>
              <a:t>1954</a:t>
            </a:r>
            <a:r>
              <a:rPr lang="de-DE" sz="1200" dirty="0">
                <a:solidFill>
                  <a:srgbClr val="0000FF"/>
                </a:solidFill>
              </a:rPr>
              <a:t>), "2.4.6 Internal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by</a:t>
            </a:r>
            <a:r>
              <a:rPr lang="de-DE" sz="1200" dirty="0">
                <a:solidFill>
                  <a:srgbClr val="0000FF"/>
                </a:solidFill>
              </a:rPr>
              <a:t> Floating Digital </a:t>
            </a:r>
            <a:r>
              <a:rPr lang="de-DE" sz="1200" dirty="0" err="1">
                <a:solidFill>
                  <a:srgbClr val="0000FF"/>
                </a:solidFill>
              </a:rPr>
              <a:t>Sort</a:t>
            </a:r>
            <a:r>
              <a:rPr lang="de-DE" sz="1200" dirty="0">
                <a:solidFill>
                  <a:srgbClr val="0000FF"/>
                </a:solidFill>
              </a:rPr>
              <a:t>", Information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application</a:t>
            </a:r>
            <a:r>
              <a:rPr lang="de-DE" sz="1200" dirty="0">
                <a:solidFill>
                  <a:srgbClr val="0000FF"/>
                </a:solidFill>
              </a:rPr>
              <a:t> of electronic digital </a:t>
            </a:r>
            <a:r>
              <a:rPr lang="de-DE" sz="1200" dirty="0" err="1">
                <a:solidFill>
                  <a:srgbClr val="0000FF"/>
                </a:solidFill>
              </a:rPr>
              <a:t>computers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business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operations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Master's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thesis</a:t>
            </a:r>
            <a:r>
              <a:rPr lang="de-DE" sz="1200" dirty="0">
                <a:solidFill>
                  <a:srgbClr val="0000FF"/>
                </a:solidFill>
              </a:rPr>
              <a:t>, Report R-232, Massachusetts Institute of Technology, Digital Computer Laboratory, pp. 25–28</a:t>
            </a:r>
          </a:p>
          <a:p>
            <a:endParaRPr lang="de-DE" sz="1200" dirty="0"/>
          </a:p>
          <a:p>
            <a:r>
              <a:rPr lang="de-DE" sz="1200" dirty="0">
                <a:solidFill>
                  <a:srgbClr val="0000FF"/>
                </a:solidFill>
              </a:rPr>
              <a:t>A. Andersson, T. </a:t>
            </a:r>
            <a:r>
              <a:rPr lang="de-DE" sz="1200" dirty="0" err="1">
                <a:solidFill>
                  <a:srgbClr val="0000FF"/>
                </a:solidFill>
              </a:rPr>
              <a:t>Hagerup</a:t>
            </a:r>
            <a:r>
              <a:rPr lang="de-DE" sz="1200" dirty="0">
                <a:solidFill>
                  <a:srgbClr val="0000FF"/>
                </a:solidFill>
              </a:rPr>
              <a:t>, S. Nilsson, R. Raman,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Linear Time?, J. </a:t>
            </a:r>
            <a:r>
              <a:rPr lang="de-DE" sz="1200" dirty="0" err="1">
                <a:solidFill>
                  <a:srgbClr val="0000FF"/>
                </a:solidFill>
              </a:rPr>
              <a:t>Comput</a:t>
            </a:r>
            <a:r>
              <a:rPr lang="de-DE" sz="1200" dirty="0">
                <a:solidFill>
                  <a:srgbClr val="0000FF"/>
                </a:solidFill>
              </a:rPr>
              <a:t>. Syst. </a:t>
            </a:r>
            <a:r>
              <a:rPr lang="de-DE" sz="1200" dirty="0" err="1">
                <a:solidFill>
                  <a:srgbClr val="0000FF"/>
                </a:solidFill>
              </a:rPr>
              <a:t>Sci</a:t>
            </a:r>
            <a:r>
              <a:rPr lang="de-DE" sz="1200" dirty="0">
                <a:solidFill>
                  <a:srgbClr val="0000FF"/>
                </a:solidFill>
              </a:rPr>
              <a:t>. 57(1): 74-93, </a:t>
            </a:r>
            <a:r>
              <a:rPr lang="de-DE" sz="1200" b="1" dirty="0">
                <a:solidFill>
                  <a:srgbClr val="FF0000"/>
                </a:solidFill>
              </a:rPr>
              <a:t>1998 </a:t>
            </a:r>
          </a:p>
        </p:txBody>
      </p:sp>
    </p:spTree>
    <p:extLst>
      <p:ext uri="{BB962C8B-B14F-4D97-AF65-F5344CB8AC3E}">
        <p14:creationId xmlns:p14="http://schemas.microsoft.com/office/powerpoint/2010/main" val="16725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8277C83-60A1-F84D-965F-F73D3650197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DD60D43-A6A7-114D-AD61-9B10867AA61A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9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0C9DF3-F0B8-D147-874F-2C20B85176D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3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3F8DE9-6721-314A-9022-2F3F54FC42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7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A8C2C5-B027-6048-864F-034854A8AE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1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12A9FAA-18D5-0F46-B2B3-EDFC030ACEEA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2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EEBCF8-7E58-3649-91F6-3774E04ABEC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65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845E8A8-1E72-B642-B071-261E9CACE6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82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FE047C4-CA7B-9C42-AC67-1E67D3C12C9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889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Counting-Sort</a:t>
            </a:r>
            <a:r>
              <a:rPr lang="de-DE" dirty="0"/>
              <a:t> Algorithmus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C20A-948B-014C-8967-B82EF3E382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8108950" y="65532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pic>
        <p:nvPicPr>
          <p:cNvPr id="6" name="Bild 5" descr="counting-sor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7775080" cy="334791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B749AB2-8FA2-8946-8F44-2C439AE9534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5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Nachfolgende Präsentationen sind inspiriert durch </a:t>
            </a:r>
            <a:br>
              <a:rPr lang="de-DE" dirty="0"/>
            </a:br>
            <a:r>
              <a:rPr lang="de-DE" dirty="0"/>
              <a:t>CS 3343/3341 Analysis of </a:t>
            </a:r>
            <a:r>
              <a:rPr lang="de-DE" dirty="0" err="1"/>
              <a:t>Algorithms</a:t>
            </a:r>
            <a:r>
              <a:rPr lang="de-DE" dirty="0"/>
              <a:t> 2013</a:t>
            </a:r>
          </a:p>
          <a:p>
            <a:r>
              <a:rPr lang="de-DE" dirty="0"/>
              <a:t>http://</a:t>
            </a:r>
            <a:r>
              <a:rPr lang="de-DE" dirty="0" err="1"/>
              <a:t>www.cs.utsa.edu</a:t>
            </a:r>
            <a:r>
              <a:rPr lang="de-DE" dirty="0"/>
              <a:t>/~</a:t>
            </a:r>
            <a:r>
              <a:rPr lang="de-DE" dirty="0" err="1"/>
              <a:t>jruan</a:t>
            </a:r>
            <a:r>
              <a:rPr lang="de-DE" dirty="0"/>
              <a:t>/</a:t>
            </a:r>
            <a:r>
              <a:rPr lang="de-DE" dirty="0" err="1"/>
              <a:t>teaching</a:t>
            </a:r>
            <a:r>
              <a:rPr lang="de-DE" dirty="0"/>
              <a:t>/cs3343_spring_2013/</a:t>
            </a:r>
            <a:r>
              <a:rPr lang="de-DE" dirty="0" err="1"/>
              <a:t>index.html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18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86100" y="14097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086100" y="23241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086100" y="327025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086100" y="4216400"/>
            <a:ext cx="49149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01CDC4-57AA-144C-B5B0-8E45B283A8B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172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Laufzeit</a:t>
            </a:r>
            <a:r>
              <a:rPr lang="en-US" dirty="0"/>
              <a:t>: </a:t>
            </a:r>
            <a:r>
              <a:rPr lang="en-US" dirty="0" err="1"/>
              <a:t>Wodurch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reduziert</a:t>
            </a:r>
            <a:r>
              <a:rPr lang="en-US" dirty="0"/>
              <a:t>?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11560" y="1268760"/>
            <a:ext cx="7848600" cy="229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30000"/>
              </a:spcBef>
              <a:buFont typeface="Arial"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Falls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 =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O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dann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Counting-Sort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Aber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theoretisch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doch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Sortierung</a:t>
            </a:r>
            <a:br>
              <a:rPr lang="en-US" sz="2800" dirty="0">
                <a:latin typeface="+mn-lt"/>
                <a:cs typeface="Arial Unicode MS" charset="0"/>
              </a:rPr>
            </a:b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!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Gibt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es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</a:t>
            </a:r>
            <a:r>
              <a:rPr lang="en-US" sz="2800" dirty="0">
                <a:latin typeface="+mn-lt"/>
                <a:cs typeface="Arial Unicode MS" charset="0"/>
              </a:rPr>
              <a:t> Problem </a:t>
            </a:r>
            <a:r>
              <a:rPr lang="en-US" sz="2800" dirty="0" err="1">
                <a:latin typeface="+mn-lt"/>
                <a:cs typeface="Arial Unicode MS" charset="0"/>
              </a:rPr>
              <a:t>mit</a:t>
            </a:r>
            <a:r>
              <a:rPr lang="en-US" sz="2800" dirty="0">
                <a:latin typeface="+mn-lt"/>
                <a:cs typeface="Arial Unicode MS" charset="0"/>
              </a:rPr>
              <a:t> der </a:t>
            </a:r>
            <a:r>
              <a:rPr lang="en-US" sz="2800" dirty="0" err="1">
                <a:latin typeface="+mn-lt"/>
                <a:cs typeface="Arial Unicode MS" charset="0"/>
              </a:rPr>
              <a:t>Theorie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560" y="3645024"/>
            <a:ext cx="7813675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Antwort</a:t>
            </a:r>
            <a:r>
              <a:rPr lang="en-US" sz="2800" b="1" dirty="0">
                <a:solidFill>
                  <a:schemeClr val="accent2"/>
                </a:solidFill>
                <a:latin typeface="+mn-lt"/>
                <a:cs typeface="Arial Unicode MS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Sortieren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durch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Vergleichen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liegt</a:t>
            </a:r>
            <a:r>
              <a:rPr lang="en-US" sz="2800" dirty="0">
                <a:latin typeface="+mn-lt"/>
                <a:cs typeface="Arial Unicode MS" charset="0"/>
              </a:rPr>
              <a:t> in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macht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keine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Vergleiche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verteilt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einfach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1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sz="3600" dirty="0"/>
              <a:t>Stabiles </a:t>
            </a:r>
            <a:r>
              <a:rPr lang="en-US" sz="3600" dirty="0" err="1"/>
              <a:t>Sortieren</a:t>
            </a:r>
            <a:endParaRPr lang="en-US" sz="36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278785"/>
            <a:ext cx="6950075" cy="87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n-lt"/>
                <a:cs typeface="Arial Unicode MS" charset="0"/>
              </a:rPr>
              <a:t>stabil</a:t>
            </a:r>
            <a:r>
              <a:rPr lang="en-US" sz="2800" dirty="0">
                <a:latin typeface="+mn-lt"/>
                <a:cs typeface="Arial Unicode MS" charset="0"/>
              </a:rPr>
              <a:t>: die </a:t>
            </a:r>
            <a:r>
              <a:rPr lang="en-US" sz="2800" dirty="0" err="1">
                <a:latin typeface="+mn-lt"/>
                <a:cs typeface="Arial Unicode MS" charset="0"/>
              </a:rPr>
              <a:t>Eingabeordnung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für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gleiche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Schlüssel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bleibt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bestehen</a:t>
            </a:r>
            <a:endParaRPr lang="en-US" sz="2800" dirty="0">
              <a:latin typeface="+mn-lt"/>
              <a:cs typeface="Arial Unicode MS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A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71723" y="5334000"/>
            <a:ext cx="85047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Warum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das </a:t>
            </a:r>
            <a:r>
              <a:rPr lang="en-US" sz="2800" dirty="0" err="1">
                <a:latin typeface="+mn-lt"/>
                <a:cs typeface="Arial Unicode MS" charset="0"/>
              </a:rPr>
              <a:t>wichtig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Welche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andere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Algorithmen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haben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>
                <a:latin typeface="+mn-lt"/>
                <a:cs typeface="Arial Unicode MS" charset="0"/>
              </a:rPr>
              <a:t>diese </a:t>
            </a:r>
            <a:r>
              <a:rPr lang="en-US" sz="2800" dirty="0" err="1">
                <a:latin typeface="+mn-lt"/>
                <a:cs typeface="Arial Unicode MS" charset="0"/>
              </a:rPr>
              <a:t>Eigenschaft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E88E56-F99E-CA47-9183-1C9A3547D0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2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Verteilen (lineares Sortieren)</a:t>
            </a:r>
          </a:p>
          <a:p>
            <a:pPr lvl="2">
              <a:spcBef>
                <a:spcPts val="500"/>
              </a:spcBef>
            </a:pPr>
            <a:r>
              <a:rPr lang="de-DE" dirty="0" err="1"/>
              <a:t>Counting</a:t>
            </a:r>
            <a:r>
              <a:rPr lang="de-DE" dirty="0"/>
              <a:t> </a:t>
            </a:r>
            <a:r>
              <a:rPr lang="de-DE" dirty="0" err="1"/>
              <a:t>Sort</a:t>
            </a:r>
            <a:endParaRPr lang="de-DE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0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Sortieren durch Zählen / Counting-Sort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de-DE" sz="2800" b="1"/>
              <a:t>Wissen: </a:t>
            </a:r>
            <a:br>
              <a:rPr lang="de-DE" sz="2800"/>
            </a:br>
            <a:r>
              <a:rPr lang="de-DE" sz="2800"/>
              <a:t>Schlüssel fallen in einen kleinen Zahlenbereich</a:t>
            </a:r>
          </a:p>
          <a:p>
            <a:r>
              <a:rPr lang="de-DE" sz="2800" b="1"/>
              <a:t>Beispiel 1:</a:t>
            </a:r>
            <a:r>
              <a:rPr lang="de-DE" sz="2800"/>
              <a:t> Sortiere eine Menge von Studierenden nach Examensbewertungen (Scores sind Zahlen)</a:t>
            </a:r>
          </a:p>
          <a:p>
            <a:pPr lvl="1"/>
            <a:r>
              <a:rPr lang="de-DE" sz="2400"/>
              <a:t>1000 Studenten</a:t>
            </a:r>
          </a:p>
          <a:p>
            <a:pPr lvl="1"/>
            <a:r>
              <a:rPr lang="de-DE" sz="2400"/>
              <a:t>Maximum score: 100</a:t>
            </a:r>
          </a:p>
          <a:p>
            <a:pPr lvl="1"/>
            <a:r>
              <a:rPr lang="de-DE" sz="2400"/>
              <a:t>Minimum score: 0</a:t>
            </a:r>
          </a:p>
          <a:p>
            <a:r>
              <a:rPr lang="de-DE" sz="2800" b="1"/>
              <a:t>Beispiel 2:</a:t>
            </a:r>
            <a:r>
              <a:rPr lang="de-DE" sz="2800"/>
              <a:t> Sortiere Studierende nach dem ersten Buchstaben des Nachnamens</a:t>
            </a:r>
          </a:p>
          <a:p>
            <a:pPr lvl="1"/>
            <a:r>
              <a:rPr lang="de-DE"/>
              <a:t>Anzahl der Studierenden: viele</a:t>
            </a:r>
          </a:p>
          <a:p>
            <a:pPr lvl="1"/>
            <a:r>
              <a:rPr lang="de-DE"/>
              <a:t>Anzahl der Buchstaben: 26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1328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989FB7-A79A-3B4B-8C84-51D9A07435C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255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Eingabe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wobei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j]∈{1, 2, …,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}</a:t>
            </a:r>
            <a:r>
              <a:rPr lang="en-US" dirty="0"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Ausgabe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B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sortiert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endParaRPr lang="en-US" sz="28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Kein</a:t>
            </a:r>
            <a:r>
              <a:rPr lang="en-US" sz="2800" dirty="0">
                <a:latin typeface="+mn-lt"/>
                <a:cs typeface="Arial Unicode MS" charset="0"/>
              </a:rPr>
              <a:t> In-situ-</a:t>
            </a:r>
            <a:r>
              <a:rPr lang="en-US" sz="2800" dirty="0" err="1">
                <a:latin typeface="+mn-lt"/>
                <a:cs typeface="Arial Unicode MS" charset="0"/>
              </a:rPr>
              <a:t>Sortieralgorithmus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Benötigt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𝛳(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n+k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) 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zusätzliche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Speicherplätze</a:t>
            </a:r>
            <a:endParaRPr lang="en-US" sz="2800" dirty="0">
              <a:latin typeface="+mn-lt"/>
              <a:cs typeface="Arial Unicode MS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451955-0D2E-E24E-A16A-2060A7ECE5A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A5480D-31AD-0243-A510-E8F563A7032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7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1691680" y="2779713"/>
            <a:ext cx="6975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75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(von </a:t>
            </a:r>
            <a:r>
              <a:rPr lang="en-US" dirty="0" err="1"/>
              <a:t>klein</a:t>
            </a:r>
            <a:r>
              <a:rPr lang="en-US" dirty="0"/>
              <a:t> auf </a:t>
            </a:r>
            <a:r>
              <a:rPr lang="en-US" dirty="0" err="1"/>
              <a:t>groß</a:t>
            </a:r>
            <a:r>
              <a:rPr lang="en-US" dirty="0"/>
              <a:t>)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75?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51258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200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90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90?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7391400" y="4934496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200 or 199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1BD14A-33FA-CB44-9920-5187250E31D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5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864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42900" y="1541463"/>
            <a:ext cx="88011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43600" y="17526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Initialisiere</a:t>
            </a:r>
            <a:endParaRPr lang="en-US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2EBD78-E78A-A041-9CBC-BC92D90289A5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4" grpId="0" animBg="1"/>
      <p:bldP spid="23562" grpId="0" animBg="1"/>
      <p:bldP spid="23566" grpId="0" animBg="1"/>
      <p:bldP spid="23561" grpId="0" animBg="1"/>
      <p:bldP spid="23563" grpId="0" animBg="1"/>
      <p:bldP spid="23565" grpId="0" animBg="1"/>
      <p:bldP spid="235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 </a:t>
            </a:r>
            <a:r>
              <a:rPr lang="en-US" dirty="0" err="1"/>
              <a:t>Beispiel</a:t>
            </a:r>
            <a:endParaRPr 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519FDB4-070B-E249-B6A0-094D3D273B5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9609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</TotalTime>
  <Words>2501</Words>
  <Application>Microsoft Macintosh PowerPoint</Application>
  <PresentationFormat>On-screen Show (4:3)</PresentationFormat>
  <Paragraphs>822</Paragraphs>
  <Slides>33</Slides>
  <Notes>28</Notes>
  <HiddenSlides>2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Myriad Pro</vt:lpstr>
      <vt:lpstr>Symbol</vt:lpstr>
      <vt:lpstr>Times New Roman</vt:lpstr>
      <vt:lpstr>7_Standarddesign</vt:lpstr>
      <vt:lpstr>Clip</vt:lpstr>
      <vt:lpstr>Algorithmen und Datenstrukturen</vt:lpstr>
      <vt:lpstr>Sortierung in linearer Zeit</vt:lpstr>
      <vt:lpstr>Danksagung</vt:lpstr>
      <vt:lpstr>Sortieren durch Zählen / Counting-Sort</vt:lpstr>
      <vt:lpstr>Counting-Sort</vt:lpstr>
      <vt:lpstr>Intuition</vt:lpstr>
      <vt:lpstr>Intuition</vt:lpstr>
      <vt:lpstr>Counting-Sort</vt:lpstr>
      <vt:lpstr>Counting-Sort Beispiel</vt:lpstr>
      <vt:lpstr>Schleife 1: Initialisierung</vt:lpstr>
      <vt:lpstr>Schleife 2: Zähle</vt:lpstr>
      <vt:lpstr>Schleife 2: Zähle</vt:lpstr>
      <vt:lpstr>Schleife 2: Zähle</vt:lpstr>
      <vt:lpstr>Schleife 2: Zähle</vt:lpstr>
      <vt:lpstr>Schleife 2: Zähle</vt:lpstr>
      <vt:lpstr>Schleife 3: Berechne Summe</vt:lpstr>
      <vt:lpstr>Schleife 3: Berechne Summe</vt:lpstr>
      <vt:lpstr>Schleife 3: Berechne Summe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Counting-Sort Algorithmus</vt:lpstr>
      <vt:lpstr>Analyse</vt:lpstr>
      <vt:lpstr>Laufzeit: Wodurch wird sie reduziert?</vt:lpstr>
      <vt:lpstr>Stabiles Sortieren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1130</cp:revision>
  <cp:lastPrinted>2015-04-16T10:14:41Z</cp:lastPrinted>
  <dcterms:created xsi:type="dcterms:W3CDTF">2010-04-27T12:26:40Z</dcterms:created>
  <dcterms:modified xsi:type="dcterms:W3CDTF">2020-04-03T15:23:12Z</dcterms:modified>
</cp:coreProperties>
</file>