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5" r:id="rId1"/>
  </p:sldMasterIdLst>
  <p:notesMasterIdLst>
    <p:notesMasterId r:id="rId31"/>
  </p:notesMasterIdLst>
  <p:handoutMasterIdLst>
    <p:handoutMasterId r:id="rId32"/>
  </p:handoutMasterIdLst>
  <p:sldIdLst>
    <p:sldId id="601" r:id="rId2"/>
    <p:sldId id="609" r:id="rId3"/>
    <p:sldId id="610" r:id="rId4"/>
    <p:sldId id="587" r:id="rId5"/>
    <p:sldId id="588" r:id="rId6"/>
    <p:sldId id="603" r:id="rId7"/>
    <p:sldId id="589" r:id="rId8"/>
    <p:sldId id="596" r:id="rId9"/>
    <p:sldId id="602" r:id="rId10"/>
    <p:sldId id="615" r:id="rId11"/>
    <p:sldId id="612" r:id="rId12"/>
    <p:sldId id="613" r:id="rId13"/>
    <p:sldId id="605" r:id="rId14"/>
    <p:sldId id="614" r:id="rId15"/>
    <p:sldId id="607" r:id="rId16"/>
    <p:sldId id="590" r:id="rId17"/>
    <p:sldId id="591" r:id="rId18"/>
    <p:sldId id="608" r:id="rId19"/>
    <p:sldId id="616" r:id="rId20"/>
    <p:sldId id="592" r:id="rId21"/>
    <p:sldId id="593" r:id="rId22"/>
    <p:sldId id="581" r:id="rId23"/>
    <p:sldId id="553" r:id="rId24"/>
    <p:sldId id="582" r:id="rId25"/>
    <p:sldId id="555" r:id="rId26"/>
    <p:sldId id="556" r:id="rId27"/>
    <p:sldId id="599" r:id="rId28"/>
    <p:sldId id="576" r:id="rId29"/>
    <p:sldId id="371" r:id="rId30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clrMru>
    <a:srgbClr val="0C19FF"/>
    <a:srgbClr val="FFEA93"/>
    <a:srgbClr val="262673"/>
    <a:srgbClr val="38F769"/>
    <a:srgbClr val="00394A"/>
    <a:srgbClr val="003241"/>
    <a:srgbClr val="DAD9D3"/>
    <a:srgbClr val="B2B1A9"/>
    <a:srgbClr val="004B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40" autoAdjust="0"/>
    <p:restoredTop sz="94694"/>
  </p:normalViewPr>
  <p:slideViewPr>
    <p:cSldViewPr>
      <p:cViewPr varScale="1">
        <p:scale>
          <a:sx n="117" d="100"/>
          <a:sy n="117" d="100"/>
        </p:scale>
        <p:origin x="63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A6ECAE5-6A67-9648-BFD4-50D589EC5C71}" type="datetimeFigureOut">
              <a:rPr lang="de-DE"/>
              <a:pPr>
                <a:defRPr/>
              </a:pPr>
              <a:t>04.04.20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98B09E7-CB36-8743-B365-30F25214A4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4333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67AB418-317D-AC4E-A41A-2B33F9292AC9}" type="datetimeFigureOut">
              <a:rPr lang="de-DE"/>
              <a:pPr>
                <a:defRPr/>
              </a:pPr>
              <a:t>04.04.20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US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609C88DA-55BC-924E-8761-82F5902E2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1393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3335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9233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986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34403-92B1-A544-A7FD-95466AC3179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35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77E2-95DD-1F4B-A688-E8FB0200778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878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56" name="Rectangle 4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6550" y="64008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cs typeface="+mn-cs"/>
              </a:defRPr>
            </a:lvl1pPr>
          </a:lstStyle>
          <a:p>
            <a:pPr>
              <a:defRPr/>
            </a:pPr>
            <a:fld id="{7B1C38A0-67D8-0242-BF64-2E51696E2079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pic>
        <p:nvPicPr>
          <p:cNvPr id="1027" name="Picture 45" descr="Logo_ImFocus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863" y="6453188"/>
            <a:ext cx="1377950" cy="8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58" name="Rectangle 46"/>
          <p:cNvSpPr>
            <a:spLocks noChangeArrowheads="1"/>
          </p:cNvSpPr>
          <p:nvPr userDrawn="1"/>
        </p:nvSpPr>
        <p:spPr bwMode="auto">
          <a:xfrm>
            <a:off x="179388" y="981075"/>
            <a:ext cx="8785225" cy="730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59" name="Rectangle 47"/>
          <p:cNvSpPr>
            <a:spLocks noChangeArrowheads="1"/>
          </p:cNvSpPr>
          <p:nvPr userDrawn="1"/>
        </p:nvSpPr>
        <p:spPr bwMode="auto">
          <a:xfrm flipV="1">
            <a:off x="179388" y="6669088"/>
            <a:ext cx="8785225" cy="18891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61" name="Rectangle 49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50323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Titelmasterformat durch Klicken bearbeiten</a:t>
            </a:r>
          </a:p>
        </p:txBody>
      </p:sp>
      <p:sp>
        <p:nvSpPr>
          <p:cNvPr id="64562" name="Rectangle 5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9600" cy="49688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Textmasterformate durch Klicken bearbeiten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pic>
        <p:nvPicPr>
          <p:cNvPr id="1032" name="Bild 48" descr="Logo_Inst_InfSys_P309.pdf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167438"/>
            <a:ext cx="216058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412776"/>
            <a:ext cx="7772400" cy="935037"/>
          </a:xfrm>
        </p:spPr>
        <p:txBody>
          <a:bodyPr/>
          <a:lstStyle/>
          <a:p>
            <a:pPr eaLnBrk="1" hangingPunct="1">
              <a:defRPr/>
            </a:pPr>
            <a:r>
              <a:rPr lang="de-DE" sz="3600" b="1" dirty="0">
                <a:cs typeface="+mj-cs"/>
              </a:rPr>
              <a:t>Algorithmen und Datenstrukturen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212976"/>
            <a:ext cx="6400800" cy="3024188"/>
          </a:xfrm>
        </p:spPr>
        <p:txBody>
          <a:bodyPr/>
          <a:lstStyle/>
          <a:p>
            <a:pPr eaLnBrk="1" hangingPunct="1">
              <a:defRPr/>
            </a:pPr>
            <a:r>
              <a:rPr lang="de-DE" sz="2400" dirty="0">
                <a:cs typeface="+mn-cs"/>
              </a:rPr>
              <a:t>Prof. Dr. Ralf Möller</a:t>
            </a:r>
          </a:p>
          <a:p>
            <a:pPr eaLnBrk="1" hangingPunct="1">
              <a:defRPr/>
            </a:pPr>
            <a:r>
              <a:rPr lang="de-DE" sz="2400" b="1" dirty="0">
                <a:cs typeface="+mn-cs"/>
              </a:rPr>
              <a:t>Universität zu Lübeck</a:t>
            </a:r>
          </a:p>
          <a:p>
            <a:pPr eaLnBrk="1" hangingPunct="1">
              <a:defRPr/>
            </a:pPr>
            <a:r>
              <a:rPr lang="de-DE" sz="2400" b="1" dirty="0">
                <a:cs typeface="+mn-cs"/>
              </a:rPr>
              <a:t>Institut für Informationssysteme</a:t>
            </a:r>
          </a:p>
          <a:p>
            <a:pPr eaLnBrk="1" hangingPunct="1">
              <a:defRPr/>
            </a:pPr>
            <a:endParaRPr lang="de-DE" sz="2400" dirty="0">
              <a:cs typeface="+mn-cs"/>
            </a:endParaRPr>
          </a:p>
          <a:p>
            <a:pPr eaLnBrk="1" hangingPunct="1">
              <a:defRPr/>
            </a:pPr>
            <a:r>
              <a:rPr lang="de-DE" sz="2400" dirty="0">
                <a:cs typeface="+mn-cs"/>
              </a:rPr>
              <a:t>Felix </a:t>
            </a:r>
            <a:r>
              <a:rPr lang="de-DE" sz="2400" dirty="0" err="1">
                <a:cs typeface="+mn-cs"/>
              </a:rPr>
              <a:t>Kuhr</a:t>
            </a:r>
            <a:r>
              <a:rPr lang="de-DE" sz="2400" dirty="0">
                <a:cs typeface="+mn-cs"/>
              </a:rPr>
              <a:t> (Übungen)</a:t>
            </a:r>
          </a:p>
          <a:p>
            <a:pPr eaLnBrk="1" hangingPunct="1">
              <a:defRPr/>
            </a:pPr>
            <a:r>
              <a:rPr lang="de-DE" sz="2400" dirty="0">
                <a:cs typeface="+mn-cs"/>
              </a:rPr>
              <a:t>sowie viele Tutoren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C9A1798-AE57-6348-904A-42C419E4A965}"/>
              </a:ext>
            </a:extLst>
          </p:cNvPr>
          <p:cNvSpPr txBox="1"/>
          <p:nvPr/>
        </p:nvSpPr>
        <p:spPr>
          <a:xfrm>
            <a:off x="1711290" y="2060848"/>
            <a:ext cx="57214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DE" dirty="0"/>
              <a:t>Abstrakte Datenstrukturen: Listen, Keller, Warteschlangen</a:t>
            </a:r>
          </a:p>
          <a:p>
            <a:pPr algn="ctr"/>
            <a:r>
              <a:rPr lang="en-DE" dirty="0"/>
              <a:t>Sortierung durch Gruppierung</a:t>
            </a:r>
          </a:p>
        </p:txBody>
      </p:sp>
    </p:spTree>
    <p:extLst>
      <p:ext uri="{BB962C8B-B14F-4D97-AF65-F5344CB8AC3E}">
        <p14:creationId xmlns:p14="http://schemas.microsoft.com/office/powerpoint/2010/main" val="1540331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Wiederholung ADT-Listen: </a:t>
            </a:r>
            <a:r>
              <a:rPr lang="de-DE" dirty="0" err="1"/>
              <a:t>insert</a:t>
            </a:r>
            <a:r>
              <a:rPr lang="de-DE" dirty="0"/>
              <a:t>(5, l)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12F2AC-72A6-5242-BB66-261AC8F7AC4C}" type="slidenum">
              <a:rPr lang="de-DE" smtClean="0"/>
              <a:pPr>
                <a:defRPr/>
              </a:pPr>
              <a:t>10</a:t>
            </a:fld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605638" y="2278206"/>
            <a:ext cx="2696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/>
              <a:t>l</a:t>
            </a:r>
          </a:p>
        </p:txBody>
      </p:sp>
      <p:sp>
        <p:nvSpPr>
          <p:cNvPr id="6" name="Rechteck 5"/>
          <p:cNvSpPr/>
          <p:nvPr/>
        </p:nvSpPr>
        <p:spPr>
          <a:xfrm>
            <a:off x="2108603" y="2278206"/>
            <a:ext cx="360040" cy="281927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3404747" y="2879670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9" name="Gerade Verbindung mit Pfeil 8"/>
          <p:cNvCxnSpPr/>
          <p:nvPr/>
        </p:nvCxnSpPr>
        <p:spPr>
          <a:xfrm>
            <a:off x="956475" y="2566238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mit Pfeil 16"/>
          <p:cNvCxnSpPr/>
          <p:nvPr/>
        </p:nvCxnSpPr>
        <p:spPr>
          <a:xfrm>
            <a:off x="2252619" y="4672473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/>
          <p:cNvCxnSpPr/>
          <p:nvPr/>
        </p:nvCxnSpPr>
        <p:spPr>
          <a:xfrm>
            <a:off x="2252619" y="4888497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hteck 6"/>
          <p:cNvSpPr/>
          <p:nvPr/>
        </p:nvSpPr>
        <p:spPr>
          <a:xfrm>
            <a:off x="4628883" y="2879670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Rechteck 6"/>
          <p:cNvSpPr/>
          <p:nvPr/>
        </p:nvSpPr>
        <p:spPr>
          <a:xfrm>
            <a:off x="5781011" y="2879670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</a:t>
            </a:r>
            <a:r>
              <a:rPr lang="de-DE" dirty="0">
                <a:solidFill>
                  <a:schemeClr val="tx1"/>
                </a:solidFill>
              </a:rPr>
              <a:t>[ ]</a:t>
            </a:r>
            <a:endParaRPr lang="de-DE" dirty="0"/>
          </a:p>
        </p:txBody>
      </p:sp>
      <p:cxnSp>
        <p:nvCxnSpPr>
          <p:cNvPr id="24" name="Gerade Verbindung mit Pfeil 9"/>
          <p:cNvCxnSpPr>
            <a:endCxn id="19" idx="1"/>
          </p:cNvCxnSpPr>
          <p:nvPr/>
        </p:nvCxnSpPr>
        <p:spPr>
          <a:xfrm flipV="1">
            <a:off x="3980811" y="3059690"/>
            <a:ext cx="648072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mit Pfeil 9"/>
          <p:cNvCxnSpPr>
            <a:endCxn id="21" idx="1"/>
          </p:cNvCxnSpPr>
          <p:nvPr/>
        </p:nvCxnSpPr>
        <p:spPr>
          <a:xfrm flipV="1">
            <a:off x="5204947" y="3059690"/>
            <a:ext cx="576064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hteck 6"/>
          <p:cNvSpPr/>
          <p:nvPr/>
        </p:nvSpPr>
        <p:spPr>
          <a:xfrm>
            <a:off x="3404747" y="3567960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4</a:t>
            </a:r>
          </a:p>
        </p:txBody>
      </p:sp>
      <p:cxnSp>
        <p:nvCxnSpPr>
          <p:cNvPr id="29" name="Gerade Verbindung mit Pfeil 16"/>
          <p:cNvCxnSpPr/>
          <p:nvPr/>
        </p:nvCxnSpPr>
        <p:spPr>
          <a:xfrm>
            <a:off x="3573147" y="3129065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Rechteck 6"/>
          <p:cNvSpPr/>
          <p:nvPr/>
        </p:nvSpPr>
        <p:spPr>
          <a:xfrm>
            <a:off x="4631292" y="3567960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2</a:t>
            </a:r>
          </a:p>
        </p:txBody>
      </p:sp>
      <p:cxnSp>
        <p:nvCxnSpPr>
          <p:cNvPr id="33" name="Gerade Verbindung mit Pfeil 16"/>
          <p:cNvCxnSpPr/>
          <p:nvPr/>
        </p:nvCxnSpPr>
        <p:spPr>
          <a:xfrm>
            <a:off x="4799692" y="3129065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hteck 6"/>
          <p:cNvSpPr/>
          <p:nvPr/>
        </p:nvSpPr>
        <p:spPr>
          <a:xfrm>
            <a:off x="5781011" y="3567960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9</a:t>
            </a:r>
          </a:p>
        </p:txBody>
      </p:sp>
      <p:cxnSp>
        <p:nvCxnSpPr>
          <p:cNvPr id="35" name="Gerade Verbindung mit Pfeil 16"/>
          <p:cNvCxnSpPr/>
          <p:nvPr/>
        </p:nvCxnSpPr>
        <p:spPr>
          <a:xfrm>
            <a:off x="5949411" y="3129065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hteck 6">
            <a:extLst>
              <a:ext uri="{FF2B5EF4-FFF2-40B4-BE49-F238E27FC236}">
                <a16:creationId xmlns:a16="http://schemas.microsoft.com/office/drawing/2014/main" id="{D02E156F-65E8-B74C-90CE-F46A5431D8B2}"/>
              </a:ext>
            </a:extLst>
          </p:cNvPr>
          <p:cNvSpPr/>
          <p:nvPr/>
        </p:nvSpPr>
        <p:spPr>
          <a:xfrm>
            <a:off x="3176147" y="1312127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Rechteck 6">
            <a:extLst>
              <a:ext uri="{FF2B5EF4-FFF2-40B4-BE49-F238E27FC236}">
                <a16:creationId xmlns:a16="http://schemas.microsoft.com/office/drawing/2014/main" id="{4154D8FA-973B-B748-A24A-C01AA54101E9}"/>
              </a:ext>
            </a:extLst>
          </p:cNvPr>
          <p:cNvSpPr/>
          <p:nvPr/>
        </p:nvSpPr>
        <p:spPr>
          <a:xfrm>
            <a:off x="3176147" y="2000417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5</a:t>
            </a:r>
          </a:p>
        </p:txBody>
      </p:sp>
      <p:cxnSp>
        <p:nvCxnSpPr>
          <p:cNvPr id="31" name="Gerade Verbindung mit Pfeil 16">
            <a:extLst>
              <a:ext uri="{FF2B5EF4-FFF2-40B4-BE49-F238E27FC236}">
                <a16:creationId xmlns:a16="http://schemas.microsoft.com/office/drawing/2014/main" id="{3BDB33C3-5AD1-904E-9F94-59877E31011E}"/>
              </a:ext>
            </a:extLst>
          </p:cNvPr>
          <p:cNvCxnSpPr/>
          <p:nvPr/>
        </p:nvCxnSpPr>
        <p:spPr>
          <a:xfrm>
            <a:off x="3344547" y="1561522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Freeform 10">
            <a:extLst>
              <a:ext uri="{FF2B5EF4-FFF2-40B4-BE49-F238E27FC236}">
                <a16:creationId xmlns:a16="http://schemas.microsoft.com/office/drawing/2014/main" id="{077FE735-51FD-F848-9C92-564A0A00704E}"/>
              </a:ext>
            </a:extLst>
          </p:cNvPr>
          <p:cNvSpPr/>
          <p:nvPr/>
        </p:nvSpPr>
        <p:spPr>
          <a:xfrm>
            <a:off x="2915816" y="1484784"/>
            <a:ext cx="1808101" cy="1616959"/>
          </a:xfrm>
          <a:custGeom>
            <a:avLst/>
            <a:gdLst>
              <a:gd name="connsiteX0" fmla="*/ 784468 w 1808101"/>
              <a:gd name="connsiteY0" fmla="*/ 0 h 1616959"/>
              <a:gd name="connsiteX1" fmla="*/ 1546468 w 1808101"/>
              <a:gd name="connsiteY1" fmla="*/ 141514 h 1616959"/>
              <a:gd name="connsiteX2" fmla="*/ 1807725 w 1808101"/>
              <a:gd name="connsiteY2" fmla="*/ 566057 h 1616959"/>
              <a:gd name="connsiteX3" fmla="*/ 1502925 w 1808101"/>
              <a:gd name="connsiteY3" fmla="*/ 1012371 h 1616959"/>
              <a:gd name="connsiteX4" fmla="*/ 218411 w 1808101"/>
              <a:gd name="connsiteY4" fmla="*/ 1219200 h 1616959"/>
              <a:gd name="connsiteX5" fmla="*/ 697 w 1808101"/>
              <a:gd name="connsiteY5" fmla="*/ 1426028 h 1616959"/>
              <a:gd name="connsiteX6" fmla="*/ 207525 w 1808101"/>
              <a:gd name="connsiteY6" fmla="*/ 1600200 h 1616959"/>
              <a:gd name="connsiteX7" fmla="*/ 490554 w 1808101"/>
              <a:gd name="connsiteY7" fmla="*/ 1600200 h 1616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08101" h="1616959">
                <a:moveTo>
                  <a:pt x="784468" y="0"/>
                </a:moveTo>
                <a:cubicBezTo>
                  <a:pt x="1080196" y="23585"/>
                  <a:pt x="1375925" y="47171"/>
                  <a:pt x="1546468" y="141514"/>
                </a:cubicBezTo>
                <a:cubicBezTo>
                  <a:pt x="1717011" y="235857"/>
                  <a:pt x="1814982" y="420914"/>
                  <a:pt x="1807725" y="566057"/>
                </a:cubicBezTo>
                <a:cubicBezTo>
                  <a:pt x="1800468" y="711200"/>
                  <a:pt x="1767811" y="903514"/>
                  <a:pt x="1502925" y="1012371"/>
                </a:cubicBezTo>
                <a:cubicBezTo>
                  <a:pt x="1238039" y="1121228"/>
                  <a:pt x="468782" y="1150257"/>
                  <a:pt x="218411" y="1219200"/>
                </a:cubicBezTo>
                <a:cubicBezTo>
                  <a:pt x="-31960" y="1288143"/>
                  <a:pt x="2511" y="1362528"/>
                  <a:pt x="697" y="1426028"/>
                </a:cubicBezTo>
                <a:cubicBezTo>
                  <a:pt x="-1117" y="1489528"/>
                  <a:pt x="125882" y="1571171"/>
                  <a:pt x="207525" y="1600200"/>
                </a:cubicBezTo>
                <a:cubicBezTo>
                  <a:pt x="289168" y="1629229"/>
                  <a:pt x="389861" y="1614714"/>
                  <a:pt x="490554" y="1600200"/>
                </a:cubicBezTo>
              </a:path>
            </a:pathLst>
          </a:custGeom>
          <a:noFill/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A6E4D5BE-89EB-BE46-8FC9-B7B9356E6FDE}"/>
              </a:ext>
            </a:extLst>
          </p:cNvPr>
          <p:cNvSpPr/>
          <p:nvPr/>
        </p:nvSpPr>
        <p:spPr>
          <a:xfrm>
            <a:off x="2339570" y="1430006"/>
            <a:ext cx="816428" cy="1677289"/>
          </a:xfrm>
          <a:custGeom>
            <a:avLst/>
            <a:gdLst>
              <a:gd name="connsiteX0" fmla="*/ 0 w 816428"/>
              <a:gd name="connsiteY0" fmla="*/ 1676749 h 1677289"/>
              <a:gd name="connsiteX1" fmla="*/ 337457 w 816428"/>
              <a:gd name="connsiteY1" fmla="*/ 1600549 h 1677289"/>
              <a:gd name="connsiteX2" fmla="*/ 522514 w 816428"/>
              <a:gd name="connsiteY2" fmla="*/ 1197778 h 1677289"/>
              <a:gd name="connsiteX3" fmla="*/ 522514 w 816428"/>
              <a:gd name="connsiteY3" fmla="*/ 729692 h 1677289"/>
              <a:gd name="connsiteX4" fmla="*/ 283028 w 816428"/>
              <a:gd name="connsiteY4" fmla="*/ 326921 h 1677289"/>
              <a:gd name="connsiteX5" fmla="*/ 293914 w 816428"/>
              <a:gd name="connsiteY5" fmla="*/ 141864 h 1677289"/>
              <a:gd name="connsiteX6" fmla="*/ 424543 w 816428"/>
              <a:gd name="connsiteY6" fmla="*/ 22121 h 1677289"/>
              <a:gd name="connsiteX7" fmla="*/ 816428 w 816428"/>
              <a:gd name="connsiteY7" fmla="*/ 349 h 16772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6428" h="1677289">
                <a:moveTo>
                  <a:pt x="0" y="1676749"/>
                </a:moveTo>
                <a:cubicBezTo>
                  <a:pt x="125185" y="1678563"/>
                  <a:pt x="250371" y="1680378"/>
                  <a:pt x="337457" y="1600549"/>
                </a:cubicBezTo>
                <a:cubicBezTo>
                  <a:pt x="424543" y="1520720"/>
                  <a:pt x="491671" y="1342921"/>
                  <a:pt x="522514" y="1197778"/>
                </a:cubicBezTo>
                <a:cubicBezTo>
                  <a:pt x="553357" y="1052635"/>
                  <a:pt x="562428" y="874835"/>
                  <a:pt x="522514" y="729692"/>
                </a:cubicBezTo>
                <a:cubicBezTo>
                  <a:pt x="482600" y="584549"/>
                  <a:pt x="321128" y="424892"/>
                  <a:pt x="283028" y="326921"/>
                </a:cubicBezTo>
                <a:cubicBezTo>
                  <a:pt x="244928" y="228950"/>
                  <a:pt x="270328" y="192664"/>
                  <a:pt x="293914" y="141864"/>
                </a:cubicBezTo>
                <a:cubicBezTo>
                  <a:pt x="317500" y="91064"/>
                  <a:pt x="337457" y="45707"/>
                  <a:pt x="424543" y="22121"/>
                </a:cubicBezTo>
                <a:cubicBezTo>
                  <a:pt x="511629" y="-1465"/>
                  <a:pt x="664028" y="-558"/>
                  <a:pt x="816428" y="349"/>
                </a:cubicBezTo>
              </a:path>
            </a:pathLst>
          </a:custGeom>
          <a:noFill/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5C72AA2-F0A4-6E42-98F7-3836548951C1}"/>
              </a:ext>
            </a:extLst>
          </p:cNvPr>
          <p:cNvSpPr txBox="1"/>
          <p:nvPr/>
        </p:nvSpPr>
        <p:spPr>
          <a:xfrm>
            <a:off x="4484867" y="4528457"/>
            <a:ext cx="40190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internalRepr</a:t>
            </a:r>
            <a:r>
              <a:rPr lang="en-US" dirty="0"/>
              <a:t>(l) := cons(5, </a:t>
            </a:r>
            <a:r>
              <a:rPr lang="en-US" dirty="0" err="1"/>
              <a:t>internalRepr</a:t>
            </a:r>
            <a:r>
              <a:rPr lang="en-US" dirty="0"/>
              <a:t>(l))</a:t>
            </a:r>
            <a:endParaRPr lang="en-DE" dirty="0"/>
          </a:p>
        </p:txBody>
      </p:sp>
      <p:sp>
        <p:nvSpPr>
          <p:cNvPr id="8" name="Cloud Callout 7">
            <a:extLst>
              <a:ext uri="{FF2B5EF4-FFF2-40B4-BE49-F238E27FC236}">
                <a16:creationId xmlns:a16="http://schemas.microsoft.com/office/drawing/2014/main" id="{12E9D462-6789-2B43-A662-9F7DB8227D03}"/>
              </a:ext>
            </a:extLst>
          </p:cNvPr>
          <p:cNvSpPr/>
          <p:nvPr/>
        </p:nvSpPr>
        <p:spPr>
          <a:xfrm>
            <a:off x="4991332" y="5097480"/>
            <a:ext cx="2532996" cy="1067824"/>
          </a:xfrm>
          <a:prstGeom prst="cloudCallout">
            <a:avLst>
              <a:gd name="adj1" fmla="val -48767"/>
              <a:gd name="adj2" fmla="val -52695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>
                <a:solidFill>
                  <a:schemeClr val="tx1"/>
                </a:solidFill>
              </a:rPr>
              <a:t>Aber von außen nicht sichtbar</a:t>
            </a:r>
          </a:p>
        </p:txBody>
      </p:sp>
    </p:spTree>
    <p:extLst>
      <p:ext uri="{BB962C8B-B14F-4D97-AF65-F5344CB8AC3E}">
        <p14:creationId xmlns:p14="http://schemas.microsoft.com/office/powerpoint/2010/main" val="1349857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D298B-8C28-434F-A177-C9899087E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Zugriff auf erste Komponente mit first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9A1BA2-0E88-994B-81B1-F3B6A809A7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DE" dirty="0"/>
          </a:p>
          <a:p>
            <a:endParaRPr lang="en-DE" dirty="0"/>
          </a:p>
          <a:p>
            <a:endParaRPr lang="en-DE" dirty="0"/>
          </a:p>
          <a:p>
            <a:endParaRPr lang="en-DE" dirty="0"/>
          </a:p>
          <a:p>
            <a:r>
              <a:rPr lang="en-US" dirty="0"/>
              <a:t>f</a:t>
            </a:r>
            <a:r>
              <a:rPr lang="en-DE" dirty="0"/>
              <a:t>irst(l)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C41C8B-C30D-2146-B0C5-632EB1376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11</a:t>
            </a:fld>
            <a:endParaRPr lang="de-DE"/>
          </a:p>
        </p:txBody>
      </p:sp>
      <p:sp>
        <p:nvSpPr>
          <p:cNvPr id="5" name="Rechteck 6">
            <a:extLst>
              <a:ext uri="{FF2B5EF4-FFF2-40B4-BE49-F238E27FC236}">
                <a16:creationId xmlns:a16="http://schemas.microsoft.com/office/drawing/2014/main" id="{DDFE2894-2AF4-C449-B770-939B46781161}"/>
              </a:ext>
            </a:extLst>
          </p:cNvPr>
          <p:cNvSpPr/>
          <p:nvPr/>
        </p:nvSpPr>
        <p:spPr>
          <a:xfrm>
            <a:off x="2987824" y="1757731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" name="Gerade Verbindung mit Pfeil 9">
            <a:extLst>
              <a:ext uri="{FF2B5EF4-FFF2-40B4-BE49-F238E27FC236}">
                <a16:creationId xmlns:a16="http://schemas.microsoft.com/office/drawing/2014/main" id="{DF94E52D-E4EA-D84A-A722-F9D33C7101A9}"/>
              </a:ext>
            </a:extLst>
          </p:cNvPr>
          <p:cNvCxnSpPr/>
          <p:nvPr/>
        </p:nvCxnSpPr>
        <p:spPr>
          <a:xfrm>
            <a:off x="2339752" y="1948355"/>
            <a:ext cx="648072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hteck 6">
            <a:extLst>
              <a:ext uri="{FF2B5EF4-FFF2-40B4-BE49-F238E27FC236}">
                <a16:creationId xmlns:a16="http://schemas.microsoft.com/office/drawing/2014/main" id="{BDE69C09-F981-B14F-A97D-BC73D0917CDF}"/>
              </a:ext>
            </a:extLst>
          </p:cNvPr>
          <p:cNvSpPr/>
          <p:nvPr/>
        </p:nvSpPr>
        <p:spPr>
          <a:xfrm>
            <a:off x="4211960" y="1757731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 6">
            <a:extLst>
              <a:ext uri="{FF2B5EF4-FFF2-40B4-BE49-F238E27FC236}">
                <a16:creationId xmlns:a16="http://schemas.microsoft.com/office/drawing/2014/main" id="{81E615A3-BFED-574E-A3B9-2B33D10AE2C0}"/>
              </a:ext>
            </a:extLst>
          </p:cNvPr>
          <p:cNvSpPr/>
          <p:nvPr/>
        </p:nvSpPr>
        <p:spPr>
          <a:xfrm>
            <a:off x="5364088" y="1757731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</a:t>
            </a:r>
            <a:r>
              <a:rPr lang="de-DE" dirty="0">
                <a:solidFill>
                  <a:schemeClr val="tx1"/>
                </a:solidFill>
              </a:rPr>
              <a:t>[ ]</a:t>
            </a:r>
            <a:endParaRPr lang="de-DE" dirty="0"/>
          </a:p>
        </p:txBody>
      </p:sp>
      <p:cxnSp>
        <p:nvCxnSpPr>
          <p:cNvPr id="9" name="Gerade Verbindung mit Pfeil 9">
            <a:extLst>
              <a:ext uri="{FF2B5EF4-FFF2-40B4-BE49-F238E27FC236}">
                <a16:creationId xmlns:a16="http://schemas.microsoft.com/office/drawing/2014/main" id="{56DA9D31-F3D8-C449-A112-B13EE71D16CE}"/>
              </a:ext>
            </a:extLst>
          </p:cNvPr>
          <p:cNvCxnSpPr/>
          <p:nvPr/>
        </p:nvCxnSpPr>
        <p:spPr>
          <a:xfrm flipV="1">
            <a:off x="3563888" y="1937751"/>
            <a:ext cx="648072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>
            <a:extLst>
              <a:ext uri="{FF2B5EF4-FFF2-40B4-BE49-F238E27FC236}">
                <a16:creationId xmlns:a16="http://schemas.microsoft.com/office/drawing/2014/main" id="{440291F5-4145-A942-B642-FB8EA26D706A}"/>
              </a:ext>
            </a:extLst>
          </p:cNvPr>
          <p:cNvCxnSpPr/>
          <p:nvPr/>
        </p:nvCxnSpPr>
        <p:spPr>
          <a:xfrm flipV="1">
            <a:off x="4788024" y="1937751"/>
            <a:ext cx="576064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hteck 6">
            <a:extLst>
              <a:ext uri="{FF2B5EF4-FFF2-40B4-BE49-F238E27FC236}">
                <a16:creationId xmlns:a16="http://schemas.microsoft.com/office/drawing/2014/main" id="{87D4DC08-F954-414C-932C-77057DEDA403}"/>
              </a:ext>
            </a:extLst>
          </p:cNvPr>
          <p:cNvSpPr/>
          <p:nvPr/>
        </p:nvSpPr>
        <p:spPr>
          <a:xfrm>
            <a:off x="2987824" y="2446021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4</a:t>
            </a:r>
          </a:p>
        </p:txBody>
      </p:sp>
      <p:cxnSp>
        <p:nvCxnSpPr>
          <p:cNvPr id="12" name="Gerade Verbindung mit Pfeil 16">
            <a:extLst>
              <a:ext uri="{FF2B5EF4-FFF2-40B4-BE49-F238E27FC236}">
                <a16:creationId xmlns:a16="http://schemas.microsoft.com/office/drawing/2014/main" id="{DB6158AC-3B95-E54D-A9F1-F255C51ABEEC}"/>
              </a:ext>
            </a:extLst>
          </p:cNvPr>
          <p:cNvCxnSpPr/>
          <p:nvPr/>
        </p:nvCxnSpPr>
        <p:spPr>
          <a:xfrm>
            <a:off x="3156224" y="2007126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hteck 6">
            <a:extLst>
              <a:ext uri="{FF2B5EF4-FFF2-40B4-BE49-F238E27FC236}">
                <a16:creationId xmlns:a16="http://schemas.microsoft.com/office/drawing/2014/main" id="{59E43FF4-357F-E644-9532-700066BF3257}"/>
              </a:ext>
            </a:extLst>
          </p:cNvPr>
          <p:cNvSpPr/>
          <p:nvPr/>
        </p:nvSpPr>
        <p:spPr>
          <a:xfrm>
            <a:off x="4214369" y="2446021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2</a:t>
            </a:r>
          </a:p>
        </p:txBody>
      </p:sp>
      <p:cxnSp>
        <p:nvCxnSpPr>
          <p:cNvPr id="14" name="Gerade Verbindung mit Pfeil 16">
            <a:extLst>
              <a:ext uri="{FF2B5EF4-FFF2-40B4-BE49-F238E27FC236}">
                <a16:creationId xmlns:a16="http://schemas.microsoft.com/office/drawing/2014/main" id="{ED1EC44B-16B2-794E-BDDF-05D8CF4014AC}"/>
              </a:ext>
            </a:extLst>
          </p:cNvPr>
          <p:cNvCxnSpPr/>
          <p:nvPr/>
        </p:nvCxnSpPr>
        <p:spPr>
          <a:xfrm>
            <a:off x="4382769" y="2007126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hteck 6">
            <a:extLst>
              <a:ext uri="{FF2B5EF4-FFF2-40B4-BE49-F238E27FC236}">
                <a16:creationId xmlns:a16="http://schemas.microsoft.com/office/drawing/2014/main" id="{3F007ADF-E815-8E42-B026-CDA7CE170F08}"/>
              </a:ext>
            </a:extLst>
          </p:cNvPr>
          <p:cNvSpPr/>
          <p:nvPr/>
        </p:nvSpPr>
        <p:spPr>
          <a:xfrm>
            <a:off x="5364088" y="2446021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9</a:t>
            </a:r>
          </a:p>
        </p:txBody>
      </p:sp>
      <p:cxnSp>
        <p:nvCxnSpPr>
          <p:cNvPr id="16" name="Gerade Verbindung mit Pfeil 16">
            <a:extLst>
              <a:ext uri="{FF2B5EF4-FFF2-40B4-BE49-F238E27FC236}">
                <a16:creationId xmlns:a16="http://schemas.microsoft.com/office/drawing/2014/main" id="{A65FE0E9-01CA-4741-AE97-A8D42C0D9AD2}"/>
              </a:ext>
            </a:extLst>
          </p:cNvPr>
          <p:cNvCxnSpPr/>
          <p:nvPr/>
        </p:nvCxnSpPr>
        <p:spPr>
          <a:xfrm>
            <a:off x="5532488" y="2007126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feld 4">
            <a:extLst>
              <a:ext uri="{FF2B5EF4-FFF2-40B4-BE49-F238E27FC236}">
                <a16:creationId xmlns:a16="http://schemas.microsoft.com/office/drawing/2014/main" id="{658F1349-1558-F149-8B45-B2428803795A}"/>
              </a:ext>
            </a:extLst>
          </p:cNvPr>
          <p:cNvSpPr txBox="1"/>
          <p:nvPr/>
        </p:nvSpPr>
        <p:spPr>
          <a:xfrm>
            <a:off x="1979712" y="1681644"/>
            <a:ext cx="2696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/>
              <a:t>l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375029D6-99D6-0148-98C7-D40CD402C80C}"/>
              </a:ext>
            </a:extLst>
          </p:cNvPr>
          <p:cNvSpPr/>
          <p:nvPr/>
        </p:nvSpPr>
        <p:spPr>
          <a:xfrm>
            <a:off x="2771800" y="2276872"/>
            <a:ext cx="792088" cy="72008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275074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D298B-8C28-434F-A177-C9899087E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Manipulaton der ersten Komponente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9A1BA2-0E88-994B-81B1-F3B6A809A7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DE" dirty="0"/>
          </a:p>
          <a:p>
            <a:endParaRPr lang="en-DE" dirty="0"/>
          </a:p>
          <a:p>
            <a:endParaRPr lang="en-DE" dirty="0"/>
          </a:p>
          <a:p>
            <a:endParaRPr lang="en-DE" dirty="0"/>
          </a:p>
          <a:p>
            <a:r>
              <a:rPr lang="en-US" dirty="0"/>
              <a:t>f</a:t>
            </a:r>
            <a:r>
              <a:rPr lang="en-DE" dirty="0"/>
              <a:t>irst(l) := 6</a:t>
            </a:r>
          </a:p>
          <a:p>
            <a:endParaRPr lang="en-DE" dirty="0"/>
          </a:p>
          <a:p>
            <a:r>
              <a:rPr lang="en-DE" dirty="0"/>
              <a:t>Vergleiche das Setzen von Arrayelementen: A[i] := 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C41C8B-C30D-2146-B0C5-632EB1376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12</a:t>
            </a:fld>
            <a:endParaRPr lang="de-DE"/>
          </a:p>
        </p:txBody>
      </p:sp>
      <p:sp>
        <p:nvSpPr>
          <p:cNvPr id="5" name="Rechteck 6">
            <a:extLst>
              <a:ext uri="{FF2B5EF4-FFF2-40B4-BE49-F238E27FC236}">
                <a16:creationId xmlns:a16="http://schemas.microsoft.com/office/drawing/2014/main" id="{DDFE2894-2AF4-C449-B770-939B46781161}"/>
              </a:ext>
            </a:extLst>
          </p:cNvPr>
          <p:cNvSpPr/>
          <p:nvPr/>
        </p:nvSpPr>
        <p:spPr>
          <a:xfrm>
            <a:off x="2987824" y="1757731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" name="Gerade Verbindung mit Pfeil 9">
            <a:extLst>
              <a:ext uri="{FF2B5EF4-FFF2-40B4-BE49-F238E27FC236}">
                <a16:creationId xmlns:a16="http://schemas.microsoft.com/office/drawing/2014/main" id="{DF94E52D-E4EA-D84A-A722-F9D33C7101A9}"/>
              </a:ext>
            </a:extLst>
          </p:cNvPr>
          <p:cNvCxnSpPr/>
          <p:nvPr/>
        </p:nvCxnSpPr>
        <p:spPr>
          <a:xfrm>
            <a:off x="2339752" y="1948355"/>
            <a:ext cx="648072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hteck 6">
            <a:extLst>
              <a:ext uri="{FF2B5EF4-FFF2-40B4-BE49-F238E27FC236}">
                <a16:creationId xmlns:a16="http://schemas.microsoft.com/office/drawing/2014/main" id="{BDE69C09-F981-B14F-A97D-BC73D0917CDF}"/>
              </a:ext>
            </a:extLst>
          </p:cNvPr>
          <p:cNvSpPr/>
          <p:nvPr/>
        </p:nvSpPr>
        <p:spPr>
          <a:xfrm>
            <a:off x="4211960" y="1757731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 6">
            <a:extLst>
              <a:ext uri="{FF2B5EF4-FFF2-40B4-BE49-F238E27FC236}">
                <a16:creationId xmlns:a16="http://schemas.microsoft.com/office/drawing/2014/main" id="{81E615A3-BFED-574E-A3B9-2B33D10AE2C0}"/>
              </a:ext>
            </a:extLst>
          </p:cNvPr>
          <p:cNvSpPr/>
          <p:nvPr/>
        </p:nvSpPr>
        <p:spPr>
          <a:xfrm>
            <a:off x="5364088" y="1757731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</a:t>
            </a:r>
            <a:r>
              <a:rPr lang="de-DE" dirty="0">
                <a:solidFill>
                  <a:schemeClr val="tx1"/>
                </a:solidFill>
              </a:rPr>
              <a:t>[ ]</a:t>
            </a:r>
            <a:endParaRPr lang="de-DE" dirty="0"/>
          </a:p>
        </p:txBody>
      </p:sp>
      <p:cxnSp>
        <p:nvCxnSpPr>
          <p:cNvPr id="9" name="Gerade Verbindung mit Pfeil 9">
            <a:extLst>
              <a:ext uri="{FF2B5EF4-FFF2-40B4-BE49-F238E27FC236}">
                <a16:creationId xmlns:a16="http://schemas.microsoft.com/office/drawing/2014/main" id="{56DA9D31-F3D8-C449-A112-B13EE71D16CE}"/>
              </a:ext>
            </a:extLst>
          </p:cNvPr>
          <p:cNvCxnSpPr/>
          <p:nvPr/>
        </p:nvCxnSpPr>
        <p:spPr>
          <a:xfrm flipV="1">
            <a:off x="3563888" y="1937751"/>
            <a:ext cx="648072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>
            <a:extLst>
              <a:ext uri="{FF2B5EF4-FFF2-40B4-BE49-F238E27FC236}">
                <a16:creationId xmlns:a16="http://schemas.microsoft.com/office/drawing/2014/main" id="{440291F5-4145-A942-B642-FB8EA26D706A}"/>
              </a:ext>
            </a:extLst>
          </p:cNvPr>
          <p:cNvCxnSpPr/>
          <p:nvPr/>
        </p:nvCxnSpPr>
        <p:spPr>
          <a:xfrm flipV="1">
            <a:off x="4788024" y="1937751"/>
            <a:ext cx="576064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hteck 6">
            <a:extLst>
              <a:ext uri="{FF2B5EF4-FFF2-40B4-BE49-F238E27FC236}">
                <a16:creationId xmlns:a16="http://schemas.microsoft.com/office/drawing/2014/main" id="{87D4DC08-F954-414C-932C-77057DEDA403}"/>
              </a:ext>
            </a:extLst>
          </p:cNvPr>
          <p:cNvSpPr/>
          <p:nvPr/>
        </p:nvSpPr>
        <p:spPr>
          <a:xfrm>
            <a:off x="2987824" y="2446021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6</a:t>
            </a:r>
          </a:p>
        </p:txBody>
      </p:sp>
      <p:cxnSp>
        <p:nvCxnSpPr>
          <p:cNvPr id="12" name="Gerade Verbindung mit Pfeil 16">
            <a:extLst>
              <a:ext uri="{FF2B5EF4-FFF2-40B4-BE49-F238E27FC236}">
                <a16:creationId xmlns:a16="http://schemas.microsoft.com/office/drawing/2014/main" id="{DB6158AC-3B95-E54D-A9F1-F255C51ABEEC}"/>
              </a:ext>
            </a:extLst>
          </p:cNvPr>
          <p:cNvCxnSpPr/>
          <p:nvPr/>
        </p:nvCxnSpPr>
        <p:spPr>
          <a:xfrm>
            <a:off x="3156224" y="2007126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hteck 6">
            <a:extLst>
              <a:ext uri="{FF2B5EF4-FFF2-40B4-BE49-F238E27FC236}">
                <a16:creationId xmlns:a16="http://schemas.microsoft.com/office/drawing/2014/main" id="{59E43FF4-357F-E644-9532-700066BF3257}"/>
              </a:ext>
            </a:extLst>
          </p:cNvPr>
          <p:cNvSpPr/>
          <p:nvPr/>
        </p:nvSpPr>
        <p:spPr>
          <a:xfrm>
            <a:off x="4214369" y="2446021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2</a:t>
            </a:r>
          </a:p>
        </p:txBody>
      </p:sp>
      <p:cxnSp>
        <p:nvCxnSpPr>
          <p:cNvPr id="14" name="Gerade Verbindung mit Pfeil 16">
            <a:extLst>
              <a:ext uri="{FF2B5EF4-FFF2-40B4-BE49-F238E27FC236}">
                <a16:creationId xmlns:a16="http://schemas.microsoft.com/office/drawing/2014/main" id="{ED1EC44B-16B2-794E-BDDF-05D8CF4014AC}"/>
              </a:ext>
            </a:extLst>
          </p:cNvPr>
          <p:cNvCxnSpPr/>
          <p:nvPr/>
        </p:nvCxnSpPr>
        <p:spPr>
          <a:xfrm>
            <a:off x="4382769" y="2007126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hteck 6">
            <a:extLst>
              <a:ext uri="{FF2B5EF4-FFF2-40B4-BE49-F238E27FC236}">
                <a16:creationId xmlns:a16="http://schemas.microsoft.com/office/drawing/2014/main" id="{3F007ADF-E815-8E42-B026-CDA7CE170F08}"/>
              </a:ext>
            </a:extLst>
          </p:cNvPr>
          <p:cNvSpPr/>
          <p:nvPr/>
        </p:nvSpPr>
        <p:spPr>
          <a:xfrm>
            <a:off x="5364088" y="2446021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9</a:t>
            </a:r>
          </a:p>
        </p:txBody>
      </p:sp>
      <p:cxnSp>
        <p:nvCxnSpPr>
          <p:cNvPr id="16" name="Gerade Verbindung mit Pfeil 16">
            <a:extLst>
              <a:ext uri="{FF2B5EF4-FFF2-40B4-BE49-F238E27FC236}">
                <a16:creationId xmlns:a16="http://schemas.microsoft.com/office/drawing/2014/main" id="{A65FE0E9-01CA-4741-AE97-A8D42C0D9AD2}"/>
              </a:ext>
            </a:extLst>
          </p:cNvPr>
          <p:cNvCxnSpPr/>
          <p:nvPr/>
        </p:nvCxnSpPr>
        <p:spPr>
          <a:xfrm>
            <a:off x="5532488" y="2007126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feld 4">
            <a:extLst>
              <a:ext uri="{FF2B5EF4-FFF2-40B4-BE49-F238E27FC236}">
                <a16:creationId xmlns:a16="http://schemas.microsoft.com/office/drawing/2014/main" id="{658F1349-1558-F149-8B45-B2428803795A}"/>
              </a:ext>
            </a:extLst>
          </p:cNvPr>
          <p:cNvSpPr txBox="1"/>
          <p:nvPr/>
        </p:nvSpPr>
        <p:spPr>
          <a:xfrm>
            <a:off x="1979712" y="1681644"/>
            <a:ext cx="2696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/>
              <a:t>l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A8973E17-107A-8540-95BA-564DC6B47F76}"/>
              </a:ext>
            </a:extLst>
          </p:cNvPr>
          <p:cNvSpPr/>
          <p:nvPr/>
        </p:nvSpPr>
        <p:spPr>
          <a:xfrm>
            <a:off x="2771800" y="2276872"/>
            <a:ext cx="792088" cy="72008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194380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D298B-8C28-434F-A177-C9899087E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Zugriff auf zweite Komponte mit rest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9A1BA2-0E88-994B-81B1-F3B6A809A7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DE" dirty="0"/>
          </a:p>
          <a:p>
            <a:endParaRPr lang="en-DE" dirty="0"/>
          </a:p>
          <a:p>
            <a:endParaRPr lang="en-DE" dirty="0"/>
          </a:p>
          <a:p>
            <a:endParaRPr lang="en-DE" dirty="0"/>
          </a:p>
          <a:p>
            <a:r>
              <a:rPr lang="en-US" dirty="0"/>
              <a:t>rest</a:t>
            </a:r>
            <a:r>
              <a:rPr lang="en-DE" dirty="0"/>
              <a:t>(l)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C41C8B-C30D-2146-B0C5-632EB1376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13</a:t>
            </a:fld>
            <a:endParaRPr lang="de-DE"/>
          </a:p>
        </p:txBody>
      </p:sp>
      <p:sp>
        <p:nvSpPr>
          <p:cNvPr id="5" name="Rechteck 6">
            <a:extLst>
              <a:ext uri="{FF2B5EF4-FFF2-40B4-BE49-F238E27FC236}">
                <a16:creationId xmlns:a16="http://schemas.microsoft.com/office/drawing/2014/main" id="{DDFE2894-2AF4-C449-B770-939B46781161}"/>
              </a:ext>
            </a:extLst>
          </p:cNvPr>
          <p:cNvSpPr/>
          <p:nvPr/>
        </p:nvSpPr>
        <p:spPr>
          <a:xfrm>
            <a:off x="1821675" y="1669797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" name="Gerade Verbindung mit Pfeil 9">
            <a:extLst>
              <a:ext uri="{FF2B5EF4-FFF2-40B4-BE49-F238E27FC236}">
                <a16:creationId xmlns:a16="http://schemas.microsoft.com/office/drawing/2014/main" id="{DF94E52D-E4EA-D84A-A722-F9D33C7101A9}"/>
              </a:ext>
            </a:extLst>
          </p:cNvPr>
          <p:cNvCxnSpPr/>
          <p:nvPr/>
        </p:nvCxnSpPr>
        <p:spPr>
          <a:xfrm>
            <a:off x="1173603" y="1860421"/>
            <a:ext cx="648072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hteck 6">
            <a:extLst>
              <a:ext uri="{FF2B5EF4-FFF2-40B4-BE49-F238E27FC236}">
                <a16:creationId xmlns:a16="http://schemas.microsoft.com/office/drawing/2014/main" id="{BDE69C09-F981-B14F-A97D-BC73D0917CDF}"/>
              </a:ext>
            </a:extLst>
          </p:cNvPr>
          <p:cNvSpPr/>
          <p:nvPr/>
        </p:nvSpPr>
        <p:spPr>
          <a:xfrm>
            <a:off x="3045811" y="1669797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 6">
            <a:extLst>
              <a:ext uri="{FF2B5EF4-FFF2-40B4-BE49-F238E27FC236}">
                <a16:creationId xmlns:a16="http://schemas.microsoft.com/office/drawing/2014/main" id="{81E615A3-BFED-574E-A3B9-2B33D10AE2C0}"/>
              </a:ext>
            </a:extLst>
          </p:cNvPr>
          <p:cNvSpPr/>
          <p:nvPr/>
        </p:nvSpPr>
        <p:spPr>
          <a:xfrm>
            <a:off x="4197939" y="1669797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</a:t>
            </a:r>
            <a:r>
              <a:rPr lang="de-DE" dirty="0">
                <a:solidFill>
                  <a:schemeClr val="tx1"/>
                </a:solidFill>
              </a:rPr>
              <a:t>[ ]</a:t>
            </a:r>
            <a:endParaRPr lang="de-DE" dirty="0"/>
          </a:p>
        </p:txBody>
      </p:sp>
      <p:cxnSp>
        <p:nvCxnSpPr>
          <p:cNvPr id="9" name="Gerade Verbindung mit Pfeil 9">
            <a:extLst>
              <a:ext uri="{FF2B5EF4-FFF2-40B4-BE49-F238E27FC236}">
                <a16:creationId xmlns:a16="http://schemas.microsoft.com/office/drawing/2014/main" id="{56DA9D31-F3D8-C449-A112-B13EE71D16CE}"/>
              </a:ext>
            </a:extLst>
          </p:cNvPr>
          <p:cNvCxnSpPr/>
          <p:nvPr/>
        </p:nvCxnSpPr>
        <p:spPr>
          <a:xfrm flipV="1">
            <a:off x="2397739" y="1849817"/>
            <a:ext cx="648072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>
            <a:extLst>
              <a:ext uri="{FF2B5EF4-FFF2-40B4-BE49-F238E27FC236}">
                <a16:creationId xmlns:a16="http://schemas.microsoft.com/office/drawing/2014/main" id="{440291F5-4145-A942-B642-FB8EA26D706A}"/>
              </a:ext>
            </a:extLst>
          </p:cNvPr>
          <p:cNvCxnSpPr/>
          <p:nvPr/>
        </p:nvCxnSpPr>
        <p:spPr>
          <a:xfrm flipV="1">
            <a:off x="3621875" y="1849817"/>
            <a:ext cx="576064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hteck 6">
            <a:extLst>
              <a:ext uri="{FF2B5EF4-FFF2-40B4-BE49-F238E27FC236}">
                <a16:creationId xmlns:a16="http://schemas.microsoft.com/office/drawing/2014/main" id="{87D4DC08-F954-414C-932C-77057DEDA403}"/>
              </a:ext>
            </a:extLst>
          </p:cNvPr>
          <p:cNvSpPr/>
          <p:nvPr/>
        </p:nvSpPr>
        <p:spPr>
          <a:xfrm>
            <a:off x="1821675" y="2358087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4</a:t>
            </a:r>
          </a:p>
        </p:txBody>
      </p:sp>
      <p:cxnSp>
        <p:nvCxnSpPr>
          <p:cNvPr id="12" name="Gerade Verbindung mit Pfeil 16">
            <a:extLst>
              <a:ext uri="{FF2B5EF4-FFF2-40B4-BE49-F238E27FC236}">
                <a16:creationId xmlns:a16="http://schemas.microsoft.com/office/drawing/2014/main" id="{DB6158AC-3B95-E54D-A9F1-F255C51ABEEC}"/>
              </a:ext>
            </a:extLst>
          </p:cNvPr>
          <p:cNvCxnSpPr/>
          <p:nvPr/>
        </p:nvCxnSpPr>
        <p:spPr>
          <a:xfrm>
            <a:off x="1990075" y="1919192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hteck 6">
            <a:extLst>
              <a:ext uri="{FF2B5EF4-FFF2-40B4-BE49-F238E27FC236}">
                <a16:creationId xmlns:a16="http://schemas.microsoft.com/office/drawing/2014/main" id="{59E43FF4-357F-E644-9532-700066BF3257}"/>
              </a:ext>
            </a:extLst>
          </p:cNvPr>
          <p:cNvSpPr/>
          <p:nvPr/>
        </p:nvSpPr>
        <p:spPr>
          <a:xfrm>
            <a:off x="3048220" y="2358087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2</a:t>
            </a:r>
          </a:p>
        </p:txBody>
      </p:sp>
      <p:cxnSp>
        <p:nvCxnSpPr>
          <p:cNvPr id="14" name="Gerade Verbindung mit Pfeil 16">
            <a:extLst>
              <a:ext uri="{FF2B5EF4-FFF2-40B4-BE49-F238E27FC236}">
                <a16:creationId xmlns:a16="http://schemas.microsoft.com/office/drawing/2014/main" id="{ED1EC44B-16B2-794E-BDDF-05D8CF4014AC}"/>
              </a:ext>
            </a:extLst>
          </p:cNvPr>
          <p:cNvCxnSpPr/>
          <p:nvPr/>
        </p:nvCxnSpPr>
        <p:spPr>
          <a:xfrm>
            <a:off x="3216620" y="1919192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hteck 6">
            <a:extLst>
              <a:ext uri="{FF2B5EF4-FFF2-40B4-BE49-F238E27FC236}">
                <a16:creationId xmlns:a16="http://schemas.microsoft.com/office/drawing/2014/main" id="{3F007ADF-E815-8E42-B026-CDA7CE170F08}"/>
              </a:ext>
            </a:extLst>
          </p:cNvPr>
          <p:cNvSpPr/>
          <p:nvPr/>
        </p:nvSpPr>
        <p:spPr>
          <a:xfrm>
            <a:off x="4197939" y="2358087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9</a:t>
            </a:r>
          </a:p>
        </p:txBody>
      </p:sp>
      <p:cxnSp>
        <p:nvCxnSpPr>
          <p:cNvPr id="16" name="Gerade Verbindung mit Pfeil 16">
            <a:extLst>
              <a:ext uri="{FF2B5EF4-FFF2-40B4-BE49-F238E27FC236}">
                <a16:creationId xmlns:a16="http://schemas.microsoft.com/office/drawing/2014/main" id="{A65FE0E9-01CA-4741-AE97-A8D42C0D9AD2}"/>
              </a:ext>
            </a:extLst>
          </p:cNvPr>
          <p:cNvCxnSpPr/>
          <p:nvPr/>
        </p:nvCxnSpPr>
        <p:spPr>
          <a:xfrm>
            <a:off x="4366339" y="1919192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feld 4">
            <a:extLst>
              <a:ext uri="{FF2B5EF4-FFF2-40B4-BE49-F238E27FC236}">
                <a16:creationId xmlns:a16="http://schemas.microsoft.com/office/drawing/2014/main" id="{658F1349-1558-F149-8B45-B2428803795A}"/>
              </a:ext>
            </a:extLst>
          </p:cNvPr>
          <p:cNvSpPr txBox="1"/>
          <p:nvPr/>
        </p:nvSpPr>
        <p:spPr>
          <a:xfrm>
            <a:off x="813563" y="1593710"/>
            <a:ext cx="2696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/>
              <a:t>l</a:t>
            </a:r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A6289B4E-7AE7-254F-AF54-6AF7DC55EF80}"/>
              </a:ext>
            </a:extLst>
          </p:cNvPr>
          <p:cNvSpPr/>
          <p:nvPr/>
        </p:nvSpPr>
        <p:spPr>
          <a:xfrm>
            <a:off x="1850571" y="1970314"/>
            <a:ext cx="1164772" cy="1371600"/>
          </a:xfrm>
          <a:custGeom>
            <a:avLst/>
            <a:gdLst>
              <a:gd name="connsiteX0" fmla="*/ 0 w 1164772"/>
              <a:gd name="connsiteY0" fmla="*/ 1371600 h 1371600"/>
              <a:gd name="connsiteX1" fmla="*/ 457200 w 1164772"/>
              <a:gd name="connsiteY1" fmla="*/ 1273629 h 1371600"/>
              <a:gd name="connsiteX2" fmla="*/ 674915 w 1164772"/>
              <a:gd name="connsiteY2" fmla="*/ 1012372 h 1371600"/>
              <a:gd name="connsiteX3" fmla="*/ 805543 w 1164772"/>
              <a:gd name="connsiteY3" fmla="*/ 391886 h 1371600"/>
              <a:gd name="connsiteX4" fmla="*/ 903515 w 1164772"/>
              <a:gd name="connsiteY4" fmla="*/ 141515 h 1371600"/>
              <a:gd name="connsiteX5" fmla="*/ 1164772 w 1164772"/>
              <a:gd name="connsiteY5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4772" h="1371600">
                <a:moveTo>
                  <a:pt x="0" y="1371600"/>
                </a:moveTo>
                <a:cubicBezTo>
                  <a:pt x="172357" y="1352550"/>
                  <a:pt x="344714" y="1333500"/>
                  <a:pt x="457200" y="1273629"/>
                </a:cubicBezTo>
                <a:cubicBezTo>
                  <a:pt x="569686" y="1213758"/>
                  <a:pt x="616858" y="1159329"/>
                  <a:pt x="674915" y="1012372"/>
                </a:cubicBezTo>
                <a:cubicBezTo>
                  <a:pt x="732972" y="865415"/>
                  <a:pt x="767443" y="537029"/>
                  <a:pt x="805543" y="391886"/>
                </a:cubicBezTo>
                <a:cubicBezTo>
                  <a:pt x="843643" y="246743"/>
                  <a:pt x="843644" y="206829"/>
                  <a:pt x="903515" y="141515"/>
                </a:cubicBezTo>
                <a:cubicBezTo>
                  <a:pt x="963386" y="76201"/>
                  <a:pt x="1064079" y="38100"/>
                  <a:pt x="1164772" y="0"/>
                </a:cubicBezTo>
              </a:path>
            </a:pathLst>
          </a:custGeom>
          <a:noFill/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519137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D298B-8C28-434F-A177-C9899087E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Manipulaton der zweiten Komponente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9A1BA2-0E88-994B-81B1-F3B6A809A7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DE" dirty="0"/>
          </a:p>
          <a:p>
            <a:endParaRPr lang="en-DE" dirty="0"/>
          </a:p>
          <a:p>
            <a:endParaRPr lang="en-DE" dirty="0"/>
          </a:p>
          <a:p>
            <a:endParaRPr lang="en-DE" dirty="0"/>
          </a:p>
          <a:p>
            <a:r>
              <a:rPr lang="en-US" dirty="0"/>
              <a:t>Was </a:t>
            </a:r>
            <a:r>
              <a:rPr lang="en-US" dirty="0" err="1"/>
              <a:t>bewirkt</a:t>
            </a:r>
            <a:r>
              <a:rPr lang="en-US" dirty="0"/>
              <a:t> rest</a:t>
            </a:r>
            <a:r>
              <a:rPr lang="en-DE" dirty="0"/>
              <a:t>(l</a:t>
            </a:r>
            <a:r>
              <a:rPr lang="en-DE" baseline="-25000" dirty="0"/>
              <a:t>1</a:t>
            </a:r>
            <a:r>
              <a:rPr lang="en-DE" dirty="0"/>
              <a:t>) := l</a:t>
            </a:r>
            <a:r>
              <a:rPr lang="en-DE" baseline="-25000" dirty="0"/>
              <a:t>2</a:t>
            </a:r>
            <a:r>
              <a:rPr lang="en-DE" dirty="0"/>
              <a:t> ?</a:t>
            </a:r>
            <a:endParaRPr lang="en-DE" baseline="-25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C41C8B-C30D-2146-B0C5-632EB1376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14</a:t>
            </a:fld>
            <a:endParaRPr lang="de-DE"/>
          </a:p>
        </p:txBody>
      </p:sp>
      <p:sp>
        <p:nvSpPr>
          <p:cNvPr id="5" name="Rechteck 6">
            <a:extLst>
              <a:ext uri="{FF2B5EF4-FFF2-40B4-BE49-F238E27FC236}">
                <a16:creationId xmlns:a16="http://schemas.microsoft.com/office/drawing/2014/main" id="{DDFE2894-2AF4-C449-B770-939B46781161}"/>
              </a:ext>
            </a:extLst>
          </p:cNvPr>
          <p:cNvSpPr/>
          <p:nvPr/>
        </p:nvSpPr>
        <p:spPr>
          <a:xfrm>
            <a:off x="1821675" y="1669797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" name="Gerade Verbindung mit Pfeil 9">
            <a:extLst>
              <a:ext uri="{FF2B5EF4-FFF2-40B4-BE49-F238E27FC236}">
                <a16:creationId xmlns:a16="http://schemas.microsoft.com/office/drawing/2014/main" id="{DF94E52D-E4EA-D84A-A722-F9D33C7101A9}"/>
              </a:ext>
            </a:extLst>
          </p:cNvPr>
          <p:cNvCxnSpPr/>
          <p:nvPr/>
        </p:nvCxnSpPr>
        <p:spPr>
          <a:xfrm>
            <a:off x="1173603" y="1860421"/>
            <a:ext cx="648072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hteck 6">
            <a:extLst>
              <a:ext uri="{FF2B5EF4-FFF2-40B4-BE49-F238E27FC236}">
                <a16:creationId xmlns:a16="http://schemas.microsoft.com/office/drawing/2014/main" id="{BDE69C09-F981-B14F-A97D-BC73D0917CDF}"/>
              </a:ext>
            </a:extLst>
          </p:cNvPr>
          <p:cNvSpPr/>
          <p:nvPr/>
        </p:nvSpPr>
        <p:spPr>
          <a:xfrm>
            <a:off x="3045811" y="1669797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 6">
            <a:extLst>
              <a:ext uri="{FF2B5EF4-FFF2-40B4-BE49-F238E27FC236}">
                <a16:creationId xmlns:a16="http://schemas.microsoft.com/office/drawing/2014/main" id="{81E615A3-BFED-574E-A3B9-2B33D10AE2C0}"/>
              </a:ext>
            </a:extLst>
          </p:cNvPr>
          <p:cNvSpPr/>
          <p:nvPr/>
        </p:nvSpPr>
        <p:spPr>
          <a:xfrm>
            <a:off x="4197939" y="1669797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</a:t>
            </a:r>
            <a:r>
              <a:rPr lang="de-DE" dirty="0">
                <a:solidFill>
                  <a:schemeClr val="tx1"/>
                </a:solidFill>
              </a:rPr>
              <a:t>[ ]</a:t>
            </a:r>
            <a:endParaRPr lang="de-DE" dirty="0"/>
          </a:p>
        </p:txBody>
      </p:sp>
      <p:cxnSp>
        <p:nvCxnSpPr>
          <p:cNvPr id="9" name="Gerade Verbindung mit Pfeil 9">
            <a:extLst>
              <a:ext uri="{FF2B5EF4-FFF2-40B4-BE49-F238E27FC236}">
                <a16:creationId xmlns:a16="http://schemas.microsoft.com/office/drawing/2014/main" id="{56DA9D31-F3D8-C449-A112-B13EE71D16CE}"/>
              </a:ext>
            </a:extLst>
          </p:cNvPr>
          <p:cNvCxnSpPr/>
          <p:nvPr/>
        </p:nvCxnSpPr>
        <p:spPr>
          <a:xfrm flipV="1">
            <a:off x="2397739" y="1849817"/>
            <a:ext cx="648072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>
            <a:extLst>
              <a:ext uri="{FF2B5EF4-FFF2-40B4-BE49-F238E27FC236}">
                <a16:creationId xmlns:a16="http://schemas.microsoft.com/office/drawing/2014/main" id="{440291F5-4145-A942-B642-FB8EA26D706A}"/>
              </a:ext>
            </a:extLst>
          </p:cNvPr>
          <p:cNvCxnSpPr/>
          <p:nvPr/>
        </p:nvCxnSpPr>
        <p:spPr>
          <a:xfrm flipV="1">
            <a:off x="3621875" y="1849817"/>
            <a:ext cx="576064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hteck 6">
            <a:extLst>
              <a:ext uri="{FF2B5EF4-FFF2-40B4-BE49-F238E27FC236}">
                <a16:creationId xmlns:a16="http://schemas.microsoft.com/office/drawing/2014/main" id="{87D4DC08-F954-414C-932C-77057DEDA403}"/>
              </a:ext>
            </a:extLst>
          </p:cNvPr>
          <p:cNvSpPr/>
          <p:nvPr/>
        </p:nvSpPr>
        <p:spPr>
          <a:xfrm>
            <a:off x="1821675" y="2358087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4</a:t>
            </a:r>
          </a:p>
        </p:txBody>
      </p:sp>
      <p:cxnSp>
        <p:nvCxnSpPr>
          <p:cNvPr id="12" name="Gerade Verbindung mit Pfeil 16">
            <a:extLst>
              <a:ext uri="{FF2B5EF4-FFF2-40B4-BE49-F238E27FC236}">
                <a16:creationId xmlns:a16="http://schemas.microsoft.com/office/drawing/2014/main" id="{DB6158AC-3B95-E54D-A9F1-F255C51ABEEC}"/>
              </a:ext>
            </a:extLst>
          </p:cNvPr>
          <p:cNvCxnSpPr/>
          <p:nvPr/>
        </p:nvCxnSpPr>
        <p:spPr>
          <a:xfrm>
            <a:off x="1990075" y="1919192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hteck 6">
            <a:extLst>
              <a:ext uri="{FF2B5EF4-FFF2-40B4-BE49-F238E27FC236}">
                <a16:creationId xmlns:a16="http://schemas.microsoft.com/office/drawing/2014/main" id="{59E43FF4-357F-E644-9532-700066BF3257}"/>
              </a:ext>
            </a:extLst>
          </p:cNvPr>
          <p:cNvSpPr/>
          <p:nvPr/>
        </p:nvSpPr>
        <p:spPr>
          <a:xfrm>
            <a:off x="3048220" y="2358087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2</a:t>
            </a:r>
          </a:p>
        </p:txBody>
      </p:sp>
      <p:cxnSp>
        <p:nvCxnSpPr>
          <p:cNvPr id="14" name="Gerade Verbindung mit Pfeil 16">
            <a:extLst>
              <a:ext uri="{FF2B5EF4-FFF2-40B4-BE49-F238E27FC236}">
                <a16:creationId xmlns:a16="http://schemas.microsoft.com/office/drawing/2014/main" id="{ED1EC44B-16B2-794E-BDDF-05D8CF4014AC}"/>
              </a:ext>
            </a:extLst>
          </p:cNvPr>
          <p:cNvCxnSpPr/>
          <p:nvPr/>
        </p:nvCxnSpPr>
        <p:spPr>
          <a:xfrm>
            <a:off x="3216620" y="1919192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hteck 6">
            <a:extLst>
              <a:ext uri="{FF2B5EF4-FFF2-40B4-BE49-F238E27FC236}">
                <a16:creationId xmlns:a16="http://schemas.microsoft.com/office/drawing/2014/main" id="{3F007ADF-E815-8E42-B026-CDA7CE170F08}"/>
              </a:ext>
            </a:extLst>
          </p:cNvPr>
          <p:cNvSpPr/>
          <p:nvPr/>
        </p:nvSpPr>
        <p:spPr>
          <a:xfrm>
            <a:off x="4197939" y="2358087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9</a:t>
            </a:r>
          </a:p>
        </p:txBody>
      </p:sp>
      <p:cxnSp>
        <p:nvCxnSpPr>
          <p:cNvPr id="16" name="Gerade Verbindung mit Pfeil 16">
            <a:extLst>
              <a:ext uri="{FF2B5EF4-FFF2-40B4-BE49-F238E27FC236}">
                <a16:creationId xmlns:a16="http://schemas.microsoft.com/office/drawing/2014/main" id="{A65FE0E9-01CA-4741-AE97-A8D42C0D9AD2}"/>
              </a:ext>
            </a:extLst>
          </p:cNvPr>
          <p:cNvCxnSpPr/>
          <p:nvPr/>
        </p:nvCxnSpPr>
        <p:spPr>
          <a:xfrm>
            <a:off x="4366339" y="1919192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feld 4">
            <a:extLst>
              <a:ext uri="{FF2B5EF4-FFF2-40B4-BE49-F238E27FC236}">
                <a16:creationId xmlns:a16="http://schemas.microsoft.com/office/drawing/2014/main" id="{658F1349-1558-F149-8B45-B2428803795A}"/>
              </a:ext>
            </a:extLst>
          </p:cNvPr>
          <p:cNvSpPr txBox="1"/>
          <p:nvPr/>
        </p:nvSpPr>
        <p:spPr>
          <a:xfrm>
            <a:off x="813563" y="1593710"/>
            <a:ext cx="3930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/>
              <a:t>l</a:t>
            </a:r>
            <a:r>
              <a:rPr lang="de-DE" sz="2800" baseline="-25000" dirty="0"/>
              <a:t>1</a:t>
            </a:r>
          </a:p>
        </p:txBody>
      </p:sp>
      <p:sp>
        <p:nvSpPr>
          <p:cNvPr id="33" name="Rechteck 6">
            <a:extLst>
              <a:ext uri="{FF2B5EF4-FFF2-40B4-BE49-F238E27FC236}">
                <a16:creationId xmlns:a16="http://schemas.microsoft.com/office/drawing/2014/main" id="{79B8882E-4FA1-444A-97E1-EBCFC322743E}"/>
              </a:ext>
            </a:extLst>
          </p:cNvPr>
          <p:cNvSpPr/>
          <p:nvPr/>
        </p:nvSpPr>
        <p:spPr>
          <a:xfrm>
            <a:off x="6757840" y="1669797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6">
            <a:extLst>
              <a:ext uri="{FF2B5EF4-FFF2-40B4-BE49-F238E27FC236}">
                <a16:creationId xmlns:a16="http://schemas.microsoft.com/office/drawing/2014/main" id="{CEC651E3-9702-3A4D-AE14-4BEB0CD9E929}"/>
              </a:ext>
            </a:extLst>
          </p:cNvPr>
          <p:cNvSpPr/>
          <p:nvPr/>
        </p:nvSpPr>
        <p:spPr>
          <a:xfrm>
            <a:off x="7909968" y="1669797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</a:t>
            </a:r>
            <a:r>
              <a:rPr lang="de-DE" dirty="0">
                <a:solidFill>
                  <a:schemeClr val="tx1"/>
                </a:solidFill>
              </a:rPr>
              <a:t>[ ]</a:t>
            </a:r>
            <a:endParaRPr lang="de-DE" dirty="0"/>
          </a:p>
        </p:txBody>
      </p:sp>
      <p:cxnSp>
        <p:nvCxnSpPr>
          <p:cNvPr id="35" name="Gerade Verbindung mit Pfeil 9">
            <a:extLst>
              <a:ext uri="{FF2B5EF4-FFF2-40B4-BE49-F238E27FC236}">
                <a16:creationId xmlns:a16="http://schemas.microsoft.com/office/drawing/2014/main" id="{AC79E697-E1D4-FF4A-B409-12C2D2121EB3}"/>
              </a:ext>
            </a:extLst>
          </p:cNvPr>
          <p:cNvCxnSpPr/>
          <p:nvPr/>
        </p:nvCxnSpPr>
        <p:spPr>
          <a:xfrm flipV="1">
            <a:off x="6109768" y="1849817"/>
            <a:ext cx="648072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mit Pfeil 9">
            <a:extLst>
              <a:ext uri="{FF2B5EF4-FFF2-40B4-BE49-F238E27FC236}">
                <a16:creationId xmlns:a16="http://schemas.microsoft.com/office/drawing/2014/main" id="{89799B1C-7860-5B4D-AAB7-DFFDF4B495E4}"/>
              </a:ext>
            </a:extLst>
          </p:cNvPr>
          <p:cNvCxnSpPr/>
          <p:nvPr/>
        </p:nvCxnSpPr>
        <p:spPr>
          <a:xfrm flipV="1">
            <a:off x="7333904" y="1849817"/>
            <a:ext cx="576064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Rechteck 6">
            <a:extLst>
              <a:ext uri="{FF2B5EF4-FFF2-40B4-BE49-F238E27FC236}">
                <a16:creationId xmlns:a16="http://schemas.microsoft.com/office/drawing/2014/main" id="{C4D17319-73AF-4241-BB2A-49F811448A2B}"/>
              </a:ext>
            </a:extLst>
          </p:cNvPr>
          <p:cNvSpPr/>
          <p:nvPr/>
        </p:nvSpPr>
        <p:spPr>
          <a:xfrm>
            <a:off x="6760249" y="2358087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8</a:t>
            </a:r>
          </a:p>
        </p:txBody>
      </p:sp>
      <p:cxnSp>
        <p:nvCxnSpPr>
          <p:cNvPr id="38" name="Gerade Verbindung mit Pfeil 16">
            <a:extLst>
              <a:ext uri="{FF2B5EF4-FFF2-40B4-BE49-F238E27FC236}">
                <a16:creationId xmlns:a16="http://schemas.microsoft.com/office/drawing/2014/main" id="{46EDAD1A-5FCB-1643-96EB-BB0CF96F6551}"/>
              </a:ext>
            </a:extLst>
          </p:cNvPr>
          <p:cNvCxnSpPr/>
          <p:nvPr/>
        </p:nvCxnSpPr>
        <p:spPr>
          <a:xfrm>
            <a:off x="6928649" y="1919192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chteck 6">
            <a:extLst>
              <a:ext uri="{FF2B5EF4-FFF2-40B4-BE49-F238E27FC236}">
                <a16:creationId xmlns:a16="http://schemas.microsoft.com/office/drawing/2014/main" id="{D4AD4700-E70D-024C-BF9C-65413DC32F5A}"/>
              </a:ext>
            </a:extLst>
          </p:cNvPr>
          <p:cNvSpPr/>
          <p:nvPr/>
        </p:nvSpPr>
        <p:spPr>
          <a:xfrm>
            <a:off x="7909968" y="2358087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3</a:t>
            </a:r>
          </a:p>
        </p:txBody>
      </p:sp>
      <p:cxnSp>
        <p:nvCxnSpPr>
          <p:cNvPr id="40" name="Gerade Verbindung mit Pfeil 16">
            <a:extLst>
              <a:ext uri="{FF2B5EF4-FFF2-40B4-BE49-F238E27FC236}">
                <a16:creationId xmlns:a16="http://schemas.microsoft.com/office/drawing/2014/main" id="{DEC6EE0D-26F2-D343-A3B8-27C760A455F7}"/>
              </a:ext>
            </a:extLst>
          </p:cNvPr>
          <p:cNvCxnSpPr/>
          <p:nvPr/>
        </p:nvCxnSpPr>
        <p:spPr>
          <a:xfrm>
            <a:off x="8078368" y="1919192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feld 4">
            <a:extLst>
              <a:ext uri="{FF2B5EF4-FFF2-40B4-BE49-F238E27FC236}">
                <a16:creationId xmlns:a16="http://schemas.microsoft.com/office/drawing/2014/main" id="{93EDFD41-9B38-7C47-9A09-E09BFB8109B1}"/>
              </a:ext>
            </a:extLst>
          </p:cNvPr>
          <p:cNvSpPr txBox="1"/>
          <p:nvPr/>
        </p:nvSpPr>
        <p:spPr>
          <a:xfrm>
            <a:off x="5652120" y="1593710"/>
            <a:ext cx="3930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/>
              <a:t>l</a:t>
            </a:r>
            <a:r>
              <a:rPr lang="de-DE" sz="2800" baseline="-250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1030102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D298B-8C28-434F-A177-C9899087E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Manipulaton der zweiten Komponente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9A1BA2-0E88-994B-81B1-F3B6A809A7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DE" dirty="0"/>
          </a:p>
          <a:p>
            <a:endParaRPr lang="en-DE" dirty="0"/>
          </a:p>
          <a:p>
            <a:endParaRPr lang="en-DE" dirty="0"/>
          </a:p>
          <a:p>
            <a:endParaRPr lang="en-DE" dirty="0"/>
          </a:p>
          <a:p>
            <a:r>
              <a:rPr lang="en-US" dirty="0"/>
              <a:t>rest</a:t>
            </a:r>
            <a:r>
              <a:rPr lang="en-DE" dirty="0"/>
              <a:t>(l</a:t>
            </a:r>
            <a:r>
              <a:rPr lang="en-DE" baseline="-25000" dirty="0"/>
              <a:t>1</a:t>
            </a:r>
            <a:r>
              <a:rPr lang="en-DE" dirty="0"/>
              <a:t>) := l</a:t>
            </a:r>
            <a:r>
              <a:rPr lang="en-DE" baseline="-25000" dirty="0"/>
              <a:t>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C41C8B-C30D-2146-B0C5-632EB1376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15</a:t>
            </a:fld>
            <a:endParaRPr lang="de-DE"/>
          </a:p>
        </p:txBody>
      </p:sp>
      <p:sp>
        <p:nvSpPr>
          <p:cNvPr id="5" name="Rechteck 6">
            <a:extLst>
              <a:ext uri="{FF2B5EF4-FFF2-40B4-BE49-F238E27FC236}">
                <a16:creationId xmlns:a16="http://schemas.microsoft.com/office/drawing/2014/main" id="{DDFE2894-2AF4-C449-B770-939B46781161}"/>
              </a:ext>
            </a:extLst>
          </p:cNvPr>
          <p:cNvSpPr/>
          <p:nvPr/>
        </p:nvSpPr>
        <p:spPr>
          <a:xfrm>
            <a:off x="1821675" y="1669797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" name="Gerade Verbindung mit Pfeil 9">
            <a:extLst>
              <a:ext uri="{FF2B5EF4-FFF2-40B4-BE49-F238E27FC236}">
                <a16:creationId xmlns:a16="http://schemas.microsoft.com/office/drawing/2014/main" id="{DF94E52D-E4EA-D84A-A722-F9D33C7101A9}"/>
              </a:ext>
            </a:extLst>
          </p:cNvPr>
          <p:cNvCxnSpPr/>
          <p:nvPr/>
        </p:nvCxnSpPr>
        <p:spPr>
          <a:xfrm>
            <a:off x="1173603" y="1860421"/>
            <a:ext cx="648072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hteck 6">
            <a:extLst>
              <a:ext uri="{FF2B5EF4-FFF2-40B4-BE49-F238E27FC236}">
                <a16:creationId xmlns:a16="http://schemas.microsoft.com/office/drawing/2014/main" id="{BDE69C09-F981-B14F-A97D-BC73D0917CDF}"/>
              </a:ext>
            </a:extLst>
          </p:cNvPr>
          <p:cNvSpPr/>
          <p:nvPr/>
        </p:nvSpPr>
        <p:spPr>
          <a:xfrm>
            <a:off x="3045811" y="1669797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 6">
            <a:extLst>
              <a:ext uri="{FF2B5EF4-FFF2-40B4-BE49-F238E27FC236}">
                <a16:creationId xmlns:a16="http://schemas.microsoft.com/office/drawing/2014/main" id="{81E615A3-BFED-574E-A3B9-2B33D10AE2C0}"/>
              </a:ext>
            </a:extLst>
          </p:cNvPr>
          <p:cNvSpPr/>
          <p:nvPr/>
        </p:nvSpPr>
        <p:spPr>
          <a:xfrm>
            <a:off x="4197939" y="1669797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</a:t>
            </a:r>
            <a:r>
              <a:rPr lang="de-DE" dirty="0">
                <a:solidFill>
                  <a:schemeClr val="tx1"/>
                </a:solidFill>
              </a:rPr>
              <a:t>[ ]</a:t>
            </a:r>
            <a:endParaRPr lang="de-DE" dirty="0"/>
          </a:p>
        </p:txBody>
      </p:sp>
      <p:cxnSp>
        <p:nvCxnSpPr>
          <p:cNvPr id="9" name="Gerade Verbindung mit Pfeil 9">
            <a:extLst>
              <a:ext uri="{FF2B5EF4-FFF2-40B4-BE49-F238E27FC236}">
                <a16:creationId xmlns:a16="http://schemas.microsoft.com/office/drawing/2014/main" id="{56DA9D31-F3D8-C449-A112-B13EE71D16CE}"/>
              </a:ext>
            </a:extLst>
          </p:cNvPr>
          <p:cNvCxnSpPr>
            <a:cxnSpLocks/>
            <a:endCxn id="7" idx="1"/>
          </p:cNvCxnSpPr>
          <p:nvPr/>
        </p:nvCxnSpPr>
        <p:spPr>
          <a:xfrm flipV="1">
            <a:off x="2771800" y="1849817"/>
            <a:ext cx="274011" cy="4483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>
            <a:extLst>
              <a:ext uri="{FF2B5EF4-FFF2-40B4-BE49-F238E27FC236}">
                <a16:creationId xmlns:a16="http://schemas.microsoft.com/office/drawing/2014/main" id="{440291F5-4145-A942-B642-FB8EA26D706A}"/>
              </a:ext>
            </a:extLst>
          </p:cNvPr>
          <p:cNvCxnSpPr/>
          <p:nvPr/>
        </p:nvCxnSpPr>
        <p:spPr>
          <a:xfrm flipV="1">
            <a:off x="3621875" y="1849817"/>
            <a:ext cx="576064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hteck 6">
            <a:extLst>
              <a:ext uri="{FF2B5EF4-FFF2-40B4-BE49-F238E27FC236}">
                <a16:creationId xmlns:a16="http://schemas.microsoft.com/office/drawing/2014/main" id="{87D4DC08-F954-414C-932C-77057DEDA403}"/>
              </a:ext>
            </a:extLst>
          </p:cNvPr>
          <p:cNvSpPr/>
          <p:nvPr/>
        </p:nvSpPr>
        <p:spPr>
          <a:xfrm>
            <a:off x="1821675" y="2358087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4</a:t>
            </a:r>
          </a:p>
        </p:txBody>
      </p:sp>
      <p:cxnSp>
        <p:nvCxnSpPr>
          <p:cNvPr id="12" name="Gerade Verbindung mit Pfeil 16">
            <a:extLst>
              <a:ext uri="{FF2B5EF4-FFF2-40B4-BE49-F238E27FC236}">
                <a16:creationId xmlns:a16="http://schemas.microsoft.com/office/drawing/2014/main" id="{DB6158AC-3B95-E54D-A9F1-F255C51ABEEC}"/>
              </a:ext>
            </a:extLst>
          </p:cNvPr>
          <p:cNvCxnSpPr/>
          <p:nvPr/>
        </p:nvCxnSpPr>
        <p:spPr>
          <a:xfrm>
            <a:off x="1990075" y="1919192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hteck 6">
            <a:extLst>
              <a:ext uri="{FF2B5EF4-FFF2-40B4-BE49-F238E27FC236}">
                <a16:creationId xmlns:a16="http://schemas.microsoft.com/office/drawing/2014/main" id="{59E43FF4-357F-E644-9532-700066BF3257}"/>
              </a:ext>
            </a:extLst>
          </p:cNvPr>
          <p:cNvSpPr/>
          <p:nvPr/>
        </p:nvSpPr>
        <p:spPr>
          <a:xfrm>
            <a:off x="3048220" y="2358087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2</a:t>
            </a:r>
          </a:p>
        </p:txBody>
      </p:sp>
      <p:cxnSp>
        <p:nvCxnSpPr>
          <p:cNvPr id="14" name="Gerade Verbindung mit Pfeil 16">
            <a:extLst>
              <a:ext uri="{FF2B5EF4-FFF2-40B4-BE49-F238E27FC236}">
                <a16:creationId xmlns:a16="http://schemas.microsoft.com/office/drawing/2014/main" id="{ED1EC44B-16B2-794E-BDDF-05D8CF4014AC}"/>
              </a:ext>
            </a:extLst>
          </p:cNvPr>
          <p:cNvCxnSpPr/>
          <p:nvPr/>
        </p:nvCxnSpPr>
        <p:spPr>
          <a:xfrm>
            <a:off x="3216620" y="1919192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hteck 6">
            <a:extLst>
              <a:ext uri="{FF2B5EF4-FFF2-40B4-BE49-F238E27FC236}">
                <a16:creationId xmlns:a16="http://schemas.microsoft.com/office/drawing/2014/main" id="{3F007ADF-E815-8E42-B026-CDA7CE170F08}"/>
              </a:ext>
            </a:extLst>
          </p:cNvPr>
          <p:cNvSpPr/>
          <p:nvPr/>
        </p:nvSpPr>
        <p:spPr>
          <a:xfrm>
            <a:off x="4197939" y="2358087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9</a:t>
            </a:r>
          </a:p>
        </p:txBody>
      </p:sp>
      <p:cxnSp>
        <p:nvCxnSpPr>
          <p:cNvPr id="16" name="Gerade Verbindung mit Pfeil 16">
            <a:extLst>
              <a:ext uri="{FF2B5EF4-FFF2-40B4-BE49-F238E27FC236}">
                <a16:creationId xmlns:a16="http://schemas.microsoft.com/office/drawing/2014/main" id="{A65FE0E9-01CA-4741-AE97-A8D42C0D9AD2}"/>
              </a:ext>
            </a:extLst>
          </p:cNvPr>
          <p:cNvCxnSpPr/>
          <p:nvPr/>
        </p:nvCxnSpPr>
        <p:spPr>
          <a:xfrm>
            <a:off x="4366339" y="1919192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feld 4">
            <a:extLst>
              <a:ext uri="{FF2B5EF4-FFF2-40B4-BE49-F238E27FC236}">
                <a16:creationId xmlns:a16="http://schemas.microsoft.com/office/drawing/2014/main" id="{658F1349-1558-F149-8B45-B2428803795A}"/>
              </a:ext>
            </a:extLst>
          </p:cNvPr>
          <p:cNvSpPr txBox="1"/>
          <p:nvPr/>
        </p:nvSpPr>
        <p:spPr>
          <a:xfrm>
            <a:off x="813563" y="1593710"/>
            <a:ext cx="3930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/>
              <a:t>l</a:t>
            </a:r>
            <a:r>
              <a:rPr lang="de-DE" sz="2800" baseline="-25000" dirty="0"/>
              <a:t>1</a:t>
            </a:r>
          </a:p>
        </p:txBody>
      </p:sp>
      <p:sp>
        <p:nvSpPr>
          <p:cNvPr id="33" name="Rechteck 6">
            <a:extLst>
              <a:ext uri="{FF2B5EF4-FFF2-40B4-BE49-F238E27FC236}">
                <a16:creationId xmlns:a16="http://schemas.microsoft.com/office/drawing/2014/main" id="{79B8882E-4FA1-444A-97E1-EBCFC322743E}"/>
              </a:ext>
            </a:extLst>
          </p:cNvPr>
          <p:cNvSpPr/>
          <p:nvPr/>
        </p:nvSpPr>
        <p:spPr>
          <a:xfrm>
            <a:off x="6757840" y="1669797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6">
            <a:extLst>
              <a:ext uri="{FF2B5EF4-FFF2-40B4-BE49-F238E27FC236}">
                <a16:creationId xmlns:a16="http://schemas.microsoft.com/office/drawing/2014/main" id="{CEC651E3-9702-3A4D-AE14-4BEB0CD9E929}"/>
              </a:ext>
            </a:extLst>
          </p:cNvPr>
          <p:cNvSpPr/>
          <p:nvPr/>
        </p:nvSpPr>
        <p:spPr>
          <a:xfrm>
            <a:off x="7909968" y="1669797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</a:t>
            </a:r>
            <a:r>
              <a:rPr lang="de-DE" dirty="0">
                <a:solidFill>
                  <a:schemeClr val="tx1"/>
                </a:solidFill>
              </a:rPr>
              <a:t>[ ]</a:t>
            </a:r>
            <a:endParaRPr lang="de-DE" dirty="0"/>
          </a:p>
        </p:txBody>
      </p:sp>
      <p:cxnSp>
        <p:nvCxnSpPr>
          <p:cNvPr id="35" name="Gerade Verbindung mit Pfeil 9">
            <a:extLst>
              <a:ext uri="{FF2B5EF4-FFF2-40B4-BE49-F238E27FC236}">
                <a16:creationId xmlns:a16="http://schemas.microsoft.com/office/drawing/2014/main" id="{AC79E697-E1D4-FF4A-B409-12C2D2121EB3}"/>
              </a:ext>
            </a:extLst>
          </p:cNvPr>
          <p:cNvCxnSpPr/>
          <p:nvPr/>
        </p:nvCxnSpPr>
        <p:spPr>
          <a:xfrm flipV="1">
            <a:off x="6109768" y="1849817"/>
            <a:ext cx="648072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mit Pfeil 9">
            <a:extLst>
              <a:ext uri="{FF2B5EF4-FFF2-40B4-BE49-F238E27FC236}">
                <a16:creationId xmlns:a16="http://schemas.microsoft.com/office/drawing/2014/main" id="{89799B1C-7860-5B4D-AAB7-DFFDF4B495E4}"/>
              </a:ext>
            </a:extLst>
          </p:cNvPr>
          <p:cNvCxnSpPr/>
          <p:nvPr/>
        </p:nvCxnSpPr>
        <p:spPr>
          <a:xfrm flipV="1">
            <a:off x="7333904" y="1849817"/>
            <a:ext cx="576064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Rechteck 6">
            <a:extLst>
              <a:ext uri="{FF2B5EF4-FFF2-40B4-BE49-F238E27FC236}">
                <a16:creationId xmlns:a16="http://schemas.microsoft.com/office/drawing/2014/main" id="{C4D17319-73AF-4241-BB2A-49F811448A2B}"/>
              </a:ext>
            </a:extLst>
          </p:cNvPr>
          <p:cNvSpPr/>
          <p:nvPr/>
        </p:nvSpPr>
        <p:spPr>
          <a:xfrm>
            <a:off x="6760249" y="2358087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8</a:t>
            </a:r>
          </a:p>
        </p:txBody>
      </p:sp>
      <p:cxnSp>
        <p:nvCxnSpPr>
          <p:cNvPr id="38" name="Gerade Verbindung mit Pfeil 16">
            <a:extLst>
              <a:ext uri="{FF2B5EF4-FFF2-40B4-BE49-F238E27FC236}">
                <a16:creationId xmlns:a16="http://schemas.microsoft.com/office/drawing/2014/main" id="{46EDAD1A-5FCB-1643-96EB-BB0CF96F6551}"/>
              </a:ext>
            </a:extLst>
          </p:cNvPr>
          <p:cNvCxnSpPr/>
          <p:nvPr/>
        </p:nvCxnSpPr>
        <p:spPr>
          <a:xfrm>
            <a:off x="6928649" y="1919192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chteck 6">
            <a:extLst>
              <a:ext uri="{FF2B5EF4-FFF2-40B4-BE49-F238E27FC236}">
                <a16:creationId xmlns:a16="http://schemas.microsoft.com/office/drawing/2014/main" id="{D4AD4700-E70D-024C-BF9C-65413DC32F5A}"/>
              </a:ext>
            </a:extLst>
          </p:cNvPr>
          <p:cNvSpPr/>
          <p:nvPr/>
        </p:nvSpPr>
        <p:spPr>
          <a:xfrm>
            <a:off x="7909968" y="2358087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3</a:t>
            </a:r>
          </a:p>
        </p:txBody>
      </p:sp>
      <p:cxnSp>
        <p:nvCxnSpPr>
          <p:cNvPr id="40" name="Gerade Verbindung mit Pfeil 16">
            <a:extLst>
              <a:ext uri="{FF2B5EF4-FFF2-40B4-BE49-F238E27FC236}">
                <a16:creationId xmlns:a16="http://schemas.microsoft.com/office/drawing/2014/main" id="{DEC6EE0D-26F2-D343-A3B8-27C760A455F7}"/>
              </a:ext>
            </a:extLst>
          </p:cNvPr>
          <p:cNvCxnSpPr/>
          <p:nvPr/>
        </p:nvCxnSpPr>
        <p:spPr>
          <a:xfrm>
            <a:off x="8078368" y="1919192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feld 4">
            <a:extLst>
              <a:ext uri="{FF2B5EF4-FFF2-40B4-BE49-F238E27FC236}">
                <a16:creationId xmlns:a16="http://schemas.microsoft.com/office/drawing/2014/main" id="{93EDFD41-9B38-7C47-9A09-E09BFB8109B1}"/>
              </a:ext>
            </a:extLst>
          </p:cNvPr>
          <p:cNvSpPr txBox="1"/>
          <p:nvPr/>
        </p:nvSpPr>
        <p:spPr>
          <a:xfrm>
            <a:off x="5652120" y="1593710"/>
            <a:ext cx="3930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/>
              <a:t>l</a:t>
            </a:r>
            <a:r>
              <a:rPr lang="de-DE" sz="2800" baseline="-25000" dirty="0"/>
              <a:t>2</a:t>
            </a:r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17D5C030-DF2C-4C48-9A89-1758A6BEC0A3}"/>
              </a:ext>
            </a:extLst>
          </p:cNvPr>
          <p:cNvSpPr/>
          <p:nvPr/>
        </p:nvSpPr>
        <p:spPr>
          <a:xfrm>
            <a:off x="2373086" y="1140746"/>
            <a:ext cx="2239324" cy="632070"/>
          </a:xfrm>
          <a:custGeom>
            <a:avLst/>
            <a:gdLst>
              <a:gd name="connsiteX0" fmla="*/ 0 w 2068285"/>
              <a:gd name="connsiteY0" fmla="*/ 631372 h 632070"/>
              <a:gd name="connsiteX1" fmla="*/ 283028 w 2068285"/>
              <a:gd name="connsiteY1" fmla="*/ 587829 h 632070"/>
              <a:gd name="connsiteX2" fmla="*/ 370114 w 2068285"/>
              <a:gd name="connsiteY2" fmla="*/ 348343 h 632070"/>
              <a:gd name="connsiteX3" fmla="*/ 424543 w 2068285"/>
              <a:gd name="connsiteY3" fmla="*/ 163286 h 632070"/>
              <a:gd name="connsiteX4" fmla="*/ 533400 w 2068285"/>
              <a:gd name="connsiteY4" fmla="*/ 43543 h 632070"/>
              <a:gd name="connsiteX5" fmla="*/ 740228 w 2068285"/>
              <a:gd name="connsiteY5" fmla="*/ 10886 h 632070"/>
              <a:gd name="connsiteX6" fmla="*/ 990600 w 2068285"/>
              <a:gd name="connsiteY6" fmla="*/ 10886 h 632070"/>
              <a:gd name="connsiteX7" fmla="*/ 2068285 w 2068285"/>
              <a:gd name="connsiteY7" fmla="*/ 0 h 6320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68285" h="632070">
                <a:moveTo>
                  <a:pt x="0" y="631372"/>
                </a:moveTo>
                <a:cubicBezTo>
                  <a:pt x="110671" y="633186"/>
                  <a:pt x="221342" y="635000"/>
                  <a:pt x="283028" y="587829"/>
                </a:cubicBezTo>
                <a:cubicBezTo>
                  <a:pt x="344714" y="540658"/>
                  <a:pt x="346528" y="419100"/>
                  <a:pt x="370114" y="348343"/>
                </a:cubicBezTo>
                <a:cubicBezTo>
                  <a:pt x="393700" y="277586"/>
                  <a:pt x="397329" y="214086"/>
                  <a:pt x="424543" y="163286"/>
                </a:cubicBezTo>
                <a:cubicBezTo>
                  <a:pt x="451757" y="112486"/>
                  <a:pt x="480786" y="68943"/>
                  <a:pt x="533400" y="43543"/>
                </a:cubicBezTo>
                <a:cubicBezTo>
                  <a:pt x="586014" y="18143"/>
                  <a:pt x="664028" y="16329"/>
                  <a:pt x="740228" y="10886"/>
                </a:cubicBezTo>
                <a:cubicBezTo>
                  <a:pt x="816428" y="5443"/>
                  <a:pt x="990600" y="10886"/>
                  <a:pt x="990600" y="10886"/>
                </a:cubicBezTo>
                <a:lnTo>
                  <a:pt x="2068285" y="0"/>
                </a:ln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45" name="Freeform 44">
            <a:extLst>
              <a:ext uri="{FF2B5EF4-FFF2-40B4-BE49-F238E27FC236}">
                <a16:creationId xmlns:a16="http://schemas.microsoft.com/office/drawing/2014/main" id="{98E45735-37CA-5C45-A8D9-F79760D7480D}"/>
              </a:ext>
            </a:extLst>
          </p:cNvPr>
          <p:cNvSpPr/>
          <p:nvPr/>
        </p:nvSpPr>
        <p:spPr>
          <a:xfrm flipH="1">
            <a:off x="4612409" y="1140746"/>
            <a:ext cx="2133421" cy="632070"/>
          </a:xfrm>
          <a:custGeom>
            <a:avLst/>
            <a:gdLst>
              <a:gd name="connsiteX0" fmla="*/ 0 w 2068285"/>
              <a:gd name="connsiteY0" fmla="*/ 631372 h 632070"/>
              <a:gd name="connsiteX1" fmla="*/ 283028 w 2068285"/>
              <a:gd name="connsiteY1" fmla="*/ 587829 h 632070"/>
              <a:gd name="connsiteX2" fmla="*/ 370114 w 2068285"/>
              <a:gd name="connsiteY2" fmla="*/ 348343 h 632070"/>
              <a:gd name="connsiteX3" fmla="*/ 424543 w 2068285"/>
              <a:gd name="connsiteY3" fmla="*/ 163286 h 632070"/>
              <a:gd name="connsiteX4" fmla="*/ 533400 w 2068285"/>
              <a:gd name="connsiteY4" fmla="*/ 43543 h 632070"/>
              <a:gd name="connsiteX5" fmla="*/ 740228 w 2068285"/>
              <a:gd name="connsiteY5" fmla="*/ 10886 h 632070"/>
              <a:gd name="connsiteX6" fmla="*/ 990600 w 2068285"/>
              <a:gd name="connsiteY6" fmla="*/ 10886 h 632070"/>
              <a:gd name="connsiteX7" fmla="*/ 2068285 w 2068285"/>
              <a:gd name="connsiteY7" fmla="*/ 0 h 6320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68285" h="632070">
                <a:moveTo>
                  <a:pt x="0" y="631372"/>
                </a:moveTo>
                <a:cubicBezTo>
                  <a:pt x="110671" y="633186"/>
                  <a:pt x="221342" y="635000"/>
                  <a:pt x="283028" y="587829"/>
                </a:cubicBezTo>
                <a:cubicBezTo>
                  <a:pt x="344714" y="540658"/>
                  <a:pt x="346528" y="419100"/>
                  <a:pt x="370114" y="348343"/>
                </a:cubicBezTo>
                <a:cubicBezTo>
                  <a:pt x="393700" y="277586"/>
                  <a:pt x="397329" y="214086"/>
                  <a:pt x="424543" y="163286"/>
                </a:cubicBezTo>
                <a:cubicBezTo>
                  <a:pt x="451757" y="112486"/>
                  <a:pt x="480786" y="68943"/>
                  <a:pt x="533400" y="43543"/>
                </a:cubicBezTo>
                <a:cubicBezTo>
                  <a:pt x="586014" y="18143"/>
                  <a:pt x="664028" y="16329"/>
                  <a:pt x="740228" y="10886"/>
                </a:cubicBezTo>
                <a:cubicBezTo>
                  <a:pt x="816428" y="5443"/>
                  <a:pt x="990600" y="10886"/>
                  <a:pt x="990600" y="10886"/>
                </a:cubicBezTo>
                <a:lnTo>
                  <a:pt x="2068285" y="0"/>
                </a:lnTo>
              </a:path>
            </a:pathLst>
          </a:custGeom>
          <a:noFill/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18192A8A-AB72-2840-ADC1-9725B196179D}"/>
              </a:ext>
            </a:extLst>
          </p:cNvPr>
          <p:cNvSpPr/>
          <p:nvPr/>
        </p:nvSpPr>
        <p:spPr>
          <a:xfrm>
            <a:off x="2541755" y="1412776"/>
            <a:ext cx="2894341" cy="158417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3420317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1DC920-F10C-454C-91F5-8B133F6AD5D5}" type="slidenum">
              <a:rPr lang="de-DE"/>
              <a:pPr>
                <a:defRPr/>
              </a:pPr>
              <a:t>16</a:t>
            </a:fld>
            <a:endParaRPr lang="de-DE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>
                <a:solidFill>
                  <a:srgbClr val="0C19FF"/>
                </a:solidFill>
              </a:rPr>
              <a:t>Kellerspeicher</a:t>
            </a:r>
            <a:r>
              <a:rPr lang="de-DE" dirty="0"/>
              <a:t> / Stapelspeicher / Stack</a:t>
            </a:r>
            <a:endParaRPr lang="de-DE" dirty="0">
              <a:cs typeface="+mj-cs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196429"/>
            <a:ext cx="8240713" cy="49688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sz="2000" dirty="0">
                <a:solidFill>
                  <a:srgbClr val="262673"/>
                </a:solidFill>
              </a:rPr>
              <a:t>Notation</a:t>
            </a:r>
            <a:r>
              <a:rPr lang="de-DE" sz="2000" dirty="0">
                <a:solidFill>
                  <a:schemeClr val="accent2"/>
                </a:solidFill>
              </a:rPr>
              <a:t>: </a:t>
            </a:r>
            <a:r>
              <a:rPr lang="de-DE" sz="2000" dirty="0"/>
              <a:t>[4, 2, 9] (4 ist "oben")</a:t>
            </a:r>
            <a:endParaRPr lang="de-DE" sz="2000" dirty="0">
              <a:solidFill>
                <a:schemeClr val="accent2"/>
              </a:solidFill>
            </a:endParaRPr>
          </a:p>
          <a:p>
            <a:pPr marL="0" indent="0" eaLnBrk="1" hangingPunct="1">
              <a:lnSpc>
                <a:spcPct val="120000"/>
              </a:lnSpc>
              <a:buNone/>
              <a:defRPr/>
            </a:pPr>
            <a:r>
              <a:rPr lang="de-DE" sz="2000" dirty="0">
                <a:solidFill>
                  <a:srgbClr val="262673"/>
                </a:solidFill>
              </a:rPr>
              <a:t>Operationen</a:t>
            </a:r>
            <a:r>
              <a:rPr lang="de-DE" sz="2000" dirty="0">
                <a:solidFill>
                  <a:schemeClr val="accent2"/>
                </a:solidFill>
              </a:rPr>
              <a:t>: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cs typeface="+mn-cs"/>
              </a:rPr>
              <a:t>function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 </a:t>
            </a:r>
            <a:r>
              <a:rPr lang="de-DE" sz="2000" dirty="0" err="1">
                <a:solidFill>
                  <a:srgbClr val="FF0000"/>
                </a:solidFill>
                <a:cs typeface="+mn-cs"/>
              </a:rPr>
              <a:t>makeStack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() </a:t>
            </a:r>
            <a:r>
              <a:rPr lang="de-DE" sz="2000" dirty="0">
                <a:cs typeface="+mn-cs"/>
              </a:rPr>
              <a:t>liefert leeren Keller</a:t>
            </a:r>
          </a:p>
          <a:p>
            <a:pPr eaLnBrk="1" hangingPunct="1">
              <a:defRPr/>
            </a:pPr>
            <a:r>
              <a:rPr lang="de-DE" sz="2000" dirty="0" err="1">
                <a:solidFill>
                  <a:schemeClr val="hlink"/>
                </a:solidFill>
                <a:cs typeface="+mn-cs"/>
              </a:rPr>
              <a:t>procedure</a:t>
            </a:r>
            <a:r>
              <a:rPr lang="de-DE" sz="2000" dirty="0">
                <a:solidFill>
                  <a:schemeClr val="hlink"/>
                </a:solidFill>
                <a:cs typeface="+mn-cs"/>
              </a:rPr>
              <a:t> </a:t>
            </a:r>
            <a:r>
              <a:rPr lang="de-DE" sz="2000" dirty="0">
                <a:solidFill>
                  <a:srgbClr val="FF0000"/>
                </a:solidFill>
                <a:cs typeface="+mn-cs"/>
              </a:rPr>
              <a:t>push</a:t>
            </a:r>
            <a:r>
              <a:rPr lang="de-DE" sz="2000" dirty="0">
                <a:solidFill>
                  <a:srgbClr val="3C8C93"/>
                </a:solidFill>
                <a:cs typeface="+mn-cs"/>
              </a:rPr>
              <a:t>(</a:t>
            </a:r>
            <a:r>
              <a:rPr lang="de-DE" sz="2000" dirty="0" err="1">
                <a:solidFill>
                  <a:srgbClr val="3C8C93"/>
                </a:solidFill>
                <a:cs typeface="+mn-cs"/>
              </a:rPr>
              <a:t>e</a:t>
            </a:r>
            <a:r>
              <a:rPr lang="de-DE" sz="2000" dirty="0">
                <a:solidFill>
                  <a:srgbClr val="3C8C93"/>
                </a:solidFill>
                <a:cs typeface="+mn-cs"/>
              </a:rPr>
              <a:t>, s)</a:t>
            </a:r>
            <a:r>
              <a:rPr lang="de-DE" sz="2000" dirty="0">
                <a:cs typeface="+mn-cs"/>
              </a:rPr>
              <a:t> fügt Element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cs typeface="+mn-cs"/>
              </a:rPr>
              <a:t>e</a:t>
            </a:r>
            <a:r>
              <a:rPr lang="de-DE" sz="2000" dirty="0">
                <a:cs typeface="+mn-cs"/>
              </a:rPr>
              <a:t> oben in den Keller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s</a:t>
            </a:r>
            <a:r>
              <a:rPr lang="de-DE" sz="2000" dirty="0">
                <a:cs typeface="+mn-cs"/>
              </a:rPr>
              <a:t> ein, verändert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s</a:t>
            </a:r>
            <a:endParaRPr lang="de-DE" sz="2000" dirty="0">
              <a:cs typeface="+mn-cs"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lang="de-DE" sz="2000" dirty="0" err="1">
                <a:solidFill>
                  <a:schemeClr val="hlink"/>
                </a:solidFill>
              </a:rPr>
              <a:t>function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>
                <a:solidFill>
                  <a:srgbClr val="FF0000"/>
                </a:solidFill>
              </a:rPr>
              <a:t>top</a:t>
            </a:r>
            <a:r>
              <a:rPr lang="de-DE" sz="2000" dirty="0">
                <a:solidFill>
                  <a:srgbClr val="3C8C93"/>
                </a:solidFill>
              </a:rPr>
              <a:t>(s)</a:t>
            </a:r>
            <a:r>
              <a:rPr lang="de-DE" sz="2000" dirty="0"/>
              <a:t> gibt oberes Element zurück (Fehler, wenn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s</a:t>
            </a:r>
            <a:r>
              <a:rPr lang="de-DE" sz="2000" dirty="0"/>
              <a:t> leer)</a:t>
            </a:r>
          </a:p>
          <a:p>
            <a:pPr eaLnBrk="1" hangingPunct="1">
              <a:defRPr/>
            </a:pPr>
            <a:r>
              <a:rPr lang="de-DE" sz="2000" dirty="0" err="1">
                <a:solidFill>
                  <a:schemeClr val="hlink"/>
                </a:solidFill>
              </a:rPr>
              <a:t>procedure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 err="1">
                <a:solidFill>
                  <a:srgbClr val="FF0000"/>
                </a:solidFill>
              </a:rPr>
              <a:t>pop</a:t>
            </a:r>
            <a:r>
              <a:rPr lang="de-DE" sz="2000" dirty="0">
                <a:solidFill>
                  <a:srgbClr val="3C8C93"/>
                </a:solidFill>
              </a:rPr>
              <a:t>(s)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/>
              <a:t>löscht Top-Element in </a:t>
            </a:r>
            <a:r>
              <a:rPr lang="de-DE" sz="2000" dirty="0">
                <a:solidFill>
                  <a:srgbClr val="3C8C93"/>
                </a:solidFill>
              </a:rPr>
              <a:t>s </a:t>
            </a:r>
            <a:r>
              <a:rPr lang="de-DE" sz="2000" dirty="0"/>
              <a:t>(Fehler, wenn </a:t>
            </a:r>
            <a:r>
              <a:rPr lang="de-DE" sz="2000" dirty="0">
                <a:solidFill>
                  <a:srgbClr val="3C8C93"/>
                </a:solidFill>
              </a:rPr>
              <a:t>s </a:t>
            </a:r>
            <a:r>
              <a:rPr lang="de-DE" sz="2000" dirty="0"/>
              <a:t>leer)</a:t>
            </a:r>
          </a:p>
          <a:p>
            <a:pPr eaLnBrk="1" hangingPunct="1">
              <a:defRPr/>
            </a:pPr>
            <a:r>
              <a:rPr lang="de-DE" sz="2000" dirty="0" err="1">
                <a:solidFill>
                  <a:schemeClr val="hlink"/>
                </a:solidFill>
              </a:rPr>
              <a:t>function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 err="1">
                <a:solidFill>
                  <a:srgbClr val="FF0000"/>
                </a:solidFill>
              </a:rPr>
              <a:t>mtStack</a:t>
            </a:r>
            <a:r>
              <a:rPr lang="de-DE" sz="2000" dirty="0">
                <a:solidFill>
                  <a:srgbClr val="FF0000"/>
                </a:solidFill>
              </a:rPr>
              <a:t>?</a:t>
            </a:r>
            <a:r>
              <a:rPr lang="de-DE" sz="2000" dirty="0">
                <a:solidFill>
                  <a:srgbClr val="3C8C93"/>
                </a:solidFill>
              </a:rPr>
              <a:t>(s)</a:t>
            </a:r>
            <a:r>
              <a:rPr lang="de-DE" sz="2000" dirty="0"/>
              <a:t> gibt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true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2000" dirty="0"/>
              <a:t>zurück, wenn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s</a:t>
            </a:r>
            <a:r>
              <a:rPr lang="de-DE" sz="2000" dirty="0"/>
              <a:t> leer ist, sonst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false</a:t>
            </a:r>
            <a:endParaRPr lang="de-DE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eaLnBrk="1" hangingPunct="1">
              <a:lnSpc>
                <a:spcPct val="150000"/>
              </a:lnSpc>
              <a:buNone/>
              <a:defRPr/>
            </a:pPr>
            <a:r>
              <a:rPr lang="de-DE" sz="2000" dirty="0">
                <a:solidFill>
                  <a:srgbClr val="262673"/>
                </a:solidFill>
                <a:cs typeface="+mn-cs"/>
              </a:rPr>
              <a:t>Iteration:</a:t>
            </a:r>
            <a:r>
              <a:rPr lang="de-DE" sz="2000" dirty="0">
                <a:solidFill>
                  <a:srgbClr val="262673"/>
                </a:solidFill>
              </a:rPr>
              <a:t>  </a:t>
            </a:r>
            <a:r>
              <a:rPr lang="de-DE" sz="2000" dirty="0"/>
              <a:t>eigentlich nicht vorgesehen (aber im Prinzip realisierbar)</a:t>
            </a:r>
            <a:endParaRPr lang="de-DE" sz="2000" dirty="0">
              <a:solidFill>
                <a:schemeClr val="hlink"/>
              </a:solidFill>
            </a:endParaRPr>
          </a:p>
        </p:txBody>
      </p:sp>
      <p:sp>
        <p:nvSpPr>
          <p:cNvPr id="7" name="Rechteck 2">
            <a:extLst>
              <a:ext uri="{FF2B5EF4-FFF2-40B4-BE49-F238E27FC236}">
                <a16:creationId xmlns:a16="http://schemas.microsoft.com/office/drawing/2014/main" id="{07447A8D-8AF6-FE4D-A82F-5D0EB2B1FE7A}"/>
              </a:ext>
            </a:extLst>
          </p:cNvPr>
          <p:cNvSpPr/>
          <p:nvPr/>
        </p:nvSpPr>
        <p:spPr>
          <a:xfrm>
            <a:off x="2739142" y="6625816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6008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Keller intern (Beispiel: als Liste)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12F2AC-72A6-5242-BB66-261AC8F7AC4C}" type="slidenum">
              <a:rPr lang="de-DE" smtClean="0"/>
              <a:pPr>
                <a:defRPr/>
              </a:pPr>
              <a:t>17</a:t>
            </a:fld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1052811" y="3122965"/>
            <a:ext cx="3273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/>
              <a:t>s</a:t>
            </a:r>
          </a:p>
        </p:txBody>
      </p:sp>
      <p:sp>
        <p:nvSpPr>
          <p:cNvPr id="6" name="Rechteck 5"/>
          <p:cNvSpPr/>
          <p:nvPr/>
        </p:nvSpPr>
        <p:spPr>
          <a:xfrm>
            <a:off x="2555776" y="3122965"/>
            <a:ext cx="360040" cy="281927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3851920" y="3724429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9" name="Gerade Verbindung mit Pfeil 8"/>
          <p:cNvCxnSpPr/>
          <p:nvPr/>
        </p:nvCxnSpPr>
        <p:spPr>
          <a:xfrm>
            <a:off x="1403648" y="3410997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/>
          <p:nvPr/>
        </p:nvCxnSpPr>
        <p:spPr>
          <a:xfrm>
            <a:off x="2699792" y="3915053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/>
        </p:nvSpPr>
        <p:spPr>
          <a:xfrm>
            <a:off x="3721435" y="2807993"/>
            <a:ext cx="44374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/>
              <a:t>Implementierung als verkettete 2-Tupel</a:t>
            </a:r>
          </a:p>
        </p:txBody>
      </p:sp>
      <p:cxnSp>
        <p:nvCxnSpPr>
          <p:cNvPr id="12" name="Gerade Verbindung mit Pfeil 11"/>
          <p:cNvCxnSpPr>
            <a:stCxn id="14" idx="1"/>
          </p:cNvCxnSpPr>
          <p:nvPr/>
        </p:nvCxnSpPr>
        <p:spPr>
          <a:xfrm flipH="1">
            <a:off x="3131840" y="1848600"/>
            <a:ext cx="576064" cy="2066453"/>
          </a:xfrm>
          <a:prstGeom prst="straightConnector1">
            <a:avLst/>
          </a:prstGeom>
          <a:ln>
            <a:solidFill>
              <a:srgbClr val="FF6600"/>
            </a:solidFill>
            <a:prstDash val="sys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3707904" y="1340768"/>
            <a:ext cx="3592650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sz="2000" dirty="0"/>
              <a:t>Im ADT-Sinne nur „intern“ </a:t>
            </a:r>
          </a:p>
          <a:p>
            <a:r>
              <a:rPr lang="de-DE" sz="2000" dirty="0"/>
              <a:t>verwendet, dann</a:t>
            </a:r>
          </a:p>
          <a:p>
            <a:r>
              <a:rPr lang="de-DE" sz="2000" dirty="0"/>
              <a:t>über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internalRepr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(s)</a:t>
            </a:r>
            <a:r>
              <a:rPr lang="de-DE" sz="2000" dirty="0"/>
              <a:t> referenziert</a:t>
            </a:r>
          </a:p>
        </p:txBody>
      </p:sp>
      <p:cxnSp>
        <p:nvCxnSpPr>
          <p:cNvPr id="17" name="Gerade Verbindung mit Pfeil 16"/>
          <p:cNvCxnSpPr/>
          <p:nvPr/>
        </p:nvCxnSpPr>
        <p:spPr>
          <a:xfrm>
            <a:off x="2699792" y="5517232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/>
          <p:cNvCxnSpPr/>
          <p:nvPr/>
        </p:nvCxnSpPr>
        <p:spPr>
          <a:xfrm>
            <a:off x="2699792" y="5733256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feld 19"/>
          <p:cNvSpPr txBox="1"/>
          <p:nvPr/>
        </p:nvSpPr>
        <p:spPr>
          <a:xfrm>
            <a:off x="4131097" y="5432334"/>
            <a:ext cx="2579552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sz="2000" dirty="0"/>
              <a:t>möglicherweise viele</a:t>
            </a:r>
            <a:br>
              <a:rPr lang="de-DE" sz="2000" dirty="0"/>
            </a:br>
            <a:r>
              <a:rPr lang="de-DE" sz="2000" dirty="0"/>
              <a:t>weitere Informationen</a:t>
            </a:r>
          </a:p>
        </p:txBody>
      </p:sp>
      <p:sp>
        <p:nvSpPr>
          <p:cNvPr id="19" name="Rechteck 6"/>
          <p:cNvSpPr/>
          <p:nvPr/>
        </p:nvSpPr>
        <p:spPr>
          <a:xfrm>
            <a:off x="5076056" y="3724429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Rechteck 6"/>
          <p:cNvSpPr/>
          <p:nvPr/>
        </p:nvSpPr>
        <p:spPr>
          <a:xfrm>
            <a:off x="6228184" y="3724429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</a:t>
            </a:r>
            <a:r>
              <a:rPr lang="de-DE" dirty="0">
                <a:solidFill>
                  <a:schemeClr val="tx1"/>
                </a:solidFill>
              </a:rPr>
              <a:t>[ ]</a:t>
            </a:r>
            <a:endParaRPr lang="de-DE" dirty="0"/>
          </a:p>
        </p:txBody>
      </p:sp>
      <p:cxnSp>
        <p:nvCxnSpPr>
          <p:cNvPr id="24" name="Gerade Verbindung mit Pfeil 9"/>
          <p:cNvCxnSpPr>
            <a:endCxn id="19" idx="1"/>
          </p:cNvCxnSpPr>
          <p:nvPr/>
        </p:nvCxnSpPr>
        <p:spPr>
          <a:xfrm flipV="1">
            <a:off x="4427984" y="3904449"/>
            <a:ext cx="648072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mit Pfeil 9"/>
          <p:cNvCxnSpPr>
            <a:endCxn id="21" idx="1"/>
          </p:cNvCxnSpPr>
          <p:nvPr/>
        </p:nvCxnSpPr>
        <p:spPr>
          <a:xfrm flipV="1">
            <a:off x="5652120" y="3904449"/>
            <a:ext cx="576064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hteck 6"/>
          <p:cNvSpPr/>
          <p:nvPr/>
        </p:nvSpPr>
        <p:spPr>
          <a:xfrm>
            <a:off x="3851920" y="4412719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4</a:t>
            </a:r>
          </a:p>
        </p:txBody>
      </p:sp>
      <p:cxnSp>
        <p:nvCxnSpPr>
          <p:cNvPr id="29" name="Gerade Verbindung mit Pfeil 16"/>
          <p:cNvCxnSpPr/>
          <p:nvPr/>
        </p:nvCxnSpPr>
        <p:spPr>
          <a:xfrm>
            <a:off x="4020320" y="3973824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Rechteck 6"/>
          <p:cNvSpPr/>
          <p:nvPr/>
        </p:nvSpPr>
        <p:spPr>
          <a:xfrm>
            <a:off x="5078465" y="4412719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2</a:t>
            </a:r>
          </a:p>
        </p:txBody>
      </p:sp>
      <p:cxnSp>
        <p:nvCxnSpPr>
          <p:cNvPr id="33" name="Gerade Verbindung mit Pfeil 16"/>
          <p:cNvCxnSpPr/>
          <p:nvPr/>
        </p:nvCxnSpPr>
        <p:spPr>
          <a:xfrm>
            <a:off x="5246865" y="3973824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hteck 6"/>
          <p:cNvSpPr/>
          <p:nvPr/>
        </p:nvSpPr>
        <p:spPr>
          <a:xfrm>
            <a:off x="6228184" y="4412719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9</a:t>
            </a:r>
          </a:p>
        </p:txBody>
      </p:sp>
      <p:cxnSp>
        <p:nvCxnSpPr>
          <p:cNvPr id="35" name="Gerade Verbindung mit Pfeil 16"/>
          <p:cNvCxnSpPr/>
          <p:nvPr/>
        </p:nvCxnSpPr>
        <p:spPr>
          <a:xfrm>
            <a:off x="6396584" y="3973824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feld 10"/>
          <p:cNvSpPr txBox="1"/>
          <p:nvPr/>
        </p:nvSpPr>
        <p:spPr>
          <a:xfrm>
            <a:off x="6791553" y="4412719"/>
            <a:ext cx="21323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/>
              <a:t>Elemente auf dem</a:t>
            </a:r>
            <a:br>
              <a:rPr lang="de-DE" sz="2000" dirty="0"/>
            </a:br>
            <a:r>
              <a:rPr lang="de-DE" sz="2000" dirty="0"/>
              <a:t>Keller (4 ist oben)</a:t>
            </a:r>
          </a:p>
        </p:txBody>
      </p:sp>
    </p:spTree>
    <p:extLst>
      <p:ext uri="{BB962C8B-B14F-4D97-AF65-F5344CB8AC3E}">
        <p14:creationId xmlns:p14="http://schemas.microsoft.com/office/powerpoint/2010/main" val="4802369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Keller intern (Beispiel 2: als Array)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12F2AC-72A6-5242-BB66-261AC8F7AC4C}" type="slidenum">
              <a:rPr lang="de-DE" smtClean="0"/>
              <a:pPr>
                <a:defRPr/>
              </a:pPr>
              <a:t>18</a:t>
            </a:fld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1052811" y="3122965"/>
            <a:ext cx="3273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/>
              <a:t>s</a:t>
            </a:r>
          </a:p>
        </p:txBody>
      </p:sp>
      <p:sp>
        <p:nvSpPr>
          <p:cNvPr id="6" name="Rechteck 5"/>
          <p:cNvSpPr/>
          <p:nvPr/>
        </p:nvSpPr>
        <p:spPr>
          <a:xfrm>
            <a:off x="2555776" y="3122965"/>
            <a:ext cx="360040" cy="281927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3851919" y="3724429"/>
            <a:ext cx="4845993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9" name="Gerade Verbindung mit Pfeil 8"/>
          <p:cNvCxnSpPr/>
          <p:nvPr/>
        </p:nvCxnSpPr>
        <p:spPr>
          <a:xfrm>
            <a:off x="1403648" y="3410997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/>
          <p:nvPr/>
        </p:nvCxnSpPr>
        <p:spPr>
          <a:xfrm>
            <a:off x="2699792" y="3915053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mit Pfeil 11"/>
          <p:cNvCxnSpPr>
            <a:stCxn id="14" idx="1"/>
          </p:cNvCxnSpPr>
          <p:nvPr/>
        </p:nvCxnSpPr>
        <p:spPr>
          <a:xfrm flipH="1">
            <a:off x="3131840" y="1848600"/>
            <a:ext cx="576064" cy="2066453"/>
          </a:xfrm>
          <a:prstGeom prst="straightConnector1">
            <a:avLst/>
          </a:prstGeom>
          <a:ln>
            <a:solidFill>
              <a:srgbClr val="FF6600"/>
            </a:solidFill>
            <a:prstDash val="sys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3707904" y="1340768"/>
            <a:ext cx="3592650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sz="2000" dirty="0"/>
              <a:t>Im ADT-Sinne nur „intern“ </a:t>
            </a:r>
          </a:p>
          <a:p>
            <a:r>
              <a:rPr lang="de-DE" sz="2000" dirty="0"/>
              <a:t>verwendet, dann</a:t>
            </a:r>
          </a:p>
          <a:p>
            <a:r>
              <a:rPr lang="de-DE" sz="2000" dirty="0"/>
              <a:t>über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internalRepr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(s)</a:t>
            </a:r>
            <a:r>
              <a:rPr lang="de-DE" sz="2000" dirty="0"/>
              <a:t> referenziert</a:t>
            </a:r>
          </a:p>
        </p:txBody>
      </p:sp>
      <p:sp>
        <p:nvSpPr>
          <p:cNvPr id="28" name="Rechteck 6"/>
          <p:cNvSpPr/>
          <p:nvPr/>
        </p:nvSpPr>
        <p:spPr>
          <a:xfrm>
            <a:off x="3851920" y="4412719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9</a:t>
            </a:r>
          </a:p>
        </p:txBody>
      </p:sp>
      <p:cxnSp>
        <p:nvCxnSpPr>
          <p:cNvPr id="29" name="Gerade Verbindung mit Pfeil 16"/>
          <p:cNvCxnSpPr/>
          <p:nvPr/>
        </p:nvCxnSpPr>
        <p:spPr>
          <a:xfrm>
            <a:off x="4020320" y="3973824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Rechteck 6"/>
          <p:cNvSpPr/>
          <p:nvPr/>
        </p:nvSpPr>
        <p:spPr>
          <a:xfrm>
            <a:off x="4934449" y="4412719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2</a:t>
            </a:r>
          </a:p>
        </p:txBody>
      </p:sp>
      <p:cxnSp>
        <p:nvCxnSpPr>
          <p:cNvPr id="33" name="Gerade Verbindung mit Pfeil 16"/>
          <p:cNvCxnSpPr/>
          <p:nvPr/>
        </p:nvCxnSpPr>
        <p:spPr>
          <a:xfrm>
            <a:off x="5102849" y="3973824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hteck 6"/>
          <p:cNvSpPr/>
          <p:nvPr/>
        </p:nvSpPr>
        <p:spPr>
          <a:xfrm>
            <a:off x="6084168" y="4412719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4</a:t>
            </a:r>
          </a:p>
        </p:txBody>
      </p:sp>
      <p:cxnSp>
        <p:nvCxnSpPr>
          <p:cNvPr id="35" name="Gerade Verbindung mit Pfeil 16"/>
          <p:cNvCxnSpPr/>
          <p:nvPr/>
        </p:nvCxnSpPr>
        <p:spPr>
          <a:xfrm>
            <a:off x="6252568" y="3973824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feld 10"/>
          <p:cNvSpPr txBox="1"/>
          <p:nvPr/>
        </p:nvSpPr>
        <p:spPr>
          <a:xfrm>
            <a:off x="6832298" y="2989222"/>
            <a:ext cx="21323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/>
              <a:t>Elemente auf dem</a:t>
            </a:r>
            <a:br>
              <a:rPr lang="de-DE" sz="2000" dirty="0"/>
            </a:br>
            <a:r>
              <a:rPr lang="de-DE" sz="2000" dirty="0"/>
              <a:t>Keller (4 ist oben)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9DFDA10-4BD6-344C-A18F-2DDEB17D9BE9}"/>
              </a:ext>
            </a:extLst>
          </p:cNvPr>
          <p:cNvSpPr txBox="1"/>
          <p:nvPr/>
        </p:nvSpPr>
        <p:spPr>
          <a:xfrm>
            <a:off x="2966826" y="5138564"/>
            <a:ext cx="1053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</a:t>
            </a:r>
            <a:r>
              <a:rPr lang="en-DE" dirty="0"/>
              <a:t>astIndex</a:t>
            </a:r>
          </a:p>
        </p:txBody>
      </p:sp>
      <p:cxnSp>
        <p:nvCxnSpPr>
          <p:cNvPr id="39" name="Gerade Verbindung mit Pfeil 8">
            <a:extLst>
              <a:ext uri="{FF2B5EF4-FFF2-40B4-BE49-F238E27FC236}">
                <a16:creationId xmlns:a16="http://schemas.microsoft.com/office/drawing/2014/main" id="{C3C29C05-3D23-EC40-A4EF-481A0480C866}"/>
              </a:ext>
            </a:extLst>
          </p:cNvPr>
          <p:cNvCxnSpPr>
            <a:cxnSpLocks/>
          </p:cNvCxnSpPr>
          <p:nvPr/>
        </p:nvCxnSpPr>
        <p:spPr>
          <a:xfrm>
            <a:off x="2735796" y="5496096"/>
            <a:ext cx="3516772" cy="0"/>
          </a:xfrm>
          <a:prstGeom prst="straightConnector1">
            <a:avLst/>
          </a:prstGeom>
          <a:ln>
            <a:solidFill>
              <a:srgbClr val="000000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Gerade Verbindung mit Pfeil 8">
            <a:extLst>
              <a:ext uri="{FF2B5EF4-FFF2-40B4-BE49-F238E27FC236}">
                <a16:creationId xmlns:a16="http://schemas.microsoft.com/office/drawing/2014/main" id="{8BE6E0B2-6FD4-5C47-893B-DAE3E6078F6D}"/>
              </a:ext>
            </a:extLst>
          </p:cNvPr>
          <p:cNvCxnSpPr>
            <a:cxnSpLocks/>
          </p:cNvCxnSpPr>
          <p:nvPr/>
        </p:nvCxnSpPr>
        <p:spPr>
          <a:xfrm flipV="1">
            <a:off x="6252568" y="4941168"/>
            <a:ext cx="0" cy="570631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feld 10">
            <a:extLst>
              <a:ext uri="{FF2B5EF4-FFF2-40B4-BE49-F238E27FC236}">
                <a16:creationId xmlns:a16="http://schemas.microsoft.com/office/drawing/2014/main" id="{B620A018-B683-3A41-BDDC-2978B5299A52}"/>
              </a:ext>
            </a:extLst>
          </p:cNvPr>
          <p:cNvSpPr txBox="1"/>
          <p:nvPr/>
        </p:nvSpPr>
        <p:spPr>
          <a:xfrm>
            <a:off x="3714596" y="2580088"/>
            <a:ext cx="30219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/>
              <a:t>Implementierung als Array</a:t>
            </a:r>
          </a:p>
        </p:txBody>
      </p:sp>
    </p:spTree>
    <p:extLst>
      <p:ext uri="{BB962C8B-B14F-4D97-AF65-F5344CB8AC3E}">
        <p14:creationId xmlns:p14="http://schemas.microsoft.com/office/powerpoint/2010/main" val="1054583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10E9CD-41FC-F44F-A8E9-E79FCE0EB9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Realisierung von Kellerspeichern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6F055D-A1CB-454F-AF03-3D0382C788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DE" dirty="0"/>
              <a:t>Arrays</a:t>
            </a:r>
          </a:p>
          <a:p>
            <a:pPr lvl="1"/>
            <a:r>
              <a:rPr lang="en-DE" dirty="0"/>
              <a:t>Größe muss vorher festgelegt werden</a:t>
            </a:r>
          </a:p>
          <a:p>
            <a:pPr lvl="1"/>
            <a:r>
              <a:rPr lang="en-DE" dirty="0"/>
              <a:t>Keller kann “vollaufen” </a:t>
            </a:r>
          </a:p>
          <a:p>
            <a:pPr lvl="1"/>
            <a:r>
              <a:rPr lang="en-DE" dirty="0"/>
              <a:t>Neues, größeres Array und Umkopieren</a:t>
            </a:r>
          </a:p>
          <a:p>
            <a:r>
              <a:rPr lang="en-DE" dirty="0"/>
              <a:t>Verkettete Liste</a:t>
            </a:r>
          </a:p>
          <a:p>
            <a:pPr lvl="1"/>
            <a:r>
              <a:rPr lang="en-DE" dirty="0"/>
              <a:t>Weniger Speicherbedarf</a:t>
            </a:r>
          </a:p>
          <a:p>
            <a:pPr lvl="1"/>
            <a:endParaRPr lang="en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E625CA-A35A-094A-B330-7BD5495A5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1113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1075C3-0B20-5141-943A-00A7A629C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Strukturen zur Gruppierung von Daten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96CDA-C416-494E-9602-552D7887F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68875"/>
          </a:xfrm>
        </p:spPr>
        <p:txBody>
          <a:bodyPr/>
          <a:lstStyle/>
          <a:p>
            <a:r>
              <a:rPr lang="en-DE" dirty="0">
                <a:solidFill>
                  <a:srgbClr val="0C19FF"/>
                </a:solidFill>
              </a:rPr>
              <a:t>Arrays</a:t>
            </a:r>
            <a:r>
              <a:rPr lang="en-DE" dirty="0"/>
              <a:t> </a:t>
            </a:r>
          </a:p>
          <a:p>
            <a:pPr lvl="1"/>
            <a:r>
              <a:rPr lang="en-DE" dirty="0"/>
              <a:t>Zugriff über Index (wir schreiben A[i] oder auch A[i] := …)</a:t>
            </a:r>
          </a:p>
          <a:p>
            <a:pPr lvl="1"/>
            <a:r>
              <a:rPr lang="en-DE" dirty="0"/>
              <a:t>Funktion </a:t>
            </a:r>
            <a:r>
              <a:rPr lang="en-DE" dirty="0">
                <a:solidFill>
                  <a:srgbClr val="0C19FF"/>
                </a:solidFill>
              </a:rPr>
              <a:t>length</a:t>
            </a:r>
            <a:r>
              <a:rPr lang="en-DE" dirty="0"/>
              <a:t> ist definiert </a:t>
            </a:r>
          </a:p>
          <a:p>
            <a:pPr lvl="1"/>
            <a:r>
              <a:rPr lang="en-DE" dirty="0"/>
              <a:t>Zeichenketten als spezielle Arrays (Notation “…”)</a:t>
            </a:r>
          </a:p>
          <a:p>
            <a:pPr lvl="1"/>
            <a:r>
              <a:rPr lang="en-DE" dirty="0"/>
              <a:t>Funktion A: I </a:t>
            </a:r>
            <a:r>
              <a:rPr lang="en-DE" dirty="0">
                <a:sym typeface="Wingdings" pitchFamily="2" charset="2"/>
              </a:rPr>
              <a:t> D   Notation: [3, 42, 55, 6]</a:t>
            </a:r>
            <a:endParaRPr lang="en-DE" dirty="0"/>
          </a:p>
          <a:p>
            <a:r>
              <a:rPr lang="en-DE" dirty="0">
                <a:solidFill>
                  <a:srgbClr val="0C19FF"/>
                </a:solidFill>
              </a:rPr>
              <a:t>Tupel</a:t>
            </a:r>
            <a:r>
              <a:rPr lang="en-DE" dirty="0"/>
              <a:t> (Reihung von Komponenten)</a:t>
            </a:r>
          </a:p>
          <a:p>
            <a:pPr lvl="1"/>
            <a:r>
              <a:rPr lang="en-DE" dirty="0"/>
              <a:t>Beispiel: (“Ralf”, 55, 1.8)  	</a:t>
            </a:r>
            <a:r>
              <a:rPr lang="en-DE" dirty="0">
                <a:solidFill>
                  <a:srgbClr val="0C19FF"/>
                </a:solidFill>
              </a:rPr>
              <a:t>n-Tupel</a:t>
            </a:r>
          </a:p>
          <a:p>
            <a:pPr lvl="1"/>
            <a:r>
              <a:rPr lang="en-DE" dirty="0"/>
              <a:t>(</a:t>
            </a:r>
            <a:r>
              <a:rPr lang="en-DE" dirty="0">
                <a:solidFill>
                  <a:schemeClr val="accent1">
                    <a:lumMod val="50000"/>
                  </a:schemeClr>
                </a:solidFill>
              </a:rPr>
              <a:t>p, age, height</a:t>
            </a:r>
            <a:r>
              <a:rPr lang="en-DE" dirty="0"/>
              <a:t>) := (“Ralf”, 55, 1.8) </a:t>
            </a:r>
          </a:p>
          <a:p>
            <a:pPr lvl="1"/>
            <a:r>
              <a:rPr lang="en-DE" dirty="0"/>
              <a:t>Zugriff auch über benannte Funktionen</a:t>
            </a:r>
          </a:p>
          <a:p>
            <a:pPr lvl="2"/>
            <a:r>
              <a:rPr lang="en-DE" dirty="0"/>
              <a:t>Namen von Funktionen, die auf Komponenten zugreifen, können vereinbart werden</a:t>
            </a:r>
          </a:p>
          <a:p>
            <a:pPr lvl="2"/>
            <a:r>
              <a:rPr lang="en-DE" dirty="0"/>
              <a:t>Anzahl der Komponenten üblicherweise klein</a:t>
            </a:r>
          </a:p>
          <a:p>
            <a:endParaRPr lang="en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F3848A-D50D-8F4C-A994-12538DF20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  <p:sp>
        <p:nvSpPr>
          <p:cNvPr id="5" name="Rechteck 6">
            <a:extLst>
              <a:ext uri="{FF2B5EF4-FFF2-40B4-BE49-F238E27FC236}">
                <a16:creationId xmlns:a16="http://schemas.microsoft.com/office/drawing/2014/main" id="{8FA23778-60A2-024B-937F-3A1B40C15862}"/>
              </a:ext>
            </a:extLst>
          </p:cNvPr>
          <p:cNvSpPr/>
          <p:nvPr/>
        </p:nvSpPr>
        <p:spPr>
          <a:xfrm>
            <a:off x="5876730" y="1115452"/>
            <a:ext cx="2901652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" name="Gerade Verbindung mit Pfeil 9">
            <a:extLst>
              <a:ext uri="{FF2B5EF4-FFF2-40B4-BE49-F238E27FC236}">
                <a16:creationId xmlns:a16="http://schemas.microsoft.com/office/drawing/2014/main" id="{5BDD62E3-F24A-9B40-B845-4475F0228528}"/>
              </a:ext>
            </a:extLst>
          </p:cNvPr>
          <p:cNvCxnSpPr/>
          <p:nvPr/>
        </p:nvCxnSpPr>
        <p:spPr>
          <a:xfrm>
            <a:off x="4724602" y="1306076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hteck 6">
            <a:extLst>
              <a:ext uri="{FF2B5EF4-FFF2-40B4-BE49-F238E27FC236}">
                <a16:creationId xmlns:a16="http://schemas.microsoft.com/office/drawing/2014/main" id="{A236D469-CE21-E04E-A9AA-B9D77CA5716A}"/>
              </a:ext>
            </a:extLst>
          </p:cNvPr>
          <p:cNvSpPr/>
          <p:nvPr/>
        </p:nvSpPr>
        <p:spPr>
          <a:xfrm rot="5400000">
            <a:off x="7236297" y="4077071"/>
            <a:ext cx="1080118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8" name="Gerade Verbindung mit Pfeil 9">
            <a:extLst>
              <a:ext uri="{FF2B5EF4-FFF2-40B4-BE49-F238E27FC236}">
                <a16:creationId xmlns:a16="http://schemas.microsoft.com/office/drawing/2014/main" id="{A0D0EA1A-BD2E-5D49-AC03-654CC41B578F}"/>
              </a:ext>
            </a:extLst>
          </p:cNvPr>
          <p:cNvCxnSpPr>
            <a:cxnSpLocks/>
          </p:cNvCxnSpPr>
          <p:nvPr/>
        </p:nvCxnSpPr>
        <p:spPr>
          <a:xfrm>
            <a:off x="6948263" y="3933052"/>
            <a:ext cx="648072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5BE302F3-F904-5A4D-8DEB-CAD3565B5F63}"/>
              </a:ext>
            </a:extLst>
          </p:cNvPr>
          <p:cNvSpPr txBox="1"/>
          <p:nvPr/>
        </p:nvSpPr>
        <p:spPr>
          <a:xfrm>
            <a:off x="4292554" y="1115452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A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97ECB6A-AA6C-F449-87CB-C88917130E26}"/>
              </a:ext>
            </a:extLst>
          </p:cNvPr>
          <p:cNvSpPr txBox="1"/>
          <p:nvPr/>
        </p:nvSpPr>
        <p:spPr>
          <a:xfrm>
            <a:off x="6660232" y="1495817"/>
            <a:ext cx="24112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</a:t>
            </a:r>
            <a:r>
              <a:rPr lang="en-DE" sz="1200" dirty="0"/>
              <a:t>uch vertikale Darstellung möglich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ECB29BA-715F-0D44-AF60-AD3D052ED742}"/>
              </a:ext>
            </a:extLst>
          </p:cNvPr>
          <p:cNvSpPr txBox="1"/>
          <p:nvPr/>
        </p:nvSpPr>
        <p:spPr>
          <a:xfrm>
            <a:off x="8028384" y="4182179"/>
            <a:ext cx="10080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</a:t>
            </a:r>
            <a:r>
              <a:rPr lang="en-DE" sz="1200" dirty="0"/>
              <a:t>uch horizontale Darstellung möglich</a:t>
            </a:r>
          </a:p>
        </p:txBody>
      </p:sp>
    </p:spTree>
    <p:extLst>
      <p:ext uri="{BB962C8B-B14F-4D97-AF65-F5344CB8AC3E}">
        <p14:creationId xmlns:p14="http://schemas.microsoft.com/office/powerpoint/2010/main" val="2504508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1DC920-F10C-454C-91F5-8B133F6AD5D5}" type="slidenum">
              <a:rPr lang="de-DE"/>
              <a:pPr>
                <a:defRPr/>
              </a:pPr>
              <a:t>20</a:t>
            </a:fld>
            <a:endParaRPr lang="de-DE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>
                <a:solidFill>
                  <a:srgbClr val="0C19FF"/>
                </a:solidFill>
              </a:rPr>
              <a:t>Schlange</a:t>
            </a:r>
            <a:r>
              <a:rPr lang="de-DE" dirty="0"/>
              <a:t> / Queue (First-in-First-out-Speicher)</a:t>
            </a:r>
            <a:endParaRPr lang="de-DE" dirty="0">
              <a:cs typeface="+mj-cs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196429"/>
            <a:ext cx="8240713" cy="49688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sz="2000" dirty="0">
                <a:solidFill>
                  <a:srgbClr val="262673"/>
                </a:solidFill>
              </a:rPr>
              <a:t>Notation</a:t>
            </a:r>
            <a:r>
              <a:rPr lang="de-DE" sz="2000" dirty="0">
                <a:solidFill>
                  <a:schemeClr val="accent2"/>
                </a:solidFill>
              </a:rPr>
              <a:t>: </a:t>
            </a:r>
            <a:r>
              <a:rPr lang="de-DE" sz="2000" dirty="0"/>
              <a:t>[4, 2, 9]      (4 ist "hinten", 9 ist "vorn", kommt zuerst dran)</a:t>
            </a:r>
            <a:endParaRPr lang="de-DE" sz="2000" dirty="0">
              <a:solidFill>
                <a:schemeClr val="accent2"/>
              </a:solidFill>
            </a:endParaRPr>
          </a:p>
          <a:p>
            <a:pPr marL="0" indent="0" eaLnBrk="1" hangingPunct="1">
              <a:lnSpc>
                <a:spcPct val="120000"/>
              </a:lnSpc>
              <a:buNone/>
              <a:defRPr/>
            </a:pPr>
            <a:r>
              <a:rPr lang="de-DE" sz="2000" dirty="0">
                <a:solidFill>
                  <a:srgbClr val="262673"/>
                </a:solidFill>
              </a:rPr>
              <a:t>Operationen</a:t>
            </a:r>
            <a:r>
              <a:rPr lang="de-DE" sz="2000" dirty="0">
                <a:solidFill>
                  <a:schemeClr val="accent2"/>
                </a:solidFill>
              </a:rPr>
              <a:t>: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cs typeface="+mn-cs"/>
              </a:rPr>
              <a:t>function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 </a:t>
            </a:r>
            <a:r>
              <a:rPr lang="de-DE" sz="2000" dirty="0" err="1">
                <a:solidFill>
                  <a:srgbClr val="FF0000"/>
                </a:solidFill>
                <a:cs typeface="+mn-cs"/>
              </a:rPr>
              <a:t>makeQueue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() </a:t>
            </a:r>
            <a:r>
              <a:rPr lang="de-DE" sz="2000" dirty="0">
                <a:cs typeface="+mn-cs"/>
              </a:rPr>
              <a:t>liefert leere Warteschlange</a:t>
            </a:r>
          </a:p>
          <a:p>
            <a:pPr eaLnBrk="1" hangingPunct="1">
              <a:defRPr/>
            </a:pPr>
            <a:r>
              <a:rPr lang="de-DE" sz="2000" dirty="0" err="1">
                <a:solidFill>
                  <a:schemeClr val="hlink"/>
                </a:solidFill>
                <a:cs typeface="+mn-cs"/>
              </a:rPr>
              <a:t>procedure</a:t>
            </a:r>
            <a:r>
              <a:rPr lang="de-DE" sz="2000" dirty="0">
                <a:solidFill>
                  <a:schemeClr val="hlink"/>
                </a:solidFill>
                <a:cs typeface="+mn-cs"/>
              </a:rPr>
              <a:t> </a:t>
            </a:r>
            <a:r>
              <a:rPr lang="de-DE" sz="2000" dirty="0" err="1">
                <a:solidFill>
                  <a:srgbClr val="FF0000"/>
                </a:solidFill>
                <a:cs typeface="+mn-cs"/>
              </a:rPr>
              <a:t>enqueue</a:t>
            </a:r>
            <a:r>
              <a:rPr lang="de-DE" sz="2000" dirty="0">
                <a:solidFill>
                  <a:srgbClr val="3C8C93"/>
                </a:solidFill>
                <a:cs typeface="+mn-cs"/>
              </a:rPr>
              <a:t>(</a:t>
            </a:r>
            <a:r>
              <a:rPr lang="de-DE" sz="2000" dirty="0" err="1">
                <a:solidFill>
                  <a:srgbClr val="3C8C93"/>
                </a:solidFill>
                <a:cs typeface="+mn-cs"/>
              </a:rPr>
              <a:t>e</a:t>
            </a:r>
            <a:r>
              <a:rPr lang="de-DE" sz="2000" dirty="0">
                <a:solidFill>
                  <a:srgbClr val="3C8C93"/>
                </a:solidFill>
                <a:cs typeface="+mn-cs"/>
              </a:rPr>
              <a:t>, </a:t>
            </a:r>
            <a:r>
              <a:rPr lang="de-DE" sz="2000" dirty="0" err="1">
                <a:solidFill>
                  <a:srgbClr val="3C8C93"/>
                </a:solidFill>
                <a:cs typeface="+mn-cs"/>
              </a:rPr>
              <a:t>q</a:t>
            </a:r>
            <a:r>
              <a:rPr lang="de-DE" sz="2000" dirty="0">
                <a:solidFill>
                  <a:srgbClr val="3C8C93"/>
                </a:solidFill>
                <a:cs typeface="+mn-cs"/>
              </a:rPr>
              <a:t>)</a:t>
            </a:r>
            <a:r>
              <a:rPr lang="de-DE" sz="2000" dirty="0">
                <a:cs typeface="+mn-cs"/>
              </a:rPr>
              <a:t> fügt Element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cs typeface="+mn-cs"/>
              </a:rPr>
              <a:t>e</a:t>
            </a:r>
            <a:r>
              <a:rPr lang="de-DE" sz="2000" dirty="0">
                <a:cs typeface="+mn-cs"/>
              </a:rPr>
              <a:t> hinten </a:t>
            </a:r>
            <a:r>
              <a:rPr lang="de-DE" sz="2000" dirty="0"/>
              <a:t>in </a:t>
            </a:r>
            <a:r>
              <a:rPr lang="de-DE" sz="2000" dirty="0">
                <a:cs typeface="+mn-cs"/>
              </a:rPr>
              <a:t>die Schlange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cs typeface="+mn-cs"/>
              </a:rPr>
              <a:t>q</a:t>
            </a:r>
            <a:r>
              <a:rPr lang="de-DE" sz="2000" dirty="0">
                <a:cs typeface="+mn-cs"/>
              </a:rPr>
              <a:t> ein,</a:t>
            </a:r>
            <a:br>
              <a:rPr lang="de-DE" sz="2000" dirty="0">
                <a:cs typeface="+mn-cs"/>
              </a:rPr>
            </a:br>
            <a:r>
              <a:rPr lang="de-DE" sz="2000" dirty="0">
                <a:cs typeface="+mn-cs"/>
              </a:rPr>
              <a:t>    verändert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q</a:t>
            </a:r>
            <a:endParaRPr lang="de-DE" sz="2000" dirty="0">
              <a:cs typeface="+mn-cs"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lang="de-DE" sz="2000" dirty="0" err="1">
                <a:solidFill>
                  <a:schemeClr val="hlink"/>
                </a:solidFill>
              </a:rPr>
              <a:t>function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 err="1">
                <a:solidFill>
                  <a:srgbClr val="FF0000"/>
                </a:solidFill>
              </a:rPr>
              <a:t>next</a:t>
            </a:r>
            <a:r>
              <a:rPr lang="de-DE" sz="2000" dirty="0">
                <a:solidFill>
                  <a:srgbClr val="3C8C93"/>
                </a:solidFill>
              </a:rPr>
              <a:t>(</a:t>
            </a:r>
            <a:r>
              <a:rPr lang="de-DE" sz="2000" dirty="0" err="1">
                <a:solidFill>
                  <a:srgbClr val="3C8C93"/>
                </a:solidFill>
              </a:rPr>
              <a:t>q</a:t>
            </a:r>
            <a:r>
              <a:rPr lang="de-DE" sz="2000" dirty="0">
                <a:solidFill>
                  <a:srgbClr val="3C8C93"/>
                </a:solidFill>
              </a:rPr>
              <a:t>)</a:t>
            </a:r>
            <a:r>
              <a:rPr lang="de-DE" sz="2000" dirty="0"/>
              <a:t> gibt vorderes Element zurück, verändert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q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2000" dirty="0"/>
              <a:t>nicht</a:t>
            </a:r>
          </a:p>
          <a:p>
            <a:pPr eaLnBrk="1" hangingPunct="1">
              <a:defRPr/>
            </a:pPr>
            <a:r>
              <a:rPr lang="de-DE" sz="2000" dirty="0" err="1">
                <a:solidFill>
                  <a:schemeClr val="hlink"/>
                </a:solidFill>
              </a:rPr>
              <a:t>function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 err="1">
                <a:solidFill>
                  <a:srgbClr val="FF0000"/>
                </a:solidFill>
              </a:rPr>
              <a:t>dequeue</a:t>
            </a:r>
            <a:r>
              <a:rPr lang="de-DE" sz="2000" dirty="0">
                <a:solidFill>
                  <a:srgbClr val="FF0000"/>
                </a:solidFill>
              </a:rPr>
              <a:t> </a:t>
            </a:r>
            <a:r>
              <a:rPr lang="de-DE" sz="2000" dirty="0">
                <a:solidFill>
                  <a:srgbClr val="3C8C93"/>
                </a:solidFill>
              </a:rPr>
              <a:t>(</a:t>
            </a:r>
            <a:r>
              <a:rPr lang="de-DE" sz="2000" dirty="0" err="1">
                <a:solidFill>
                  <a:srgbClr val="3C8C93"/>
                </a:solidFill>
              </a:rPr>
              <a:t>q</a:t>
            </a:r>
            <a:r>
              <a:rPr lang="de-DE" sz="2000" dirty="0">
                <a:solidFill>
                  <a:srgbClr val="3C8C93"/>
                </a:solidFill>
              </a:rPr>
              <a:t>)</a:t>
            </a:r>
            <a:r>
              <a:rPr lang="de-DE" sz="2000" dirty="0"/>
              <a:t> gibt vorderes Element zurück, verändert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q</a:t>
            </a:r>
            <a:endParaRPr lang="de-DE" sz="2000" dirty="0"/>
          </a:p>
          <a:p>
            <a:pPr eaLnBrk="1" hangingPunct="1">
              <a:defRPr/>
            </a:pPr>
            <a:r>
              <a:rPr lang="de-DE" sz="2000" dirty="0" err="1">
                <a:solidFill>
                  <a:schemeClr val="hlink"/>
                </a:solidFill>
              </a:rPr>
              <a:t>function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 err="1">
                <a:solidFill>
                  <a:srgbClr val="FF0000"/>
                </a:solidFill>
              </a:rPr>
              <a:t>mtQueue</a:t>
            </a:r>
            <a:r>
              <a:rPr lang="de-DE" sz="2000" dirty="0">
                <a:solidFill>
                  <a:srgbClr val="FF0000"/>
                </a:solidFill>
              </a:rPr>
              <a:t>?</a:t>
            </a:r>
            <a:r>
              <a:rPr lang="de-DE" sz="2000" dirty="0">
                <a:solidFill>
                  <a:srgbClr val="3C8C93"/>
                </a:solidFill>
              </a:rPr>
              <a:t>(</a:t>
            </a:r>
            <a:r>
              <a:rPr lang="de-DE" sz="2000" dirty="0" err="1">
                <a:solidFill>
                  <a:srgbClr val="3C8C93"/>
                </a:solidFill>
              </a:rPr>
              <a:t>q</a:t>
            </a:r>
            <a:r>
              <a:rPr lang="de-DE" sz="2000" dirty="0">
                <a:solidFill>
                  <a:srgbClr val="3C8C93"/>
                </a:solidFill>
              </a:rPr>
              <a:t>)</a:t>
            </a:r>
            <a:r>
              <a:rPr lang="de-DE" sz="2000" dirty="0"/>
              <a:t> gibt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true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2000" dirty="0"/>
              <a:t>zurück, wenn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q</a:t>
            </a:r>
            <a:r>
              <a:rPr lang="de-DE" sz="2000" dirty="0"/>
              <a:t> leer ist, sonst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false</a:t>
            </a:r>
            <a:endParaRPr lang="de-DE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eaLnBrk="1" hangingPunct="1">
              <a:lnSpc>
                <a:spcPct val="150000"/>
              </a:lnSpc>
              <a:buNone/>
              <a:defRPr/>
            </a:pPr>
            <a:r>
              <a:rPr lang="de-DE" sz="2000" dirty="0">
                <a:solidFill>
                  <a:srgbClr val="262673"/>
                </a:solidFill>
                <a:cs typeface="+mn-cs"/>
              </a:rPr>
              <a:t>Iteration:</a:t>
            </a:r>
            <a:r>
              <a:rPr lang="de-DE" sz="2000" dirty="0">
                <a:solidFill>
                  <a:srgbClr val="262673"/>
                </a:solidFill>
              </a:rPr>
              <a:t>  </a:t>
            </a:r>
            <a:r>
              <a:rPr lang="de-DE" sz="2000" dirty="0"/>
              <a:t>nicht vorgesehen (evtl. wie Liste)</a:t>
            </a:r>
            <a:endParaRPr lang="de-DE" sz="2000" dirty="0">
              <a:solidFill>
                <a:schemeClr val="hlink"/>
              </a:solidFill>
            </a:endParaRPr>
          </a:p>
        </p:txBody>
      </p:sp>
      <p:sp>
        <p:nvSpPr>
          <p:cNvPr id="7" name="Rechteck 2">
            <a:extLst>
              <a:ext uri="{FF2B5EF4-FFF2-40B4-BE49-F238E27FC236}">
                <a16:creationId xmlns:a16="http://schemas.microsoft.com/office/drawing/2014/main" id="{8C392F94-C383-8A44-8C5B-CA118172523E}"/>
              </a:ext>
            </a:extLst>
          </p:cNvPr>
          <p:cNvSpPr/>
          <p:nvPr/>
        </p:nvSpPr>
        <p:spPr>
          <a:xfrm>
            <a:off x="2739142" y="6625816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29940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Queue intern (Beispiel)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12F2AC-72A6-5242-BB66-261AC8F7AC4C}" type="slidenum">
              <a:rPr lang="de-DE" smtClean="0"/>
              <a:pPr>
                <a:defRPr/>
              </a:pPr>
              <a:t>21</a:t>
            </a:fld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1052811" y="3122965"/>
            <a:ext cx="386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err="1"/>
              <a:t>q</a:t>
            </a:r>
            <a:endParaRPr lang="de-DE" sz="2800" dirty="0"/>
          </a:p>
        </p:txBody>
      </p:sp>
      <p:sp>
        <p:nvSpPr>
          <p:cNvPr id="6" name="Rechteck 5"/>
          <p:cNvSpPr/>
          <p:nvPr/>
        </p:nvSpPr>
        <p:spPr>
          <a:xfrm>
            <a:off x="2555776" y="3122965"/>
            <a:ext cx="360040" cy="281927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3851920" y="3724429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9" name="Gerade Verbindung mit Pfeil 8"/>
          <p:cNvCxnSpPr/>
          <p:nvPr/>
        </p:nvCxnSpPr>
        <p:spPr>
          <a:xfrm>
            <a:off x="1403648" y="3410997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/>
          <p:nvPr/>
        </p:nvCxnSpPr>
        <p:spPr>
          <a:xfrm>
            <a:off x="2699792" y="3915053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mit Pfeil 11"/>
          <p:cNvCxnSpPr>
            <a:stCxn id="14" idx="1"/>
          </p:cNvCxnSpPr>
          <p:nvPr/>
        </p:nvCxnSpPr>
        <p:spPr>
          <a:xfrm flipH="1">
            <a:off x="3131840" y="1848600"/>
            <a:ext cx="576064" cy="2066453"/>
          </a:xfrm>
          <a:prstGeom prst="straightConnector1">
            <a:avLst/>
          </a:prstGeom>
          <a:ln>
            <a:solidFill>
              <a:srgbClr val="FF6600"/>
            </a:solidFill>
            <a:prstDash val="sys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3707904" y="1340768"/>
            <a:ext cx="3635932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sz="2000" dirty="0"/>
              <a:t>Im ADT-Sinne nur „intern“ </a:t>
            </a:r>
          </a:p>
          <a:p>
            <a:r>
              <a:rPr lang="de-DE" sz="2000" dirty="0"/>
              <a:t>verwendet, dann</a:t>
            </a:r>
          </a:p>
          <a:p>
            <a:r>
              <a:rPr lang="de-DE" sz="2000" dirty="0"/>
              <a:t>über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internalRepr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q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)</a:t>
            </a:r>
            <a:r>
              <a:rPr lang="de-DE" sz="2000" dirty="0"/>
              <a:t> referenziert</a:t>
            </a:r>
          </a:p>
        </p:txBody>
      </p:sp>
      <p:cxnSp>
        <p:nvCxnSpPr>
          <p:cNvPr id="17" name="Gerade Verbindung mit Pfeil 16"/>
          <p:cNvCxnSpPr/>
          <p:nvPr/>
        </p:nvCxnSpPr>
        <p:spPr>
          <a:xfrm>
            <a:off x="2699792" y="5517232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/>
          <p:cNvCxnSpPr/>
          <p:nvPr/>
        </p:nvCxnSpPr>
        <p:spPr>
          <a:xfrm>
            <a:off x="2699792" y="5733256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feld 19"/>
          <p:cNvSpPr txBox="1"/>
          <p:nvPr/>
        </p:nvSpPr>
        <p:spPr>
          <a:xfrm>
            <a:off x="4131097" y="5432334"/>
            <a:ext cx="2579552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sz="2000" dirty="0"/>
              <a:t>möglicherweise viele</a:t>
            </a:r>
            <a:br>
              <a:rPr lang="de-DE" sz="2000" dirty="0"/>
            </a:br>
            <a:r>
              <a:rPr lang="de-DE" sz="2000" dirty="0"/>
              <a:t>weitere Informationen</a:t>
            </a:r>
          </a:p>
        </p:txBody>
      </p:sp>
      <p:sp>
        <p:nvSpPr>
          <p:cNvPr id="19" name="Rechteck 6"/>
          <p:cNvSpPr/>
          <p:nvPr/>
        </p:nvSpPr>
        <p:spPr>
          <a:xfrm>
            <a:off x="5076056" y="3724429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Rechteck 6"/>
          <p:cNvSpPr/>
          <p:nvPr/>
        </p:nvSpPr>
        <p:spPr>
          <a:xfrm>
            <a:off x="6228184" y="3724429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</a:t>
            </a:r>
            <a:r>
              <a:rPr lang="de-DE" dirty="0">
                <a:solidFill>
                  <a:schemeClr val="tx1"/>
                </a:solidFill>
              </a:rPr>
              <a:t>[ ]</a:t>
            </a:r>
            <a:endParaRPr lang="de-DE" dirty="0"/>
          </a:p>
        </p:txBody>
      </p:sp>
      <p:cxnSp>
        <p:nvCxnSpPr>
          <p:cNvPr id="24" name="Gerade Verbindung mit Pfeil 9"/>
          <p:cNvCxnSpPr>
            <a:endCxn id="19" idx="1"/>
          </p:cNvCxnSpPr>
          <p:nvPr/>
        </p:nvCxnSpPr>
        <p:spPr>
          <a:xfrm flipV="1">
            <a:off x="4427984" y="3904449"/>
            <a:ext cx="648072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mit Pfeil 9"/>
          <p:cNvCxnSpPr>
            <a:endCxn id="21" idx="1"/>
          </p:cNvCxnSpPr>
          <p:nvPr/>
        </p:nvCxnSpPr>
        <p:spPr>
          <a:xfrm flipV="1">
            <a:off x="5652120" y="3904449"/>
            <a:ext cx="576064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hteck 6"/>
          <p:cNvSpPr/>
          <p:nvPr/>
        </p:nvSpPr>
        <p:spPr>
          <a:xfrm>
            <a:off x="3851920" y="4412719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9</a:t>
            </a:r>
          </a:p>
        </p:txBody>
      </p:sp>
      <p:cxnSp>
        <p:nvCxnSpPr>
          <p:cNvPr id="29" name="Gerade Verbindung mit Pfeil 16"/>
          <p:cNvCxnSpPr/>
          <p:nvPr/>
        </p:nvCxnSpPr>
        <p:spPr>
          <a:xfrm>
            <a:off x="4020320" y="3973824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Rechteck 6"/>
          <p:cNvSpPr/>
          <p:nvPr/>
        </p:nvSpPr>
        <p:spPr>
          <a:xfrm>
            <a:off x="5078465" y="4412719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2</a:t>
            </a:r>
          </a:p>
        </p:txBody>
      </p:sp>
      <p:cxnSp>
        <p:nvCxnSpPr>
          <p:cNvPr id="33" name="Gerade Verbindung mit Pfeil 16"/>
          <p:cNvCxnSpPr/>
          <p:nvPr/>
        </p:nvCxnSpPr>
        <p:spPr>
          <a:xfrm>
            <a:off x="5246865" y="3973824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hteck 6"/>
          <p:cNvSpPr/>
          <p:nvPr/>
        </p:nvSpPr>
        <p:spPr>
          <a:xfrm>
            <a:off x="6228184" y="4412719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4</a:t>
            </a:r>
          </a:p>
        </p:txBody>
      </p:sp>
      <p:cxnSp>
        <p:nvCxnSpPr>
          <p:cNvPr id="35" name="Gerade Verbindung mit Pfeil 16"/>
          <p:cNvCxnSpPr/>
          <p:nvPr/>
        </p:nvCxnSpPr>
        <p:spPr>
          <a:xfrm>
            <a:off x="6396584" y="3973824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feld 10"/>
          <p:cNvSpPr txBox="1"/>
          <p:nvPr/>
        </p:nvSpPr>
        <p:spPr>
          <a:xfrm>
            <a:off x="6904944" y="4293096"/>
            <a:ext cx="169950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Elemente in der</a:t>
            </a:r>
            <a:br>
              <a:rPr lang="de-DE" dirty="0"/>
            </a:br>
            <a:r>
              <a:rPr lang="de-DE" dirty="0"/>
              <a:t>Schlange </a:t>
            </a:r>
            <a:br>
              <a:rPr lang="de-DE" dirty="0"/>
            </a:br>
            <a:r>
              <a:rPr lang="de-DE" dirty="0"/>
              <a:t>(9 ist vorn, </a:t>
            </a:r>
            <a:br>
              <a:rPr lang="de-DE" dirty="0"/>
            </a:br>
            <a:r>
              <a:rPr lang="de-DE" dirty="0"/>
              <a:t> 4 ist hinten)</a:t>
            </a: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D9483194-3796-C74B-A17A-79AE41F2A9B5}"/>
              </a:ext>
            </a:extLst>
          </p:cNvPr>
          <p:cNvSpPr/>
          <p:nvPr/>
        </p:nvSpPr>
        <p:spPr>
          <a:xfrm>
            <a:off x="2764971" y="3995057"/>
            <a:ext cx="3429000" cy="1139223"/>
          </a:xfrm>
          <a:custGeom>
            <a:avLst/>
            <a:gdLst>
              <a:gd name="connsiteX0" fmla="*/ 0 w 3429000"/>
              <a:gd name="connsiteY0" fmla="*/ 1121229 h 1139223"/>
              <a:gd name="connsiteX1" fmla="*/ 947058 w 3429000"/>
              <a:gd name="connsiteY1" fmla="*/ 1132114 h 1139223"/>
              <a:gd name="connsiteX2" fmla="*/ 1948543 w 3429000"/>
              <a:gd name="connsiteY2" fmla="*/ 1121229 h 1139223"/>
              <a:gd name="connsiteX3" fmla="*/ 2917372 w 3429000"/>
              <a:gd name="connsiteY3" fmla="*/ 936172 h 1139223"/>
              <a:gd name="connsiteX4" fmla="*/ 3222172 w 3429000"/>
              <a:gd name="connsiteY4" fmla="*/ 566057 h 1139223"/>
              <a:gd name="connsiteX5" fmla="*/ 3331029 w 3429000"/>
              <a:gd name="connsiteY5" fmla="*/ 141514 h 1139223"/>
              <a:gd name="connsiteX6" fmla="*/ 3429000 w 3429000"/>
              <a:gd name="connsiteY6" fmla="*/ 0 h 11392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429000" h="1139223">
                <a:moveTo>
                  <a:pt x="0" y="1121229"/>
                </a:moveTo>
                <a:lnTo>
                  <a:pt x="947058" y="1132114"/>
                </a:lnTo>
                <a:cubicBezTo>
                  <a:pt x="1271815" y="1132114"/>
                  <a:pt x="1620157" y="1153886"/>
                  <a:pt x="1948543" y="1121229"/>
                </a:cubicBezTo>
                <a:cubicBezTo>
                  <a:pt x="2276929" y="1088572"/>
                  <a:pt x="2705101" y="1028701"/>
                  <a:pt x="2917372" y="936172"/>
                </a:cubicBezTo>
                <a:cubicBezTo>
                  <a:pt x="3129643" y="843643"/>
                  <a:pt x="3153229" y="698500"/>
                  <a:pt x="3222172" y="566057"/>
                </a:cubicBezTo>
                <a:cubicBezTo>
                  <a:pt x="3291115" y="433614"/>
                  <a:pt x="3296558" y="235857"/>
                  <a:pt x="3331029" y="141514"/>
                </a:cubicBezTo>
                <a:cubicBezTo>
                  <a:pt x="3365500" y="47171"/>
                  <a:pt x="3397250" y="23585"/>
                  <a:pt x="3429000" y="0"/>
                </a:cubicBezTo>
              </a:path>
            </a:pathLst>
          </a:custGeom>
          <a:noFill/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EAAE41D-3D84-E644-B0F0-D34D7DF78711}"/>
              </a:ext>
            </a:extLst>
          </p:cNvPr>
          <p:cNvSpPr txBox="1"/>
          <p:nvPr/>
        </p:nvSpPr>
        <p:spPr>
          <a:xfrm>
            <a:off x="2941974" y="4774217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lastCell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8813767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22</a:t>
            </a:fld>
            <a:endParaRPr lang="de-DE"/>
          </a:p>
        </p:txBody>
      </p:sp>
      <p:pic>
        <p:nvPicPr>
          <p:cNvPr id="5" name="Bild 4" descr="eimerkette-ueber-dem-teich-999f9384-08da-4683-b93d-7f58aaf89888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0" y="-99392"/>
            <a:ext cx="10025060" cy="6957392"/>
          </a:xfrm>
          <a:prstGeom prst="rect">
            <a:avLst/>
          </a:prstGeom>
        </p:spPr>
      </p:pic>
      <p:sp>
        <p:nvSpPr>
          <p:cNvPr id="6" name="Textfeld 5"/>
          <p:cNvSpPr txBox="1"/>
          <p:nvPr/>
        </p:nvSpPr>
        <p:spPr>
          <a:xfrm>
            <a:off x="179512" y="116632"/>
            <a:ext cx="8892480" cy="584776"/>
          </a:xfrm>
          <a:prstGeom prst="rect">
            <a:avLst/>
          </a:prstGeom>
          <a:solidFill>
            <a:schemeClr val="bg1">
              <a:alpha val="48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Sortieren durch verallgemeinerte Gruppierung</a:t>
            </a:r>
          </a:p>
        </p:txBody>
      </p:sp>
    </p:spTree>
    <p:extLst>
      <p:ext uri="{BB962C8B-B14F-4D97-AF65-F5344CB8AC3E}">
        <p14:creationId xmlns:p14="http://schemas.microsoft.com/office/powerpoint/2010/main" val="30985568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Bucket-Sort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000" dirty="0"/>
              <a:t>procedure </a:t>
            </a:r>
            <a:r>
              <a:rPr lang="en-US" sz="2000" cap="small" dirty="0"/>
              <a:t>Bucket-Sort </a:t>
            </a:r>
            <a:r>
              <a:rPr lang="en-US" sz="2000" dirty="0"/>
              <a:t>(A)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i="1" dirty="0"/>
              <a:t>   n</a:t>
            </a:r>
            <a:r>
              <a:rPr lang="en-US" sz="2000" dirty="0"/>
              <a:t> ← length(</a:t>
            </a:r>
            <a:r>
              <a:rPr lang="en-US" sz="2000" i="1" dirty="0"/>
              <a:t>A</a:t>
            </a:r>
            <a:r>
              <a:rPr lang="en-US" sz="2000" dirty="0"/>
              <a:t>) , k </a:t>
            </a:r>
            <a:r>
              <a:rPr lang="en-US" sz="2000" dirty="0">
                <a:sym typeface="Wingdings" charset="0"/>
              </a:rPr>
              <a:t> </a:t>
            </a:r>
            <a:r>
              <a:rPr lang="en-US" sz="2000" dirty="0" err="1">
                <a:sym typeface="Wingdings" charset="0"/>
              </a:rPr>
              <a:t>Anzahl</a:t>
            </a:r>
            <a:r>
              <a:rPr lang="en-US" sz="2000" dirty="0">
                <a:sym typeface="Wingdings" charset="0"/>
              </a:rPr>
              <a:t> der </a:t>
            </a:r>
            <a:r>
              <a:rPr lang="en-US" sz="2000" dirty="0" err="1">
                <a:sym typeface="Wingdings" charset="0"/>
              </a:rPr>
              <a:t>Eimer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  for </a:t>
            </a:r>
            <a:r>
              <a:rPr lang="en-US" sz="2000" i="1" dirty="0" err="1"/>
              <a:t>i</a:t>
            </a:r>
            <a:r>
              <a:rPr lang="en-US" sz="2000" dirty="0"/>
              <a:t> = 1 to </a:t>
            </a:r>
            <a:r>
              <a:rPr lang="en-US" sz="2000" i="1" dirty="0"/>
              <a:t>n</a:t>
            </a:r>
            <a:r>
              <a:rPr lang="en-US" sz="2000" dirty="0"/>
              <a:t> do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      </a:t>
            </a:r>
            <a:r>
              <a:rPr lang="en-US" sz="2000" dirty="0" err="1"/>
              <a:t>Füge</a:t>
            </a:r>
            <a:r>
              <a:rPr lang="en-US" sz="2000" dirty="0"/>
              <a:t> </a:t>
            </a:r>
            <a:r>
              <a:rPr lang="en-US" sz="2000" i="1" dirty="0"/>
              <a:t>A</a:t>
            </a:r>
            <a:r>
              <a:rPr lang="en-US" sz="2000" dirty="0"/>
              <a:t>[</a:t>
            </a:r>
            <a:r>
              <a:rPr lang="en-US" sz="2000" i="1" dirty="0" err="1"/>
              <a:t>i</a:t>
            </a:r>
            <a:r>
              <a:rPr lang="en-US" sz="2000" dirty="0"/>
              <a:t>] in den </a:t>
            </a:r>
            <a:r>
              <a:rPr lang="en-US" sz="2000" dirty="0" err="1"/>
              <a:t>richtigen</a:t>
            </a:r>
            <a:r>
              <a:rPr lang="en-US" sz="2000" dirty="0"/>
              <a:t> </a:t>
            </a:r>
            <a:r>
              <a:rPr lang="en-US" sz="2000" dirty="0" err="1"/>
              <a:t>Eimer</a:t>
            </a:r>
            <a:r>
              <a:rPr lang="en-US" sz="2000" dirty="0"/>
              <a:t> </a:t>
            </a:r>
            <a:r>
              <a:rPr lang="en-US" sz="2000" dirty="0" err="1"/>
              <a:t>ein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  for </a:t>
            </a:r>
            <a:r>
              <a:rPr lang="en-US" sz="2000" i="1" dirty="0" err="1"/>
              <a:t>i</a:t>
            </a:r>
            <a:r>
              <a:rPr lang="en-US" sz="2000" dirty="0"/>
              <a:t> = 1 to k do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      </a:t>
            </a:r>
            <a:r>
              <a:rPr lang="en-US" sz="2000" dirty="0" err="1"/>
              <a:t>Sortiere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-ten </a:t>
            </a:r>
            <a:r>
              <a:rPr lang="en-US" sz="2000" dirty="0" err="1"/>
              <a:t>Eimer</a:t>
            </a:r>
            <a:r>
              <a:rPr lang="en-US" sz="2000" dirty="0"/>
              <a:t> </a:t>
            </a:r>
            <a:r>
              <a:rPr lang="en-US" sz="2000" dirty="0" err="1"/>
              <a:t>mit</a:t>
            </a:r>
            <a:r>
              <a:rPr lang="en-US" sz="2000" dirty="0"/>
              <a:t> </a:t>
            </a:r>
            <a:r>
              <a:rPr lang="en-US" sz="2000" dirty="0" err="1"/>
              <a:t>einer</a:t>
            </a:r>
            <a:r>
              <a:rPr lang="en-US" sz="2000" dirty="0"/>
              <a:t> </a:t>
            </a:r>
            <a:br>
              <a:rPr lang="en-US" sz="2000" dirty="0"/>
            </a:br>
            <a:r>
              <a:rPr lang="en-US" sz="2000" dirty="0"/>
              <a:t>      </a:t>
            </a:r>
            <a:r>
              <a:rPr lang="en-US" sz="2000" dirty="0" err="1"/>
              <a:t>vergleichsbasierten</a:t>
            </a:r>
            <a:r>
              <a:rPr lang="en-US" sz="2000" dirty="0"/>
              <a:t> </a:t>
            </a:r>
            <a:r>
              <a:rPr lang="en-US" sz="2000" dirty="0" err="1"/>
              <a:t>Sortierfunktion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  </a:t>
            </a:r>
            <a:r>
              <a:rPr lang="en-US" sz="2000" dirty="0" err="1"/>
              <a:t>Hänge</a:t>
            </a:r>
            <a:r>
              <a:rPr lang="en-US" sz="2000" dirty="0"/>
              <a:t> die </a:t>
            </a:r>
            <a:r>
              <a:rPr lang="en-US" sz="2000" dirty="0" err="1"/>
              <a:t>Eimer</a:t>
            </a:r>
            <a:r>
              <a:rPr lang="en-US" sz="2000" dirty="0"/>
              <a:t> in der </a:t>
            </a:r>
            <a:r>
              <a:rPr lang="en-US" sz="2000" dirty="0" err="1"/>
              <a:t>richtigen</a:t>
            </a:r>
            <a:r>
              <a:rPr lang="en-US" sz="2000" dirty="0"/>
              <a:t> </a:t>
            </a:r>
            <a:br>
              <a:rPr lang="en-US" sz="2000" dirty="0"/>
            </a:br>
            <a:r>
              <a:rPr lang="en-US" sz="2000" dirty="0"/>
              <a:t>  </a:t>
            </a:r>
            <a:r>
              <a:rPr lang="en-US" sz="2000" dirty="0" err="1"/>
              <a:t>Ordnung</a:t>
            </a:r>
            <a:r>
              <a:rPr lang="en-US" sz="2000" dirty="0"/>
              <a:t> </a:t>
            </a:r>
            <a:r>
              <a:rPr lang="en-US" sz="2000" dirty="0" err="1"/>
              <a:t>hintereinander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23</a:t>
            </a:fld>
            <a:endParaRPr lang="de-DE" dirty="0"/>
          </a:p>
        </p:txBody>
      </p:sp>
      <p:pic>
        <p:nvPicPr>
          <p:cNvPr id="2" name="Bild 1" descr="250px-Bucket_sort_concept.sv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3129756"/>
            <a:ext cx="3175000" cy="2603500"/>
          </a:xfrm>
          <a:prstGeom prst="rect">
            <a:avLst/>
          </a:prstGeom>
        </p:spPr>
      </p:pic>
      <p:sp>
        <p:nvSpPr>
          <p:cNvPr id="3" name="Rechteck 2"/>
          <p:cNvSpPr/>
          <p:nvPr/>
        </p:nvSpPr>
        <p:spPr>
          <a:xfrm>
            <a:off x="5436096" y="3429000"/>
            <a:ext cx="3240360" cy="24482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5436096" y="4725144"/>
            <a:ext cx="3240360" cy="13045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3575402" y="6645546"/>
            <a:ext cx="24320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>
                <a:solidFill>
                  <a:schemeClr val="bg1"/>
                </a:solidFill>
              </a:rPr>
              <a:t>Bildquelle: Portugiesisches Wikipedia</a:t>
            </a:r>
          </a:p>
        </p:txBody>
      </p:sp>
    </p:spTree>
    <p:extLst>
      <p:ext uri="{BB962C8B-B14F-4D97-AF65-F5344CB8AC3E}">
        <p14:creationId xmlns:p14="http://schemas.microsoft.com/office/powerpoint/2010/main" val="2052197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Wie</a:t>
            </a:r>
            <a:r>
              <a:rPr lang="en-US" dirty="0"/>
              <a:t> </a:t>
            </a:r>
            <a:r>
              <a:rPr lang="en-US" dirty="0" err="1"/>
              <a:t>wollen</a:t>
            </a:r>
            <a:r>
              <a:rPr lang="en-US" dirty="0"/>
              <a:t> </a:t>
            </a:r>
            <a:r>
              <a:rPr lang="en-US" dirty="0" err="1"/>
              <a:t>wir</a:t>
            </a:r>
            <a:r>
              <a:rPr lang="en-US" dirty="0"/>
              <a:t> die </a:t>
            </a:r>
            <a:r>
              <a:rPr lang="en-US" dirty="0" err="1"/>
              <a:t>Eimerkette</a:t>
            </a:r>
            <a:r>
              <a:rPr lang="en-US" dirty="0"/>
              <a:t> </a:t>
            </a:r>
            <a:r>
              <a:rPr lang="en-US" dirty="0" err="1"/>
              <a:t>implementieren</a:t>
            </a:r>
            <a:r>
              <a:rPr lang="en-US" dirty="0"/>
              <a:t>?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124421"/>
            <a:ext cx="8229600" cy="4968875"/>
          </a:xfrm>
        </p:spPr>
        <p:txBody>
          <a:bodyPr/>
          <a:lstStyle/>
          <a:p>
            <a:r>
              <a:rPr lang="en-US" dirty="0" err="1"/>
              <a:t>Verkettete</a:t>
            </a:r>
            <a:r>
              <a:rPr lang="en-US" dirty="0"/>
              <a:t> </a:t>
            </a:r>
            <a:r>
              <a:rPr lang="en-US" dirty="0" err="1"/>
              <a:t>Liste</a:t>
            </a:r>
            <a:r>
              <a:rPr lang="en-US" dirty="0"/>
              <a:t> </a:t>
            </a:r>
            <a:r>
              <a:rPr lang="en-US" dirty="0" err="1"/>
              <a:t>oder</a:t>
            </a:r>
            <a:r>
              <a:rPr lang="en-US" dirty="0"/>
              <a:t> Feld </a:t>
            </a:r>
            <a:r>
              <a:rPr lang="en-US" dirty="0" err="1"/>
              <a:t>für</a:t>
            </a:r>
            <a:r>
              <a:rPr lang="en-US" dirty="0"/>
              <a:t> </a:t>
            </a:r>
            <a:r>
              <a:rPr lang="en-US" dirty="0" err="1"/>
              <a:t>Eimer</a:t>
            </a:r>
            <a:r>
              <a:rPr lang="en-US" b="1" dirty="0" err="1"/>
              <a:t>kette</a:t>
            </a:r>
            <a:r>
              <a:rPr lang="en-US" dirty="0"/>
              <a:t>?</a:t>
            </a:r>
          </a:p>
          <a:p>
            <a:r>
              <a:rPr lang="en-US" dirty="0" err="1"/>
              <a:t>Verkettete</a:t>
            </a:r>
            <a:r>
              <a:rPr lang="en-US" dirty="0"/>
              <a:t> Listen </a:t>
            </a:r>
            <a:r>
              <a:rPr lang="en-US" dirty="0" err="1"/>
              <a:t>oder</a:t>
            </a:r>
            <a:r>
              <a:rPr lang="en-US" dirty="0"/>
              <a:t> Felder </a:t>
            </a:r>
            <a:r>
              <a:rPr lang="en-US" dirty="0" err="1"/>
              <a:t>für</a:t>
            </a:r>
            <a:r>
              <a:rPr lang="en-US" dirty="0"/>
              <a:t> </a:t>
            </a:r>
            <a:r>
              <a:rPr lang="en-US" b="1" dirty="0" err="1"/>
              <a:t>Einzel</a:t>
            </a:r>
            <a:r>
              <a:rPr lang="en-US" dirty="0" err="1"/>
              <a:t>eimer</a:t>
            </a:r>
            <a:r>
              <a:rPr lang="en-US" dirty="0"/>
              <a:t>?</a:t>
            </a:r>
          </a:p>
          <a:p>
            <a:pPr lvl="1"/>
            <a:r>
              <a:rPr lang="en-US" dirty="0" err="1"/>
              <a:t>Verkettete</a:t>
            </a:r>
            <a:r>
              <a:rPr lang="en-US" dirty="0"/>
              <a:t> Listen </a:t>
            </a:r>
            <a:r>
              <a:rPr lang="en-US" dirty="0" err="1"/>
              <a:t>sparen</a:t>
            </a:r>
            <a:r>
              <a:rPr lang="en-US" dirty="0"/>
              <a:t> </a:t>
            </a:r>
            <a:r>
              <a:rPr lang="en-US" dirty="0" err="1"/>
              <a:t>Platz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err="1"/>
              <a:t>einige</a:t>
            </a:r>
            <a:r>
              <a:rPr lang="en-US" dirty="0"/>
              <a:t> </a:t>
            </a:r>
            <a:r>
              <a:rPr lang="en-US" dirty="0" err="1"/>
              <a:t>Eimer</a:t>
            </a:r>
            <a:r>
              <a:rPr lang="en-US" dirty="0"/>
              <a:t> </a:t>
            </a:r>
            <a:r>
              <a:rPr lang="en-US" dirty="0" err="1"/>
              <a:t>haben</a:t>
            </a:r>
            <a:r>
              <a:rPr lang="en-US" dirty="0"/>
              <a:t> </a:t>
            </a:r>
            <a:r>
              <a:rPr lang="en-US" dirty="0" err="1"/>
              <a:t>kaum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Einträge</a:t>
            </a:r>
            <a:r>
              <a:rPr lang="en-US" dirty="0"/>
              <a:t>, </a:t>
            </a:r>
            <a:r>
              <a:rPr lang="en-US" dirty="0" err="1"/>
              <a:t>andere</a:t>
            </a:r>
            <a:r>
              <a:rPr lang="en-US" dirty="0"/>
              <a:t> </a:t>
            </a:r>
            <a:r>
              <a:rPr lang="en-US" dirty="0" err="1"/>
              <a:t>haben</a:t>
            </a:r>
            <a:r>
              <a:rPr lang="en-US" dirty="0"/>
              <a:t> </a:t>
            </a:r>
            <a:r>
              <a:rPr lang="en-US" dirty="0" err="1"/>
              <a:t>viele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Aber </a:t>
            </a:r>
            <a:r>
              <a:rPr lang="en-US" dirty="0" err="1"/>
              <a:t>mit</a:t>
            </a:r>
            <a:r>
              <a:rPr lang="en-US" dirty="0"/>
              <a:t> </a:t>
            </a:r>
            <a:r>
              <a:rPr lang="en-US" dirty="0" err="1"/>
              <a:t>verketteten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Listen </a:t>
            </a:r>
            <a:r>
              <a:rPr lang="en-US" dirty="0" err="1"/>
              <a:t>können</a:t>
            </a:r>
            <a:r>
              <a:rPr lang="en-US" dirty="0"/>
              <a:t> </a:t>
            </a:r>
            <a:r>
              <a:rPr lang="en-US" dirty="0" err="1"/>
              <a:t>wir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“</a:t>
            </a:r>
            <a:r>
              <a:rPr lang="en-US" dirty="0" err="1"/>
              <a:t>schnelle</a:t>
            </a:r>
            <a:r>
              <a:rPr lang="en-US" dirty="0"/>
              <a:t>” </a:t>
            </a:r>
            <a:br>
              <a:rPr lang="en-US" dirty="0"/>
            </a:br>
            <a:r>
              <a:rPr lang="en-US" dirty="0" err="1"/>
              <a:t>Sortierverfahren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wie</a:t>
            </a:r>
            <a:r>
              <a:rPr lang="en-US" dirty="0"/>
              <a:t> Heap-Sort </a:t>
            </a:r>
            <a:br>
              <a:rPr lang="en-US" dirty="0"/>
            </a:br>
            <a:r>
              <a:rPr lang="en-US" dirty="0" err="1"/>
              <a:t>oder</a:t>
            </a:r>
            <a:r>
              <a:rPr lang="en-US" dirty="0"/>
              <a:t> Quicksort </a:t>
            </a:r>
            <a:br>
              <a:rPr lang="en-US" dirty="0"/>
            </a:br>
            <a:r>
              <a:rPr lang="en-US" dirty="0" err="1"/>
              <a:t>nicht</a:t>
            </a:r>
            <a:r>
              <a:rPr lang="en-US" dirty="0"/>
              <a:t> </a:t>
            </a:r>
            <a:r>
              <a:rPr lang="en-US" dirty="0" err="1"/>
              <a:t>verwenden</a:t>
            </a:r>
            <a:endParaRPr lang="en-US" dirty="0"/>
          </a:p>
          <a:p>
            <a:pPr lvl="1"/>
            <a:r>
              <a:rPr lang="en-US" b="1" dirty="0" err="1"/>
              <a:t>Sortierte</a:t>
            </a:r>
            <a:r>
              <a:rPr lang="en-US" b="1" dirty="0"/>
              <a:t> Listen</a:t>
            </a:r>
            <a:r>
              <a:rPr lang="en-US" dirty="0"/>
              <a:t>!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24</a:t>
            </a:fld>
            <a:endParaRPr lang="de-DE" dirty="0"/>
          </a:p>
        </p:txBody>
      </p:sp>
      <p:pic>
        <p:nvPicPr>
          <p:cNvPr id="5" name="Picture 4" descr="bucketSo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6036" y="3356992"/>
            <a:ext cx="4428205" cy="3024336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724128" y="2492896"/>
            <a:ext cx="1503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Eimerkette</a:t>
            </a:r>
            <a:r>
              <a:rPr lang="en-US" dirty="0"/>
              <a:t> </a:t>
            </a:r>
            <a:r>
              <a:rPr lang="en-US" dirty="0" err="1"/>
              <a:t>ek</a:t>
            </a:r>
            <a:endParaRPr lang="en-US" dirty="0"/>
          </a:p>
        </p:txBody>
      </p:sp>
      <p:cxnSp>
        <p:nvCxnSpPr>
          <p:cNvPr id="7" name="Gerade Verbindung mit Pfeil 8"/>
          <p:cNvCxnSpPr/>
          <p:nvPr/>
        </p:nvCxnSpPr>
        <p:spPr>
          <a:xfrm>
            <a:off x="5868144" y="2862228"/>
            <a:ext cx="0" cy="49476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106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Analyse</a:t>
            </a:r>
            <a:r>
              <a:rPr lang="en-US" dirty="0"/>
              <a:t> von </a:t>
            </a:r>
            <a:r>
              <a:rPr lang="en-US" dirty="0" err="1"/>
              <a:t>Bucketsort</a:t>
            </a:r>
            <a:endParaRPr lang="en-US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0445"/>
            <a:ext cx="8229600" cy="4968875"/>
          </a:xfrm>
        </p:spPr>
        <p:txBody>
          <a:bodyPr/>
          <a:lstStyle/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 err="1"/>
              <a:t>Sei</a:t>
            </a:r>
            <a:r>
              <a:rPr lang="en-US" sz="2800" dirty="0"/>
              <a:t> 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S(m)</a:t>
            </a:r>
            <a:r>
              <a:rPr lang="en-US" sz="2800" dirty="0"/>
              <a:t> die </a:t>
            </a:r>
            <a:r>
              <a:rPr lang="en-US" sz="2800" dirty="0" err="1"/>
              <a:t>Anzahl</a:t>
            </a:r>
            <a:r>
              <a:rPr lang="en-US" sz="2800" dirty="0"/>
              <a:t> der </a:t>
            </a:r>
            <a:r>
              <a:rPr lang="en-US" sz="2800" dirty="0" err="1"/>
              <a:t>Vergleiche</a:t>
            </a:r>
            <a:r>
              <a:rPr lang="en-US" sz="2800" dirty="0"/>
              <a:t> </a:t>
            </a:r>
            <a:r>
              <a:rPr lang="en-US" sz="2800" dirty="0" err="1"/>
              <a:t>für</a:t>
            </a:r>
            <a:r>
              <a:rPr lang="en-US" sz="2800" dirty="0"/>
              <a:t> </a:t>
            </a:r>
            <a:r>
              <a:rPr lang="en-US" sz="2800" dirty="0" err="1"/>
              <a:t>einen</a:t>
            </a:r>
            <a:r>
              <a:rPr lang="en-US" sz="2800" dirty="0"/>
              <a:t> </a:t>
            </a:r>
            <a:r>
              <a:rPr lang="en-US" sz="2800" dirty="0" err="1"/>
              <a:t>Eimer</a:t>
            </a:r>
            <a:r>
              <a:rPr lang="en-US" sz="2800" dirty="0"/>
              <a:t> </a:t>
            </a:r>
            <a:r>
              <a:rPr lang="en-US" sz="2800" dirty="0" err="1"/>
              <a:t>mit</a:t>
            </a:r>
            <a:r>
              <a:rPr lang="en-US" sz="2800" dirty="0"/>
              <a:t> 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m</a:t>
            </a:r>
            <a:r>
              <a:rPr lang="en-US" sz="2800" dirty="0"/>
              <a:t> </a:t>
            </a:r>
            <a:r>
              <a:rPr lang="en-US" sz="2800" dirty="0" err="1"/>
              <a:t>Schlüsseln</a:t>
            </a:r>
            <a:endParaRPr lang="en-US" sz="2800" dirty="0"/>
          </a:p>
          <a:p>
            <a:r>
              <a:rPr lang="en-US" sz="2800" dirty="0" err="1"/>
              <a:t>Setze</a:t>
            </a:r>
            <a:r>
              <a:rPr lang="en-US" sz="2800" dirty="0"/>
              <a:t>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en-US" sz="2800" baseline="-25000" dirty="0" err="1">
                <a:solidFill>
                  <a:schemeClr val="accent1">
                    <a:lumMod val="50000"/>
                  </a:schemeClr>
                </a:solidFill>
              </a:rPr>
              <a:t>i</a:t>
            </a:r>
            <a:r>
              <a:rPr lang="en-US" sz="2800" dirty="0"/>
              <a:t> auf die </a:t>
            </a:r>
            <a:r>
              <a:rPr lang="en-US" sz="2800" dirty="0" err="1"/>
              <a:t>Anzahl</a:t>
            </a:r>
            <a:r>
              <a:rPr lang="en-US" sz="2800" dirty="0"/>
              <a:t> der </a:t>
            </a:r>
            <a:r>
              <a:rPr lang="en-US" sz="2800" dirty="0" err="1"/>
              <a:t>Schlüssel</a:t>
            </a:r>
            <a:r>
              <a:rPr lang="en-US" sz="2800" dirty="0"/>
              <a:t> </a:t>
            </a:r>
            <a:r>
              <a:rPr lang="en-US" sz="2800" dirty="0" err="1"/>
              <a:t>im</a:t>
            </a:r>
            <a:r>
              <a:rPr lang="en-US" sz="2800" dirty="0"/>
              <a:t>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</a:rPr>
              <a:t>i</a:t>
            </a:r>
            <a:r>
              <a:rPr lang="en-US" sz="2800" dirty="0"/>
              <a:t>-ten </a:t>
            </a:r>
            <a:r>
              <a:rPr lang="en-US" sz="2800" dirty="0" err="1"/>
              <a:t>Eimer</a:t>
            </a:r>
            <a:endParaRPr lang="en-US" sz="2800" dirty="0"/>
          </a:p>
          <a:p>
            <a:r>
              <a:rPr lang="en-US" sz="2800" dirty="0" err="1"/>
              <a:t>Gesamtzahl</a:t>
            </a:r>
            <a:r>
              <a:rPr lang="en-US" sz="2800" dirty="0"/>
              <a:t> der </a:t>
            </a:r>
            <a:r>
              <a:rPr lang="en-US" sz="2800" dirty="0" err="1"/>
              <a:t>Vergleiche</a:t>
            </a:r>
            <a:r>
              <a:rPr lang="en-US" sz="2800" dirty="0"/>
              <a:t> = 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∑</a:t>
            </a:r>
            <a:r>
              <a:rPr lang="en-US" sz="2800" baseline="30000" dirty="0" err="1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en-US" sz="2800" baseline="-25000" dirty="0" err="1">
                <a:solidFill>
                  <a:schemeClr val="accent1">
                    <a:lumMod val="50000"/>
                  </a:schemeClr>
                </a:solidFill>
              </a:rPr>
              <a:t>i</a:t>
            </a:r>
            <a:r>
              <a:rPr lang="en-US" sz="2800" baseline="-25000" dirty="0">
                <a:solidFill>
                  <a:schemeClr val="accent1">
                    <a:lumMod val="50000"/>
                  </a:schemeClr>
                </a:solidFill>
              </a:rPr>
              <a:t>=1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 S(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en-US" sz="2800" baseline="-25000" dirty="0" err="1">
                <a:solidFill>
                  <a:schemeClr val="accent1">
                    <a:lumMod val="50000"/>
                  </a:schemeClr>
                </a:solidFill>
              </a:rPr>
              <a:t>i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) </a:t>
            </a:r>
            <a:r>
              <a:rPr lang="en-US" sz="2800" dirty="0" err="1"/>
              <a:t>bei</a:t>
            </a:r>
            <a:r>
              <a:rPr lang="en-US" sz="2800" dirty="0"/>
              <a:t> 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en-US" sz="2800" dirty="0"/>
              <a:t> </a:t>
            </a:r>
            <a:r>
              <a:rPr lang="en-US" sz="2800" dirty="0" err="1"/>
              <a:t>Eimern</a:t>
            </a:r>
            <a:endParaRPr lang="en-US" sz="2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25</a:t>
            </a:fld>
            <a:endParaRPr lang="de-DE" dirty="0"/>
          </a:p>
        </p:txBody>
      </p:sp>
      <p:pic>
        <p:nvPicPr>
          <p:cNvPr id="2" name="Bild 1" descr="bkt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268760"/>
            <a:ext cx="7839968" cy="1837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058104"/>
      </p:ext>
    </p:extLst>
  </p:cSld>
  <p:clrMapOvr>
    <a:masterClrMapping/>
  </p:clrMapOvr>
  <p:transition spd="slow">
    <p:push dir="d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Analyse (2)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sz="3200" dirty="0"/>
              <a:t>Sei </a:t>
            </a:r>
            <a:r>
              <a:rPr lang="de-DE" sz="3200" dirty="0">
                <a:solidFill>
                  <a:schemeClr val="accent1">
                    <a:lumMod val="50000"/>
                  </a:schemeClr>
                </a:solidFill>
              </a:rPr>
              <a:t>S(m) ∈ </a:t>
            </a:r>
            <a:r>
              <a:rPr lang="de-DE" sz="32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O</a:t>
            </a:r>
            <a:r>
              <a:rPr lang="de-DE" sz="3200" dirty="0">
                <a:solidFill>
                  <a:schemeClr val="accent1">
                    <a:lumMod val="50000"/>
                  </a:schemeClr>
                </a:solidFill>
              </a:rPr>
              <a:t>(m log m)</a:t>
            </a:r>
          </a:p>
          <a:p>
            <a:pPr>
              <a:lnSpc>
                <a:spcPct val="90000"/>
              </a:lnSpc>
            </a:pPr>
            <a:r>
              <a:rPr lang="de-DE" sz="3200" dirty="0"/>
              <a:t>Falls die Schlüssel gleichmäßig verteilt sind, beträgt die Eimergröße  </a:t>
            </a:r>
            <a:r>
              <a:rPr lang="de-DE" sz="3200" dirty="0" err="1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sz="3200" dirty="0">
                <a:solidFill>
                  <a:schemeClr val="accent1">
                    <a:lumMod val="50000"/>
                  </a:schemeClr>
                </a:solidFill>
              </a:rPr>
              <a:t>/</a:t>
            </a:r>
            <a:r>
              <a:rPr lang="de-DE" sz="3200" dirty="0" err="1">
                <a:solidFill>
                  <a:schemeClr val="accent1">
                    <a:lumMod val="50000"/>
                  </a:schemeClr>
                </a:solidFill>
              </a:rPr>
              <a:t>k</a:t>
            </a:r>
            <a:endParaRPr lang="de-DE" sz="32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de-DE" sz="3000" dirty="0"/>
              <a:t>Gesamtzahl der Vergleiche für all </a:t>
            </a:r>
            <a:r>
              <a:rPr lang="de-DE" sz="3000" dirty="0" err="1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de-DE" sz="3000" dirty="0"/>
              <a:t> Eimer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de-DE" sz="2800" dirty="0"/>
              <a:t>		</a:t>
            </a:r>
            <a:r>
              <a:rPr lang="de-DE" sz="3000" dirty="0"/>
              <a:t>= </a:t>
            </a:r>
            <a:r>
              <a:rPr lang="de-DE" sz="3000" dirty="0" err="1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de-DE" sz="3000" dirty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de-DE" sz="3000" dirty="0" err="1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sz="3000" dirty="0">
                <a:solidFill>
                  <a:schemeClr val="accent1">
                    <a:lumMod val="50000"/>
                  </a:schemeClr>
                </a:solidFill>
              </a:rPr>
              <a:t>/</a:t>
            </a:r>
            <a:r>
              <a:rPr lang="de-DE" sz="3000" dirty="0" err="1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de-DE" sz="3000" dirty="0">
                <a:solidFill>
                  <a:schemeClr val="accent1">
                    <a:lumMod val="50000"/>
                  </a:schemeClr>
                </a:solidFill>
              </a:rPr>
              <a:t>) log(</a:t>
            </a:r>
            <a:r>
              <a:rPr lang="de-DE" sz="3000" dirty="0" err="1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sz="3000" dirty="0">
                <a:solidFill>
                  <a:schemeClr val="accent1">
                    <a:lumMod val="50000"/>
                  </a:schemeClr>
                </a:solidFill>
              </a:rPr>
              <a:t>/</a:t>
            </a:r>
            <a:r>
              <a:rPr lang="de-DE" sz="3000" dirty="0" err="1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de-DE" sz="3000" dirty="0">
                <a:solidFill>
                  <a:schemeClr val="accent1">
                    <a:lumMod val="50000"/>
                  </a:schemeClr>
                </a:solidFill>
              </a:rPr>
              <a:t>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de-DE" sz="3000" dirty="0"/>
              <a:t>   		 = </a:t>
            </a:r>
            <a:r>
              <a:rPr lang="de-DE" sz="3000" dirty="0" err="1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sz="3000" dirty="0">
                <a:solidFill>
                  <a:schemeClr val="accent1">
                    <a:lumMod val="50000"/>
                  </a:schemeClr>
                </a:solidFill>
              </a:rPr>
              <a:t> log(</a:t>
            </a:r>
            <a:r>
              <a:rPr lang="de-DE" sz="3000" dirty="0" err="1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sz="3000" dirty="0">
                <a:solidFill>
                  <a:schemeClr val="accent1">
                    <a:lumMod val="50000"/>
                  </a:schemeClr>
                </a:solidFill>
              </a:rPr>
              <a:t>/</a:t>
            </a:r>
            <a:r>
              <a:rPr lang="de-DE" sz="3000" dirty="0" err="1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de-DE" sz="3000" dirty="0">
                <a:solidFill>
                  <a:schemeClr val="accent1">
                    <a:lumMod val="50000"/>
                  </a:schemeClr>
                </a:solidFill>
              </a:rPr>
              <a:t>)</a:t>
            </a:r>
          </a:p>
          <a:p>
            <a:pPr>
              <a:lnSpc>
                <a:spcPct val="90000"/>
              </a:lnSpc>
            </a:pPr>
            <a:r>
              <a:rPr lang="de-DE" sz="3000" dirty="0"/>
              <a:t>Falls </a:t>
            </a:r>
            <a:r>
              <a:rPr lang="de-DE" sz="3000" dirty="0" err="1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de-DE" sz="3000" dirty="0">
                <a:solidFill>
                  <a:schemeClr val="accent1">
                    <a:lumMod val="50000"/>
                  </a:schemeClr>
                </a:solidFill>
              </a:rPr>
              <a:t>=</a:t>
            </a:r>
            <a:r>
              <a:rPr lang="de-DE" sz="3000" dirty="0" err="1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sz="3000" dirty="0">
                <a:solidFill>
                  <a:schemeClr val="accent1">
                    <a:lumMod val="50000"/>
                  </a:schemeClr>
                </a:solidFill>
              </a:rPr>
              <a:t>/10</a:t>
            </a:r>
            <a:r>
              <a:rPr lang="de-DE" sz="3000" dirty="0"/>
              <a:t> , dann reichen </a:t>
            </a:r>
            <a:r>
              <a:rPr lang="de-DE" sz="3000" dirty="0" err="1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sz="3000" dirty="0">
                <a:solidFill>
                  <a:schemeClr val="accent1">
                    <a:lumMod val="50000"/>
                  </a:schemeClr>
                </a:solidFill>
              </a:rPr>
              <a:t> log(10) </a:t>
            </a:r>
            <a:r>
              <a:rPr lang="de-DE" sz="3000" dirty="0"/>
              <a:t>Vergleiche (Laufzeit ist linear in </a:t>
            </a:r>
            <a:r>
              <a:rPr lang="de-DE" sz="3000" dirty="0" err="1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sz="3000" dirty="0"/>
              <a:t>)</a:t>
            </a:r>
            <a:endParaRPr lang="de-DE" sz="3000" dirty="0">
              <a:latin typeface="Arial Black" charset="0"/>
            </a:endParaRPr>
          </a:p>
          <a:p>
            <a:pPr>
              <a:lnSpc>
                <a:spcPct val="90000"/>
              </a:lnSpc>
            </a:pPr>
            <a:endParaRPr lang="de-DE" dirty="0"/>
          </a:p>
          <a:p>
            <a:pPr>
              <a:lnSpc>
                <a:spcPct val="90000"/>
              </a:lnSpc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55458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Analyse (3)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1" y="1196975"/>
            <a:ext cx="8785101" cy="49688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sz="3200" dirty="0"/>
              <a:t>Sei </a:t>
            </a:r>
            <a:r>
              <a:rPr lang="de-DE" sz="3200" dirty="0">
                <a:solidFill>
                  <a:schemeClr val="accent1">
                    <a:lumMod val="50000"/>
                  </a:schemeClr>
                </a:solidFill>
              </a:rPr>
              <a:t>S(m) ∈ </a:t>
            </a:r>
            <a:r>
              <a:rPr lang="de-DE" sz="32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O</a:t>
            </a:r>
            <a:r>
              <a:rPr lang="de-DE" sz="3200" dirty="0">
                <a:solidFill>
                  <a:schemeClr val="accent1">
                    <a:lumMod val="50000"/>
                  </a:schemeClr>
                </a:solidFill>
              </a:rPr>
              <a:t>(m</a:t>
            </a:r>
            <a:r>
              <a:rPr lang="de-DE" sz="3200" baseline="30000" dirty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de-DE" sz="3200" dirty="0">
                <a:solidFill>
                  <a:schemeClr val="accent1">
                    <a:lumMod val="50000"/>
                  </a:schemeClr>
                </a:solidFill>
              </a:rPr>
              <a:t>)</a:t>
            </a:r>
          </a:p>
          <a:p>
            <a:pPr>
              <a:lnSpc>
                <a:spcPct val="90000"/>
              </a:lnSpc>
            </a:pPr>
            <a:r>
              <a:rPr lang="de-DE" sz="3200" dirty="0"/>
              <a:t>Falls die Schlüssel gleichmäßig verteilt sind, beträgt die Eimergröße  </a:t>
            </a:r>
            <a:r>
              <a:rPr lang="de-DE" sz="3200" dirty="0" err="1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sz="3200" dirty="0">
                <a:solidFill>
                  <a:schemeClr val="accent1">
                    <a:lumMod val="50000"/>
                  </a:schemeClr>
                </a:solidFill>
              </a:rPr>
              <a:t>/</a:t>
            </a:r>
            <a:r>
              <a:rPr lang="de-DE" sz="3200" dirty="0" err="1">
                <a:solidFill>
                  <a:schemeClr val="accent1">
                    <a:lumMod val="50000"/>
                  </a:schemeClr>
                </a:solidFill>
              </a:rPr>
              <a:t>k</a:t>
            </a:r>
            <a:endParaRPr lang="de-DE" sz="32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de-DE" sz="3000" dirty="0"/>
              <a:t>Gesamtzahl der Vergleiche für all </a:t>
            </a:r>
            <a:r>
              <a:rPr lang="de-DE" sz="3000" dirty="0" err="1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de-DE" sz="3000" dirty="0"/>
              <a:t> Eimer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de-DE" sz="2800" dirty="0"/>
              <a:t>		</a:t>
            </a:r>
            <a:r>
              <a:rPr lang="de-DE" sz="3000" dirty="0"/>
              <a:t>= </a:t>
            </a:r>
            <a:r>
              <a:rPr lang="de-DE" sz="3000" dirty="0" err="1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de-DE" sz="3000" dirty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de-DE" sz="3000" dirty="0" err="1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sz="3000" dirty="0">
                <a:solidFill>
                  <a:schemeClr val="accent1">
                    <a:lumMod val="50000"/>
                  </a:schemeClr>
                </a:solidFill>
              </a:rPr>
              <a:t>/</a:t>
            </a:r>
            <a:r>
              <a:rPr lang="de-DE" sz="3000" dirty="0" err="1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de-DE" sz="3000" dirty="0">
                <a:solidFill>
                  <a:schemeClr val="accent1">
                    <a:lumMod val="50000"/>
                  </a:schemeClr>
                </a:solidFill>
              </a:rPr>
              <a:t>)</a:t>
            </a:r>
            <a:r>
              <a:rPr lang="de-DE" sz="3000" baseline="30000" dirty="0">
                <a:solidFill>
                  <a:schemeClr val="accent1">
                    <a:lumMod val="50000"/>
                  </a:schemeClr>
                </a:solidFill>
              </a:rPr>
              <a:t>2</a:t>
            </a:r>
            <a:endParaRPr lang="de-DE" sz="30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de-DE" sz="3000" dirty="0"/>
              <a:t>   		 = </a:t>
            </a:r>
            <a:r>
              <a:rPr lang="de-DE" sz="3000" dirty="0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sz="3000" baseline="30000" dirty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de-DE" sz="3000" dirty="0">
                <a:solidFill>
                  <a:schemeClr val="accent1">
                    <a:lumMod val="50000"/>
                  </a:schemeClr>
                </a:solidFill>
              </a:rPr>
              <a:t>/</a:t>
            </a:r>
            <a:r>
              <a:rPr lang="de-DE" sz="3000" dirty="0" err="1">
                <a:solidFill>
                  <a:schemeClr val="accent1">
                    <a:lumMod val="50000"/>
                  </a:schemeClr>
                </a:solidFill>
              </a:rPr>
              <a:t>k</a:t>
            </a:r>
            <a:endParaRPr lang="de-DE" sz="30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de-DE" sz="3000" dirty="0"/>
              <a:t>Falls </a:t>
            </a:r>
            <a:r>
              <a:rPr lang="de-DE" sz="3000" dirty="0" err="1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de-DE" sz="3000" dirty="0">
                <a:solidFill>
                  <a:schemeClr val="accent1">
                    <a:lumMod val="50000"/>
                  </a:schemeClr>
                </a:solidFill>
              </a:rPr>
              <a:t>=</a:t>
            </a:r>
            <a:r>
              <a:rPr lang="de-DE" sz="3000" dirty="0" err="1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sz="3000" dirty="0">
                <a:solidFill>
                  <a:schemeClr val="accent1">
                    <a:lumMod val="50000"/>
                  </a:schemeClr>
                </a:solidFill>
              </a:rPr>
              <a:t>/log(10)</a:t>
            </a:r>
            <a:r>
              <a:rPr lang="de-DE" sz="3000" dirty="0"/>
              <a:t> , dann reichen </a:t>
            </a:r>
            <a:r>
              <a:rPr lang="de-DE" sz="3000" dirty="0" err="1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sz="3000" dirty="0">
                <a:solidFill>
                  <a:schemeClr val="accent1">
                    <a:lumMod val="50000"/>
                  </a:schemeClr>
                </a:solidFill>
              </a:rPr>
              <a:t> log(10) </a:t>
            </a:r>
            <a:r>
              <a:rPr lang="de-DE" sz="3000" dirty="0"/>
              <a:t>Vergleiche (Laufzeit ist linear in </a:t>
            </a:r>
            <a:r>
              <a:rPr lang="de-DE" sz="3000" dirty="0" err="1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sz="3000" dirty="0"/>
              <a:t>, aber man muss mehr Speicher bereitstellen als bei 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</a:rPr>
              <a:t>S(m) ∈ 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O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</a:rPr>
              <a:t>(m log m)</a:t>
            </a:r>
            <a:r>
              <a:rPr lang="de-DE" sz="3000" dirty="0"/>
              <a:t>)</a:t>
            </a:r>
            <a:endParaRPr lang="de-DE" sz="3000" dirty="0">
              <a:latin typeface="Arial Black" charset="0"/>
            </a:endParaRPr>
          </a:p>
          <a:p>
            <a:pPr>
              <a:lnSpc>
                <a:spcPct val="90000"/>
              </a:lnSpc>
            </a:pPr>
            <a:endParaRPr lang="de-DE" dirty="0"/>
          </a:p>
          <a:p>
            <a:pPr>
              <a:lnSpc>
                <a:spcPct val="90000"/>
              </a:lnSpc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97982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Lineare Sortierung: Einsicht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Je mehr man über das Problem weiß, desto eher kann man einen optimalen Algorithmus entwerfen</a:t>
            </a:r>
          </a:p>
          <a:p>
            <a:r>
              <a:rPr lang="de-DE" dirty="0"/>
              <a:t>Gesucht ist ein Verfahren </a:t>
            </a:r>
            <a:r>
              <a:rPr lang="de-DE" b="1" dirty="0"/>
              <a:t>S</a:t>
            </a:r>
            <a:r>
              <a:rPr lang="de-DE" dirty="0"/>
              <a:t>, so dass</a:t>
            </a:r>
            <a:br>
              <a:rPr lang="de-DE" dirty="0"/>
            </a:br>
            <a:r>
              <a:rPr lang="de-DE" b="1" dirty="0"/>
              <a:t>{ P } S { Q } </a:t>
            </a:r>
            <a:r>
              <a:rPr lang="de-DE" dirty="0"/>
              <a:t>gilt (Notation nach </a:t>
            </a:r>
            <a:r>
              <a:rPr lang="de-DE" dirty="0">
                <a:solidFill>
                  <a:srgbClr val="0000FF"/>
                </a:solidFill>
              </a:rPr>
              <a:t>Hoare</a:t>
            </a:r>
            <a:r>
              <a:rPr lang="de-DE" dirty="0"/>
              <a:t>)</a:t>
            </a:r>
          </a:p>
          <a:p>
            <a:pPr lvl="1"/>
            <a:r>
              <a:rPr lang="de-DE" dirty="0"/>
              <a:t>Vorbedingung: </a:t>
            </a:r>
            <a:r>
              <a:rPr lang="de-DE" b="1" dirty="0"/>
              <a:t>P =?</a:t>
            </a:r>
            <a:endParaRPr lang="de-DE" dirty="0"/>
          </a:p>
          <a:p>
            <a:pPr lvl="1"/>
            <a:r>
              <a:rPr lang="de-DE" dirty="0"/>
              <a:t>Invarianten („Axiome“): </a:t>
            </a:r>
            <a:r>
              <a:rPr lang="de-DE" b="1" dirty="0"/>
              <a:t>I = ?</a:t>
            </a:r>
          </a:p>
          <a:p>
            <a:pPr lvl="1"/>
            <a:r>
              <a:rPr lang="de-DE" dirty="0"/>
              <a:t>Nachbedingung: </a:t>
            </a:r>
            <a:r>
              <a:rPr lang="de-DE" b="1" dirty="0"/>
              <a:t>Q = ∀1≤i&lt;</a:t>
            </a:r>
            <a:r>
              <a:rPr lang="de-DE" b="1" dirty="0" err="1"/>
              <a:t>j≤n</a:t>
            </a:r>
            <a:r>
              <a:rPr lang="de-DE" b="1" dirty="0"/>
              <a:t>: A[i] ≤ A[</a:t>
            </a:r>
            <a:r>
              <a:rPr lang="de-DE" b="1" dirty="0" err="1"/>
              <a:t>j</a:t>
            </a:r>
            <a:r>
              <a:rPr lang="de-DE" b="1" dirty="0"/>
              <a:t>]</a:t>
            </a:r>
            <a:endParaRPr lang="de-DE" dirty="0"/>
          </a:p>
          <a:p>
            <a:pPr lvl="1"/>
            <a:r>
              <a:rPr lang="de-DE" dirty="0"/>
              <a:t>Nebenbedingungen: </a:t>
            </a:r>
            <a:r>
              <a:rPr lang="de-DE" b="1" dirty="0"/>
              <a:t>?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94698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>
                <a:ea typeface="ＭＳ Ｐゴシック" charset="0"/>
              </a:rPr>
              <a:t>Zusammenfassung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500"/>
              </a:spcBef>
            </a:pPr>
            <a:r>
              <a:rPr lang="de-DE" dirty="0"/>
              <a:t>Sortieren durch Verteilen (lineares Sortieren)</a:t>
            </a:r>
          </a:p>
          <a:p>
            <a:pPr lvl="1">
              <a:spcBef>
                <a:spcPts val="500"/>
              </a:spcBef>
            </a:pPr>
            <a:r>
              <a:rPr lang="de-DE" dirty="0"/>
              <a:t>In vorigen Einheiten:</a:t>
            </a:r>
          </a:p>
          <a:p>
            <a:pPr lvl="2">
              <a:spcBef>
                <a:spcPts val="500"/>
              </a:spcBef>
            </a:pPr>
            <a:r>
              <a:rPr lang="de-DE" dirty="0" err="1"/>
              <a:t>Counting</a:t>
            </a:r>
            <a:r>
              <a:rPr lang="de-DE" dirty="0"/>
              <a:t> </a:t>
            </a:r>
            <a:r>
              <a:rPr lang="de-DE" dirty="0" err="1"/>
              <a:t>Sort</a:t>
            </a:r>
            <a:endParaRPr lang="de-DE" dirty="0"/>
          </a:p>
          <a:p>
            <a:pPr lvl="2">
              <a:spcBef>
                <a:spcPts val="500"/>
              </a:spcBef>
            </a:pPr>
            <a:r>
              <a:rPr lang="de-DE" dirty="0"/>
              <a:t>Radix </a:t>
            </a:r>
            <a:r>
              <a:rPr lang="de-DE" dirty="0" err="1"/>
              <a:t>Sort</a:t>
            </a:r>
            <a:endParaRPr lang="de-DE" dirty="0"/>
          </a:p>
          <a:p>
            <a:pPr lvl="1">
              <a:spcBef>
                <a:spcPts val="500"/>
              </a:spcBef>
            </a:pPr>
            <a:r>
              <a:rPr lang="de-DE" dirty="0"/>
              <a:t>Heute behandelt</a:t>
            </a:r>
          </a:p>
          <a:p>
            <a:pPr lvl="2">
              <a:spcBef>
                <a:spcPts val="500"/>
              </a:spcBef>
            </a:pPr>
            <a:r>
              <a:rPr lang="de-DE" dirty="0" err="1"/>
              <a:t>Bucket</a:t>
            </a:r>
            <a:r>
              <a:rPr lang="de-DE" dirty="0"/>
              <a:t> </a:t>
            </a:r>
            <a:r>
              <a:rPr lang="de-DE" dirty="0" err="1"/>
              <a:t>Sort</a:t>
            </a:r>
            <a:endParaRPr lang="de-DE" dirty="0"/>
          </a:p>
          <a:p>
            <a:pPr lvl="2">
              <a:spcBef>
                <a:spcPts val="500"/>
              </a:spcBef>
            </a:pPr>
            <a:endParaRPr lang="de-DE" dirty="0"/>
          </a:p>
          <a:p>
            <a:pPr>
              <a:spcBef>
                <a:spcPts val="500"/>
              </a:spcBef>
            </a:pPr>
            <a:r>
              <a:rPr lang="de-DE" dirty="0"/>
              <a:t>Wiederholung von elementaren Datenstrukturen</a:t>
            </a:r>
          </a:p>
          <a:p>
            <a:pPr lvl="1">
              <a:spcBef>
                <a:spcPts val="500"/>
              </a:spcBef>
            </a:pPr>
            <a:r>
              <a:rPr lang="de-DE" dirty="0"/>
              <a:t>Listen, Keller, Warteschlangen</a:t>
            </a: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8024566"/>
              </p:ext>
            </p:extLst>
          </p:nvPr>
        </p:nvGraphicFramePr>
        <p:xfrm>
          <a:off x="7956376" y="260648"/>
          <a:ext cx="900098" cy="17281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Clip" r:id="rId3" imgW="2221595" imgH="3937487" progId="MS_ClipArt_Gallery.2">
                  <p:embed/>
                </p:oleObj>
              </mc:Choice>
              <mc:Fallback>
                <p:oleObj name="Clip" r:id="rId3" imgW="2221595" imgH="3937487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6376" y="260648"/>
                        <a:ext cx="900098" cy="172819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4F08ACC5-0C12-5A40-8FF7-76A23673B596}" type="slidenum">
              <a:rPr lang="de-DE" smtClean="0"/>
              <a:pPr>
                <a:defRPr/>
              </a:pPr>
              <a:t>29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5471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CD973B-C307-F742-B59C-411CAF9E7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Wenn wir </a:t>
            </a:r>
            <a:r>
              <a:rPr lang="en-DE" dirty="0">
                <a:solidFill>
                  <a:srgbClr val="0C19FF"/>
                </a:solidFill>
              </a:rPr>
              <a:t>length</a:t>
            </a:r>
            <a:r>
              <a:rPr lang="en-DE" dirty="0"/>
              <a:t> effizient realisieren wollen…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D5B031-289E-4444-A33A-2AF8D07DD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7F4FE6EC-237F-8A4D-ABFE-AD534C2F33D0}"/>
              </a:ext>
            </a:extLst>
          </p:cNvPr>
          <p:cNvSpPr/>
          <p:nvPr/>
        </p:nvSpPr>
        <p:spPr>
          <a:xfrm rot="5400000">
            <a:off x="1521934" y="2585151"/>
            <a:ext cx="843547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8" name="Gerade Verbindung mit Pfeil 9">
            <a:extLst>
              <a:ext uri="{FF2B5EF4-FFF2-40B4-BE49-F238E27FC236}">
                <a16:creationId xmlns:a16="http://schemas.microsoft.com/office/drawing/2014/main" id="{17A7F6B0-0599-8741-B470-812E8BDA5221}"/>
              </a:ext>
            </a:extLst>
          </p:cNvPr>
          <p:cNvCxnSpPr>
            <a:cxnSpLocks/>
          </p:cNvCxnSpPr>
          <p:nvPr/>
        </p:nvCxnSpPr>
        <p:spPr>
          <a:xfrm>
            <a:off x="1115615" y="2559417"/>
            <a:ext cx="648072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8A8875F8-D683-2F47-8DD6-FA08AAE7A356}"/>
              </a:ext>
            </a:extLst>
          </p:cNvPr>
          <p:cNvSpPr txBox="1"/>
          <p:nvPr/>
        </p:nvSpPr>
        <p:spPr>
          <a:xfrm>
            <a:off x="755576" y="2343397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A</a:t>
            </a:r>
          </a:p>
        </p:txBody>
      </p:sp>
      <p:sp>
        <p:nvSpPr>
          <p:cNvPr id="5" name="Rechteck 6">
            <a:extLst>
              <a:ext uri="{FF2B5EF4-FFF2-40B4-BE49-F238E27FC236}">
                <a16:creationId xmlns:a16="http://schemas.microsoft.com/office/drawing/2014/main" id="{7BD4F794-4C0E-A14D-BB3B-DBFEF7B9FD90}"/>
              </a:ext>
            </a:extLst>
          </p:cNvPr>
          <p:cNvSpPr/>
          <p:nvPr/>
        </p:nvSpPr>
        <p:spPr>
          <a:xfrm>
            <a:off x="3110508" y="2394857"/>
            <a:ext cx="2901652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" name="Gerade Verbindung mit Pfeil 9">
            <a:extLst>
              <a:ext uri="{FF2B5EF4-FFF2-40B4-BE49-F238E27FC236}">
                <a16:creationId xmlns:a16="http://schemas.microsoft.com/office/drawing/2014/main" id="{EF478D00-7218-A542-803A-C1F98EE67792}"/>
              </a:ext>
            </a:extLst>
          </p:cNvPr>
          <p:cNvCxnSpPr/>
          <p:nvPr/>
        </p:nvCxnSpPr>
        <p:spPr>
          <a:xfrm>
            <a:off x="1958380" y="2585481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mit Pfeil 9">
            <a:extLst>
              <a:ext uri="{FF2B5EF4-FFF2-40B4-BE49-F238E27FC236}">
                <a16:creationId xmlns:a16="http://schemas.microsoft.com/office/drawing/2014/main" id="{D7D35B18-D369-E047-B39F-D2DDB293DCF3}"/>
              </a:ext>
            </a:extLst>
          </p:cNvPr>
          <p:cNvCxnSpPr/>
          <p:nvPr/>
        </p:nvCxnSpPr>
        <p:spPr>
          <a:xfrm>
            <a:off x="1958380" y="2977367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443E4347-264B-A348-AEA8-9F895016140B}"/>
              </a:ext>
            </a:extLst>
          </p:cNvPr>
          <p:cNvSpPr txBox="1"/>
          <p:nvPr/>
        </p:nvSpPr>
        <p:spPr>
          <a:xfrm>
            <a:off x="3212835" y="2843644"/>
            <a:ext cx="42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23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BFD898B-0281-034E-AB00-DB1FF7724307}"/>
              </a:ext>
            </a:extLst>
          </p:cNvPr>
          <p:cNvSpPr txBox="1"/>
          <p:nvPr/>
        </p:nvSpPr>
        <p:spPr>
          <a:xfrm>
            <a:off x="6876256" y="2394857"/>
            <a:ext cx="13740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internalRepr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B3449DB-E493-0B44-AF9D-693EB48A8D56}"/>
              </a:ext>
            </a:extLst>
          </p:cNvPr>
          <p:cNvSpPr txBox="1"/>
          <p:nvPr/>
        </p:nvSpPr>
        <p:spPr>
          <a:xfrm>
            <a:off x="6876256" y="2797628"/>
            <a:ext cx="816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length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B6280E67-A1D2-8D40-882E-0C473B67B7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DE" dirty="0"/>
              <a:t>… müssten wir uns Arrays so vorstellen</a:t>
            </a:r>
          </a:p>
          <a:p>
            <a:endParaRPr lang="en-DE" dirty="0"/>
          </a:p>
          <a:p>
            <a:endParaRPr lang="en-DE" dirty="0"/>
          </a:p>
          <a:p>
            <a:endParaRPr lang="en-DE" dirty="0"/>
          </a:p>
          <a:p>
            <a:endParaRPr lang="en-DE" dirty="0"/>
          </a:p>
          <a:p>
            <a:r>
              <a:rPr lang="en-DE" dirty="0"/>
              <a:t>A[i] muss der Compiler entsprechend umsetzen</a:t>
            </a:r>
          </a:p>
          <a:p>
            <a:r>
              <a:rPr lang="en-DE" dirty="0"/>
              <a:t>Wir</a:t>
            </a:r>
            <a:r>
              <a:rPr lang="en-DE" baseline="0" dirty="0"/>
              <a:t> bleiben aber in der Darstellung bei </a:t>
            </a:r>
            <a:endParaRPr lang="en-DE" dirty="0"/>
          </a:p>
        </p:txBody>
      </p:sp>
      <p:sp>
        <p:nvSpPr>
          <p:cNvPr id="17" name="Rechteck 6">
            <a:extLst>
              <a:ext uri="{FF2B5EF4-FFF2-40B4-BE49-F238E27FC236}">
                <a16:creationId xmlns:a16="http://schemas.microsoft.com/office/drawing/2014/main" id="{5809906B-5AC1-7845-9388-3EC9F12FB0F1}"/>
              </a:ext>
            </a:extLst>
          </p:cNvPr>
          <p:cNvSpPr/>
          <p:nvPr/>
        </p:nvSpPr>
        <p:spPr>
          <a:xfrm>
            <a:off x="2411760" y="5024209"/>
            <a:ext cx="2901652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8" name="Gerade Verbindung mit Pfeil 9">
            <a:extLst>
              <a:ext uri="{FF2B5EF4-FFF2-40B4-BE49-F238E27FC236}">
                <a16:creationId xmlns:a16="http://schemas.microsoft.com/office/drawing/2014/main" id="{0D744E26-9C20-1649-998D-1ED98F7502EA}"/>
              </a:ext>
            </a:extLst>
          </p:cNvPr>
          <p:cNvCxnSpPr/>
          <p:nvPr/>
        </p:nvCxnSpPr>
        <p:spPr>
          <a:xfrm>
            <a:off x="1259632" y="5214833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17289F18-7ED3-2D42-8AD7-A5DE60A083BA}"/>
              </a:ext>
            </a:extLst>
          </p:cNvPr>
          <p:cNvSpPr txBox="1"/>
          <p:nvPr/>
        </p:nvSpPr>
        <p:spPr>
          <a:xfrm>
            <a:off x="827584" y="5024209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A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F602B0B-80B0-CD4B-A708-0563DB08A19D}"/>
              </a:ext>
            </a:extLst>
          </p:cNvPr>
          <p:cNvSpPr txBox="1"/>
          <p:nvPr/>
        </p:nvSpPr>
        <p:spPr>
          <a:xfrm>
            <a:off x="3195262" y="5384249"/>
            <a:ext cx="24112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</a:t>
            </a:r>
            <a:r>
              <a:rPr lang="en-DE" sz="1200" dirty="0"/>
              <a:t>uch vertikale Darstellung möglich</a:t>
            </a:r>
          </a:p>
        </p:txBody>
      </p:sp>
    </p:spTree>
    <p:extLst>
      <p:ext uri="{BB962C8B-B14F-4D97-AF65-F5344CB8AC3E}">
        <p14:creationId xmlns:p14="http://schemas.microsoft.com/office/powerpoint/2010/main" val="2365198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9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1DC920-F10C-454C-91F5-8B133F6AD5D5}" type="slidenum">
              <a:rPr lang="de-DE"/>
              <a:pPr>
                <a:defRPr/>
              </a:pPr>
              <a:t>4</a:t>
            </a:fld>
            <a:endParaRPr lang="de-DE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>
                <a:solidFill>
                  <a:srgbClr val="0C19FF"/>
                </a:solidFill>
              </a:rPr>
              <a:t>Listen</a:t>
            </a:r>
            <a:r>
              <a:rPr lang="de-DE" dirty="0"/>
              <a:t> als abstrakte Datentypen (ADTs)</a:t>
            </a:r>
            <a:endParaRPr lang="de-DE" dirty="0">
              <a:cs typeface="+mj-cs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196429"/>
            <a:ext cx="8240713" cy="49688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sz="2000" dirty="0">
                <a:solidFill>
                  <a:srgbClr val="262673"/>
                </a:solidFill>
              </a:rPr>
              <a:t>Notation</a:t>
            </a:r>
            <a:r>
              <a:rPr lang="de-DE" sz="2000" dirty="0">
                <a:solidFill>
                  <a:schemeClr val="accent2"/>
                </a:solidFill>
              </a:rPr>
              <a:t>: </a:t>
            </a:r>
            <a:r>
              <a:rPr lang="de-DE" sz="2000" dirty="0"/>
              <a:t>[4, 2, 9] oder [] für die leere Liste</a:t>
            </a:r>
            <a:endParaRPr lang="de-DE" sz="2000" dirty="0">
              <a:solidFill>
                <a:schemeClr val="accent2"/>
              </a:solidFill>
            </a:endParaRPr>
          </a:p>
          <a:p>
            <a:pPr marL="0" indent="0" eaLnBrk="1" hangingPunct="1">
              <a:lnSpc>
                <a:spcPct val="120000"/>
              </a:lnSpc>
              <a:buNone/>
              <a:defRPr/>
            </a:pPr>
            <a:r>
              <a:rPr lang="de-DE" sz="2000" dirty="0">
                <a:solidFill>
                  <a:srgbClr val="262673"/>
                </a:solidFill>
              </a:rPr>
              <a:t>Operationen</a:t>
            </a:r>
            <a:r>
              <a:rPr lang="de-DE" sz="2000" dirty="0">
                <a:solidFill>
                  <a:schemeClr val="accent2"/>
                </a:solidFill>
              </a:rPr>
              <a:t>: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cs typeface="+mn-cs"/>
              </a:rPr>
              <a:t>function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 </a:t>
            </a:r>
            <a:r>
              <a:rPr lang="de-DE" sz="2000" dirty="0" err="1">
                <a:solidFill>
                  <a:srgbClr val="FF0000"/>
                </a:solidFill>
                <a:cs typeface="+mn-cs"/>
              </a:rPr>
              <a:t>makeList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() </a:t>
            </a:r>
            <a:r>
              <a:rPr lang="de-DE" sz="2000" dirty="0">
                <a:cs typeface="+mn-cs"/>
              </a:rPr>
              <a:t>liefert neue Liste (am Anfang leer)</a:t>
            </a:r>
          </a:p>
          <a:p>
            <a:pPr eaLnBrk="1" hangingPunct="1">
              <a:defRPr/>
            </a:pPr>
            <a:r>
              <a:rPr lang="de-DE" sz="2000" dirty="0" err="1">
                <a:solidFill>
                  <a:schemeClr val="hlink"/>
                </a:solidFill>
                <a:cs typeface="+mn-cs"/>
              </a:rPr>
              <a:t>procedure</a:t>
            </a:r>
            <a:r>
              <a:rPr lang="de-DE" sz="2000" dirty="0">
                <a:solidFill>
                  <a:schemeClr val="hlink"/>
                </a:solidFill>
                <a:cs typeface="+mn-cs"/>
              </a:rPr>
              <a:t> </a:t>
            </a:r>
            <a:r>
              <a:rPr lang="de-DE" sz="2000" dirty="0" err="1">
                <a:solidFill>
                  <a:srgbClr val="FF0000"/>
                </a:solidFill>
                <a:cs typeface="+mn-cs"/>
              </a:rPr>
              <a:t>insert</a:t>
            </a:r>
            <a:r>
              <a:rPr lang="de-DE" sz="2000" dirty="0">
                <a:solidFill>
                  <a:srgbClr val="3C8C93"/>
                </a:solidFill>
                <a:cs typeface="+mn-cs"/>
              </a:rPr>
              <a:t>(</a:t>
            </a:r>
            <a:r>
              <a:rPr lang="de-DE" sz="2000" dirty="0" err="1">
                <a:solidFill>
                  <a:srgbClr val="3C8C93"/>
                </a:solidFill>
                <a:cs typeface="+mn-cs"/>
              </a:rPr>
              <a:t>e</a:t>
            </a:r>
            <a:r>
              <a:rPr lang="de-DE" sz="2000" dirty="0">
                <a:solidFill>
                  <a:srgbClr val="3C8C93"/>
                </a:solidFill>
                <a:cs typeface="+mn-cs"/>
              </a:rPr>
              <a:t>, l)</a:t>
            </a:r>
            <a:r>
              <a:rPr lang="de-DE" sz="2000" dirty="0">
                <a:cs typeface="+mn-cs"/>
              </a:rPr>
              <a:t> fügt Element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cs typeface="+mn-cs"/>
              </a:rPr>
              <a:t>e</a:t>
            </a:r>
            <a:r>
              <a:rPr lang="de-DE" sz="2000" dirty="0">
                <a:cs typeface="+mn-cs"/>
              </a:rPr>
              <a:t>  am Anfang in Liste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l</a:t>
            </a:r>
            <a:r>
              <a:rPr lang="de-DE" sz="2000" dirty="0">
                <a:cs typeface="+mn-cs"/>
              </a:rPr>
              <a:t> ein,</a:t>
            </a:r>
            <a:br>
              <a:rPr lang="de-DE" sz="2000" dirty="0">
                <a:cs typeface="+mn-cs"/>
              </a:rPr>
            </a:br>
            <a:r>
              <a:rPr lang="de-DE" sz="2000" dirty="0">
                <a:cs typeface="+mn-cs"/>
              </a:rPr>
              <a:t>    verändert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l</a:t>
            </a:r>
            <a:endParaRPr lang="de-DE" sz="2000" dirty="0">
              <a:cs typeface="+mn-cs"/>
            </a:endParaRPr>
          </a:p>
          <a:p>
            <a:pPr eaLnBrk="1" hangingPunct="1">
              <a:defRPr/>
            </a:pPr>
            <a:r>
              <a:rPr lang="de-DE" sz="2000" dirty="0" err="1">
                <a:solidFill>
                  <a:schemeClr val="hlink"/>
                </a:solidFill>
              </a:rPr>
              <a:t>procedure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 err="1">
                <a:solidFill>
                  <a:srgbClr val="FF0000"/>
                </a:solidFill>
              </a:rPr>
              <a:t>delete</a:t>
            </a:r>
            <a:r>
              <a:rPr lang="de-DE" sz="2000" dirty="0">
                <a:solidFill>
                  <a:srgbClr val="3C8C93"/>
                </a:solidFill>
              </a:rPr>
              <a:t>(</a:t>
            </a:r>
            <a:r>
              <a:rPr lang="de-DE" sz="2000" dirty="0" err="1">
                <a:solidFill>
                  <a:srgbClr val="3C8C93"/>
                </a:solidFill>
              </a:rPr>
              <a:t>e</a:t>
            </a:r>
            <a:r>
              <a:rPr lang="de-DE" sz="2000" dirty="0">
                <a:solidFill>
                  <a:srgbClr val="3C8C93"/>
                </a:solidFill>
              </a:rPr>
              <a:t>, l)</a:t>
            </a:r>
            <a:r>
              <a:rPr lang="de-DE" sz="2000" dirty="0"/>
              <a:t> löscht Element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e</a:t>
            </a:r>
            <a:r>
              <a:rPr lang="de-DE" sz="2000" dirty="0"/>
              <a:t>  sofern enthalten,</a:t>
            </a:r>
            <a:br>
              <a:rPr lang="de-DE" sz="2000" dirty="0"/>
            </a:br>
            <a:r>
              <a:rPr lang="de-DE" sz="2000" dirty="0"/>
              <a:t>    verändert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l</a:t>
            </a:r>
            <a:r>
              <a:rPr lang="de-DE" sz="2000" dirty="0"/>
              <a:t>, wenn ein Element gelöscht wird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de-DE" sz="2000" dirty="0" err="1">
                <a:solidFill>
                  <a:schemeClr val="hlink"/>
                </a:solidFill>
              </a:rPr>
              <a:t>function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 err="1">
                <a:solidFill>
                  <a:srgbClr val="FF0000"/>
                </a:solidFill>
              </a:rPr>
              <a:t>first</a:t>
            </a:r>
            <a:r>
              <a:rPr lang="de-DE" sz="2000" dirty="0">
                <a:solidFill>
                  <a:srgbClr val="3C8C93"/>
                </a:solidFill>
              </a:rPr>
              <a:t>(l)</a:t>
            </a:r>
            <a:r>
              <a:rPr lang="de-DE" sz="2000" dirty="0"/>
              <a:t> gibt Last-in-Element zurück (Fehler, wenn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l</a:t>
            </a:r>
            <a:r>
              <a:rPr lang="de-DE" sz="2000" dirty="0"/>
              <a:t> leer)</a:t>
            </a:r>
          </a:p>
          <a:p>
            <a:pPr eaLnBrk="1" hangingPunct="1">
              <a:defRPr/>
            </a:pPr>
            <a:r>
              <a:rPr lang="de-DE" sz="2000" dirty="0" err="1">
                <a:solidFill>
                  <a:schemeClr val="hlink"/>
                </a:solidFill>
              </a:rPr>
              <a:t>procedure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 err="1">
                <a:solidFill>
                  <a:srgbClr val="FF0000"/>
                </a:solidFill>
              </a:rPr>
              <a:t>deleteFirst</a:t>
            </a:r>
            <a:r>
              <a:rPr lang="de-DE" sz="2000" dirty="0">
                <a:solidFill>
                  <a:srgbClr val="3C8C93"/>
                </a:solidFill>
              </a:rPr>
              <a:t>(l)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/>
              <a:t>löscht Last-in-Element in </a:t>
            </a:r>
            <a:r>
              <a:rPr lang="de-DE" sz="2000" dirty="0">
                <a:solidFill>
                  <a:srgbClr val="3C8C93"/>
                </a:solidFill>
              </a:rPr>
              <a:t>l (</a:t>
            </a:r>
            <a:r>
              <a:rPr lang="de-DE" sz="2000" dirty="0"/>
              <a:t>Fehler, wenn </a:t>
            </a:r>
            <a:r>
              <a:rPr lang="de-DE" sz="2000" dirty="0">
                <a:solidFill>
                  <a:srgbClr val="3C8C93"/>
                </a:solidFill>
              </a:rPr>
              <a:t>l </a:t>
            </a:r>
            <a:r>
              <a:rPr lang="de-DE" sz="2000" dirty="0"/>
              <a:t>leer)</a:t>
            </a:r>
          </a:p>
          <a:p>
            <a:pPr eaLnBrk="1" hangingPunct="1">
              <a:defRPr/>
            </a:pPr>
            <a:r>
              <a:rPr lang="de-DE" sz="2000" dirty="0" err="1">
                <a:solidFill>
                  <a:schemeClr val="hlink"/>
                </a:solidFill>
              </a:rPr>
              <a:t>function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 err="1">
                <a:solidFill>
                  <a:srgbClr val="FF0000"/>
                </a:solidFill>
              </a:rPr>
              <a:t>length</a:t>
            </a:r>
            <a:r>
              <a:rPr lang="de-DE" sz="2000" dirty="0">
                <a:solidFill>
                  <a:srgbClr val="3C8C93"/>
                </a:solidFill>
              </a:rPr>
              <a:t>(l)</a:t>
            </a:r>
            <a:r>
              <a:rPr lang="de-DE" sz="2000" dirty="0"/>
              <a:t> gibt Anzahl der Elemente in </a:t>
            </a:r>
            <a:r>
              <a:rPr lang="de-DE" sz="2000" dirty="0">
                <a:solidFill>
                  <a:srgbClr val="3C8C93"/>
                </a:solidFill>
              </a:rPr>
              <a:t>l</a:t>
            </a:r>
            <a:r>
              <a:rPr lang="de-DE" sz="2000" dirty="0"/>
              <a:t> zurück </a:t>
            </a:r>
          </a:p>
          <a:p>
            <a:pPr eaLnBrk="1" hangingPunct="1">
              <a:defRPr/>
            </a:pPr>
            <a:r>
              <a:rPr lang="de-DE" sz="2000" dirty="0" err="1">
                <a:solidFill>
                  <a:schemeClr val="hlink"/>
                </a:solidFill>
              </a:rPr>
              <a:t>function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 err="1">
                <a:solidFill>
                  <a:srgbClr val="FF0000"/>
                </a:solidFill>
              </a:rPr>
              <a:t>mtList</a:t>
            </a:r>
            <a:r>
              <a:rPr lang="de-DE" sz="2000" dirty="0">
                <a:solidFill>
                  <a:srgbClr val="FF0000"/>
                </a:solidFill>
              </a:rPr>
              <a:t>?</a:t>
            </a:r>
            <a:r>
              <a:rPr lang="de-DE" sz="2000" dirty="0">
                <a:solidFill>
                  <a:srgbClr val="3C8C93"/>
                </a:solidFill>
              </a:rPr>
              <a:t>(l)</a:t>
            </a:r>
            <a:r>
              <a:rPr lang="de-DE" sz="2000" dirty="0"/>
              <a:t> gibt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true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2000" dirty="0"/>
              <a:t>zurück, wenn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l</a:t>
            </a:r>
            <a:r>
              <a:rPr lang="de-DE" sz="2000" dirty="0"/>
              <a:t> leer ist, sonst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false</a:t>
            </a:r>
            <a:endParaRPr lang="de-DE" sz="2000" dirty="0">
              <a:solidFill>
                <a:schemeClr val="accent1">
                  <a:lumMod val="50000"/>
                </a:schemeClr>
              </a:solidFill>
              <a:cs typeface="+mn-cs"/>
            </a:endParaRPr>
          </a:p>
          <a:p>
            <a:pPr marL="0" indent="0" eaLnBrk="1" hangingPunct="1">
              <a:lnSpc>
                <a:spcPct val="150000"/>
              </a:lnSpc>
              <a:buNone/>
              <a:defRPr/>
            </a:pPr>
            <a:r>
              <a:rPr lang="de-DE" sz="2000" dirty="0">
                <a:solidFill>
                  <a:srgbClr val="262673"/>
                </a:solidFill>
                <a:cs typeface="+mn-cs"/>
              </a:rPr>
              <a:t>Iteration (last-in first-out):</a:t>
            </a:r>
            <a:r>
              <a:rPr lang="de-DE" sz="2000" dirty="0">
                <a:solidFill>
                  <a:srgbClr val="262673"/>
                </a:solidFill>
              </a:rPr>
              <a:t>  </a:t>
            </a:r>
          </a:p>
          <a:p>
            <a:pPr eaLnBrk="1" hangingPunct="1">
              <a:defRPr/>
            </a:pPr>
            <a:r>
              <a:rPr lang="de-DE" sz="2000" dirty="0" err="1"/>
              <a:t>for</a:t>
            </a:r>
            <a:r>
              <a:rPr lang="de-DE" sz="2000" dirty="0"/>
              <a:t> </a:t>
            </a:r>
            <a:r>
              <a:rPr lang="de-DE" sz="2000" dirty="0" err="1">
                <a:solidFill>
                  <a:schemeClr val="hlink"/>
                </a:solidFill>
              </a:rPr>
              <a:t>e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/>
              <a:t>in</a:t>
            </a:r>
            <a:r>
              <a:rPr lang="de-DE" sz="2000" dirty="0">
                <a:solidFill>
                  <a:schemeClr val="hlink"/>
                </a:solidFill>
              </a:rPr>
              <a:t> l </a:t>
            </a:r>
            <a:r>
              <a:rPr lang="de-DE" sz="2000" dirty="0"/>
              <a:t>do</a:t>
            </a:r>
            <a:r>
              <a:rPr lang="de-DE" sz="2000" dirty="0">
                <a:solidFill>
                  <a:schemeClr val="hlink"/>
                </a:solidFill>
              </a:rPr>
              <a:t> ...</a:t>
            </a:r>
            <a:r>
              <a:rPr lang="de-DE" sz="2000" dirty="0"/>
              <a:t>       </a:t>
            </a:r>
            <a:r>
              <a:rPr lang="de-DE" sz="2000" i="1" dirty="0"/>
              <a:t>oder auch        </a:t>
            </a:r>
            <a:r>
              <a:rPr lang="de-DE" sz="2000" dirty="0" err="1"/>
              <a:t>for</a:t>
            </a:r>
            <a:r>
              <a:rPr lang="de-DE" sz="2000" dirty="0"/>
              <a:t> </a:t>
            </a:r>
            <a:r>
              <a:rPr lang="de-DE" sz="2000" dirty="0" err="1">
                <a:solidFill>
                  <a:schemeClr val="hlink"/>
                </a:solidFill>
              </a:rPr>
              <a:t>e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/>
              <a:t>∈ </a:t>
            </a:r>
            <a:r>
              <a:rPr lang="de-DE" sz="2000" dirty="0">
                <a:solidFill>
                  <a:schemeClr val="hlink"/>
                </a:solidFill>
              </a:rPr>
              <a:t>l </a:t>
            </a:r>
            <a:r>
              <a:rPr lang="de-DE" sz="2000" dirty="0"/>
              <a:t>do</a:t>
            </a:r>
            <a:r>
              <a:rPr lang="de-DE" sz="2000" dirty="0">
                <a:solidFill>
                  <a:schemeClr val="hlink"/>
                </a:solidFill>
              </a:rPr>
              <a:t> ...</a:t>
            </a:r>
            <a:r>
              <a:rPr lang="de-DE" sz="2000" dirty="0"/>
              <a:t> </a:t>
            </a:r>
            <a:endParaRPr lang="de-DE" sz="2000" dirty="0">
              <a:solidFill>
                <a:schemeClr val="hlink"/>
              </a:solidFill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2739142" y="6625816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7870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Listen intern (Beispiel)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12F2AC-72A6-5242-BB66-261AC8F7AC4C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467544" y="3122965"/>
            <a:ext cx="2696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/>
              <a:t>l</a:t>
            </a:r>
          </a:p>
        </p:txBody>
      </p:sp>
      <p:sp>
        <p:nvSpPr>
          <p:cNvPr id="6" name="Rechteck 5"/>
          <p:cNvSpPr/>
          <p:nvPr/>
        </p:nvSpPr>
        <p:spPr>
          <a:xfrm>
            <a:off x="1970509" y="3122965"/>
            <a:ext cx="360040" cy="281927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3266653" y="3724429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9" name="Gerade Verbindung mit Pfeil 8"/>
          <p:cNvCxnSpPr/>
          <p:nvPr/>
        </p:nvCxnSpPr>
        <p:spPr>
          <a:xfrm>
            <a:off x="818381" y="3410997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/>
          <p:nvPr/>
        </p:nvCxnSpPr>
        <p:spPr>
          <a:xfrm>
            <a:off x="2114525" y="3915053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/>
        </p:nvSpPr>
        <p:spPr>
          <a:xfrm>
            <a:off x="3626693" y="3122965"/>
            <a:ext cx="32047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/>
              <a:t>Verkettete 2-Tupel  ( … , … )</a:t>
            </a:r>
          </a:p>
        </p:txBody>
      </p:sp>
      <p:cxnSp>
        <p:nvCxnSpPr>
          <p:cNvPr id="12" name="Gerade Verbindung mit Pfeil 11"/>
          <p:cNvCxnSpPr>
            <a:stCxn id="14" idx="1"/>
          </p:cNvCxnSpPr>
          <p:nvPr/>
        </p:nvCxnSpPr>
        <p:spPr>
          <a:xfrm flipH="1">
            <a:off x="2546573" y="1848600"/>
            <a:ext cx="576064" cy="2066453"/>
          </a:xfrm>
          <a:prstGeom prst="straightConnector1">
            <a:avLst/>
          </a:prstGeom>
          <a:ln>
            <a:solidFill>
              <a:srgbClr val="FF6600"/>
            </a:solidFill>
            <a:prstDash val="sys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3122637" y="1340768"/>
            <a:ext cx="3552576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sz="2000" dirty="0"/>
              <a:t>Im ADT-Sinne nur „intern“ </a:t>
            </a:r>
          </a:p>
          <a:p>
            <a:r>
              <a:rPr lang="de-DE" sz="2000" dirty="0"/>
              <a:t>verwendet, dann</a:t>
            </a:r>
          </a:p>
          <a:p>
            <a:r>
              <a:rPr lang="de-DE" sz="2000" dirty="0"/>
              <a:t>über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internalRepr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(l)</a:t>
            </a:r>
            <a:r>
              <a:rPr lang="de-DE" sz="2000" dirty="0"/>
              <a:t> referenziert</a:t>
            </a:r>
          </a:p>
        </p:txBody>
      </p:sp>
      <p:cxnSp>
        <p:nvCxnSpPr>
          <p:cNvPr id="17" name="Gerade Verbindung mit Pfeil 16"/>
          <p:cNvCxnSpPr/>
          <p:nvPr/>
        </p:nvCxnSpPr>
        <p:spPr>
          <a:xfrm>
            <a:off x="2114525" y="5517232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/>
          <p:cNvCxnSpPr/>
          <p:nvPr/>
        </p:nvCxnSpPr>
        <p:spPr>
          <a:xfrm>
            <a:off x="2114525" y="5733256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feld 19"/>
          <p:cNvSpPr txBox="1"/>
          <p:nvPr/>
        </p:nvSpPr>
        <p:spPr>
          <a:xfrm>
            <a:off x="3545830" y="5432334"/>
            <a:ext cx="2685351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sz="2000" dirty="0"/>
              <a:t>möglicherweise viele</a:t>
            </a:r>
            <a:br>
              <a:rPr lang="de-DE" sz="2000" dirty="0"/>
            </a:br>
            <a:r>
              <a:rPr lang="de-DE" sz="2000" dirty="0"/>
              <a:t>weitere Informationen</a:t>
            </a:r>
            <a:br>
              <a:rPr lang="de-DE" sz="2000" dirty="0"/>
            </a:br>
            <a:r>
              <a:rPr lang="de-DE" sz="2000" dirty="0"/>
              <a:t>(z.B. die aktuelle Länge)</a:t>
            </a:r>
          </a:p>
        </p:txBody>
      </p:sp>
      <p:sp>
        <p:nvSpPr>
          <p:cNvPr id="19" name="Rechteck 6"/>
          <p:cNvSpPr/>
          <p:nvPr/>
        </p:nvSpPr>
        <p:spPr>
          <a:xfrm>
            <a:off x="4490789" y="3724429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Rechteck 6"/>
          <p:cNvSpPr/>
          <p:nvPr/>
        </p:nvSpPr>
        <p:spPr>
          <a:xfrm>
            <a:off x="5642917" y="3724429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  </a:t>
            </a:r>
            <a:r>
              <a:rPr lang="de-DE" dirty="0">
                <a:solidFill>
                  <a:schemeClr val="tx1"/>
                </a:solidFill>
              </a:rPr>
              <a:t>[ ]</a:t>
            </a:r>
          </a:p>
        </p:txBody>
      </p:sp>
      <p:cxnSp>
        <p:nvCxnSpPr>
          <p:cNvPr id="24" name="Gerade Verbindung mit Pfeil 9"/>
          <p:cNvCxnSpPr>
            <a:endCxn id="19" idx="1"/>
          </p:cNvCxnSpPr>
          <p:nvPr/>
        </p:nvCxnSpPr>
        <p:spPr>
          <a:xfrm flipV="1">
            <a:off x="3842717" y="3904449"/>
            <a:ext cx="648072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mit Pfeil 9"/>
          <p:cNvCxnSpPr>
            <a:endCxn id="21" idx="1"/>
          </p:cNvCxnSpPr>
          <p:nvPr/>
        </p:nvCxnSpPr>
        <p:spPr>
          <a:xfrm flipV="1">
            <a:off x="5066853" y="3904449"/>
            <a:ext cx="576064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hteck 6"/>
          <p:cNvSpPr/>
          <p:nvPr/>
        </p:nvSpPr>
        <p:spPr>
          <a:xfrm>
            <a:off x="3266653" y="4412719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4</a:t>
            </a:r>
          </a:p>
        </p:txBody>
      </p:sp>
      <p:cxnSp>
        <p:nvCxnSpPr>
          <p:cNvPr id="29" name="Gerade Verbindung mit Pfeil 16"/>
          <p:cNvCxnSpPr/>
          <p:nvPr/>
        </p:nvCxnSpPr>
        <p:spPr>
          <a:xfrm>
            <a:off x="3435053" y="3973824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Rechteck 6"/>
          <p:cNvSpPr/>
          <p:nvPr/>
        </p:nvSpPr>
        <p:spPr>
          <a:xfrm>
            <a:off x="4493198" y="4412719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2</a:t>
            </a:r>
          </a:p>
        </p:txBody>
      </p:sp>
      <p:cxnSp>
        <p:nvCxnSpPr>
          <p:cNvPr id="33" name="Gerade Verbindung mit Pfeil 16"/>
          <p:cNvCxnSpPr/>
          <p:nvPr/>
        </p:nvCxnSpPr>
        <p:spPr>
          <a:xfrm>
            <a:off x="4661598" y="3973824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hteck 6"/>
          <p:cNvSpPr/>
          <p:nvPr/>
        </p:nvSpPr>
        <p:spPr>
          <a:xfrm>
            <a:off x="5642917" y="4412719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9</a:t>
            </a:r>
          </a:p>
        </p:txBody>
      </p:sp>
      <p:cxnSp>
        <p:nvCxnSpPr>
          <p:cNvPr id="35" name="Gerade Verbindung mit Pfeil 16"/>
          <p:cNvCxnSpPr/>
          <p:nvPr/>
        </p:nvCxnSpPr>
        <p:spPr>
          <a:xfrm>
            <a:off x="5811317" y="3973824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feld 10"/>
          <p:cNvSpPr txBox="1"/>
          <p:nvPr/>
        </p:nvSpPr>
        <p:spPr>
          <a:xfrm>
            <a:off x="6231181" y="4380596"/>
            <a:ext cx="21579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/>
              <a:t>Elemente der Liste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4F4DEDD-C083-B647-B217-34AB52FDDA7F}"/>
              </a:ext>
            </a:extLst>
          </p:cNvPr>
          <p:cNvSpPr/>
          <p:nvPr/>
        </p:nvSpPr>
        <p:spPr>
          <a:xfrm>
            <a:off x="6740755" y="4970669"/>
            <a:ext cx="180690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[ ] steht für </a:t>
            </a:r>
            <a:br>
              <a:rPr lang="de-DE" dirty="0"/>
            </a:br>
            <a:r>
              <a:rPr lang="de-DE" dirty="0"/>
              <a:t>leere Liste, </a:t>
            </a:r>
            <a:br>
              <a:rPr lang="de-DE" dirty="0"/>
            </a:br>
            <a:r>
              <a:rPr lang="de-DE" dirty="0"/>
              <a:t>auch </a:t>
            </a:r>
            <a:r>
              <a:rPr lang="de-DE" dirty="0" err="1"/>
              <a:t>nil</a:t>
            </a:r>
            <a:r>
              <a:rPr lang="de-DE" dirty="0"/>
              <a:t> genannt</a:t>
            </a:r>
            <a:endParaRPr lang="en-DE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2A547A06-61D6-2943-834B-E17228CED2EF}"/>
              </a:ext>
            </a:extLst>
          </p:cNvPr>
          <p:cNvGrpSpPr/>
          <p:nvPr/>
        </p:nvGrpSpPr>
        <p:grpSpPr>
          <a:xfrm>
            <a:off x="6708097" y="5877272"/>
            <a:ext cx="2210862" cy="369332"/>
            <a:chOff x="7424808" y="5867173"/>
            <a:chExt cx="2210862" cy="369332"/>
          </a:xfrm>
        </p:grpSpPr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16C8FEBE-B142-554B-BB03-5E2D1138BC9A}"/>
                </a:ext>
              </a:extLst>
            </p:cNvPr>
            <p:cNvCxnSpPr/>
            <p:nvPr/>
          </p:nvCxnSpPr>
          <p:spPr>
            <a:xfrm flipV="1">
              <a:off x="8589901" y="5959506"/>
              <a:ext cx="216024" cy="18466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81695141-BDD4-9E41-8EEC-9A509ED0AA25}"/>
                </a:ext>
              </a:extLst>
            </p:cNvPr>
            <p:cNvSpPr/>
            <p:nvPr/>
          </p:nvSpPr>
          <p:spPr>
            <a:xfrm>
              <a:off x="7424808" y="5867173"/>
              <a:ext cx="221086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de-DE" dirty="0"/>
                <a:t> Manchmal      statt [ ]</a:t>
              </a:r>
              <a:endParaRPr lang="en-DE" dirty="0"/>
            </a:p>
          </p:txBody>
        </p:sp>
      </p:grpSp>
    </p:spTree>
    <p:extLst>
      <p:ext uri="{BB962C8B-B14F-4D97-AF65-F5344CB8AC3E}">
        <p14:creationId xmlns:p14="http://schemas.microsoft.com/office/powerpoint/2010/main" val="514613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insert</a:t>
            </a:r>
            <a:r>
              <a:rPr lang="de-DE" dirty="0"/>
              <a:t>(5, l)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12F2AC-72A6-5242-BB66-261AC8F7AC4C}" type="slidenum">
              <a:rPr lang="de-DE" smtClean="0"/>
              <a:pPr>
                <a:defRPr/>
              </a:pPr>
              <a:t>6</a:t>
            </a:fld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1052811" y="3122965"/>
            <a:ext cx="2696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/>
              <a:t>l</a:t>
            </a:r>
          </a:p>
        </p:txBody>
      </p:sp>
      <p:sp>
        <p:nvSpPr>
          <p:cNvPr id="6" name="Rechteck 5"/>
          <p:cNvSpPr/>
          <p:nvPr/>
        </p:nvSpPr>
        <p:spPr>
          <a:xfrm>
            <a:off x="2555776" y="3122965"/>
            <a:ext cx="360040" cy="281927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3851920" y="3724429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9" name="Gerade Verbindung mit Pfeil 8"/>
          <p:cNvCxnSpPr/>
          <p:nvPr/>
        </p:nvCxnSpPr>
        <p:spPr>
          <a:xfrm>
            <a:off x="1403648" y="3410997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mit Pfeil 16"/>
          <p:cNvCxnSpPr/>
          <p:nvPr/>
        </p:nvCxnSpPr>
        <p:spPr>
          <a:xfrm>
            <a:off x="2699792" y="5517232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/>
          <p:cNvCxnSpPr/>
          <p:nvPr/>
        </p:nvCxnSpPr>
        <p:spPr>
          <a:xfrm>
            <a:off x="2699792" y="5733256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feld 19"/>
          <p:cNvSpPr txBox="1"/>
          <p:nvPr/>
        </p:nvSpPr>
        <p:spPr>
          <a:xfrm>
            <a:off x="4131097" y="5432334"/>
            <a:ext cx="2685351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sz="2000" dirty="0"/>
              <a:t>möglicherweise viele</a:t>
            </a:r>
            <a:br>
              <a:rPr lang="de-DE" sz="2000" dirty="0"/>
            </a:br>
            <a:r>
              <a:rPr lang="de-DE" sz="2000" dirty="0"/>
              <a:t>weitere Informationen</a:t>
            </a:r>
            <a:br>
              <a:rPr lang="de-DE" sz="2000" dirty="0"/>
            </a:br>
            <a:r>
              <a:rPr lang="de-DE" sz="2000" dirty="0"/>
              <a:t>(z.B. die aktuelle Länge)</a:t>
            </a:r>
          </a:p>
        </p:txBody>
      </p:sp>
      <p:sp>
        <p:nvSpPr>
          <p:cNvPr id="19" name="Rechteck 6"/>
          <p:cNvSpPr/>
          <p:nvPr/>
        </p:nvSpPr>
        <p:spPr>
          <a:xfrm>
            <a:off x="5076056" y="3724429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Rechteck 6"/>
          <p:cNvSpPr/>
          <p:nvPr/>
        </p:nvSpPr>
        <p:spPr>
          <a:xfrm>
            <a:off x="6228184" y="3724429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</a:t>
            </a:r>
            <a:r>
              <a:rPr lang="de-DE" dirty="0">
                <a:solidFill>
                  <a:schemeClr val="tx1"/>
                </a:solidFill>
              </a:rPr>
              <a:t>[ ]</a:t>
            </a:r>
            <a:endParaRPr lang="de-DE" dirty="0"/>
          </a:p>
        </p:txBody>
      </p:sp>
      <p:cxnSp>
        <p:nvCxnSpPr>
          <p:cNvPr id="24" name="Gerade Verbindung mit Pfeil 9"/>
          <p:cNvCxnSpPr>
            <a:endCxn id="19" idx="1"/>
          </p:cNvCxnSpPr>
          <p:nvPr/>
        </p:nvCxnSpPr>
        <p:spPr>
          <a:xfrm flipV="1">
            <a:off x="4427984" y="3904449"/>
            <a:ext cx="648072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mit Pfeil 9"/>
          <p:cNvCxnSpPr>
            <a:endCxn id="21" idx="1"/>
          </p:cNvCxnSpPr>
          <p:nvPr/>
        </p:nvCxnSpPr>
        <p:spPr>
          <a:xfrm flipV="1">
            <a:off x="5652120" y="3904449"/>
            <a:ext cx="576064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hteck 6"/>
          <p:cNvSpPr/>
          <p:nvPr/>
        </p:nvSpPr>
        <p:spPr>
          <a:xfrm>
            <a:off x="3851920" y="4412719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4</a:t>
            </a:r>
          </a:p>
        </p:txBody>
      </p:sp>
      <p:cxnSp>
        <p:nvCxnSpPr>
          <p:cNvPr id="29" name="Gerade Verbindung mit Pfeil 16"/>
          <p:cNvCxnSpPr/>
          <p:nvPr/>
        </p:nvCxnSpPr>
        <p:spPr>
          <a:xfrm>
            <a:off x="4020320" y="3973824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Rechteck 6"/>
          <p:cNvSpPr/>
          <p:nvPr/>
        </p:nvSpPr>
        <p:spPr>
          <a:xfrm>
            <a:off x="5078465" y="4412719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2</a:t>
            </a:r>
          </a:p>
        </p:txBody>
      </p:sp>
      <p:cxnSp>
        <p:nvCxnSpPr>
          <p:cNvPr id="33" name="Gerade Verbindung mit Pfeil 16"/>
          <p:cNvCxnSpPr/>
          <p:nvPr/>
        </p:nvCxnSpPr>
        <p:spPr>
          <a:xfrm>
            <a:off x="5246865" y="3973824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hteck 6"/>
          <p:cNvSpPr/>
          <p:nvPr/>
        </p:nvSpPr>
        <p:spPr>
          <a:xfrm>
            <a:off x="6228184" y="4412719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9</a:t>
            </a:r>
          </a:p>
        </p:txBody>
      </p:sp>
      <p:cxnSp>
        <p:nvCxnSpPr>
          <p:cNvPr id="35" name="Gerade Verbindung mit Pfeil 16"/>
          <p:cNvCxnSpPr/>
          <p:nvPr/>
        </p:nvCxnSpPr>
        <p:spPr>
          <a:xfrm>
            <a:off x="6396584" y="3973824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feld 10"/>
          <p:cNvSpPr txBox="1"/>
          <p:nvPr/>
        </p:nvSpPr>
        <p:spPr>
          <a:xfrm>
            <a:off x="6791553" y="4412719"/>
            <a:ext cx="21579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/>
              <a:t>Elemente der Liste</a:t>
            </a:r>
          </a:p>
        </p:txBody>
      </p:sp>
      <p:sp>
        <p:nvSpPr>
          <p:cNvPr id="27" name="Rechteck 6">
            <a:extLst>
              <a:ext uri="{FF2B5EF4-FFF2-40B4-BE49-F238E27FC236}">
                <a16:creationId xmlns:a16="http://schemas.microsoft.com/office/drawing/2014/main" id="{D02E156F-65E8-B74C-90CE-F46A5431D8B2}"/>
              </a:ext>
            </a:extLst>
          </p:cNvPr>
          <p:cNvSpPr/>
          <p:nvPr/>
        </p:nvSpPr>
        <p:spPr>
          <a:xfrm>
            <a:off x="3623320" y="2156886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Rechteck 6">
            <a:extLst>
              <a:ext uri="{FF2B5EF4-FFF2-40B4-BE49-F238E27FC236}">
                <a16:creationId xmlns:a16="http://schemas.microsoft.com/office/drawing/2014/main" id="{4154D8FA-973B-B748-A24A-C01AA54101E9}"/>
              </a:ext>
            </a:extLst>
          </p:cNvPr>
          <p:cNvSpPr/>
          <p:nvPr/>
        </p:nvSpPr>
        <p:spPr>
          <a:xfrm>
            <a:off x="3623320" y="2845176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5</a:t>
            </a:r>
          </a:p>
        </p:txBody>
      </p:sp>
      <p:cxnSp>
        <p:nvCxnSpPr>
          <p:cNvPr id="31" name="Gerade Verbindung mit Pfeil 16">
            <a:extLst>
              <a:ext uri="{FF2B5EF4-FFF2-40B4-BE49-F238E27FC236}">
                <a16:creationId xmlns:a16="http://schemas.microsoft.com/office/drawing/2014/main" id="{3BDB33C3-5AD1-904E-9F94-59877E31011E}"/>
              </a:ext>
            </a:extLst>
          </p:cNvPr>
          <p:cNvCxnSpPr/>
          <p:nvPr/>
        </p:nvCxnSpPr>
        <p:spPr>
          <a:xfrm>
            <a:off x="3791720" y="2406281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Freeform 10">
            <a:extLst>
              <a:ext uri="{FF2B5EF4-FFF2-40B4-BE49-F238E27FC236}">
                <a16:creationId xmlns:a16="http://schemas.microsoft.com/office/drawing/2014/main" id="{077FE735-51FD-F848-9C92-564A0A00704E}"/>
              </a:ext>
            </a:extLst>
          </p:cNvPr>
          <p:cNvSpPr/>
          <p:nvPr/>
        </p:nvSpPr>
        <p:spPr>
          <a:xfrm>
            <a:off x="3362989" y="2329543"/>
            <a:ext cx="1808101" cy="1616959"/>
          </a:xfrm>
          <a:custGeom>
            <a:avLst/>
            <a:gdLst>
              <a:gd name="connsiteX0" fmla="*/ 784468 w 1808101"/>
              <a:gd name="connsiteY0" fmla="*/ 0 h 1616959"/>
              <a:gd name="connsiteX1" fmla="*/ 1546468 w 1808101"/>
              <a:gd name="connsiteY1" fmla="*/ 141514 h 1616959"/>
              <a:gd name="connsiteX2" fmla="*/ 1807725 w 1808101"/>
              <a:gd name="connsiteY2" fmla="*/ 566057 h 1616959"/>
              <a:gd name="connsiteX3" fmla="*/ 1502925 w 1808101"/>
              <a:gd name="connsiteY3" fmla="*/ 1012371 h 1616959"/>
              <a:gd name="connsiteX4" fmla="*/ 218411 w 1808101"/>
              <a:gd name="connsiteY4" fmla="*/ 1219200 h 1616959"/>
              <a:gd name="connsiteX5" fmla="*/ 697 w 1808101"/>
              <a:gd name="connsiteY5" fmla="*/ 1426028 h 1616959"/>
              <a:gd name="connsiteX6" fmla="*/ 207525 w 1808101"/>
              <a:gd name="connsiteY6" fmla="*/ 1600200 h 1616959"/>
              <a:gd name="connsiteX7" fmla="*/ 490554 w 1808101"/>
              <a:gd name="connsiteY7" fmla="*/ 1600200 h 1616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08101" h="1616959">
                <a:moveTo>
                  <a:pt x="784468" y="0"/>
                </a:moveTo>
                <a:cubicBezTo>
                  <a:pt x="1080196" y="23585"/>
                  <a:pt x="1375925" y="47171"/>
                  <a:pt x="1546468" y="141514"/>
                </a:cubicBezTo>
                <a:cubicBezTo>
                  <a:pt x="1717011" y="235857"/>
                  <a:pt x="1814982" y="420914"/>
                  <a:pt x="1807725" y="566057"/>
                </a:cubicBezTo>
                <a:cubicBezTo>
                  <a:pt x="1800468" y="711200"/>
                  <a:pt x="1767811" y="903514"/>
                  <a:pt x="1502925" y="1012371"/>
                </a:cubicBezTo>
                <a:cubicBezTo>
                  <a:pt x="1238039" y="1121228"/>
                  <a:pt x="468782" y="1150257"/>
                  <a:pt x="218411" y="1219200"/>
                </a:cubicBezTo>
                <a:cubicBezTo>
                  <a:pt x="-31960" y="1288143"/>
                  <a:pt x="2511" y="1362528"/>
                  <a:pt x="697" y="1426028"/>
                </a:cubicBezTo>
                <a:cubicBezTo>
                  <a:pt x="-1117" y="1489528"/>
                  <a:pt x="125882" y="1571171"/>
                  <a:pt x="207525" y="1600200"/>
                </a:cubicBezTo>
                <a:cubicBezTo>
                  <a:pt x="289168" y="1629229"/>
                  <a:pt x="389861" y="1614714"/>
                  <a:pt x="490554" y="1600200"/>
                </a:cubicBezTo>
              </a:path>
            </a:pathLst>
          </a:custGeom>
          <a:noFill/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A6E4D5BE-89EB-BE46-8FC9-B7B9356E6FDE}"/>
              </a:ext>
            </a:extLst>
          </p:cNvPr>
          <p:cNvSpPr/>
          <p:nvPr/>
        </p:nvSpPr>
        <p:spPr>
          <a:xfrm>
            <a:off x="2786743" y="2274765"/>
            <a:ext cx="816428" cy="1677289"/>
          </a:xfrm>
          <a:custGeom>
            <a:avLst/>
            <a:gdLst>
              <a:gd name="connsiteX0" fmla="*/ 0 w 816428"/>
              <a:gd name="connsiteY0" fmla="*/ 1676749 h 1677289"/>
              <a:gd name="connsiteX1" fmla="*/ 337457 w 816428"/>
              <a:gd name="connsiteY1" fmla="*/ 1600549 h 1677289"/>
              <a:gd name="connsiteX2" fmla="*/ 522514 w 816428"/>
              <a:gd name="connsiteY2" fmla="*/ 1197778 h 1677289"/>
              <a:gd name="connsiteX3" fmla="*/ 522514 w 816428"/>
              <a:gd name="connsiteY3" fmla="*/ 729692 h 1677289"/>
              <a:gd name="connsiteX4" fmla="*/ 283028 w 816428"/>
              <a:gd name="connsiteY4" fmla="*/ 326921 h 1677289"/>
              <a:gd name="connsiteX5" fmla="*/ 293914 w 816428"/>
              <a:gd name="connsiteY5" fmla="*/ 141864 h 1677289"/>
              <a:gd name="connsiteX6" fmla="*/ 424543 w 816428"/>
              <a:gd name="connsiteY6" fmla="*/ 22121 h 1677289"/>
              <a:gd name="connsiteX7" fmla="*/ 816428 w 816428"/>
              <a:gd name="connsiteY7" fmla="*/ 349 h 16772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6428" h="1677289">
                <a:moveTo>
                  <a:pt x="0" y="1676749"/>
                </a:moveTo>
                <a:cubicBezTo>
                  <a:pt x="125185" y="1678563"/>
                  <a:pt x="250371" y="1680378"/>
                  <a:pt x="337457" y="1600549"/>
                </a:cubicBezTo>
                <a:cubicBezTo>
                  <a:pt x="424543" y="1520720"/>
                  <a:pt x="491671" y="1342921"/>
                  <a:pt x="522514" y="1197778"/>
                </a:cubicBezTo>
                <a:cubicBezTo>
                  <a:pt x="553357" y="1052635"/>
                  <a:pt x="562428" y="874835"/>
                  <a:pt x="522514" y="729692"/>
                </a:cubicBezTo>
                <a:cubicBezTo>
                  <a:pt x="482600" y="584549"/>
                  <a:pt x="321128" y="424892"/>
                  <a:pt x="283028" y="326921"/>
                </a:cubicBezTo>
                <a:cubicBezTo>
                  <a:pt x="244928" y="228950"/>
                  <a:pt x="270328" y="192664"/>
                  <a:pt x="293914" y="141864"/>
                </a:cubicBezTo>
                <a:cubicBezTo>
                  <a:pt x="317500" y="91064"/>
                  <a:pt x="337457" y="45707"/>
                  <a:pt x="424543" y="22121"/>
                </a:cubicBezTo>
                <a:cubicBezTo>
                  <a:pt x="511629" y="-1465"/>
                  <a:pt x="664028" y="-558"/>
                  <a:pt x="816428" y="349"/>
                </a:cubicBezTo>
              </a:path>
            </a:pathLst>
          </a:custGeom>
          <a:noFill/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85190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Listen </a:t>
            </a:r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Glaskästen</a:t>
            </a:r>
            <a:r>
              <a:rPr lang="en-US" dirty="0"/>
              <a:t> (“</a:t>
            </a:r>
            <a:r>
              <a:rPr lang="en-US" dirty="0" err="1"/>
              <a:t>verkettete</a:t>
            </a:r>
            <a:r>
              <a:rPr lang="en-US" dirty="0"/>
              <a:t> </a:t>
            </a:r>
            <a:r>
              <a:rPr lang="en-US" dirty="0" err="1"/>
              <a:t>Liste</a:t>
            </a:r>
            <a:r>
              <a:rPr lang="en-US" dirty="0"/>
              <a:t>”)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37520"/>
            <a:ext cx="8229600" cy="3115816"/>
          </a:xfrm>
        </p:spPr>
        <p:txBody>
          <a:bodyPr/>
          <a:lstStyle/>
          <a:p>
            <a:r>
              <a:rPr lang="en-US" sz="2400" dirty="0" err="1"/>
              <a:t>Ausdruck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(e, l) </a:t>
            </a:r>
            <a:r>
              <a:rPr lang="en-US" sz="2400" dirty="0" err="1"/>
              <a:t>liefert</a:t>
            </a:r>
            <a:r>
              <a:rPr lang="en-US" sz="2400" dirty="0"/>
              <a:t> </a:t>
            </a:r>
            <a:r>
              <a:rPr lang="en-US" sz="2400" dirty="0" err="1"/>
              <a:t>Tupel</a:t>
            </a:r>
            <a:r>
              <a:rPr lang="en-US" sz="2400" dirty="0"/>
              <a:t> </a:t>
            </a:r>
            <a:r>
              <a:rPr lang="en-US" sz="2400" dirty="0" err="1"/>
              <a:t>mit</a:t>
            </a:r>
            <a:r>
              <a:rPr lang="en-US" sz="2400" dirty="0"/>
              <a:t> Element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e</a:t>
            </a:r>
            <a:r>
              <a:rPr lang="en-US" sz="2400" dirty="0"/>
              <a:t> und </a:t>
            </a:r>
            <a:r>
              <a:rPr lang="en-US" sz="2400" dirty="0" err="1"/>
              <a:t>Liste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l</a:t>
            </a:r>
          </a:p>
          <a:p>
            <a:r>
              <a:rPr lang="en-US" sz="2400" dirty="0" err="1">
                <a:solidFill>
                  <a:srgbClr val="0C19FF"/>
                </a:solidFill>
              </a:rPr>
              <a:t>Beispiele</a:t>
            </a:r>
            <a:r>
              <a:rPr lang="en-US" sz="2400" dirty="0">
                <a:solidFill>
                  <a:srgbClr val="0C19FF"/>
                </a:solidFill>
              </a:rPr>
              <a:t>: </a:t>
            </a:r>
          </a:p>
          <a:p>
            <a:pPr lvl="1"/>
            <a:r>
              <a:rPr lang="en-US" sz="2000" dirty="0"/>
              <a:t>[4, 2, 9] = (4, (2, (9, [ ])))     [4] = (4, [ ])</a:t>
            </a:r>
          </a:p>
          <a:p>
            <a:r>
              <a:rPr lang="en-US" sz="2400" dirty="0"/>
              <a:t>Sei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l</a:t>
            </a:r>
            <a:r>
              <a:rPr lang="en-US" sz="2400" baseline="-25000" dirty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= [4, 2, 9]</a:t>
            </a:r>
            <a:r>
              <a:rPr lang="en-US" sz="2400" dirty="0"/>
              <a:t>, </a:t>
            </a:r>
            <a:r>
              <a:rPr lang="en-US" sz="2400" dirty="0" err="1"/>
              <a:t>dann</a:t>
            </a:r>
            <a:r>
              <a:rPr lang="en-US" sz="2400" dirty="0"/>
              <a:t> </a:t>
            </a:r>
            <a:r>
              <a:rPr lang="en-US" sz="2400" dirty="0" err="1">
                <a:solidFill>
                  <a:srgbClr val="0C19FF"/>
                </a:solidFill>
              </a:rPr>
              <a:t>Zugriff</a:t>
            </a:r>
            <a:r>
              <a:rPr lang="en-US" sz="2400" dirty="0">
                <a:solidFill>
                  <a:srgbClr val="0C19FF"/>
                </a:solidFill>
              </a:rPr>
              <a:t> </a:t>
            </a:r>
            <a:r>
              <a:rPr lang="en-US" sz="2400" dirty="0" err="1"/>
              <a:t>mit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(e, l</a:t>
            </a:r>
            <a:r>
              <a:rPr lang="en-US" sz="2400" baseline="-25000" dirty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) </a:t>
            </a:r>
            <a:r>
              <a:rPr lang="en-US" sz="2400" dirty="0"/>
              <a:t>:=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l</a:t>
            </a:r>
            <a:r>
              <a:rPr lang="en-US" sz="2400" baseline="-25000" dirty="0">
                <a:solidFill>
                  <a:schemeClr val="accent1">
                    <a:lumMod val="50000"/>
                  </a:schemeClr>
                </a:solidFill>
              </a:rPr>
              <a:t>1</a:t>
            </a:r>
            <a:br>
              <a:rPr lang="en-US" sz="24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2400" dirty="0" err="1"/>
              <a:t>dann</a:t>
            </a:r>
            <a:r>
              <a:rPr lang="en-US" sz="2400" dirty="0"/>
              <a:t> gilt: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e = 4 </a:t>
            </a:r>
            <a:r>
              <a:rPr lang="en-US" sz="2400" dirty="0"/>
              <a:t>und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l</a:t>
            </a:r>
            <a:r>
              <a:rPr lang="en-US" sz="2400" baseline="-25000" dirty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= [2, 9] = (2, (9, [ ]))</a:t>
            </a:r>
          </a:p>
          <a:p>
            <a:r>
              <a:rPr lang="en-US" sz="2400" dirty="0" err="1"/>
              <a:t>Zugriff</a:t>
            </a:r>
            <a:r>
              <a:rPr lang="en-US" sz="2400" dirty="0"/>
              <a:t> </a:t>
            </a:r>
            <a:r>
              <a:rPr lang="en-US" sz="2400" dirty="0" err="1"/>
              <a:t>auch</a:t>
            </a:r>
            <a:r>
              <a:rPr lang="en-US" sz="2400" dirty="0"/>
              <a:t> </a:t>
            </a:r>
            <a:r>
              <a:rPr lang="en-US" sz="2400" dirty="0" err="1"/>
              <a:t>über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first(l)</a:t>
            </a:r>
            <a:r>
              <a:rPr lang="en-US" sz="2400" dirty="0"/>
              <a:t> und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rest(l)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  <p:sp>
        <p:nvSpPr>
          <p:cNvPr id="5" name="Rechteck 6"/>
          <p:cNvSpPr/>
          <p:nvPr/>
        </p:nvSpPr>
        <p:spPr>
          <a:xfrm>
            <a:off x="2987824" y="1757731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" name="Gerade Verbindung mit Pfeil 9"/>
          <p:cNvCxnSpPr/>
          <p:nvPr/>
        </p:nvCxnSpPr>
        <p:spPr>
          <a:xfrm>
            <a:off x="2339752" y="1948355"/>
            <a:ext cx="648072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feld 10"/>
          <p:cNvSpPr txBox="1"/>
          <p:nvPr/>
        </p:nvSpPr>
        <p:spPr>
          <a:xfrm>
            <a:off x="3347864" y="1228690"/>
            <a:ext cx="19575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/>
              <a:t>Verkettete Tupel</a:t>
            </a:r>
          </a:p>
        </p:txBody>
      </p:sp>
      <p:sp>
        <p:nvSpPr>
          <p:cNvPr id="8" name="Rechteck 6"/>
          <p:cNvSpPr/>
          <p:nvPr/>
        </p:nvSpPr>
        <p:spPr>
          <a:xfrm>
            <a:off x="4211960" y="1757731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hteck 6"/>
          <p:cNvSpPr/>
          <p:nvPr/>
        </p:nvSpPr>
        <p:spPr>
          <a:xfrm>
            <a:off x="5364088" y="1757731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 </a:t>
            </a:r>
            <a:r>
              <a:rPr lang="de-DE" dirty="0">
                <a:solidFill>
                  <a:schemeClr val="tx1"/>
                </a:solidFill>
              </a:rPr>
              <a:t>[ ]</a:t>
            </a:r>
            <a:endParaRPr lang="de-DE" dirty="0"/>
          </a:p>
        </p:txBody>
      </p:sp>
      <p:cxnSp>
        <p:nvCxnSpPr>
          <p:cNvPr id="10" name="Gerade Verbindung mit Pfeil 9"/>
          <p:cNvCxnSpPr/>
          <p:nvPr/>
        </p:nvCxnSpPr>
        <p:spPr>
          <a:xfrm flipV="1">
            <a:off x="3563888" y="1937751"/>
            <a:ext cx="648072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9"/>
          <p:cNvCxnSpPr/>
          <p:nvPr/>
        </p:nvCxnSpPr>
        <p:spPr>
          <a:xfrm flipV="1">
            <a:off x="4788024" y="1937751"/>
            <a:ext cx="576064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hteck 6"/>
          <p:cNvSpPr/>
          <p:nvPr/>
        </p:nvSpPr>
        <p:spPr>
          <a:xfrm>
            <a:off x="2987824" y="2446021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4</a:t>
            </a:r>
          </a:p>
        </p:txBody>
      </p:sp>
      <p:cxnSp>
        <p:nvCxnSpPr>
          <p:cNvPr id="13" name="Gerade Verbindung mit Pfeil 16"/>
          <p:cNvCxnSpPr/>
          <p:nvPr/>
        </p:nvCxnSpPr>
        <p:spPr>
          <a:xfrm>
            <a:off x="3156224" y="2007126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6"/>
          <p:cNvSpPr/>
          <p:nvPr/>
        </p:nvSpPr>
        <p:spPr>
          <a:xfrm>
            <a:off x="4214369" y="2446021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2</a:t>
            </a:r>
          </a:p>
        </p:txBody>
      </p:sp>
      <p:cxnSp>
        <p:nvCxnSpPr>
          <p:cNvPr id="15" name="Gerade Verbindung mit Pfeil 16"/>
          <p:cNvCxnSpPr/>
          <p:nvPr/>
        </p:nvCxnSpPr>
        <p:spPr>
          <a:xfrm>
            <a:off x="4382769" y="2007126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hteck 6"/>
          <p:cNvSpPr/>
          <p:nvPr/>
        </p:nvSpPr>
        <p:spPr>
          <a:xfrm>
            <a:off x="5364088" y="2446021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9</a:t>
            </a:r>
          </a:p>
        </p:txBody>
      </p:sp>
      <p:cxnSp>
        <p:nvCxnSpPr>
          <p:cNvPr id="17" name="Gerade Verbindung mit Pfeil 16"/>
          <p:cNvCxnSpPr/>
          <p:nvPr/>
        </p:nvCxnSpPr>
        <p:spPr>
          <a:xfrm>
            <a:off x="5532488" y="2007126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feld 4"/>
          <p:cNvSpPr txBox="1"/>
          <p:nvPr/>
        </p:nvSpPr>
        <p:spPr>
          <a:xfrm>
            <a:off x="1979712" y="1681644"/>
            <a:ext cx="3930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/>
              <a:t>l</a:t>
            </a:r>
            <a:r>
              <a:rPr lang="de-DE" sz="2800" baseline="-250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9034204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Listen </a:t>
            </a:r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Glaskästen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sz="2000" dirty="0">
                <a:solidFill>
                  <a:srgbClr val="262673"/>
                </a:solidFill>
              </a:rPr>
              <a:t>Notation</a:t>
            </a:r>
            <a:r>
              <a:rPr lang="de-DE" sz="2000" dirty="0">
                <a:solidFill>
                  <a:schemeClr val="accent2"/>
                </a:solidFill>
              </a:rPr>
              <a:t>: </a:t>
            </a:r>
            <a:r>
              <a:rPr lang="de-DE" sz="2000" dirty="0"/>
              <a:t>[4, 2, 9] oder [] bzw. () für die leere Liste</a:t>
            </a:r>
            <a:endParaRPr lang="de-DE" sz="2000" dirty="0">
              <a:solidFill>
                <a:schemeClr val="accent2"/>
              </a:solidFill>
            </a:endParaRPr>
          </a:p>
          <a:p>
            <a:pPr marL="0" indent="0" eaLnBrk="1" hangingPunct="1">
              <a:lnSpc>
                <a:spcPct val="120000"/>
              </a:lnSpc>
              <a:buNone/>
              <a:defRPr/>
            </a:pPr>
            <a:r>
              <a:rPr lang="de-DE" sz="2000" dirty="0">
                <a:solidFill>
                  <a:srgbClr val="262673"/>
                </a:solidFill>
              </a:rPr>
              <a:t>Operationen</a:t>
            </a:r>
            <a:r>
              <a:rPr lang="de-DE" sz="2000" dirty="0">
                <a:solidFill>
                  <a:schemeClr val="accent2"/>
                </a:solidFill>
              </a:rPr>
              <a:t>:</a:t>
            </a:r>
          </a:p>
          <a:p>
            <a:pPr eaLnBrk="1" hangingPunct="1">
              <a:defRPr/>
            </a:pPr>
            <a:r>
              <a:rPr lang="de-DE" sz="2000" dirty="0" err="1">
                <a:solidFill>
                  <a:schemeClr val="hlink"/>
                </a:solidFill>
              </a:rPr>
              <a:t>function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 err="1">
                <a:solidFill>
                  <a:srgbClr val="FF0000"/>
                </a:solidFill>
              </a:rPr>
              <a:t>cons</a:t>
            </a:r>
            <a:r>
              <a:rPr lang="de-DE" sz="2000" dirty="0">
                <a:solidFill>
                  <a:srgbClr val="3C8C93"/>
                </a:solidFill>
              </a:rPr>
              <a:t>(</a:t>
            </a:r>
            <a:r>
              <a:rPr lang="de-DE" sz="2000" dirty="0" err="1">
                <a:solidFill>
                  <a:srgbClr val="3C8C93"/>
                </a:solidFill>
              </a:rPr>
              <a:t>e</a:t>
            </a:r>
            <a:r>
              <a:rPr lang="de-DE" sz="2000" dirty="0">
                <a:solidFill>
                  <a:srgbClr val="3C8C93"/>
                </a:solidFill>
              </a:rPr>
              <a:t>, l)</a:t>
            </a:r>
            <a:r>
              <a:rPr lang="de-DE" sz="2000" dirty="0"/>
              <a:t> fügt Element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e</a:t>
            </a:r>
            <a:r>
              <a:rPr lang="de-DE" sz="2000" dirty="0"/>
              <a:t>  am Anfang in Liste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l</a:t>
            </a:r>
            <a:r>
              <a:rPr lang="de-DE" sz="2000" dirty="0"/>
              <a:t> ein,</a:t>
            </a:r>
            <a:br>
              <a:rPr lang="de-DE" sz="2000" dirty="0"/>
            </a:br>
            <a:r>
              <a:rPr lang="de-DE" sz="2000" dirty="0"/>
              <a:t>    verändert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l </a:t>
            </a:r>
            <a:r>
              <a:rPr lang="de-DE" sz="2000" dirty="0"/>
              <a:t>nicht, gibt eine neue, erweiterte Liste zurück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de-DE" sz="2000" dirty="0" err="1">
                <a:solidFill>
                  <a:schemeClr val="hlink"/>
                </a:solidFill>
              </a:rPr>
              <a:t>function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 err="1">
                <a:solidFill>
                  <a:srgbClr val="FF0000"/>
                </a:solidFill>
              </a:rPr>
              <a:t>first</a:t>
            </a:r>
            <a:r>
              <a:rPr lang="de-DE" sz="2000" dirty="0">
                <a:solidFill>
                  <a:srgbClr val="3C8C93"/>
                </a:solidFill>
              </a:rPr>
              <a:t>(l)</a:t>
            </a:r>
            <a:r>
              <a:rPr lang="de-DE" sz="2000" dirty="0"/>
              <a:t> gibt die erste Komponente des Tupels zurück </a:t>
            </a:r>
            <a:br>
              <a:rPr lang="de-DE" sz="2000" dirty="0"/>
            </a:br>
            <a:r>
              <a:rPr lang="de-DE" sz="2000" dirty="0"/>
              <a:t>      (Fehler, wenn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l</a:t>
            </a:r>
            <a:r>
              <a:rPr lang="de-DE" sz="2000" dirty="0"/>
              <a:t> leer)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de-DE" sz="2000" dirty="0" err="1">
                <a:solidFill>
                  <a:schemeClr val="hlink"/>
                </a:solidFill>
              </a:rPr>
              <a:t>function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 err="1">
                <a:solidFill>
                  <a:srgbClr val="FF0000"/>
                </a:solidFill>
              </a:rPr>
              <a:t>rest</a:t>
            </a:r>
            <a:r>
              <a:rPr lang="de-DE" sz="2000" dirty="0">
                <a:solidFill>
                  <a:srgbClr val="3C8C93"/>
                </a:solidFill>
              </a:rPr>
              <a:t>(l)</a:t>
            </a:r>
            <a:r>
              <a:rPr lang="de-DE" sz="2000" dirty="0"/>
              <a:t> gibt die zweite Komponente des Tupels zurück </a:t>
            </a:r>
            <a:br>
              <a:rPr lang="de-DE" sz="2000" dirty="0"/>
            </a:br>
            <a:r>
              <a:rPr lang="de-DE" sz="2000" dirty="0"/>
              <a:t>      (Fehler, wenn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l</a:t>
            </a:r>
            <a:r>
              <a:rPr lang="de-DE" sz="2000" dirty="0"/>
              <a:t> leer)</a:t>
            </a:r>
          </a:p>
          <a:p>
            <a:pPr eaLnBrk="1" hangingPunct="1">
              <a:defRPr/>
            </a:pPr>
            <a:r>
              <a:rPr lang="de-DE" sz="2000" dirty="0" err="1">
                <a:solidFill>
                  <a:schemeClr val="hlink"/>
                </a:solidFill>
              </a:rPr>
              <a:t>function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 err="1">
                <a:solidFill>
                  <a:srgbClr val="FF0000"/>
                </a:solidFill>
              </a:rPr>
              <a:t>length</a:t>
            </a:r>
            <a:r>
              <a:rPr lang="de-DE" sz="2000" dirty="0">
                <a:solidFill>
                  <a:srgbClr val="3C8C93"/>
                </a:solidFill>
              </a:rPr>
              <a:t>(l)</a:t>
            </a:r>
            <a:r>
              <a:rPr lang="de-DE" sz="2000" dirty="0"/>
              <a:t> gibt Anzahl der Elemente in </a:t>
            </a:r>
            <a:r>
              <a:rPr lang="de-DE" sz="2000" dirty="0">
                <a:solidFill>
                  <a:srgbClr val="3C8C93"/>
                </a:solidFill>
              </a:rPr>
              <a:t>l</a:t>
            </a:r>
            <a:r>
              <a:rPr lang="de-DE" sz="2000" dirty="0"/>
              <a:t> zurück </a:t>
            </a:r>
          </a:p>
          <a:p>
            <a:pPr eaLnBrk="1" hangingPunct="1">
              <a:defRPr/>
            </a:pPr>
            <a:r>
              <a:rPr lang="de-DE" sz="2000" dirty="0" err="1">
                <a:solidFill>
                  <a:schemeClr val="hlink"/>
                </a:solidFill>
              </a:rPr>
              <a:t>function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 err="1">
                <a:solidFill>
                  <a:srgbClr val="FF0000"/>
                </a:solidFill>
              </a:rPr>
              <a:t>mt</a:t>
            </a:r>
            <a:r>
              <a:rPr lang="de-DE" sz="2000" dirty="0">
                <a:solidFill>
                  <a:srgbClr val="FF0000"/>
                </a:solidFill>
              </a:rPr>
              <a:t>?</a:t>
            </a:r>
            <a:r>
              <a:rPr lang="de-DE" sz="2000" dirty="0">
                <a:solidFill>
                  <a:srgbClr val="3C8C93"/>
                </a:solidFill>
              </a:rPr>
              <a:t>(l)</a:t>
            </a:r>
            <a:r>
              <a:rPr lang="de-DE" sz="2000" dirty="0"/>
              <a:t> gibt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true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2000" dirty="0"/>
              <a:t>zurück, wenn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l</a:t>
            </a:r>
            <a:r>
              <a:rPr lang="de-DE" sz="2000" dirty="0"/>
              <a:t> = [ ] ist, sonst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false</a:t>
            </a:r>
            <a:endParaRPr lang="de-DE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eaLnBrk="1" hangingPunct="1">
              <a:lnSpc>
                <a:spcPct val="150000"/>
              </a:lnSpc>
              <a:buNone/>
              <a:defRPr/>
            </a:pPr>
            <a:r>
              <a:rPr lang="de-DE" sz="2000" dirty="0">
                <a:solidFill>
                  <a:srgbClr val="262673"/>
                </a:solidFill>
              </a:rPr>
              <a:t>Iteration:</a:t>
            </a:r>
          </a:p>
          <a:p>
            <a:pPr eaLnBrk="1" hangingPunct="1">
              <a:defRPr/>
            </a:pPr>
            <a:r>
              <a:rPr lang="de-DE" sz="2000" dirty="0" err="1"/>
              <a:t>for</a:t>
            </a:r>
            <a:r>
              <a:rPr lang="de-DE" sz="2000" dirty="0"/>
              <a:t> </a:t>
            </a:r>
            <a:r>
              <a:rPr lang="de-DE" sz="2000" dirty="0" err="1">
                <a:solidFill>
                  <a:schemeClr val="hlink"/>
                </a:solidFill>
              </a:rPr>
              <a:t>e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/>
              <a:t>in</a:t>
            </a:r>
            <a:r>
              <a:rPr lang="de-DE" sz="2000" dirty="0">
                <a:solidFill>
                  <a:schemeClr val="hlink"/>
                </a:solidFill>
              </a:rPr>
              <a:t> l </a:t>
            </a:r>
            <a:r>
              <a:rPr lang="de-DE" sz="2000" dirty="0"/>
              <a:t>do</a:t>
            </a:r>
            <a:r>
              <a:rPr lang="de-DE" sz="2000" dirty="0">
                <a:solidFill>
                  <a:schemeClr val="hlink"/>
                </a:solidFill>
              </a:rPr>
              <a:t> ...</a:t>
            </a:r>
            <a:r>
              <a:rPr lang="de-DE" sz="2000" dirty="0"/>
              <a:t>       </a:t>
            </a:r>
            <a:r>
              <a:rPr lang="de-DE" sz="2000" i="1" dirty="0"/>
              <a:t>oder auch        </a:t>
            </a:r>
            <a:r>
              <a:rPr lang="de-DE" sz="2000" dirty="0" err="1"/>
              <a:t>for</a:t>
            </a:r>
            <a:r>
              <a:rPr lang="de-DE" sz="2000" dirty="0"/>
              <a:t> </a:t>
            </a:r>
            <a:r>
              <a:rPr lang="de-DE" sz="2000" dirty="0" err="1">
                <a:solidFill>
                  <a:schemeClr val="hlink"/>
                </a:solidFill>
              </a:rPr>
              <a:t>e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/>
              <a:t>∈ </a:t>
            </a:r>
            <a:r>
              <a:rPr lang="de-DE" sz="2000" dirty="0">
                <a:solidFill>
                  <a:schemeClr val="hlink"/>
                </a:solidFill>
              </a:rPr>
              <a:t>l </a:t>
            </a:r>
            <a:r>
              <a:rPr lang="de-DE" sz="2000" dirty="0"/>
              <a:t>do</a:t>
            </a:r>
            <a:r>
              <a:rPr lang="de-DE" sz="2000" dirty="0">
                <a:solidFill>
                  <a:schemeClr val="hlink"/>
                </a:solidFill>
              </a:rPr>
              <a:t> ...</a:t>
            </a:r>
            <a:r>
              <a:rPr lang="de-DE" sz="2000" dirty="0"/>
              <a:t> </a:t>
            </a:r>
            <a:endParaRPr lang="de-DE" sz="2000" dirty="0">
              <a:solidFill>
                <a:schemeClr val="hlin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26644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A43AD1-CB54-D943-BB6B-E4D16EAFC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Cons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B52CCA-7B8B-BA4A-9F4C-592666C2D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9</a:t>
            </a:fld>
            <a:endParaRPr lang="de-DE"/>
          </a:p>
        </p:txBody>
      </p:sp>
      <p:sp>
        <p:nvSpPr>
          <p:cNvPr id="5" name="Rechteck 6">
            <a:extLst>
              <a:ext uri="{FF2B5EF4-FFF2-40B4-BE49-F238E27FC236}">
                <a16:creationId xmlns:a16="http://schemas.microsoft.com/office/drawing/2014/main" id="{C7402D45-92E3-BE49-8446-84E0367315FB}"/>
              </a:ext>
            </a:extLst>
          </p:cNvPr>
          <p:cNvSpPr/>
          <p:nvPr/>
        </p:nvSpPr>
        <p:spPr>
          <a:xfrm>
            <a:off x="2987824" y="1410751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" name="Gerade Verbindung mit Pfeil 9">
            <a:extLst>
              <a:ext uri="{FF2B5EF4-FFF2-40B4-BE49-F238E27FC236}">
                <a16:creationId xmlns:a16="http://schemas.microsoft.com/office/drawing/2014/main" id="{3D2E6FAC-D80E-104B-B6E3-0552258F33F9}"/>
              </a:ext>
            </a:extLst>
          </p:cNvPr>
          <p:cNvCxnSpPr>
            <a:cxnSpLocks/>
          </p:cNvCxnSpPr>
          <p:nvPr/>
        </p:nvCxnSpPr>
        <p:spPr>
          <a:xfrm>
            <a:off x="2199844" y="1601375"/>
            <a:ext cx="787980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hteck 6">
            <a:extLst>
              <a:ext uri="{FF2B5EF4-FFF2-40B4-BE49-F238E27FC236}">
                <a16:creationId xmlns:a16="http://schemas.microsoft.com/office/drawing/2014/main" id="{DB4DCBDD-9DAE-1A43-9506-371CC380387E}"/>
              </a:ext>
            </a:extLst>
          </p:cNvPr>
          <p:cNvSpPr/>
          <p:nvPr/>
        </p:nvSpPr>
        <p:spPr>
          <a:xfrm>
            <a:off x="4211960" y="1410751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hteck 6">
            <a:extLst>
              <a:ext uri="{FF2B5EF4-FFF2-40B4-BE49-F238E27FC236}">
                <a16:creationId xmlns:a16="http://schemas.microsoft.com/office/drawing/2014/main" id="{23200C20-3D69-6E4E-9683-49ED8AF152F9}"/>
              </a:ext>
            </a:extLst>
          </p:cNvPr>
          <p:cNvSpPr/>
          <p:nvPr/>
        </p:nvSpPr>
        <p:spPr>
          <a:xfrm>
            <a:off x="5364088" y="1410751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</a:t>
            </a:r>
            <a:r>
              <a:rPr lang="de-DE" dirty="0">
                <a:solidFill>
                  <a:schemeClr val="tx1"/>
                </a:solidFill>
              </a:rPr>
              <a:t>[ ]</a:t>
            </a:r>
            <a:endParaRPr lang="de-DE" dirty="0"/>
          </a:p>
        </p:txBody>
      </p:sp>
      <p:cxnSp>
        <p:nvCxnSpPr>
          <p:cNvPr id="10" name="Gerade Verbindung mit Pfeil 9">
            <a:extLst>
              <a:ext uri="{FF2B5EF4-FFF2-40B4-BE49-F238E27FC236}">
                <a16:creationId xmlns:a16="http://schemas.microsoft.com/office/drawing/2014/main" id="{9A305AA7-1B26-0441-9A9C-FDE06353F0E2}"/>
              </a:ext>
            </a:extLst>
          </p:cNvPr>
          <p:cNvCxnSpPr/>
          <p:nvPr/>
        </p:nvCxnSpPr>
        <p:spPr>
          <a:xfrm flipV="1">
            <a:off x="3563888" y="1590771"/>
            <a:ext cx="648072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9">
            <a:extLst>
              <a:ext uri="{FF2B5EF4-FFF2-40B4-BE49-F238E27FC236}">
                <a16:creationId xmlns:a16="http://schemas.microsoft.com/office/drawing/2014/main" id="{10D2C0AA-46CC-164C-88A1-9045586E594F}"/>
              </a:ext>
            </a:extLst>
          </p:cNvPr>
          <p:cNvCxnSpPr/>
          <p:nvPr/>
        </p:nvCxnSpPr>
        <p:spPr>
          <a:xfrm flipV="1">
            <a:off x="4788024" y="1590771"/>
            <a:ext cx="576064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hteck 6">
            <a:extLst>
              <a:ext uri="{FF2B5EF4-FFF2-40B4-BE49-F238E27FC236}">
                <a16:creationId xmlns:a16="http://schemas.microsoft.com/office/drawing/2014/main" id="{8EF8E019-A41C-9D46-B351-185BAD575E04}"/>
              </a:ext>
            </a:extLst>
          </p:cNvPr>
          <p:cNvSpPr/>
          <p:nvPr/>
        </p:nvSpPr>
        <p:spPr>
          <a:xfrm>
            <a:off x="2987824" y="2099041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4</a:t>
            </a:r>
          </a:p>
        </p:txBody>
      </p:sp>
      <p:cxnSp>
        <p:nvCxnSpPr>
          <p:cNvPr id="13" name="Gerade Verbindung mit Pfeil 16">
            <a:extLst>
              <a:ext uri="{FF2B5EF4-FFF2-40B4-BE49-F238E27FC236}">
                <a16:creationId xmlns:a16="http://schemas.microsoft.com/office/drawing/2014/main" id="{99F47C34-D038-174B-8A39-436C402C5EE7}"/>
              </a:ext>
            </a:extLst>
          </p:cNvPr>
          <p:cNvCxnSpPr/>
          <p:nvPr/>
        </p:nvCxnSpPr>
        <p:spPr>
          <a:xfrm>
            <a:off x="3156224" y="1660146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6">
            <a:extLst>
              <a:ext uri="{FF2B5EF4-FFF2-40B4-BE49-F238E27FC236}">
                <a16:creationId xmlns:a16="http://schemas.microsoft.com/office/drawing/2014/main" id="{7FB85C67-E52B-6B4A-8024-80BA519727D5}"/>
              </a:ext>
            </a:extLst>
          </p:cNvPr>
          <p:cNvSpPr/>
          <p:nvPr/>
        </p:nvSpPr>
        <p:spPr>
          <a:xfrm>
            <a:off x="4214369" y="2099041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2</a:t>
            </a:r>
          </a:p>
        </p:txBody>
      </p:sp>
      <p:cxnSp>
        <p:nvCxnSpPr>
          <p:cNvPr id="15" name="Gerade Verbindung mit Pfeil 16">
            <a:extLst>
              <a:ext uri="{FF2B5EF4-FFF2-40B4-BE49-F238E27FC236}">
                <a16:creationId xmlns:a16="http://schemas.microsoft.com/office/drawing/2014/main" id="{74497A0B-1124-E249-B90D-61EC95BCEDF9}"/>
              </a:ext>
            </a:extLst>
          </p:cNvPr>
          <p:cNvCxnSpPr/>
          <p:nvPr/>
        </p:nvCxnSpPr>
        <p:spPr>
          <a:xfrm>
            <a:off x="4382769" y="1660146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hteck 6">
            <a:extLst>
              <a:ext uri="{FF2B5EF4-FFF2-40B4-BE49-F238E27FC236}">
                <a16:creationId xmlns:a16="http://schemas.microsoft.com/office/drawing/2014/main" id="{9F050305-BDF0-604A-8654-89783565302C}"/>
              </a:ext>
            </a:extLst>
          </p:cNvPr>
          <p:cNvSpPr/>
          <p:nvPr/>
        </p:nvSpPr>
        <p:spPr>
          <a:xfrm>
            <a:off x="5364088" y="2099041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9</a:t>
            </a:r>
          </a:p>
        </p:txBody>
      </p:sp>
      <p:cxnSp>
        <p:nvCxnSpPr>
          <p:cNvPr id="17" name="Gerade Verbindung mit Pfeil 16">
            <a:extLst>
              <a:ext uri="{FF2B5EF4-FFF2-40B4-BE49-F238E27FC236}">
                <a16:creationId xmlns:a16="http://schemas.microsoft.com/office/drawing/2014/main" id="{4BC575B9-863A-124A-A4E7-342257308D19}"/>
              </a:ext>
            </a:extLst>
          </p:cNvPr>
          <p:cNvCxnSpPr/>
          <p:nvPr/>
        </p:nvCxnSpPr>
        <p:spPr>
          <a:xfrm>
            <a:off x="5532488" y="1660146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feld 4">
            <a:extLst>
              <a:ext uri="{FF2B5EF4-FFF2-40B4-BE49-F238E27FC236}">
                <a16:creationId xmlns:a16="http://schemas.microsoft.com/office/drawing/2014/main" id="{C6E2E0EE-C941-D74F-A303-6E99A512A60C}"/>
              </a:ext>
            </a:extLst>
          </p:cNvPr>
          <p:cNvSpPr txBox="1"/>
          <p:nvPr/>
        </p:nvSpPr>
        <p:spPr>
          <a:xfrm>
            <a:off x="1658045" y="1334664"/>
            <a:ext cx="3930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/>
              <a:t>l</a:t>
            </a:r>
            <a:r>
              <a:rPr lang="de-DE" sz="2800" baseline="-25000" dirty="0"/>
              <a:t>1</a:t>
            </a:r>
          </a:p>
        </p:txBody>
      </p:sp>
      <p:sp>
        <p:nvSpPr>
          <p:cNvPr id="36" name="Rechteck 6">
            <a:extLst>
              <a:ext uri="{FF2B5EF4-FFF2-40B4-BE49-F238E27FC236}">
                <a16:creationId xmlns:a16="http://schemas.microsoft.com/office/drawing/2014/main" id="{257F86F8-550A-C34A-A593-EA5D4BFBD166}"/>
              </a:ext>
            </a:extLst>
          </p:cNvPr>
          <p:cNvSpPr/>
          <p:nvPr/>
        </p:nvSpPr>
        <p:spPr>
          <a:xfrm>
            <a:off x="2832095" y="4087944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Rechteck 6">
            <a:extLst>
              <a:ext uri="{FF2B5EF4-FFF2-40B4-BE49-F238E27FC236}">
                <a16:creationId xmlns:a16="http://schemas.microsoft.com/office/drawing/2014/main" id="{BDACDF82-9887-184F-B736-C90F202B97D0}"/>
              </a:ext>
            </a:extLst>
          </p:cNvPr>
          <p:cNvSpPr/>
          <p:nvPr/>
        </p:nvSpPr>
        <p:spPr>
          <a:xfrm>
            <a:off x="2832095" y="4776234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5</a:t>
            </a:r>
          </a:p>
        </p:txBody>
      </p:sp>
      <p:cxnSp>
        <p:nvCxnSpPr>
          <p:cNvPr id="39" name="Gerade Verbindung mit Pfeil 16">
            <a:extLst>
              <a:ext uri="{FF2B5EF4-FFF2-40B4-BE49-F238E27FC236}">
                <a16:creationId xmlns:a16="http://schemas.microsoft.com/office/drawing/2014/main" id="{5C4111C9-FAB3-9243-8522-1B149EFC9115}"/>
              </a:ext>
            </a:extLst>
          </p:cNvPr>
          <p:cNvCxnSpPr/>
          <p:nvPr/>
        </p:nvCxnSpPr>
        <p:spPr>
          <a:xfrm>
            <a:off x="3000495" y="4337339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Gerade Verbindung mit Pfeil 9">
            <a:extLst>
              <a:ext uri="{FF2B5EF4-FFF2-40B4-BE49-F238E27FC236}">
                <a16:creationId xmlns:a16="http://schemas.microsoft.com/office/drawing/2014/main" id="{E9302B84-9249-D24B-BBDE-4DB522B40922}"/>
              </a:ext>
            </a:extLst>
          </p:cNvPr>
          <p:cNvCxnSpPr/>
          <p:nvPr/>
        </p:nvCxnSpPr>
        <p:spPr>
          <a:xfrm flipV="1">
            <a:off x="2199844" y="4267964"/>
            <a:ext cx="648072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BBB54C0F-A6BE-9844-9E67-9CDBD9569241}"/>
              </a:ext>
            </a:extLst>
          </p:cNvPr>
          <p:cNvSpPr txBox="1"/>
          <p:nvPr/>
        </p:nvSpPr>
        <p:spPr>
          <a:xfrm>
            <a:off x="813601" y="3549779"/>
            <a:ext cx="1813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cons(5, l</a:t>
            </a:r>
            <a:r>
              <a:rPr lang="en-DE" baseline="-25000" dirty="0"/>
              <a:t>1</a:t>
            </a:r>
            <a:r>
              <a:rPr lang="en-DE" dirty="0"/>
              <a:t>) liefert: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B8CF785-290F-2C40-9B47-E478068AF814}"/>
              </a:ext>
            </a:extLst>
          </p:cNvPr>
          <p:cNvSpPr txBox="1"/>
          <p:nvPr/>
        </p:nvSpPr>
        <p:spPr>
          <a:xfrm>
            <a:off x="813601" y="5400350"/>
            <a:ext cx="1534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</a:t>
            </a:r>
            <a:r>
              <a:rPr lang="en-DE" baseline="-25000" dirty="0"/>
              <a:t>2</a:t>
            </a:r>
            <a:r>
              <a:rPr lang="en-DE" dirty="0"/>
              <a:t> := cons(5, l</a:t>
            </a:r>
            <a:r>
              <a:rPr lang="en-DE" baseline="-25000" dirty="0"/>
              <a:t>1</a:t>
            </a:r>
            <a:r>
              <a:rPr lang="en-DE" dirty="0"/>
              <a:t>)</a:t>
            </a:r>
          </a:p>
        </p:txBody>
      </p:sp>
      <p:sp>
        <p:nvSpPr>
          <p:cNvPr id="46" name="Textfeld 4">
            <a:extLst>
              <a:ext uri="{FF2B5EF4-FFF2-40B4-BE49-F238E27FC236}">
                <a16:creationId xmlns:a16="http://schemas.microsoft.com/office/drawing/2014/main" id="{980AAEFA-E5C9-CE4E-9E13-80D5553FED47}"/>
              </a:ext>
            </a:extLst>
          </p:cNvPr>
          <p:cNvSpPr txBox="1"/>
          <p:nvPr/>
        </p:nvSpPr>
        <p:spPr>
          <a:xfrm>
            <a:off x="1658045" y="4016958"/>
            <a:ext cx="3930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/>
              <a:t>l</a:t>
            </a:r>
            <a:r>
              <a:rPr lang="de-DE" sz="2800" baseline="-25000" dirty="0"/>
              <a:t>2</a:t>
            </a:r>
          </a:p>
        </p:txBody>
      </p:sp>
      <p:sp>
        <p:nvSpPr>
          <p:cNvPr id="3" name="Freeform 2">
            <a:extLst>
              <a:ext uri="{FF2B5EF4-FFF2-40B4-BE49-F238E27FC236}">
                <a16:creationId xmlns:a16="http://schemas.microsoft.com/office/drawing/2014/main" id="{92EE17B6-4C60-604D-8F9D-D071AE0F5668}"/>
              </a:ext>
            </a:extLst>
          </p:cNvPr>
          <p:cNvSpPr/>
          <p:nvPr/>
        </p:nvSpPr>
        <p:spPr>
          <a:xfrm>
            <a:off x="2229412" y="1683822"/>
            <a:ext cx="2375642" cy="2572244"/>
          </a:xfrm>
          <a:custGeom>
            <a:avLst/>
            <a:gdLst>
              <a:gd name="connsiteX0" fmla="*/ 1210474 w 2375642"/>
              <a:gd name="connsiteY0" fmla="*/ 2552084 h 2572244"/>
              <a:gd name="connsiteX1" fmla="*/ 1863617 w 2375642"/>
              <a:gd name="connsiteY1" fmla="*/ 2541198 h 2572244"/>
              <a:gd name="connsiteX2" fmla="*/ 2331702 w 2375642"/>
              <a:gd name="connsiteY2" fmla="*/ 2258169 h 2572244"/>
              <a:gd name="connsiteX3" fmla="*/ 2299045 w 2375642"/>
              <a:gd name="connsiteY3" fmla="*/ 1790084 h 2572244"/>
              <a:gd name="connsiteX4" fmla="*/ 1830959 w 2375642"/>
              <a:gd name="connsiteY4" fmla="*/ 1441741 h 2572244"/>
              <a:gd name="connsiteX5" fmla="*/ 1003645 w 2375642"/>
              <a:gd name="connsiteY5" fmla="*/ 1419969 h 2572244"/>
              <a:gd name="connsiteX6" fmla="*/ 274302 w 2375642"/>
              <a:gd name="connsiteY6" fmla="*/ 1191369 h 2572244"/>
              <a:gd name="connsiteX7" fmla="*/ 2159 w 2375642"/>
              <a:gd name="connsiteY7" fmla="*/ 690627 h 2572244"/>
              <a:gd name="connsiteX8" fmla="*/ 165445 w 2375642"/>
              <a:gd name="connsiteY8" fmla="*/ 178998 h 2572244"/>
              <a:gd name="connsiteX9" fmla="*/ 492017 w 2375642"/>
              <a:gd name="connsiteY9" fmla="*/ 15712 h 2572244"/>
              <a:gd name="connsiteX10" fmla="*/ 742388 w 2375642"/>
              <a:gd name="connsiteY10" fmla="*/ 15712 h 2572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375642" h="2572244">
                <a:moveTo>
                  <a:pt x="1210474" y="2552084"/>
                </a:moveTo>
                <a:cubicBezTo>
                  <a:pt x="1443610" y="2571134"/>
                  <a:pt x="1676746" y="2590184"/>
                  <a:pt x="1863617" y="2541198"/>
                </a:cubicBezTo>
                <a:cubicBezTo>
                  <a:pt x="2050488" y="2492212"/>
                  <a:pt x="2259131" y="2383355"/>
                  <a:pt x="2331702" y="2258169"/>
                </a:cubicBezTo>
                <a:cubicBezTo>
                  <a:pt x="2404273" y="2132983"/>
                  <a:pt x="2382502" y="1926155"/>
                  <a:pt x="2299045" y="1790084"/>
                </a:cubicBezTo>
                <a:cubicBezTo>
                  <a:pt x="2215588" y="1654013"/>
                  <a:pt x="2046859" y="1503427"/>
                  <a:pt x="1830959" y="1441741"/>
                </a:cubicBezTo>
                <a:cubicBezTo>
                  <a:pt x="1615059" y="1380055"/>
                  <a:pt x="1263088" y="1461698"/>
                  <a:pt x="1003645" y="1419969"/>
                </a:cubicBezTo>
                <a:cubicBezTo>
                  <a:pt x="744202" y="1378240"/>
                  <a:pt x="441216" y="1312926"/>
                  <a:pt x="274302" y="1191369"/>
                </a:cubicBezTo>
                <a:cubicBezTo>
                  <a:pt x="107388" y="1069812"/>
                  <a:pt x="20302" y="859356"/>
                  <a:pt x="2159" y="690627"/>
                </a:cubicBezTo>
                <a:cubicBezTo>
                  <a:pt x="-15984" y="521898"/>
                  <a:pt x="83802" y="291484"/>
                  <a:pt x="165445" y="178998"/>
                </a:cubicBezTo>
                <a:cubicBezTo>
                  <a:pt x="247088" y="66512"/>
                  <a:pt x="395860" y="42926"/>
                  <a:pt x="492017" y="15712"/>
                </a:cubicBezTo>
                <a:cubicBezTo>
                  <a:pt x="588174" y="-11502"/>
                  <a:pt x="665281" y="2105"/>
                  <a:pt x="742388" y="15712"/>
                </a:cubicBezTo>
              </a:path>
            </a:pathLst>
          </a:custGeom>
          <a:noFill/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94942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8" grpId="0" animBg="1"/>
      <p:bldP spid="42" grpId="0"/>
      <p:bldP spid="46" grpId="0"/>
      <p:bldP spid="3" grpId="0" animBg="1"/>
    </p:bldLst>
  </p:timing>
</p:sld>
</file>

<file path=ppt/theme/theme1.xml><?xml version="1.0" encoding="utf-8"?>
<a:theme xmlns:a="http://schemas.openxmlformats.org/drawingml/2006/main" name="7_Standarddesign">
  <a:themeElements>
    <a:clrScheme name="7_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Standarddesign">
      <a:majorFont>
        <a:latin typeface="Myriad Pro"/>
        <a:ea typeface="ＭＳ Ｐゴシック"/>
        <a:cs typeface=""/>
      </a:majorFont>
      <a:minorFont>
        <a:latin typeface="Myriad Pro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7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1243</TotalTime>
  <Words>1835</Words>
  <Application>Microsoft Macintosh PowerPoint</Application>
  <PresentationFormat>On-screen Show (4:3)</PresentationFormat>
  <Paragraphs>329</Paragraphs>
  <Slides>29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Arial Black</vt:lpstr>
      <vt:lpstr>Calibri</vt:lpstr>
      <vt:lpstr>Myriad Pro</vt:lpstr>
      <vt:lpstr>7_Standarddesign</vt:lpstr>
      <vt:lpstr>Clip</vt:lpstr>
      <vt:lpstr>Algorithmen und Datenstrukturen</vt:lpstr>
      <vt:lpstr>Strukturen zur Gruppierung von Daten</vt:lpstr>
      <vt:lpstr>Wenn wir length effizient realisieren wollen…</vt:lpstr>
      <vt:lpstr>Listen als abstrakte Datentypen (ADTs)</vt:lpstr>
      <vt:lpstr>Listen intern (Beispiel)</vt:lpstr>
      <vt:lpstr>insert(5, l)</vt:lpstr>
      <vt:lpstr>Listen als Glaskästen (“verkettete Liste”)</vt:lpstr>
      <vt:lpstr>Listen als Glaskästen</vt:lpstr>
      <vt:lpstr>Cons</vt:lpstr>
      <vt:lpstr>Wiederholung ADT-Listen: insert(5, l)</vt:lpstr>
      <vt:lpstr>Zugriff auf erste Komponente mit first</vt:lpstr>
      <vt:lpstr>Manipulaton der ersten Komponente</vt:lpstr>
      <vt:lpstr>Zugriff auf zweite Komponte mit rest</vt:lpstr>
      <vt:lpstr>Manipulaton der zweiten Komponente (1)</vt:lpstr>
      <vt:lpstr>Manipulaton der zweiten Komponente (2)</vt:lpstr>
      <vt:lpstr>Kellerspeicher / Stapelspeicher / Stack</vt:lpstr>
      <vt:lpstr>Keller intern (Beispiel: als Liste)</vt:lpstr>
      <vt:lpstr>Keller intern (Beispiel 2: als Array)</vt:lpstr>
      <vt:lpstr>Realisierung von Kellerspeichern</vt:lpstr>
      <vt:lpstr>Schlange / Queue (First-in-First-out-Speicher)</vt:lpstr>
      <vt:lpstr>Queue intern (Beispiel)</vt:lpstr>
      <vt:lpstr>PowerPoint Presentation</vt:lpstr>
      <vt:lpstr>Bucket-Sort</vt:lpstr>
      <vt:lpstr>Wie wollen wir die Eimerkette implementieren?</vt:lpstr>
      <vt:lpstr>Analyse von Bucketsort</vt:lpstr>
      <vt:lpstr>Analyse (2)</vt:lpstr>
      <vt:lpstr>Analyse (3)</vt:lpstr>
      <vt:lpstr>Lineare Sortierung: Einsicht</vt:lpstr>
      <vt:lpstr>Zusammenfassung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Uli</dc:creator>
  <cp:lastModifiedBy>Ralf Möller</cp:lastModifiedBy>
  <cp:revision>1247</cp:revision>
  <cp:lastPrinted>2015-04-16T10:14:41Z</cp:lastPrinted>
  <dcterms:created xsi:type="dcterms:W3CDTF">2010-04-27T12:26:40Z</dcterms:created>
  <dcterms:modified xsi:type="dcterms:W3CDTF">2020-04-04T09:23:36Z</dcterms:modified>
</cp:coreProperties>
</file>