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55" r:id="rId1"/>
  </p:sldMasterIdLst>
  <p:notesMasterIdLst>
    <p:notesMasterId r:id="rId29"/>
  </p:notesMasterIdLst>
  <p:handoutMasterIdLst>
    <p:handoutMasterId r:id="rId30"/>
  </p:handoutMasterIdLst>
  <p:sldIdLst>
    <p:sldId id="341" r:id="rId2"/>
    <p:sldId id="340" r:id="rId3"/>
    <p:sldId id="274" r:id="rId4"/>
    <p:sldId id="353" r:id="rId5"/>
    <p:sldId id="275" r:id="rId6"/>
    <p:sldId id="276" r:id="rId7"/>
    <p:sldId id="277" r:id="rId8"/>
    <p:sldId id="278" r:id="rId9"/>
    <p:sldId id="279" r:id="rId10"/>
    <p:sldId id="280" r:id="rId11"/>
    <p:sldId id="281" r:id="rId12"/>
    <p:sldId id="282" r:id="rId13"/>
    <p:sldId id="283" r:id="rId14"/>
    <p:sldId id="284" r:id="rId15"/>
    <p:sldId id="285" r:id="rId16"/>
    <p:sldId id="286" r:id="rId17"/>
    <p:sldId id="287" r:id="rId18"/>
    <p:sldId id="289" r:id="rId19"/>
    <p:sldId id="290" r:id="rId20"/>
    <p:sldId id="291" r:id="rId21"/>
    <p:sldId id="288" r:id="rId22"/>
    <p:sldId id="396" r:id="rId23"/>
    <p:sldId id="292" r:id="rId24"/>
    <p:sldId id="349" r:id="rId25"/>
    <p:sldId id="350" r:id="rId26"/>
    <p:sldId id="293" r:id="rId27"/>
    <p:sldId id="371" r:id="rId28"/>
  </p:sldIdLst>
  <p:sldSz cx="9144000" cy="6858000" type="screen4x3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30AFF"/>
    <a:srgbClr val="00429D"/>
    <a:srgbClr val="009999"/>
    <a:srgbClr val="FF6501"/>
    <a:srgbClr val="00394A"/>
    <a:srgbClr val="003241"/>
    <a:srgbClr val="DAD9D3"/>
    <a:srgbClr val="B2B1A9"/>
    <a:srgbClr val="004B5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1348"/>
    <p:restoredTop sz="94694"/>
  </p:normalViewPr>
  <p:slideViewPr>
    <p:cSldViewPr>
      <p:cViewPr varScale="1">
        <p:scale>
          <a:sx n="117" d="100"/>
          <a:sy n="117" d="100"/>
        </p:scale>
        <p:origin x="920" y="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0E313858-1444-3D43-A256-4203540525FB}" type="datetimeFigureOut">
              <a:rPr lang="de-DE"/>
              <a:pPr>
                <a:defRPr/>
              </a:pPr>
              <a:t>05.04.20</a:t>
            </a:fld>
            <a:endParaRPr lang="en-US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BE53A711-EA24-9945-9209-B554BD90ED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04797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4F448315-31FF-D64A-8E15-6406D822B296}" type="datetimeFigureOut">
              <a:rPr lang="de-DE"/>
              <a:pPr>
                <a:defRPr/>
              </a:pPr>
              <a:t>05.04.20</a:t>
            </a:fld>
            <a:endParaRPr lang="en-US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en-US" noProof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C6345C02-6D78-7546-B128-9C701081C0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733724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/>
              <a:t>Master-Untertitelformat bearbeiten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2627313" y="6400800"/>
            <a:ext cx="1223962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33725" y="6400800"/>
            <a:ext cx="2895600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1F78D6-AAFE-6549-883F-83F0F9282AC2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169247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2627313" y="6400800"/>
            <a:ext cx="1223962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33725" y="6400800"/>
            <a:ext cx="2895600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F3329A-EBEB-CC42-9BF8-2D4C422D8BB6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360512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1412875"/>
            <a:ext cx="2057400" cy="4824413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412875"/>
            <a:ext cx="6019800" cy="4824413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2627313" y="6400800"/>
            <a:ext cx="1223962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33725" y="6400800"/>
            <a:ext cx="2895600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10CD90-3039-CE49-88E9-7086438DE17F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706787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2627313" y="6400800"/>
            <a:ext cx="1223962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33725" y="6400800"/>
            <a:ext cx="2895600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12F2AC-72A6-5242-BB66-261AC8F7AC4C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520884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2627313" y="6400800"/>
            <a:ext cx="1223962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33725" y="6400800"/>
            <a:ext cx="2895600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06868F-D895-214A-922C-F9CC83BD0B4A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03521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124744"/>
            <a:ext cx="4038600" cy="511254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124744"/>
            <a:ext cx="4038600" cy="511254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2627313" y="6400800"/>
            <a:ext cx="1223962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3133725" y="6400800"/>
            <a:ext cx="2895600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45D1D6-D742-6C4A-8AAA-D3FFB9E8B8D7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924177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>
          <a:xfrm>
            <a:off x="2627313" y="6400800"/>
            <a:ext cx="1223962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>
          <a:xfrm>
            <a:off x="3133725" y="6400800"/>
            <a:ext cx="2895600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0205DB-DBE6-1041-9DAE-37CAD6DC95A1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123711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>
          <a:xfrm>
            <a:off x="2627313" y="6400800"/>
            <a:ext cx="1223962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3133725" y="6400800"/>
            <a:ext cx="2895600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07CBAE-3DD4-5444-8053-7BDFDCD09BAC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74973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>
          <a:xfrm>
            <a:off x="2627313" y="6400800"/>
            <a:ext cx="1223962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>
          <a:xfrm>
            <a:off x="3133725" y="6400800"/>
            <a:ext cx="2895600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A67C7A-5470-F447-AB2D-F83D66E88D95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19052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2627313" y="6400800"/>
            <a:ext cx="1223962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3133725" y="6400800"/>
            <a:ext cx="2895600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208764-7045-0242-80CB-782CB8400123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308215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2627313" y="6400800"/>
            <a:ext cx="1223962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3133725" y="6400800"/>
            <a:ext cx="2895600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3EFC2B-7D34-1248-9673-E2DD8C0DFB8A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43379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56" name="Rectangle 4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956550" y="6400800"/>
            <a:ext cx="1008063" cy="19685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0" tIns="0" rIns="91440" bIns="0" numCol="1" anchor="t" anchorCtr="0" compatLnSpc="1">
            <a:prstTxWarp prst="textNoShape">
              <a:avLst/>
            </a:prstTxWarp>
          </a:bodyPr>
          <a:lstStyle>
            <a:lvl1pPr algn="r">
              <a:defRPr sz="1100">
                <a:cs typeface="+mn-cs"/>
              </a:defRPr>
            </a:lvl1pPr>
          </a:lstStyle>
          <a:p>
            <a:pPr>
              <a:defRPr/>
            </a:pPr>
            <a:fld id="{E92A142D-BBBD-2D43-AE79-F93CC528D69C}" type="slidenum">
              <a:rPr lang="de-DE"/>
              <a:pPr>
                <a:defRPr/>
              </a:pPr>
              <a:t>‹#›</a:t>
            </a:fld>
            <a:endParaRPr lang="de-DE" dirty="0"/>
          </a:p>
        </p:txBody>
      </p:sp>
      <p:pic>
        <p:nvPicPr>
          <p:cNvPr id="1027" name="Picture 45" descr="Logo_ImFocus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4863" y="6453188"/>
            <a:ext cx="1377950" cy="84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4558" name="Rectangle 46"/>
          <p:cNvSpPr>
            <a:spLocks noChangeArrowheads="1"/>
          </p:cNvSpPr>
          <p:nvPr userDrawn="1"/>
        </p:nvSpPr>
        <p:spPr bwMode="auto">
          <a:xfrm>
            <a:off x="179388" y="981075"/>
            <a:ext cx="8785225" cy="73025"/>
          </a:xfrm>
          <a:prstGeom prst="rect">
            <a:avLst/>
          </a:prstGeom>
          <a:solidFill>
            <a:srgbClr val="DAD9D3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64559" name="Rectangle 47"/>
          <p:cNvSpPr>
            <a:spLocks noChangeArrowheads="1"/>
          </p:cNvSpPr>
          <p:nvPr userDrawn="1"/>
        </p:nvSpPr>
        <p:spPr bwMode="auto">
          <a:xfrm flipV="1">
            <a:off x="179388" y="6669088"/>
            <a:ext cx="8785225" cy="188912"/>
          </a:xfrm>
          <a:prstGeom prst="rect">
            <a:avLst/>
          </a:prstGeom>
          <a:solidFill>
            <a:srgbClr val="DAD9D3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64561" name="Rectangle 49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260350"/>
            <a:ext cx="8229600" cy="503238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/>
              <a:t>Titelmasterformat durch Klicken bearbeiten</a:t>
            </a:r>
          </a:p>
        </p:txBody>
      </p:sp>
      <p:sp>
        <p:nvSpPr>
          <p:cNvPr id="64562" name="Rectangle 50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96975"/>
            <a:ext cx="8229600" cy="4968875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pic>
        <p:nvPicPr>
          <p:cNvPr id="1032" name="Bild 48" descr="Logo_Inst_InfSys_P309.pdf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6167438"/>
            <a:ext cx="2160588" cy="57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21" r:id="rId1"/>
    <p:sldLayoutId id="2147483822" r:id="rId2"/>
    <p:sldLayoutId id="2147483823" r:id="rId3"/>
    <p:sldLayoutId id="2147483824" r:id="rId4"/>
    <p:sldLayoutId id="2147483825" r:id="rId5"/>
    <p:sldLayoutId id="2147483826" r:id="rId6"/>
    <p:sldLayoutId id="2147483827" r:id="rId7"/>
    <p:sldLayoutId id="2147483828" r:id="rId8"/>
    <p:sldLayoutId id="2147483829" r:id="rId9"/>
    <p:sldLayoutId id="2147483830" r:id="rId10"/>
    <p:sldLayoutId id="2147483831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6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1412875"/>
            <a:ext cx="7772400" cy="935038"/>
          </a:xfrm>
        </p:spPr>
        <p:txBody>
          <a:bodyPr/>
          <a:lstStyle/>
          <a:p>
            <a:pPr eaLnBrk="1" hangingPunct="1">
              <a:defRPr/>
            </a:pPr>
            <a:r>
              <a:rPr lang="de-DE" sz="3600" b="1" dirty="0">
                <a:cs typeface="+mj-cs"/>
              </a:rPr>
              <a:t>Algorithmen und Datenstrukturen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078153"/>
            <a:ext cx="6400800" cy="3024188"/>
          </a:xfrm>
        </p:spPr>
        <p:txBody>
          <a:bodyPr/>
          <a:lstStyle/>
          <a:p>
            <a:pPr eaLnBrk="1" hangingPunct="1">
              <a:defRPr/>
            </a:pPr>
            <a:r>
              <a:rPr lang="de-DE" sz="2400" dirty="0">
                <a:cs typeface="+mn-cs"/>
              </a:rPr>
              <a:t>Prof. Dr. Ralf Möller</a:t>
            </a:r>
          </a:p>
          <a:p>
            <a:pPr eaLnBrk="1" hangingPunct="1">
              <a:defRPr/>
            </a:pPr>
            <a:r>
              <a:rPr lang="de-DE" sz="2400" b="1" dirty="0">
                <a:cs typeface="+mn-cs"/>
              </a:rPr>
              <a:t>Universität zu Lübeck</a:t>
            </a:r>
          </a:p>
          <a:p>
            <a:pPr eaLnBrk="1" hangingPunct="1">
              <a:defRPr/>
            </a:pPr>
            <a:r>
              <a:rPr lang="de-DE" sz="2400" b="1" dirty="0">
                <a:cs typeface="+mn-cs"/>
              </a:rPr>
              <a:t>Institut für Informationssysteme</a:t>
            </a:r>
          </a:p>
          <a:p>
            <a:pPr eaLnBrk="1" hangingPunct="1">
              <a:defRPr/>
            </a:pPr>
            <a:endParaRPr lang="de-DE" sz="2400" dirty="0">
              <a:cs typeface="+mn-cs"/>
            </a:endParaRPr>
          </a:p>
          <a:p>
            <a:pPr eaLnBrk="1" hangingPunct="1">
              <a:defRPr/>
            </a:pPr>
            <a:r>
              <a:rPr lang="de-DE" sz="2400" dirty="0">
                <a:cs typeface="+mn-cs"/>
              </a:rPr>
              <a:t>Felix </a:t>
            </a:r>
            <a:r>
              <a:rPr lang="de-DE" sz="2400" dirty="0" err="1">
                <a:cs typeface="+mn-cs"/>
              </a:rPr>
              <a:t>Kuhr</a:t>
            </a:r>
            <a:r>
              <a:rPr lang="de-DE" sz="2400" dirty="0">
                <a:cs typeface="+mn-cs"/>
              </a:rPr>
              <a:t> (Übungen)</a:t>
            </a:r>
          </a:p>
          <a:p>
            <a:pPr eaLnBrk="1" hangingPunct="1">
              <a:defRPr/>
            </a:pPr>
            <a:r>
              <a:rPr lang="de-DE" sz="2400" dirty="0">
                <a:cs typeface="+mn-cs"/>
              </a:rPr>
              <a:t>sowie viele Tutoren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22E38AF-4539-084F-8612-940A63F36771}"/>
              </a:ext>
            </a:extLst>
          </p:cNvPr>
          <p:cNvSpPr txBox="1"/>
          <p:nvPr/>
        </p:nvSpPr>
        <p:spPr>
          <a:xfrm>
            <a:off x="2370122" y="2060848"/>
            <a:ext cx="44037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DE" dirty="0"/>
              <a:t>Prioritätswarteschlangen mit binären Heaps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0DD938-D60B-8F40-AB04-81EF40874824}" type="slidenum">
              <a:rPr lang="de-DE"/>
              <a:pPr>
                <a:defRPr/>
              </a:pPr>
              <a:t>10</a:t>
            </a:fld>
            <a:endParaRPr lang="de-DE"/>
          </a:p>
        </p:txBody>
      </p:sp>
      <p:sp>
        <p:nvSpPr>
          <p:cNvPr id="148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 dirty="0">
                <a:cs typeface="+mj-cs"/>
              </a:rPr>
              <a:t>Binärer Heap </a:t>
            </a:r>
            <a:r>
              <a:rPr lang="de-DE" dirty="0"/>
              <a:t>(Wiederholung)</a:t>
            </a:r>
            <a:endParaRPr lang="de-DE" dirty="0">
              <a:cs typeface="+mj-cs"/>
            </a:endParaRPr>
          </a:p>
        </p:txBody>
      </p:sp>
      <p:sp>
        <p:nvSpPr>
          <p:cNvPr id="148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de-DE" sz="2800" dirty="0">
                <a:cs typeface="+mn-cs"/>
              </a:rPr>
              <a:t>Realisierung eines Binärbaums als Feld: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de-DE" sz="2800" dirty="0">
              <a:cs typeface="+mn-cs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de-DE" sz="2800" dirty="0">
              <a:cs typeface="+mn-cs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de-DE" sz="2800" dirty="0">
              <a:cs typeface="+mn-cs"/>
            </a:endParaRPr>
          </a:p>
          <a:p>
            <a:pPr eaLnBrk="1" hangingPunct="1">
              <a:lnSpc>
                <a:spcPct val="80000"/>
              </a:lnSpc>
              <a:defRPr/>
            </a:pPr>
            <a:endParaRPr lang="de-DE" sz="2800" dirty="0">
              <a:solidFill>
                <a:schemeClr val="hlink"/>
              </a:solidFill>
              <a:cs typeface="+mn-cs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de-DE" sz="2800" dirty="0">
                <a:solidFill>
                  <a:schemeClr val="hlink"/>
                </a:solidFill>
                <a:cs typeface="+mn-cs"/>
              </a:rPr>
              <a:t>H:</a:t>
            </a:r>
            <a:r>
              <a:rPr lang="de-DE" sz="2800" dirty="0">
                <a:cs typeface="+mn-cs"/>
              </a:rPr>
              <a:t> Array </a:t>
            </a:r>
            <a:r>
              <a:rPr lang="de-DE" sz="2800" dirty="0">
                <a:solidFill>
                  <a:schemeClr val="hlink"/>
                </a:solidFill>
                <a:cs typeface="+mn-cs"/>
              </a:rPr>
              <a:t>[1..n]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de-DE" sz="2800" dirty="0">
                <a:cs typeface="+mn-cs"/>
              </a:rPr>
              <a:t>Kinder von </a:t>
            </a:r>
            <a:r>
              <a:rPr lang="de-DE" sz="2800" dirty="0" err="1">
                <a:solidFill>
                  <a:schemeClr val="hlink"/>
                </a:solidFill>
                <a:cs typeface="+mn-cs"/>
              </a:rPr>
              <a:t>e</a:t>
            </a:r>
            <a:r>
              <a:rPr lang="de-DE" sz="2800" dirty="0">
                <a:cs typeface="+mn-cs"/>
              </a:rPr>
              <a:t> in </a:t>
            </a:r>
            <a:r>
              <a:rPr lang="de-DE" sz="2800" dirty="0">
                <a:solidFill>
                  <a:schemeClr val="hlink"/>
                </a:solidFill>
                <a:cs typeface="+mn-cs"/>
              </a:rPr>
              <a:t>H[i]: </a:t>
            </a:r>
            <a:r>
              <a:rPr lang="de-DE" sz="2800" dirty="0">
                <a:cs typeface="+mn-cs"/>
              </a:rPr>
              <a:t>in</a:t>
            </a:r>
            <a:r>
              <a:rPr lang="de-DE" sz="2800" dirty="0">
                <a:solidFill>
                  <a:schemeClr val="hlink"/>
                </a:solidFill>
                <a:cs typeface="+mn-cs"/>
              </a:rPr>
              <a:t> H[2i], H[2i+1]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de-DE" sz="2800" dirty="0">
                <a:solidFill>
                  <a:srgbClr val="FF0000"/>
                </a:solidFill>
                <a:cs typeface="+mn-cs"/>
              </a:rPr>
              <a:t>Form-Invariante:</a:t>
            </a:r>
            <a:r>
              <a:rPr lang="de-DE" sz="2800" dirty="0">
                <a:solidFill>
                  <a:schemeClr val="hlink"/>
                </a:solidFill>
                <a:cs typeface="+mn-cs"/>
              </a:rPr>
              <a:t> H[1],…,H[</a:t>
            </a:r>
            <a:r>
              <a:rPr lang="de-DE" sz="2800" dirty="0" err="1">
                <a:solidFill>
                  <a:schemeClr val="hlink"/>
                </a:solidFill>
                <a:cs typeface="+mn-cs"/>
              </a:rPr>
              <a:t>k</a:t>
            </a:r>
            <a:r>
              <a:rPr lang="de-DE" sz="2800" dirty="0">
                <a:solidFill>
                  <a:schemeClr val="hlink"/>
                </a:solidFill>
                <a:cs typeface="+mn-cs"/>
              </a:rPr>
              <a:t>] </a:t>
            </a:r>
            <a:r>
              <a:rPr lang="de-DE" sz="2800" dirty="0">
                <a:cs typeface="+mn-cs"/>
              </a:rPr>
              <a:t>besetzt für </a:t>
            </a:r>
            <a:r>
              <a:rPr lang="de-DE" sz="2800" dirty="0" err="1">
                <a:solidFill>
                  <a:schemeClr val="hlink"/>
                </a:solidFill>
              </a:rPr>
              <a:t>k≤n</a:t>
            </a:r>
            <a:endParaRPr lang="de-DE" sz="2800" dirty="0">
              <a:cs typeface="+mn-cs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de-DE" sz="2800" dirty="0">
                <a:solidFill>
                  <a:srgbClr val="FF0000"/>
                </a:solidFill>
                <a:cs typeface="+mn-cs"/>
              </a:rPr>
              <a:t>Heap-Invariante:</a:t>
            </a:r>
            <a:br>
              <a:rPr lang="de-DE" sz="2800" dirty="0">
                <a:solidFill>
                  <a:schemeClr val="hlink"/>
                </a:solidFill>
                <a:cs typeface="+mn-cs"/>
              </a:rPr>
            </a:br>
            <a:r>
              <a:rPr lang="de-DE" sz="2800" dirty="0">
                <a:solidFill>
                  <a:schemeClr val="hlink"/>
                </a:solidFill>
                <a:cs typeface="+mn-cs"/>
              </a:rPr>
              <a:t>      </a:t>
            </a:r>
            <a:r>
              <a:rPr lang="de-DE" sz="2800" dirty="0" err="1">
                <a:solidFill>
                  <a:schemeClr val="hlink"/>
                </a:solidFill>
                <a:cs typeface="+mn-cs"/>
              </a:rPr>
              <a:t>key</a:t>
            </a:r>
            <a:r>
              <a:rPr lang="de-DE" sz="2800" dirty="0">
                <a:solidFill>
                  <a:schemeClr val="hlink"/>
                </a:solidFill>
                <a:cs typeface="+mn-cs"/>
              </a:rPr>
              <a:t>(H[i])≤min( </a:t>
            </a:r>
            <a:r>
              <a:rPr lang="de-DE" sz="2800" dirty="0">
                <a:solidFill>
                  <a:srgbClr val="FF6600"/>
                </a:solidFill>
                <a:cs typeface="+mn-cs"/>
              </a:rPr>
              <a:t>{</a:t>
            </a:r>
            <a:r>
              <a:rPr lang="de-DE" sz="2800" dirty="0">
                <a:solidFill>
                  <a:schemeClr val="hlink"/>
                </a:solidFill>
                <a:cs typeface="+mn-cs"/>
              </a:rPr>
              <a:t> </a:t>
            </a:r>
            <a:r>
              <a:rPr lang="de-DE" sz="2800" dirty="0" err="1">
                <a:solidFill>
                  <a:schemeClr val="hlink"/>
                </a:solidFill>
                <a:cs typeface="+mn-cs"/>
              </a:rPr>
              <a:t>key</a:t>
            </a:r>
            <a:r>
              <a:rPr lang="de-DE" sz="2800" dirty="0">
                <a:solidFill>
                  <a:schemeClr val="hlink"/>
                </a:solidFill>
                <a:cs typeface="+mn-cs"/>
              </a:rPr>
              <a:t>(H[2i]), </a:t>
            </a:r>
            <a:r>
              <a:rPr lang="de-DE" sz="2800" dirty="0" err="1">
                <a:solidFill>
                  <a:schemeClr val="hlink"/>
                </a:solidFill>
                <a:cs typeface="+mn-cs"/>
              </a:rPr>
              <a:t>key</a:t>
            </a:r>
            <a:r>
              <a:rPr lang="de-DE" sz="2800" dirty="0">
                <a:solidFill>
                  <a:schemeClr val="hlink"/>
                </a:solidFill>
                <a:cs typeface="+mn-cs"/>
              </a:rPr>
              <a:t>( H[2i+1] ) </a:t>
            </a:r>
            <a:r>
              <a:rPr lang="de-DE" sz="2800" dirty="0">
                <a:solidFill>
                  <a:srgbClr val="FF6600"/>
                </a:solidFill>
                <a:cs typeface="+mn-cs"/>
              </a:rPr>
              <a:t>}</a:t>
            </a:r>
            <a:r>
              <a:rPr lang="de-DE" sz="2800" dirty="0">
                <a:solidFill>
                  <a:schemeClr val="hlink"/>
                </a:solidFill>
                <a:cs typeface="+mn-cs"/>
              </a:rPr>
              <a:t> )</a:t>
            </a:r>
          </a:p>
        </p:txBody>
      </p:sp>
      <p:sp>
        <p:nvSpPr>
          <p:cNvPr id="148493" name="Rectangle 13"/>
          <p:cNvSpPr>
            <a:spLocks noChangeArrowheads="1"/>
          </p:cNvSpPr>
          <p:nvPr/>
        </p:nvSpPr>
        <p:spPr bwMode="auto">
          <a:xfrm>
            <a:off x="1403648" y="2205038"/>
            <a:ext cx="503238" cy="504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e</a:t>
            </a:r>
            <a:r>
              <a:rPr lang="de-DE" baseline="-25000">
                <a:cs typeface="+mn-cs"/>
              </a:rPr>
              <a:t>1</a:t>
            </a:r>
          </a:p>
        </p:txBody>
      </p:sp>
      <p:sp>
        <p:nvSpPr>
          <p:cNvPr id="148494" name="Rectangle 14"/>
          <p:cNvSpPr>
            <a:spLocks noChangeArrowheads="1"/>
          </p:cNvSpPr>
          <p:nvPr/>
        </p:nvSpPr>
        <p:spPr bwMode="auto">
          <a:xfrm>
            <a:off x="1908473" y="2205038"/>
            <a:ext cx="503238" cy="504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e</a:t>
            </a:r>
            <a:r>
              <a:rPr lang="de-DE" baseline="-25000">
                <a:cs typeface="+mn-cs"/>
              </a:rPr>
              <a:t>2</a:t>
            </a:r>
          </a:p>
        </p:txBody>
      </p:sp>
      <p:sp>
        <p:nvSpPr>
          <p:cNvPr id="148495" name="Rectangle 15"/>
          <p:cNvSpPr>
            <a:spLocks noChangeArrowheads="1"/>
          </p:cNvSpPr>
          <p:nvPr/>
        </p:nvSpPr>
        <p:spPr bwMode="auto">
          <a:xfrm>
            <a:off x="2411711" y="2205038"/>
            <a:ext cx="503237" cy="504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e</a:t>
            </a:r>
            <a:r>
              <a:rPr lang="de-DE" baseline="-25000">
                <a:cs typeface="+mn-cs"/>
              </a:rPr>
              <a:t>3</a:t>
            </a:r>
          </a:p>
        </p:txBody>
      </p:sp>
      <p:sp>
        <p:nvSpPr>
          <p:cNvPr id="148496" name="Rectangle 16"/>
          <p:cNvSpPr>
            <a:spLocks noChangeArrowheads="1"/>
          </p:cNvSpPr>
          <p:nvPr/>
        </p:nvSpPr>
        <p:spPr bwMode="auto">
          <a:xfrm>
            <a:off x="2916536" y="2205038"/>
            <a:ext cx="503237" cy="504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e</a:t>
            </a:r>
            <a:r>
              <a:rPr lang="de-DE" baseline="-25000">
                <a:cs typeface="+mn-cs"/>
              </a:rPr>
              <a:t>4</a:t>
            </a:r>
          </a:p>
        </p:txBody>
      </p:sp>
      <p:sp>
        <p:nvSpPr>
          <p:cNvPr id="148497" name="Rectangle 17"/>
          <p:cNvSpPr>
            <a:spLocks noChangeArrowheads="1"/>
          </p:cNvSpPr>
          <p:nvPr/>
        </p:nvSpPr>
        <p:spPr bwMode="auto">
          <a:xfrm>
            <a:off x="3419773" y="2205038"/>
            <a:ext cx="503238" cy="504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e</a:t>
            </a:r>
            <a:r>
              <a:rPr lang="de-DE" baseline="-25000">
                <a:cs typeface="+mn-cs"/>
              </a:rPr>
              <a:t>5</a:t>
            </a:r>
          </a:p>
        </p:txBody>
      </p:sp>
      <p:sp>
        <p:nvSpPr>
          <p:cNvPr id="148498" name="Rectangle 18"/>
          <p:cNvSpPr>
            <a:spLocks noChangeArrowheads="1"/>
          </p:cNvSpPr>
          <p:nvPr/>
        </p:nvSpPr>
        <p:spPr bwMode="auto">
          <a:xfrm>
            <a:off x="3924598" y="2205038"/>
            <a:ext cx="503238" cy="504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e</a:t>
            </a:r>
            <a:r>
              <a:rPr lang="de-DE" baseline="-25000">
                <a:cs typeface="+mn-cs"/>
              </a:rPr>
              <a:t>6</a:t>
            </a:r>
          </a:p>
        </p:txBody>
      </p:sp>
      <p:sp>
        <p:nvSpPr>
          <p:cNvPr id="148499" name="Rectangle 19"/>
          <p:cNvSpPr>
            <a:spLocks noChangeArrowheads="1"/>
          </p:cNvSpPr>
          <p:nvPr/>
        </p:nvSpPr>
        <p:spPr bwMode="auto">
          <a:xfrm>
            <a:off x="4427836" y="2205038"/>
            <a:ext cx="503237" cy="504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e</a:t>
            </a:r>
            <a:r>
              <a:rPr lang="de-DE" baseline="-25000">
                <a:cs typeface="+mn-cs"/>
              </a:rPr>
              <a:t>7</a:t>
            </a:r>
          </a:p>
        </p:txBody>
      </p:sp>
      <p:sp>
        <p:nvSpPr>
          <p:cNvPr id="148500" name="Rectangle 20"/>
          <p:cNvSpPr>
            <a:spLocks noChangeArrowheads="1"/>
          </p:cNvSpPr>
          <p:nvPr/>
        </p:nvSpPr>
        <p:spPr bwMode="auto">
          <a:xfrm>
            <a:off x="4932661" y="2205038"/>
            <a:ext cx="503237" cy="504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e</a:t>
            </a:r>
            <a:r>
              <a:rPr lang="de-DE" baseline="-25000">
                <a:cs typeface="+mn-cs"/>
              </a:rPr>
              <a:t>8</a:t>
            </a:r>
          </a:p>
        </p:txBody>
      </p:sp>
      <p:sp>
        <p:nvSpPr>
          <p:cNvPr id="148501" name="Rectangle 21"/>
          <p:cNvSpPr>
            <a:spLocks noChangeArrowheads="1"/>
          </p:cNvSpPr>
          <p:nvPr/>
        </p:nvSpPr>
        <p:spPr bwMode="auto">
          <a:xfrm>
            <a:off x="5435898" y="2205038"/>
            <a:ext cx="503238" cy="504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e</a:t>
            </a:r>
            <a:r>
              <a:rPr lang="de-DE" baseline="-25000">
                <a:cs typeface="+mn-cs"/>
              </a:rPr>
              <a:t>9</a:t>
            </a:r>
          </a:p>
        </p:txBody>
      </p:sp>
      <p:sp>
        <p:nvSpPr>
          <p:cNvPr id="148510" name="Line 30"/>
          <p:cNvSpPr>
            <a:spLocks noChangeShapeType="1"/>
          </p:cNvSpPr>
          <p:nvPr/>
        </p:nvSpPr>
        <p:spPr bwMode="auto">
          <a:xfrm>
            <a:off x="1906886" y="2205038"/>
            <a:ext cx="0" cy="50323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48511" name="Line 31"/>
          <p:cNvSpPr>
            <a:spLocks noChangeShapeType="1"/>
          </p:cNvSpPr>
          <p:nvPr/>
        </p:nvSpPr>
        <p:spPr bwMode="auto">
          <a:xfrm>
            <a:off x="2914948" y="2205038"/>
            <a:ext cx="0" cy="50323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48512" name="Rectangle 32"/>
          <p:cNvSpPr>
            <a:spLocks noChangeArrowheads="1"/>
          </p:cNvSpPr>
          <p:nvPr/>
        </p:nvSpPr>
        <p:spPr bwMode="auto">
          <a:xfrm>
            <a:off x="2410123" y="2205038"/>
            <a:ext cx="503238" cy="504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e</a:t>
            </a:r>
            <a:r>
              <a:rPr lang="de-DE" baseline="-25000">
                <a:cs typeface="+mn-cs"/>
              </a:rPr>
              <a:t>3</a:t>
            </a:r>
          </a:p>
        </p:txBody>
      </p:sp>
      <p:sp>
        <p:nvSpPr>
          <p:cNvPr id="148513" name="Line 33"/>
          <p:cNvSpPr>
            <a:spLocks noChangeShapeType="1"/>
          </p:cNvSpPr>
          <p:nvPr/>
        </p:nvSpPr>
        <p:spPr bwMode="auto">
          <a:xfrm>
            <a:off x="2913361" y="2205038"/>
            <a:ext cx="0" cy="50323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48514" name="Line 34"/>
          <p:cNvSpPr>
            <a:spLocks noChangeShapeType="1"/>
          </p:cNvSpPr>
          <p:nvPr/>
        </p:nvSpPr>
        <p:spPr bwMode="auto">
          <a:xfrm>
            <a:off x="4931073" y="2205038"/>
            <a:ext cx="0" cy="50323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1" name="Rechteck 4">
            <a:extLst>
              <a:ext uri="{FF2B5EF4-FFF2-40B4-BE49-F238E27FC236}">
                <a16:creationId xmlns:a16="http://schemas.microsoft.com/office/drawing/2014/main" id="{F8B9B815-E711-B14F-9ED1-4BB20CE7DE3E}"/>
              </a:ext>
            </a:extLst>
          </p:cNvPr>
          <p:cNvSpPr/>
          <p:nvPr/>
        </p:nvSpPr>
        <p:spPr>
          <a:xfrm>
            <a:off x="2555776" y="6630860"/>
            <a:ext cx="3816424" cy="2880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200" dirty="0">
                <a:solidFill>
                  <a:schemeClr val="bg1"/>
                </a:solidFill>
              </a:rPr>
              <a:t>http://www14.in.tum.de/lehre/2008WS/</a:t>
            </a:r>
            <a:r>
              <a:rPr lang="de-DE" sz="1200" dirty="0" err="1">
                <a:solidFill>
                  <a:schemeClr val="bg1"/>
                </a:solidFill>
              </a:rPr>
              <a:t>ea</a:t>
            </a:r>
            <a:r>
              <a:rPr lang="de-DE" sz="1200" dirty="0">
                <a:solidFill>
                  <a:schemeClr val="bg1"/>
                </a:solidFill>
              </a:rPr>
              <a:t>/</a:t>
            </a:r>
            <a:r>
              <a:rPr lang="de-DE" sz="1200" dirty="0" err="1">
                <a:solidFill>
                  <a:schemeClr val="bg1"/>
                </a:solidFill>
              </a:rPr>
              <a:t>index.html.de</a:t>
            </a:r>
            <a:endParaRPr lang="de-DE" sz="1200" dirty="0">
              <a:solidFill>
                <a:schemeClr val="bg1"/>
              </a:solidFill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C0E7D2D2-8D0A-954E-A0DB-A98E32846ADE}"/>
              </a:ext>
            </a:extLst>
          </p:cNvPr>
          <p:cNvSpPr/>
          <p:nvPr/>
        </p:nvSpPr>
        <p:spPr>
          <a:xfrm>
            <a:off x="5940698" y="2205038"/>
            <a:ext cx="2162497" cy="503238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84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484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>
            <a:extLst>
              <a:ext uri="{FF2B5EF4-FFF2-40B4-BE49-F238E27FC236}">
                <a16:creationId xmlns:a16="http://schemas.microsoft.com/office/drawing/2014/main" id="{EB60BABB-2087-FC4B-B818-5819F509282A}"/>
              </a:ext>
            </a:extLst>
          </p:cNvPr>
          <p:cNvSpPr/>
          <p:nvPr/>
        </p:nvSpPr>
        <p:spPr>
          <a:xfrm>
            <a:off x="6084168" y="2423850"/>
            <a:ext cx="2162497" cy="503238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22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2ABEA6-8D0B-DC40-A2E3-3A29CBFCE5AF}" type="slidenum">
              <a:rPr lang="de-DE"/>
              <a:pPr>
                <a:defRPr/>
              </a:pPr>
              <a:t>11</a:t>
            </a:fld>
            <a:endParaRPr lang="de-DE"/>
          </a:p>
        </p:txBody>
      </p:sp>
      <p:sp>
        <p:nvSpPr>
          <p:cNvPr id="149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 dirty="0">
                <a:cs typeface="+mj-cs"/>
              </a:rPr>
              <a:t>Binärer Heap </a:t>
            </a:r>
            <a:r>
              <a:rPr lang="de-DE" dirty="0"/>
              <a:t>(Wiederholung)</a:t>
            </a:r>
            <a:endParaRPr lang="de-DE" dirty="0">
              <a:cs typeface="+mj-cs"/>
            </a:endParaRPr>
          </a:p>
        </p:txBody>
      </p:sp>
      <p:sp>
        <p:nvSpPr>
          <p:cNvPr id="149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78155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de-DE" dirty="0">
                <a:cs typeface="+mn-cs"/>
              </a:rPr>
              <a:t>Realisierung eines Binärbaums als Feld: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de-DE" dirty="0">
              <a:cs typeface="+mn-cs"/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de-DE" dirty="0">
              <a:cs typeface="+mn-cs"/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de-DE" dirty="0">
              <a:solidFill>
                <a:schemeClr val="hlink"/>
              </a:solidFill>
              <a:cs typeface="+mn-cs"/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de-DE" dirty="0" err="1">
                <a:solidFill>
                  <a:schemeClr val="accent2"/>
                </a:solidFill>
                <a:cs typeface="+mn-cs"/>
              </a:rPr>
              <a:t>insert</a:t>
            </a:r>
            <a:r>
              <a:rPr lang="de-DE" dirty="0">
                <a:solidFill>
                  <a:srgbClr val="3C8C93"/>
                </a:solidFill>
                <a:cs typeface="+mn-cs"/>
              </a:rPr>
              <a:t>(</a:t>
            </a:r>
            <a:r>
              <a:rPr lang="de-DE" dirty="0" err="1">
                <a:solidFill>
                  <a:srgbClr val="3C8C93"/>
                </a:solidFill>
                <a:cs typeface="+mn-cs"/>
              </a:rPr>
              <a:t>e</a:t>
            </a:r>
            <a:r>
              <a:rPr lang="de-DE" dirty="0">
                <a:solidFill>
                  <a:srgbClr val="3C8C93"/>
                </a:solidFill>
                <a:cs typeface="+mn-cs"/>
              </a:rPr>
              <a:t>, </a:t>
            </a:r>
            <a:r>
              <a:rPr lang="de-DE" dirty="0" err="1">
                <a:solidFill>
                  <a:srgbClr val="3C8C93"/>
                </a:solidFill>
                <a:cs typeface="+mn-cs"/>
              </a:rPr>
              <a:t>pq</a:t>
            </a:r>
            <a:r>
              <a:rPr lang="de-DE" dirty="0">
                <a:solidFill>
                  <a:srgbClr val="3C8C93"/>
                </a:solidFill>
                <a:cs typeface="+mn-cs"/>
              </a:rPr>
              <a:t>)</a:t>
            </a:r>
            <a:r>
              <a:rPr lang="de-DE" dirty="0">
                <a:solidFill>
                  <a:schemeClr val="accent2"/>
                </a:solidFill>
                <a:cs typeface="+mn-cs"/>
              </a:rPr>
              <a:t>: Sei </a:t>
            </a:r>
            <a:r>
              <a:rPr lang="de-DE" dirty="0">
                <a:solidFill>
                  <a:srgbClr val="3C8C93"/>
                </a:solidFill>
                <a:cs typeface="+mn-cs"/>
              </a:rPr>
              <a:t>H</a:t>
            </a:r>
            <a:r>
              <a:rPr lang="de-DE" dirty="0">
                <a:solidFill>
                  <a:schemeClr val="accent2"/>
                </a:solidFill>
                <a:cs typeface="+mn-cs"/>
              </a:rPr>
              <a:t> das Trägerfeld von </a:t>
            </a:r>
            <a:r>
              <a:rPr lang="de-DE" dirty="0" err="1">
                <a:solidFill>
                  <a:srgbClr val="3C8C93"/>
                </a:solidFill>
                <a:cs typeface="+mn-cs"/>
              </a:rPr>
              <a:t>pq</a:t>
            </a:r>
            <a:r>
              <a:rPr lang="de-DE" dirty="0">
                <a:solidFill>
                  <a:srgbClr val="3C8C93"/>
                </a:solidFill>
                <a:cs typeface="+mn-cs"/>
              </a:rPr>
              <a:t> </a:t>
            </a:r>
            <a:br>
              <a:rPr lang="de-DE" dirty="0">
                <a:solidFill>
                  <a:srgbClr val="3C8C93"/>
                </a:solidFill>
                <a:cs typeface="+mn-cs"/>
              </a:rPr>
            </a:br>
            <a:r>
              <a:rPr lang="de-DE" dirty="0">
                <a:solidFill>
                  <a:srgbClr val="3C8C93"/>
                </a:solidFill>
                <a:cs typeface="+mn-cs"/>
              </a:rPr>
              <a:t>(H = </a:t>
            </a:r>
            <a:r>
              <a:rPr lang="de-DE" dirty="0" err="1">
                <a:solidFill>
                  <a:srgbClr val="3C8C93"/>
                </a:solidFill>
                <a:cs typeface="+mn-cs"/>
              </a:rPr>
              <a:t>internalRepr</a:t>
            </a:r>
            <a:r>
              <a:rPr lang="de-DE" dirty="0">
                <a:solidFill>
                  <a:srgbClr val="3C8C93"/>
                </a:solidFill>
                <a:cs typeface="+mn-cs"/>
              </a:rPr>
              <a:t>(</a:t>
            </a:r>
            <a:r>
              <a:rPr lang="de-DE" dirty="0" err="1">
                <a:solidFill>
                  <a:srgbClr val="3C8C93"/>
                </a:solidFill>
                <a:cs typeface="+mn-cs"/>
              </a:rPr>
              <a:t>pq</a:t>
            </a:r>
            <a:r>
              <a:rPr lang="de-DE" dirty="0">
                <a:solidFill>
                  <a:srgbClr val="3C8C93"/>
                </a:solidFill>
                <a:cs typeface="+mn-cs"/>
              </a:rPr>
              <a:t>))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de-DE" dirty="0">
                <a:solidFill>
                  <a:srgbClr val="FF0000"/>
                </a:solidFill>
                <a:cs typeface="+mn-cs"/>
              </a:rPr>
              <a:t>Form-Invariante:</a:t>
            </a:r>
            <a:r>
              <a:rPr lang="de-DE" dirty="0">
                <a:solidFill>
                  <a:schemeClr val="hlink"/>
                </a:solidFill>
                <a:cs typeface="+mn-cs"/>
              </a:rPr>
              <a:t> </a:t>
            </a:r>
            <a:r>
              <a:rPr lang="de-DE" dirty="0" err="1">
                <a:solidFill>
                  <a:schemeClr val="hlink"/>
                </a:solidFill>
                <a:cs typeface="+mn-cs"/>
              </a:rPr>
              <a:t>n</a:t>
            </a:r>
            <a:r>
              <a:rPr lang="de-DE" dirty="0">
                <a:solidFill>
                  <a:schemeClr val="hlink"/>
                </a:solidFill>
                <a:cs typeface="+mn-cs"/>
              </a:rPr>
              <a:t>:=n+1; H[</a:t>
            </a:r>
            <a:r>
              <a:rPr lang="de-DE" dirty="0" err="1">
                <a:solidFill>
                  <a:schemeClr val="hlink"/>
                </a:solidFill>
                <a:cs typeface="+mn-cs"/>
              </a:rPr>
              <a:t>n</a:t>
            </a:r>
            <a:r>
              <a:rPr lang="de-DE" dirty="0">
                <a:solidFill>
                  <a:schemeClr val="hlink"/>
                </a:solidFill>
                <a:cs typeface="+mn-cs"/>
              </a:rPr>
              <a:t>]:=</a:t>
            </a:r>
            <a:r>
              <a:rPr lang="de-DE" dirty="0" err="1">
                <a:solidFill>
                  <a:schemeClr val="hlink"/>
                </a:solidFill>
                <a:cs typeface="+mn-cs"/>
              </a:rPr>
              <a:t>e</a:t>
            </a:r>
            <a:endParaRPr lang="de-DE" dirty="0">
              <a:cs typeface="+mn-cs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de-DE" dirty="0">
                <a:solidFill>
                  <a:srgbClr val="FF0000"/>
                </a:solidFill>
                <a:cs typeface="+mn-cs"/>
              </a:rPr>
              <a:t>Heap-Invariante:</a:t>
            </a:r>
            <a:r>
              <a:rPr lang="de-DE" dirty="0">
                <a:solidFill>
                  <a:schemeClr val="hlink"/>
                </a:solidFill>
                <a:cs typeface="+mn-cs"/>
              </a:rPr>
              <a:t> </a:t>
            </a:r>
            <a:r>
              <a:rPr lang="de-DE" dirty="0">
                <a:cs typeface="+mn-cs"/>
              </a:rPr>
              <a:t>vertausche </a:t>
            </a:r>
            <a:r>
              <a:rPr lang="de-DE" dirty="0" err="1">
                <a:solidFill>
                  <a:schemeClr val="hlink"/>
                </a:solidFill>
                <a:cs typeface="+mn-cs"/>
              </a:rPr>
              <a:t>e</a:t>
            </a:r>
            <a:r>
              <a:rPr lang="de-DE" dirty="0">
                <a:cs typeface="+mn-cs"/>
              </a:rPr>
              <a:t> mit Vater </a:t>
            </a:r>
            <a:br>
              <a:rPr lang="de-DE" dirty="0">
                <a:cs typeface="+mn-cs"/>
              </a:rPr>
            </a:br>
            <a:r>
              <a:rPr lang="de-DE" dirty="0">
                <a:cs typeface="+mn-cs"/>
              </a:rPr>
              <a:t>bis </a:t>
            </a:r>
            <a:r>
              <a:rPr lang="de-DE" dirty="0" err="1">
                <a:solidFill>
                  <a:schemeClr val="hlink"/>
                </a:solidFill>
                <a:cs typeface="+mn-cs"/>
              </a:rPr>
              <a:t>key</a:t>
            </a:r>
            <a:r>
              <a:rPr lang="de-DE" dirty="0">
                <a:solidFill>
                  <a:schemeClr val="hlink"/>
                </a:solidFill>
                <a:cs typeface="+mn-cs"/>
              </a:rPr>
              <a:t>( H[ </a:t>
            </a:r>
            <a:r>
              <a:rPr lang="en-US" sz="1800" dirty="0">
                <a:solidFill>
                  <a:schemeClr val="hlink"/>
                </a:solidFill>
                <a:latin typeface="cmsy10" charset="0"/>
                <a:cs typeface="+mn-cs"/>
              </a:rPr>
              <a:t>⎣</a:t>
            </a:r>
            <a:r>
              <a:rPr lang="de-DE" dirty="0" err="1">
                <a:solidFill>
                  <a:schemeClr val="hlink"/>
                </a:solidFill>
                <a:cs typeface="+mn-cs"/>
              </a:rPr>
              <a:t>k</a:t>
            </a:r>
            <a:r>
              <a:rPr lang="de-DE" dirty="0">
                <a:solidFill>
                  <a:schemeClr val="hlink"/>
                </a:solidFill>
                <a:cs typeface="+mn-cs"/>
              </a:rPr>
              <a:t>/2</a:t>
            </a:r>
            <a:r>
              <a:rPr lang="en-US" sz="1800" dirty="0">
                <a:solidFill>
                  <a:schemeClr val="hlink"/>
                </a:solidFill>
                <a:latin typeface="cmsy10" charset="0"/>
                <a:cs typeface="+mn-cs"/>
              </a:rPr>
              <a:t>⎦</a:t>
            </a:r>
            <a:r>
              <a:rPr lang="en-US" dirty="0">
                <a:solidFill>
                  <a:schemeClr val="hlink"/>
                </a:solidFill>
                <a:latin typeface="cmsy10" charset="0"/>
                <a:cs typeface="+mn-cs"/>
              </a:rPr>
              <a:t> </a:t>
            </a:r>
            <a:r>
              <a:rPr lang="de-DE" dirty="0">
                <a:solidFill>
                  <a:schemeClr val="hlink"/>
                </a:solidFill>
                <a:cs typeface="+mn-cs"/>
              </a:rPr>
              <a:t>] ) ≤ </a:t>
            </a:r>
            <a:r>
              <a:rPr lang="de-DE" dirty="0" err="1">
                <a:solidFill>
                  <a:schemeClr val="hlink"/>
                </a:solidFill>
                <a:cs typeface="+mn-cs"/>
              </a:rPr>
              <a:t>key</a:t>
            </a:r>
            <a:r>
              <a:rPr lang="de-DE" dirty="0">
                <a:solidFill>
                  <a:schemeClr val="hlink"/>
                </a:solidFill>
                <a:cs typeface="+mn-cs"/>
              </a:rPr>
              <a:t>(</a:t>
            </a:r>
            <a:r>
              <a:rPr lang="de-DE" dirty="0" err="1">
                <a:solidFill>
                  <a:schemeClr val="hlink"/>
                </a:solidFill>
                <a:cs typeface="+mn-cs"/>
              </a:rPr>
              <a:t>e</a:t>
            </a:r>
            <a:r>
              <a:rPr lang="de-DE" dirty="0">
                <a:solidFill>
                  <a:schemeClr val="hlink"/>
                </a:solidFill>
                <a:cs typeface="+mn-cs"/>
              </a:rPr>
              <a:t>)</a:t>
            </a:r>
            <a:r>
              <a:rPr lang="de-DE" dirty="0">
                <a:cs typeface="+mn-cs"/>
              </a:rPr>
              <a:t> für </a:t>
            </a:r>
            <a:r>
              <a:rPr lang="de-DE" dirty="0" err="1">
                <a:solidFill>
                  <a:schemeClr val="hlink"/>
                </a:solidFill>
                <a:cs typeface="+mn-cs"/>
              </a:rPr>
              <a:t>e</a:t>
            </a:r>
            <a:r>
              <a:rPr lang="de-DE" dirty="0">
                <a:cs typeface="+mn-cs"/>
              </a:rPr>
              <a:t> in </a:t>
            </a:r>
            <a:r>
              <a:rPr lang="de-DE" dirty="0">
                <a:solidFill>
                  <a:schemeClr val="hlink"/>
                </a:solidFill>
                <a:cs typeface="+mn-cs"/>
              </a:rPr>
              <a:t>H[</a:t>
            </a:r>
            <a:r>
              <a:rPr lang="de-DE" dirty="0" err="1">
                <a:solidFill>
                  <a:schemeClr val="hlink"/>
                </a:solidFill>
                <a:cs typeface="+mn-cs"/>
              </a:rPr>
              <a:t>k</a:t>
            </a:r>
            <a:r>
              <a:rPr lang="de-DE" dirty="0">
                <a:solidFill>
                  <a:schemeClr val="hlink"/>
                </a:solidFill>
                <a:cs typeface="+mn-cs"/>
              </a:rPr>
              <a:t>]</a:t>
            </a:r>
            <a:br>
              <a:rPr lang="de-DE" dirty="0">
                <a:solidFill>
                  <a:schemeClr val="hlink"/>
                </a:solidFill>
                <a:cs typeface="+mn-cs"/>
              </a:rPr>
            </a:br>
            <a:r>
              <a:rPr lang="de-DE" dirty="0">
                <a:cs typeface="+mn-cs"/>
              </a:rPr>
              <a:t>oder</a:t>
            </a:r>
            <a:r>
              <a:rPr lang="de-DE" dirty="0">
                <a:solidFill>
                  <a:schemeClr val="hlink"/>
                </a:solidFill>
                <a:cs typeface="+mn-cs"/>
              </a:rPr>
              <a:t> </a:t>
            </a:r>
            <a:r>
              <a:rPr lang="de-DE" dirty="0" err="1">
                <a:solidFill>
                  <a:schemeClr val="hlink"/>
                </a:solidFill>
                <a:cs typeface="+mn-cs"/>
              </a:rPr>
              <a:t>e</a:t>
            </a:r>
            <a:r>
              <a:rPr lang="de-DE" dirty="0">
                <a:solidFill>
                  <a:schemeClr val="hlink"/>
                </a:solidFill>
                <a:cs typeface="+mn-cs"/>
              </a:rPr>
              <a:t> </a:t>
            </a:r>
            <a:r>
              <a:rPr lang="de-DE" dirty="0">
                <a:cs typeface="+mn-cs"/>
              </a:rPr>
              <a:t>in</a:t>
            </a:r>
            <a:r>
              <a:rPr lang="de-DE" dirty="0">
                <a:solidFill>
                  <a:schemeClr val="hlink"/>
                </a:solidFill>
                <a:cs typeface="+mn-cs"/>
              </a:rPr>
              <a:t> H[1]</a:t>
            </a:r>
            <a:endParaRPr lang="de-DE" dirty="0">
              <a:cs typeface="+mn-cs"/>
            </a:endParaRPr>
          </a:p>
        </p:txBody>
      </p:sp>
      <p:sp>
        <p:nvSpPr>
          <p:cNvPr id="149508" name="Rectangle 4"/>
          <p:cNvSpPr>
            <a:spLocks noChangeArrowheads="1"/>
          </p:cNvSpPr>
          <p:nvPr/>
        </p:nvSpPr>
        <p:spPr bwMode="auto">
          <a:xfrm>
            <a:off x="1547664" y="2420938"/>
            <a:ext cx="503238" cy="504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e</a:t>
            </a:r>
            <a:r>
              <a:rPr lang="de-DE" baseline="-25000">
                <a:cs typeface="+mn-cs"/>
              </a:rPr>
              <a:t>1</a:t>
            </a:r>
          </a:p>
        </p:txBody>
      </p:sp>
      <p:sp>
        <p:nvSpPr>
          <p:cNvPr id="149509" name="Rectangle 5"/>
          <p:cNvSpPr>
            <a:spLocks noChangeArrowheads="1"/>
          </p:cNvSpPr>
          <p:nvPr/>
        </p:nvSpPr>
        <p:spPr bwMode="auto">
          <a:xfrm>
            <a:off x="2052489" y="2420938"/>
            <a:ext cx="503238" cy="504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e</a:t>
            </a:r>
            <a:r>
              <a:rPr lang="de-DE" baseline="-25000">
                <a:cs typeface="+mn-cs"/>
              </a:rPr>
              <a:t>2</a:t>
            </a:r>
          </a:p>
        </p:txBody>
      </p:sp>
      <p:sp>
        <p:nvSpPr>
          <p:cNvPr id="149510" name="Rectangle 6"/>
          <p:cNvSpPr>
            <a:spLocks noChangeArrowheads="1"/>
          </p:cNvSpPr>
          <p:nvPr/>
        </p:nvSpPr>
        <p:spPr bwMode="auto">
          <a:xfrm>
            <a:off x="2555727" y="2420938"/>
            <a:ext cx="503237" cy="504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e</a:t>
            </a:r>
            <a:r>
              <a:rPr lang="de-DE" baseline="-25000">
                <a:cs typeface="+mn-cs"/>
              </a:rPr>
              <a:t>3</a:t>
            </a:r>
          </a:p>
        </p:txBody>
      </p:sp>
      <p:sp>
        <p:nvSpPr>
          <p:cNvPr id="149511" name="Rectangle 7"/>
          <p:cNvSpPr>
            <a:spLocks noChangeArrowheads="1"/>
          </p:cNvSpPr>
          <p:nvPr/>
        </p:nvSpPr>
        <p:spPr bwMode="auto">
          <a:xfrm>
            <a:off x="3060552" y="2420938"/>
            <a:ext cx="503237" cy="504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e</a:t>
            </a:r>
            <a:r>
              <a:rPr lang="de-DE" baseline="-25000">
                <a:cs typeface="+mn-cs"/>
              </a:rPr>
              <a:t>4</a:t>
            </a:r>
          </a:p>
        </p:txBody>
      </p:sp>
      <p:sp>
        <p:nvSpPr>
          <p:cNvPr id="149512" name="Rectangle 8"/>
          <p:cNvSpPr>
            <a:spLocks noChangeArrowheads="1"/>
          </p:cNvSpPr>
          <p:nvPr/>
        </p:nvSpPr>
        <p:spPr bwMode="auto">
          <a:xfrm>
            <a:off x="3563789" y="2420938"/>
            <a:ext cx="503238" cy="504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e</a:t>
            </a:r>
            <a:r>
              <a:rPr lang="de-DE" baseline="-25000">
                <a:cs typeface="+mn-cs"/>
              </a:rPr>
              <a:t>5</a:t>
            </a:r>
          </a:p>
        </p:txBody>
      </p:sp>
      <p:sp>
        <p:nvSpPr>
          <p:cNvPr id="149513" name="Rectangle 9"/>
          <p:cNvSpPr>
            <a:spLocks noChangeArrowheads="1"/>
          </p:cNvSpPr>
          <p:nvPr/>
        </p:nvSpPr>
        <p:spPr bwMode="auto">
          <a:xfrm>
            <a:off x="4068614" y="2420938"/>
            <a:ext cx="503238" cy="504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e</a:t>
            </a:r>
            <a:r>
              <a:rPr lang="de-DE" baseline="-25000">
                <a:cs typeface="+mn-cs"/>
              </a:rPr>
              <a:t>6</a:t>
            </a:r>
          </a:p>
        </p:txBody>
      </p:sp>
      <p:sp>
        <p:nvSpPr>
          <p:cNvPr id="149514" name="Rectangle 10"/>
          <p:cNvSpPr>
            <a:spLocks noChangeArrowheads="1"/>
          </p:cNvSpPr>
          <p:nvPr/>
        </p:nvSpPr>
        <p:spPr bwMode="auto">
          <a:xfrm>
            <a:off x="4571852" y="2420938"/>
            <a:ext cx="503237" cy="504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e</a:t>
            </a:r>
            <a:r>
              <a:rPr lang="de-DE" baseline="-25000">
                <a:cs typeface="+mn-cs"/>
              </a:rPr>
              <a:t>7</a:t>
            </a:r>
          </a:p>
        </p:txBody>
      </p:sp>
      <p:sp>
        <p:nvSpPr>
          <p:cNvPr id="149515" name="Rectangle 11"/>
          <p:cNvSpPr>
            <a:spLocks noChangeArrowheads="1"/>
          </p:cNvSpPr>
          <p:nvPr/>
        </p:nvSpPr>
        <p:spPr bwMode="auto">
          <a:xfrm>
            <a:off x="5076677" y="2420938"/>
            <a:ext cx="503237" cy="504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e</a:t>
            </a:r>
            <a:r>
              <a:rPr lang="de-DE" baseline="-25000">
                <a:cs typeface="+mn-cs"/>
              </a:rPr>
              <a:t>8</a:t>
            </a:r>
          </a:p>
        </p:txBody>
      </p:sp>
      <p:sp>
        <p:nvSpPr>
          <p:cNvPr id="149516" name="Rectangle 12"/>
          <p:cNvSpPr>
            <a:spLocks noChangeArrowheads="1"/>
          </p:cNvSpPr>
          <p:nvPr/>
        </p:nvSpPr>
        <p:spPr bwMode="auto">
          <a:xfrm>
            <a:off x="5579914" y="2420938"/>
            <a:ext cx="503238" cy="504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e</a:t>
            </a:r>
            <a:r>
              <a:rPr lang="de-DE" baseline="-25000">
                <a:cs typeface="+mn-cs"/>
              </a:rPr>
              <a:t>9</a:t>
            </a:r>
          </a:p>
        </p:txBody>
      </p:sp>
      <p:sp>
        <p:nvSpPr>
          <p:cNvPr id="149517" name="Line 13"/>
          <p:cNvSpPr>
            <a:spLocks noChangeShapeType="1"/>
          </p:cNvSpPr>
          <p:nvPr/>
        </p:nvSpPr>
        <p:spPr bwMode="auto">
          <a:xfrm>
            <a:off x="2050902" y="2420938"/>
            <a:ext cx="0" cy="50323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49518" name="Line 14"/>
          <p:cNvSpPr>
            <a:spLocks noChangeShapeType="1"/>
          </p:cNvSpPr>
          <p:nvPr/>
        </p:nvSpPr>
        <p:spPr bwMode="auto">
          <a:xfrm>
            <a:off x="3058964" y="2420938"/>
            <a:ext cx="0" cy="50323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49519" name="Rectangle 15"/>
          <p:cNvSpPr>
            <a:spLocks noChangeArrowheads="1"/>
          </p:cNvSpPr>
          <p:nvPr/>
        </p:nvSpPr>
        <p:spPr bwMode="auto">
          <a:xfrm>
            <a:off x="2554139" y="2420938"/>
            <a:ext cx="503238" cy="504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e</a:t>
            </a:r>
            <a:r>
              <a:rPr lang="de-DE" baseline="-25000">
                <a:cs typeface="+mn-cs"/>
              </a:rPr>
              <a:t>3</a:t>
            </a:r>
          </a:p>
        </p:txBody>
      </p:sp>
      <p:sp>
        <p:nvSpPr>
          <p:cNvPr id="149520" name="Line 16"/>
          <p:cNvSpPr>
            <a:spLocks noChangeShapeType="1"/>
          </p:cNvSpPr>
          <p:nvPr/>
        </p:nvSpPr>
        <p:spPr bwMode="auto">
          <a:xfrm>
            <a:off x="3057377" y="2420938"/>
            <a:ext cx="0" cy="50323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49521" name="Line 17"/>
          <p:cNvSpPr>
            <a:spLocks noChangeShapeType="1"/>
          </p:cNvSpPr>
          <p:nvPr/>
        </p:nvSpPr>
        <p:spPr bwMode="auto">
          <a:xfrm>
            <a:off x="5075089" y="2420938"/>
            <a:ext cx="0" cy="50323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49522" name="Rectangle 18"/>
          <p:cNvSpPr>
            <a:spLocks noChangeArrowheads="1"/>
          </p:cNvSpPr>
          <p:nvPr/>
        </p:nvSpPr>
        <p:spPr bwMode="auto">
          <a:xfrm>
            <a:off x="6084739" y="2420938"/>
            <a:ext cx="503238" cy="504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e</a:t>
            </a:r>
            <a:r>
              <a:rPr lang="de-DE" baseline="-25000">
                <a:cs typeface="+mn-cs"/>
              </a:rPr>
              <a:t>10</a:t>
            </a:r>
          </a:p>
        </p:txBody>
      </p:sp>
      <p:cxnSp>
        <p:nvCxnSpPr>
          <p:cNvPr id="149523" name="AutoShape 19"/>
          <p:cNvCxnSpPr>
            <a:cxnSpLocks noChangeShapeType="1"/>
            <a:stCxn id="149522" idx="2"/>
            <a:endCxn id="149512" idx="2"/>
          </p:cNvCxnSpPr>
          <p:nvPr/>
        </p:nvCxnSpPr>
        <p:spPr bwMode="auto">
          <a:xfrm rot="5400000">
            <a:off x="5075883" y="1666082"/>
            <a:ext cx="1587" cy="2520950"/>
          </a:xfrm>
          <a:prstGeom prst="curvedConnector3">
            <a:avLst>
              <a:gd name="adj1" fmla="val 26300000"/>
            </a:avLst>
          </a:prstGeom>
          <a:noFill/>
          <a:ln w="28575">
            <a:solidFill>
              <a:srgbClr val="FF00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23" name="Rechteck 4">
            <a:extLst>
              <a:ext uri="{FF2B5EF4-FFF2-40B4-BE49-F238E27FC236}">
                <a16:creationId xmlns:a16="http://schemas.microsoft.com/office/drawing/2014/main" id="{6FC317A6-3235-294A-93B3-94E83B8B1787}"/>
              </a:ext>
            </a:extLst>
          </p:cNvPr>
          <p:cNvSpPr/>
          <p:nvPr/>
        </p:nvSpPr>
        <p:spPr>
          <a:xfrm>
            <a:off x="2555776" y="6630860"/>
            <a:ext cx="3816424" cy="2880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200" dirty="0">
                <a:solidFill>
                  <a:schemeClr val="bg1"/>
                </a:solidFill>
              </a:rPr>
              <a:t>http://www14.in.tum.de/lehre/2008WS/</a:t>
            </a:r>
            <a:r>
              <a:rPr lang="de-DE" sz="1200" dirty="0" err="1">
                <a:solidFill>
                  <a:schemeClr val="bg1"/>
                </a:solidFill>
              </a:rPr>
              <a:t>ea</a:t>
            </a:r>
            <a:r>
              <a:rPr lang="de-DE" sz="1200" dirty="0">
                <a:solidFill>
                  <a:schemeClr val="bg1"/>
                </a:solidFill>
              </a:rPr>
              <a:t>/</a:t>
            </a:r>
            <a:r>
              <a:rPr lang="de-DE" sz="1200" dirty="0" err="1">
                <a:solidFill>
                  <a:schemeClr val="bg1"/>
                </a:solidFill>
              </a:rPr>
              <a:t>index.html.de</a:t>
            </a:r>
            <a:endParaRPr lang="de-DE" sz="1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9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49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49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495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952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0A5A07-709E-4942-9737-3A53651B0525}" type="slidenum">
              <a:rPr lang="de-DE"/>
              <a:pPr>
                <a:defRPr/>
              </a:pPr>
              <a:t>12</a:t>
            </a:fld>
            <a:endParaRPr lang="de-DE"/>
          </a:p>
        </p:txBody>
      </p:sp>
      <p:sp>
        <p:nvSpPr>
          <p:cNvPr id="150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 dirty="0">
                <a:cs typeface="+mj-cs"/>
              </a:rPr>
              <a:t>Insert Operation</a:t>
            </a:r>
          </a:p>
        </p:txBody>
      </p:sp>
      <p:sp>
        <p:nvSpPr>
          <p:cNvPr id="150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de-DE" dirty="0" err="1">
                <a:cs typeface="+mn-cs"/>
              </a:rPr>
              <a:t>Procedure</a:t>
            </a:r>
            <a:r>
              <a:rPr lang="de-DE" dirty="0">
                <a:cs typeface="+mn-cs"/>
              </a:rPr>
              <a:t> </a:t>
            </a:r>
            <a:r>
              <a:rPr lang="de-DE" dirty="0" err="1">
                <a:solidFill>
                  <a:schemeClr val="accent2"/>
                </a:solidFill>
                <a:cs typeface="+mn-cs"/>
              </a:rPr>
              <a:t>insert</a:t>
            </a:r>
            <a:r>
              <a:rPr lang="de-DE" dirty="0">
                <a:cs typeface="+mn-cs"/>
              </a:rPr>
              <a:t>(</a:t>
            </a:r>
            <a:r>
              <a:rPr lang="de-DE" dirty="0" err="1">
                <a:solidFill>
                  <a:schemeClr val="hlink"/>
                </a:solidFill>
                <a:cs typeface="+mn-cs"/>
              </a:rPr>
              <a:t>e</a:t>
            </a:r>
            <a:r>
              <a:rPr lang="de-DE" dirty="0">
                <a:solidFill>
                  <a:srgbClr val="3C8C93"/>
                </a:solidFill>
                <a:cs typeface="+mn-cs"/>
              </a:rPr>
              <a:t>, </a:t>
            </a:r>
            <a:r>
              <a:rPr lang="de-DE" dirty="0" err="1">
                <a:solidFill>
                  <a:srgbClr val="3C8C93"/>
                </a:solidFill>
                <a:cs typeface="+mn-cs"/>
              </a:rPr>
              <a:t>pq</a:t>
            </a:r>
            <a:r>
              <a:rPr lang="de-DE" dirty="0">
                <a:cs typeface="+mn-cs"/>
              </a:rPr>
              <a:t>)</a:t>
            </a:r>
            <a:br>
              <a:rPr lang="de-DE" dirty="0">
                <a:cs typeface="+mn-cs"/>
              </a:rPr>
            </a:br>
            <a:r>
              <a:rPr lang="de-DE" dirty="0">
                <a:solidFill>
                  <a:srgbClr val="3C8C93"/>
                </a:solidFill>
                <a:cs typeface="+mn-cs"/>
              </a:rPr>
              <a:t>H:=</a:t>
            </a:r>
            <a:r>
              <a:rPr lang="de-DE" dirty="0" err="1">
                <a:solidFill>
                  <a:srgbClr val="3C8C93"/>
                </a:solidFill>
                <a:cs typeface="+mn-cs"/>
              </a:rPr>
              <a:t>internalRepr</a:t>
            </a:r>
            <a:r>
              <a:rPr lang="de-DE" dirty="0">
                <a:solidFill>
                  <a:srgbClr val="3C8C93"/>
                </a:solidFill>
                <a:cs typeface="+mn-cs"/>
              </a:rPr>
              <a:t>(</a:t>
            </a:r>
            <a:r>
              <a:rPr lang="de-DE" dirty="0" err="1">
                <a:solidFill>
                  <a:srgbClr val="3C8C93"/>
                </a:solidFill>
                <a:cs typeface="+mn-cs"/>
              </a:rPr>
              <a:t>pq</a:t>
            </a:r>
            <a:r>
              <a:rPr lang="de-DE" dirty="0">
                <a:solidFill>
                  <a:srgbClr val="3C8C93"/>
                </a:solidFill>
                <a:cs typeface="+mn-cs"/>
              </a:rPr>
              <a:t>); </a:t>
            </a:r>
            <a:r>
              <a:rPr lang="de-DE" dirty="0" err="1">
                <a:solidFill>
                  <a:schemeClr val="hlink"/>
                </a:solidFill>
                <a:cs typeface="+mn-cs"/>
              </a:rPr>
              <a:t>n</a:t>
            </a:r>
            <a:r>
              <a:rPr lang="de-DE" dirty="0">
                <a:solidFill>
                  <a:schemeClr val="hlink"/>
                </a:solidFill>
                <a:cs typeface="+mn-cs"/>
              </a:rPr>
              <a:t>:=n+1; H[</a:t>
            </a:r>
            <a:r>
              <a:rPr lang="de-DE" dirty="0" err="1">
                <a:solidFill>
                  <a:schemeClr val="hlink"/>
                </a:solidFill>
                <a:cs typeface="+mn-cs"/>
              </a:rPr>
              <a:t>n</a:t>
            </a:r>
            <a:r>
              <a:rPr lang="de-DE" dirty="0">
                <a:solidFill>
                  <a:schemeClr val="hlink"/>
                </a:solidFill>
                <a:cs typeface="+mn-cs"/>
              </a:rPr>
              <a:t>]:=</a:t>
            </a:r>
            <a:r>
              <a:rPr lang="de-DE" dirty="0" err="1">
                <a:solidFill>
                  <a:schemeClr val="hlink"/>
                </a:solidFill>
                <a:cs typeface="+mn-cs"/>
              </a:rPr>
              <a:t>e</a:t>
            </a:r>
            <a:br>
              <a:rPr lang="de-DE" dirty="0">
                <a:cs typeface="+mn-cs"/>
              </a:rPr>
            </a:br>
            <a:r>
              <a:rPr lang="de-DE" dirty="0" err="1">
                <a:solidFill>
                  <a:schemeClr val="accent2"/>
                </a:solidFill>
                <a:cs typeface="+mn-cs"/>
              </a:rPr>
              <a:t>siftUp</a:t>
            </a:r>
            <a:r>
              <a:rPr lang="de-DE" dirty="0">
                <a:cs typeface="+mn-cs"/>
              </a:rPr>
              <a:t>(</a:t>
            </a:r>
            <a:r>
              <a:rPr lang="de-DE" dirty="0" err="1">
                <a:solidFill>
                  <a:schemeClr val="hlink"/>
                </a:solidFill>
                <a:cs typeface="+mn-cs"/>
              </a:rPr>
              <a:t>n</a:t>
            </a:r>
            <a:r>
              <a:rPr lang="de-DE" dirty="0">
                <a:solidFill>
                  <a:schemeClr val="hlink"/>
                </a:solidFill>
                <a:cs typeface="+mn-cs"/>
              </a:rPr>
              <a:t>, H</a:t>
            </a:r>
            <a:r>
              <a:rPr lang="de-DE" dirty="0">
                <a:cs typeface="+mn-cs"/>
              </a:rPr>
              <a:t>)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de-DE" sz="1800" dirty="0">
              <a:cs typeface="+mn-cs"/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de-DE" dirty="0" err="1">
                <a:cs typeface="+mn-cs"/>
              </a:rPr>
              <a:t>Procedure</a:t>
            </a:r>
            <a:r>
              <a:rPr lang="de-DE" dirty="0">
                <a:cs typeface="+mn-cs"/>
              </a:rPr>
              <a:t> </a:t>
            </a:r>
            <a:r>
              <a:rPr lang="de-DE" dirty="0" err="1">
                <a:solidFill>
                  <a:schemeClr val="accent2"/>
                </a:solidFill>
                <a:cs typeface="+mn-cs"/>
              </a:rPr>
              <a:t>siftUp</a:t>
            </a:r>
            <a:r>
              <a:rPr lang="de-DE" dirty="0">
                <a:cs typeface="+mn-cs"/>
              </a:rPr>
              <a:t>(</a:t>
            </a:r>
            <a:r>
              <a:rPr lang="de-DE" dirty="0">
                <a:solidFill>
                  <a:schemeClr val="hlink"/>
                </a:solidFill>
                <a:cs typeface="+mn-cs"/>
              </a:rPr>
              <a:t>i, H</a:t>
            </a:r>
            <a:r>
              <a:rPr lang="de-DE" dirty="0">
                <a:cs typeface="+mn-cs"/>
              </a:rPr>
              <a:t>)</a:t>
            </a:r>
            <a:br>
              <a:rPr lang="de-DE" dirty="0">
                <a:cs typeface="+mn-cs"/>
              </a:rPr>
            </a:br>
            <a:r>
              <a:rPr lang="de-DE" dirty="0" err="1">
                <a:cs typeface="+mn-cs"/>
              </a:rPr>
              <a:t>while</a:t>
            </a:r>
            <a:r>
              <a:rPr lang="de-DE" dirty="0">
                <a:cs typeface="+mn-cs"/>
              </a:rPr>
              <a:t> </a:t>
            </a:r>
            <a:r>
              <a:rPr lang="de-DE" dirty="0">
                <a:solidFill>
                  <a:schemeClr val="hlink"/>
                </a:solidFill>
                <a:cs typeface="+mn-cs"/>
              </a:rPr>
              <a:t>i&gt;1</a:t>
            </a:r>
            <a:r>
              <a:rPr lang="de-DE" dirty="0">
                <a:cs typeface="+mn-cs"/>
              </a:rPr>
              <a:t> </a:t>
            </a:r>
            <a:r>
              <a:rPr lang="de-DE" dirty="0" err="1">
                <a:cs typeface="+mn-cs"/>
              </a:rPr>
              <a:t>and</a:t>
            </a:r>
            <a:r>
              <a:rPr lang="de-DE" dirty="0">
                <a:cs typeface="+mn-cs"/>
              </a:rPr>
              <a:t> </a:t>
            </a:r>
            <a:r>
              <a:rPr lang="de-DE" dirty="0" err="1">
                <a:solidFill>
                  <a:schemeClr val="hlink"/>
                </a:solidFill>
                <a:cs typeface="+mn-cs"/>
              </a:rPr>
              <a:t>key</a:t>
            </a:r>
            <a:r>
              <a:rPr lang="de-DE" dirty="0">
                <a:solidFill>
                  <a:schemeClr val="hlink"/>
                </a:solidFill>
                <a:cs typeface="+mn-cs"/>
              </a:rPr>
              <a:t>( H[</a:t>
            </a:r>
            <a:r>
              <a:rPr lang="de-DE" dirty="0" err="1">
                <a:solidFill>
                  <a:schemeClr val="hlink"/>
                </a:solidFill>
                <a:cs typeface="+mn-cs"/>
              </a:rPr>
              <a:t>parent</a:t>
            </a:r>
            <a:r>
              <a:rPr lang="de-DE" dirty="0">
                <a:solidFill>
                  <a:schemeClr val="hlink"/>
                </a:solidFill>
                <a:cs typeface="+mn-cs"/>
              </a:rPr>
              <a:t>(i)] ) &gt; </a:t>
            </a:r>
            <a:r>
              <a:rPr lang="de-DE" dirty="0" err="1">
                <a:solidFill>
                  <a:schemeClr val="hlink"/>
                </a:solidFill>
                <a:cs typeface="+mn-cs"/>
              </a:rPr>
              <a:t>key</a:t>
            </a:r>
            <a:r>
              <a:rPr lang="de-DE" dirty="0">
                <a:solidFill>
                  <a:schemeClr val="hlink"/>
                </a:solidFill>
                <a:cs typeface="+mn-cs"/>
              </a:rPr>
              <a:t>( H[i] )</a:t>
            </a:r>
            <a:r>
              <a:rPr lang="de-DE" dirty="0">
                <a:cs typeface="+mn-cs"/>
              </a:rPr>
              <a:t> do</a:t>
            </a:r>
            <a:br>
              <a:rPr lang="de-DE" dirty="0">
                <a:cs typeface="+mn-cs"/>
              </a:rPr>
            </a:br>
            <a:r>
              <a:rPr lang="de-DE" dirty="0">
                <a:cs typeface="+mn-cs"/>
              </a:rPr>
              <a:t>    </a:t>
            </a:r>
            <a:r>
              <a:rPr lang="de-DE" dirty="0" err="1">
                <a:solidFill>
                  <a:srgbClr val="3C8C93"/>
                </a:solidFill>
                <a:cs typeface="+mn-cs"/>
              </a:rPr>
              <a:t>temp</a:t>
            </a:r>
            <a:r>
              <a:rPr lang="de-DE" dirty="0">
                <a:solidFill>
                  <a:srgbClr val="3C8C93"/>
                </a:solidFill>
                <a:cs typeface="+mn-cs"/>
              </a:rPr>
              <a:t> := </a:t>
            </a:r>
            <a:r>
              <a:rPr lang="de-DE" dirty="0">
                <a:solidFill>
                  <a:schemeClr val="hlink"/>
                </a:solidFill>
                <a:cs typeface="+mn-cs"/>
              </a:rPr>
              <a:t>H[i]; H[i] </a:t>
            </a:r>
            <a:r>
              <a:rPr lang="en-US" dirty="0">
                <a:solidFill>
                  <a:schemeClr val="hlink"/>
                </a:solidFill>
                <a:latin typeface="cmsy10" charset="0"/>
                <a:cs typeface="+mn-cs"/>
              </a:rPr>
              <a:t>:=</a:t>
            </a:r>
            <a:r>
              <a:rPr lang="de-DE" dirty="0">
                <a:solidFill>
                  <a:schemeClr val="hlink"/>
                </a:solidFill>
                <a:cs typeface="+mn-cs"/>
              </a:rPr>
              <a:t> H[</a:t>
            </a:r>
            <a:r>
              <a:rPr lang="de-DE" dirty="0" err="1">
                <a:solidFill>
                  <a:schemeClr val="hlink"/>
                </a:solidFill>
                <a:cs typeface="+mn-cs"/>
              </a:rPr>
              <a:t>parent</a:t>
            </a:r>
            <a:r>
              <a:rPr lang="de-DE" dirty="0">
                <a:solidFill>
                  <a:schemeClr val="hlink"/>
                </a:solidFill>
                <a:cs typeface="+mn-cs"/>
              </a:rPr>
              <a:t>(i)]; </a:t>
            </a:r>
            <a:r>
              <a:rPr lang="de-DE" dirty="0">
                <a:solidFill>
                  <a:schemeClr val="hlink"/>
                </a:solidFill>
              </a:rPr>
              <a:t>H[</a:t>
            </a:r>
            <a:r>
              <a:rPr lang="de-DE" dirty="0" err="1">
                <a:solidFill>
                  <a:schemeClr val="hlink"/>
                </a:solidFill>
              </a:rPr>
              <a:t>parent</a:t>
            </a:r>
            <a:r>
              <a:rPr lang="de-DE" dirty="0">
                <a:solidFill>
                  <a:schemeClr val="hlink"/>
                </a:solidFill>
              </a:rPr>
              <a:t>(i)] := </a:t>
            </a:r>
            <a:r>
              <a:rPr lang="de-DE" dirty="0" err="1">
                <a:solidFill>
                  <a:schemeClr val="hlink"/>
                </a:solidFill>
              </a:rPr>
              <a:t>temp</a:t>
            </a:r>
            <a:r>
              <a:rPr lang="de-DE" dirty="0">
                <a:solidFill>
                  <a:schemeClr val="hlink"/>
                </a:solidFill>
              </a:rPr>
              <a:t>;</a:t>
            </a:r>
            <a:br>
              <a:rPr lang="de-DE" dirty="0">
                <a:solidFill>
                  <a:schemeClr val="hlink"/>
                </a:solidFill>
                <a:cs typeface="+mn-cs"/>
              </a:rPr>
            </a:br>
            <a:r>
              <a:rPr lang="de-DE" dirty="0">
                <a:cs typeface="+mn-cs"/>
              </a:rPr>
              <a:t>    </a:t>
            </a:r>
            <a:r>
              <a:rPr lang="de-DE" dirty="0">
                <a:solidFill>
                  <a:schemeClr val="hlink"/>
                </a:solidFill>
                <a:cs typeface="+mn-cs"/>
              </a:rPr>
              <a:t>i:=</a:t>
            </a:r>
            <a:r>
              <a:rPr lang="de-DE" dirty="0" err="1">
                <a:solidFill>
                  <a:schemeClr val="hlink"/>
                </a:solidFill>
                <a:cs typeface="+mn-cs"/>
              </a:rPr>
              <a:t>parent</a:t>
            </a:r>
            <a:r>
              <a:rPr lang="de-DE" dirty="0">
                <a:solidFill>
                  <a:schemeClr val="hlink"/>
                </a:solidFill>
                <a:cs typeface="+mn-cs"/>
              </a:rPr>
              <a:t>(i)</a:t>
            </a:r>
            <a:br>
              <a:rPr lang="de-DE" dirty="0">
                <a:solidFill>
                  <a:schemeClr val="hlink"/>
                </a:solidFill>
                <a:cs typeface="+mn-cs"/>
              </a:rPr>
            </a:br>
            <a:endParaRPr lang="de-DE" sz="1800" dirty="0">
              <a:solidFill>
                <a:schemeClr val="hlink"/>
              </a:solidFill>
              <a:cs typeface="+mn-cs"/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de-DE" dirty="0">
                <a:cs typeface="+mn-cs"/>
              </a:rPr>
              <a:t>Laufzeit:</a:t>
            </a:r>
            <a:r>
              <a:rPr lang="de-DE" dirty="0">
                <a:solidFill>
                  <a:schemeClr val="hlink"/>
                </a:solidFill>
                <a:cs typeface="+mn-cs"/>
              </a:rPr>
              <a:t> O(log </a:t>
            </a:r>
            <a:r>
              <a:rPr lang="de-DE" dirty="0" err="1">
                <a:solidFill>
                  <a:schemeClr val="hlink"/>
                </a:solidFill>
                <a:cs typeface="+mn-cs"/>
              </a:rPr>
              <a:t>n</a:t>
            </a:r>
            <a:r>
              <a:rPr lang="de-DE" dirty="0">
                <a:solidFill>
                  <a:schemeClr val="hlink"/>
                </a:solidFill>
                <a:cs typeface="+mn-cs"/>
              </a:rPr>
              <a:t>)</a:t>
            </a:r>
          </a:p>
        </p:txBody>
      </p:sp>
      <p:sp>
        <p:nvSpPr>
          <p:cNvPr id="7" name="Rechteck 4">
            <a:extLst>
              <a:ext uri="{FF2B5EF4-FFF2-40B4-BE49-F238E27FC236}">
                <a16:creationId xmlns:a16="http://schemas.microsoft.com/office/drawing/2014/main" id="{C463D1D7-DDF2-0B4D-8E2C-7C90306F6FCB}"/>
              </a:ext>
            </a:extLst>
          </p:cNvPr>
          <p:cNvSpPr/>
          <p:nvPr/>
        </p:nvSpPr>
        <p:spPr>
          <a:xfrm>
            <a:off x="2555776" y="6630860"/>
            <a:ext cx="3816424" cy="2880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200" dirty="0">
                <a:solidFill>
                  <a:schemeClr val="bg1"/>
                </a:solidFill>
              </a:rPr>
              <a:t>http://www14.in.tum.de/lehre/2008WS/</a:t>
            </a:r>
            <a:r>
              <a:rPr lang="de-DE" sz="1200" dirty="0" err="1">
                <a:solidFill>
                  <a:schemeClr val="bg1"/>
                </a:solidFill>
              </a:rPr>
              <a:t>ea</a:t>
            </a:r>
            <a:r>
              <a:rPr lang="de-DE" sz="1200" dirty="0">
                <a:solidFill>
                  <a:schemeClr val="bg1"/>
                </a:solidFill>
              </a:rPr>
              <a:t>/</a:t>
            </a:r>
            <a:r>
              <a:rPr lang="de-DE" sz="1200" dirty="0" err="1">
                <a:solidFill>
                  <a:schemeClr val="bg1"/>
                </a:solidFill>
              </a:rPr>
              <a:t>index.html.de</a:t>
            </a:r>
            <a:endParaRPr lang="de-DE" sz="1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3DAF27-8541-FA43-A911-4E7BA99AECBA}" type="slidenum">
              <a:rPr lang="de-DE"/>
              <a:pPr>
                <a:defRPr/>
              </a:pPr>
              <a:t>13</a:t>
            </a:fld>
            <a:endParaRPr lang="de-DE"/>
          </a:p>
        </p:txBody>
      </p:sp>
      <p:sp>
        <p:nvSpPr>
          <p:cNvPr id="1576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68313" y="26035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de-DE" dirty="0">
                <a:cs typeface="+mj-cs"/>
              </a:rPr>
              <a:t>Insert - </a:t>
            </a:r>
            <a:r>
              <a:rPr lang="de-DE" dirty="0"/>
              <a:t>Binärer Heap</a:t>
            </a:r>
            <a:endParaRPr lang="de-DE" dirty="0">
              <a:cs typeface="+mj-cs"/>
            </a:endParaRPr>
          </a:p>
        </p:txBody>
      </p:sp>
      <p:sp>
        <p:nvSpPr>
          <p:cNvPr id="157700" name="Oval 4"/>
          <p:cNvSpPr>
            <a:spLocks noChangeArrowheads="1"/>
          </p:cNvSpPr>
          <p:nvPr/>
        </p:nvSpPr>
        <p:spPr bwMode="auto">
          <a:xfrm>
            <a:off x="2519363" y="1773238"/>
            <a:ext cx="647700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3</a:t>
            </a:r>
            <a:endParaRPr lang="de-DE" baseline="-25000">
              <a:cs typeface="+mn-cs"/>
            </a:endParaRPr>
          </a:p>
        </p:txBody>
      </p:sp>
      <p:sp>
        <p:nvSpPr>
          <p:cNvPr id="157701" name="Oval 5"/>
          <p:cNvSpPr>
            <a:spLocks noChangeArrowheads="1"/>
          </p:cNvSpPr>
          <p:nvPr/>
        </p:nvSpPr>
        <p:spPr bwMode="auto">
          <a:xfrm>
            <a:off x="1582738" y="2420938"/>
            <a:ext cx="647700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5</a:t>
            </a:r>
            <a:endParaRPr lang="de-DE" baseline="-25000">
              <a:cs typeface="+mn-cs"/>
            </a:endParaRPr>
          </a:p>
        </p:txBody>
      </p:sp>
      <p:sp>
        <p:nvSpPr>
          <p:cNvPr id="157702" name="Oval 6"/>
          <p:cNvSpPr>
            <a:spLocks noChangeArrowheads="1"/>
          </p:cNvSpPr>
          <p:nvPr/>
        </p:nvSpPr>
        <p:spPr bwMode="auto">
          <a:xfrm>
            <a:off x="3454400" y="2420938"/>
            <a:ext cx="647700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8</a:t>
            </a:r>
            <a:endParaRPr lang="de-DE" baseline="-25000">
              <a:cs typeface="+mn-cs"/>
            </a:endParaRPr>
          </a:p>
        </p:txBody>
      </p:sp>
      <p:sp>
        <p:nvSpPr>
          <p:cNvPr id="157703" name="Oval 7"/>
          <p:cNvSpPr>
            <a:spLocks noChangeArrowheads="1"/>
          </p:cNvSpPr>
          <p:nvPr/>
        </p:nvSpPr>
        <p:spPr bwMode="auto">
          <a:xfrm>
            <a:off x="1006475" y="3213100"/>
            <a:ext cx="647700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10</a:t>
            </a:r>
            <a:endParaRPr lang="de-DE" baseline="-25000">
              <a:cs typeface="+mn-cs"/>
            </a:endParaRPr>
          </a:p>
        </p:txBody>
      </p:sp>
      <p:sp>
        <p:nvSpPr>
          <p:cNvPr id="157704" name="Oval 8"/>
          <p:cNvSpPr>
            <a:spLocks noChangeArrowheads="1"/>
          </p:cNvSpPr>
          <p:nvPr/>
        </p:nvSpPr>
        <p:spPr bwMode="auto">
          <a:xfrm>
            <a:off x="2014538" y="3213100"/>
            <a:ext cx="647700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9</a:t>
            </a:r>
            <a:endParaRPr lang="de-DE" baseline="-25000">
              <a:cs typeface="+mn-cs"/>
            </a:endParaRPr>
          </a:p>
        </p:txBody>
      </p:sp>
      <p:sp>
        <p:nvSpPr>
          <p:cNvPr id="157705" name="Oval 9"/>
          <p:cNvSpPr>
            <a:spLocks noChangeArrowheads="1"/>
          </p:cNvSpPr>
          <p:nvPr/>
        </p:nvSpPr>
        <p:spPr bwMode="auto">
          <a:xfrm>
            <a:off x="2951163" y="3213100"/>
            <a:ext cx="647700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12</a:t>
            </a:r>
            <a:endParaRPr lang="de-DE" baseline="-25000">
              <a:cs typeface="+mn-cs"/>
            </a:endParaRPr>
          </a:p>
        </p:txBody>
      </p:sp>
      <p:sp>
        <p:nvSpPr>
          <p:cNvPr id="157706" name="Oval 10"/>
          <p:cNvSpPr>
            <a:spLocks noChangeArrowheads="1"/>
          </p:cNvSpPr>
          <p:nvPr/>
        </p:nvSpPr>
        <p:spPr bwMode="auto">
          <a:xfrm>
            <a:off x="3959225" y="3213100"/>
            <a:ext cx="647700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15</a:t>
            </a:r>
            <a:endParaRPr lang="de-DE" baseline="-25000">
              <a:cs typeface="+mn-cs"/>
            </a:endParaRPr>
          </a:p>
        </p:txBody>
      </p:sp>
      <p:sp>
        <p:nvSpPr>
          <p:cNvPr id="157707" name="Oval 11"/>
          <p:cNvSpPr>
            <a:spLocks noChangeArrowheads="1"/>
          </p:cNvSpPr>
          <p:nvPr/>
        </p:nvSpPr>
        <p:spPr bwMode="auto">
          <a:xfrm>
            <a:off x="250825" y="4005263"/>
            <a:ext cx="647700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11</a:t>
            </a:r>
            <a:endParaRPr lang="de-DE" baseline="-25000">
              <a:cs typeface="+mn-cs"/>
            </a:endParaRPr>
          </a:p>
        </p:txBody>
      </p:sp>
      <p:sp>
        <p:nvSpPr>
          <p:cNvPr id="157708" name="Oval 12"/>
          <p:cNvSpPr>
            <a:spLocks noChangeArrowheads="1"/>
          </p:cNvSpPr>
          <p:nvPr/>
        </p:nvSpPr>
        <p:spPr bwMode="auto">
          <a:xfrm>
            <a:off x="1006475" y="4005263"/>
            <a:ext cx="647700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18</a:t>
            </a:r>
            <a:endParaRPr lang="de-DE" baseline="-25000">
              <a:cs typeface="+mn-cs"/>
            </a:endParaRPr>
          </a:p>
        </p:txBody>
      </p:sp>
      <p:sp>
        <p:nvSpPr>
          <p:cNvPr id="157709" name="Line 13"/>
          <p:cNvSpPr>
            <a:spLocks noChangeShapeType="1"/>
          </p:cNvSpPr>
          <p:nvPr/>
        </p:nvSpPr>
        <p:spPr bwMode="auto">
          <a:xfrm flipH="1">
            <a:off x="2159000" y="2132013"/>
            <a:ext cx="360363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57710" name="Line 14"/>
          <p:cNvSpPr>
            <a:spLocks noChangeShapeType="1"/>
          </p:cNvSpPr>
          <p:nvPr/>
        </p:nvSpPr>
        <p:spPr bwMode="auto">
          <a:xfrm>
            <a:off x="3167063" y="2132013"/>
            <a:ext cx="360362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57711" name="Line 15"/>
          <p:cNvSpPr>
            <a:spLocks noChangeShapeType="1"/>
          </p:cNvSpPr>
          <p:nvPr/>
        </p:nvSpPr>
        <p:spPr bwMode="auto">
          <a:xfrm flipH="1">
            <a:off x="1439863" y="2852738"/>
            <a:ext cx="215900" cy="3603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57712" name="Line 16"/>
          <p:cNvSpPr>
            <a:spLocks noChangeShapeType="1"/>
          </p:cNvSpPr>
          <p:nvPr/>
        </p:nvSpPr>
        <p:spPr bwMode="auto">
          <a:xfrm>
            <a:off x="2087563" y="2924175"/>
            <a:ext cx="144462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57713" name="Line 17"/>
          <p:cNvSpPr>
            <a:spLocks noChangeShapeType="1"/>
          </p:cNvSpPr>
          <p:nvPr/>
        </p:nvSpPr>
        <p:spPr bwMode="auto">
          <a:xfrm flipH="1">
            <a:off x="3384550" y="2924175"/>
            <a:ext cx="215900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57714" name="Line 18"/>
          <p:cNvSpPr>
            <a:spLocks noChangeShapeType="1"/>
          </p:cNvSpPr>
          <p:nvPr/>
        </p:nvSpPr>
        <p:spPr bwMode="auto">
          <a:xfrm>
            <a:off x="3959225" y="2924175"/>
            <a:ext cx="215900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57715" name="Line 19"/>
          <p:cNvSpPr>
            <a:spLocks noChangeShapeType="1"/>
          </p:cNvSpPr>
          <p:nvPr/>
        </p:nvSpPr>
        <p:spPr bwMode="auto">
          <a:xfrm flipH="1">
            <a:off x="790575" y="3646488"/>
            <a:ext cx="288925" cy="431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57716" name="Line 20"/>
          <p:cNvSpPr>
            <a:spLocks noChangeShapeType="1"/>
          </p:cNvSpPr>
          <p:nvPr/>
        </p:nvSpPr>
        <p:spPr bwMode="auto">
          <a:xfrm flipH="1">
            <a:off x="1366838" y="3716338"/>
            <a:ext cx="73025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57717" name="Text Box 21"/>
          <p:cNvSpPr txBox="1">
            <a:spLocks noChangeArrowheads="1"/>
          </p:cNvSpPr>
          <p:nvPr/>
        </p:nvSpPr>
        <p:spPr bwMode="auto">
          <a:xfrm>
            <a:off x="611188" y="5013325"/>
            <a:ext cx="79406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sz="2800">
                <a:cs typeface="+mn-cs"/>
              </a:rPr>
              <a:t>Invariante: </a:t>
            </a:r>
            <a:r>
              <a:rPr lang="de-DE" sz="2800">
                <a:solidFill>
                  <a:schemeClr val="hlink"/>
                </a:solidFill>
                <a:cs typeface="+mn-cs"/>
              </a:rPr>
              <a:t>H[k]</a:t>
            </a:r>
            <a:r>
              <a:rPr lang="de-DE" sz="2800">
                <a:cs typeface="+mn-cs"/>
              </a:rPr>
              <a:t> ist minimal für Teilbaum von </a:t>
            </a:r>
            <a:r>
              <a:rPr lang="de-DE" sz="2800">
                <a:solidFill>
                  <a:schemeClr val="hlink"/>
                </a:solidFill>
                <a:cs typeface="+mn-cs"/>
              </a:rPr>
              <a:t>H[k]</a:t>
            </a:r>
            <a:r>
              <a:rPr lang="de-DE" sz="2800">
                <a:cs typeface="+mn-cs"/>
              </a:rPr>
              <a:t> </a:t>
            </a:r>
          </a:p>
        </p:txBody>
      </p:sp>
      <p:sp>
        <p:nvSpPr>
          <p:cNvPr id="157718" name="Text Box 22"/>
          <p:cNvSpPr txBox="1">
            <a:spLocks noChangeArrowheads="1"/>
          </p:cNvSpPr>
          <p:nvPr/>
        </p:nvSpPr>
        <p:spPr bwMode="auto">
          <a:xfrm>
            <a:off x="1476375" y="5734050"/>
            <a:ext cx="70151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sz="2800">
                <a:cs typeface="+mn-cs"/>
              </a:rPr>
              <a:t>: Knoten, die Invariante eventuell verletzen </a:t>
            </a:r>
          </a:p>
        </p:txBody>
      </p:sp>
      <p:sp>
        <p:nvSpPr>
          <p:cNvPr id="157719" name="Oval 23"/>
          <p:cNvSpPr>
            <a:spLocks noChangeArrowheads="1"/>
          </p:cNvSpPr>
          <p:nvPr/>
        </p:nvSpPr>
        <p:spPr bwMode="auto">
          <a:xfrm>
            <a:off x="827088" y="5805488"/>
            <a:ext cx="649287" cy="431800"/>
          </a:xfrm>
          <a:prstGeom prst="ellipse">
            <a:avLst/>
          </a:prstGeom>
          <a:solidFill>
            <a:schemeClr val="accent1"/>
          </a:solidFill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57720" name="Line 24"/>
          <p:cNvSpPr>
            <a:spLocks noChangeShapeType="1"/>
          </p:cNvSpPr>
          <p:nvPr/>
        </p:nvSpPr>
        <p:spPr bwMode="auto">
          <a:xfrm>
            <a:off x="4714875" y="2852738"/>
            <a:ext cx="649288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57721" name="Oval 25"/>
          <p:cNvSpPr>
            <a:spLocks noChangeArrowheads="1"/>
          </p:cNvSpPr>
          <p:nvPr/>
        </p:nvSpPr>
        <p:spPr bwMode="auto">
          <a:xfrm>
            <a:off x="6804025" y="1773238"/>
            <a:ext cx="647700" cy="503237"/>
          </a:xfrm>
          <a:prstGeom prst="ellipse">
            <a:avLst/>
          </a:prstGeom>
          <a:solidFill>
            <a:schemeClr val="accent1"/>
          </a:solidFill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3</a:t>
            </a:r>
            <a:endParaRPr lang="de-DE" baseline="-25000">
              <a:cs typeface="+mn-cs"/>
            </a:endParaRPr>
          </a:p>
        </p:txBody>
      </p:sp>
      <p:sp>
        <p:nvSpPr>
          <p:cNvPr id="157722" name="Oval 26"/>
          <p:cNvSpPr>
            <a:spLocks noChangeArrowheads="1"/>
          </p:cNvSpPr>
          <p:nvPr/>
        </p:nvSpPr>
        <p:spPr bwMode="auto">
          <a:xfrm>
            <a:off x="5867400" y="2420938"/>
            <a:ext cx="647700" cy="503237"/>
          </a:xfrm>
          <a:prstGeom prst="ellipse">
            <a:avLst/>
          </a:prstGeom>
          <a:solidFill>
            <a:schemeClr val="accent1"/>
          </a:solidFill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5</a:t>
            </a:r>
            <a:endParaRPr lang="de-DE" baseline="-25000">
              <a:cs typeface="+mn-cs"/>
            </a:endParaRPr>
          </a:p>
        </p:txBody>
      </p:sp>
      <p:sp>
        <p:nvSpPr>
          <p:cNvPr id="157723" name="Oval 27"/>
          <p:cNvSpPr>
            <a:spLocks noChangeArrowheads="1"/>
          </p:cNvSpPr>
          <p:nvPr/>
        </p:nvSpPr>
        <p:spPr bwMode="auto">
          <a:xfrm>
            <a:off x="7739063" y="2420938"/>
            <a:ext cx="647700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8</a:t>
            </a:r>
            <a:endParaRPr lang="de-DE" baseline="-25000">
              <a:cs typeface="+mn-cs"/>
            </a:endParaRPr>
          </a:p>
        </p:txBody>
      </p:sp>
      <p:sp>
        <p:nvSpPr>
          <p:cNvPr id="157724" name="Oval 28"/>
          <p:cNvSpPr>
            <a:spLocks noChangeArrowheads="1"/>
          </p:cNvSpPr>
          <p:nvPr/>
        </p:nvSpPr>
        <p:spPr bwMode="auto">
          <a:xfrm>
            <a:off x="5291138" y="3213100"/>
            <a:ext cx="647700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10</a:t>
            </a:r>
            <a:endParaRPr lang="de-DE" baseline="-25000">
              <a:cs typeface="+mn-cs"/>
            </a:endParaRPr>
          </a:p>
        </p:txBody>
      </p:sp>
      <p:sp>
        <p:nvSpPr>
          <p:cNvPr id="157725" name="Oval 29"/>
          <p:cNvSpPr>
            <a:spLocks noChangeArrowheads="1"/>
          </p:cNvSpPr>
          <p:nvPr/>
        </p:nvSpPr>
        <p:spPr bwMode="auto">
          <a:xfrm>
            <a:off x="6299200" y="3213100"/>
            <a:ext cx="647700" cy="503238"/>
          </a:xfrm>
          <a:prstGeom prst="ellipse">
            <a:avLst/>
          </a:prstGeom>
          <a:solidFill>
            <a:schemeClr val="accent1"/>
          </a:solidFill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9</a:t>
            </a:r>
            <a:endParaRPr lang="de-DE" baseline="-25000">
              <a:cs typeface="+mn-cs"/>
            </a:endParaRPr>
          </a:p>
        </p:txBody>
      </p:sp>
      <p:sp>
        <p:nvSpPr>
          <p:cNvPr id="157726" name="Oval 30"/>
          <p:cNvSpPr>
            <a:spLocks noChangeArrowheads="1"/>
          </p:cNvSpPr>
          <p:nvPr/>
        </p:nvSpPr>
        <p:spPr bwMode="auto">
          <a:xfrm>
            <a:off x="7235825" y="3213100"/>
            <a:ext cx="647700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12</a:t>
            </a:r>
            <a:endParaRPr lang="de-DE" baseline="-25000">
              <a:cs typeface="+mn-cs"/>
            </a:endParaRPr>
          </a:p>
        </p:txBody>
      </p:sp>
      <p:sp>
        <p:nvSpPr>
          <p:cNvPr id="157727" name="Oval 31"/>
          <p:cNvSpPr>
            <a:spLocks noChangeArrowheads="1"/>
          </p:cNvSpPr>
          <p:nvPr/>
        </p:nvSpPr>
        <p:spPr bwMode="auto">
          <a:xfrm>
            <a:off x="8243888" y="3213100"/>
            <a:ext cx="647700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15</a:t>
            </a:r>
            <a:endParaRPr lang="de-DE" baseline="-25000">
              <a:cs typeface="+mn-cs"/>
            </a:endParaRPr>
          </a:p>
        </p:txBody>
      </p:sp>
      <p:sp>
        <p:nvSpPr>
          <p:cNvPr id="157728" name="Oval 32"/>
          <p:cNvSpPr>
            <a:spLocks noChangeArrowheads="1"/>
          </p:cNvSpPr>
          <p:nvPr/>
        </p:nvSpPr>
        <p:spPr bwMode="auto">
          <a:xfrm>
            <a:off x="4535488" y="4005263"/>
            <a:ext cx="647700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11</a:t>
            </a:r>
            <a:endParaRPr lang="de-DE" baseline="-25000">
              <a:cs typeface="+mn-cs"/>
            </a:endParaRPr>
          </a:p>
        </p:txBody>
      </p:sp>
      <p:sp>
        <p:nvSpPr>
          <p:cNvPr id="157729" name="Oval 33"/>
          <p:cNvSpPr>
            <a:spLocks noChangeArrowheads="1"/>
          </p:cNvSpPr>
          <p:nvPr/>
        </p:nvSpPr>
        <p:spPr bwMode="auto">
          <a:xfrm>
            <a:off x="5291138" y="4005263"/>
            <a:ext cx="647700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18</a:t>
            </a:r>
            <a:endParaRPr lang="de-DE" baseline="-25000">
              <a:cs typeface="+mn-cs"/>
            </a:endParaRPr>
          </a:p>
        </p:txBody>
      </p:sp>
      <p:sp>
        <p:nvSpPr>
          <p:cNvPr id="157730" name="Line 34"/>
          <p:cNvSpPr>
            <a:spLocks noChangeShapeType="1"/>
          </p:cNvSpPr>
          <p:nvPr/>
        </p:nvSpPr>
        <p:spPr bwMode="auto">
          <a:xfrm flipH="1">
            <a:off x="6443663" y="2132013"/>
            <a:ext cx="360362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57731" name="Line 35"/>
          <p:cNvSpPr>
            <a:spLocks noChangeShapeType="1"/>
          </p:cNvSpPr>
          <p:nvPr/>
        </p:nvSpPr>
        <p:spPr bwMode="auto">
          <a:xfrm>
            <a:off x="7451725" y="2132013"/>
            <a:ext cx="360363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57732" name="Line 36"/>
          <p:cNvSpPr>
            <a:spLocks noChangeShapeType="1"/>
          </p:cNvSpPr>
          <p:nvPr/>
        </p:nvSpPr>
        <p:spPr bwMode="auto">
          <a:xfrm flipH="1">
            <a:off x="5724525" y="2852738"/>
            <a:ext cx="215900" cy="3603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57733" name="Line 37"/>
          <p:cNvSpPr>
            <a:spLocks noChangeShapeType="1"/>
          </p:cNvSpPr>
          <p:nvPr/>
        </p:nvSpPr>
        <p:spPr bwMode="auto">
          <a:xfrm>
            <a:off x="6372225" y="2924175"/>
            <a:ext cx="144463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57734" name="Line 38"/>
          <p:cNvSpPr>
            <a:spLocks noChangeShapeType="1"/>
          </p:cNvSpPr>
          <p:nvPr/>
        </p:nvSpPr>
        <p:spPr bwMode="auto">
          <a:xfrm flipH="1">
            <a:off x="7669213" y="2924175"/>
            <a:ext cx="215900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57735" name="Line 39"/>
          <p:cNvSpPr>
            <a:spLocks noChangeShapeType="1"/>
          </p:cNvSpPr>
          <p:nvPr/>
        </p:nvSpPr>
        <p:spPr bwMode="auto">
          <a:xfrm>
            <a:off x="8243888" y="2924175"/>
            <a:ext cx="215900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57736" name="Line 40"/>
          <p:cNvSpPr>
            <a:spLocks noChangeShapeType="1"/>
          </p:cNvSpPr>
          <p:nvPr/>
        </p:nvSpPr>
        <p:spPr bwMode="auto">
          <a:xfrm flipH="1">
            <a:off x="5075238" y="3646488"/>
            <a:ext cx="288925" cy="431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57737" name="Line 41"/>
          <p:cNvSpPr>
            <a:spLocks noChangeShapeType="1"/>
          </p:cNvSpPr>
          <p:nvPr/>
        </p:nvSpPr>
        <p:spPr bwMode="auto">
          <a:xfrm flipH="1">
            <a:off x="5651500" y="3716338"/>
            <a:ext cx="73025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57738" name="Oval 42"/>
          <p:cNvSpPr>
            <a:spLocks noChangeArrowheads="1"/>
          </p:cNvSpPr>
          <p:nvPr/>
        </p:nvSpPr>
        <p:spPr bwMode="auto">
          <a:xfrm>
            <a:off x="6084888" y="4005263"/>
            <a:ext cx="647700" cy="503237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4</a:t>
            </a:r>
            <a:endParaRPr lang="de-DE" baseline="-25000">
              <a:cs typeface="+mn-cs"/>
            </a:endParaRPr>
          </a:p>
        </p:txBody>
      </p:sp>
      <p:sp>
        <p:nvSpPr>
          <p:cNvPr id="157739" name="Line 43"/>
          <p:cNvSpPr>
            <a:spLocks noChangeShapeType="1"/>
          </p:cNvSpPr>
          <p:nvPr/>
        </p:nvSpPr>
        <p:spPr bwMode="auto">
          <a:xfrm flipV="1">
            <a:off x="6443663" y="3716338"/>
            <a:ext cx="144462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46" name="Rechteck 4">
            <a:extLst>
              <a:ext uri="{FF2B5EF4-FFF2-40B4-BE49-F238E27FC236}">
                <a16:creationId xmlns:a16="http://schemas.microsoft.com/office/drawing/2014/main" id="{224AAD65-4712-9F44-9688-8153D6582DC2}"/>
              </a:ext>
            </a:extLst>
          </p:cNvPr>
          <p:cNvSpPr/>
          <p:nvPr/>
        </p:nvSpPr>
        <p:spPr>
          <a:xfrm>
            <a:off x="2555776" y="6630860"/>
            <a:ext cx="3816424" cy="2880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200" dirty="0">
                <a:solidFill>
                  <a:schemeClr val="bg1"/>
                </a:solidFill>
              </a:rPr>
              <a:t>http://www14.in.tum.de/lehre/2008WS/</a:t>
            </a:r>
            <a:r>
              <a:rPr lang="de-DE" sz="1200" dirty="0" err="1">
                <a:solidFill>
                  <a:schemeClr val="bg1"/>
                </a:solidFill>
              </a:rPr>
              <a:t>ea</a:t>
            </a:r>
            <a:r>
              <a:rPr lang="de-DE" sz="1200" dirty="0">
                <a:solidFill>
                  <a:schemeClr val="bg1"/>
                </a:solidFill>
              </a:rPr>
              <a:t>/</a:t>
            </a:r>
            <a:r>
              <a:rPr lang="de-DE" sz="1200" dirty="0" err="1">
                <a:solidFill>
                  <a:schemeClr val="bg1"/>
                </a:solidFill>
              </a:rPr>
              <a:t>index.html.de</a:t>
            </a:r>
            <a:endParaRPr lang="de-DE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45730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F24266-B1E2-0F47-BB92-F6F48C2C455D}" type="slidenum">
              <a:rPr lang="de-DE"/>
              <a:pPr>
                <a:defRPr/>
              </a:pPr>
              <a:t>14</a:t>
            </a:fld>
            <a:endParaRPr lang="de-DE"/>
          </a:p>
        </p:txBody>
      </p:sp>
      <p:sp>
        <p:nvSpPr>
          <p:cNvPr id="1587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68313" y="26035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de-DE">
                <a:cs typeface="+mj-cs"/>
              </a:rPr>
              <a:t>Insert Operation - Korrektheit</a:t>
            </a:r>
          </a:p>
        </p:txBody>
      </p:sp>
      <p:sp>
        <p:nvSpPr>
          <p:cNvPr id="158743" name="Line 23"/>
          <p:cNvSpPr>
            <a:spLocks noChangeShapeType="1"/>
          </p:cNvSpPr>
          <p:nvPr/>
        </p:nvSpPr>
        <p:spPr bwMode="auto">
          <a:xfrm>
            <a:off x="4714875" y="2852738"/>
            <a:ext cx="649288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58744" name="Oval 24"/>
          <p:cNvSpPr>
            <a:spLocks noChangeArrowheads="1"/>
          </p:cNvSpPr>
          <p:nvPr/>
        </p:nvSpPr>
        <p:spPr bwMode="auto">
          <a:xfrm>
            <a:off x="2484438" y="1773238"/>
            <a:ext cx="647700" cy="503237"/>
          </a:xfrm>
          <a:prstGeom prst="ellipse">
            <a:avLst/>
          </a:prstGeom>
          <a:solidFill>
            <a:schemeClr val="accent1"/>
          </a:solidFill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3</a:t>
            </a:r>
            <a:endParaRPr lang="de-DE" baseline="-25000">
              <a:cs typeface="+mn-cs"/>
            </a:endParaRPr>
          </a:p>
        </p:txBody>
      </p:sp>
      <p:sp>
        <p:nvSpPr>
          <p:cNvPr id="158745" name="Oval 25"/>
          <p:cNvSpPr>
            <a:spLocks noChangeArrowheads="1"/>
          </p:cNvSpPr>
          <p:nvPr/>
        </p:nvSpPr>
        <p:spPr bwMode="auto">
          <a:xfrm>
            <a:off x="1547813" y="2420938"/>
            <a:ext cx="647700" cy="503237"/>
          </a:xfrm>
          <a:prstGeom prst="ellipse">
            <a:avLst/>
          </a:prstGeom>
          <a:solidFill>
            <a:schemeClr val="accent1"/>
          </a:solidFill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5</a:t>
            </a:r>
            <a:endParaRPr lang="de-DE" baseline="-25000">
              <a:cs typeface="+mn-cs"/>
            </a:endParaRPr>
          </a:p>
        </p:txBody>
      </p:sp>
      <p:sp>
        <p:nvSpPr>
          <p:cNvPr id="158746" name="Oval 26"/>
          <p:cNvSpPr>
            <a:spLocks noChangeArrowheads="1"/>
          </p:cNvSpPr>
          <p:nvPr/>
        </p:nvSpPr>
        <p:spPr bwMode="auto">
          <a:xfrm>
            <a:off x="3419475" y="2420938"/>
            <a:ext cx="647700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8</a:t>
            </a:r>
            <a:endParaRPr lang="de-DE" baseline="-25000">
              <a:cs typeface="+mn-cs"/>
            </a:endParaRPr>
          </a:p>
        </p:txBody>
      </p:sp>
      <p:sp>
        <p:nvSpPr>
          <p:cNvPr id="158747" name="Oval 27"/>
          <p:cNvSpPr>
            <a:spLocks noChangeArrowheads="1"/>
          </p:cNvSpPr>
          <p:nvPr/>
        </p:nvSpPr>
        <p:spPr bwMode="auto">
          <a:xfrm>
            <a:off x="971550" y="3213100"/>
            <a:ext cx="647700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10</a:t>
            </a:r>
            <a:endParaRPr lang="de-DE" baseline="-25000">
              <a:cs typeface="+mn-cs"/>
            </a:endParaRPr>
          </a:p>
        </p:txBody>
      </p:sp>
      <p:sp>
        <p:nvSpPr>
          <p:cNvPr id="158748" name="Oval 28"/>
          <p:cNvSpPr>
            <a:spLocks noChangeArrowheads="1"/>
          </p:cNvSpPr>
          <p:nvPr/>
        </p:nvSpPr>
        <p:spPr bwMode="auto">
          <a:xfrm>
            <a:off x="1979613" y="3213100"/>
            <a:ext cx="647700" cy="503238"/>
          </a:xfrm>
          <a:prstGeom prst="ellipse">
            <a:avLst/>
          </a:prstGeom>
          <a:solidFill>
            <a:schemeClr val="accent1"/>
          </a:solidFill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9</a:t>
            </a:r>
            <a:endParaRPr lang="de-DE" baseline="-25000">
              <a:cs typeface="+mn-cs"/>
            </a:endParaRPr>
          </a:p>
        </p:txBody>
      </p:sp>
      <p:sp>
        <p:nvSpPr>
          <p:cNvPr id="158749" name="Oval 29"/>
          <p:cNvSpPr>
            <a:spLocks noChangeArrowheads="1"/>
          </p:cNvSpPr>
          <p:nvPr/>
        </p:nvSpPr>
        <p:spPr bwMode="auto">
          <a:xfrm>
            <a:off x="2916238" y="3213100"/>
            <a:ext cx="647700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12</a:t>
            </a:r>
            <a:endParaRPr lang="de-DE" baseline="-25000">
              <a:cs typeface="+mn-cs"/>
            </a:endParaRPr>
          </a:p>
        </p:txBody>
      </p:sp>
      <p:sp>
        <p:nvSpPr>
          <p:cNvPr id="158750" name="Oval 30"/>
          <p:cNvSpPr>
            <a:spLocks noChangeArrowheads="1"/>
          </p:cNvSpPr>
          <p:nvPr/>
        </p:nvSpPr>
        <p:spPr bwMode="auto">
          <a:xfrm>
            <a:off x="3924300" y="3213100"/>
            <a:ext cx="647700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15</a:t>
            </a:r>
            <a:endParaRPr lang="de-DE" baseline="-25000">
              <a:cs typeface="+mn-cs"/>
            </a:endParaRPr>
          </a:p>
        </p:txBody>
      </p:sp>
      <p:sp>
        <p:nvSpPr>
          <p:cNvPr id="158751" name="Oval 31"/>
          <p:cNvSpPr>
            <a:spLocks noChangeArrowheads="1"/>
          </p:cNvSpPr>
          <p:nvPr/>
        </p:nvSpPr>
        <p:spPr bwMode="auto">
          <a:xfrm>
            <a:off x="215900" y="4005263"/>
            <a:ext cx="647700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11</a:t>
            </a:r>
            <a:endParaRPr lang="de-DE" baseline="-25000">
              <a:cs typeface="+mn-cs"/>
            </a:endParaRPr>
          </a:p>
        </p:txBody>
      </p:sp>
      <p:sp>
        <p:nvSpPr>
          <p:cNvPr id="158752" name="Oval 32"/>
          <p:cNvSpPr>
            <a:spLocks noChangeArrowheads="1"/>
          </p:cNvSpPr>
          <p:nvPr/>
        </p:nvSpPr>
        <p:spPr bwMode="auto">
          <a:xfrm>
            <a:off x="971550" y="4005263"/>
            <a:ext cx="647700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18</a:t>
            </a:r>
            <a:endParaRPr lang="de-DE" baseline="-25000">
              <a:cs typeface="+mn-cs"/>
            </a:endParaRPr>
          </a:p>
        </p:txBody>
      </p:sp>
      <p:sp>
        <p:nvSpPr>
          <p:cNvPr id="158753" name="Line 33"/>
          <p:cNvSpPr>
            <a:spLocks noChangeShapeType="1"/>
          </p:cNvSpPr>
          <p:nvPr/>
        </p:nvSpPr>
        <p:spPr bwMode="auto">
          <a:xfrm flipH="1">
            <a:off x="2124075" y="2132013"/>
            <a:ext cx="360363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58754" name="Line 34"/>
          <p:cNvSpPr>
            <a:spLocks noChangeShapeType="1"/>
          </p:cNvSpPr>
          <p:nvPr/>
        </p:nvSpPr>
        <p:spPr bwMode="auto">
          <a:xfrm>
            <a:off x="3132138" y="2132013"/>
            <a:ext cx="360362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58755" name="Line 35"/>
          <p:cNvSpPr>
            <a:spLocks noChangeShapeType="1"/>
          </p:cNvSpPr>
          <p:nvPr/>
        </p:nvSpPr>
        <p:spPr bwMode="auto">
          <a:xfrm flipH="1">
            <a:off x="1404938" y="2852738"/>
            <a:ext cx="215900" cy="3603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58756" name="Line 36"/>
          <p:cNvSpPr>
            <a:spLocks noChangeShapeType="1"/>
          </p:cNvSpPr>
          <p:nvPr/>
        </p:nvSpPr>
        <p:spPr bwMode="auto">
          <a:xfrm>
            <a:off x="2052638" y="2924175"/>
            <a:ext cx="144462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58757" name="Line 37"/>
          <p:cNvSpPr>
            <a:spLocks noChangeShapeType="1"/>
          </p:cNvSpPr>
          <p:nvPr/>
        </p:nvSpPr>
        <p:spPr bwMode="auto">
          <a:xfrm flipH="1">
            <a:off x="3349625" y="2924175"/>
            <a:ext cx="215900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58758" name="Line 38"/>
          <p:cNvSpPr>
            <a:spLocks noChangeShapeType="1"/>
          </p:cNvSpPr>
          <p:nvPr/>
        </p:nvSpPr>
        <p:spPr bwMode="auto">
          <a:xfrm>
            <a:off x="3924300" y="2924175"/>
            <a:ext cx="215900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58759" name="Line 39"/>
          <p:cNvSpPr>
            <a:spLocks noChangeShapeType="1"/>
          </p:cNvSpPr>
          <p:nvPr/>
        </p:nvSpPr>
        <p:spPr bwMode="auto">
          <a:xfrm flipH="1">
            <a:off x="755650" y="3646488"/>
            <a:ext cx="288925" cy="431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58760" name="Line 40"/>
          <p:cNvSpPr>
            <a:spLocks noChangeShapeType="1"/>
          </p:cNvSpPr>
          <p:nvPr/>
        </p:nvSpPr>
        <p:spPr bwMode="auto">
          <a:xfrm flipH="1">
            <a:off x="1331913" y="3716338"/>
            <a:ext cx="73025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58761" name="Oval 41"/>
          <p:cNvSpPr>
            <a:spLocks noChangeArrowheads="1"/>
          </p:cNvSpPr>
          <p:nvPr/>
        </p:nvSpPr>
        <p:spPr bwMode="auto">
          <a:xfrm>
            <a:off x="1765300" y="4005263"/>
            <a:ext cx="647700" cy="503237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4</a:t>
            </a:r>
            <a:endParaRPr lang="de-DE" baseline="-25000">
              <a:cs typeface="+mn-cs"/>
            </a:endParaRPr>
          </a:p>
        </p:txBody>
      </p:sp>
      <p:sp>
        <p:nvSpPr>
          <p:cNvPr id="158762" name="Line 42"/>
          <p:cNvSpPr>
            <a:spLocks noChangeShapeType="1"/>
          </p:cNvSpPr>
          <p:nvPr/>
        </p:nvSpPr>
        <p:spPr bwMode="auto">
          <a:xfrm flipV="1">
            <a:off x="2124075" y="3716338"/>
            <a:ext cx="144463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58763" name="Oval 43"/>
          <p:cNvSpPr>
            <a:spLocks noChangeArrowheads="1"/>
          </p:cNvSpPr>
          <p:nvPr/>
        </p:nvSpPr>
        <p:spPr bwMode="auto">
          <a:xfrm>
            <a:off x="6804025" y="1773238"/>
            <a:ext cx="647700" cy="503237"/>
          </a:xfrm>
          <a:prstGeom prst="ellipse">
            <a:avLst/>
          </a:prstGeom>
          <a:solidFill>
            <a:schemeClr val="accent1"/>
          </a:solidFill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3</a:t>
            </a:r>
            <a:endParaRPr lang="de-DE" baseline="-25000">
              <a:cs typeface="+mn-cs"/>
            </a:endParaRPr>
          </a:p>
        </p:txBody>
      </p:sp>
      <p:sp>
        <p:nvSpPr>
          <p:cNvPr id="158764" name="Oval 44"/>
          <p:cNvSpPr>
            <a:spLocks noChangeArrowheads="1"/>
          </p:cNvSpPr>
          <p:nvPr/>
        </p:nvSpPr>
        <p:spPr bwMode="auto">
          <a:xfrm>
            <a:off x="5867400" y="2420938"/>
            <a:ext cx="647700" cy="503237"/>
          </a:xfrm>
          <a:prstGeom prst="ellipse">
            <a:avLst/>
          </a:prstGeom>
          <a:solidFill>
            <a:schemeClr val="accent1"/>
          </a:solidFill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5</a:t>
            </a:r>
            <a:endParaRPr lang="de-DE" baseline="-25000">
              <a:cs typeface="+mn-cs"/>
            </a:endParaRPr>
          </a:p>
        </p:txBody>
      </p:sp>
      <p:sp>
        <p:nvSpPr>
          <p:cNvPr id="158765" name="Oval 45"/>
          <p:cNvSpPr>
            <a:spLocks noChangeArrowheads="1"/>
          </p:cNvSpPr>
          <p:nvPr/>
        </p:nvSpPr>
        <p:spPr bwMode="auto">
          <a:xfrm>
            <a:off x="7739063" y="2420938"/>
            <a:ext cx="647700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8</a:t>
            </a:r>
            <a:endParaRPr lang="de-DE" baseline="-25000">
              <a:cs typeface="+mn-cs"/>
            </a:endParaRPr>
          </a:p>
        </p:txBody>
      </p:sp>
      <p:sp>
        <p:nvSpPr>
          <p:cNvPr id="158766" name="Oval 46"/>
          <p:cNvSpPr>
            <a:spLocks noChangeArrowheads="1"/>
          </p:cNvSpPr>
          <p:nvPr/>
        </p:nvSpPr>
        <p:spPr bwMode="auto">
          <a:xfrm>
            <a:off x="5291138" y="3213100"/>
            <a:ext cx="647700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10</a:t>
            </a:r>
            <a:endParaRPr lang="de-DE" baseline="-25000">
              <a:cs typeface="+mn-cs"/>
            </a:endParaRPr>
          </a:p>
        </p:txBody>
      </p:sp>
      <p:sp>
        <p:nvSpPr>
          <p:cNvPr id="158767" name="Oval 47"/>
          <p:cNvSpPr>
            <a:spLocks noChangeArrowheads="1"/>
          </p:cNvSpPr>
          <p:nvPr/>
        </p:nvSpPr>
        <p:spPr bwMode="auto">
          <a:xfrm>
            <a:off x="6299200" y="3213100"/>
            <a:ext cx="647700" cy="503238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4</a:t>
            </a:r>
            <a:endParaRPr lang="de-DE" baseline="-25000">
              <a:cs typeface="+mn-cs"/>
            </a:endParaRPr>
          </a:p>
        </p:txBody>
      </p:sp>
      <p:sp>
        <p:nvSpPr>
          <p:cNvPr id="158768" name="Oval 48"/>
          <p:cNvSpPr>
            <a:spLocks noChangeArrowheads="1"/>
          </p:cNvSpPr>
          <p:nvPr/>
        </p:nvSpPr>
        <p:spPr bwMode="auto">
          <a:xfrm>
            <a:off x="7235825" y="3213100"/>
            <a:ext cx="647700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12</a:t>
            </a:r>
            <a:endParaRPr lang="de-DE" baseline="-25000">
              <a:cs typeface="+mn-cs"/>
            </a:endParaRPr>
          </a:p>
        </p:txBody>
      </p:sp>
      <p:sp>
        <p:nvSpPr>
          <p:cNvPr id="158769" name="Oval 49"/>
          <p:cNvSpPr>
            <a:spLocks noChangeArrowheads="1"/>
          </p:cNvSpPr>
          <p:nvPr/>
        </p:nvSpPr>
        <p:spPr bwMode="auto">
          <a:xfrm>
            <a:off x="8243888" y="3213100"/>
            <a:ext cx="647700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15</a:t>
            </a:r>
            <a:endParaRPr lang="de-DE" baseline="-25000">
              <a:cs typeface="+mn-cs"/>
            </a:endParaRPr>
          </a:p>
        </p:txBody>
      </p:sp>
      <p:sp>
        <p:nvSpPr>
          <p:cNvPr id="158770" name="Oval 50"/>
          <p:cNvSpPr>
            <a:spLocks noChangeArrowheads="1"/>
          </p:cNvSpPr>
          <p:nvPr/>
        </p:nvSpPr>
        <p:spPr bwMode="auto">
          <a:xfrm>
            <a:off x="4535488" y="4005263"/>
            <a:ext cx="647700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11</a:t>
            </a:r>
            <a:endParaRPr lang="de-DE" baseline="-25000">
              <a:cs typeface="+mn-cs"/>
            </a:endParaRPr>
          </a:p>
        </p:txBody>
      </p:sp>
      <p:sp>
        <p:nvSpPr>
          <p:cNvPr id="158771" name="Oval 51"/>
          <p:cNvSpPr>
            <a:spLocks noChangeArrowheads="1"/>
          </p:cNvSpPr>
          <p:nvPr/>
        </p:nvSpPr>
        <p:spPr bwMode="auto">
          <a:xfrm>
            <a:off x="5291138" y="4005263"/>
            <a:ext cx="647700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18</a:t>
            </a:r>
            <a:endParaRPr lang="de-DE" baseline="-25000">
              <a:cs typeface="+mn-cs"/>
            </a:endParaRPr>
          </a:p>
        </p:txBody>
      </p:sp>
      <p:sp>
        <p:nvSpPr>
          <p:cNvPr id="158772" name="Line 52"/>
          <p:cNvSpPr>
            <a:spLocks noChangeShapeType="1"/>
          </p:cNvSpPr>
          <p:nvPr/>
        </p:nvSpPr>
        <p:spPr bwMode="auto">
          <a:xfrm flipH="1">
            <a:off x="6443663" y="2132013"/>
            <a:ext cx="360362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58773" name="Line 53"/>
          <p:cNvSpPr>
            <a:spLocks noChangeShapeType="1"/>
          </p:cNvSpPr>
          <p:nvPr/>
        </p:nvSpPr>
        <p:spPr bwMode="auto">
          <a:xfrm>
            <a:off x="7451725" y="2132013"/>
            <a:ext cx="360363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58774" name="Line 54"/>
          <p:cNvSpPr>
            <a:spLocks noChangeShapeType="1"/>
          </p:cNvSpPr>
          <p:nvPr/>
        </p:nvSpPr>
        <p:spPr bwMode="auto">
          <a:xfrm flipH="1">
            <a:off x="5724525" y="2852738"/>
            <a:ext cx="215900" cy="3603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58775" name="Line 55"/>
          <p:cNvSpPr>
            <a:spLocks noChangeShapeType="1"/>
          </p:cNvSpPr>
          <p:nvPr/>
        </p:nvSpPr>
        <p:spPr bwMode="auto">
          <a:xfrm>
            <a:off x="6372225" y="2924175"/>
            <a:ext cx="144463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58776" name="Line 56"/>
          <p:cNvSpPr>
            <a:spLocks noChangeShapeType="1"/>
          </p:cNvSpPr>
          <p:nvPr/>
        </p:nvSpPr>
        <p:spPr bwMode="auto">
          <a:xfrm flipH="1">
            <a:off x="7669213" y="2924175"/>
            <a:ext cx="215900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58777" name="Line 57"/>
          <p:cNvSpPr>
            <a:spLocks noChangeShapeType="1"/>
          </p:cNvSpPr>
          <p:nvPr/>
        </p:nvSpPr>
        <p:spPr bwMode="auto">
          <a:xfrm>
            <a:off x="8243888" y="2924175"/>
            <a:ext cx="215900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58778" name="Line 58"/>
          <p:cNvSpPr>
            <a:spLocks noChangeShapeType="1"/>
          </p:cNvSpPr>
          <p:nvPr/>
        </p:nvSpPr>
        <p:spPr bwMode="auto">
          <a:xfrm flipH="1">
            <a:off x="5075238" y="3646488"/>
            <a:ext cx="288925" cy="431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58779" name="Line 59"/>
          <p:cNvSpPr>
            <a:spLocks noChangeShapeType="1"/>
          </p:cNvSpPr>
          <p:nvPr/>
        </p:nvSpPr>
        <p:spPr bwMode="auto">
          <a:xfrm flipH="1">
            <a:off x="5651500" y="3716338"/>
            <a:ext cx="73025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58780" name="Oval 60"/>
          <p:cNvSpPr>
            <a:spLocks noChangeArrowheads="1"/>
          </p:cNvSpPr>
          <p:nvPr/>
        </p:nvSpPr>
        <p:spPr bwMode="auto">
          <a:xfrm>
            <a:off x="6084888" y="4005263"/>
            <a:ext cx="647700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9</a:t>
            </a:r>
            <a:endParaRPr lang="de-DE" baseline="-25000">
              <a:cs typeface="+mn-cs"/>
            </a:endParaRPr>
          </a:p>
        </p:txBody>
      </p:sp>
      <p:sp>
        <p:nvSpPr>
          <p:cNvPr id="158781" name="Line 61"/>
          <p:cNvSpPr>
            <a:spLocks noChangeShapeType="1"/>
          </p:cNvSpPr>
          <p:nvPr/>
        </p:nvSpPr>
        <p:spPr bwMode="auto">
          <a:xfrm flipV="1">
            <a:off x="6443663" y="3716338"/>
            <a:ext cx="144462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58782" name="Text Box 62"/>
          <p:cNvSpPr txBox="1">
            <a:spLocks noChangeArrowheads="1"/>
          </p:cNvSpPr>
          <p:nvPr/>
        </p:nvSpPr>
        <p:spPr bwMode="auto">
          <a:xfrm>
            <a:off x="611188" y="5013325"/>
            <a:ext cx="79406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sz="2800">
                <a:cs typeface="+mn-cs"/>
              </a:rPr>
              <a:t>Invariante: </a:t>
            </a:r>
            <a:r>
              <a:rPr lang="de-DE" sz="2800">
                <a:solidFill>
                  <a:schemeClr val="hlink"/>
                </a:solidFill>
                <a:cs typeface="+mn-cs"/>
              </a:rPr>
              <a:t>H[k]</a:t>
            </a:r>
            <a:r>
              <a:rPr lang="de-DE" sz="2800">
                <a:cs typeface="+mn-cs"/>
              </a:rPr>
              <a:t> ist minimal für Teilbaum von </a:t>
            </a:r>
            <a:r>
              <a:rPr lang="de-DE" sz="2800">
                <a:solidFill>
                  <a:schemeClr val="hlink"/>
                </a:solidFill>
                <a:cs typeface="+mn-cs"/>
              </a:rPr>
              <a:t>H[k]</a:t>
            </a:r>
            <a:r>
              <a:rPr lang="de-DE" sz="2800">
                <a:cs typeface="+mn-cs"/>
              </a:rPr>
              <a:t> </a:t>
            </a:r>
          </a:p>
        </p:txBody>
      </p:sp>
      <p:sp>
        <p:nvSpPr>
          <p:cNvPr id="158783" name="Text Box 63"/>
          <p:cNvSpPr txBox="1">
            <a:spLocks noChangeArrowheads="1"/>
          </p:cNvSpPr>
          <p:nvPr/>
        </p:nvSpPr>
        <p:spPr bwMode="auto">
          <a:xfrm>
            <a:off x="1476375" y="5734050"/>
            <a:ext cx="70151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sz="2800">
                <a:cs typeface="+mn-cs"/>
              </a:rPr>
              <a:t>: Knoten, die Invariante eventuell verletzen </a:t>
            </a:r>
          </a:p>
        </p:txBody>
      </p:sp>
      <p:sp>
        <p:nvSpPr>
          <p:cNvPr id="158784" name="Oval 64"/>
          <p:cNvSpPr>
            <a:spLocks noChangeArrowheads="1"/>
          </p:cNvSpPr>
          <p:nvPr/>
        </p:nvSpPr>
        <p:spPr bwMode="auto">
          <a:xfrm>
            <a:off x="827088" y="5805488"/>
            <a:ext cx="649287" cy="431800"/>
          </a:xfrm>
          <a:prstGeom prst="ellipse">
            <a:avLst/>
          </a:prstGeom>
          <a:solidFill>
            <a:schemeClr val="accent1"/>
          </a:solidFill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48" name="Rechteck 4">
            <a:extLst>
              <a:ext uri="{FF2B5EF4-FFF2-40B4-BE49-F238E27FC236}">
                <a16:creationId xmlns:a16="http://schemas.microsoft.com/office/drawing/2014/main" id="{DE8959BD-5774-D340-A248-09894B7CB21E}"/>
              </a:ext>
            </a:extLst>
          </p:cNvPr>
          <p:cNvSpPr/>
          <p:nvPr/>
        </p:nvSpPr>
        <p:spPr>
          <a:xfrm>
            <a:off x="2555776" y="6630860"/>
            <a:ext cx="3816424" cy="2880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200" dirty="0">
                <a:solidFill>
                  <a:schemeClr val="bg1"/>
                </a:solidFill>
              </a:rPr>
              <a:t>http://www14.in.tum.de/lehre/2008WS/</a:t>
            </a:r>
            <a:r>
              <a:rPr lang="de-DE" sz="1200" dirty="0" err="1">
                <a:solidFill>
                  <a:schemeClr val="bg1"/>
                </a:solidFill>
              </a:rPr>
              <a:t>ea</a:t>
            </a:r>
            <a:r>
              <a:rPr lang="de-DE" sz="1200" dirty="0">
                <a:solidFill>
                  <a:schemeClr val="bg1"/>
                </a:solidFill>
              </a:rPr>
              <a:t>/</a:t>
            </a:r>
            <a:r>
              <a:rPr lang="de-DE" sz="1200" dirty="0" err="1">
                <a:solidFill>
                  <a:schemeClr val="bg1"/>
                </a:solidFill>
              </a:rPr>
              <a:t>index.html.de</a:t>
            </a:r>
            <a:endParaRPr lang="de-DE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41630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0E7492-D5D5-3548-9E55-CC35CA152C7D}" type="slidenum">
              <a:rPr lang="de-DE"/>
              <a:pPr>
                <a:defRPr/>
              </a:pPr>
              <a:t>15</a:t>
            </a:fld>
            <a:endParaRPr lang="de-DE"/>
          </a:p>
        </p:txBody>
      </p:sp>
      <p:sp>
        <p:nvSpPr>
          <p:cNvPr id="15974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68313" y="26035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de-DE">
                <a:cs typeface="+mj-cs"/>
              </a:rPr>
              <a:t>Insert Operation - Korrektheit</a:t>
            </a:r>
          </a:p>
        </p:txBody>
      </p:sp>
      <p:sp>
        <p:nvSpPr>
          <p:cNvPr id="159750" name="Line 6"/>
          <p:cNvSpPr>
            <a:spLocks noChangeShapeType="1"/>
          </p:cNvSpPr>
          <p:nvPr/>
        </p:nvSpPr>
        <p:spPr bwMode="auto">
          <a:xfrm>
            <a:off x="4714875" y="2852738"/>
            <a:ext cx="649288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59751" name="Oval 7"/>
          <p:cNvSpPr>
            <a:spLocks noChangeArrowheads="1"/>
          </p:cNvSpPr>
          <p:nvPr/>
        </p:nvSpPr>
        <p:spPr bwMode="auto">
          <a:xfrm>
            <a:off x="2484438" y="1773238"/>
            <a:ext cx="647700" cy="503237"/>
          </a:xfrm>
          <a:prstGeom prst="ellipse">
            <a:avLst/>
          </a:prstGeom>
          <a:solidFill>
            <a:schemeClr val="accent1"/>
          </a:solidFill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3</a:t>
            </a:r>
            <a:endParaRPr lang="de-DE" baseline="-25000">
              <a:cs typeface="+mn-cs"/>
            </a:endParaRPr>
          </a:p>
        </p:txBody>
      </p:sp>
      <p:sp>
        <p:nvSpPr>
          <p:cNvPr id="159752" name="Oval 8"/>
          <p:cNvSpPr>
            <a:spLocks noChangeArrowheads="1"/>
          </p:cNvSpPr>
          <p:nvPr/>
        </p:nvSpPr>
        <p:spPr bwMode="auto">
          <a:xfrm>
            <a:off x="1547813" y="2420938"/>
            <a:ext cx="647700" cy="503237"/>
          </a:xfrm>
          <a:prstGeom prst="ellipse">
            <a:avLst/>
          </a:prstGeom>
          <a:solidFill>
            <a:schemeClr val="accent1"/>
          </a:solidFill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5</a:t>
            </a:r>
            <a:endParaRPr lang="de-DE" baseline="-25000">
              <a:cs typeface="+mn-cs"/>
            </a:endParaRPr>
          </a:p>
        </p:txBody>
      </p:sp>
      <p:sp>
        <p:nvSpPr>
          <p:cNvPr id="159753" name="Oval 9"/>
          <p:cNvSpPr>
            <a:spLocks noChangeArrowheads="1"/>
          </p:cNvSpPr>
          <p:nvPr/>
        </p:nvSpPr>
        <p:spPr bwMode="auto">
          <a:xfrm>
            <a:off x="3419475" y="2420938"/>
            <a:ext cx="647700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8</a:t>
            </a:r>
            <a:endParaRPr lang="de-DE" baseline="-25000">
              <a:cs typeface="+mn-cs"/>
            </a:endParaRPr>
          </a:p>
        </p:txBody>
      </p:sp>
      <p:sp>
        <p:nvSpPr>
          <p:cNvPr id="159754" name="Oval 10"/>
          <p:cNvSpPr>
            <a:spLocks noChangeArrowheads="1"/>
          </p:cNvSpPr>
          <p:nvPr/>
        </p:nvSpPr>
        <p:spPr bwMode="auto">
          <a:xfrm>
            <a:off x="971550" y="3213100"/>
            <a:ext cx="647700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10</a:t>
            </a:r>
            <a:endParaRPr lang="de-DE" baseline="-25000">
              <a:cs typeface="+mn-cs"/>
            </a:endParaRPr>
          </a:p>
        </p:txBody>
      </p:sp>
      <p:sp>
        <p:nvSpPr>
          <p:cNvPr id="159755" name="Oval 11"/>
          <p:cNvSpPr>
            <a:spLocks noChangeArrowheads="1"/>
          </p:cNvSpPr>
          <p:nvPr/>
        </p:nvSpPr>
        <p:spPr bwMode="auto">
          <a:xfrm>
            <a:off x="1979613" y="3213100"/>
            <a:ext cx="647700" cy="503238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4</a:t>
            </a:r>
            <a:endParaRPr lang="de-DE" baseline="-25000">
              <a:cs typeface="+mn-cs"/>
            </a:endParaRPr>
          </a:p>
        </p:txBody>
      </p:sp>
      <p:sp>
        <p:nvSpPr>
          <p:cNvPr id="159756" name="Oval 12"/>
          <p:cNvSpPr>
            <a:spLocks noChangeArrowheads="1"/>
          </p:cNvSpPr>
          <p:nvPr/>
        </p:nvSpPr>
        <p:spPr bwMode="auto">
          <a:xfrm>
            <a:off x="2916238" y="3213100"/>
            <a:ext cx="647700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12</a:t>
            </a:r>
            <a:endParaRPr lang="de-DE" baseline="-25000">
              <a:cs typeface="+mn-cs"/>
            </a:endParaRPr>
          </a:p>
        </p:txBody>
      </p:sp>
      <p:sp>
        <p:nvSpPr>
          <p:cNvPr id="159757" name="Oval 13"/>
          <p:cNvSpPr>
            <a:spLocks noChangeArrowheads="1"/>
          </p:cNvSpPr>
          <p:nvPr/>
        </p:nvSpPr>
        <p:spPr bwMode="auto">
          <a:xfrm>
            <a:off x="3924300" y="3213100"/>
            <a:ext cx="647700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15</a:t>
            </a:r>
            <a:endParaRPr lang="de-DE" baseline="-25000">
              <a:cs typeface="+mn-cs"/>
            </a:endParaRPr>
          </a:p>
        </p:txBody>
      </p:sp>
      <p:sp>
        <p:nvSpPr>
          <p:cNvPr id="159758" name="Oval 14"/>
          <p:cNvSpPr>
            <a:spLocks noChangeArrowheads="1"/>
          </p:cNvSpPr>
          <p:nvPr/>
        </p:nvSpPr>
        <p:spPr bwMode="auto">
          <a:xfrm>
            <a:off x="215900" y="4005263"/>
            <a:ext cx="647700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11</a:t>
            </a:r>
            <a:endParaRPr lang="de-DE" baseline="-25000">
              <a:cs typeface="+mn-cs"/>
            </a:endParaRPr>
          </a:p>
        </p:txBody>
      </p:sp>
      <p:sp>
        <p:nvSpPr>
          <p:cNvPr id="159759" name="Oval 15"/>
          <p:cNvSpPr>
            <a:spLocks noChangeArrowheads="1"/>
          </p:cNvSpPr>
          <p:nvPr/>
        </p:nvSpPr>
        <p:spPr bwMode="auto">
          <a:xfrm>
            <a:off x="971550" y="4005263"/>
            <a:ext cx="647700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18</a:t>
            </a:r>
            <a:endParaRPr lang="de-DE" baseline="-25000">
              <a:cs typeface="+mn-cs"/>
            </a:endParaRPr>
          </a:p>
        </p:txBody>
      </p:sp>
      <p:sp>
        <p:nvSpPr>
          <p:cNvPr id="159760" name="Line 16"/>
          <p:cNvSpPr>
            <a:spLocks noChangeShapeType="1"/>
          </p:cNvSpPr>
          <p:nvPr/>
        </p:nvSpPr>
        <p:spPr bwMode="auto">
          <a:xfrm flipH="1">
            <a:off x="2124075" y="2132013"/>
            <a:ext cx="360363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59761" name="Line 17"/>
          <p:cNvSpPr>
            <a:spLocks noChangeShapeType="1"/>
          </p:cNvSpPr>
          <p:nvPr/>
        </p:nvSpPr>
        <p:spPr bwMode="auto">
          <a:xfrm>
            <a:off x="3132138" y="2132013"/>
            <a:ext cx="360362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59762" name="Line 18"/>
          <p:cNvSpPr>
            <a:spLocks noChangeShapeType="1"/>
          </p:cNvSpPr>
          <p:nvPr/>
        </p:nvSpPr>
        <p:spPr bwMode="auto">
          <a:xfrm flipH="1">
            <a:off x="1404938" y="2852738"/>
            <a:ext cx="215900" cy="3603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59763" name="Line 19"/>
          <p:cNvSpPr>
            <a:spLocks noChangeShapeType="1"/>
          </p:cNvSpPr>
          <p:nvPr/>
        </p:nvSpPr>
        <p:spPr bwMode="auto">
          <a:xfrm>
            <a:off x="2052638" y="2924175"/>
            <a:ext cx="144462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59764" name="Line 20"/>
          <p:cNvSpPr>
            <a:spLocks noChangeShapeType="1"/>
          </p:cNvSpPr>
          <p:nvPr/>
        </p:nvSpPr>
        <p:spPr bwMode="auto">
          <a:xfrm flipH="1">
            <a:off x="3349625" y="2924175"/>
            <a:ext cx="215900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59765" name="Line 21"/>
          <p:cNvSpPr>
            <a:spLocks noChangeShapeType="1"/>
          </p:cNvSpPr>
          <p:nvPr/>
        </p:nvSpPr>
        <p:spPr bwMode="auto">
          <a:xfrm>
            <a:off x="3924300" y="2924175"/>
            <a:ext cx="215900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59766" name="Line 22"/>
          <p:cNvSpPr>
            <a:spLocks noChangeShapeType="1"/>
          </p:cNvSpPr>
          <p:nvPr/>
        </p:nvSpPr>
        <p:spPr bwMode="auto">
          <a:xfrm flipH="1">
            <a:off x="755650" y="3646488"/>
            <a:ext cx="288925" cy="431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59767" name="Line 23"/>
          <p:cNvSpPr>
            <a:spLocks noChangeShapeType="1"/>
          </p:cNvSpPr>
          <p:nvPr/>
        </p:nvSpPr>
        <p:spPr bwMode="auto">
          <a:xfrm flipH="1">
            <a:off x="1331913" y="3716338"/>
            <a:ext cx="73025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59768" name="Oval 24"/>
          <p:cNvSpPr>
            <a:spLocks noChangeArrowheads="1"/>
          </p:cNvSpPr>
          <p:nvPr/>
        </p:nvSpPr>
        <p:spPr bwMode="auto">
          <a:xfrm>
            <a:off x="1765300" y="4005263"/>
            <a:ext cx="647700" cy="503237"/>
          </a:xfrm>
          <a:prstGeom prst="ellipse">
            <a:avLst/>
          </a:prstGeom>
          <a:solidFill>
            <a:schemeClr val="accent1"/>
          </a:solidFill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9</a:t>
            </a:r>
            <a:endParaRPr lang="de-DE" baseline="-25000">
              <a:cs typeface="+mn-cs"/>
            </a:endParaRPr>
          </a:p>
        </p:txBody>
      </p:sp>
      <p:sp>
        <p:nvSpPr>
          <p:cNvPr id="159769" name="Line 25"/>
          <p:cNvSpPr>
            <a:spLocks noChangeShapeType="1"/>
          </p:cNvSpPr>
          <p:nvPr/>
        </p:nvSpPr>
        <p:spPr bwMode="auto">
          <a:xfrm flipV="1">
            <a:off x="2124075" y="3716338"/>
            <a:ext cx="144463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59770" name="Oval 26"/>
          <p:cNvSpPr>
            <a:spLocks noChangeArrowheads="1"/>
          </p:cNvSpPr>
          <p:nvPr/>
        </p:nvSpPr>
        <p:spPr bwMode="auto">
          <a:xfrm>
            <a:off x="6804025" y="1773238"/>
            <a:ext cx="647700" cy="503237"/>
          </a:xfrm>
          <a:prstGeom prst="ellipse">
            <a:avLst/>
          </a:prstGeom>
          <a:solidFill>
            <a:schemeClr val="accent1"/>
          </a:solidFill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3</a:t>
            </a:r>
            <a:endParaRPr lang="de-DE" baseline="-25000">
              <a:cs typeface="+mn-cs"/>
            </a:endParaRPr>
          </a:p>
        </p:txBody>
      </p:sp>
      <p:sp>
        <p:nvSpPr>
          <p:cNvPr id="159771" name="Oval 27"/>
          <p:cNvSpPr>
            <a:spLocks noChangeArrowheads="1"/>
          </p:cNvSpPr>
          <p:nvPr/>
        </p:nvSpPr>
        <p:spPr bwMode="auto">
          <a:xfrm>
            <a:off x="5867400" y="2420938"/>
            <a:ext cx="647700" cy="503237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4</a:t>
            </a:r>
            <a:endParaRPr lang="de-DE" baseline="-25000">
              <a:cs typeface="+mn-cs"/>
            </a:endParaRPr>
          </a:p>
        </p:txBody>
      </p:sp>
      <p:sp>
        <p:nvSpPr>
          <p:cNvPr id="159772" name="Oval 28"/>
          <p:cNvSpPr>
            <a:spLocks noChangeArrowheads="1"/>
          </p:cNvSpPr>
          <p:nvPr/>
        </p:nvSpPr>
        <p:spPr bwMode="auto">
          <a:xfrm>
            <a:off x="7739063" y="2420938"/>
            <a:ext cx="647700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8</a:t>
            </a:r>
            <a:endParaRPr lang="de-DE" baseline="-25000">
              <a:cs typeface="+mn-cs"/>
            </a:endParaRPr>
          </a:p>
        </p:txBody>
      </p:sp>
      <p:sp>
        <p:nvSpPr>
          <p:cNvPr id="159773" name="Oval 29"/>
          <p:cNvSpPr>
            <a:spLocks noChangeArrowheads="1"/>
          </p:cNvSpPr>
          <p:nvPr/>
        </p:nvSpPr>
        <p:spPr bwMode="auto">
          <a:xfrm>
            <a:off x="5291138" y="3213100"/>
            <a:ext cx="647700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10</a:t>
            </a:r>
            <a:endParaRPr lang="de-DE" baseline="-25000">
              <a:cs typeface="+mn-cs"/>
            </a:endParaRPr>
          </a:p>
        </p:txBody>
      </p:sp>
      <p:sp>
        <p:nvSpPr>
          <p:cNvPr id="159774" name="Oval 30"/>
          <p:cNvSpPr>
            <a:spLocks noChangeArrowheads="1"/>
          </p:cNvSpPr>
          <p:nvPr/>
        </p:nvSpPr>
        <p:spPr bwMode="auto">
          <a:xfrm>
            <a:off x="6299200" y="3213100"/>
            <a:ext cx="647700" cy="503238"/>
          </a:xfrm>
          <a:prstGeom prst="ellipse">
            <a:avLst/>
          </a:prstGeom>
          <a:solidFill>
            <a:schemeClr val="accent1"/>
          </a:solidFill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5</a:t>
            </a:r>
            <a:endParaRPr lang="de-DE" baseline="-25000">
              <a:cs typeface="+mn-cs"/>
            </a:endParaRPr>
          </a:p>
        </p:txBody>
      </p:sp>
      <p:sp>
        <p:nvSpPr>
          <p:cNvPr id="159775" name="Oval 31"/>
          <p:cNvSpPr>
            <a:spLocks noChangeArrowheads="1"/>
          </p:cNvSpPr>
          <p:nvPr/>
        </p:nvSpPr>
        <p:spPr bwMode="auto">
          <a:xfrm>
            <a:off x="7235825" y="3213100"/>
            <a:ext cx="647700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12</a:t>
            </a:r>
            <a:endParaRPr lang="de-DE" baseline="-25000">
              <a:cs typeface="+mn-cs"/>
            </a:endParaRPr>
          </a:p>
        </p:txBody>
      </p:sp>
      <p:sp>
        <p:nvSpPr>
          <p:cNvPr id="159776" name="Oval 32"/>
          <p:cNvSpPr>
            <a:spLocks noChangeArrowheads="1"/>
          </p:cNvSpPr>
          <p:nvPr/>
        </p:nvSpPr>
        <p:spPr bwMode="auto">
          <a:xfrm>
            <a:off x="8243888" y="3213100"/>
            <a:ext cx="647700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15</a:t>
            </a:r>
            <a:endParaRPr lang="de-DE" baseline="-25000">
              <a:cs typeface="+mn-cs"/>
            </a:endParaRPr>
          </a:p>
        </p:txBody>
      </p:sp>
      <p:sp>
        <p:nvSpPr>
          <p:cNvPr id="159777" name="Oval 33"/>
          <p:cNvSpPr>
            <a:spLocks noChangeArrowheads="1"/>
          </p:cNvSpPr>
          <p:nvPr/>
        </p:nvSpPr>
        <p:spPr bwMode="auto">
          <a:xfrm>
            <a:off x="4535488" y="4005263"/>
            <a:ext cx="647700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11</a:t>
            </a:r>
            <a:endParaRPr lang="de-DE" baseline="-25000">
              <a:cs typeface="+mn-cs"/>
            </a:endParaRPr>
          </a:p>
        </p:txBody>
      </p:sp>
      <p:sp>
        <p:nvSpPr>
          <p:cNvPr id="159778" name="Oval 34"/>
          <p:cNvSpPr>
            <a:spLocks noChangeArrowheads="1"/>
          </p:cNvSpPr>
          <p:nvPr/>
        </p:nvSpPr>
        <p:spPr bwMode="auto">
          <a:xfrm>
            <a:off x="5291138" y="4005263"/>
            <a:ext cx="647700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18</a:t>
            </a:r>
            <a:endParaRPr lang="de-DE" baseline="-25000">
              <a:cs typeface="+mn-cs"/>
            </a:endParaRPr>
          </a:p>
        </p:txBody>
      </p:sp>
      <p:sp>
        <p:nvSpPr>
          <p:cNvPr id="159779" name="Line 35"/>
          <p:cNvSpPr>
            <a:spLocks noChangeShapeType="1"/>
          </p:cNvSpPr>
          <p:nvPr/>
        </p:nvSpPr>
        <p:spPr bwMode="auto">
          <a:xfrm flipH="1">
            <a:off x="6443663" y="2132013"/>
            <a:ext cx="360362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59780" name="Line 36"/>
          <p:cNvSpPr>
            <a:spLocks noChangeShapeType="1"/>
          </p:cNvSpPr>
          <p:nvPr/>
        </p:nvSpPr>
        <p:spPr bwMode="auto">
          <a:xfrm>
            <a:off x="7451725" y="2132013"/>
            <a:ext cx="360363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59781" name="Line 37"/>
          <p:cNvSpPr>
            <a:spLocks noChangeShapeType="1"/>
          </p:cNvSpPr>
          <p:nvPr/>
        </p:nvSpPr>
        <p:spPr bwMode="auto">
          <a:xfrm flipH="1">
            <a:off x="5724525" y="2852738"/>
            <a:ext cx="215900" cy="3603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59782" name="Line 38"/>
          <p:cNvSpPr>
            <a:spLocks noChangeShapeType="1"/>
          </p:cNvSpPr>
          <p:nvPr/>
        </p:nvSpPr>
        <p:spPr bwMode="auto">
          <a:xfrm>
            <a:off x="6372225" y="2924175"/>
            <a:ext cx="144463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59783" name="Line 39"/>
          <p:cNvSpPr>
            <a:spLocks noChangeShapeType="1"/>
          </p:cNvSpPr>
          <p:nvPr/>
        </p:nvSpPr>
        <p:spPr bwMode="auto">
          <a:xfrm flipH="1">
            <a:off x="7669213" y="2924175"/>
            <a:ext cx="215900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59784" name="Line 40"/>
          <p:cNvSpPr>
            <a:spLocks noChangeShapeType="1"/>
          </p:cNvSpPr>
          <p:nvPr/>
        </p:nvSpPr>
        <p:spPr bwMode="auto">
          <a:xfrm>
            <a:off x="8243888" y="2924175"/>
            <a:ext cx="215900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59785" name="Line 41"/>
          <p:cNvSpPr>
            <a:spLocks noChangeShapeType="1"/>
          </p:cNvSpPr>
          <p:nvPr/>
        </p:nvSpPr>
        <p:spPr bwMode="auto">
          <a:xfrm flipH="1">
            <a:off x="5075238" y="3646488"/>
            <a:ext cx="288925" cy="431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59786" name="Line 42"/>
          <p:cNvSpPr>
            <a:spLocks noChangeShapeType="1"/>
          </p:cNvSpPr>
          <p:nvPr/>
        </p:nvSpPr>
        <p:spPr bwMode="auto">
          <a:xfrm flipH="1">
            <a:off x="5651500" y="3716338"/>
            <a:ext cx="73025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59787" name="Oval 43"/>
          <p:cNvSpPr>
            <a:spLocks noChangeArrowheads="1"/>
          </p:cNvSpPr>
          <p:nvPr/>
        </p:nvSpPr>
        <p:spPr bwMode="auto">
          <a:xfrm>
            <a:off x="6084888" y="4005263"/>
            <a:ext cx="647700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9</a:t>
            </a:r>
            <a:endParaRPr lang="de-DE" baseline="-25000">
              <a:cs typeface="+mn-cs"/>
            </a:endParaRPr>
          </a:p>
        </p:txBody>
      </p:sp>
      <p:sp>
        <p:nvSpPr>
          <p:cNvPr id="159788" name="Line 44"/>
          <p:cNvSpPr>
            <a:spLocks noChangeShapeType="1"/>
          </p:cNvSpPr>
          <p:nvPr/>
        </p:nvSpPr>
        <p:spPr bwMode="auto">
          <a:xfrm flipV="1">
            <a:off x="6443663" y="3716338"/>
            <a:ext cx="144462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59789" name="Text Box 45"/>
          <p:cNvSpPr txBox="1">
            <a:spLocks noChangeArrowheads="1"/>
          </p:cNvSpPr>
          <p:nvPr/>
        </p:nvSpPr>
        <p:spPr bwMode="auto">
          <a:xfrm>
            <a:off x="611188" y="5013325"/>
            <a:ext cx="79406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sz="2800">
                <a:cs typeface="+mn-cs"/>
              </a:rPr>
              <a:t>Invariante: </a:t>
            </a:r>
            <a:r>
              <a:rPr lang="de-DE" sz="2800">
                <a:solidFill>
                  <a:schemeClr val="hlink"/>
                </a:solidFill>
                <a:cs typeface="+mn-cs"/>
              </a:rPr>
              <a:t>H[k]</a:t>
            </a:r>
            <a:r>
              <a:rPr lang="de-DE" sz="2800">
                <a:cs typeface="+mn-cs"/>
              </a:rPr>
              <a:t> ist minimal für Teilbaum von </a:t>
            </a:r>
            <a:r>
              <a:rPr lang="de-DE" sz="2800">
                <a:solidFill>
                  <a:schemeClr val="hlink"/>
                </a:solidFill>
                <a:cs typeface="+mn-cs"/>
              </a:rPr>
              <a:t>H[k]</a:t>
            </a:r>
            <a:r>
              <a:rPr lang="de-DE" sz="2800">
                <a:cs typeface="+mn-cs"/>
              </a:rPr>
              <a:t> </a:t>
            </a:r>
          </a:p>
        </p:txBody>
      </p:sp>
      <p:sp>
        <p:nvSpPr>
          <p:cNvPr id="159790" name="Text Box 46"/>
          <p:cNvSpPr txBox="1">
            <a:spLocks noChangeArrowheads="1"/>
          </p:cNvSpPr>
          <p:nvPr/>
        </p:nvSpPr>
        <p:spPr bwMode="auto">
          <a:xfrm>
            <a:off x="1476375" y="5734050"/>
            <a:ext cx="70151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sz="2800">
                <a:cs typeface="+mn-cs"/>
              </a:rPr>
              <a:t>: Knoten, die Invariante eventuell verletzen </a:t>
            </a:r>
          </a:p>
        </p:txBody>
      </p:sp>
      <p:sp>
        <p:nvSpPr>
          <p:cNvPr id="159791" name="Oval 47"/>
          <p:cNvSpPr>
            <a:spLocks noChangeArrowheads="1"/>
          </p:cNvSpPr>
          <p:nvPr/>
        </p:nvSpPr>
        <p:spPr bwMode="auto">
          <a:xfrm>
            <a:off x="827088" y="5805488"/>
            <a:ext cx="649287" cy="431800"/>
          </a:xfrm>
          <a:prstGeom prst="ellipse">
            <a:avLst/>
          </a:prstGeom>
          <a:solidFill>
            <a:schemeClr val="accent1"/>
          </a:solidFill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48" name="Rechteck 4">
            <a:extLst>
              <a:ext uri="{FF2B5EF4-FFF2-40B4-BE49-F238E27FC236}">
                <a16:creationId xmlns:a16="http://schemas.microsoft.com/office/drawing/2014/main" id="{00758C46-38ED-DA4B-BEFE-AA9E3C6C7D5C}"/>
              </a:ext>
            </a:extLst>
          </p:cNvPr>
          <p:cNvSpPr/>
          <p:nvPr/>
        </p:nvSpPr>
        <p:spPr>
          <a:xfrm>
            <a:off x="2555776" y="6630860"/>
            <a:ext cx="3816424" cy="2880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200" dirty="0">
                <a:solidFill>
                  <a:schemeClr val="bg1"/>
                </a:solidFill>
              </a:rPr>
              <a:t>http://www14.in.tum.de/lehre/2008WS/</a:t>
            </a:r>
            <a:r>
              <a:rPr lang="de-DE" sz="1200" dirty="0" err="1">
                <a:solidFill>
                  <a:schemeClr val="bg1"/>
                </a:solidFill>
              </a:rPr>
              <a:t>ea</a:t>
            </a:r>
            <a:r>
              <a:rPr lang="de-DE" sz="1200" dirty="0">
                <a:solidFill>
                  <a:schemeClr val="bg1"/>
                </a:solidFill>
              </a:rPr>
              <a:t>/</a:t>
            </a:r>
            <a:r>
              <a:rPr lang="de-DE" sz="1200" dirty="0" err="1">
                <a:solidFill>
                  <a:schemeClr val="bg1"/>
                </a:solidFill>
              </a:rPr>
              <a:t>index.html.de</a:t>
            </a:r>
            <a:endParaRPr lang="de-DE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63019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274806-EA12-5E45-8527-A9E67B2DC740}" type="slidenum">
              <a:rPr lang="de-DE"/>
              <a:pPr>
                <a:defRPr/>
              </a:pPr>
              <a:t>16</a:t>
            </a:fld>
            <a:endParaRPr lang="de-DE"/>
          </a:p>
        </p:txBody>
      </p:sp>
      <p:sp>
        <p:nvSpPr>
          <p:cNvPr id="16077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68313" y="26035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de-DE">
                <a:cs typeface="+mj-cs"/>
              </a:rPr>
              <a:t>Insert Operation - Korrektheit</a:t>
            </a:r>
          </a:p>
        </p:txBody>
      </p:sp>
      <p:sp>
        <p:nvSpPr>
          <p:cNvPr id="160774" name="Line 6"/>
          <p:cNvSpPr>
            <a:spLocks noChangeShapeType="1"/>
          </p:cNvSpPr>
          <p:nvPr/>
        </p:nvSpPr>
        <p:spPr bwMode="auto">
          <a:xfrm>
            <a:off x="4714875" y="2852738"/>
            <a:ext cx="649288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60775" name="Oval 7"/>
          <p:cNvSpPr>
            <a:spLocks noChangeArrowheads="1"/>
          </p:cNvSpPr>
          <p:nvPr/>
        </p:nvSpPr>
        <p:spPr bwMode="auto">
          <a:xfrm>
            <a:off x="2484438" y="1773238"/>
            <a:ext cx="647700" cy="503237"/>
          </a:xfrm>
          <a:prstGeom prst="ellipse">
            <a:avLst/>
          </a:prstGeom>
          <a:solidFill>
            <a:schemeClr val="accent1"/>
          </a:solidFill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3</a:t>
            </a:r>
            <a:endParaRPr lang="de-DE" baseline="-25000">
              <a:cs typeface="+mn-cs"/>
            </a:endParaRPr>
          </a:p>
        </p:txBody>
      </p:sp>
      <p:sp>
        <p:nvSpPr>
          <p:cNvPr id="160776" name="Oval 8"/>
          <p:cNvSpPr>
            <a:spLocks noChangeArrowheads="1"/>
          </p:cNvSpPr>
          <p:nvPr/>
        </p:nvSpPr>
        <p:spPr bwMode="auto">
          <a:xfrm>
            <a:off x="1547813" y="2420938"/>
            <a:ext cx="647700" cy="503237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4</a:t>
            </a:r>
            <a:endParaRPr lang="de-DE" baseline="-25000">
              <a:cs typeface="+mn-cs"/>
            </a:endParaRPr>
          </a:p>
        </p:txBody>
      </p:sp>
      <p:sp>
        <p:nvSpPr>
          <p:cNvPr id="160777" name="Oval 9"/>
          <p:cNvSpPr>
            <a:spLocks noChangeArrowheads="1"/>
          </p:cNvSpPr>
          <p:nvPr/>
        </p:nvSpPr>
        <p:spPr bwMode="auto">
          <a:xfrm>
            <a:off x="3419475" y="2420938"/>
            <a:ext cx="647700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8</a:t>
            </a:r>
            <a:endParaRPr lang="de-DE" baseline="-25000">
              <a:cs typeface="+mn-cs"/>
            </a:endParaRPr>
          </a:p>
        </p:txBody>
      </p:sp>
      <p:sp>
        <p:nvSpPr>
          <p:cNvPr id="160778" name="Oval 10"/>
          <p:cNvSpPr>
            <a:spLocks noChangeArrowheads="1"/>
          </p:cNvSpPr>
          <p:nvPr/>
        </p:nvSpPr>
        <p:spPr bwMode="auto">
          <a:xfrm>
            <a:off x="971550" y="3213100"/>
            <a:ext cx="647700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10</a:t>
            </a:r>
            <a:endParaRPr lang="de-DE" baseline="-25000">
              <a:cs typeface="+mn-cs"/>
            </a:endParaRPr>
          </a:p>
        </p:txBody>
      </p:sp>
      <p:sp>
        <p:nvSpPr>
          <p:cNvPr id="160779" name="Oval 11"/>
          <p:cNvSpPr>
            <a:spLocks noChangeArrowheads="1"/>
          </p:cNvSpPr>
          <p:nvPr/>
        </p:nvSpPr>
        <p:spPr bwMode="auto">
          <a:xfrm>
            <a:off x="1979613" y="3213100"/>
            <a:ext cx="647700" cy="503238"/>
          </a:xfrm>
          <a:prstGeom prst="ellipse">
            <a:avLst/>
          </a:prstGeom>
          <a:solidFill>
            <a:schemeClr val="accent1"/>
          </a:solidFill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5</a:t>
            </a:r>
            <a:endParaRPr lang="de-DE" baseline="-25000">
              <a:cs typeface="+mn-cs"/>
            </a:endParaRPr>
          </a:p>
        </p:txBody>
      </p:sp>
      <p:sp>
        <p:nvSpPr>
          <p:cNvPr id="160780" name="Oval 12"/>
          <p:cNvSpPr>
            <a:spLocks noChangeArrowheads="1"/>
          </p:cNvSpPr>
          <p:nvPr/>
        </p:nvSpPr>
        <p:spPr bwMode="auto">
          <a:xfrm>
            <a:off x="2916238" y="3213100"/>
            <a:ext cx="647700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12</a:t>
            </a:r>
            <a:endParaRPr lang="de-DE" baseline="-25000">
              <a:cs typeface="+mn-cs"/>
            </a:endParaRPr>
          </a:p>
        </p:txBody>
      </p:sp>
      <p:sp>
        <p:nvSpPr>
          <p:cNvPr id="160781" name="Oval 13"/>
          <p:cNvSpPr>
            <a:spLocks noChangeArrowheads="1"/>
          </p:cNvSpPr>
          <p:nvPr/>
        </p:nvSpPr>
        <p:spPr bwMode="auto">
          <a:xfrm>
            <a:off x="3924300" y="3213100"/>
            <a:ext cx="647700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15</a:t>
            </a:r>
            <a:endParaRPr lang="de-DE" baseline="-25000">
              <a:cs typeface="+mn-cs"/>
            </a:endParaRPr>
          </a:p>
        </p:txBody>
      </p:sp>
      <p:sp>
        <p:nvSpPr>
          <p:cNvPr id="160782" name="Oval 14"/>
          <p:cNvSpPr>
            <a:spLocks noChangeArrowheads="1"/>
          </p:cNvSpPr>
          <p:nvPr/>
        </p:nvSpPr>
        <p:spPr bwMode="auto">
          <a:xfrm>
            <a:off x="215900" y="4005263"/>
            <a:ext cx="647700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11</a:t>
            </a:r>
            <a:endParaRPr lang="de-DE" baseline="-25000">
              <a:cs typeface="+mn-cs"/>
            </a:endParaRPr>
          </a:p>
        </p:txBody>
      </p:sp>
      <p:sp>
        <p:nvSpPr>
          <p:cNvPr id="160783" name="Oval 15"/>
          <p:cNvSpPr>
            <a:spLocks noChangeArrowheads="1"/>
          </p:cNvSpPr>
          <p:nvPr/>
        </p:nvSpPr>
        <p:spPr bwMode="auto">
          <a:xfrm>
            <a:off x="971550" y="4005263"/>
            <a:ext cx="647700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18</a:t>
            </a:r>
            <a:endParaRPr lang="de-DE" baseline="-25000">
              <a:cs typeface="+mn-cs"/>
            </a:endParaRPr>
          </a:p>
        </p:txBody>
      </p:sp>
      <p:sp>
        <p:nvSpPr>
          <p:cNvPr id="160784" name="Line 16"/>
          <p:cNvSpPr>
            <a:spLocks noChangeShapeType="1"/>
          </p:cNvSpPr>
          <p:nvPr/>
        </p:nvSpPr>
        <p:spPr bwMode="auto">
          <a:xfrm flipH="1">
            <a:off x="2124075" y="2132013"/>
            <a:ext cx="360363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60785" name="Line 17"/>
          <p:cNvSpPr>
            <a:spLocks noChangeShapeType="1"/>
          </p:cNvSpPr>
          <p:nvPr/>
        </p:nvSpPr>
        <p:spPr bwMode="auto">
          <a:xfrm>
            <a:off x="3132138" y="2132013"/>
            <a:ext cx="360362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60786" name="Line 18"/>
          <p:cNvSpPr>
            <a:spLocks noChangeShapeType="1"/>
          </p:cNvSpPr>
          <p:nvPr/>
        </p:nvSpPr>
        <p:spPr bwMode="auto">
          <a:xfrm flipH="1">
            <a:off x="1404938" y="2852738"/>
            <a:ext cx="215900" cy="3603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60787" name="Line 19"/>
          <p:cNvSpPr>
            <a:spLocks noChangeShapeType="1"/>
          </p:cNvSpPr>
          <p:nvPr/>
        </p:nvSpPr>
        <p:spPr bwMode="auto">
          <a:xfrm>
            <a:off x="2052638" y="2924175"/>
            <a:ext cx="144462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60788" name="Line 20"/>
          <p:cNvSpPr>
            <a:spLocks noChangeShapeType="1"/>
          </p:cNvSpPr>
          <p:nvPr/>
        </p:nvSpPr>
        <p:spPr bwMode="auto">
          <a:xfrm flipH="1">
            <a:off x="3349625" y="2924175"/>
            <a:ext cx="215900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60789" name="Line 21"/>
          <p:cNvSpPr>
            <a:spLocks noChangeShapeType="1"/>
          </p:cNvSpPr>
          <p:nvPr/>
        </p:nvSpPr>
        <p:spPr bwMode="auto">
          <a:xfrm>
            <a:off x="3924300" y="2924175"/>
            <a:ext cx="215900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60790" name="Line 22"/>
          <p:cNvSpPr>
            <a:spLocks noChangeShapeType="1"/>
          </p:cNvSpPr>
          <p:nvPr/>
        </p:nvSpPr>
        <p:spPr bwMode="auto">
          <a:xfrm flipH="1">
            <a:off x="755650" y="3646488"/>
            <a:ext cx="288925" cy="431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60791" name="Line 23"/>
          <p:cNvSpPr>
            <a:spLocks noChangeShapeType="1"/>
          </p:cNvSpPr>
          <p:nvPr/>
        </p:nvSpPr>
        <p:spPr bwMode="auto">
          <a:xfrm flipH="1">
            <a:off x="1331913" y="3716338"/>
            <a:ext cx="73025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60792" name="Oval 24"/>
          <p:cNvSpPr>
            <a:spLocks noChangeArrowheads="1"/>
          </p:cNvSpPr>
          <p:nvPr/>
        </p:nvSpPr>
        <p:spPr bwMode="auto">
          <a:xfrm>
            <a:off x="1765300" y="4005263"/>
            <a:ext cx="647700" cy="503237"/>
          </a:xfrm>
          <a:prstGeom prst="ellipse">
            <a:avLst/>
          </a:prstGeom>
          <a:solidFill>
            <a:schemeClr val="accent1"/>
          </a:solidFill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9</a:t>
            </a:r>
            <a:endParaRPr lang="de-DE" baseline="-25000">
              <a:cs typeface="+mn-cs"/>
            </a:endParaRPr>
          </a:p>
        </p:txBody>
      </p:sp>
      <p:sp>
        <p:nvSpPr>
          <p:cNvPr id="160793" name="Line 25"/>
          <p:cNvSpPr>
            <a:spLocks noChangeShapeType="1"/>
          </p:cNvSpPr>
          <p:nvPr/>
        </p:nvSpPr>
        <p:spPr bwMode="auto">
          <a:xfrm flipV="1">
            <a:off x="2124075" y="3716338"/>
            <a:ext cx="144463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60794" name="Oval 26"/>
          <p:cNvSpPr>
            <a:spLocks noChangeArrowheads="1"/>
          </p:cNvSpPr>
          <p:nvPr/>
        </p:nvSpPr>
        <p:spPr bwMode="auto">
          <a:xfrm>
            <a:off x="6804025" y="1773238"/>
            <a:ext cx="647700" cy="503237"/>
          </a:xfrm>
          <a:prstGeom prst="ellipse">
            <a:avLst/>
          </a:prstGeom>
          <a:solidFill>
            <a:schemeClr val="accent1"/>
          </a:solidFill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3</a:t>
            </a:r>
            <a:endParaRPr lang="de-DE" baseline="-25000">
              <a:cs typeface="+mn-cs"/>
            </a:endParaRPr>
          </a:p>
        </p:txBody>
      </p:sp>
      <p:sp>
        <p:nvSpPr>
          <p:cNvPr id="160795" name="Oval 27"/>
          <p:cNvSpPr>
            <a:spLocks noChangeArrowheads="1"/>
          </p:cNvSpPr>
          <p:nvPr/>
        </p:nvSpPr>
        <p:spPr bwMode="auto">
          <a:xfrm>
            <a:off x="5867400" y="2420938"/>
            <a:ext cx="647700" cy="503237"/>
          </a:xfrm>
          <a:prstGeom prst="ellipse">
            <a:avLst/>
          </a:prstGeom>
          <a:solidFill>
            <a:schemeClr val="accent1"/>
          </a:solidFill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4</a:t>
            </a:r>
            <a:endParaRPr lang="de-DE" baseline="-25000">
              <a:cs typeface="+mn-cs"/>
            </a:endParaRPr>
          </a:p>
        </p:txBody>
      </p:sp>
      <p:sp>
        <p:nvSpPr>
          <p:cNvPr id="160796" name="Oval 28"/>
          <p:cNvSpPr>
            <a:spLocks noChangeArrowheads="1"/>
          </p:cNvSpPr>
          <p:nvPr/>
        </p:nvSpPr>
        <p:spPr bwMode="auto">
          <a:xfrm>
            <a:off x="7739063" y="2420938"/>
            <a:ext cx="647700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8</a:t>
            </a:r>
            <a:endParaRPr lang="de-DE" baseline="-25000">
              <a:cs typeface="+mn-cs"/>
            </a:endParaRPr>
          </a:p>
        </p:txBody>
      </p:sp>
      <p:sp>
        <p:nvSpPr>
          <p:cNvPr id="160797" name="Oval 29"/>
          <p:cNvSpPr>
            <a:spLocks noChangeArrowheads="1"/>
          </p:cNvSpPr>
          <p:nvPr/>
        </p:nvSpPr>
        <p:spPr bwMode="auto">
          <a:xfrm>
            <a:off x="5291138" y="3213100"/>
            <a:ext cx="647700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10</a:t>
            </a:r>
            <a:endParaRPr lang="de-DE" baseline="-25000">
              <a:cs typeface="+mn-cs"/>
            </a:endParaRPr>
          </a:p>
        </p:txBody>
      </p:sp>
      <p:sp>
        <p:nvSpPr>
          <p:cNvPr id="160798" name="Oval 30"/>
          <p:cNvSpPr>
            <a:spLocks noChangeArrowheads="1"/>
          </p:cNvSpPr>
          <p:nvPr/>
        </p:nvSpPr>
        <p:spPr bwMode="auto">
          <a:xfrm>
            <a:off x="6299200" y="3213100"/>
            <a:ext cx="647700" cy="503238"/>
          </a:xfrm>
          <a:prstGeom prst="ellipse">
            <a:avLst/>
          </a:prstGeom>
          <a:solidFill>
            <a:schemeClr val="accent1"/>
          </a:solidFill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5</a:t>
            </a:r>
            <a:endParaRPr lang="de-DE" baseline="-25000">
              <a:cs typeface="+mn-cs"/>
            </a:endParaRPr>
          </a:p>
        </p:txBody>
      </p:sp>
      <p:sp>
        <p:nvSpPr>
          <p:cNvPr id="160799" name="Oval 31"/>
          <p:cNvSpPr>
            <a:spLocks noChangeArrowheads="1"/>
          </p:cNvSpPr>
          <p:nvPr/>
        </p:nvSpPr>
        <p:spPr bwMode="auto">
          <a:xfrm>
            <a:off x="7235825" y="3213100"/>
            <a:ext cx="647700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12</a:t>
            </a:r>
            <a:endParaRPr lang="de-DE" baseline="-25000">
              <a:cs typeface="+mn-cs"/>
            </a:endParaRPr>
          </a:p>
        </p:txBody>
      </p:sp>
      <p:sp>
        <p:nvSpPr>
          <p:cNvPr id="160800" name="Oval 32"/>
          <p:cNvSpPr>
            <a:spLocks noChangeArrowheads="1"/>
          </p:cNvSpPr>
          <p:nvPr/>
        </p:nvSpPr>
        <p:spPr bwMode="auto">
          <a:xfrm>
            <a:off x="8243888" y="3213100"/>
            <a:ext cx="647700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15</a:t>
            </a:r>
            <a:endParaRPr lang="de-DE" baseline="-25000">
              <a:cs typeface="+mn-cs"/>
            </a:endParaRPr>
          </a:p>
        </p:txBody>
      </p:sp>
      <p:sp>
        <p:nvSpPr>
          <p:cNvPr id="160801" name="Oval 33"/>
          <p:cNvSpPr>
            <a:spLocks noChangeArrowheads="1"/>
          </p:cNvSpPr>
          <p:nvPr/>
        </p:nvSpPr>
        <p:spPr bwMode="auto">
          <a:xfrm>
            <a:off x="4535488" y="4005263"/>
            <a:ext cx="647700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11</a:t>
            </a:r>
            <a:endParaRPr lang="de-DE" baseline="-25000">
              <a:cs typeface="+mn-cs"/>
            </a:endParaRPr>
          </a:p>
        </p:txBody>
      </p:sp>
      <p:sp>
        <p:nvSpPr>
          <p:cNvPr id="160802" name="Oval 34"/>
          <p:cNvSpPr>
            <a:spLocks noChangeArrowheads="1"/>
          </p:cNvSpPr>
          <p:nvPr/>
        </p:nvSpPr>
        <p:spPr bwMode="auto">
          <a:xfrm>
            <a:off x="5291138" y="4005263"/>
            <a:ext cx="647700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18</a:t>
            </a:r>
            <a:endParaRPr lang="de-DE" baseline="-25000">
              <a:cs typeface="+mn-cs"/>
            </a:endParaRPr>
          </a:p>
        </p:txBody>
      </p:sp>
      <p:sp>
        <p:nvSpPr>
          <p:cNvPr id="160803" name="Line 35"/>
          <p:cNvSpPr>
            <a:spLocks noChangeShapeType="1"/>
          </p:cNvSpPr>
          <p:nvPr/>
        </p:nvSpPr>
        <p:spPr bwMode="auto">
          <a:xfrm flipH="1">
            <a:off x="6443663" y="2132013"/>
            <a:ext cx="360362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60804" name="Line 36"/>
          <p:cNvSpPr>
            <a:spLocks noChangeShapeType="1"/>
          </p:cNvSpPr>
          <p:nvPr/>
        </p:nvSpPr>
        <p:spPr bwMode="auto">
          <a:xfrm>
            <a:off x="7451725" y="2132013"/>
            <a:ext cx="360363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60805" name="Line 37"/>
          <p:cNvSpPr>
            <a:spLocks noChangeShapeType="1"/>
          </p:cNvSpPr>
          <p:nvPr/>
        </p:nvSpPr>
        <p:spPr bwMode="auto">
          <a:xfrm flipH="1">
            <a:off x="5724525" y="2852738"/>
            <a:ext cx="215900" cy="3603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60806" name="Line 38"/>
          <p:cNvSpPr>
            <a:spLocks noChangeShapeType="1"/>
          </p:cNvSpPr>
          <p:nvPr/>
        </p:nvSpPr>
        <p:spPr bwMode="auto">
          <a:xfrm>
            <a:off x="6372225" y="2924175"/>
            <a:ext cx="144463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60807" name="Line 39"/>
          <p:cNvSpPr>
            <a:spLocks noChangeShapeType="1"/>
          </p:cNvSpPr>
          <p:nvPr/>
        </p:nvSpPr>
        <p:spPr bwMode="auto">
          <a:xfrm flipH="1">
            <a:off x="7669213" y="2924175"/>
            <a:ext cx="215900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60808" name="Line 40"/>
          <p:cNvSpPr>
            <a:spLocks noChangeShapeType="1"/>
          </p:cNvSpPr>
          <p:nvPr/>
        </p:nvSpPr>
        <p:spPr bwMode="auto">
          <a:xfrm>
            <a:off x="8243888" y="2924175"/>
            <a:ext cx="215900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60809" name="Line 41"/>
          <p:cNvSpPr>
            <a:spLocks noChangeShapeType="1"/>
          </p:cNvSpPr>
          <p:nvPr/>
        </p:nvSpPr>
        <p:spPr bwMode="auto">
          <a:xfrm flipH="1">
            <a:off x="5075238" y="3646488"/>
            <a:ext cx="288925" cy="431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60810" name="Line 42"/>
          <p:cNvSpPr>
            <a:spLocks noChangeShapeType="1"/>
          </p:cNvSpPr>
          <p:nvPr/>
        </p:nvSpPr>
        <p:spPr bwMode="auto">
          <a:xfrm flipH="1">
            <a:off x="5651500" y="3716338"/>
            <a:ext cx="73025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60811" name="Oval 43"/>
          <p:cNvSpPr>
            <a:spLocks noChangeArrowheads="1"/>
          </p:cNvSpPr>
          <p:nvPr/>
        </p:nvSpPr>
        <p:spPr bwMode="auto">
          <a:xfrm>
            <a:off x="6084888" y="4005263"/>
            <a:ext cx="647700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9</a:t>
            </a:r>
            <a:endParaRPr lang="de-DE" baseline="-25000">
              <a:cs typeface="+mn-cs"/>
            </a:endParaRPr>
          </a:p>
        </p:txBody>
      </p:sp>
      <p:sp>
        <p:nvSpPr>
          <p:cNvPr id="160812" name="Line 44"/>
          <p:cNvSpPr>
            <a:spLocks noChangeShapeType="1"/>
          </p:cNvSpPr>
          <p:nvPr/>
        </p:nvSpPr>
        <p:spPr bwMode="auto">
          <a:xfrm flipV="1">
            <a:off x="6443663" y="3716338"/>
            <a:ext cx="144462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60813" name="Text Box 45"/>
          <p:cNvSpPr txBox="1">
            <a:spLocks noChangeArrowheads="1"/>
          </p:cNvSpPr>
          <p:nvPr/>
        </p:nvSpPr>
        <p:spPr bwMode="auto">
          <a:xfrm>
            <a:off x="611188" y="5013325"/>
            <a:ext cx="79406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sz="2800">
                <a:cs typeface="+mn-cs"/>
              </a:rPr>
              <a:t>Invariante: </a:t>
            </a:r>
            <a:r>
              <a:rPr lang="de-DE" sz="2800">
                <a:solidFill>
                  <a:schemeClr val="hlink"/>
                </a:solidFill>
                <a:cs typeface="+mn-cs"/>
              </a:rPr>
              <a:t>H[k]</a:t>
            </a:r>
            <a:r>
              <a:rPr lang="de-DE" sz="2800">
                <a:cs typeface="+mn-cs"/>
              </a:rPr>
              <a:t> ist minimal für Teilbaum von </a:t>
            </a:r>
            <a:r>
              <a:rPr lang="de-DE" sz="2800">
                <a:solidFill>
                  <a:schemeClr val="hlink"/>
                </a:solidFill>
                <a:cs typeface="+mn-cs"/>
              </a:rPr>
              <a:t>H[k]</a:t>
            </a:r>
            <a:r>
              <a:rPr lang="de-DE" sz="2800">
                <a:cs typeface="+mn-cs"/>
              </a:rPr>
              <a:t> </a:t>
            </a:r>
          </a:p>
        </p:txBody>
      </p:sp>
      <p:sp>
        <p:nvSpPr>
          <p:cNvPr id="160814" name="Text Box 46"/>
          <p:cNvSpPr txBox="1">
            <a:spLocks noChangeArrowheads="1"/>
          </p:cNvSpPr>
          <p:nvPr/>
        </p:nvSpPr>
        <p:spPr bwMode="auto">
          <a:xfrm>
            <a:off x="1476375" y="5734050"/>
            <a:ext cx="70151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sz="2800">
                <a:cs typeface="+mn-cs"/>
              </a:rPr>
              <a:t>: Knoten, die Invariante eventuell verletzen </a:t>
            </a:r>
          </a:p>
        </p:txBody>
      </p:sp>
      <p:sp>
        <p:nvSpPr>
          <p:cNvPr id="160815" name="Oval 47"/>
          <p:cNvSpPr>
            <a:spLocks noChangeArrowheads="1"/>
          </p:cNvSpPr>
          <p:nvPr/>
        </p:nvSpPr>
        <p:spPr bwMode="auto">
          <a:xfrm>
            <a:off x="827088" y="5805488"/>
            <a:ext cx="649287" cy="431800"/>
          </a:xfrm>
          <a:prstGeom prst="ellipse">
            <a:avLst/>
          </a:prstGeom>
          <a:solidFill>
            <a:schemeClr val="accent1"/>
          </a:solidFill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48" name="Rechteck 4">
            <a:extLst>
              <a:ext uri="{FF2B5EF4-FFF2-40B4-BE49-F238E27FC236}">
                <a16:creationId xmlns:a16="http://schemas.microsoft.com/office/drawing/2014/main" id="{C24BEA96-4B56-1040-832D-43F068AD4CA3}"/>
              </a:ext>
            </a:extLst>
          </p:cNvPr>
          <p:cNvSpPr/>
          <p:nvPr/>
        </p:nvSpPr>
        <p:spPr>
          <a:xfrm>
            <a:off x="2555776" y="6630860"/>
            <a:ext cx="3816424" cy="2880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200" dirty="0">
                <a:solidFill>
                  <a:schemeClr val="bg1"/>
                </a:solidFill>
              </a:rPr>
              <a:t>http://www14.in.tum.de/lehre/2008WS/</a:t>
            </a:r>
            <a:r>
              <a:rPr lang="de-DE" sz="1200" dirty="0" err="1">
                <a:solidFill>
                  <a:schemeClr val="bg1"/>
                </a:solidFill>
              </a:rPr>
              <a:t>ea</a:t>
            </a:r>
            <a:r>
              <a:rPr lang="de-DE" sz="1200" dirty="0">
                <a:solidFill>
                  <a:schemeClr val="bg1"/>
                </a:solidFill>
              </a:rPr>
              <a:t>/</a:t>
            </a:r>
            <a:r>
              <a:rPr lang="de-DE" sz="1200" dirty="0" err="1">
                <a:solidFill>
                  <a:schemeClr val="bg1"/>
                </a:solidFill>
              </a:rPr>
              <a:t>index.html.de</a:t>
            </a:r>
            <a:endParaRPr lang="de-DE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451658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>
            <a:extLst>
              <a:ext uri="{FF2B5EF4-FFF2-40B4-BE49-F238E27FC236}">
                <a16:creationId xmlns:a16="http://schemas.microsoft.com/office/drawing/2014/main" id="{0F5AB335-8E56-4347-A672-9D9EB71165D2}"/>
              </a:ext>
            </a:extLst>
          </p:cNvPr>
          <p:cNvSpPr/>
          <p:nvPr/>
        </p:nvSpPr>
        <p:spPr>
          <a:xfrm>
            <a:off x="6300192" y="1412776"/>
            <a:ext cx="2162497" cy="503238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22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B3A128-3E1A-2F4C-B088-7A02194B9A20}" type="slidenum">
              <a:rPr lang="de-DE"/>
              <a:pPr>
                <a:defRPr/>
              </a:pPr>
              <a:t>17</a:t>
            </a:fld>
            <a:endParaRPr lang="de-DE"/>
          </a:p>
        </p:txBody>
      </p:sp>
      <p:sp>
        <p:nvSpPr>
          <p:cNvPr id="152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 dirty="0" err="1">
                <a:cs typeface="+mj-cs"/>
              </a:rPr>
              <a:t>DeleteMin</a:t>
            </a:r>
            <a:r>
              <a:rPr lang="de-DE" dirty="0">
                <a:cs typeface="+mj-cs"/>
              </a:rPr>
              <a:t>: Binärer Heap</a:t>
            </a:r>
          </a:p>
        </p:txBody>
      </p:sp>
      <p:sp>
        <p:nvSpPr>
          <p:cNvPr id="152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84784"/>
            <a:ext cx="8229600" cy="4681066"/>
          </a:xfrm>
        </p:spPr>
        <p:txBody>
          <a:bodyPr/>
          <a:lstStyle/>
          <a:p>
            <a:pPr eaLnBrk="1" hangingPunct="1">
              <a:defRPr/>
            </a:pPr>
            <a:endParaRPr lang="de-DE" dirty="0">
              <a:cs typeface="+mn-cs"/>
            </a:endParaRPr>
          </a:p>
          <a:p>
            <a:pPr eaLnBrk="1" hangingPunct="1">
              <a:defRPr/>
            </a:pPr>
            <a:endParaRPr lang="de-DE" dirty="0">
              <a:cs typeface="+mn-cs"/>
            </a:endParaRPr>
          </a:p>
          <a:p>
            <a:pPr eaLnBrk="1" hangingPunct="1">
              <a:buFontTx/>
              <a:buNone/>
              <a:defRPr/>
            </a:pPr>
            <a:r>
              <a:rPr lang="de-DE" dirty="0" err="1">
                <a:solidFill>
                  <a:schemeClr val="accent2"/>
                </a:solidFill>
                <a:cs typeface="+mn-cs"/>
              </a:rPr>
              <a:t>deleteMin</a:t>
            </a:r>
            <a:r>
              <a:rPr lang="de-DE" dirty="0">
                <a:solidFill>
                  <a:schemeClr val="accent2"/>
                </a:solidFill>
                <a:cs typeface="+mn-cs"/>
              </a:rPr>
              <a:t>(</a:t>
            </a:r>
            <a:r>
              <a:rPr lang="de-DE" dirty="0" err="1">
                <a:solidFill>
                  <a:schemeClr val="accent2"/>
                </a:solidFill>
                <a:cs typeface="+mn-cs"/>
              </a:rPr>
              <a:t>pq</a:t>
            </a:r>
            <a:r>
              <a:rPr lang="de-DE" dirty="0">
                <a:solidFill>
                  <a:schemeClr val="accent2"/>
                </a:solidFill>
                <a:cs typeface="+mn-cs"/>
              </a:rPr>
              <a:t>):</a:t>
            </a:r>
          </a:p>
          <a:p>
            <a:pPr eaLnBrk="1" hangingPunct="1">
              <a:defRPr/>
            </a:pPr>
            <a:r>
              <a:rPr lang="de-DE" dirty="0">
                <a:solidFill>
                  <a:srgbClr val="FF0000"/>
                </a:solidFill>
                <a:cs typeface="+mn-cs"/>
              </a:rPr>
              <a:t>Form-Invariante:</a:t>
            </a:r>
            <a:r>
              <a:rPr lang="de-DE" dirty="0">
                <a:cs typeface="+mn-cs"/>
              </a:rPr>
              <a:t> </a:t>
            </a:r>
            <a:r>
              <a:rPr lang="de-DE" dirty="0">
                <a:solidFill>
                  <a:schemeClr val="hlink"/>
                </a:solidFill>
                <a:cs typeface="+mn-cs"/>
              </a:rPr>
              <a:t>H[1]:=H[</a:t>
            </a:r>
            <a:r>
              <a:rPr lang="de-DE" dirty="0" err="1">
                <a:solidFill>
                  <a:schemeClr val="hlink"/>
                </a:solidFill>
                <a:cs typeface="+mn-cs"/>
              </a:rPr>
              <a:t>n</a:t>
            </a:r>
            <a:r>
              <a:rPr lang="de-DE" dirty="0">
                <a:solidFill>
                  <a:schemeClr val="hlink"/>
                </a:solidFill>
                <a:cs typeface="+mn-cs"/>
              </a:rPr>
              <a:t>]; </a:t>
            </a:r>
            <a:r>
              <a:rPr lang="de-DE" dirty="0" err="1">
                <a:solidFill>
                  <a:schemeClr val="hlink"/>
                </a:solidFill>
                <a:cs typeface="+mn-cs"/>
              </a:rPr>
              <a:t>n</a:t>
            </a:r>
            <a:r>
              <a:rPr lang="de-DE" dirty="0">
                <a:solidFill>
                  <a:schemeClr val="hlink"/>
                </a:solidFill>
                <a:cs typeface="+mn-cs"/>
              </a:rPr>
              <a:t>:=n-1</a:t>
            </a:r>
          </a:p>
          <a:p>
            <a:pPr eaLnBrk="1" hangingPunct="1">
              <a:defRPr/>
            </a:pPr>
            <a:r>
              <a:rPr lang="de-DE" dirty="0">
                <a:solidFill>
                  <a:srgbClr val="FF0000"/>
                </a:solidFill>
                <a:cs typeface="+mn-cs"/>
              </a:rPr>
              <a:t>Heap-Invariante:</a:t>
            </a:r>
            <a:r>
              <a:rPr lang="de-DE" dirty="0">
                <a:cs typeface="+mn-cs"/>
              </a:rPr>
              <a:t> starte mit Element </a:t>
            </a:r>
            <a:r>
              <a:rPr lang="de-DE" dirty="0" err="1">
                <a:solidFill>
                  <a:schemeClr val="hlink"/>
                </a:solidFill>
                <a:cs typeface="+mn-cs"/>
              </a:rPr>
              <a:t>e</a:t>
            </a:r>
            <a:r>
              <a:rPr lang="de-DE" dirty="0">
                <a:cs typeface="+mn-cs"/>
              </a:rPr>
              <a:t> in </a:t>
            </a:r>
            <a:r>
              <a:rPr lang="de-DE" dirty="0">
                <a:solidFill>
                  <a:schemeClr val="hlink"/>
                </a:solidFill>
                <a:cs typeface="+mn-cs"/>
              </a:rPr>
              <a:t>H[1].</a:t>
            </a:r>
            <a:br>
              <a:rPr lang="de-DE" dirty="0">
                <a:cs typeface="+mn-cs"/>
              </a:rPr>
            </a:br>
            <a:r>
              <a:rPr lang="de-DE" dirty="0">
                <a:cs typeface="+mn-cs"/>
              </a:rPr>
              <a:t>Vertausche </a:t>
            </a:r>
            <a:r>
              <a:rPr lang="de-DE" dirty="0" err="1">
                <a:solidFill>
                  <a:schemeClr val="hlink"/>
                </a:solidFill>
                <a:cs typeface="+mn-cs"/>
              </a:rPr>
              <a:t>e</a:t>
            </a:r>
            <a:r>
              <a:rPr lang="de-DE" dirty="0">
                <a:solidFill>
                  <a:schemeClr val="hlink"/>
                </a:solidFill>
                <a:cs typeface="+mn-cs"/>
              </a:rPr>
              <a:t> </a:t>
            </a:r>
            <a:r>
              <a:rPr lang="de-DE" dirty="0">
                <a:cs typeface="+mn-cs"/>
              </a:rPr>
              <a:t>mit Kind mit min Schlüssel bis </a:t>
            </a:r>
            <a:br>
              <a:rPr lang="de-DE" dirty="0">
                <a:cs typeface="+mn-cs"/>
              </a:rPr>
            </a:br>
            <a:r>
              <a:rPr lang="de-DE" dirty="0">
                <a:solidFill>
                  <a:schemeClr val="hlink"/>
                </a:solidFill>
                <a:cs typeface="+mn-cs"/>
              </a:rPr>
              <a:t>H[</a:t>
            </a:r>
            <a:r>
              <a:rPr lang="de-DE" dirty="0" err="1">
                <a:solidFill>
                  <a:schemeClr val="hlink"/>
                </a:solidFill>
                <a:cs typeface="+mn-cs"/>
              </a:rPr>
              <a:t>k</a:t>
            </a:r>
            <a:r>
              <a:rPr lang="de-DE" dirty="0">
                <a:solidFill>
                  <a:schemeClr val="hlink"/>
                </a:solidFill>
                <a:cs typeface="+mn-cs"/>
              </a:rPr>
              <a:t>] ≤ min( </a:t>
            </a:r>
            <a:r>
              <a:rPr lang="de-DE" dirty="0">
                <a:solidFill>
                  <a:srgbClr val="FF6600"/>
                </a:solidFill>
                <a:cs typeface="+mn-cs"/>
              </a:rPr>
              <a:t>{ </a:t>
            </a:r>
            <a:r>
              <a:rPr lang="de-DE" dirty="0">
                <a:solidFill>
                  <a:schemeClr val="hlink"/>
                </a:solidFill>
                <a:cs typeface="+mn-cs"/>
              </a:rPr>
              <a:t>H[2k], H[2k+1] </a:t>
            </a:r>
            <a:r>
              <a:rPr lang="de-DE" dirty="0">
                <a:solidFill>
                  <a:srgbClr val="FF6600"/>
                </a:solidFill>
                <a:cs typeface="+mn-cs"/>
              </a:rPr>
              <a:t>}</a:t>
            </a:r>
            <a:r>
              <a:rPr lang="de-DE" dirty="0">
                <a:cs typeface="+mn-cs"/>
              </a:rPr>
              <a:t> </a:t>
            </a:r>
            <a:r>
              <a:rPr lang="de-DE" dirty="0">
                <a:solidFill>
                  <a:schemeClr val="hlink"/>
                </a:solidFill>
              </a:rPr>
              <a:t>)</a:t>
            </a:r>
            <a:r>
              <a:rPr lang="de-DE" dirty="0">
                <a:cs typeface="+mn-cs"/>
              </a:rPr>
              <a:t> für Position </a:t>
            </a:r>
            <a:r>
              <a:rPr lang="de-DE" dirty="0" err="1">
                <a:solidFill>
                  <a:schemeClr val="hlink"/>
                </a:solidFill>
                <a:cs typeface="+mn-cs"/>
              </a:rPr>
              <a:t>k</a:t>
            </a:r>
            <a:r>
              <a:rPr lang="de-DE" dirty="0">
                <a:cs typeface="+mn-cs"/>
              </a:rPr>
              <a:t> von </a:t>
            </a:r>
            <a:r>
              <a:rPr lang="de-DE" dirty="0" err="1">
                <a:solidFill>
                  <a:schemeClr val="hlink"/>
                </a:solidFill>
                <a:cs typeface="+mn-cs"/>
              </a:rPr>
              <a:t>e</a:t>
            </a:r>
            <a:r>
              <a:rPr lang="de-DE" dirty="0">
                <a:cs typeface="+mn-cs"/>
              </a:rPr>
              <a:t> </a:t>
            </a:r>
            <a:br>
              <a:rPr lang="de-DE" dirty="0">
                <a:cs typeface="+mn-cs"/>
              </a:rPr>
            </a:br>
            <a:r>
              <a:rPr lang="de-DE" dirty="0">
                <a:cs typeface="+mn-cs"/>
              </a:rPr>
              <a:t>oder </a:t>
            </a:r>
            <a:r>
              <a:rPr lang="de-DE" dirty="0" err="1">
                <a:solidFill>
                  <a:schemeClr val="hlink"/>
                </a:solidFill>
                <a:cs typeface="+mn-cs"/>
              </a:rPr>
              <a:t>e</a:t>
            </a:r>
            <a:r>
              <a:rPr lang="de-DE" dirty="0">
                <a:cs typeface="+mn-cs"/>
              </a:rPr>
              <a:t> in Blatt</a:t>
            </a:r>
          </a:p>
        </p:txBody>
      </p:sp>
      <p:sp>
        <p:nvSpPr>
          <p:cNvPr id="152580" name="Rectangle 4"/>
          <p:cNvSpPr>
            <a:spLocks noChangeArrowheads="1"/>
          </p:cNvSpPr>
          <p:nvPr/>
        </p:nvSpPr>
        <p:spPr bwMode="auto">
          <a:xfrm>
            <a:off x="2270125" y="1412776"/>
            <a:ext cx="503238" cy="504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e</a:t>
            </a:r>
            <a:r>
              <a:rPr lang="de-DE" baseline="-25000">
                <a:cs typeface="+mn-cs"/>
              </a:rPr>
              <a:t>1</a:t>
            </a:r>
          </a:p>
        </p:txBody>
      </p:sp>
      <p:sp>
        <p:nvSpPr>
          <p:cNvPr id="152581" name="Rectangle 5"/>
          <p:cNvSpPr>
            <a:spLocks noChangeArrowheads="1"/>
          </p:cNvSpPr>
          <p:nvPr/>
        </p:nvSpPr>
        <p:spPr bwMode="auto">
          <a:xfrm>
            <a:off x="2774950" y="1412776"/>
            <a:ext cx="503238" cy="504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e</a:t>
            </a:r>
            <a:r>
              <a:rPr lang="de-DE" baseline="-25000">
                <a:cs typeface="+mn-cs"/>
              </a:rPr>
              <a:t>2</a:t>
            </a:r>
          </a:p>
        </p:txBody>
      </p:sp>
      <p:sp>
        <p:nvSpPr>
          <p:cNvPr id="152582" name="Rectangle 6"/>
          <p:cNvSpPr>
            <a:spLocks noChangeArrowheads="1"/>
          </p:cNvSpPr>
          <p:nvPr/>
        </p:nvSpPr>
        <p:spPr bwMode="auto">
          <a:xfrm>
            <a:off x="3278188" y="1412776"/>
            <a:ext cx="503237" cy="504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e</a:t>
            </a:r>
            <a:r>
              <a:rPr lang="de-DE" baseline="-25000">
                <a:cs typeface="+mn-cs"/>
              </a:rPr>
              <a:t>3</a:t>
            </a:r>
          </a:p>
        </p:txBody>
      </p:sp>
      <p:sp>
        <p:nvSpPr>
          <p:cNvPr id="152583" name="Rectangle 7"/>
          <p:cNvSpPr>
            <a:spLocks noChangeArrowheads="1"/>
          </p:cNvSpPr>
          <p:nvPr/>
        </p:nvSpPr>
        <p:spPr bwMode="auto">
          <a:xfrm>
            <a:off x="3783013" y="1412776"/>
            <a:ext cx="503237" cy="504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e</a:t>
            </a:r>
            <a:r>
              <a:rPr lang="de-DE" baseline="-25000">
                <a:cs typeface="+mn-cs"/>
              </a:rPr>
              <a:t>4</a:t>
            </a:r>
          </a:p>
        </p:txBody>
      </p:sp>
      <p:sp>
        <p:nvSpPr>
          <p:cNvPr id="152584" name="Rectangle 8"/>
          <p:cNvSpPr>
            <a:spLocks noChangeArrowheads="1"/>
          </p:cNvSpPr>
          <p:nvPr/>
        </p:nvSpPr>
        <p:spPr bwMode="auto">
          <a:xfrm>
            <a:off x="4286250" y="1412776"/>
            <a:ext cx="503238" cy="504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e</a:t>
            </a:r>
            <a:r>
              <a:rPr lang="de-DE" baseline="-25000">
                <a:cs typeface="+mn-cs"/>
              </a:rPr>
              <a:t>5</a:t>
            </a:r>
          </a:p>
        </p:txBody>
      </p:sp>
      <p:sp>
        <p:nvSpPr>
          <p:cNvPr id="152585" name="Rectangle 9"/>
          <p:cNvSpPr>
            <a:spLocks noChangeArrowheads="1"/>
          </p:cNvSpPr>
          <p:nvPr/>
        </p:nvSpPr>
        <p:spPr bwMode="auto">
          <a:xfrm>
            <a:off x="4791075" y="1412776"/>
            <a:ext cx="503238" cy="504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e</a:t>
            </a:r>
            <a:r>
              <a:rPr lang="de-DE" baseline="-25000">
                <a:cs typeface="+mn-cs"/>
              </a:rPr>
              <a:t>6</a:t>
            </a:r>
          </a:p>
        </p:txBody>
      </p:sp>
      <p:sp>
        <p:nvSpPr>
          <p:cNvPr id="152586" name="Rectangle 10"/>
          <p:cNvSpPr>
            <a:spLocks noChangeArrowheads="1"/>
          </p:cNvSpPr>
          <p:nvPr/>
        </p:nvSpPr>
        <p:spPr bwMode="auto">
          <a:xfrm>
            <a:off x="5294313" y="1412776"/>
            <a:ext cx="503237" cy="504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e</a:t>
            </a:r>
            <a:r>
              <a:rPr lang="de-DE" baseline="-25000">
                <a:cs typeface="+mn-cs"/>
              </a:rPr>
              <a:t>7</a:t>
            </a:r>
          </a:p>
        </p:txBody>
      </p:sp>
      <p:sp>
        <p:nvSpPr>
          <p:cNvPr id="152587" name="Rectangle 11"/>
          <p:cNvSpPr>
            <a:spLocks noChangeArrowheads="1"/>
          </p:cNvSpPr>
          <p:nvPr/>
        </p:nvSpPr>
        <p:spPr bwMode="auto">
          <a:xfrm>
            <a:off x="5799138" y="1412776"/>
            <a:ext cx="503237" cy="504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e</a:t>
            </a:r>
            <a:r>
              <a:rPr lang="de-DE" baseline="-25000">
                <a:cs typeface="+mn-cs"/>
              </a:rPr>
              <a:t>8</a:t>
            </a:r>
          </a:p>
        </p:txBody>
      </p:sp>
      <p:sp>
        <p:nvSpPr>
          <p:cNvPr id="152588" name="Rectangle 12"/>
          <p:cNvSpPr>
            <a:spLocks noChangeArrowheads="1"/>
          </p:cNvSpPr>
          <p:nvPr/>
        </p:nvSpPr>
        <p:spPr bwMode="auto">
          <a:xfrm>
            <a:off x="6302375" y="1412776"/>
            <a:ext cx="503238" cy="504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e</a:t>
            </a:r>
            <a:r>
              <a:rPr lang="de-DE" baseline="-25000">
                <a:cs typeface="+mn-cs"/>
              </a:rPr>
              <a:t>9</a:t>
            </a:r>
          </a:p>
        </p:txBody>
      </p:sp>
      <p:sp>
        <p:nvSpPr>
          <p:cNvPr id="152589" name="Line 13"/>
          <p:cNvSpPr>
            <a:spLocks noChangeShapeType="1"/>
          </p:cNvSpPr>
          <p:nvPr/>
        </p:nvSpPr>
        <p:spPr bwMode="auto">
          <a:xfrm>
            <a:off x="2773363" y="1412776"/>
            <a:ext cx="0" cy="50323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52590" name="Line 14"/>
          <p:cNvSpPr>
            <a:spLocks noChangeShapeType="1"/>
          </p:cNvSpPr>
          <p:nvPr/>
        </p:nvSpPr>
        <p:spPr bwMode="auto">
          <a:xfrm>
            <a:off x="3781425" y="1412776"/>
            <a:ext cx="0" cy="50323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52591" name="Rectangle 15"/>
          <p:cNvSpPr>
            <a:spLocks noChangeArrowheads="1"/>
          </p:cNvSpPr>
          <p:nvPr/>
        </p:nvSpPr>
        <p:spPr bwMode="auto">
          <a:xfrm>
            <a:off x="3276600" y="1412776"/>
            <a:ext cx="503238" cy="504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e</a:t>
            </a:r>
            <a:r>
              <a:rPr lang="de-DE" baseline="-25000">
                <a:cs typeface="+mn-cs"/>
              </a:rPr>
              <a:t>3</a:t>
            </a:r>
          </a:p>
        </p:txBody>
      </p:sp>
      <p:sp>
        <p:nvSpPr>
          <p:cNvPr id="152592" name="Line 16"/>
          <p:cNvSpPr>
            <a:spLocks noChangeShapeType="1"/>
          </p:cNvSpPr>
          <p:nvPr/>
        </p:nvSpPr>
        <p:spPr bwMode="auto">
          <a:xfrm>
            <a:off x="3779838" y="1412776"/>
            <a:ext cx="0" cy="50323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52593" name="Line 17"/>
          <p:cNvSpPr>
            <a:spLocks noChangeShapeType="1"/>
          </p:cNvSpPr>
          <p:nvPr/>
        </p:nvSpPr>
        <p:spPr bwMode="auto">
          <a:xfrm>
            <a:off x="5797550" y="1412776"/>
            <a:ext cx="0" cy="50323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cxnSp>
        <p:nvCxnSpPr>
          <p:cNvPr id="152594" name="AutoShape 18"/>
          <p:cNvCxnSpPr>
            <a:cxnSpLocks noChangeShapeType="1"/>
            <a:stCxn id="152580" idx="2"/>
            <a:endCxn id="152581" idx="2"/>
          </p:cNvCxnSpPr>
          <p:nvPr/>
        </p:nvCxnSpPr>
        <p:spPr bwMode="auto">
          <a:xfrm rot="16200000" flipH="1">
            <a:off x="2774157" y="1665982"/>
            <a:ext cx="1587" cy="504825"/>
          </a:xfrm>
          <a:prstGeom prst="curvedConnector3">
            <a:avLst>
              <a:gd name="adj1" fmla="val 14400000"/>
            </a:avLst>
          </a:prstGeom>
          <a:noFill/>
          <a:ln w="28575">
            <a:solidFill>
              <a:srgbClr val="FF00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52595" name="AutoShape 19"/>
          <p:cNvCxnSpPr>
            <a:cxnSpLocks noChangeShapeType="1"/>
            <a:stCxn id="152580" idx="2"/>
            <a:endCxn id="152591" idx="2"/>
          </p:cNvCxnSpPr>
          <p:nvPr/>
        </p:nvCxnSpPr>
        <p:spPr bwMode="auto">
          <a:xfrm rot="16200000" flipH="1">
            <a:off x="3024982" y="1415157"/>
            <a:ext cx="1587" cy="1006475"/>
          </a:xfrm>
          <a:prstGeom prst="curvedConnector3">
            <a:avLst>
              <a:gd name="adj1" fmla="val 27200000"/>
            </a:avLst>
          </a:prstGeom>
          <a:noFill/>
          <a:ln w="28575">
            <a:solidFill>
              <a:srgbClr val="FF00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23" name="Rechteck 4">
            <a:extLst>
              <a:ext uri="{FF2B5EF4-FFF2-40B4-BE49-F238E27FC236}">
                <a16:creationId xmlns:a16="http://schemas.microsoft.com/office/drawing/2014/main" id="{E710596B-0F94-6842-8124-103922A4CD7A}"/>
              </a:ext>
            </a:extLst>
          </p:cNvPr>
          <p:cNvSpPr/>
          <p:nvPr/>
        </p:nvSpPr>
        <p:spPr>
          <a:xfrm>
            <a:off x="2555776" y="6630860"/>
            <a:ext cx="3816424" cy="2880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200" dirty="0">
                <a:solidFill>
                  <a:schemeClr val="bg1"/>
                </a:solidFill>
              </a:rPr>
              <a:t>http://www14.in.tum.de/lehre/2008WS/</a:t>
            </a:r>
            <a:r>
              <a:rPr lang="de-DE" sz="1200" dirty="0" err="1">
                <a:solidFill>
                  <a:schemeClr val="bg1"/>
                </a:solidFill>
              </a:rPr>
              <a:t>ea</a:t>
            </a:r>
            <a:r>
              <a:rPr lang="de-DE" sz="1200" dirty="0">
                <a:solidFill>
                  <a:schemeClr val="bg1"/>
                </a:solidFill>
              </a:rPr>
              <a:t>/</a:t>
            </a:r>
            <a:r>
              <a:rPr lang="de-DE" sz="1200" dirty="0" err="1">
                <a:solidFill>
                  <a:schemeClr val="bg1"/>
                </a:solidFill>
              </a:rPr>
              <a:t>index.html.de</a:t>
            </a:r>
            <a:endParaRPr lang="de-DE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7938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2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" dur="500"/>
                                        <p:tgtEl>
                                          <p:spTgt spid="1525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2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4.39306E-6 L -0.44097 4.39306E-6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15258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049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52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525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525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2580" grpId="0" animBg="1"/>
      <p:bldP spid="152588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C4C720-9EFA-9B44-A2E3-64CFF3156496}" type="slidenum">
              <a:rPr lang="de-DE"/>
              <a:pPr>
                <a:defRPr/>
              </a:pPr>
              <a:t>18</a:t>
            </a:fld>
            <a:endParaRPr lang="de-DE"/>
          </a:p>
        </p:txBody>
      </p:sp>
      <p:sp>
        <p:nvSpPr>
          <p:cNvPr id="16179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68313" y="26035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de-DE" sz="4000" dirty="0" err="1">
                <a:cs typeface="+mj-cs"/>
              </a:rPr>
              <a:t>DeleteMin</a:t>
            </a:r>
            <a:r>
              <a:rPr lang="de-DE" sz="4000" dirty="0">
                <a:cs typeface="+mj-cs"/>
              </a:rPr>
              <a:t> Operation - Korrektheit</a:t>
            </a:r>
          </a:p>
        </p:txBody>
      </p:sp>
      <p:sp>
        <p:nvSpPr>
          <p:cNvPr id="161795" name="Oval 3"/>
          <p:cNvSpPr>
            <a:spLocks noChangeArrowheads="1"/>
          </p:cNvSpPr>
          <p:nvPr/>
        </p:nvSpPr>
        <p:spPr bwMode="auto">
          <a:xfrm>
            <a:off x="2519363" y="1773238"/>
            <a:ext cx="647700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3</a:t>
            </a:r>
            <a:endParaRPr lang="de-DE" baseline="-25000">
              <a:cs typeface="+mn-cs"/>
            </a:endParaRPr>
          </a:p>
        </p:txBody>
      </p:sp>
      <p:sp>
        <p:nvSpPr>
          <p:cNvPr id="161796" name="Oval 4"/>
          <p:cNvSpPr>
            <a:spLocks noChangeArrowheads="1"/>
          </p:cNvSpPr>
          <p:nvPr/>
        </p:nvSpPr>
        <p:spPr bwMode="auto">
          <a:xfrm>
            <a:off x="1582738" y="2420938"/>
            <a:ext cx="647700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5</a:t>
            </a:r>
            <a:endParaRPr lang="de-DE" baseline="-25000">
              <a:cs typeface="+mn-cs"/>
            </a:endParaRPr>
          </a:p>
        </p:txBody>
      </p:sp>
      <p:sp>
        <p:nvSpPr>
          <p:cNvPr id="161797" name="Oval 5"/>
          <p:cNvSpPr>
            <a:spLocks noChangeArrowheads="1"/>
          </p:cNvSpPr>
          <p:nvPr/>
        </p:nvSpPr>
        <p:spPr bwMode="auto">
          <a:xfrm>
            <a:off x="3454400" y="2420938"/>
            <a:ext cx="647700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8</a:t>
            </a:r>
            <a:endParaRPr lang="de-DE" baseline="-25000">
              <a:cs typeface="+mn-cs"/>
            </a:endParaRPr>
          </a:p>
        </p:txBody>
      </p:sp>
      <p:sp>
        <p:nvSpPr>
          <p:cNvPr id="161798" name="Oval 6"/>
          <p:cNvSpPr>
            <a:spLocks noChangeArrowheads="1"/>
          </p:cNvSpPr>
          <p:nvPr/>
        </p:nvSpPr>
        <p:spPr bwMode="auto">
          <a:xfrm>
            <a:off x="1006475" y="3213100"/>
            <a:ext cx="647700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10</a:t>
            </a:r>
            <a:endParaRPr lang="de-DE" baseline="-25000">
              <a:cs typeface="+mn-cs"/>
            </a:endParaRPr>
          </a:p>
        </p:txBody>
      </p:sp>
      <p:sp>
        <p:nvSpPr>
          <p:cNvPr id="161799" name="Oval 7"/>
          <p:cNvSpPr>
            <a:spLocks noChangeArrowheads="1"/>
          </p:cNvSpPr>
          <p:nvPr/>
        </p:nvSpPr>
        <p:spPr bwMode="auto">
          <a:xfrm>
            <a:off x="2014538" y="3213100"/>
            <a:ext cx="647700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9</a:t>
            </a:r>
            <a:endParaRPr lang="de-DE" baseline="-25000">
              <a:cs typeface="+mn-cs"/>
            </a:endParaRPr>
          </a:p>
        </p:txBody>
      </p:sp>
      <p:sp>
        <p:nvSpPr>
          <p:cNvPr id="161800" name="Oval 8"/>
          <p:cNvSpPr>
            <a:spLocks noChangeArrowheads="1"/>
          </p:cNvSpPr>
          <p:nvPr/>
        </p:nvSpPr>
        <p:spPr bwMode="auto">
          <a:xfrm>
            <a:off x="2951163" y="3213100"/>
            <a:ext cx="647700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12</a:t>
            </a:r>
            <a:endParaRPr lang="de-DE" baseline="-25000">
              <a:cs typeface="+mn-cs"/>
            </a:endParaRPr>
          </a:p>
        </p:txBody>
      </p:sp>
      <p:sp>
        <p:nvSpPr>
          <p:cNvPr id="161801" name="Oval 9"/>
          <p:cNvSpPr>
            <a:spLocks noChangeArrowheads="1"/>
          </p:cNvSpPr>
          <p:nvPr/>
        </p:nvSpPr>
        <p:spPr bwMode="auto">
          <a:xfrm>
            <a:off x="3959225" y="3213100"/>
            <a:ext cx="647700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15</a:t>
            </a:r>
            <a:endParaRPr lang="de-DE" baseline="-25000">
              <a:cs typeface="+mn-cs"/>
            </a:endParaRPr>
          </a:p>
        </p:txBody>
      </p:sp>
      <p:sp>
        <p:nvSpPr>
          <p:cNvPr id="161802" name="Oval 10"/>
          <p:cNvSpPr>
            <a:spLocks noChangeArrowheads="1"/>
          </p:cNvSpPr>
          <p:nvPr/>
        </p:nvSpPr>
        <p:spPr bwMode="auto">
          <a:xfrm>
            <a:off x="250825" y="4005263"/>
            <a:ext cx="647700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11</a:t>
            </a:r>
            <a:endParaRPr lang="de-DE" baseline="-25000">
              <a:cs typeface="+mn-cs"/>
            </a:endParaRPr>
          </a:p>
        </p:txBody>
      </p:sp>
      <p:sp>
        <p:nvSpPr>
          <p:cNvPr id="161803" name="Oval 11"/>
          <p:cNvSpPr>
            <a:spLocks noChangeArrowheads="1"/>
          </p:cNvSpPr>
          <p:nvPr/>
        </p:nvSpPr>
        <p:spPr bwMode="auto">
          <a:xfrm>
            <a:off x="1006475" y="4005263"/>
            <a:ext cx="647700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18</a:t>
            </a:r>
            <a:endParaRPr lang="de-DE" baseline="-25000">
              <a:cs typeface="+mn-cs"/>
            </a:endParaRPr>
          </a:p>
        </p:txBody>
      </p:sp>
      <p:sp>
        <p:nvSpPr>
          <p:cNvPr id="161804" name="Line 12"/>
          <p:cNvSpPr>
            <a:spLocks noChangeShapeType="1"/>
          </p:cNvSpPr>
          <p:nvPr/>
        </p:nvSpPr>
        <p:spPr bwMode="auto">
          <a:xfrm flipH="1">
            <a:off x="2159000" y="2132013"/>
            <a:ext cx="360363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61805" name="Line 13"/>
          <p:cNvSpPr>
            <a:spLocks noChangeShapeType="1"/>
          </p:cNvSpPr>
          <p:nvPr/>
        </p:nvSpPr>
        <p:spPr bwMode="auto">
          <a:xfrm>
            <a:off x="3167063" y="2132013"/>
            <a:ext cx="360362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61806" name="Line 14"/>
          <p:cNvSpPr>
            <a:spLocks noChangeShapeType="1"/>
          </p:cNvSpPr>
          <p:nvPr/>
        </p:nvSpPr>
        <p:spPr bwMode="auto">
          <a:xfrm flipH="1">
            <a:off x="1439863" y="2852738"/>
            <a:ext cx="215900" cy="3603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61807" name="Line 15"/>
          <p:cNvSpPr>
            <a:spLocks noChangeShapeType="1"/>
          </p:cNvSpPr>
          <p:nvPr/>
        </p:nvSpPr>
        <p:spPr bwMode="auto">
          <a:xfrm>
            <a:off x="2087563" y="2924175"/>
            <a:ext cx="144462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61808" name="Line 16"/>
          <p:cNvSpPr>
            <a:spLocks noChangeShapeType="1"/>
          </p:cNvSpPr>
          <p:nvPr/>
        </p:nvSpPr>
        <p:spPr bwMode="auto">
          <a:xfrm flipH="1">
            <a:off x="3384550" y="2924175"/>
            <a:ext cx="215900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61809" name="Line 17"/>
          <p:cNvSpPr>
            <a:spLocks noChangeShapeType="1"/>
          </p:cNvSpPr>
          <p:nvPr/>
        </p:nvSpPr>
        <p:spPr bwMode="auto">
          <a:xfrm>
            <a:off x="3959225" y="2924175"/>
            <a:ext cx="215900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61810" name="Line 18"/>
          <p:cNvSpPr>
            <a:spLocks noChangeShapeType="1"/>
          </p:cNvSpPr>
          <p:nvPr/>
        </p:nvSpPr>
        <p:spPr bwMode="auto">
          <a:xfrm flipH="1">
            <a:off x="790575" y="3646488"/>
            <a:ext cx="288925" cy="431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61811" name="Line 19"/>
          <p:cNvSpPr>
            <a:spLocks noChangeShapeType="1"/>
          </p:cNvSpPr>
          <p:nvPr/>
        </p:nvSpPr>
        <p:spPr bwMode="auto">
          <a:xfrm flipH="1">
            <a:off x="1366838" y="3716338"/>
            <a:ext cx="73025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61815" name="Line 23"/>
          <p:cNvSpPr>
            <a:spLocks noChangeShapeType="1"/>
          </p:cNvSpPr>
          <p:nvPr/>
        </p:nvSpPr>
        <p:spPr bwMode="auto">
          <a:xfrm>
            <a:off x="4714875" y="2852738"/>
            <a:ext cx="649288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61817" name="Oval 25"/>
          <p:cNvSpPr>
            <a:spLocks noChangeArrowheads="1"/>
          </p:cNvSpPr>
          <p:nvPr/>
        </p:nvSpPr>
        <p:spPr bwMode="auto">
          <a:xfrm>
            <a:off x="5867400" y="2420938"/>
            <a:ext cx="647700" cy="503237"/>
          </a:xfrm>
          <a:prstGeom prst="ellipse">
            <a:avLst/>
          </a:prstGeom>
          <a:solidFill>
            <a:schemeClr val="accent1"/>
          </a:solidFill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5</a:t>
            </a:r>
            <a:endParaRPr lang="de-DE" baseline="-25000">
              <a:cs typeface="+mn-cs"/>
            </a:endParaRPr>
          </a:p>
        </p:txBody>
      </p:sp>
      <p:sp>
        <p:nvSpPr>
          <p:cNvPr id="161818" name="Oval 26"/>
          <p:cNvSpPr>
            <a:spLocks noChangeArrowheads="1"/>
          </p:cNvSpPr>
          <p:nvPr/>
        </p:nvSpPr>
        <p:spPr bwMode="auto">
          <a:xfrm>
            <a:off x="7739063" y="2420938"/>
            <a:ext cx="647700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8</a:t>
            </a:r>
            <a:endParaRPr lang="de-DE" baseline="-25000">
              <a:cs typeface="+mn-cs"/>
            </a:endParaRPr>
          </a:p>
        </p:txBody>
      </p:sp>
      <p:sp>
        <p:nvSpPr>
          <p:cNvPr id="161819" name="Oval 27"/>
          <p:cNvSpPr>
            <a:spLocks noChangeArrowheads="1"/>
          </p:cNvSpPr>
          <p:nvPr/>
        </p:nvSpPr>
        <p:spPr bwMode="auto">
          <a:xfrm>
            <a:off x="5291138" y="3213100"/>
            <a:ext cx="647700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10</a:t>
            </a:r>
            <a:endParaRPr lang="de-DE" baseline="-25000">
              <a:cs typeface="+mn-cs"/>
            </a:endParaRPr>
          </a:p>
        </p:txBody>
      </p:sp>
      <p:sp>
        <p:nvSpPr>
          <p:cNvPr id="161820" name="Oval 28"/>
          <p:cNvSpPr>
            <a:spLocks noChangeArrowheads="1"/>
          </p:cNvSpPr>
          <p:nvPr/>
        </p:nvSpPr>
        <p:spPr bwMode="auto">
          <a:xfrm>
            <a:off x="6299200" y="3213100"/>
            <a:ext cx="647700" cy="503238"/>
          </a:xfrm>
          <a:prstGeom prst="ellipse">
            <a:avLst/>
          </a:prstGeom>
          <a:solidFill>
            <a:schemeClr val="accent1"/>
          </a:solidFill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9</a:t>
            </a:r>
            <a:endParaRPr lang="de-DE" baseline="-25000">
              <a:cs typeface="+mn-cs"/>
            </a:endParaRPr>
          </a:p>
        </p:txBody>
      </p:sp>
      <p:sp>
        <p:nvSpPr>
          <p:cNvPr id="161821" name="Oval 29"/>
          <p:cNvSpPr>
            <a:spLocks noChangeArrowheads="1"/>
          </p:cNvSpPr>
          <p:nvPr/>
        </p:nvSpPr>
        <p:spPr bwMode="auto">
          <a:xfrm>
            <a:off x="7235825" y="3213100"/>
            <a:ext cx="647700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12</a:t>
            </a:r>
            <a:endParaRPr lang="de-DE" baseline="-25000">
              <a:cs typeface="+mn-cs"/>
            </a:endParaRPr>
          </a:p>
        </p:txBody>
      </p:sp>
      <p:sp>
        <p:nvSpPr>
          <p:cNvPr id="161822" name="Oval 30"/>
          <p:cNvSpPr>
            <a:spLocks noChangeArrowheads="1"/>
          </p:cNvSpPr>
          <p:nvPr/>
        </p:nvSpPr>
        <p:spPr bwMode="auto">
          <a:xfrm>
            <a:off x="8243888" y="3213100"/>
            <a:ext cx="647700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15</a:t>
            </a:r>
            <a:endParaRPr lang="de-DE" baseline="-25000">
              <a:cs typeface="+mn-cs"/>
            </a:endParaRPr>
          </a:p>
        </p:txBody>
      </p:sp>
      <p:sp>
        <p:nvSpPr>
          <p:cNvPr id="161823" name="Oval 31"/>
          <p:cNvSpPr>
            <a:spLocks noChangeArrowheads="1"/>
          </p:cNvSpPr>
          <p:nvPr/>
        </p:nvSpPr>
        <p:spPr bwMode="auto">
          <a:xfrm>
            <a:off x="4535488" y="4005263"/>
            <a:ext cx="647700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11</a:t>
            </a:r>
            <a:endParaRPr lang="de-DE" baseline="-25000">
              <a:cs typeface="+mn-cs"/>
            </a:endParaRPr>
          </a:p>
        </p:txBody>
      </p:sp>
      <p:sp>
        <p:nvSpPr>
          <p:cNvPr id="161824" name="Oval 32"/>
          <p:cNvSpPr>
            <a:spLocks noChangeArrowheads="1"/>
          </p:cNvSpPr>
          <p:nvPr/>
        </p:nvSpPr>
        <p:spPr bwMode="auto">
          <a:xfrm>
            <a:off x="6804025" y="1773238"/>
            <a:ext cx="647700" cy="503237"/>
          </a:xfrm>
          <a:prstGeom prst="ellipse">
            <a:avLst/>
          </a:prstGeom>
          <a:solidFill>
            <a:schemeClr val="accent1"/>
          </a:solidFill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18</a:t>
            </a:r>
            <a:endParaRPr lang="de-DE" baseline="-25000">
              <a:cs typeface="+mn-cs"/>
            </a:endParaRPr>
          </a:p>
        </p:txBody>
      </p:sp>
      <p:sp>
        <p:nvSpPr>
          <p:cNvPr id="161825" name="Line 33"/>
          <p:cNvSpPr>
            <a:spLocks noChangeShapeType="1"/>
          </p:cNvSpPr>
          <p:nvPr/>
        </p:nvSpPr>
        <p:spPr bwMode="auto">
          <a:xfrm flipH="1">
            <a:off x="6443663" y="2132013"/>
            <a:ext cx="360362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61826" name="Line 34"/>
          <p:cNvSpPr>
            <a:spLocks noChangeShapeType="1"/>
          </p:cNvSpPr>
          <p:nvPr/>
        </p:nvSpPr>
        <p:spPr bwMode="auto">
          <a:xfrm>
            <a:off x="7451725" y="2132013"/>
            <a:ext cx="360363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61827" name="Line 35"/>
          <p:cNvSpPr>
            <a:spLocks noChangeShapeType="1"/>
          </p:cNvSpPr>
          <p:nvPr/>
        </p:nvSpPr>
        <p:spPr bwMode="auto">
          <a:xfrm flipH="1">
            <a:off x="5724525" y="2852738"/>
            <a:ext cx="215900" cy="3603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61828" name="Line 36"/>
          <p:cNvSpPr>
            <a:spLocks noChangeShapeType="1"/>
          </p:cNvSpPr>
          <p:nvPr/>
        </p:nvSpPr>
        <p:spPr bwMode="auto">
          <a:xfrm>
            <a:off x="6372225" y="2924175"/>
            <a:ext cx="144463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61829" name="Line 37"/>
          <p:cNvSpPr>
            <a:spLocks noChangeShapeType="1"/>
          </p:cNvSpPr>
          <p:nvPr/>
        </p:nvSpPr>
        <p:spPr bwMode="auto">
          <a:xfrm flipH="1">
            <a:off x="7669213" y="2924175"/>
            <a:ext cx="215900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61830" name="Line 38"/>
          <p:cNvSpPr>
            <a:spLocks noChangeShapeType="1"/>
          </p:cNvSpPr>
          <p:nvPr/>
        </p:nvSpPr>
        <p:spPr bwMode="auto">
          <a:xfrm>
            <a:off x="8243888" y="2924175"/>
            <a:ext cx="215900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61831" name="Line 39"/>
          <p:cNvSpPr>
            <a:spLocks noChangeShapeType="1"/>
          </p:cNvSpPr>
          <p:nvPr/>
        </p:nvSpPr>
        <p:spPr bwMode="auto">
          <a:xfrm flipH="1">
            <a:off x="5075238" y="3646488"/>
            <a:ext cx="288925" cy="431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61835" name="Text Box 43"/>
          <p:cNvSpPr txBox="1">
            <a:spLocks noChangeArrowheads="1"/>
          </p:cNvSpPr>
          <p:nvPr/>
        </p:nvSpPr>
        <p:spPr bwMode="auto">
          <a:xfrm>
            <a:off x="611188" y="5013325"/>
            <a:ext cx="79406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sz="2800">
                <a:cs typeface="+mn-cs"/>
              </a:rPr>
              <a:t>Invariante: </a:t>
            </a:r>
            <a:r>
              <a:rPr lang="de-DE" sz="2800">
                <a:solidFill>
                  <a:schemeClr val="hlink"/>
                </a:solidFill>
                <a:cs typeface="+mn-cs"/>
              </a:rPr>
              <a:t>H[k]</a:t>
            </a:r>
            <a:r>
              <a:rPr lang="de-DE" sz="2800">
                <a:cs typeface="+mn-cs"/>
              </a:rPr>
              <a:t> ist minimal für Teilbaum von </a:t>
            </a:r>
            <a:r>
              <a:rPr lang="de-DE" sz="2800">
                <a:solidFill>
                  <a:schemeClr val="hlink"/>
                </a:solidFill>
                <a:cs typeface="+mn-cs"/>
              </a:rPr>
              <a:t>H[k]</a:t>
            </a:r>
            <a:r>
              <a:rPr lang="de-DE" sz="2800">
                <a:cs typeface="+mn-cs"/>
              </a:rPr>
              <a:t> </a:t>
            </a:r>
          </a:p>
        </p:txBody>
      </p:sp>
      <p:sp>
        <p:nvSpPr>
          <p:cNvPr id="161836" name="Text Box 44"/>
          <p:cNvSpPr txBox="1">
            <a:spLocks noChangeArrowheads="1"/>
          </p:cNvSpPr>
          <p:nvPr/>
        </p:nvSpPr>
        <p:spPr bwMode="auto">
          <a:xfrm>
            <a:off x="1476375" y="5734050"/>
            <a:ext cx="70151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sz="2800">
                <a:cs typeface="+mn-cs"/>
              </a:rPr>
              <a:t>: Knoten, die Invariante eventuell verletzen </a:t>
            </a:r>
          </a:p>
        </p:txBody>
      </p:sp>
      <p:sp>
        <p:nvSpPr>
          <p:cNvPr id="161837" name="Oval 45"/>
          <p:cNvSpPr>
            <a:spLocks noChangeArrowheads="1"/>
          </p:cNvSpPr>
          <p:nvPr/>
        </p:nvSpPr>
        <p:spPr bwMode="auto">
          <a:xfrm>
            <a:off x="827088" y="5805488"/>
            <a:ext cx="649287" cy="431800"/>
          </a:xfrm>
          <a:prstGeom prst="ellipse">
            <a:avLst/>
          </a:prstGeom>
          <a:solidFill>
            <a:schemeClr val="accent1"/>
          </a:solidFill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42" name="Rechteck 4">
            <a:extLst>
              <a:ext uri="{FF2B5EF4-FFF2-40B4-BE49-F238E27FC236}">
                <a16:creationId xmlns:a16="http://schemas.microsoft.com/office/drawing/2014/main" id="{81EAC856-1F14-FA47-A909-492A3571C8C1}"/>
              </a:ext>
            </a:extLst>
          </p:cNvPr>
          <p:cNvSpPr/>
          <p:nvPr/>
        </p:nvSpPr>
        <p:spPr>
          <a:xfrm>
            <a:off x="2555776" y="6630860"/>
            <a:ext cx="3816424" cy="2880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200" dirty="0">
                <a:solidFill>
                  <a:schemeClr val="bg1"/>
                </a:solidFill>
              </a:rPr>
              <a:t>http://www14.in.tum.de/lehre/2008WS/</a:t>
            </a:r>
            <a:r>
              <a:rPr lang="de-DE" sz="1200" dirty="0" err="1">
                <a:solidFill>
                  <a:schemeClr val="bg1"/>
                </a:solidFill>
              </a:rPr>
              <a:t>ea</a:t>
            </a:r>
            <a:r>
              <a:rPr lang="de-DE" sz="1200" dirty="0">
                <a:solidFill>
                  <a:schemeClr val="bg1"/>
                </a:solidFill>
              </a:rPr>
              <a:t>/</a:t>
            </a:r>
            <a:r>
              <a:rPr lang="de-DE" sz="1200" dirty="0" err="1">
                <a:solidFill>
                  <a:schemeClr val="bg1"/>
                </a:solidFill>
              </a:rPr>
              <a:t>index.html.de</a:t>
            </a:r>
            <a:endParaRPr lang="de-DE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983557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3B0F2A-2378-5E47-9A11-05820436554B}" type="slidenum">
              <a:rPr lang="de-DE"/>
              <a:pPr>
                <a:defRPr/>
              </a:pPr>
              <a:t>19</a:t>
            </a:fld>
            <a:endParaRPr lang="de-DE"/>
          </a:p>
        </p:txBody>
      </p:sp>
      <p:sp>
        <p:nvSpPr>
          <p:cNvPr id="16281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68313" y="26035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de-DE" sz="4000" dirty="0" err="1">
                <a:cs typeface="+mj-cs"/>
              </a:rPr>
              <a:t>DeleteMin</a:t>
            </a:r>
            <a:r>
              <a:rPr lang="de-DE" sz="4000" dirty="0">
                <a:cs typeface="+mj-cs"/>
              </a:rPr>
              <a:t> Operation - Korrektheit</a:t>
            </a:r>
          </a:p>
        </p:txBody>
      </p:sp>
      <p:sp>
        <p:nvSpPr>
          <p:cNvPr id="162820" name="Oval 4"/>
          <p:cNvSpPr>
            <a:spLocks noChangeArrowheads="1"/>
          </p:cNvSpPr>
          <p:nvPr/>
        </p:nvSpPr>
        <p:spPr bwMode="auto">
          <a:xfrm>
            <a:off x="1582738" y="2420938"/>
            <a:ext cx="647700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5</a:t>
            </a:r>
            <a:endParaRPr lang="de-DE" baseline="-25000">
              <a:cs typeface="+mn-cs"/>
            </a:endParaRPr>
          </a:p>
        </p:txBody>
      </p:sp>
      <p:sp>
        <p:nvSpPr>
          <p:cNvPr id="162821" name="Oval 5"/>
          <p:cNvSpPr>
            <a:spLocks noChangeArrowheads="1"/>
          </p:cNvSpPr>
          <p:nvPr/>
        </p:nvSpPr>
        <p:spPr bwMode="auto">
          <a:xfrm>
            <a:off x="3454400" y="2420938"/>
            <a:ext cx="647700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8</a:t>
            </a:r>
            <a:endParaRPr lang="de-DE" baseline="-25000">
              <a:cs typeface="+mn-cs"/>
            </a:endParaRPr>
          </a:p>
        </p:txBody>
      </p:sp>
      <p:sp>
        <p:nvSpPr>
          <p:cNvPr id="162822" name="Oval 6"/>
          <p:cNvSpPr>
            <a:spLocks noChangeArrowheads="1"/>
          </p:cNvSpPr>
          <p:nvPr/>
        </p:nvSpPr>
        <p:spPr bwMode="auto">
          <a:xfrm>
            <a:off x="1006475" y="3213100"/>
            <a:ext cx="647700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10</a:t>
            </a:r>
            <a:endParaRPr lang="de-DE" baseline="-25000">
              <a:cs typeface="+mn-cs"/>
            </a:endParaRPr>
          </a:p>
        </p:txBody>
      </p:sp>
      <p:sp>
        <p:nvSpPr>
          <p:cNvPr id="162823" name="Oval 7"/>
          <p:cNvSpPr>
            <a:spLocks noChangeArrowheads="1"/>
          </p:cNvSpPr>
          <p:nvPr/>
        </p:nvSpPr>
        <p:spPr bwMode="auto">
          <a:xfrm>
            <a:off x="2014538" y="3213100"/>
            <a:ext cx="647700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9</a:t>
            </a:r>
            <a:endParaRPr lang="de-DE" baseline="-25000">
              <a:cs typeface="+mn-cs"/>
            </a:endParaRPr>
          </a:p>
        </p:txBody>
      </p:sp>
      <p:sp>
        <p:nvSpPr>
          <p:cNvPr id="162824" name="Oval 8"/>
          <p:cNvSpPr>
            <a:spLocks noChangeArrowheads="1"/>
          </p:cNvSpPr>
          <p:nvPr/>
        </p:nvSpPr>
        <p:spPr bwMode="auto">
          <a:xfrm>
            <a:off x="2951163" y="3213100"/>
            <a:ext cx="647700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12</a:t>
            </a:r>
            <a:endParaRPr lang="de-DE" baseline="-25000">
              <a:cs typeface="+mn-cs"/>
            </a:endParaRPr>
          </a:p>
        </p:txBody>
      </p:sp>
      <p:sp>
        <p:nvSpPr>
          <p:cNvPr id="162825" name="Oval 9"/>
          <p:cNvSpPr>
            <a:spLocks noChangeArrowheads="1"/>
          </p:cNvSpPr>
          <p:nvPr/>
        </p:nvSpPr>
        <p:spPr bwMode="auto">
          <a:xfrm>
            <a:off x="3959225" y="3213100"/>
            <a:ext cx="647700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15</a:t>
            </a:r>
            <a:endParaRPr lang="de-DE" baseline="-25000">
              <a:cs typeface="+mn-cs"/>
            </a:endParaRPr>
          </a:p>
        </p:txBody>
      </p:sp>
      <p:sp>
        <p:nvSpPr>
          <p:cNvPr id="162826" name="Oval 10"/>
          <p:cNvSpPr>
            <a:spLocks noChangeArrowheads="1"/>
          </p:cNvSpPr>
          <p:nvPr/>
        </p:nvSpPr>
        <p:spPr bwMode="auto">
          <a:xfrm>
            <a:off x="250825" y="4005263"/>
            <a:ext cx="647700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11</a:t>
            </a:r>
            <a:endParaRPr lang="de-DE" baseline="-25000">
              <a:cs typeface="+mn-cs"/>
            </a:endParaRPr>
          </a:p>
        </p:txBody>
      </p:sp>
      <p:sp>
        <p:nvSpPr>
          <p:cNvPr id="162828" name="Line 12"/>
          <p:cNvSpPr>
            <a:spLocks noChangeShapeType="1"/>
          </p:cNvSpPr>
          <p:nvPr/>
        </p:nvSpPr>
        <p:spPr bwMode="auto">
          <a:xfrm flipH="1">
            <a:off x="2159000" y="2132013"/>
            <a:ext cx="360363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62829" name="Line 13"/>
          <p:cNvSpPr>
            <a:spLocks noChangeShapeType="1"/>
          </p:cNvSpPr>
          <p:nvPr/>
        </p:nvSpPr>
        <p:spPr bwMode="auto">
          <a:xfrm>
            <a:off x="3167063" y="2132013"/>
            <a:ext cx="360362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62830" name="Line 14"/>
          <p:cNvSpPr>
            <a:spLocks noChangeShapeType="1"/>
          </p:cNvSpPr>
          <p:nvPr/>
        </p:nvSpPr>
        <p:spPr bwMode="auto">
          <a:xfrm flipH="1">
            <a:off x="1439863" y="2852738"/>
            <a:ext cx="215900" cy="3603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62831" name="Line 15"/>
          <p:cNvSpPr>
            <a:spLocks noChangeShapeType="1"/>
          </p:cNvSpPr>
          <p:nvPr/>
        </p:nvSpPr>
        <p:spPr bwMode="auto">
          <a:xfrm>
            <a:off x="2087563" y="2924175"/>
            <a:ext cx="144462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62832" name="Line 16"/>
          <p:cNvSpPr>
            <a:spLocks noChangeShapeType="1"/>
          </p:cNvSpPr>
          <p:nvPr/>
        </p:nvSpPr>
        <p:spPr bwMode="auto">
          <a:xfrm flipH="1">
            <a:off x="3384550" y="2924175"/>
            <a:ext cx="215900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62833" name="Line 17"/>
          <p:cNvSpPr>
            <a:spLocks noChangeShapeType="1"/>
          </p:cNvSpPr>
          <p:nvPr/>
        </p:nvSpPr>
        <p:spPr bwMode="auto">
          <a:xfrm>
            <a:off x="3959225" y="2924175"/>
            <a:ext cx="215900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62834" name="Line 18"/>
          <p:cNvSpPr>
            <a:spLocks noChangeShapeType="1"/>
          </p:cNvSpPr>
          <p:nvPr/>
        </p:nvSpPr>
        <p:spPr bwMode="auto">
          <a:xfrm flipH="1">
            <a:off x="790575" y="3646488"/>
            <a:ext cx="288925" cy="431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62839" name="Line 23"/>
          <p:cNvSpPr>
            <a:spLocks noChangeShapeType="1"/>
          </p:cNvSpPr>
          <p:nvPr/>
        </p:nvSpPr>
        <p:spPr bwMode="auto">
          <a:xfrm>
            <a:off x="4714875" y="2852738"/>
            <a:ext cx="649288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62840" name="Oval 24"/>
          <p:cNvSpPr>
            <a:spLocks noChangeArrowheads="1"/>
          </p:cNvSpPr>
          <p:nvPr/>
        </p:nvSpPr>
        <p:spPr bwMode="auto">
          <a:xfrm>
            <a:off x="6804025" y="1700213"/>
            <a:ext cx="647700" cy="503237"/>
          </a:xfrm>
          <a:prstGeom prst="ellipse">
            <a:avLst/>
          </a:prstGeom>
          <a:solidFill>
            <a:schemeClr val="accent1"/>
          </a:solidFill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5</a:t>
            </a:r>
            <a:endParaRPr lang="de-DE" baseline="-25000">
              <a:cs typeface="+mn-cs"/>
            </a:endParaRPr>
          </a:p>
        </p:txBody>
      </p:sp>
      <p:sp>
        <p:nvSpPr>
          <p:cNvPr id="162841" name="Oval 25"/>
          <p:cNvSpPr>
            <a:spLocks noChangeArrowheads="1"/>
          </p:cNvSpPr>
          <p:nvPr/>
        </p:nvSpPr>
        <p:spPr bwMode="auto">
          <a:xfrm>
            <a:off x="7739063" y="2420938"/>
            <a:ext cx="647700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8</a:t>
            </a:r>
            <a:endParaRPr lang="de-DE" baseline="-25000">
              <a:cs typeface="+mn-cs"/>
            </a:endParaRPr>
          </a:p>
        </p:txBody>
      </p:sp>
      <p:sp>
        <p:nvSpPr>
          <p:cNvPr id="162842" name="Oval 26"/>
          <p:cNvSpPr>
            <a:spLocks noChangeArrowheads="1"/>
          </p:cNvSpPr>
          <p:nvPr/>
        </p:nvSpPr>
        <p:spPr bwMode="auto">
          <a:xfrm>
            <a:off x="5291138" y="3213100"/>
            <a:ext cx="647700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10</a:t>
            </a:r>
            <a:endParaRPr lang="de-DE" baseline="-25000">
              <a:cs typeface="+mn-cs"/>
            </a:endParaRPr>
          </a:p>
        </p:txBody>
      </p:sp>
      <p:sp>
        <p:nvSpPr>
          <p:cNvPr id="162843" name="Oval 27"/>
          <p:cNvSpPr>
            <a:spLocks noChangeArrowheads="1"/>
          </p:cNvSpPr>
          <p:nvPr/>
        </p:nvSpPr>
        <p:spPr bwMode="auto">
          <a:xfrm>
            <a:off x="6299200" y="3213100"/>
            <a:ext cx="647700" cy="503238"/>
          </a:xfrm>
          <a:prstGeom prst="ellipse">
            <a:avLst/>
          </a:prstGeom>
          <a:solidFill>
            <a:schemeClr val="accent1"/>
          </a:solidFill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9</a:t>
            </a:r>
            <a:endParaRPr lang="de-DE" baseline="-25000">
              <a:cs typeface="+mn-cs"/>
            </a:endParaRPr>
          </a:p>
        </p:txBody>
      </p:sp>
      <p:sp>
        <p:nvSpPr>
          <p:cNvPr id="162844" name="Oval 28"/>
          <p:cNvSpPr>
            <a:spLocks noChangeArrowheads="1"/>
          </p:cNvSpPr>
          <p:nvPr/>
        </p:nvSpPr>
        <p:spPr bwMode="auto">
          <a:xfrm>
            <a:off x="7235825" y="3213100"/>
            <a:ext cx="647700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12</a:t>
            </a:r>
            <a:endParaRPr lang="de-DE" baseline="-25000">
              <a:cs typeface="+mn-cs"/>
            </a:endParaRPr>
          </a:p>
        </p:txBody>
      </p:sp>
      <p:sp>
        <p:nvSpPr>
          <p:cNvPr id="162845" name="Oval 29"/>
          <p:cNvSpPr>
            <a:spLocks noChangeArrowheads="1"/>
          </p:cNvSpPr>
          <p:nvPr/>
        </p:nvSpPr>
        <p:spPr bwMode="auto">
          <a:xfrm>
            <a:off x="8243888" y="3213100"/>
            <a:ext cx="647700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15</a:t>
            </a:r>
            <a:endParaRPr lang="de-DE" baseline="-25000">
              <a:cs typeface="+mn-cs"/>
            </a:endParaRPr>
          </a:p>
        </p:txBody>
      </p:sp>
      <p:sp>
        <p:nvSpPr>
          <p:cNvPr id="162846" name="Oval 30"/>
          <p:cNvSpPr>
            <a:spLocks noChangeArrowheads="1"/>
          </p:cNvSpPr>
          <p:nvPr/>
        </p:nvSpPr>
        <p:spPr bwMode="auto">
          <a:xfrm>
            <a:off x="4535488" y="4005263"/>
            <a:ext cx="647700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11</a:t>
            </a:r>
            <a:endParaRPr lang="de-DE" baseline="-25000">
              <a:cs typeface="+mn-cs"/>
            </a:endParaRPr>
          </a:p>
        </p:txBody>
      </p:sp>
      <p:sp>
        <p:nvSpPr>
          <p:cNvPr id="162847" name="Oval 31"/>
          <p:cNvSpPr>
            <a:spLocks noChangeArrowheads="1"/>
          </p:cNvSpPr>
          <p:nvPr/>
        </p:nvSpPr>
        <p:spPr bwMode="auto">
          <a:xfrm>
            <a:off x="5867400" y="2420938"/>
            <a:ext cx="647700" cy="503237"/>
          </a:xfrm>
          <a:prstGeom prst="ellipse">
            <a:avLst/>
          </a:prstGeom>
          <a:solidFill>
            <a:schemeClr val="accent1"/>
          </a:solidFill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18</a:t>
            </a:r>
            <a:endParaRPr lang="de-DE" baseline="-25000">
              <a:cs typeface="+mn-cs"/>
            </a:endParaRPr>
          </a:p>
        </p:txBody>
      </p:sp>
      <p:sp>
        <p:nvSpPr>
          <p:cNvPr id="162848" name="Line 32"/>
          <p:cNvSpPr>
            <a:spLocks noChangeShapeType="1"/>
          </p:cNvSpPr>
          <p:nvPr/>
        </p:nvSpPr>
        <p:spPr bwMode="auto">
          <a:xfrm flipH="1">
            <a:off x="6443663" y="2132013"/>
            <a:ext cx="360362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62849" name="Line 33"/>
          <p:cNvSpPr>
            <a:spLocks noChangeShapeType="1"/>
          </p:cNvSpPr>
          <p:nvPr/>
        </p:nvSpPr>
        <p:spPr bwMode="auto">
          <a:xfrm>
            <a:off x="7451725" y="2132013"/>
            <a:ext cx="360363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62850" name="Line 34"/>
          <p:cNvSpPr>
            <a:spLocks noChangeShapeType="1"/>
          </p:cNvSpPr>
          <p:nvPr/>
        </p:nvSpPr>
        <p:spPr bwMode="auto">
          <a:xfrm flipH="1">
            <a:off x="5724525" y="2852738"/>
            <a:ext cx="215900" cy="3603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62851" name="Line 35"/>
          <p:cNvSpPr>
            <a:spLocks noChangeShapeType="1"/>
          </p:cNvSpPr>
          <p:nvPr/>
        </p:nvSpPr>
        <p:spPr bwMode="auto">
          <a:xfrm>
            <a:off x="6372225" y="2924175"/>
            <a:ext cx="144463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62852" name="Line 36"/>
          <p:cNvSpPr>
            <a:spLocks noChangeShapeType="1"/>
          </p:cNvSpPr>
          <p:nvPr/>
        </p:nvSpPr>
        <p:spPr bwMode="auto">
          <a:xfrm flipH="1">
            <a:off x="7669213" y="2924175"/>
            <a:ext cx="215900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62853" name="Line 37"/>
          <p:cNvSpPr>
            <a:spLocks noChangeShapeType="1"/>
          </p:cNvSpPr>
          <p:nvPr/>
        </p:nvSpPr>
        <p:spPr bwMode="auto">
          <a:xfrm>
            <a:off x="8243888" y="2924175"/>
            <a:ext cx="215900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62854" name="Line 38"/>
          <p:cNvSpPr>
            <a:spLocks noChangeShapeType="1"/>
          </p:cNvSpPr>
          <p:nvPr/>
        </p:nvSpPr>
        <p:spPr bwMode="auto">
          <a:xfrm flipH="1">
            <a:off x="5075238" y="3646488"/>
            <a:ext cx="288925" cy="431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62855" name="Oval 39"/>
          <p:cNvSpPr>
            <a:spLocks noChangeArrowheads="1"/>
          </p:cNvSpPr>
          <p:nvPr/>
        </p:nvSpPr>
        <p:spPr bwMode="auto">
          <a:xfrm>
            <a:off x="2484438" y="1700213"/>
            <a:ext cx="647700" cy="503237"/>
          </a:xfrm>
          <a:prstGeom prst="ellipse">
            <a:avLst/>
          </a:prstGeom>
          <a:solidFill>
            <a:schemeClr val="accent1"/>
          </a:solidFill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18</a:t>
            </a:r>
            <a:endParaRPr lang="de-DE" baseline="-25000">
              <a:cs typeface="+mn-cs"/>
            </a:endParaRPr>
          </a:p>
        </p:txBody>
      </p:sp>
      <p:sp>
        <p:nvSpPr>
          <p:cNvPr id="162856" name="Text Box 40"/>
          <p:cNvSpPr txBox="1">
            <a:spLocks noChangeArrowheads="1"/>
          </p:cNvSpPr>
          <p:nvPr/>
        </p:nvSpPr>
        <p:spPr bwMode="auto">
          <a:xfrm>
            <a:off x="611188" y="5013325"/>
            <a:ext cx="79406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sz="2800">
                <a:cs typeface="+mn-cs"/>
              </a:rPr>
              <a:t>Invariante: </a:t>
            </a:r>
            <a:r>
              <a:rPr lang="de-DE" sz="2800">
                <a:solidFill>
                  <a:schemeClr val="hlink"/>
                </a:solidFill>
                <a:cs typeface="+mn-cs"/>
              </a:rPr>
              <a:t>H[k]</a:t>
            </a:r>
            <a:r>
              <a:rPr lang="de-DE" sz="2800">
                <a:cs typeface="+mn-cs"/>
              </a:rPr>
              <a:t> ist minimal für Teilbaum von </a:t>
            </a:r>
            <a:r>
              <a:rPr lang="de-DE" sz="2800">
                <a:solidFill>
                  <a:schemeClr val="hlink"/>
                </a:solidFill>
                <a:cs typeface="+mn-cs"/>
              </a:rPr>
              <a:t>H[k]</a:t>
            </a:r>
            <a:r>
              <a:rPr lang="de-DE" sz="2800">
                <a:cs typeface="+mn-cs"/>
              </a:rPr>
              <a:t> </a:t>
            </a:r>
          </a:p>
        </p:txBody>
      </p:sp>
      <p:sp>
        <p:nvSpPr>
          <p:cNvPr id="162857" name="Text Box 41"/>
          <p:cNvSpPr txBox="1">
            <a:spLocks noChangeArrowheads="1"/>
          </p:cNvSpPr>
          <p:nvPr/>
        </p:nvSpPr>
        <p:spPr bwMode="auto">
          <a:xfrm>
            <a:off x="1476375" y="5734050"/>
            <a:ext cx="70151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sz="2800">
                <a:cs typeface="+mn-cs"/>
              </a:rPr>
              <a:t>: Knoten, die Invariante eventuell verletzen </a:t>
            </a:r>
          </a:p>
        </p:txBody>
      </p:sp>
      <p:sp>
        <p:nvSpPr>
          <p:cNvPr id="162858" name="Oval 42"/>
          <p:cNvSpPr>
            <a:spLocks noChangeArrowheads="1"/>
          </p:cNvSpPr>
          <p:nvPr/>
        </p:nvSpPr>
        <p:spPr bwMode="auto">
          <a:xfrm>
            <a:off x="827088" y="5805488"/>
            <a:ext cx="649287" cy="431800"/>
          </a:xfrm>
          <a:prstGeom prst="ellipse">
            <a:avLst/>
          </a:prstGeom>
          <a:solidFill>
            <a:schemeClr val="accent1"/>
          </a:solidFill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40" name="Rechteck 4">
            <a:extLst>
              <a:ext uri="{FF2B5EF4-FFF2-40B4-BE49-F238E27FC236}">
                <a16:creationId xmlns:a16="http://schemas.microsoft.com/office/drawing/2014/main" id="{B8C98D2E-5CCD-E149-99FE-E503C48E12D6}"/>
              </a:ext>
            </a:extLst>
          </p:cNvPr>
          <p:cNvSpPr/>
          <p:nvPr/>
        </p:nvSpPr>
        <p:spPr>
          <a:xfrm>
            <a:off x="2555776" y="6630860"/>
            <a:ext cx="3816424" cy="2880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200" dirty="0">
                <a:solidFill>
                  <a:schemeClr val="bg1"/>
                </a:solidFill>
              </a:rPr>
              <a:t>http://www14.in.tum.de/lehre/2008WS/</a:t>
            </a:r>
            <a:r>
              <a:rPr lang="de-DE" sz="1200" dirty="0" err="1">
                <a:solidFill>
                  <a:schemeClr val="bg1"/>
                </a:solidFill>
              </a:rPr>
              <a:t>ea</a:t>
            </a:r>
            <a:r>
              <a:rPr lang="de-DE" sz="1200" dirty="0">
                <a:solidFill>
                  <a:schemeClr val="bg1"/>
                </a:solidFill>
              </a:rPr>
              <a:t>/</a:t>
            </a:r>
            <a:r>
              <a:rPr lang="de-DE" sz="1200" dirty="0" err="1">
                <a:solidFill>
                  <a:schemeClr val="bg1"/>
                </a:solidFill>
              </a:rPr>
              <a:t>index.html.de</a:t>
            </a:r>
            <a:endParaRPr lang="de-DE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08028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Danksagung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None/>
              <a:defRPr/>
            </a:pPr>
            <a:r>
              <a:rPr lang="de-DE" sz="2400" dirty="0"/>
              <a:t>Die nachfolgenden Präsentationen wurden mit einigen Änderungen übernommen aus der Vorlesung „Effiziente Algorithmen und Datenstrukturen“ (Kapitel 2: </a:t>
            </a:r>
            <a:r>
              <a:rPr lang="de-DE" sz="2400" dirty="0" err="1"/>
              <a:t>Priority</a:t>
            </a:r>
            <a:r>
              <a:rPr lang="de-DE" sz="2400" dirty="0"/>
              <a:t> Queues) gehalten von Christian </a:t>
            </a:r>
            <a:r>
              <a:rPr lang="de-DE" sz="2400" dirty="0" err="1"/>
              <a:t>Scheideler</a:t>
            </a:r>
            <a:r>
              <a:rPr lang="de-DE" sz="2400" dirty="0"/>
              <a:t> an der TUM</a:t>
            </a:r>
          </a:p>
          <a:p>
            <a:pPr marL="0" indent="0">
              <a:buFontTx/>
              <a:buNone/>
              <a:defRPr/>
            </a:pPr>
            <a:endParaRPr lang="de-DE" sz="2400" dirty="0"/>
          </a:p>
          <a:p>
            <a:pPr marL="0" indent="0">
              <a:buFontTx/>
              <a:buNone/>
              <a:defRPr/>
            </a:pPr>
            <a:r>
              <a:rPr lang="de-DE" sz="2400" dirty="0"/>
              <a:t>http://www14.in.tum.de/lehre/2008WS/</a:t>
            </a:r>
            <a:r>
              <a:rPr lang="de-DE" sz="2400" dirty="0" err="1"/>
              <a:t>ea</a:t>
            </a:r>
            <a:r>
              <a:rPr lang="de-DE" sz="2400" dirty="0"/>
              <a:t>/</a:t>
            </a:r>
            <a:r>
              <a:rPr lang="de-DE" sz="2400" dirty="0" err="1"/>
              <a:t>index.html.de</a:t>
            </a:r>
            <a:endParaRPr lang="de-DE" sz="2400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162A3F-0E09-2440-B411-947F6D04022D}" type="slidenum">
              <a:rPr lang="de-DE" smtClean="0"/>
              <a:pPr>
                <a:defRPr/>
              </a:pPr>
              <a:t>2</a:t>
            </a:fld>
            <a:endParaRPr lang="de-DE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4FC525-217B-3E48-9E49-C9F0AC174D75}" type="slidenum">
              <a:rPr lang="de-DE"/>
              <a:pPr>
                <a:defRPr/>
              </a:pPr>
              <a:t>20</a:t>
            </a:fld>
            <a:endParaRPr lang="de-DE"/>
          </a:p>
        </p:txBody>
      </p:sp>
      <p:sp>
        <p:nvSpPr>
          <p:cNvPr id="16384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68313" y="26035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de-DE" sz="4000" dirty="0" err="1">
                <a:cs typeface="+mj-cs"/>
              </a:rPr>
              <a:t>DeleteMin</a:t>
            </a:r>
            <a:r>
              <a:rPr lang="de-DE" sz="4000" dirty="0">
                <a:cs typeface="+mj-cs"/>
              </a:rPr>
              <a:t> Operation - Korrektheit</a:t>
            </a:r>
          </a:p>
        </p:txBody>
      </p:sp>
      <p:sp>
        <p:nvSpPr>
          <p:cNvPr id="163843" name="Oval 3"/>
          <p:cNvSpPr>
            <a:spLocks noChangeArrowheads="1"/>
          </p:cNvSpPr>
          <p:nvPr/>
        </p:nvSpPr>
        <p:spPr bwMode="auto">
          <a:xfrm>
            <a:off x="2555875" y="1700213"/>
            <a:ext cx="647700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5</a:t>
            </a:r>
            <a:endParaRPr lang="de-DE" baseline="-25000">
              <a:cs typeface="+mn-cs"/>
            </a:endParaRPr>
          </a:p>
        </p:txBody>
      </p:sp>
      <p:sp>
        <p:nvSpPr>
          <p:cNvPr id="163844" name="Oval 4"/>
          <p:cNvSpPr>
            <a:spLocks noChangeArrowheads="1"/>
          </p:cNvSpPr>
          <p:nvPr/>
        </p:nvSpPr>
        <p:spPr bwMode="auto">
          <a:xfrm>
            <a:off x="3454400" y="2420938"/>
            <a:ext cx="647700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8</a:t>
            </a:r>
            <a:endParaRPr lang="de-DE" baseline="-25000">
              <a:cs typeface="+mn-cs"/>
            </a:endParaRPr>
          </a:p>
        </p:txBody>
      </p:sp>
      <p:sp>
        <p:nvSpPr>
          <p:cNvPr id="163845" name="Oval 5"/>
          <p:cNvSpPr>
            <a:spLocks noChangeArrowheads="1"/>
          </p:cNvSpPr>
          <p:nvPr/>
        </p:nvSpPr>
        <p:spPr bwMode="auto">
          <a:xfrm>
            <a:off x="1006475" y="3213100"/>
            <a:ext cx="647700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10</a:t>
            </a:r>
            <a:endParaRPr lang="de-DE" baseline="-25000">
              <a:cs typeface="+mn-cs"/>
            </a:endParaRPr>
          </a:p>
        </p:txBody>
      </p:sp>
      <p:sp>
        <p:nvSpPr>
          <p:cNvPr id="163846" name="Oval 6"/>
          <p:cNvSpPr>
            <a:spLocks noChangeArrowheads="1"/>
          </p:cNvSpPr>
          <p:nvPr/>
        </p:nvSpPr>
        <p:spPr bwMode="auto">
          <a:xfrm>
            <a:off x="2014538" y="3213100"/>
            <a:ext cx="647700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9</a:t>
            </a:r>
            <a:endParaRPr lang="de-DE" baseline="-25000">
              <a:cs typeface="+mn-cs"/>
            </a:endParaRPr>
          </a:p>
        </p:txBody>
      </p:sp>
      <p:sp>
        <p:nvSpPr>
          <p:cNvPr id="163847" name="Oval 7"/>
          <p:cNvSpPr>
            <a:spLocks noChangeArrowheads="1"/>
          </p:cNvSpPr>
          <p:nvPr/>
        </p:nvSpPr>
        <p:spPr bwMode="auto">
          <a:xfrm>
            <a:off x="2951163" y="3213100"/>
            <a:ext cx="647700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12</a:t>
            </a:r>
            <a:endParaRPr lang="de-DE" baseline="-25000">
              <a:cs typeface="+mn-cs"/>
            </a:endParaRPr>
          </a:p>
        </p:txBody>
      </p:sp>
      <p:sp>
        <p:nvSpPr>
          <p:cNvPr id="163848" name="Oval 8"/>
          <p:cNvSpPr>
            <a:spLocks noChangeArrowheads="1"/>
          </p:cNvSpPr>
          <p:nvPr/>
        </p:nvSpPr>
        <p:spPr bwMode="auto">
          <a:xfrm>
            <a:off x="3959225" y="3213100"/>
            <a:ext cx="647700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15</a:t>
            </a:r>
            <a:endParaRPr lang="de-DE" baseline="-25000">
              <a:cs typeface="+mn-cs"/>
            </a:endParaRPr>
          </a:p>
        </p:txBody>
      </p:sp>
      <p:sp>
        <p:nvSpPr>
          <p:cNvPr id="163849" name="Oval 9"/>
          <p:cNvSpPr>
            <a:spLocks noChangeArrowheads="1"/>
          </p:cNvSpPr>
          <p:nvPr/>
        </p:nvSpPr>
        <p:spPr bwMode="auto">
          <a:xfrm>
            <a:off x="250825" y="4005263"/>
            <a:ext cx="647700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11</a:t>
            </a:r>
            <a:endParaRPr lang="de-DE" baseline="-25000">
              <a:cs typeface="+mn-cs"/>
            </a:endParaRPr>
          </a:p>
        </p:txBody>
      </p:sp>
      <p:sp>
        <p:nvSpPr>
          <p:cNvPr id="163851" name="Line 11"/>
          <p:cNvSpPr>
            <a:spLocks noChangeShapeType="1"/>
          </p:cNvSpPr>
          <p:nvPr/>
        </p:nvSpPr>
        <p:spPr bwMode="auto">
          <a:xfrm flipH="1">
            <a:off x="2159000" y="2132013"/>
            <a:ext cx="360363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63852" name="Line 12"/>
          <p:cNvSpPr>
            <a:spLocks noChangeShapeType="1"/>
          </p:cNvSpPr>
          <p:nvPr/>
        </p:nvSpPr>
        <p:spPr bwMode="auto">
          <a:xfrm>
            <a:off x="3167063" y="2132013"/>
            <a:ext cx="360362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63853" name="Line 13"/>
          <p:cNvSpPr>
            <a:spLocks noChangeShapeType="1"/>
          </p:cNvSpPr>
          <p:nvPr/>
        </p:nvSpPr>
        <p:spPr bwMode="auto">
          <a:xfrm flipH="1">
            <a:off x="1439863" y="2852738"/>
            <a:ext cx="215900" cy="3603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63854" name="Line 14"/>
          <p:cNvSpPr>
            <a:spLocks noChangeShapeType="1"/>
          </p:cNvSpPr>
          <p:nvPr/>
        </p:nvSpPr>
        <p:spPr bwMode="auto">
          <a:xfrm>
            <a:off x="2087563" y="2924175"/>
            <a:ext cx="144462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63855" name="Line 15"/>
          <p:cNvSpPr>
            <a:spLocks noChangeShapeType="1"/>
          </p:cNvSpPr>
          <p:nvPr/>
        </p:nvSpPr>
        <p:spPr bwMode="auto">
          <a:xfrm flipH="1">
            <a:off x="3384550" y="2924175"/>
            <a:ext cx="215900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63856" name="Line 16"/>
          <p:cNvSpPr>
            <a:spLocks noChangeShapeType="1"/>
          </p:cNvSpPr>
          <p:nvPr/>
        </p:nvSpPr>
        <p:spPr bwMode="auto">
          <a:xfrm>
            <a:off x="3959225" y="2924175"/>
            <a:ext cx="215900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63857" name="Line 17"/>
          <p:cNvSpPr>
            <a:spLocks noChangeShapeType="1"/>
          </p:cNvSpPr>
          <p:nvPr/>
        </p:nvSpPr>
        <p:spPr bwMode="auto">
          <a:xfrm flipH="1">
            <a:off x="790575" y="3646488"/>
            <a:ext cx="288925" cy="431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63862" name="Line 22"/>
          <p:cNvSpPr>
            <a:spLocks noChangeShapeType="1"/>
          </p:cNvSpPr>
          <p:nvPr/>
        </p:nvSpPr>
        <p:spPr bwMode="auto">
          <a:xfrm>
            <a:off x="4714875" y="2852738"/>
            <a:ext cx="649288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63863" name="Oval 23"/>
          <p:cNvSpPr>
            <a:spLocks noChangeArrowheads="1"/>
          </p:cNvSpPr>
          <p:nvPr/>
        </p:nvSpPr>
        <p:spPr bwMode="auto">
          <a:xfrm>
            <a:off x="6804025" y="1700213"/>
            <a:ext cx="647700" cy="503237"/>
          </a:xfrm>
          <a:prstGeom prst="ellipse">
            <a:avLst/>
          </a:prstGeom>
          <a:solidFill>
            <a:schemeClr val="accent1"/>
          </a:solidFill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5</a:t>
            </a:r>
            <a:endParaRPr lang="de-DE" baseline="-25000">
              <a:cs typeface="+mn-cs"/>
            </a:endParaRPr>
          </a:p>
        </p:txBody>
      </p:sp>
      <p:sp>
        <p:nvSpPr>
          <p:cNvPr id="163864" name="Oval 24"/>
          <p:cNvSpPr>
            <a:spLocks noChangeArrowheads="1"/>
          </p:cNvSpPr>
          <p:nvPr/>
        </p:nvSpPr>
        <p:spPr bwMode="auto">
          <a:xfrm>
            <a:off x="7739063" y="2420938"/>
            <a:ext cx="647700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8</a:t>
            </a:r>
            <a:endParaRPr lang="de-DE" baseline="-25000">
              <a:cs typeface="+mn-cs"/>
            </a:endParaRPr>
          </a:p>
        </p:txBody>
      </p:sp>
      <p:sp>
        <p:nvSpPr>
          <p:cNvPr id="163865" name="Oval 25"/>
          <p:cNvSpPr>
            <a:spLocks noChangeArrowheads="1"/>
          </p:cNvSpPr>
          <p:nvPr/>
        </p:nvSpPr>
        <p:spPr bwMode="auto">
          <a:xfrm>
            <a:off x="5291138" y="3213100"/>
            <a:ext cx="647700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10</a:t>
            </a:r>
            <a:endParaRPr lang="de-DE" baseline="-25000">
              <a:cs typeface="+mn-cs"/>
            </a:endParaRPr>
          </a:p>
        </p:txBody>
      </p:sp>
      <p:sp>
        <p:nvSpPr>
          <p:cNvPr id="163866" name="Oval 26"/>
          <p:cNvSpPr>
            <a:spLocks noChangeArrowheads="1"/>
          </p:cNvSpPr>
          <p:nvPr/>
        </p:nvSpPr>
        <p:spPr bwMode="auto">
          <a:xfrm>
            <a:off x="5867400" y="2420938"/>
            <a:ext cx="647700" cy="503237"/>
          </a:xfrm>
          <a:prstGeom prst="ellipse">
            <a:avLst/>
          </a:prstGeom>
          <a:solidFill>
            <a:schemeClr val="accent1"/>
          </a:solidFill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9</a:t>
            </a:r>
            <a:endParaRPr lang="de-DE" baseline="-25000">
              <a:cs typeface="+mn-cs"/>
            </a:endParaRPr>
          </a:p>
        </p:txBody>
      </p:sp>
      <p:sp>
        <p:nvSpPr>
          <p:cNvPr id="163867" name="Oval 27"/>
          <p:cNvSpPr>
            <a:spLocks noChangeArrowheads="1"/>
          </p:cNvSpPr>
          <p:nvPr/>
        </p:nvSpPr>
        <p:spPr bwMode="auto">
          <a:xfrm>
            <a:off x="7235825" y="3213100"/>
            <a:ext cx="647700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12</a:t>
            </a:r>
            <a:endParaRPr lang="de-DE" baseline="-25000">
              <a:cs typeface="+mn-cs"/>
            </a:endParaRPr>
          </a:p>
        </p:txBody>
      </p:sp>
      <p:sp>
        <p:nvSpPr>
          <p:cNvPr id="163868" name="Oval 28"/>
          <p:cNvSpPr>
            <a:spLocks noChangeArrowheads="1"/>
          </p:cNvSpPr>
          <p:nvPr/>
        </p:nvSpPr>
        <p:spPr bwMode="auto">
          <a:xfrm>
            <a:off x="8243888" y="3213100"/>
            <a:ext cx="647700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15</a:t>
            </a:r>
            <a:endParaRPr lang="de-DE" baseline="-25000">
              <a:cs typeface="+mn-cs"/>
            </a:endParaRPr>
          </a:p>
        </p:txBody>
      </p:sp>
      <p:sp>
        <p:nvSpPr>
          <p:cNvPr id="163869" name="Oval 29"/>
          <p:cNvSpPr>
            <a:spLocks noChangeArrowheads="1"/>
          </p:cNvSpPr>
          <p:nvPr/>
        </p:nvSpPr>
        <p:spPr bwMode="auto">
          <a:xfrm>
            <a:off x="4535488" y="4005263"/>
            <a:ext cx="647700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11</a:t>
            </a:r>
            <a:endParaRPr lang="de-DE" baseline="-25000">
              <a:cs typeface="+mn-cs"/>
            </a:endParaRPr>
          </a:p>
        </p:txBody>
      </p:sp>
      <p:sp>
        <p:nvSpPr>
          <p:cNvPr id="163870" name="Oval 30"/>
          <p:cNvSpPr>
            <a:spLocks noChangeArrowheads="1"/>
          </p:cNvSpPr>
          <p:nvPr/>
        </p:nvSpPr>
        <p:spPr bwMode="auto">
          <a:xfrm>
            <a:off x="6227763" y="3213100"/>
            <a:ext cx="647700" cy="503238"/>
          </a:xfrm>
          <a:prstGeom prst="ellipse">
            <a:avLst/>
          </a:prstGeom>
          <a:solidFill>
            <a:schemeClr val="accent1"/>
          </a:solidFill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18</a:t>
            </a:r>
            <a:endParaRPr lang="de-DE" baseline="-25000">
              <a:cs typeface="+mn-cs"/>
            </a:endParaRPr>
          </a:p>
        </p:txBody>
      </p:sp>
      <p:sp>
        <p:nvSpPr>
          <p:cNvPr id="163871" name="Line 31"/>
          <p:cNvSpPr>
            <a:spLocks noChangeShapeType="1"/>
          </p:cNvSpPr>
          <p:nvPr/>
        </p:nvSpPr>
        <p:spPr bwMode="auto">
          <a:xfrm flipH="1">
            <a:off x="6443663" y="2132013"/>
            <a:ext cx="360362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63872" name="Line 32"/>
          <p:cNvSpPr>
            <a:spLocks noChangeShapeType="1"/>
          </p:cNvSpPr>
          <p:nvPr/>
        </p:nvSpPr>
        <p:spPr bwMode="auto">
          <a:xfrm>
            <a:off x="7451725" y="2132013"/>
            <a:ext cx="360363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63873" name="Line 33"/>
          <p:cNvSpPr>
            <a:spLocks noChangeShapeType="1"/>
          </p:cNvSpPr>
          <p:nvPr/>
        </p:nvSpPr>
        <p:spPr bwMode="auto">
          <a:xfrm flipH="1">
            <a:off x="5724525" y="2852738"/>
            <a:ext cx="215900" cy="3603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63874" name="Line 34"/>
          <p:cNvSpPr>
            <a:spLocks noChangeShapeType="1"/>
          </p:cNvSpPr>
          <p:nvPr/>
        </p:nvSpPr>
        <p:spPr bwMode="auto">
          <a:xfrm>
            <a:off x="6372225" y="2924175"/>
            <a:ext cx="144463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63875" name="Line 35"/>
          <p:cNvSpPr>
            <a:spLocks noChangeShapeType="1"/>
          </p:cNvSpPr>
          <p:nvPr/>
        </p:nvSpPr>
        <p:spPr bwMode="auto">
          <a:xfrm flipH="1">
            <a:off x="7669213" y="2924175"/>
            <a:ext cx="215900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63876" name="Line 36"/>
          <p:cNvSpPr>
            <a:spLocks noChangeShapeType="1"/>
          </p:cNvSpPr>
          <p:nvPr/>
        </p:nvSpPr>
        <p:spPr bwMode="auto">
          <a:xfrm>
            <a:off x="8243888" y="2924175"/>
            <a:ext cx="215900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63877" name="Line 37"/>
          <p:cNvSpPr>
            <a:spLocks noChangeShapeType="1"/>
          </p:cNvSpPr>
          <p:nvPr/>
        </p:nvSpPr>
        <p:spPr bwMode="auto">
          <a:xfrm flipH="1">
            <a:off x="5075238" y="3646488"/>
            <a:ext cx="288925" cy="431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63878" name="Oval 38"/>
          <p:cNvSpPr>
            <a:spLocks noChangeArrowheads="1"/>
          </p:cNvSpPr>
          <p:nvPr/>
        </p:nvSpPr>
        <p:spPr bwMode="auto">
          <a:xfrm>
            <a:off x="1619250" y="2420938"/>
            <a:ext cx="647700" cy="503237"/>
          </a:xfrm>
          <a:prstGeom prst="ellipse">
            <a:avLst/>
          </a:prstGeom>
          <a:solidFill>
            <a:schemeClr val="accent1"/>
          </a:solidFill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18</a:t>
            </a:r>
            <a:endParaRPr lang="de-DE" baseline="-25000">
              <a:cs typeface="+mn-cs"/>
            </a:endParaRPr>
          </a:p>
        </p:txBody>
      </p:sp>
      <p:sp>
        <p:nvSpPr>
          <p:cNvPr id="163879" name="Text Box 39"/>
          <p:cNvSpPr txBox="1">
            <a:spLocks noChangeArrowheads="1"/>
          </p:cNvSpPr>
          <p:nvPr/>
        </p:nvSpPr>
        <p:spPr bwMode="auto">
          <a:xfrm>
            <a:off x="611188" y="5013325"/>
            <a:ext cx="79406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sz="2800">
                <a:cs typeface="+mn-cs"/>
              </a:rPr>
              <a:t>Invariante: </a:t>
            </a:r>
            <a:r>
              <a:rPr lang="de-DE" sz="2800">
                <a:solidFill>
                  <a:schemeClr val="hlink"/>
                </a:solidFill>
                <a:cs typeface="+mn-cs"/>
              </a:rPr>
              <a:t>H[k]</a:t>
            </a:r>
            <a:r>
              <a:rPr lang="de-DE" sz="2800">
                <a:cs typeface="+mn-cs"/>
              </a:rPr>
              <a:t> ist minimal für Teilbaum von </a:t>
            </a:r>
            <a:r>
              <a:rPr lang="de-DE" sz="2800">
                <a:solidFill>
                  <a:schemeClr val="hlink"/>
                </a:solidFill>
                <a:cs typeface="+mn-cs"/>
              </a:rPr>
              <a:t>H[k]</a:t>
            </a:r>
            <a:r>
              <a:rPr lang="de-DE" sz="2800">
                <a:cs typeface="+mn-cs"/>
              </a:rPr>
              <a:t> </a:t>
            </a:r>
          </a:p>
        </p:txBody>
      </p:sp>
      <p:sp>
        <p:nvSpPr>
          <p:cNvPr id="163880" name="Text Box 40"/>
          <p:cNvSpPr txBox="1">
            <a:spLocks noChangeArrowheads="1"/>
          </p:cNvSpPr>
          <p:nvPr/>
        </p:nvSpPr>
        <p:spPr bwMode="auto">
          <a:xfrm>
            <a:off x="1476375" y="5734050"/>
            <a:ext cx="70151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sz="2800">
                <a:cs typeface="+mn-cs"/>
              </a:rPr>
              <a:t>: Knoten, die Invariante eventuell verletzen </a:t>
            </a:r>
          </a:p>
        </p:txBody>
      </p:sp>
      <p:sp>
        <p:nvSpPr>
          <p:cNvPr id="163881" name="Oval 41"/>
          <p:cNvSpPr>
            <a:spLocks noChangeArrowheads="1"/>
          </p:cNvSpPr>
          <p:nvPr/>
        </p:nvSpPr>
        <p:spPr bwMode="auto">
          <a:xfrm>
            <a:off x="827088" y="5805488"/>
            <a:ext cx="649287" cy="431800"/>
          </a:xfrm>
          <a:prstGeom prst="ellipse">
            <a:avLst/>
          </a:prstGeom>
          <a:solidFill>
            <a:schemeClr val="accent1"/>
          </a:solidFill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40" name="Rechteck 4">
            <a:extLst>
              <a:ext uri="{FF2B5EF4-FFF2-40B4-BE49-F238E27FC236}">
                <a16:creationId xmlns:a16="http://schemas.microsoft.com/office/drawing/2014/main" id="{025C7AD8-6408-E540-ADA7-EFBB4118E043}"/>
              </a:ext>
            </a:extLst>
          </p:cNvPr>
          <p:cNvSpPr/>
          <p:nvPr/>
        </p:nvSpPr>
        <p:spPr>
          <a:xfrm>
            <a:off x="2555776" y="6630860"/>
            <a:ext cx="3816424" cy="2880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200" dirty="0">
                <a:solidFill>
                  <a:schemeClr val="bg1"/>
                </a:solidFill>
              </a:rPr>
              <a:t>http://www14.in.tum.de/lehre/2008WS/</a:t>
            </a:r>
            <a:r>
              <a:rPr lang="de-DE" sz="1200" dirty="0" err="1">
                <a:solidFill>
                  <a:schemeClr val="bg1"/>
                </a:solidFill>
              </a:rPr>
              <a:t>ea</a:t>
            </a:r>
            <a:r>
              <a:rPr lang="de-DE" sz="1200" dirty="0">
                <a:solidFill>
                  <a:schemeClr val="bg1"/>
                </a:solidFill>
              </a:rPr>
              <a:t>/</a:t>
            </a:r>
            <a:r>
              <a:rPr lang="de-DE" sz="1200" dirty="0" err="1">
                <a:solidFill>
                  <a:schemeClr val="bg1"/>
                </a:solidFill>
              </a:rPr>
              <a:t>index.html.de</a:t>
            </a:r>
            <a:endParaRPr lang="de-DE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451849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426A33-9975-E64F-887A-88DFD085F3D0}" type="slidenum">
              <a:rPr lang="de-DE"/>
              <a:pPr>
                <a:defRPr/>
              </a:pPr>
              <a:t>21</a:t>
            </a:fld>
            <a:endParaRPr lang="de-DE"/>
          </a:p>
        </p:txBody>
      </p:sp>
      <p:sp>
        <p:nvSpPr>
          <p:cNvPr id="153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>
                <a:cs typeface="+mj-cs"/>
              </a:rPr>
              <a:t>Binärer Heap</a:t>
            </a:r>
          </a:p>
        </p:txBody>
      </p:sp>
      <p:sp>
        <p:nvSpPr>
          <p:cNvPr id="153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52736"/>
            <a:ext cx="8229600" cy="5328444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de-DE" sz="2400" dirty="0" err="1">
                <a:cs typeface="+mn-cs"/>
              </a:rPr>
              <a:t>function</a:t>
            </a:r>
            <a:r>
              <a:rPr lang="de-DE" sz="2400" dirty="0">
                <a:cs typeface="+mn-cs"/>
              </a:rPr>
              <a:t> </a:t>
            </a:r>
            <a:r>
              <a:rPr lang="de-DE" sz="2400" dirty="0" err="1">
                <a:solidFill>
                  <a:schemeClr val="accent2"/>
                </a:solidFill>
                <a:cs typeface="+mn-cs"/>
              </a:rPr>
              <a:t>deleteMin</a:t>
            </a:r>
            <a:r>
              <a:rPr lang="de-DE" sz="2400" dirty="0">
                <a:cs typeface="+mn-cs"/>
              </a:rPr>
              <a:t>(</a:t>
            </a:r>
            <a:r>
              <a:rPr lang="de-DE" sz="2400" dirty="0" err="1">
                <a:cs typeface="+mn-cs"/>
              </a:rPr>
              <a:t>pq</a:t>
            </a:r>
            <a:r>
              <a:rPr lang="de-DE" sz="2400" dirty="0">
                <a:cs typeface="+mn-cs"/>
              </a:rPr>
              <a:t>): </a:t>
            </a:r>
            <a:br>
              <a:rPr lang="de-DE" sz="2400" dirty="0">
                <a:solidFill>
                  <a:schemeClr val="hlink"/>
                </a:solidFill>
                <a:cs typeface="+mn-cs"/>
              </a:rPr>
            </a:br>
            <a:r>
              <a:rPr lang="de-DE" sz="2400" dirty="0">
                <a:solidFill>
                  <a:schemeClr val="hlink"/>
                </a:solidFill>
                <a:cs typeface="+mn-cs"/>
              </a:rPr>
              <a:t>H:=</a:t>
            </a:r>
            <a:r>
              <a:rPr lang="de-DE" sz="2400" dirty="0">
                <a:solidFill>
                  <a:srgbClr val="3C8C93"/>
                </a:solidFill>
              </a:rPr>
              <a:t> </a:t>
            </a:r>
            <a:r>
              <a:rPr lang="de-DE" sz="2400">
                <a:solidFill>
                  <a:srgbClr val="3C8C93"/>
                </a:solidFill>
              </a:rPr>
              <a:t>internalRepr</a:t>
            </a:r>
            <a:r>
              <a:rPr lang="de-DE" sz="2400">
                <a:solidFill>
                  <a:schemeClr val="hlink"/>
                </a:solidFill>
                <a:cs typeface="+mn-cs"/>
              </a:rPr>
              <a:t>(</a:t>
            </a:r>
            <a:r>
              <a:rPr lang="de-DE" sz="2400" dirty="0" err="1">
                <a:solidFill>
                  <a:schemeClr val="hlink"/>
                </a:solidFill>
                <a:cs typeface="+mn-cs"/>
              </a:rPr>
              <a:t>pq</a:t>
            </a:r>
            <a:r>
              <a:rPr lang="de-DE" sz="2400" dirty="0">
                <a:solidFill>
                  <a:schemeClr val="hlink"/>
                </a:solidFill>
                <a:cs typeface="+mn-cs"/>
              </a:rPr>
              <a:t>); </a:t>
            </a:r>
            <a:r>
              <a:rPr lang="de-DE" sz="2400" dirty="0" err="1">
                <a:solidFill>
                  <a:schemeClr val="hlink"/>
                </a:solidFill>
                <a:cs typeface="+mn-cs"/>
              </a:rPr>
              <a:t>e</a:t>
            </a:r>
            <a:r>
              <a:rPr lang="de-DE" sz="2400" dirty="0">
                <a:solidFill>
                  <a:schemeClr val="hlink"/>
                </a:solidFill>
                <a:cs typeface="+mn-cs"/>
              </a:rPr>
              <a:t>:=H[1]; H[1]:=H[</a:t>
            </a:r>
            <a:r>
              <a:rPr lang="de-DE" sz="2400" dirty="0" err="1">
                <a:solidFill>
                  <a:schemeClr val="hlink"/>
                </a:solidFill>
                <a:cs typeface="+mn-cs"/>
              </a:rPr>
              <a:t>n</a:t>
            </a:r>
            <a:r>
              <a:rPr lang="de-DE" sz="2400" dirty="0">
                <a:solidFill>
                  <a:schemeClr val="hlink"/>
                </a:solidFill>
                <a:cs typeface="+mn-cs"/>
              </a:rPr>
              <a:t>]; </a:t>
            </a:r>
            <a:r>
              <a:rPr lang="de-DE" sz="2400" dirty="0" err="1">
                <a:solidFill>
                  <a:schemeClr val="hlink"/>
                </a:solidFill>
                <a:cs typeface="+mn-cs"/>
              </a:rPr>
              <a:t>n</a:t>
            </a:r>
            <a:r>
              <a:rPr lang="de-DE" sz="2400" dirty="0">
                <a:solidFill>
                  <a:schemeClr val="hlink"/>
                </a:solidFill>
                <a:cs typeface="+mn-cs"/>
              </a:rPr>
              <a:t>:=n-1</a:t>
            </a:r>
            <a:br>
              <a:rPr lang="de-DE" sz="2400" dirty="0">
                <a:cs typeface="+mn-cs"/>
              </a:rPr>
            </a:br>
            <a:r>
              <a:rPr lang="de-DE" sz="2400" dirty="0" err="1">
                <a:solidFill>
                  <a:schemeClr val="accent2"/>
                </a:solidFill>
                <a:cs typeface="+mn-cs"/>
              </a:rPr>
              <a:t>siftDown</a:t>
            </a:r>
            <a:r>
              <a:rPr lang="de-DE" sz="2400" dirty="0">
                <a:cs typeface="+mn-cs"/>
              </a:rPr>
              <a:t>(</a:t>
            </a:r>
            <a:r>
              <a:rPr lang="de-DE" sz="2400" dirty="0">
                <a:solidFill>
                  <a:schemeClr val="hlink"/>
                </a:solidFill>
                <a:cs typeface="+mn-cs"/>
              </a:rPr>
              <a:t>1, H</a:t>
            </a:r>
            <a:r>
              <a:rPr lang="de-DE" sz="2400" dirty="0">
                <a:cs typeface="+mn-cs"/>
              </a:rPr>
              <a:t>)</a:t>
            </a:r>
            <a:br>
              <a:rPr lang="de-DE" sz="2400" dirty="0">
                <a:cs typeface="+mn-cs"/>
              </a:rPr>
            </a:br>
            <a:r>
              <a:rPr lang="de-DE" sz="2400" dirty="0" err="1">
                <a:cs typeface="+mn-cs"/>
              </a:rPr>
              <a:t>return</a:t>
            </a:r>
            <a:r>
              <a:rPr lang="de-DE" sz="2400" dirty="0">
                <a:cs typeface="+mn-cs"/>
              </a:rPr>
              <a:t> </a:t>
            </a:r>
            <a:r>
              <a:rPr lang="de-DE" sz="2400" dirty="0" err="1">
                <a:solidFill>
                  <a:schemeClr val="hlink"/>
                </a:solidFill>
                <a:cs typeface="+mn-cs"/>
              </a:rPr>
              <a:t>e</a:t>
            </a:r>
            <a:endParaRPr lang="de-DE" sz="2400" dirty="0">
              <a:solidFill>
                <a:schemeClr val="hlink"/>
              </a:solidFill>
              <a:cs typeface="+mn-cs"/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de-DE" sz="1800" dirty="0">
              <a:solidFill>
                <a:schemeClr val="hlink"/>
              </a:solidFill>
              <a:cs typeface="+mn-cs"/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de-DE" sz="2400" dirty="0" err="1">
                <a:cs typeface="+mn-cs"/>
              </a:rPr>
              <a:t>procedure</a:t>
            </a:r>
            <a:r>
              <a:rPr lang="de-DE" sz="2400" dirty="0">
                <a:cs typeface="+mn-cs"/>
              </a:rPr>
              <a:t> </a:t>
            </a:r>
            <a:r>
              <a:rPr lang="de-DE" sz="2400" dirty="0" err="1">
                <a:solidFill>
                  <a:schemeClr val="accent2"/>
                </a:solidFill>
                <a:cs typeface="+mn-cs"/>
              </a:rPr>
              <a:t>siftDown</a:t>
            </a:r>
            <a:r>
              <a:rPr lang="de-DE" sz="2400" dirty="0">
                <a:cs typeface="+mn-cs"/>
              </a:rPr>
              <a:t>(</a:t>
            </a:r>
            <a:r>
              <a:rPr lang="de-DE" sz="2400" dirty="0">
                <a:solidFill>
                  <a:schemeClr val="hlink"/>
                </a:solidFill>
                <a:cs typeface="+mn-cs"/>
              </a:rPr>
              <a:t>i, H</a:t>
            </a:r>
            <a:r>
              <a:rPr lang="de-DE" sz="2400" dirty="0">
                <a:cs typeface="+mn-cs"/>
              </a:rPr>
              <a:t>)</a:t>
            </a:r>
            <a:br>
              <a:rPr lang="de-DE" sz="2400" dirty="0">
                <a:cs typeface="+mn-cs"/>
              </a:rPr>
            </a:br>
            <a:r>
              <a:rPr lang="de-DE" sz="2400" dirty="0" err="1">
                <a:cs typeface="+mn-cs"/>
              </a:rPr>
              <a:t>while</a:t>
            </a:r>
            <a:r>
              <a:rPr lang="de-DE" sz="2400" dirty="0">
                <a:cs typeface="+mn-cs"/>
              </a:rPr>
              <a:t> </a:t>
            </a:r>
            <a:r>
              <a:rPr lang="de-DE" sz="2400" dirty="0">
                <a:solidFill>
                  <a:schemeClr val="accent1">
                    <a:lumMod val="50000"/>
                  </a:schemeClr>
                </a:solidFill>
                <a:cs typeface="+mn-cs"/>
              </a:rPr>
              <a:t>not(</a:t>
            </a:r>
            <a:r>
              <a:rPr lang="de-DE" sz="2400" dirty="0" err="1">
                <a:solidFill>
                  <a:schemeClr val="accent1">
                    <a:lumMod val="50000"/>
                  </a:schemeClr>
                </a:solidFill>
                <a:cs typeface="+mn-cs"/>
              </a:rPr>
              <a:t>isLeaf</a:t>
            </a:r>
            <a:r>
              <a:rPr lang="de-DE" sz="2400" dirty="0">
                <a:solidFill>
                  <a:schemeClr val="accent1">
                    <a:lumMod val="50000"/>
                  </a:schemeClr>
                </a:solidFill>
                <a:cs typeface="+mn-cs"/>
              </a:rPr>
              <a:t>(i)) </a:t>
            </a:r>
            <a:r>
              <a:rPr lang="de-DE" sz="2400" dirty="0">
                <a:cs typeface="+mn-cs"/>
              </a:rPr>
              <a:t>do</a:t>
            </a:r>
            <a:br>
              <a:rPr lang="de-DE" sz="2400" dirty="0">
                <a:cs typeface="+mn-cs"/>
              </a:rPr>
            </a:br>
            <a:r>
              <a:rPr lang="de-DE" sz="2400" dirty="0">
                <a:cs typeface="+mn-cs"/>
              </a:rPr>
              <a:t>    </a:t>
            </a:r>
            <a:r>
              <a:rPr lang="de-DE" sz="2400" dirty="0" err="1">
                <a:cs typeface="+mn-cs"/>
              </a:rPr>
              <a:t>if</a:t>
            </a:r>
            <a:r>
              <a:rPr lang="de-DE" sz="2400" dirty="0">
                <a:cs typeface="+mn-cs"/>
              </a:rPr>
              <a:t> </a:t>
            </a:r>
            <a:r>
              <a:rPr lang="de-DE" sz="2400" dirty="0">
                <a:solidFill>
                  <a:schemeClr val="accent1">
                    <a:lumMod val="50000"/>
                  </a:schemeClr>
                </a:solidFill>
                <a:cs typeface="+mn-cs"/>
              </a:rPr>
              <a:t>not(</a:t>
            </a:r>
            <a:r>
              <a:rPr lang="de-DE" sz="2400" dirty="0" err="1">
                <a:solidFill>
                  <a:schemeClr val="accent1">
                    <a:lumMod val="50000"/>
                  </a:schemeClr>
                </a:solidFill>
                <a:cs typeface="+mn-cs"/>
              </a:rPr>
              <a:t>exist</a:t>
            </a:r>
            <a:r>
              <a:rPr lang="de-DE" sz="2400" dirty="0">
                <a:solidFill>
                  <a:schemeClr val="accent1">
                    <a:lumMod val="50000"/>
                  </a:schemeClr>
                </a:solidFill>
                <a:cs typeface="+mn-cs"/>
              </a:rPr>
              <a:t>(</a:t>
            </a:r>
            <a:r>
              <a:rPr lang="de-DE" sz="2400" dirty="0" err="1">
                <a:solidFill>
                  <a:schemeClr val="accent1">
                    <a:lumMod val="50000"/>
                  </a:schemeClr>
                </a:solidFill>
                <a:cs typeface="+mn-cs"/>
              </a:rPr>
              <a:t>rightChild</a:t>
            </a:r>
            <a:r>
              <a:rPr lang="de-DE" sz="2400" dirty="0">
                <a:solidFill>
                  <a:schemeClr val="accent1">
                    <a:lumMod val="50000"/>
                  </a:schemeClr>
                </a:solidFill>
                <a:cs typeface="+mn-cs"/>
              </a:rPr>
              <a:t>(i)))</a:t>
            </a:r>
            <a:r>
              <a:rPr lang="de-DE" sz="2400" dirty="0">
                <a:cs typeface="+mn-cs"/>
              </a:rPr>
              <a:t> </a:t>
            </a:r>
            <a:r>
              <a:rPr lang="de-DE" sz="2400" dirty="0" err="1">
                <a:cs typeface="+mn-cs"/>
              </a:rPr>
              <a:t>then</a:t>
            </a:r>
            <a:r>
              <a:rPr lang="de-DE" sz="2400" dirty="0">
                <a:cs typeface="+mn-cs"/>
              </a:rPr>
              <a:t> </a:t>
            </a:r>
            <a:r>
              <a:rPr lang="de-DE" sz="2400" dirty="0">
                <a:solidFill>
                  <a:schemeClr val="hlink"/>
                </a:solidFill>
                <a:cs typeface="+mn-cs"/>
              </a:rPr>
              <a:t>m:=</a:t>
            </a:r>
            <a:r>
              <a:rPr lang="de-DE" sz="2400" dirty="0" err="1">
                <a:solidFill>
                  <a:schemeClr val="hlink"/>
                </a:solidFill>
                <a:cs typeface="+mn-cs"/>
              </a:rPr>
              <a:t>leftChild</a:t>
            </a:r>
            <a:r>
              <a:rPr lang="de-DE" sz="2400" dirty="0">
                <a:solidFill>
                  <a:schemeClr val="hlink"/>
                </a:solidFill>
                <a:cs typeface="+mn-cs"/>
              </a:rPr>
              <a:t>(i)  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de-DE" sz="2400" dirty="0">
                <a:cs typeface="+mn-cs"/>
              </a:rPr>
              <a:t>         </a:t>
            </a:r>
            <a:r>
              <a:rPr lang="de-DE" sz="2400" dirty="0" err="1">
                <a:cs typeface="+mn-cs"/>
              </a:rPr>
              <a:t>else</a:t>
            </a:r>
            <a:br>
              <a:rPr lang="de-DE" sz="2400" dirty="0">
                <a:cs typeface="+mn-cs"/>
              </a:rPr>
            </a:br>
            <a:r>
              <a:rPr lang="de-DE" sz="2400" dirty="0">
                <a:cs typeface="+mn-cs"/>
              </a:rPr>
              <a:t>        </a:t>
            </a:r>
            <a:r>
              <a:rPr lang="de-DE" sz="2400" dirty="0" err="1">
                <a:cs typeface="+mn-cs"/>
              </a:rPr>
              <a:t>if</a:t>
            </a:r>
            <a:r>
              <a:rPr lang="de-DE" sz="2400" dirty="0">
                <a:cs typeface="+mn-cs"/>
              </a:rPr>
              <a:t> </a:t>
            </a:r>
            <a:r>
              <a:rPr lang="de-DE" sz="2400" dirty="0" err="1">
                <a:solidFill>
                  <a:schemeClr val="hlink"/>
                </a:solidFill>
                <a:cs typeface="+mn-cs"/>
              </a:rPr>
              <a:t>key</a:t>
            </a:r>
            <a:r>
              <a:rPr lang="de-DE" sz="2400" dirty="0">
                <a:solidFill>
                  <a:schemeClr val="hlink"/>
                </a:solidFill>
                <a:cs typeface="+mn-cs"/>
              </a:rPr>
              <a:t>(H[</a:t>
            </a:r>
            <a:r>
              <a:rPr lang="de-DE" sz="2400" dirty="0" err="1">
                <a:solidFill>
                  <a:schemeClr val="hlink"/>
                </a:solidFill>
              </a:rPr>
              <a:t>leftChild</a:t>
            </a:r>
            <a:r>
              <a:rPr lang="de-DE" sz="2400" dirty="0">
                <a:solidFill>
                  <a:schemeClr val="hlink"/>
                </a:solidFill>
              </a:rPr>
              <a:t>(i)</a:t>
            </a:r>
            <a:r>
              <a:rPr lang="de-DE" sz="2400" dirty="0">
                <a:solidFill>
                  <a:schemeClr val="hlink"/>
                </a:solidFill>
                <a:cs typeface="+mn-cs"/>
              </a:rPr>
              <a:t>]) &lt; </a:t>
            </a:r>
            <a:r>
              <a:rPr lang="de-DE" sz="2400" dirty="0" err="1">
                <a:solidFill>
                  <a:schemeClr val="hlink"/>
                </a:solidFill>
                <a:cs typeface="+mn-cs"/>
              </a:rPr>
              <a:t>key</a:t>
            </a:r>
            <a:r>
              <a:rPr lang="de-DE" sz="2400" dirty="0">
                <a:solidFill>
                  <a:schemeClr val="hlink"/>
                </a:solidFill>
                <a:cs typeface="+mn-cs"/>
              </a:rPr>
              <a:t>(H[</a:t>
            </a:r>
            <a:r>
              <a:rPr lang="de-DE" sz="2400" dirty="0" err="1">
                <a:solidFill>
                  <a:schemeClr val="accent1">
                    <a:lumMod val="50000"/>
                  </a:schemeClr>
                </a:solidFill>
              </a:rPr>
              <a:t>rightChild</a:t>
            </a:r>
            <a:r>
              <a:rPr lang="de-DE" sz="2400" dirty="0">
                <a:solidFill>
                  <a:schemeClr val="accent1">
                    <a:lumMod val="50000"/>
                  </a:schemeClr>
                </a:solidFill>
              </a:rPr>
              <a:t>(i)</a:t>
            </a:r>
            <a:r>
              <a:rPr lang="de-DE" sz="2400" dirty="0">
                <a:solidFill>
                  <a:schemeClr val="hlink"/>
                </a:solidFill>
                <a:cs typeface="+mn-cs"/>
              </a:rPr>
              <a:t>])</a:t>
            </a:r>
            <a:r>
              <a:rPr lang="de-DE" sz="2400" dirty="0">
                <a:cs typeface="+mn-cs"/>
              </a:rPr>
              <a:t> </a:t>
            </a:r>
            <a:br>
              <a:rPr lang="de-DE" sz="2400" dirty="0">
                <a:cs typeface="+mn-cs"/>
              </a:rPr>
            </a:br>
            <a:r>
              <a:rPr lang="de-DE" sz="2400" dirty="0">
                <a:cs typeface="+mn-cs"/>
              </a:rPr>
              <a:t>           </a:t>
            </a:r>
            <a:r>
              <a:rPr lang="de-DE" sz="2400" dirty="0" err="1">
                <a:cs typeface="+mn-cs"/>
              </a:rPr>
              <a:t>then</a:t>
            </a:r>
            <a:r>
              <a:rPr lang="de-DE" sz="2400" dirty="0">
                <a:cs typeface="+mn-cs"/>
              </a:rPr>
              <a:t> </a:t>
            </a:r>
            <a:r>
              <a:rPr lang="de-DE" sz="2400" dirty="0">
                <a:solidFill>
                  <a:schemeClr val="hlink"/>
                </a:solidFill>
                <a:cs typeface="+mn-cs"/>
              </a:rPr>
              <a:t>m:=</a:t>
            </a:r>
            <a:r>
              <a:rPr lang="de-DE" sz="2400" dirty="0">
                <a:solidFill>
                  <a:schemeClr val="hlink"/>
                </a:solidFill>
              </a:rPr>
              <a:t> </a:t>
            </a:r>
            <a:r>
              <a:rPr lang="de-DE" sz="2400" dirty="0" err="1">
                <a:solidFill>
                  <a:schemeClr val="hlink"/>
                </a:solidFill>
              </a:rPr>
              <a:t>leftChild</a:t>
            </a:r>
            <a:r>
              <a:rPr lang="de-DE" sz="2400" dirty="0">
                <a:solidFill>
                  <a:schemeClr val="hlink"/>
                </a:solidFill>
              </a:rPr>
              <a:t>(i)</a:t>
            </a:r>
            <a:br>
              <a:rPr lang="de-DE" sz="2400" dirty="0">
                <a:cs typeface="+mn-cs"/>
              </a:rPr>
            </a:br>
            <a:r>
              <a:rPr lang="de-DE" sz="2400" dirty="0">
                <a:cs typeface="+mn-cs"/>
              </a:rPr>
              <a:t>           </a:t>
            </a:r>
            <a:r>
              <a:rPr lang="de-DE" sz="2400" dirty="0" err="1">
                <a:cs typeface="+mn-cs"/>
              </a:rPr>
              <a:t>else</a:t>
            </a:r>
            <a:r>
              <a:rPr lang="de-DE" sz="2400" dirty="0">
                <a:cs typeface="+mn-cs"/>
              </a:rPr>
              <a:t> </a:t>
            </a:r>
            <a:r>
              <a:rPr lang="de-DE" sz="2400" dirty="0">
                <a:solidFill>
                  <a:schemeClr val="hlink"/>
                </a:solidFill>
                <a:cs typeface="+mn-cs"/>
              </a:rPr>
              <a:t>m:=</a:t>
            </a:r>
            <a:r>
              <a:rPr lang="de-DE" sz="2400" dirty="0" err="1">
                <a:solidFill>
                  <a:schemeClr val="accent1">
                    <a:lumMod val="50000"/>
                  </a:schemeClr>
                </a:solidFill>
              </a:rPr>
              <a:t>rightChild</a:t>
            </a:r>
            <a:r>
              <a:rPr lang="de-DE" sz="2400" dirty="0">
                <a:solidFill>
                  <a:schemeClr val="accent1">
                    <a:lumMod val="50000"/>
                  </a:schemeClr>
                </a:solidFill>
              </a:rPr>
              <a:t>(i)</a:t>
            </a:r>
            <a:br>
              <a:rPr lang="de-DE" sz="2400" dirty="0">
                <a:cs typeface="+mn-cs"/>
              </a:rPr>
            </a:br>
            <a:r>
              <a:rPr lang="de-DE" sz="2400" dirty="0">
                <a:cs typeface="+mn-cs"/>
              </a:rPr>
              <a:t>    </a:t>
            </a:r>
            <a:r>
              <a:rPr lang="de-DE" sz="2400" dirty="0" err="1">
                <a:cs typeface="+mn-cs"/>
              </a:rPr>
              <a:t>if</a:t>
            </a:r>
            <a:r>
              <a:rPr lang="de-DE" sz="2400" dirty="0">
                <a:cs typeface="+mn-cs"/>
              </a:rPr>
              <a:t> </a:t>
            </a:r>
            <a:r>
              <a:rPr lang="de-DE" sz="2400" dirty="0" err="1">
                <a:solidFill>
                  <a:schemeClr val="hlink"/>
                </a:solidFill>
                <a:cs typeface="+mn-cs"/>
              </a:rPr>
              <a:t>key</a:t>
            </a:r>
            <a:r>
              <a:rPr lang="de-DE" sz="2400" dirty="0">
                <a:solidFill>
                  <a:schemeClr val="hlink"/>
                </a:solidFill>
                <a:cs typeface="+mn-cs"/>
              </a:rPr>
              <a:t>(H[i])≤</a:t>
            </a:r>
            <a:r>
              <a:rPr lang="de-DE" sz="2400" dirty="0" err="1">
                <a:solidFill>
                  <a:schemeClr val="hlink"/>
                </a:solidFill>
                <a:cs typeface="+mn-cs"/>
              </a:rPr>
              <a:t>key</a:t>
            </a:r>
            <a:r>
              <a:rPr lang="de-DE" sz="2400" dirty="0">
                <a:solidFill>
                  <a:schemeClr val="hlink"/>
                </a:solidFill>
                <a:cs typeface="+mn-cs"/>
              </a:rPr>
              <a:t>(H[m])</a:t>
            </a:r>
            <a:r>
              <a:rPr lang="de-DE" sz="2400" dirty="0">
                <a:cs typeface="+mn-cs"/>
              </a:rPr>
              <a:t> </a:t>
            </a:r>
            <a:br>
              <a:rPr lang="de-DE" sz="2400" dirty="0">
                <a:cs typeface="+mn-cs"/>
              </a:rPr>
            </a:br>
            <a:r>
              <a:rPr lang="de-DE" sz="2400" dirty="0">
                <a:cs typeface="+mn-cs"/>
              </a:rPr>
              <a:t>       </a:t>
            </a:r>
            <a:r>
              <a:rPr lang="de-DE" sz="2400" dirty="0" err="1">
                <a:cs typeface="+mn-cs"/>
              </a:rPr>
              <a:t>then</a:t>
            </a:r>
            <a:r>
              <a:rPr lang="de-DE" sz="2400" dirty="0">
                <a:cs typeface="+mn-cs"/>
              </a:rPr>
              <a:t> </a:t>
            </a:r>
            <a:r>
              <a:rPr lang="de-DE" sz="2400" dirty="0" err="1">
                <a:cs typeface="+mn-cs"/>
              </a:rPr>
              <a:t>exit</a:t>
            </a:r>
            <a:r>
              <a:rPr lang="de-DE" sz="2400" dirty="0">
                <a:cs typeface="+mn-cs"/>
              </a:rPr>
              <a:t>    </a:t>
            </a:r>
            <a:r>
              <a:rPr lang="de-DE" sz="2400" dirty="0">
                <a:solidFill>
                  <a:schemeClr val="hlink"/>
                </a:solidFill>
                <a:cs typeface="+mn-cs"/>
              </a:rPr>
              <a:t>// Heap-</a:t>
            </a:r>
            <a:r>
              <a:rPr lang="de-DE" sz="2400" dirty="0" err="1">
                <a:solidFill>
                  <a:schemeClr val="hlink"/>
                </a:solidFill>
                <a:cs typeface="+mn-cs"/>
              </a:rPr>
              <a:t>Inv</a:t>
            </a:r>
            <a:r>
              <a:rPr lang="de-DE" sz="2400" dirty="0">
                <a:solidFill>
                  <a:schemeClr val="hlink"/>
                </a:solidFill>
                <a:cs typeface="+mn-cs"/>
              </a:rPr>
              <a:t> gilt</a:t>
            </a:r>
            <a:br>
              <a:rPr lang="de-DE" sz="2400" dirty="0">
                <a:solidFill>
                  <a:schemeClr val="hlink"/>
                </a:solidFill>
                <a:cs typeface="+mn-cs"/>
              </a:rPr>
            </a:br>
            <a:r>
              <a:rPr lang="de-DE" sz="2400" dirty="0">
                <a:cs typeface="+mn-cs"/>
              </a:rPr>
              <a:t>    </a:t>
            </a:r>
            <a:r>
              <a:rPr lang="de-DE" sz="2400" dirty="0" err="1">
                <a:solidFill>
                  <a:schemeClr val="accent1">
                    <a:lumMod val="50000"/>
                  </a:schemeClr>
                </a:solidFill>
                <a:cs typeface="+mn-cs"/>
              </a:rPr>
              <a:t>temp</a:t>
            </a:r>
            <a:r>
              <a:rPr lang="de-DE" sz="2400" dirty="0">
                <a:solidFill>
                  <a:schemeClr val="accent1">
                    <a:lumMod val="50000"/>
                  </a:schemeClr>
                </a:solidFill>
                <a:cs typeface="+mn-cs"/>
              </a:rPr>
              <a:t> := H</a:t>
            </a:r>
            <a:r>
              <a:rPr lang="de-DE" sz="2400" dirty="0">
                <a:solidFill>
                  <a:schemeClr val="hlink"/>
                </a:solidFill>
                <a:cs typeface="+mn-cs"/>
              </a:rPr>
              <a:t>[i]; H[i] </a:t>
            </a:r>
            <a:r>
              <a:rPr lang="en-US" sz="2400" dirty="0">
                <a:solidFill>
                  <a:schemeClr val="hlink"/>
                </a:solidFill>
                <a:latin typeface="cmsy10" charset="0"/>
                <a:cs typeface="+mn-cs"/>
              </a:rPr>
              <a:t>:=</a:t>
            </a:r>
            <a:r>
              <a:rPr lang="de-DE" sz="2400" dirty="0">
                <a:solidFill>
                  <a:schemeClr val="hlink"/>
                </a:solidFill>
                <a:cs typeface="+mn-cs"/>
              </a:rPr>
              <a:t> H[m]; H[m] := </a:t>
            </a:r>
            <a:r>
              <a:rPr lang="de-DE" sz="2400" dirty="0" err="1">
                <a:solidFill>
                  <a:schemeClr val="hlink"/>
                </a:solidFill>
                <a:cs typeface="+mn-cs"/>
              </a:rPr>
              <a:t>temp</a:t>
            </a:r>
            <a:r>
              <a:rPr lang="de-DE" sz="2400" dirty="0">
                <a:solidFill>
                  <a:schemeClr val="hlink"/>
                </a:solidFill>
                <a:cs typeface="+mn-cs"/>
              </a:rPr>
              <a:t>; </a:t>
            </a:r>
            <a:br>
              <a:rPr lang="de-DE" sz="2400" dirty="0">
                <a:solidFill>
                  <a:schemeClr val="hlink"/>
                </a:solidFill>
                <a:cs typeface="+mn-cs"/>
              </a:rPr>
            </a:br>
            <a:r>
              <a:rPr lang="de-DE" sz="2400" dirty="0">
                <a:solidFill>
                  <a:schemeClr val="hlink"/>
                </a:solidFill>
                <a:cs typeface="+mn-cs"/>
              </a:rPr>
              <a:t>    i:=m</a:t>
            </a:r>
          </a:p>
        </p:txBody>
      </p:sp>
      <p:sp>
        <p:nvSpPr>
          <p:cNvPr id="153604" name="Text Box 4"/>
          <p:cNvSpPr txBox="1">
            <a:spLocks noChangeArrowheads="1"/>
          </p:cNvSpPr>
          <p:nvPr/>
        </p:nvSpPr>
        <p:spPr bwMode="auto">
          <a:xfrm>
            <a:off x="5651500" y="2035696"/>
            <a:ext cx="25225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dirty="0" err="1">
                <a:cs typeface="+mn-cs"/>
              </a:rPr>
              <a:t>Laufzeit</a:t>
            </a:r>
            <a:r>
              <a:rPr lang="en-US" sz="2400" dirty="0">
                <a:cs typeface="+mn-cs"/>
              </a:rPr>
              <a:t>: </a:t>
            </a:r>
            <a:r>
              <a:rPr lang="en-US" sz="2400" dirty="0">
                <a:solidFill>
                  <a:schemeClr val="hlink"/>
                </a:solidFill>
                <a:cs typeface="+mn-cs"/>
              </a:rPr>
              <a:t>O(log n)</a:t>
            </a:r>
          </a:p>
        </p:txBody>
      </p:sp>
      <p:sp>
        <p:nvSpPr>
          <p:cNvPr id="8" name="Rechteck 4">
            <a:extLst>
              <a:ext uri="{FF2B5EF4-FFF2-40B4-BE49-F238E27FC236}">
                <a16:creationId xmlns:a16="http://schemas.microsoft.com/office/drawing/2014/main" id="{9A2FAF76-AEA0-1F40-BC3B-AF83DF4A31D1}"/>
              </a:ext>
            </a:extLst>
          </p:cNvPr>
          <p:cNvSpPr/>
          <p:nvPr/>
        </p:nvSpPr>
        <p:spPr>
          <a:xfrm>
            <a:off x="2555776" y="6630860"/>
            <a:ext cx="3816424" cy="2880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200" dirty="0">
                <a:solidFill>
                  <a:schemeClr val="bg1"/>
                </a:solidFill>
              </a:rPr>
              <a:t>http://www14.in.tum.de/lehre/2008WS/</a:t>
            </a:r>
            <a:r>
              <a:rPr lang="de-DE" sz="1200" dirty="0" err="1">
                <a:solidFill>
                  <a:schemeClr val="bg1"/>
                </a:solidFill>
              </a:rPr>
              <a:t>ea</a:t>
            </a:r>
            <a:r>
              <a:rPr lang="de-DE" sz="1200" dirty="0">
                <a:solidFill>
                  <a:schemeClr val="bg1"/>
                </a:solidFill>
              </a:rPr>
              <a:t>/</a:t>
            </a:r>
            <a:r>
              <a:rPr lang="de-DE" sz="1200" dirty="0" err="1">
                <a:solidFill>
                  <a:schemeClr val="bg1"/>
                </a:solidFill>
              </a:rPr>
              <a:t>index.html.de</a:t>
            </a:r>
            <a:endParaRPr lang="de-DE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90543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36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Prioritätswarteschlange mit binärem Heap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12F2AC-72A6-5242-BB66-261AC8F7AC4C}" type="slidenum">
              <a:rPr lang="de-DE" smtClean="0"/>
              <a:pPr>
                <a:defRPr/>
              </a:pPr>
              <a:t>22</a:t>
            </a:fld>
            <a:endParaRPr lang="de-DE"/>
          </a:p>
        </p:txBody>
      </p:sp>
      <p:graphicFrame>
        <p:nvGraphicFramePr>
          <p:cNvPr id="5" name="Group 46"/>
          <p:cNvGraphicFramePr>
            <a:graphicFrameLocks noGrp="1"/>
          </p:cNvGraphicFramePr>
          <p:nvPr/>
        </p:nvGraphicFramePr>
        <p:xfrm>
          <a:off x="1907704" y="1550193"/>
          <a:ext cx="5011737" cy="2322513"/>
        </p:xfrm>
        <a:graphic>
          <a:graphicData uri="http://schemas.openxmlformats.org/drawingml/2006/table">
            <a:tbl>
              <a:tblPr/>
              <a:tblGrid>
                <a:gridCol w="23764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352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81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Operator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Laufzeit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9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insert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O(log n)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1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min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O(1)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1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deleteMin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O(log n)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7028787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F8702F-FFAB-E043-B29C-F3E93BC18E8D}" type="slidenum">
              <a:rPr lang="de-DE"/>
              <a:pPr>
                <a:defRPr/>
              </a:pPr>
              <a:t>23</a:t>
            </a:fld>
            <a:endParaRPr lang="de-DE"/>
          </a:p>
        </p:txBody>
      </p:sp>
      <p:sp>
        <p:nvSpPr>
          <p:cNvPr id="156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>
                <a:cs typeface="+mj-cs"/>
              </a:rPr>
              <a:t>Binärer Heap</a:t>
            </a:r>
          </a:p>
        </p:txBody>
      </p:sp>
      <p:sp>
        <p:nvSpPr>
          <p:cNvPr id="156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  <a:defRPr/>
            </a:pPr>
            <a:r>
              <a:rPr lang="de-DE" dirty="0" err="1">
                <a:solidFill>
                  <a:schemeClr val="accent2"/>
                </a:solidFill>
                <a:cs typeface="+mn-cs"/>
              </a:rPr>
              <a:t>build</a:t>
            </a:r>
            <a:r>
              <a:rPr lang="de-DE" dirty="0">
                <a:solidFill>
                  <a:schemeClr val="accent2"/>
                </a:solidFill>
                <a:cs typeface="+mn-cs"/>
              </a:rPr>
              <a:t>({e</a:t>
            </a:r>
            <a:r>
              <a:rPr lang="de-DE" baseline="-25000" dirty="0">
                <a:solidFill>
                  <a:schemeClr val="accent2"/>
                </a:solidFill>
                <a:cs typeface="+mn-cs"/>
              </a:rPr>
              <a:t>1</a:t>
            </a:r>
            <a:r>
              <a:rPr lang="de-DE" dirty="0">
                <a:solidFill>
                  <a:schemeClr val="accent2"/>
                </a:solidFill>
                <a:cs typeface="+mn-cs"/>
              </a:rPr>
              <a:t>,…,e</a:t>
            </a:r>
            <a:r>
              <a:rPr lang="de-DE" baseline="-25000" dirty="0">
                <a:solidFill>
                  <a:schemeClr val="accent2"/>
                </a:solidFill>
                <a:cs typeface="+mn-cs"/>
              </a:rPr>
              <a:t>n</a:t>
            </a:r>
            <a:r>
              <a:rPr lang="de-DE" dirty="0">
                <a:solidFill>
                  <a:schemeClr val="accent2"/>
                </a:solidFill>
                <a:cs typeface="+mn-cs"/>
              </a:rPr>
              <a:t>}, </a:t>
            </a:r>
            <a:r>
              <a:rPr lang="de-DE" dirty="0" err="1">
                <a:solidFill>
                  <a:schemeClr val="accent2"/>
                </a:solidFill>
                <a:cs typeface="+mn-cs"/>
              </a:rPr>
              <a:t>key</a:t>
            </a:r>
            <a:r>
              <a:rPr lang="de-DE" dirty="0">
                <a:solidFill>
                  <a:schemeClr val="accent2"/>
                </a:solidFill>
                <a:cs typeface="+mn-cs"/>
              </a:rPr>
              <a:t>):</a:t>
            </a:r>
          </a:p>
          <a:p>
            <a:pPr eaLnBrk="1" hangingPunct="1">
              <a:defRPr/>
            </a:pPr>
            <a:r>
              <a:rPr lang="de-DE" dirty="0">
                <a:cs typeface="+mn-cs"/>
              </a:rPr>
              <a:t>Naive Implementierung: über </a:t>
            </a:r>
            <a:r>
              <a:rPr lang="de-DE" dirty="0" err="1">
                <a:solidFill>
                  <a:schemeClr val="hlink"/>
                </a:solidFill>
                <a:cs typeface="+mn-cs"/>
              </a:rPr>
              <a:t>n</a:t>
            </a:r>
            <a:r>
              <a:rPr lang="de-DE" dirty="0">
                <a:cs typeface="+mn-cs"/>
              </a:rPr>
              <a:t> </a:t>
            </a:r>
            <a:r>
              <a:rPr lang="de-DE" dirty="0" err="1">
                <a:solidFill>
                  <a:schemeClr val="accent2"/>
                </a:solidFill>
                <a:cs typeface="+mn-cs"/>
              </a:rPr>
              <a:t>insert</a:t>
            </a:r>
            <a:r>
              <a:rPr lang="de-DE" dirty="0">
                <a:cs typeface="+mn-cs"/>
              </a:rPr>
              <a:t>(</a:t>
            </a:r>
            <a:r>
              <a:rPr lang="de-DE" dirty="0" err="1">
                <a:solidFill>
                  <a:schemeClr val="hlink"/>
                </a:solidFill>
                <a:cs typeface="+mn-cs"/>
              </a:rPr>
              <a:t>e</a:t>
            </a:r>
            <a:r>
              <a:rPr lang="de-DE" dirty="0">
                <a:cs typeface="+mn-cs"/>
              </a:rPr>
              <a:t>)-Operationen. Laufzeit </a:t>
            </a:r>
            <a:r>
              <a:rPr lang="de-DE" dirty="0">
                <a:solidFill>
                  <a:schemeClr val="hlink"/>
                </a:solidFill>
                <a:cs typeface="+mn-cs"/>
              </a:rPr>
              <a:t>O(</a:t>
            </a:r>
            <a:r>
              <a:rPr lang="de-DE" dirty="0" err="1">
                <a:solidFill>
                  <a:schemeClr val="hlink"/>
                </a:solidFill>
                <a:cs typeface="+mn-cs"/>
              </a:rPr>
              <a:t>n</a:t>
            </a:r>
            <a:r>
              <a:rPr lang="de-DE" dirty="0">
                <a:solidFill>
                  <a:schemeClr val="hlink"/>
                </a:solidFill>
                <a:cs typeface="+mn-cs"/>
              </a:rPr>
              <a:t> log </a:t>
            </a:r>
            <a:r>
              <a:rPr lang="de-DE" dirty="0" err="1">
                <a:solidFill>
                  <a:schemeClr val="hlink"/>
                </a:solidFill>
                <a:cs typeface="+mn-cs"/>
              </a:rPr>
              <a:t>n</a:t>
            </a:r>
            <a:r>
              <a:rPr lang="de-DE" dirty="0">
                <a:solidFill>
                  <a:schemeClr val="hlink"/>
                </a:solidFill>
                <a:cs typeface="+mn-cs"/>
              </a:rPr>
              <a:t>)</a:t>
            </a:r>
          </a:p>
          <a:p>
            <a:pPr eaLnBrk="1" hangingPunct="1">
              <a:defRPr/>
            </a:pPr>
            <a:r>
              <a:rPr lang="de-DE" dirty="0">
                <a:cs typeface="+mn-cs"/>
              </a:rPr>
              <a:t>Bessere Implementierung:</a:t>
            </a:r>
            <a:br>
              <a:rPr lang="de-DE" dirty="0">
                <a:cs typeface="+mn-cs"/>
              </a:rPr>
            </a:br>
            <a:r>
              <a:rPr lang="de-DE" dirty="0">
                <a:cs typeface="+mn-cs"/>
              </a:rPr>
              <a:t>Setze </a:t>
            </a:r>
            <a:r>
              <a:rPr lang="de-DE" dirty="0">
                <a:solidFill>
                  <a:schemeClr val="hlink"/>
                </a:solidFill>
                <a:cs typeface="+mn-cs"/>
              </a:rPr>
              <a:t>H[i]:=e</a:t>
            </a:r>
            <a:r>
              <a:rPr lang="de-DE" baseline="-25000" dirty="0">
                <a:solidFill>
                  <a:schemeClr val="hlink"/>
                </a:solidFill>
                <a:cs typeface="+mn-cs"/>
              </a:rPr>
              <a:t>i</a:t>
            </a:r>
            <a:r>
              <a:rPr lang="de-DE" dirty="0">
                <a:cs typeface="+mn-cs"/>
              </a:rPr>
              <a:t> für alle </a:t>
            </a:r>
            <a:r>
              <a:rPr lang="de-DE" dirty="0">
                <a:solidFill>
                  <a:schemeClr val="hlink"/>
                </a:solidFill>
                <a:cs typeface="+mn-cs"/>
              </a:rPr>
              <a:t>i.</a:t>
            </a:r>
            <a:r>
              <a:rPr lang="de-DE" dirty="0">
                <a:cs typeface="+mn-cs"/>
              </a:rPr>
              <a:t> Rufe </a:t>
            </a:r>
            <a:r>
              <a:rPr lang="de-DE" dirty="0" err="1">
                <a:solidFill>
                  <a:schemeClr val="accent2"/>
                </a:solidFill>
                <a:cs typeface="+mn-cs"/>
              </a:rPr>
              <a:t>siftDown</a:t>
            </a:r>
            <a:r>
              <a:rPr lang="de-DE" dirty="0">
                <a:solidFill>
                  <a:schemeClr val="accent2"/>
                </a:solidFill>
                <a:cs typeface="+mn-cs"/>
              </a:rPr>
              <a:t>(i)</a:t>
            </a:r>
            <a:r>
              <a:rPr lang="de-DE" dirty="0">
                <a:cs typeface="+mn-cs"/>
              </a:rPr>
              <a:t> auf</a:t>
            </a:r>
            <a:br>
              <a:rPr lang="de-DE" dirty="0">
                <a:cs typeface="+mn-cs"/>
              </a:rPr>
            </a:br>
            <a:r>
              <a:rPr lang="de-DE" dirty="0">
                <a:cs typeface="+mn-cs"/>
              </a:rPr>
              <a:t>für </a:t>
            </a:r>
            <a:r>
              <a:rPr lang="de-DE" dirty="0">
                <a:solidFill>
                  <a:schemeClr val="hlink"/>
                </a:solidFill>
                <a:cs typeface="+mn-cs"/>
              </a:rPr>
              <a:t>i=</a:t>
            </a:r>
            <a:r>
              <a:rPr lang="de-DE" dirty="0" err="1">
                <a:solidFill>
                  <a:schemeClr val="hlink"/>
                </a:solidFill>
                <a:cs typeface="+mn-cs"/>
              </a:rPr>
              <a:t>parent</a:t>
            </a:r>
            <a:r>
              <a:rPr lang="de-DE" dirty="0">
                <a:solidFill>
                  <a:schemeClr val="hlink"/>
                </a:solidFill>
                <a:cs typeface="+mn-cs"/>
              </a:rPr>
              <a:t>(</a:t>
            </a:r>
            <a:r>
              <a:rPr lang="de-DE" dirty="0" err="1">
                <a:solidFill>
                  <a:schemeClr val="hlink"/>
                </a:solidFill>
                <a:cs typeface="+mn-cs"/>
              </a:rPr>
              <a:t>n</a:t>
            </a:r>
            <a:r>
              <a:rPr lang="de-DE" dirty="0">
                <a:solidFill>
                  <a:schemeClr val="hlink"/>
                </a:solidFill>
                <a:cs typeface="+mn-cs"/>
              </a:rPr>
              <a:t>)</a:t>
            </a:r>
            <a:r>
              <a:rPr lang="de-DE" dirty="0">
                <a:cs typeface="+mn-cs"/>
              </a:rPr>
              <a:t> runter bis </a:t>
            </a:r>
            <a:r>
              <a:rPr lang="de-DE" dirty="0">
                <a:solidFill>
                  <a:schemeClr val="hlink"/>
                </a:solidFill>
                <a:cs typeface="+mn-cs"/>
              </a:rPr>
              <a:t>1</a:t>
            </a:r>
            <a:r>
              <a:rPr lang="de-DE" dirty="0">
                <a:cs typeface="+mn-cs"/>
              </a:rPr>
              <a:t> (d.h. von der vorletzten Ebene hoch bis zur obersten Ebene) </a:t>
            </a:r>
          </a:p>
        </p:txBody>
      </p:sp>
      <p:sp>
        <p:nvSpPr>
          <p:cNvPr id="7" name="Rechteck 4">
            <a:extLst>
              <a:ext uri="{FF2B5EF4-FFF2-40B4-BE49-F238E27FC236}">
                <a16:creationId xmlns:a16="http://schemas.microsoft.com/office/drawing/2014/main" id="{54BE17C1-9174-0B4E-B4B9-59A15AC4C16A}"/>
              </a:ext>
            </a:extLst>
          </p:cNvPr>
          <p:cNvSpPr/>
          <p:nvPr/>
        </p:nvSpPr>
        <p:spPr>
          <a:xfrm>
            <a:off x="2555776" y="6630860"/>
            <a:ext cx="3816424" cy="2880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200" dirty="0">
                <a:solidFill>
                  <a:schemeClr val="bg1"/>
                </a:solidFill>
              </a:rPr>
              <a:t>http://www14.in.tum.de/lehre/2008WS/</a:t>
            </a:r>
            <a:r>
              <a:rPr lang="de-DE" sz="1200" dirty="0" err="1">
                <a:solidFill>
                  <a:schemeClr val="bg1"/>
                </a:solidFill>
              </a:rPr>
              <a:t>ea</a:t>
            </a:r>
            <a:r>
              <a:rPr lang="de-DE" sz="1200" dirty="0">
                <a:solidFill>
                  <a:schemeClr val="bg1"/>
                </a:solidFill>
              </a:rPr>
              <a:t>/</a:t>
            </a:r>
            <a:r>
              <a:rPr lang="de-DE" sz="1200" dirty="0" err="1">
                <a:solidFill>
                  <a:schemeClr val="bg1"/>
                </a:solidFill>
              </a:rPr>
              <a:t>index.html.de</a:t>
            </a:r>
            <a:endParaRPr lang="de-DE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15397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6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45C1FB-E85F-9843-8300-A9AE10EE40B2}" type="slidenum">
              <a:rPr lang="de-DE"/>
              <a:pPr>
                <a:defRPr/>
              </a:pPr>
              <a:t>24</a:t>
            </a:fld>
            <a:endParaRPr lang="de-DE"/>
          </a:p>
        </p:txBody>
      </p:sp>
      <p:sp>
        <p:nvSpPr>
          <p:cNvPr id="183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err="1">
                <a:cs typeface="+mj-cs"/>
              </a:rPr>
              <a:t>Binärer</a:t>
            </a:r>
            <a:r>
              <a:rPr lang="en-US" dirty="0">
                <a:cs typeface="+mj-cs"/>
              </a:rPr>
              <a:t> Heap: Operation build</a:t>
            </a:r>
          </a:p>
        </p:txBody>
      </p:sp>
      <p:sp>
        <p:nvSpPr>
          <p:cNvPr id="183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  <a:defRPr/>
            </a:pPr>
            <a:r>
              <a:rPr lang="de-DE" dirty="0">
                <a:cs typeface="+mn-cs"/>
              </a:rPr>
              <a:t>Setze </a:t>
            </a:r>
            <a:r>
              <a:rPr lang="de-DE" dirty="0">
                <a:solidFill>
                  <a:schemeClr val="hlink"/>
                </a:solidFill>
                <a:cs typeface="+mn-cs"/>
              </a:rPr>
              <a:t>H[i]:=e</a:t>
            </a:r>
            <a:r>
              <a:rPr lang="de-DE" baseline="-25000" dirty="0">
                <a:solidFill>
                  <a:schemeClr val="hlink"/>
                </a:solidFill>
                <a:cs typeface="+mn-cs"/>
              </a:rPr>
              <a:t>i</a:t>
            </a:r>
            <a:r>
              <a:rPr lang="de-DE" dirty="0">
                <a:cs typeface="+mn-cs"/>
              </a:rPr>
              <a:t> für alle </a:t>
            </a:r>
            <a:r>
              <a:rPr lang="de-DE" dirty="0">
                <a:solidFill>
                  <a:schemeClr val="hlink"/>
                </a:solidFill>
                <a:cs typeface="+mn-cs"/>
              </a:rPr>
              <a:t>i.</a:t>
            </a:r>
            <a:r>
              <a:rPr lang="de-DE" dirty="0">
                <a:cs typeface="+mn-cs"/>
              </a:rPr>
              <a:t> Rufe </a:t>
            </a:r>
            <a:r>
              <a:rPr lang="de-DE" dirty="0" err="1">
                <a:solidFill>
                  <a:schemeClr val="accent2"/>
                </a:solidFill>
                <a:cs typeface="+mn-cs"/>
              </a:rPr>
              <a:t>siftDown</a:t>
            </a:r>
            <a:r>
              <a:rPr lang="de-DE" dirty="0">
                <a:solidFill>
                  <a:schemeClr val="accent2"/>
                </a:solidFill>
                <a:cs typeface="+mn-cs"/>
              </a:rPr>
              <a:t>(i, H)</a:t>
            </a:r>
            <a:r>
              <a:rPr lang="de-DE" dirty="0">
                <a:cs typeface="+mn-cs"/>
              </a:rPr>
              <a:t> für </a:t>
            </a:r>
          </a:p>
          <a:p>
            <a:pPr eaLnBrk="1" hangingPunct="1">
              <a:buFontTx/>
              <a:buNone/>
              <a:defRPr/>
            </a:pPr>
            <a:r>
              <a:rPr lang="de-DE" dirty="0">
                <a:solidFill>
                  <a:schemeClr val="hlink"/>
                </a:solidFill>
                <a:cs typeface="+mn-cs"/>
              </a:rPr>
              <a:t>i=</a:t>
            </a:r>
            <a:r>
              <a:rPr lang="de-DE" dirty="0" err="1">
                <a:solidFill>
                  <a:schemeClr val="hlink"/>
                </a:solidFill>
                <a:cs typeface="+mn-cs"/>
              </a:rPr>
              <a:t>parents</a:t>
            </a:r>
            <a:r>
              <a:rPr lang="de-DE" dirty="0">
                <a:solidFill>
                  <a:schemeClr val="hlink"/>
                </a:solidFill>
                <a:cs typeface="+mn-cs"/>
              </a:rPr>
              <a:t>(</a:t>
            </a:r>
            <a:r>
              <a:rPr lang="de-DE" dirty="0" err="1">
                <a:solidFill>
                  <a:schemeClr val="hlink"/>
                </a:solidFill>
                <a:cs typeface="+mn-cs"/>
              </a:rPr>
              <a:t>n</a:t>
            </a:r>
            <a:r>
              <a:rPr lang="de-DE" dirty="0">
                <a:solidFill>
                  <a:schemeClr val="hlink"/>
                </a:solidFill>
                <a:cs typeface="+mn-cs"/>
              </a:rPr>
              <a:t>)</a:t>
            </a:r>
            <a:r>
              <a:rPr lang="de-DE" dirty="0">
                <a:cs typeface="+mn-cs"/>
              </a:rPr>
              <a:t> runter bis </a:t>
            </a:r>
            <a:r>
              <a:rPr lang="de-DE" dirty="0">
                <a:solidFill>
                  <a:schemeClr val="hlink"/>
                </a:solidFill>
                <a:cs typeface="+mn-cs"/>
              </a:rPr>
              <a:t>1</a:t>
            </a:r>
            <a:r>
              <a:rPr lang="de-DE" dirty="0">
                <a:cs typeface="+mn-cs"/>
              </a:rPr>
              <a:t> auf.</a:t>
            </a:r>
            <a:endParaRPr lang="en-US" dirty="0">
              <a:cs typeface="+mn-cs"/>
            </a:endParaRPr>
          </a:p>
        </p:txBody>
      </p:sp>
      <p:sp>
        <p:nvSpPr>
          <p:cNvPr id="183300" name="AutoShape 4"/>
          <p:cNvSpPr>
            <a:spLocks noChangeArrowheads="1"/>
          </p:cNvSpPr>
          <p:nvPr/>
        </p:nvSpPr>
        <p:spPr bwMode="auto">
          <a:xfrm>
            <a:off x="971550" y="2276872"/>
            <a:ext cx="2016125" cy="1779587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83301" name="Text Box 5"/>
          <p:cNvSpPr txBox="1">
            <a:spLocks noChangeArrowheads="1"/>
          </p:cNvSpPr>
          <p:nvPr/>
        </p:nvSpPr>
        <p:spPr bwMode="auto">
          <a:xfrm>
            <a:off x="948866" y="4293096"/>
            <a:ext cx="736755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sz="2400" dirty="0">
                <a:cs typeface="+mn-cs"/>
              </a:rPr>
              <a:t>Invariante: Für alle</a:t>
            </a:r>
            <a:r>
              <a:rPr lang="de-DE" sz="2400" dirty="0">
                <a:solidFill>
                  <a:schemeClr val="hlink"/>
                </a:solidFill>
                <a:cs typeface="+mn-cs"/>
              </a:rPr>
              <a:t> </a:t>
            </a:r>
            <a:r>
              <a:rPr lang="de-DE" sz="2400" dirty="0" err="1">
                <a:solidFill>
                  <a:schemeClr val="hlink"/>
                </a:solidFill>
                <a:cs typeface="+mn-cs"/>
              </a:rPr>
              <a:t>j</a:t>
            </a:r>
            <a:r>
              <a:rPr lang="de-DE" sz="2400" dirty="0">
                <a:solidFill>
                  <a:schemeClr val="hlink"/>
                </a:solidFill>
                <a:cs typeface="+mn-cs"/>
              </a:rPr>
              <a:t>&gt;i:</a:t>
            </a:r>
            <a:r>
              <a:rPr lang="de-DE" sz="2400" dirty="0">
                <a:cs typeface="+mn-cs"/>
              </a:rPr>
              <a:t> </a:t>
            </a:r>
            <a:r>
              <a:rPr lang="de-DE" sz="2400" dirty="0">
                <a:solidFill>
                  <a:schemeClr val="hlink"/>
                </a:solidFill>
                <a:cs typeface="+mn-cs"/>
              </a:rPr>
              <a:t>H[</a:t>
            </a:r>
            <a:r>
              <a:rPr lang="de-DE" sz="2400" dirty="0" err="1">
                <a:solidFill>
                  <a:schemeClr val="hlink"/>
                </a:solidFill>
                <a:cs typeface="+mn-cs"/>
              </a:rPr>
              <a:t>j</a:t>
            </a:r>
            <a:r>
              <a:rPr lang="de-DE" sz="2400" dirty="0">
                <a:solidFill>
                  <a:schemeClr val="hlink"/>
                </a:solidFill>
                <a:cs typeface="+mn-cs"/>
              </a:rPr>
              <a:t>]</a:t>
            </a:r>
            <a:r>
              <a:rPr lang="de-DE" sz="2400" dirty="0">
                <a:cs typeface="+mn-cs"/>
              </a:rPr>
              <a:t> minimal für </a:t>
            </a:r>
            <a:r>
              <a:rPr lang="de-DE" sz="2400" dirty="0" err="1">
                <a:cs typeface="+mn-cs"/>
              </a:rPr>
              <a:t>Teilbaum</a:t>
            </a:r>
            <a:r>
              <a:rPr lang="de-DE" sz="2400" dirty="0">
                <a:cs typeface="+mn-cs"/>
              </a:rPr>
              <a:t> von </a:t>
            </a:r>
            <a:r>
              <a:rPr lang="de-DE" sz="2400" dirty="0">
                <a:solidFill>
                  <a:schemeClr val="hlink"/>
                </a:solidFill>
                <a:cs typeface="+mn-cs"/>
              </a:rPr>
              <a:t>H[</a:t>
            </a:r>
            <a:r>
              <a:rPr lang="de-DE" sz="2400" dirty="0" err="1">
                <a:solidFill>
                  <a:schemeClr val="hlink"/>
                </a:solidFill>
                <a:cs typeface="+mn-cs"/>
              </a:rPr>
              <a:t>j</a:t>
            </a:r>
            <a:r>
              <a:rPr lang="de-DE" sz="2400" dirty="0">
                <a:solidFill>
                  <a:schemeClr val="hlink"/>
                </a:solidFill>
                <a:cs typeface="+mn-cs"/>
              </a:rPr>
              <a:t>]</a:t>
            </a:r>
            <a:r>
              <a:rPr lang="de-DE" sz="2400" dirty="0">
                <a:cs typeface="+mn-cs"/>
              </a:rPr>
              <a:t> </a:t>
            </a:r>
          </a:p>
        </p:txBody>
      </p:sp>
      <p:sp>
        <p:nvSpPr>
          <p:cNvPr id="183304" name="Line 8"/>
          <p:cNvSpPr>
            <a:spLocks noChangeShapeType="1"/>
          </p:cNvSpPr>
          <p:nvPr/>
        </p:nvSpPr>
        <p:spPr bwMode="auto">
          <a:xfrm>
            <a:off x="3059113" y="2996009"/>
            <a:ext cx="649287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83305" name="AutoShape 9"/>
          <p:cNvSpPr>
            <a:spLocks noChangeArrowheads="1"/>
          </p:cNvSpPr>
          <p:nvPr/>
        </p:nvSpPr>
        <p:spPr bwMode="auto">
          <a:xfrm>
            <a:off x="3563938" y="2276872"/>
            <a:ext cx="2016125" cy="1779587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83307" name="AutoShape 11"/>
          <p:cNvSpPr>
            <a:spLocks noChangeArrowheads="1"/>
          </p:cNvSpPr>
          <p:nvPr/>
        </p:nvSpPr>
        <p:spPr bwMode="auto">
          <a:xfrm>
            <a:off x="6156325" y="2276872"/>
            <a:ext cx="2016125" cy="1779587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83309" name="Line 13"/>
          <p:cNvSpPr>
            <a:spLocks noChangeShapeType="1"/>
          </p:cNvSpPr>
          <p:nvPr/>
        </p:nvSpPr>
        <p:spPr bwMode="auto">
          <a:xfrm>
            <a:off x="5580063" y="2996009"/>
            <a:ext cx="649287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83310" name="AutoShape 14"/>
          <p:cNvSpPr>
            <a:spLocks noChangeArrowheads="1"/>
          </p:cNvSpPr>
          <p:nvPr/>
        </p:nvSpPr>
        <p:spPr bwMode="auto">
          <a:xfrm>
            <a:off x="1042988" y="2276872"/>
            <a:ext cx="1873250" cy="1655762"/>
          </a:xfrm>
          <a:prstGeom prst="triangle">
            <a:avLst>
              <a:gd name="adj" fmla="val 50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2400">
                <a:cs typeface="+mn-cs"/>
              </a:rPr>
              <a:t>Inv.</a:t>
            </a:r>
          </a:p>
          <a:p>
            <a:pPr algn="ctr">
              <a:defRPr/>
            </a:pPr>
            <a:r>
              <a:rPr lang="en-US" sz="2400">
                <a:cs typeface="+mn-cs"/>
              </a:rPr>
              <a:t>verletzt</a:t>
            </a:r>
          </a:p>
        </p:txBody>
      </p:sp>
      <p:sp>
        <p:nvSpPr>
          <p:cNvPr id="183311" name="AutoShape 15"/>
          <p:cNvSpPr>
            <a:spLocks noChangeArrowheads="1"/>
          </p:cNvSpPr>
          <p:nvPr/>
        </p:nvSpPr>
        <p:spPr bwMode="auto">
          <a:xfrm>
            <a:off x="4067175" y="2276872"/>
            <a:ext cx="1009650" cy="935037"/>
          </a:xfrm>
          <a:prstGeom prst="triangle">
            <a:avLst>
              <a:gd name="adj" fmla="val 50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5" name="Rectangle 3"/>
          <p:cNvSpPr txBox="1">
            <a:spLocks noChangeArrowheads="1"/>
          </p:cNvSpPr>
          <p:nvPr/>
        </p:nvSpPr>
        <p:spPr bwMode="auto">
          <a:xfrm>
            <a:off x="457200" y="4941391"/>
            <a:ext cx="8229600" cy="1223913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600">
                <a:solidFill>
                  <a:schemeClr val="tx1"/>
                </a:solidFill>
                <a:latin typeface="+mn-lt"/>
                <a:ea typeface="+mn-ea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 eaLnBrk="1" hangingPunct="1">
              <a:buNone/>
              <a:defRPr/>
            </a:pPr>
            <a:r>
              <a:rPr lang="de-DE" sz="2400" dirty="0">
                <a:cs typeface="+mn-cs"/>
              </a:rPr>
              <a:t>Aufwand? Sicher O(</a:t>
            </a:r>
            <a:r>
              <a:rPr lang="de-DE" sz="2400" dirty="0" err="1">
                <a:solidFill>
                  <a:schemeClr val="hlink"/>
                </a:solidFill>
                <a:cs typeface="+mn-cs"/>
              </a:rPr>
              <a:t>n</a:t>
            </a:r>
            <a:r>
              <a:rPr lang="de-DE" sz="2400" dirty="0">
                <a:solidFill>
                  <a:schemeClr val="hlink"/>
                </a:solidFill>
                <a:cs typeface="+mn-cs"/>
              </a:rPr>
              <a:t> log </a:t>
            </a:r>
            <a:r>
              <a:rPr lang="de-DE" sz="2400" dirty="0" err="1">
                <a:solidFill>
                  <a:schemeClr val="hlink"/>
                </a:solidFill>
                <a:cs typeface="+mn-cs"/>
              </a:rPr>
              <a:t>n</a:t>
            </a:r>
            <a:r>
              <a:rPr lang="de-DE" sz="2400" dirty="0">
                <a:cs typeface="+mn-cs"/>
              </a:rPr>
              <a:t>), siehe vorige Überlegungen </a:t>
            </a:r>
          </a:p>
          <a:p>
            <a:pPr marL="0" indent="0" eaLnBrk="1" hangingPunct="1">
              <a:buNone/>
              <a:defRPr/>
            </a:pPr>
            <a:r>
              <a:rPr lang="de-DE" sz="2400" dirty="0">
                <a:cs typeface="+mn-cs"/>
              </a:rPr>
              <a:t>Unnötig pessimistisch (besser gesagt: asymptotisch nicht eng)</a:t>
            </a:r>
            <a:br>
              <a:rPr lang="de-DE" sz="2400" dirty="0">
                <a:cs typeface="+mn-cs"/>
              </a:rPr>
            </a:br>
            <a:endParaRPr lang="de-DE" sz="2400" dirty="0">
              <a:solidFill>
                <a:schemeClr val="hlink"/>
              </a:solidFill>
              <a:cs typeface="+mn-cs"/>
            </a:endParaRPr>
          </a:p>
        </p:txBody>
      </p:sp>
      <p:sp>
        <p:nvSpPr>
          <p:cNvPr id="16" name="Rechteck 4">
            <a:extLst>
              <a:ext uri="{FF2B5EF4-FFF2-40B4-BE49-F238E27FC236}">
                <a16:creationId xmlns:a16="http://schemas.microsoft.com/office/drawing/2014/main" id="{A8E3AB6D-3ABC-A44E-A576-896696454041}"/>
              </a:ext>
            </a:extLst>
          </p:cNvPr>
          <p:cNvSpPr/>
          <p:nvPr/>
        </p:nvSpPr>
        <p:spPr>
          <a:xfrm>
            <a:off x="2555776" y="6630860"/>
            <a:ext cx="3816424" cy="2880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200" dirty="0">
                <a:solidFill>
                  <a:schemeClr val="bg1"/>
                </a:solidFill>
              </a:rPr>
              <a:t>http://www14.in.tum.de/lehre/2008WS/</a:t>
            </a:r>
            <a:r>
              <a:rPr lang="de-DE" sz="1200" dirty="0" err="1">
                <a:solidFill>
                  <a:schemeClr val="bg1"/>
                </a:solidFill>
              </a:rPr>
              <a:t>ea</a:t>
            </a:r>
            <a:r>
              <a:rPr lang="de-DE" sz="1200" dirty="0">
                <a:solidFill>
                  <a:schemeClr val="bg1"/>
                </a:solidFill>
              </a:rPr>
              <a:t>/</a:t>
            </a:r>
            <a:r>
              <a:rPr lang="de-DE" sz="1200" dirty="0" err="1">
                <a:solidFill>
                  <a:schemeClr val="bg1"/>
                </a:solidFill>
              </a:rPr>
              <a:t>index.html.de</a:t>
            </a:r>
            <a:endParaRPr lang="de-DE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87080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Aufwand für </a:t>
            </a:r>
            <a:r>
              <a:rPr lang="de-DE" dirty="0" err="1"/>
              <a:t>build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124421"/>
            <a:ext cx="8611190" cy="4968875"/>
          </a:xfrm>
        </p:spPr>
        <p:txBody>
          <a:bodyPr/>
          <a:lstStyle/>
          <a:p>
            <a:r>
              <a:rPr lang="de-DE" sz="2000" dirty="0"/>
              <a:t>Die Höhe des Baumes, in den </a:t>
            </a:r>
            <a:r>
              <a:rPr lang="de-DE" sz="2000" dirty="0" err="1"/>
              <a:t>eingesiebt</a:t>
            </a:r>
            <a:r>
              <a:rPr lang="de-DE" sz="2000" dirty="0"/>
              <a:t> wird, nimmt zwar von unten nach oben zu, ...</a:t>
            </a:r>
          </a:p>
          <a:p>
            <a:r>
              <a:rPr lang="de-DE" sz="2000" dirty="0"/>
              <a:t>... aber für die meisten Knoten ist die Höhe „klein“ </a:t>
            </a:r>
            <a:br>
              <a:rPr lang="de-DE" sz="2000" dirty="0"/>
            </a:br>
            <a:r>
              <a:rPr lang="de-DE" sz="2000" dirty="0"/>
              <a:t>(die meisten Knoten sind unten)</a:t>
            </a:r>
          </a:p>
          <a:p>
            <a:r>
              <a:rPr lang="de-DE" sz="2000" dirty="0"/>
              <a:t>Ein </a:t>
            </a:r>
            <a:r>
              <a:rPr lang="de-DE" sz="2000" dirty="0" err="1"/>
              <a:t>n-elementiger</a:t>
            </a:r>
            <a:r>
              <a:rPr lang="de-DE" sz="2000" dirty="0"/>
              <a:t> Heap hat Höhe </a:t>
            </a:r>
            <a:r>
              <a:rPr lang="en-US" sz="1400" dirty="0">
                <a:solidFill>
                  <a:schemeClr val="hlink"/>
                </a:solidFill>
                <a:latin typeface="cmsy10" charset="0"/>
              </a:rPr>
              <a:t>⎣</a:t>
            </a:r>
            <a:r>
              <a:rPr lang="en-US" sz="2000" dirty="0">
                <a:solidFill>
                  <a:schemeClr val="hlink"/>
                </a:solidFill>
                <a:latin typeface="cmsy10" charset="0"/>
              </a:rPr>
              <a:t> 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</a:rPr>
              <a:t>log </a:t>
            </a:r>
            <a:r>
              <a:rPr lang="de-DE" sz="2000" dirty="0" err="1">
                <a:solidFill>
                  <a:schemeClr val="accent1">
                    <a:lumMod val="50000"/>
                  </a:schemeClr>
                </a:solidFill>
              </a:rPr>
              <a:t>n</a:t>
            </a:r>
            <a:r>
              <a:rPr lang="de-DE" sz="2000" dirty="0"/>
              <a:t> </a:t>
            </a:r>
            <a:r>
              <a:rPr lang="en-US" sz="1400" dirty="0">
                <a:solidFill>
                  <a:schemeClr val="hlink"/>
                </a:solidFill>
                <a:latin typeface="cmsy10" charset="0"/>
              </a:rPr>
              <a:t>⎦ </a:t>
            </a:r>
            <a:r>
              <a:rPr lang="de-DE" sz="2000" dirty="0"/>
              <a:t>...</a:t>
            </a:r>
          </a:p>
          <a:p>
            <a:r>
              <a:rPr lang="de-DE" sz="2000" dirty="0"/>
              <a:t>... und maximal </a:t>
            </a:r>
            <a:r>
              <a:rPr lang="de-DE" sz="1600" dirty="0">
                <a:solidFill>
                  <a:schemeClr val="accent1">
                    <a:lumMod val="50000"/>
                  </a:schemeClr>
                </a:solidFill>
              </a:rPr>
              <a:t>⎡</a:t>
            </a:r>
            <a:r>
              <a:rPr lang="de-DE" sz="2000" dirty="0" err="1">
                <a:solidFill>
                  <a:schemeClr val="accent1">
                    <a:lumMod val="50000"/>
                  </a:schemeClr>
                </a:solidFill>
              </a:rPr>
              <a:t>n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</a:rPr>
              <a:t>/2</a:t>
            </a:r>
            <a:r>
              <a:rPr lang="de-DE" sz="2000" baseline="30000" dirty="0">
                <a:solidFill>
                  <a:schemeClr val="accent1">
                    <a:lumMod val="50000"/>
                  </a:schemeClr>
                </a:solidFill>
              </a:rPr>
              <a:t>h+1</a:t>
            </a:r>
            <a:r>
              <a:rPr lang="de-DE" sz="1600" dirty="0">
                <a:solidFill>
                  <a:schemeClr val="accent1">
                    <a:lumMod val="50000"/>
                  </a:schemeClr>
                </a:solidFill>
              </a:rPr>
              <a:t>⎤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de-DE" sz="2000" dirty="0"/>
              <a:t>viele Knoten (Teilbäume) mit Höhe 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</a:rPr>
              <a:t>h∈{0,…,</a:t>
            </a:r>
            <a:r>
              <a:rPr lang="de-DE" sz="2000" dirty="0"/>
              <a:t> </a:t>
            </a:r>
            <a:r>
              <a:rPr lang="en-US" sz="1400" dirty="0">
                <a:solidFill>
                  <a:schemeClr val="hlink"/>
                </a:solidFill>
                <a:latin typeface="cmsy10" charset="0"/>
              </a:rPr>
              <a:t>⎣</a:t>
            </a:r>
            <a:r>
              <a:rPr lang="en-US" sz="2000" dirty="0">
                <a:solidFill>
                  <a:schemeClr val="hlink"/>
                </a:solidFill>
                <a:latin typeface="cmsy10" charset="0"/>
              </a:rPr>
              <a:t> 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</a:rPr>
              <a:t>log </a:t>
            </a:r>
            <a:r>
              <a:rPr lang="de-DE" sz="2000" dirty="0" err="1">
                <a:solidFill>
                  <a:schemeClr val="accent1">
                    <a:lumMod val="50000"/>
                  </a:schemeClr>
                </a:solidFill>
              </a:rPr>
              <a:t>n</a:t>
            </a:r>
            <a:r>
              <a:rPr lang="de-DE" sz="2000" dirty="0"/>
              <a:t> </a:t>
            </a:r>
            <a:r>
              <a:rPr lang="en-US" sz="1400" dirty="0">
                <a:solidFill>
                  <a:schemeClr val="hlink"/>
                </a:solidFill>
                <a:latin typeface="cmsy10" charset="0"/>
              </a:rPr>
              <a:t>⎦ </a:t>
            </a:r>
            <a:r>
              <a:rPr lang="en-US" sz="2000" dirty="0">
                <a:solidFill>
                  <a:schemeClr val="hlink"/>
                </a:solidFill>
                <a:latin typeface="cmsy10" charset="0"/>
              </a:rPr>
              <a:t>}</a:t>
            </a:r>
            <a:endParaRPr lang="de-DE" sz="2000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de-DE" sz="2000" dirty="0" err="1">
                <a:solidFill>
                  <a:srgbClr val="0070C0"/>
                </a:solidFill>
              </a:rPr>
              <a:t>siftDown</a:t>
            </a:r>
            <a:r>
              <a:rPr lang="de-DE" sz="2000" dirty="0"/>
              <a:t>, aufgerufen auf Ebene 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</a:rPr>
              <a:t>h</a:t>
            </a:r>
            <a:r>
              <a:rPr lang="de-DE" sz="2000" dirty="0"/>
              <a:t>, braucht 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</a:rPr>
              <a:t>h</a:t>
            </a:r>
            <a:r>
              <a:rPr lang="de-DE" sz="2000" dirty="0"/>
              <a:t> Schritte</a:t>
            </a:r>
          </a:p>
          <a:p>
            <a:r>
              <a:rPr lang="de-DE" sz="2000" dirty="0"/>
              <a:t>Der Aufwand für </a:t>
            </a:r>
            <a:r>
              <a:rPr lang="de-DE" sz="2000" dirty="0" err="1">
                <a:solidFill>
                  <a:srgbClr val="0070C0"/>
                </a:solidFill>
              </a:rPr>
              <a:t>build</a:t>
            </a:r>
            <a:r>
              <a:rPr lang="de-DE" sz="2000" dirty="0">
                <a:solidFill>
                  <a:srgbClr val="0070C0"/>
                </a:solidFill>
              </a:rPr>
              <a:t> </a:t>
            </a:r>
            <a:r>
              <a:rPr lang="de-DE" sz="2000" dirty="0"/>
              <a:t>ist also</a:t>
            </a:r>
          </a:p>
          <a:p>
            <a:endParaRPr lang="de-DE" sz="2000" dirty="0"/>
          </a:p>
          <a:p>
            <a:endParaRPr lang="de-DE" sz="2000" dirty="0"/>
          </a:p>
          <a:p>
            <a:endParaRPr lang="de-DE" sz="2000" dirty="0"/>
          </a:p>
          <a:p>
            <a:endParaRPr lang="de-DE" sz="2000" dirty="0"/>
          </a:p>
          <a:p>
            <a:r>
              <a:rPr lang="de-DE" sz="2000" dirty="0"/>
              <a:t>wobei wir 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</a:rPr>
              <a:t>x = ½ </a:t>
            </a:r>
            <a:r>
              <a:rPr lang="de-DE" sz="2000" dirty="0"/>
              <a:t>setzen in</a:t>
            </a:r>
          </a:p>
          <a:p>
            <a:endParaRPr lang="de-DE" sz="20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388100"/>
            <a:ext cx="1008063" cy="196850"/>
          </a:xfrm>
        </p:spPr>
        <p:txBody>
          <a:bodyPr/>
          <a:lstStyle/>
          <a:p>
            <a:pPr>
              <a:defRPr/>
            </a:pPr>
            <a:fld id="{E912F2AC-72A6-5242-BB66-261AC8F7AC4C}" type="slidenum">
              <a:rPr lang="de-DE" smtClean="0"/>
              <a:pPr>
                <a:defRPr/>
              </a:pPr>
              <a:t>25</a:t>
            </a:fld>
            <a:endParaRPr lang="de-DE"/>
          </a:p>
        </p:txBody>
      </p:sp>
      <p:pic>
        <p:nvPicPr>
          <p:cNvPr id="5" name="Bild 4" descr="Screen Shot 2015-04-24 at 09.19.0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3933057"/>
            <a:ext cx="4498256" cy="1271246"/>
          </a:xfrm>
          <a:prstGeom prst="rect">
            <a:avLst/>
          </a:prstGeom>
        </p:spPr>
      </p:pic>
      <p:pic>
        <p:nvPicPr>
          <p:cNvPr id="6" name="Bild 5" descr="Screen Shot 2015-04-24 at 09.25.20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8064" y="4071395"/>
            <a:ext cx="2590740" cy="1044268"/>
          </a:xfrm>
          <a:prstGeom prst="rect">
            <a:avLst/>
          </a:prstGeom>
        </p:spPr>
      </p:pic>
      <p:pic>
        <p:nvPicPr>
          <p:cNvPr id="7" name="Bild 6" descr="Screen Shot 2015-04-24 at 09.25.50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0244" y="4347149"/>
            <a:ext cx="1115616" cy="425696"/>
          </a:xfrm>
          <a:prstGeom prst="rect">
            <a:avLst/>
          </a:prstGeom>
        </p:spPr>
      </p:pic>
      <p:pic>
        <p:nvPicPr>
          <p:cNvPr id="8" name="Bild 7" descr="Screen Shot 2015-04-24 at 09.28.02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6377" y="5013176"/>
            <a:ext cx="2350864" cy="1265849"/>
          </a:xfrm>
          <a:prstGeom prst="rect">
            <a:avLst/>
          </a:prstGeom>
        </p:spPr>
      </p:pic>
      <p:sp>
        <p:nvSpPr>
          <p:cNvPr id="9" name="Textfeld 8"/>
          <p:cNvSpPr txBox="1"/>
          <p:nvPr/>
        </p:nvSpPr>
        <p:spPr>
          <a:xfrm>
            <a:off x="6588224" y="5301208"/>
            <a:ext cx="248016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/>
              <a:t>Ergibt sich aus der Ableitung </a:t>
            </a:r>
          </a:p>
          <a:p>
            <a:r>
              <a:rPr lang="de-DE" sz="1200" dirty="0"/>
              <a:t>der geometrischen Reihe mit </a:t>
            </a:r>
            <a:r>
              <a:rPr lang="de-DE" sz="1200" i="1" dirty="0"/>
              <a:t>a</a:t>
            </a:r>
            <a:r>
              <a:rPr lang="de-DE" sz="1200" i="1" baseline="-25000" dirty="0"/>
              <a:t>0</a:t>
            </a:r>
            <a:r>
              <a:rPr lang="de-DE" sz="1200" dirty="0"/>
              <a:t> = 1:</a:t>
            </a:r>
          </a:p>
          <a:p>
            <a:endParaRPr lang="de-DE" sz="1200" dirty="0"/>
          </a:p>
        </p:txBody>
      </p:sp>
      <p:pic>
        <p:nvPicPr>
          <p:cNvPr id="10" name="Bild 9" descr="7628dbf8d3caa8af25a898851808eb90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2" y="5805264"/>
            <a:ext cx="1233137" cy="432048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A936C879-64F7-D04D-A65D-BD63DF45760E}"/>
              </a:ext>
            </a:extLst>
          </p:cNvPr>
          <p:cNvSpPr txBox="1"/>
          <p:nvPr/>
        </p:nvSpPr>
        <p:spPr>
          <a:xfrm>
            <a:off x="2931763" y="6296995"/>
            <a:ext cx="3296421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dirty="0">
                <a:solidFill>
                  <a:srgbClr val="0000FF"/>
                </a:solidFill>
              </a:rPr>
              <a:t>Robert W. Floyd: </a:t>
            </a:r>
            <a:r>
              <a:rPr lang="de-DE" sz="1000" dirty="0" err="1">
                <a:solidFill>
                  <a:srgbClr val="0000FF"/>
                </a:solidFill>
              </a:rPr>
              <a:t>Algorithm</a:t>
            </a:r>
            <a:r>
              <a:rPr lang="de-DE" sz="1000" dirty="0">
                <a:solidFill>
                  <a:srgbClr val="0000FF"/>
                </a:solidFill>
              </a:rPr>
              <a:t> 245: </a:t>
            </a:r>
            <a:r>
              <a:rPr lang="de-DE" sz="1000" dirty="0" err="1">
                <a:solidFill>
                  <a:srgbClr val="0000FF"/>
                </a:solidFill>
              </a:rPr>
              <a:t>Treesort</a:t>
            </a:r>
            <a:r>
              <a:rPr lang="de-DE" sz="1000" dirty="0">
                <a:solidFill>
                  <a:srgbClr val="0000FF"/>
                </a:solidFill>
              </a:rPr>
              <a:t> 3. </a:t>
            </a:r>
            <a:br>
              <a:rPr lang="de-DE" sz="1000" dirty="0">
                <a:solidFill>
                  <a:srgbClr val="0000FF"/>
                </a:solidFill>
              </a:rPr>
            </a:br>
            <a:r>
              <a:rPr lang="de-DE" sz="1000" dirty="0">
                <a:solidFill>
                  <a:srgbClr val="0000FF"/>
                </a:solidFill>
              </a:rPr>
              <a:t>In: Communications </a:t>
            </a:r>
            <a:r>
              <a:rPr lang="de-DE" sz="1000" dirty="0" err="1">
                <a:solidFill>
                  <a:srgbClr val="0000FF"/>
                </a:solidFill>
              </a:rPr>
              <a:t>of</a:t>
            </a:r>
            <a:r>
              <a:rPr lang="de-DE" sz="1000" dirty="0">
                <a:solidFill>
                  <a:srgbClr val="0000FF"/>
                </a:solidFill>
              </a:rPr>
              <a:t> </a:t>
            </a:r>
            <a:r>
              <a:rPr lang="de-DE" sz="1000" dirty="0" err="1">
                <a:solidFill>
                  <a:srgbClr val="0000FF"/>
                </a:solidFill>
              </a:rPr>
              <a:t>the</a:t>
            </a:r>
            <a:r>
              <a:rPr lang="de-DE" sz="1000" dirty="0">
                <a:solidFill>
                  <a:srgbClr val="0000FF"/>
                </a:solidFill>
              </a:rPr>
              <a:t> ACM. 7, Nr. 12, S. 701, </a:t>
            </a:r>
            <a:r>
              <a:rPr lang="de-DE" sz="1000" b="1" dirty="0">
                <a:solidFill>
                  <a:srgbClr val="FF0000"/>
                </a:solidFill>
              </a:rPr>
              <a:t>1964</a:t>
            </a:r>
            <a:endParaRPr lang="de-DE" sz="10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85457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45C1FB-E85F-9843-8300-A9AE10EE40B2}" type="slidenum">
              <a:rPr lang="de-DE"/>
              <a:pPr>
                <a:defRPr/>
              </a:pPr>
              <a:t>26</a:t>
            </a:fld>
            <a:endParaRPr lang="de-DE"/>
          </a:p>
        </p:txBody>
      </p:sp>
      <p:sp>
        <p:nvSpPr>
          <p:cNvPr id="183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err="1">
                <a:cs typeface="+mj-cs"/>
              </a:rPr>
              <a:t>Binärer</a:t>
            </a:r>
            <a:r>
              <a:rPr lang="en-US" dirty="0">
                <a:cs typeface="+mj-cs"/>
              </a:rPr>
              <a:t> Heap: Operation build</a:t>
            </a:r>
          </a:p>
        </p:txBody>
      </p:sp>
      <p:sp>
        <p:nvSpPr>
          <p:cNvPr id="183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  <a:defRPr/>
            </a:pPr>
            <a:r>
              <a:rPr lang="de-DE" dirty="0">
                <a:cs typeface="+mn-cs"/>
              </a:rPr>
              <a:t>Setze </a:t>
            </a:r>
            <a:r>
              <a:rPr lang="de-DE" dirty="0">
                <a:solidFill>
                  <a:schemeClr val="hlink"/>
                </a:solidFill>
                <a:cs typeface="+mn-cs"/>
              </a:rPr>
              <a:t>H[i]:=e</a:t>
            </a:r>
            <a:r>
              <a:rPr lang="de-DE" baseline="-25000" dirty="0">
                <a:solidFill>
                  <a:schemeClr val="hlink"/>
                </a:solidFill>
                <a:cs typeface="+mn-cs"/>
              </a:rPr>
              <a:t>i</a:t>
            </a:r>
            <a:r>
              <a:rPr lang="de-DE" dirty="0">
                <a:cs typeface="+mn-cs"/>
              </a:rPr>
              <a:t> für alle </a:t>
            </a:r>
            <a:r>
              <a:rPr lang="de-DE" dirty="0">
                <a:solidFill>
                  <a:schemeClr val="hlink"/>
                </a:solidFill>
                <a:cs typeface="+mn-cs"/>
              </a:rPr>
              <a:t>i.</a:t>
            </a:r>
            <a:r>
              <a:rPr lang="de-DE" dirty="0">
                <a:cs typeface="+mn-cs"/>
              </a:rPr>
              <a:t> Rufe </a:t>
            </a:r>
            <a:r>
              <a:rPr lang="de-DE" dirty="0" err="1">
                <a:solidFill>
                  <a:schemeClr val="accent2"/>
                </a:solidFill>
                <a:cs typeface="+mn-cs"/>
              </a:rPr>
              <a:t>siftDown</a:t>
            </a:r>
            <a:r>
              <a:rPr lang="de-DE" dirty="0">
                <a:solidFill>
                  <a:schemeClr val="accent2"/>
                </a:solidFill>
                <a:cs typeface="+mn-cs"/>
              </a:rPr>
              <a:t>(i, H)</a:t>
            </a:r>
            <a:r>
              <a:rPr lang="de-DE" dirty="0">
                <a:cs typeface="+mn-cs"/>
              </a:rPr>
              <a:t> für </a:t>
            </a:r>
          </a:p>
          <a:p>
            <a:pPr eaLnBrk="1" hangingPunct="1">
              <a:buFontTx/>
              <a:buNone/>
              <a:defRPr/>
            </a:pPr>
            <a:r>
              <a:rPr lang="de-DE" dirty="0">
                <a:solidFill>
                  <a:schemeClr val="hlink"/>
                </a:solidFill>
                <a:cs typeface="+mn-cs"/>
              </a:rPr>
              <a:t>i=</a:t>
            </a:r>
            <a:r>
              <a:rPr lang="de-DE" dirty="0" err="1">
                <a:solidFill>
                  <a:schemeClr val="hlink"/>
                </a:solidFill>
                <a:cs typeface="+mn-cs"/>
              </a:rPr>
              <a:t>parent</a:t>
            </a:r>
            <a:r>
              <a:rPr lang="de-DE" dirty="0">
                <a:solidFill>
                  <a:schemeClr val="hlink"/>
                </a:solidFill>
                <a:cs typeface="+mn-cs"/>
              </a:rPr>
              <a:t>(</a:t>
            </a:r>
            <a:r>
              <a:rPr lang="de-DE" dirty="0" err="1">
                <a:solidFill>
                  <a:schemeClr val="hlink"/>
                </a:solidFill>
                <a:cs typeface="+mn-cs"/>
              </a:rPr>
              <a:t>n</a:t>
            </a:r>
            <a:r>
              <a:rPr lang="de-DE" dirty="0">
                <a:solidFill>
                  <a:schemeClr val="hlink"/>
                </a:solidFill>
                <a:cs typeface="+mn-cs"/>
              </a:rPr>
              <a:t>)</a:t>
            </a:r>
            <a:r>
              <a:rPr lang="de-DE" dirty="0">
                <a:cs typeface="+mn-cs"/>
              </a:rPr>
              <a:t> runter bis </a:t>
            </a:r>
            <a:r>
              <a:rPr lang="de-DE" dirty="0">
                <a:solidFill>
                  <a:schemeClr val="hlink"/>
                </a:solidFill>
                <a:cs typeface="+mn-cs"/>
              </a:rPr>
              <a:t>1</a:t>
            </a:r>
            <a:r>
              <a:rPr lang="de-DE" dirty="0">
                <a:cs typeface="+mn-cs"/>
              </a:rPr>
              <a:t> auf.</a:t>
            </a:r>
            <a:endParaRPr lang="en-US" dirty="0">
              <a:cs typeface="+mn-cs"/>
            </a:endParaRPr>
          </a:p>
        </p:txBody>
      </p:sp>
      <p:sp>
        <p:nvSpPr>
          <p:cNvPr id="183300" name="AutoShape 4"/>
          <p:cNvSpPr>
            <a:spLocks noChangeArrowheads="1"/>
          </p:cNvSpPr>
          <p:nvPr/>
        </p:nvSpPr>
        <p:spPr bwMode="auto">
          <a:xfrm>
            <a:off x="971550" y="2276872"/>
            <a:ext cx="2016125" cy="1779587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83301" name="Text Box 5"/>
          <p:cNvSpPr txBox="1">
            <a:spLocks noChangeArrowheads="1"/>
          </p:cNvSpPr>
          <p:nvPr/>
        </p:nvSpPr>
        <p:spPr bwMode="auto">
          <a:xfrm>
            <a:off x="323528" y="4435872"/>
            <a:ext cx="856469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sz="2800" dirty="0">
                <a:cs typeface="+mn-cs"/>
              </a:rPr>
              <a:t>Invariante: Für alle</a:t>
            </a:r>
            <a:r>
              <a:rPr lang="de-DE" sz="2800" dirty="0">
                <a:solidFill>
                  <a:schemeClr val="hlink"/>
                </a:solidFill>
                <a:cs typeface="+mn-cs"/>
              </a:rPr>
              <a:t> </a:t>
            </a:r>
            <a:r>
              <a:rPr lang="de-DE" sz="2800" dirty="0" err="1">
                <a:solidFill>
                  <a:schemeClr val="hlink"/>
                </a:solidFill>
                <a:cs typeface="+mn-cs"/>
              </a:rPr>
              <a:t>j</a:t>
            </a:r>
            <a:r>
              <a:rPr lang="de-DE" sz="2800" dirty="0">
                <a:solidFill>
                  <a:schemeClr val="hlink"/>
                </a:solidFill>
                <a:cs typeface="+mn-cs"/>
              </a:rPr>
              <a:t>&gt;i:</a:t>
            </a:r>
            <a:r>
              <a:rPr lang="de-DE" sz="2800" dirty="0">
                <a:cs typeface="+mn-cs"/>
              </a:rPr>
              <a:t> </a:t>
            </a:r>
            <a:r>
              <a:rPr lang="de-DE" sz="2800" dirty="0">
                <a:solidFill>
                  <a:schemeClr val="hlink"/>
                </a:solidFill>
                <a:cs typeface="+mn-cs"/>
              </a:rPr>
              <a:t>H[</a:t>
            </a:r>
            <a:r>
              <a:rPr lang="de-DE" sz="2800" dirty="0" err="1">
                <a:solidFill>
                  <a:schemeClr val="hlink"/>
                </a:solidFill>
                <a:cs typeface="+mn-cs"/>
              </a:rPr>
              <a:t>j</a:t>
            </a:r>
            <a:r>
              <a:rPr lang="de-DE" sz="2800" dirty="0">
                <a:solidFill>
                  <a:schemeClr val="hlink"/>
                </a:solidFill>
                <a:cs typeface="+mn-cs"/>
              </a:rPr>
              <a:t>]</a:t>
            </a:r>
            <a:r>
              <a:rPr lang="de-DE" sz="2800" dirty="0">
                <a:cs typeface="+mn-cs"/>
              </a:rPr>
              <a:t> minimal für </a:t>
            </a:r>
            <a:r>
              <a:rPr lang="de-DE" sz="2800" dirty="0" err="1">
                <a:cs typeface="+mn-cs"/>
              </a:rPr>
              <a:t>Teilbaum</a:t>
            </a:r>
            <a:r>
              <a:rPr lang="de-DE" sz="2800" dirty="0">
                <a:cs typeface="+mn-cs"/>
              </a:rPr>
              <a:t> von </a:t>
            </a:r>
            <a:r>
              <a:rPr lang="de-DE" sz="2800" dirty="0">
                <a:solidFill>
                  <a:schemeClr val="hlink"/>
                </a:solidFill>
                <a:cs typeface="+mn-cs"/>
              </a:rPr>
              <a:t>H[</a:t>
            </a:r>
            <a:r>
              <a:rPr lang="de-DE" sz="2800" dirty="0" err="1">
                <a:solidFill>
                  <a:schemeClr val="hlink"/>
                </a:solidFill>
                <a:cs typeface="+mn-cs"/>
              </a:rPr>
              <a:t>j</a:t>
            </a:r>
            <a:r>
              <a:rPr lang="de-DE" sz="2800" dirty="0">
                <a:solidFill>
                  <a:schemeClr val="hlink"/>
                </a:solidFill>
                <a:cs typeface="+mn-cs"/>
              </a:rPr>
              <a:t>]</a:t>
            </a:r>
            <a:r>
              <a:rPr lang="de-DE" sz="2800" dirty="0">
                <a:cs typeface="+mn-cs"/>
              </a:rPr>
              <a:t> </a:t>
            </a:r>
          </a:p>
        </p:txBody>
      </p:sp>
      <p:sp>
        <p:nvSpPr>
          <p:cNvPr id="183304" name="Line 8"/>
          <p:cNvSpPr>
            <a:spLocks noChangeShapeType="1"/>
          </p:cNvSpPr>
          <p:nvPr/>
        </p:nvSpPr>
        <p:spPr bwMode="auto">
          <a:xfrm>
            <a:off x="3059113" y="2996009"/>
            <a:ext cx="649287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83305" name="AutoShape 9"/>
          <p:cNvSpPr>
            <a:spLocks noChangeArrowheads="1"/>
          </p:cNvSpPr>
          <p:nvPr/>
        </p:nvSpPr>
        <p:spPr bwMode="auto">
          <a:xfrm>
            <a:off x="3563938" y="2276872"/>
            <a:ext cx="2016125" cy="1779587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83307" name="AutoShape 11"/>
          <p:cNvSpPr>
            <a:spLocks noChangeArrowheads="1"/>
          </p:cNvSpPr>
          <p:nvPr/>
        </p:nvSpPr>
        <p:spPr bwMode="auto">
          <a:xfrm>
            <a:off x="6156325" y="2276872"/>
            <a:ext cx="2016125" cy="1779587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83309" name="Line 13"/>
          <p:cNvSpPr>
            <a:spLocks noChangeShapeType="1"/>
          </p:cNvSpPr>
          <p:nvPr/>
        </p:nvSpPr>
        <p:spPr bwMode="auto">
          <a:xfrm>
            <a:off x="5580063" y="2996009"/>
            <a:ext cx="649287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83310" name="AutoShape 14"/>
          <p:cNvSpPr>
            <a:spLocks noChangeArrowheads="1"/>
          </p:cNvSpPr>
          <p:nvPr/>
        </p:nvSpPr>
        <p:spPr bwMode="auto">
          <a:xfrm>
            <a:off x="1042988" y="2276872"/>
            <a:ext cx="1873250" cy="1655762"/>
          </a:xfrm>
          <a:prstGeom prst="triangle">
            <a:avLst>
              <a:gd name="adj" fmla="val 50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2400">
                <a:cs typeface="+mn-cs"/>
              </a:rPr>
              <a:t>Inv.</a:t>
            </a:r>
          </a:p>
          <a:p>
            <a:pPr algn="ctr">
              <a:defRPr/>
            </a:pPr>
            <a:r>
              <a:rPr lang="en-US" sz="2400">
                <a:cs typeface="+mn-cs"/>
              </a:rPr>
              <a:t>verletzt</a:t>
            </a:r>
          </a:p>
        </p:txBody>
      </p:sp>
      <p:sp>
        <p:nvSpPr>
          <p:cNvPr id="183311" name="AutoShape 15"/>
          <p:cNvSpPr>
            <a:spLocks noChangeArrowheads="1"/>
          </p:cNvSpPr>
          <p:nvPr/>
        </p:nvSpPr>
        <p:spPr bwMode="auto">
          <a:xfrm>
            <a:off x="4067175" y="2276872"/>
            <a:ext cx="1009650" cy="935037"/>
          </a:xfrm>
          <a:prstGeom prst="triangle">
            <a:avLst>
              <a:gd name="adj" fmla="val 50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5" name="Rectangle 3"/>
          <p:cNvSpPr txBox="1">
            <a:spLocks noChangeArrowheads="1"/>
          </p:cNvSpPr>
          <p:nvPr/>
        </p:nvSpPr>
        <p:spPr bwMode="auto">
          <a:xfrm>
            <a:off x="457200" y="5013399"/>
            <a:ext cx="8229600" cy="1223913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600">
                <a:solidFill>
                  <a:schemeClr val="tx1"/>
                </a:solidFill>
                <a:latin typeface="+mn-lt"/>
                <a:ea typeface="+mn-ea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 eaLnBrk="1" hangingPunct="1">
              <a:buNone/>
              <a:defRPr/>
            </a:pPr>
            <a:r>
              <a:rPr lang="de-DE" dirty="0">
                <a:cs typeface="+mn-cs"/>
              </a:rPr>
              <a:t>Aufwand ist gekennzeichnet durch eine Funktion in</a:t>
            </a:r>
            <a:r>
              <a:rPr lang="de-DE" dirty="0">
                <a:solidFill>
                  <a:schemeClr val="hlink"/>
                </a:solidFill>
                <a:cs typeface="+mn-cs"/>
              </a:rPr>
              <a:t> O(</a:t>
            </a:r>
            <a:r>
              <a:rPr lang="de-DE" dirty="0" err="1">
                <a:solidFill>
                  <a:schemeClr val="hlink"/>
                </a:solidFill>
                <a:cs typeface="+mn-cs"/>
              </a:rPr>
              <a:t>n</a:t>
            </a:r>
            <a:r>
              <a:rPr lang="de-DE" dirty="0">
                <a:solidFill>
                  <a:schemeClr val="hlink"/>
                </a:solidFill>
                <a:cs typeface="+mn-cs"/>
              </a:rPr>
              <a:t>)</a:t>
            </a:r>
          </a:p>
        </p:txBody>
      </p:sp>
      <p:sp>
        <p:nvSpPr>
          <p:cNvPr id="16" name="Rechteck 4">
            <a:extLst>
              <a:ext uri="{FF2B5EF4-FFF2-40B4-BE49-F238E27FC236}">
                <a16:creationId xmlns:a16="http://schemas.microsoft.com/office/drawing/2014/main" id="{46B867A8-2539-7A43-B98B-5721311F4187}"/>
              </a:ext>
            </a:extLst>
          </p:cNvPr>
          <p:cNvSpPr/>
          <p:nvPr/>
        </p:nvSpPr>
        <p:spPr>
          <a:xfrm>
            <a:off x="2555776" y="6630860"/>
            <a:ext cx="3816424" cy="2880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200" dirty="0">
                <a:solidFill>
                  <a:schemeClr val="bg1"/>
                </a:solidFill>
              </a:rPr>
              <a:t>http://www14.in.tum.de/lehre/2008WS/</a:t>
            </a:r>
            <a:r>
              <a:rPr lang="de-DE" sz="1200" dirty="0" err="1">
                <a:solidFill>
                  <a:schemeClr val="bg1"/>
                </a:solidFill>
              </a:rPr>
              <a:t>ea</a:t>
            </a:r>
            <a:r>
              <a:rPr lang="de-DE" sz="1200" dirty="0">
                <a:solidFill>
                  <a:schemeClr val="bg1"/>
                </a:solidFill>
              </a:rPr>
              <a:t>/</a:t>
            </a:r>
            <a:r>
              <a:rPr lang="de-DE" sz="1200" dirty="0" err="1">
                <a:solidFill>
                  <a:schemeClr val="bg1"/>
                </a:solidFill>
              </a:rPr>
              <a:t>index.html.de</a:t>
            </a:r>
            <a:endParaRPr lang="de-DE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52504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spcBef>
                <a:spcPts val="500"/>
              </a:spcBef>
            </a:pPr>
            <a:r>
              <a:rPr lang="de-DE" dirty="0"/>
              <a:t>Prioritätswarteschlangen als ADTs</a:t>
            </a:r>
          </a:p>
        </p:txBody>
      </p:sp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id="{88500A3B-AC7D-8043-A916-7A71D20013B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7526" y="1124744"/>
            <a:ext cx="3621941" cy="3960440"/>
          </a:xfrm>
          <a:prstGeom prst="rect">
            <a:avLst/>
          </a:prstGeom>
        </p:spPr>
      </p:pic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13212" y="1195040"/>
            <a:ext cx="5184701" cy="3745272"/>
          </a:xfrm>
        </p:spPr>
        <p:txBody>
          <a:bodyPr/>
          <a:lstStyle/>
          <a:p>
            <a:pPr>
              <a:spcBef>
                <a:spcPts val="500"/>
              </a:spcBef>
            </a:pPr>
            <a:r>
              <a:rPr lang="de-DE" sz="2200" dirty="0"/>
              <a:t>Unsortierte Liste?</a:t>
            </a:r>
          </a:p>
          <a:p>
            <a:pPr>
              <a:spcBef>
                <a:spcPts val="500"/>
              </a:spcBef>
            </a:pPr>
            <a:endParaRPr lang="de-DE" sz="2200" dirty="0"/>
          </a:p>
          <a:p>
            <a:pPr>
              <a:spcBef>
                <a:spcPts val="500"/>
              </a:spcBef>
            </a:pPr>
            <a:endParaRPr lang="de-DE" sz="2200" dirty="0"/>
          </a:p>
          <a:p>
            <a:pPr>
              <a:spcBef>
                <a:spcPts val="500"/>
              </a:spcBef>
            </a:pPr>
            <a:endParaRPr lang="de-DE" sz="2200" dirty="0"/>
          </a:p>
          <a:p>
            <a:pPr>
              <a:spcBef>
                <a:spcPts val="500"/>
              </a:spcBef>
            </a:pPr>
            <a:r>
              <a:rPr lang="de-DE" sz="2200" dirty="0"/>
              <a:t>Sortiertes Array?</a:t>
            </a:r>
          </a:p>
          <a:p>
            <a:pPr>
              <a:spcBef>
                <a:spcPts val="500"/>
              </a:spcBef>
            </a:pPr>
            <a:endParaRPr lang="de-DE" sz="2200" dirty="0"/>
          </a:p>
          <a:p>
            <a:pPr>
              <a:spcBef>
                <a:spcPts val="500"/>
              </a:spcBef>
            </a:pPr>
            <a:endParaRPr lang="de-DE" sz="2200" dirty="0"/>
          </a:p>
          <a:p>
            <a:pPr>
              <a:spcBef>
                <a:spcPts val="500"/>
              </a:spcBef>
            </a:pPr>
            <a:endParaRPr lang="de-DE" sz="2200" dirty="0"/>
          </a:p>
          <a:p>
            <a:pPr>
              <a:spcBef>
                <a:spcPts val="500"/>
              </a:spcBef>
            </a:pPr>
            <a:r>
              <a:rPr lang="de-DE" sz="2200" dirty="0"/>
              <a:t>Binärer Heap:</a:t>
            </a:r>
          </a:p>
        </p:txBody>
      </p:sp>
      <p:sp>
        <p:nvSpPr>
          <p:cNvPr id="6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4F08ACC5-0C12-5A40-8FF7-76A23673B596}" type="slidenum">
              <a:rPr lang="de-DE" smtClean="0"/>
              <a:pPr>
                <a:defRPr/>
              </a:pPr>
              <a:t>27</a:t>
            </a:fld>
            <a:endParaRPr lang="de-DE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9F9FA04-8EB1-D143-8F61-1935D6EBA372}"/>
              </a:ext>
            </a:extLst>
          </p:cNvPr>
          <p:cNvSpPr/>
          <p:nvPr/>
        </p:nvSpPr>
        <p:spPr>
          <a:xfrm>
            <a:off x="755576" y="2852936"/>
            <a:ext cx="792088" cy="72008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29CC61A-9BF2-FA48-9C13-8524F072E1AE}"/>
              </a:ext>
            </a:extLst>
          </p:cNvPr>
          <p:cNvSpPr/>
          <p:nvPr/>
        </p:nvSpPr>
        <p:spPr>
          <a:xfrm>
            <a:off x="3092362" y="4739816"/>
            <a:ext cx="792088" cy="72008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graphicFrame>
        <p:nvGraphicFramePr>
          <p:cNvPr id="11" name="Group 46">
            <a:extLst>
              <a:ext uri="{FF2B5EF4-FFF2-40B4-BE49-F238E27FC236}">
                <a16:creationId xmlns:a16="http://schemas.microsoft.com/office/drawing/2014/main" id="{4BC5408D-94D3-A04E-AEF9-7F2BB4E8A51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5354967"/>
              </p:ext>
            </p:extLst>
          </p:nvPr>
        </p:nvGraphicFramePr>
        <p:xfrm>
          <a:off x="6189699" y="1268760"/>
          <a:ext cx="2334873" cy="1432200"/>
        </p:xfrm>
        <a:graphic>
          <a:graphicData uri="http://schemas.openxmlformats.org/drawingml/2006/table">
            <a:tbl>
              <a:tblPr/>
              <a:tblGrid>
                <a:gridCol w="11071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77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0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Operator</a:t>
                      </a:r>
                    </a:p>
                  </a:txBody>
                  <a:tcPr marL="42601" marR="42601" marT="21300" marB="213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Laufzeit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L="42601" marR="42601" marT="21300" marB="213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994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insert</a:t>
                      </a:r>
                    </a:p>
                  </a:txBody>
                  <a:tcPr marL="42601" marR="42601" marT="21300" marB="213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O(1)</a:t>
                      </a:r>
                    </a:p>
                  </a:txBody>
                  <a:tcPr marL="42601" marR="42601" marT="21300" marB="213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0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min</a:t>
                      </a:r>
                    </a:p>
                  </a:txBody>
                  <a:tcPr marL="42601" marR="42601" marT="21300" marB="213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O(n)</a:t>
                      </a:r>
                    </a:p>
                  </a:txBody>
                  <a:tcPr marL="42601" marR="42601" marT="21300" marB="213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0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deleteMin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L="42601" marR="42601" marT="21300" marB="213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O(n)</a:t>
                      </a:r>
                    </a:p>
                  </a:txBody>
                  <a:tcPr marL="42601" marR="42601" marT="21300" marB="213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0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build</a:t>
                      </a:r>
                    </a:p>
                  </a:txBody>
                  <a:tcPr marL="42601" marR="42601" marT="21300" marB="213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O(n)</a:t>
                      </a:r>
                    </a:p>
                  </a:txBody>
                  <a:tcPr marL="42601" marR="42601" marT="21300" marB="213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18455946"/>
                  </a:ext>
                </a:extLst>
              </a:tr>
            </a:tbl>
          </a:graphicData>
        </a:graphic>
      </p:graphicFrame>
      <p:graphicFrame>
        <p:nvGraphicFramePr>
          <p:cNvPr id="13" name="Group 46">
            <a:extLst>
              <a:ext uri="{FF2B5EF4-FFF2-40B4-BE49-F238E27FC236}">
                <a16:creationId xmlns:a16="http://schemas.microsoft.com/office/drawing/2014/main" id="{827B279F-FBD0-FB4A-8F0C-212D3AD8ECA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5233532"/>
              </p:ext>
            </p:extLst>
          </p:nvPr>
        </p:nvGraphicFramePr>
        <p:xfrm>
          <a:off x="6189699" y="2858074"/>
          <a:ext cx="2334873" cy="1432200"/>
        </p:xfrm>
        <a:graphic>
          <a:graphicData uri="http://schemas.openxmlformats.org/drawingml/2006/table">
            <a:tbl>
              <a:tblPr/>
              <a:tblGrid>
                <a:gridCol w="11071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77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0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Operator</a:t>
                      </a:r>
                    </a:p>
                  </a:txBody>
                  <a:tcPr marL="42601" marR="42601" marT="21300" marB="213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Laufzeit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L="42601" marR="42601" marT="21300" marB="213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994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insert</a:t>
                      </a:r>
                    </a:p>
                  </a:txBody>
                  <a:tcPr marL="42601" marR="42601" marT="21300" marB="213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O(n)</a:t>
                      </a:r>
                    </a:p>
                  </a:txBody>
                  <a:tcPr marL="42601" marR="42601" marT="21300" marB="213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0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min</a:t>
                      </a:r>
                    </a:p>
                  </a:txBody>
                  <a:tcPr marL="42601" marR="42601" marT="21300" marB="213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O(1)</a:t>
                      </a:r>
                    </a:p>
                  </a:txBody>
                  <a:tcPr marL="42601" marR="42601" marT="21300" marB="213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0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deleteMin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L="42601" marR="42601" marT="21300" marB="213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O(n)</a:t>
                      </a:r>
                    </a:p>
                  </a:txBody>
                  <a:tcPr marL="42601" marR="42601" marT="21300" marB="213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0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build</a:t>
                      </a:r>
                    </a:p>
                  </a:txBody>
                  <a:tcPr marL="42601" marR="42601" marT="21300" marB="213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O(n log n)</a:t>
                      </a:r>
                    </a:p>
                  </a:txBody>
                  <a:tcPr marL="42601" marR="42601" marT="21300" marB="213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46877355"/>
                  </a:ext>
                </a:extLst>
              </a:tr>
            </a:tbl>
          </a:graphicData>
        </a:graphic>
      </p:graphicFrame>
      <p:graphicFrame>
        <p:nvGraphicFramePr>
          <p:cNvPr id="14" name="Group 46">
            <a:extLst>
              <a:ext uri="{FF2B5EF4-FFF2-40B4-BE49-F238E27FC236}">
                <a16:creationId xmlns:a16="http://schemas.microsoft.com/office/drawing/2014/main" id="{26471A3C-EED9-4C42-B90B-8D94E31CA01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4283235"/>
              </p:ext>
            </p:extLst>
          </p:nvPr>
        </p:nvGraphicFramePr>
        <p:xfrm>
          <a:off x="6189699" y="4480046"/>
          <a:ext cx="2334873" cy="1432200"/>
        </p:xfrm>
        <a:graphic>
          <a:graphicData uri="http://schemas.openxmlformats.org/drawingml/2006/table">
            <a:tbl>
              <a:tblPr/>
              <a:tblGrid>
                <a:gridCol w="11071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77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0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Operator</a:t>
                      </a:r>
                    </a:p>
                  </a:txBody>
                  <a:tcPr marL="42601" marR="42601" marT="21300" marB="213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Laufzeit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L="42601" marR="42601" marT="21300" marB="213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994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insert</a:t>
                      </a:r>
                    </a:p>
                  </a:txBody>
                  <a:tcPr marL="42601" marR="42601" marT="21300" marB="213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O(log n)</a:t>
                      </a:r>
                    </a:p>
                  </a:txBody>
                  <a:tcPr marL="42601" marR="42601" marT="21300" marB="213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0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min</a:t>
                      </a:r>
                    </a:p>
                  </a:txBody>
                  <a:tcPr marL="42601" marR="42601" marT="21300" marB="213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O(1)</a:t>
                      </a:r>
                    </a:p>
                  </a:txBody>
                  <a:tcPr marL="42601" marR="42601" marT="21300" marB="213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0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deleteMin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L="42601" marR="42601" marT="21300" marB="213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O(log n)</a:t>
                      </a:r>
                    </a:p>
                  </a:txBody>
                  <a:tcPr marL="42601" marR="42601" marT="21300" marB="213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0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build</a:t>
                      </a:r>
                    </a:p>
                  </a:txBody>
                  <a:tcPr marL="42601" marR="42601" marT="21300" marB="213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O(n)</a:t>
                      </a:r>
                    </a:p>
                  </a:txBody>
                  <a:tcPr marL="42601" marR="42601" marT="21300" marB="213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344231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762894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1DC920-F10C-454C-91F5-8B133F6AD5D5}" type="slidenum">
              <a:rPr lang="de-DE"/>
              <a:pPr>
                <a:defRPr/>
              </a:pPr>
              <a:t>3</a:t>
            </a:fld>
            <a:endParaRPr lang="de-DE"/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 dirty="0"/>
              <a:t>Prioritätswarteschlangen</a:t>
            </a:r>
            <a:endParaRPr lang="de-DE" dirty="0">
              <a:cs typeface="+mj-cs"/>
            </a:endParaRP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24744"/>
            <a:ext cx="8363272" cy="496887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de-DE" sz="2000" dirty="0">
                <a:solidFill>
                  <a:srgbClr val="262673"/>
                </a:solidFill>
              </a:rPr>
              <a:t>Geg.:</a:t>
            </a:r>
            <a:r>
              <a:rPr lang="de-DE" sz="2000" dirty="0"/>
              <a:t> 	</a:t>
            </a:r>
            <a:r>
              <a:rPr lang="de-DE" sz="2000" dirty="0">
                <a:solidFill>
                  <a:schemeClr val="hlink"/>
                </a:solidFill>
              </a:rPr>
              <a:t>{e</a:t>
            </a:r>
            <a:r>
              <a:rPr lang="de-DE" sz="2000" baseline="-25000" dirty="0">
                <a:solidFill>
                  <a:schemeClr val="hlink"/>
                </a:solidFill>
              </a:rPr>
              <a:t>1</a:t>
            </a:r>
            <a:r>
              <a:rPr lang="de-DE" sz="2000" dirty="0">
                <a:solidFill>
                  <a:schemeClr val="hlink"/>
                </a:solidFill>
              </a:rPr>
              <a:t>,…,e</a:t>
            </a:r>
            <a:r>
              <a:rPr lang="de-DE" sz="2000" baseline="-25000" dirty="0">
                <a:solidFill>
                  <a:schemeClr val="hlink"/>
                </a:solidFill>
              </a:rPr>
              <a:t>n</a:t>
            </a:r>
            <a:r>
              <a:rPr lang="de-DE" sz="2000" dirty="0">
                <a:solidFill>
                  <a:schemeClr val="hlink"/>
                </a:solidFill>
              </a:rPr>
              <a:t>}</a:t>
            </a:r>
            <a:r>
              <a:rPr lang="de-DE" sz="2000" dirty="0">
                <a:solidFill>
                  <a:schemeClr val="accent2"/>
                </a:solidFill>
                <a:cs typeface="+mn-cs"/>
              </a:rPr>
              <a:t> </a:t>
            </a:r>
            <a:r>
              <a:rPr lang="de-DE" sz="2000" dirty="0">
                <a:solidFill>
                  <a:srgbClr val="000000"/>
                </a:solidFill>
                <a:cs typeface="+mn-cs"/>
              </a:rPr>
              <a:t>eine</a:t>
            </a:r>
            <a:r>
              <a:rPr lang="de-DE" sz="2000" dirty="0">
                <a:solidFill>
                  <a:schemeClr val="accent2"/>
                </a:solidFill>
                <a:cs typeface="+mn-cs"/>
              </a:rPr>
              <a:t> </a:t>
            </a:r>
            <a:r>
              <a:rPr lang="de-DE" sz="2000" dirty="0">
                <a:cs typeface="+mn-cs"/>
              </a:rPr>
              <a:t>Menge von Elementen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de-DE" sz="2000" dirty="0">
                <a:solidFill>
                  <a:schemeClr val="accent2">
                    <a:lumMod val="75000"/>
                  </a:schemeClr>
                </a:solidFill>
                <a:cs typeface="+mn-cs"/>
              </a:rPr>
              <a:t>Ann.: 	Priorität </a:t>
            </a:r>
            <a:r>
              <a:rPr lang="de-DE" sz="2000" dirty="0">
                <a:cs typeface="+mn-cs"/>
              </a:rPr>
              <a:t>eines jeden Elements </a:t>
            </a:r>
            <a:r>
              <a:rPr lang="de-DE" sz="2000" dirty="0" err="1">
                <a:solidFill>
                  <a:schemeClr val="hlink"/>
                </a:solidFill>
                <a:cs typeface="+mn-cs"/>
              </a:rPr>
              <a:t>e</a:t>
            </a:r>
            <a:r>
              <a:rPr lang="de-DE" sz="2000" dirty="0">
                <a:cs typeface="+mn-cs"/>
              </a:rPr>
              <a:t> wird identifiziert </a:t>
            </a:r>
            <a:br>
              <a:rPr lang="de-DE" sz="2000" dirty="0">
                <a:cs typeface="+mn-cs"/>
              </a:rPr>
            </a:br>
            <a:r>
              <a:rPr lang="de-DE" sz="2000" dirty="0">
                <a:cs typeface="+mn-cs"/>
              </a:rPr>
              <a:t>	über die Funktion </a:t>
            </a:r>
            <a:r>
              <a:rPr lang="de-DE" sz="2000" dirty="0" err="1">
                <a:solidFill>
                  <a:schemeClr val="hlink"/>
                </a:solidFill>
                <a:cs typeface="+mn-cs"/>
              </a:rPr>
              <a:t>key</a:t>
            </a:r>
            <a:endParaRPr lang="de-DE" sz="2000" dirty="0">
              <a:solidFill>
                <a:schemeClr val="hlink"/>
              </a:solidFill>
              <a:cs typeface="+mn-cs"/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de-DE" sz="2000" dirty="0">
                <a:solidFill>
                  <a:srgbClr val="262673"/>
                </a:solidFill>
                <a:cs typeface="+mn-cs"/>
              </a:rPr>
              <a:t>Operationen</a:t>
            </a:r>
            <a:r>
              <a:rPr lang="de-DE" sz="2000" dirty="0">
                <a:solidFill>
                  <a:schemeClr val="accent2"/>
                </a:solidFill>
                <a:cs typeface="+mn-cs"/>
              </a:rPr>
              <a:t>: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de-DE" sz="2000" dirty="0" err="1">
                <a:solidFill>
                  <a:schemeClr val="accent1">
                    <a:lumMod val="50000"/>
                  </a:schemeClr>
                </a:solidFill>
                <a:cs typeface="+mn-cs"/>
              </a:rPr>
              <a:t>function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cs typeface="+mn-cs"/>
              </a:rPr>
              <a:t> </a:t>
            </a:r>
            <a:r>
              <a:rPr lang="de-DE" sz="2000" dirty="0" err="1">
                <a:solidFill>
                  <a:srgbClr val="FF0000"/>
                </a:solidFill>
                <a:cs typeface="+mn-cs"/>
              </a:rPr>
              <a:t>build</a:t>
            </a:r>
            <a:r>
              <a:rPr lang="de-DE" sz="2000" dirty="0">
                <a:solidFill>
                  <a:schemeClr val="hlink"/>
                </a:solidFill>
                <a:cs typeface="+mn-cs"/>
              </a:rPr>
              <a:t>({e</a:t>
            </a:r>
            <a:r>
              <a:rPr lang="de-DE" sz="2000" baseline="-25000" dirty="0">
                <a:solidFill>
                  <a:schemeClr val="hlink"/>
                </a:solidFill>
                <a:cs typeface="+mn-cs"/>
              </a:rPr>
              <a:t>1</a:t>
            </a:r>
            <a:r>
              <a:rPr lang="de-DE" sz="2000" dirty="0">
                <a:solidFill>
                  <a:schemeClr val="hlink"/>
                </a:solidFill>
                <a:cs typeface="+mn-cs"/>
              </a:rPr>
              <a:t>,…,e</a:t>
            </a:r>
            <a:r>
              <a:rPr lang="de-DE" sz="2000" baseline="-25000" dirty="0">
                <a:solidFill>
                  <a:schemeClr val="hlink"/>
                </a:solidFill>
                <a:cs typeface="+mn-cs"/>
              </a:rPr>
              <a:t>n</a:t>
            </a:r>
            <a:r>
              <a:rPr lang="de-DE" sz="2000" dirty="0">
                <a:solidFill>
                  <a:schemeClr val="hlink"/>
                </a:solidFill>
                <a:cs typeface="+mn-cs"/>
              </a:rPr>
              <a:t>}, </a:t>
            </a:r>
            <a:r>
              <a:rPr lang="de-DE" sz="2000" dirty="0" err="1">
                <a:solidFill>
                  <a:schemeClr val="hlink"/>
                </a:solidFill>
                <a:cs typeface="+mn-cs"/>
              </a:rPr>
              <a:t>key</a:t>
            </a:r>
            <a:r>
              <a:rPr lang="de-DE" sz="2000" dirty="0">
                <a:solidFill>
                  <a:schemeClr val="hlink"/>
                </a:solidFill>
                <a:cs typeface="+mn-cs"/>
              </a:rPr>
              <a:t>)</a:t>
            </a:r>
            <a:r>
              <a:rPr lang="de-DE" sz="2000" dirty="0">
                <a:cs typeface="+mn-cs"/>
              </a:rPr>
              <a:t> liefert neue Warteschlange, in der die Elemente 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cs typeface="+mn-cs"/>
              </a:rPr>
              <a:t>e</a:t>
            </a:r>
            <a:r>
              <a:rPr lang="de-DE" sz="2000" baseline="-25000" dirty="0">
                <a:solidFill>
                  <a:schemeClr val="accent1">
                    <a:lumMod val="50000"/>
                  </a:schemeClr>
                </a:solidFill>
                <a:cs typeface="+mn-cs"/>
              </a:rPr>
              <a:t>i</a:t>
            </a:r>
            <a:r>
              <a:rPr lang="de-DE" sz="2000" dirty="0">
                <a:cs typeface="+mn-cs"/>
              </a:rPr>
              <a:t> nach </a:t>
            </a:r>
            <a:r>
              <a:rPr lang="de-DE" sz="2000" dirty="0" err="1">
                <a:solidFill>
                  <a:schemeClr val="accent1">
                    <a:lumMod val="50000"/>
                  </a:schemeClr>
                </a:solidFill>
                <a:cs typeface="+mn-cs"/>
              </a:rPr>
              <a:t>key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cs typeface="+mn-cs"/>
              </a:rPr>
              <a:t>(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</a:rPr>
              <a:t>e</a:t>
            </a:r>
            <a:r>
              <a:rPr lang="de-DE" sz="2000" baseline="-25000" dirty="0">
                <a:solidFill>
                  <a:schemeClr val="accent1">
                    <a:lumMod val="50000"/>
                  </a:schemeClr>
                </a:solidFill>
              </a:rPr>
              <a:t>i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cs typeface="+mn-cs"/>
              </a:rPr>
              <a:t>)</a:t>
            </a:r>
            <a:r>
              <a:rPr lang="de-DE" sz="2000" dirty="0">
                <a:cs typeface="+mn-cs"/>
              </a:rPr>
              <a:t> priorisiert verwaltet werden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de-DE" sz="1800" dirty="0">
                <a:cs typeface="+mn-cs"/>
              </a:rPr>
              <a:t>Funktion </a:t>
            </a:r>
            <a:r>
              <a:rPr lang="de-DE" sz="1800" dirty="0" err="1">
                <a:solidFill>
                  <a:schemeClr val="accent1">
                    <a:lumMod val="50000"/>
                  </a:schemeClr>
                </a:solidFill>
                <a:cs typeface="+mn-cs"/>
              </a:rPr>
              <a:t>key</a:t>
            </a:r>
            <a:r>
              <a:rPr lang="de-DE" sz="1800" dirty="0">
                <a:cs typeface="+mn-cs"/>
              </a:rPr>
              <a:t> wird von der erzeugten Warteschlange verwaltet</a:t>
            </a:r>
          </a:p>
          <a:p>
            <a:pPr eaLnBrk="1" hangingPunct="1">
              <a:defRPr/>
            </a:pPr>
            <a:r>
              <a:rPr lang="de-DE" sz="2000" dirty="0" err="1">
                <a:solidFill>
                  <a:schemeClr val="hlink"/>
                </a:solidFill>
                <a:cs typeface="+mn-cs"/>
              </a:rPr>
              <a:t>procedure</a:t>
            </a:r>
            <a:r>
              <a:rPr lang="de-DE" sz="2000" dirty="0">
                <a:solidFill>
                  <a:schemeClr val="hlink"/>
                </a:solidFill>
                <a:cs typeface="+mn-cs"/>
              </a:rPr>
              <a:t> </a:t>
            </a:r>
            <a:r>
              <a:rPr lang="de-DE" sz="2000" dirty="0" err="1">
                <a:solidFill>
                  <a:srgbClr val="FF0000"/>
                </a:solidFill>
                <a:cs typeface="+mn-cs"/>
              </a:rPr>
              <a:t>insert</a:t>
            </a:r>
            <a:r>
              <a:rPr lang="de-DE" sz="2000" dirty="0">
                <a:solidFill>
                  <a:srgbClr val="3C8C93"/>
                </a:solidFill>
                <a:cs typeface="+mn-cs"/>
              </a:rPr>
              <a:t>(</a:t>
            </a:r>
            <a:r>
              <a:rPr lang="de-DE" sz="2000" dirty="0" err="1">
                <a:solidFill>
                  <a:srgbClr val="3C8C93"/>
                </a:solidFill>
                <a:cs typeface="+mn-cs"/>
              </a:rPr>
              <a:t>e</a:t>
            </a:r>
            <a:r>
              <a:rPr lang="de-DE" sz="2000" dirty="0">
                <a:solidFill>
                  <a:srgbClr val="3C8C93"/>
                </a:solidFill>
                <a:cs typeface="+mn-cs"/>
              </a:rPr>
              <a:t>, </a:t>
            </a:r>
            <a:r>
              <a:rPr lang="de-DE" sz="2000" dirty="0" err="1">
                <a:solidFill>
                  <a:srgbClr val="3C8C93"/>
                </a:solidFill>
                <a:cs typeface="+mn-cs"/>
              </a:rPr>
              <a:t>pq</a:t>
            </a:r>
            <a:r>
              <a:rPr lang="de-DE" sz="2000" dirty="0">
                <a:solidFill>
                  <a:srgbClr val="3C8C93"/>
                </a:solidFill>
                <a:cs typeface="+mn-cs"/>
              </a:rPr>
              <a:t>)</a:t>
            </a:r>
            <a:r>
              <a:rPr lang="de-DE" sz="2000" dirty="0">
                <a:cs typeface="+mn-cs"/>
              </a:rPr>
              <a:t> fügt Element </a:t>
            </a:r>
            <a:r>
              <a:rPr lang="de-DE" sz="2000" dirty="0" err="1">
                <a:solidFill>
                  <a:schemeClr val="accent1">
                    <a:lumMod val="50000"/>
                  </a:schemeClr>
                </a:solidFill>
                <a:cs typeface="+mn-cs"/>
              </a:rPr>
              <a:t>e</a:t>
            </a:r>
            <a:r>
              <a:rPr lang="de-DE" sz="2000" dirty="0">
                <a:cs typeface="+mn-cs"/>
              </a:rPr>
              <a:t> mit Priorität </a:t>
            </a:r>
            <a:r>
              <a:rPr lang="de-DE" sz="2000" dirty="0" err="1">
                <a:solidFill>
                  <a:srgbClr val="3C8C93"/>
                </a:solidFill>
                <a:cs typeface="+mn-cs"/>
              </a:rPr>
              <a:t>key</a:t>
            </a:r>
            <a:r>
              <a:rPr lang="de-DE" sz="2000" dirty="0">
                <a:solidFill>
                  <a:srgbClr val="3C8C93"/>
                </a:solidFill>
                <a:cs typeface="+mn-cs"/>
              </a:rPr>
              <a:t>(</a:t>
            </a:r>
            <a:r>
              <a:rPr lang="de-DE" sz="2000" dirty="0" err="1">
                <a:solidFill>
                  <a:srgbClr val="3C8C93"/>
                </a:solidFill>
                <a:cs typeface="+mn-cs"/>
              </a:rPr>
              <a:t>e</a:t>
            </a:r>
            <a:r>
              <a:rPr lang="de-DE" sz="2000" dirty="0">
                <a:solidFill>
                  <a:srgbClr val="3C8C93"/>
                </a:solidFill>
                <a:cs typeface="+mn-cs"/>
              </a:rPr>
              <a:t>)</a:t>
            </a:r>
            <a:r>
              <a:rPr lang="de-DE" sz="2000" dirty="0">
                <a:cs typeface="+mn-cs"/>
              </a:rPr>
              <a:t> in </a:t>
            </a:r>
            <a:r>
              <a:rPr lang="de-DE" sz="2000" dirty="0" err="1">
                <a:solidFill>
                  <a:srgbClr val="3C8C93"/>
                </a:solidFill>
                <a:cs typeface="+mn-cs"/>
              </a:rPr>
              <a:t>pq</a:t>
            </a:r>
            <a:r>
              <a:rPr lang="de-DE" sz="2000" dirty="0">
                <a:solidFill>
                  <a:srgbClr val="3C8C93"/>
                </a:solidFill>
                <a:cs typeface="+mn-cs"/>
              </a:rPr>
              <a:t> </a:t>
            </a:r>
            <a:r>
              <a:rPr lang="de-DE" sz="2000" dirty="0">
                <a:cs typeface="+mn-cs"/>
              </a:rPr>
              <a:t>ein, verändert </a:t>
            </a:r>
            <a:r>
              <a:rPr lang="de-DE" sz="2000" dirty="0" err="1">
                <a:solidFill>
                  <a:srgbClr val="3C8C93"/>
                </a:solidFill>
                <a:cs typeface="+mn-cs"/>
              </a:rPr>
              <a:t>pq</a:t>
            </a:r>
            <a:r>
              <a:rPr lang="de-DE" sz="2000" dirty="0">
                <a:solidFill>
                  <a:srgbClr val="000000"/>
                </a:solidFill>
                <a:cs typeface="+mn-cs"/>
              </a:rPr>
              <a:t> sofern </a:t>
            </a:r>
            <a:r>
              <a:rPr lang="de-DE" sz="2000" dirty="0" err="1">
                <a:solidFill>
                  <a:srgbClr val="3C8C93"/>
                </a:solidFill>
                <a:cs typeface="+mn-cs"/>
              </a:rPr>
              <a:t>e</a:t>
            </a:r>
            <a:r>
              <a:rPr lang="de-DE" sz="2000" dirty="0">
                <a:solidFill>
                  <a:srgbClr val="3C8C93"/>
                </a:solidFill>
                <a:cs typeface="+mn-cs"/>
              </a:rPr>
              <a:t> </a:t>
            </a:r>
            <a:r>
              <a:rPr lang="de-DE" sz="2000" dirty="0">
                <a:solidFill>
                  <a:srgbClr val="000000"/>
                </a:solidFill>
                <a:cs typeface="+mn-cs"/>
              </a:rPr>
              <a:t>noch nicht in </a:t>
            </a:r>
            <a:r>
              <a:rPr lang="de-DE" sz="2000" dirty="0" err="1">
                <a:solidFill>
                  <a:srgbClr val="3C8C93"/>
                </a:solidFill>
                <a:cs typeface="+mn-cs"/>
              </a:rPr>
              <a:t>pq</a:t>
            </a:r>
            <a:endParaRPr lang="de-DE" sz="2000" dirty="0">
              <a:cs typeface="+mn-cs"/>
            </a:endParaRPr>
          </a:p>
          <a:p>
            <a:pPr eaLnBrk="1" hangingPunct="1">
              <a:lnSpc>
                <a:spcPct val="120000"/>
              </a:lnSpc>
              <a:defRPr/>
            </a:pPr>
            <a:r>
              <a:rPr lang="de-DE" sz="2000" dirty="0" err="1">
                <a:solidFill>
                  <a:schemeClr val="hlink"/>
                </a:solidFill>
              </a:rPr>
              <a:t>function</a:t>
            </a:r>
            <a:r>
              <a:rPr lang="de-DE" sz="2000" dirty="0">
                <a:solidFill>
                  <a:schemeClr val="hlink"/>
                </a:solidFill>
              </a:rPr>
              <a:t> </a:t>
            </a:r>
            <a:r>
              <a:rPr lang="de-DE" sz="2000" dirty="0">
                <a:solidFill>
                  <a:srgbClr val="FF0000"/>
                </a:solidFill>
                <a:cs typeface="+mn-cs"/>
              </a:rPr>
              <a:t>min</a:t>
            </a:r>
            <a:r>
              <a:rPr lang="de-DE" sz="2000" dirty="0">
                <a:solidFill>
                  <a:srgbClr val="3C8C93"/>
                </a:solidFill>
                <a:cs typeface="+mn-cs"/>
              </a:rPr>
              <a:t>(</a:t>
            </a:r>
            <a:r>
              <a:rPr lang="de-DE" sz="2000" dirty="0" err="1">
                <a:solidFill>
                  <a:srgbClr val="3C8C93"/>
                </a:solidFill>
                <a:cs typeface="+mn-cs"/>
              </a:rPr>
              <a:t>pq</a:t>
            </a:r>
            <a:r>
              <a:rPr lang="de-DE" sz="2000" dirty="0">
                <a:solidFill>
                  <a:srgbClr val="3C8C93"/>
                </a:solidFill>
                <a:cs typeface="+mn-cs"/>
              </a:rPr>
              <a:t>)</a:t>
            </a:r>
            <a:r>
              <a:rPr lang="de-DE" sz="2000" dirty="0">
                <a:cs typeface="+mn-cs"/>
              </a:rPr>
              <a:t> gibt Element mit minimalem </a:t>
            </a:r>
            <a:r>
              <a:rPr lang="de-DE" sz="2000" dirty="0" err="1">
                <a:solidFill>
                  <a:schemeClr val="hlink"/>
                </a:solidFill>
                <a:cs typeface="+mn-cs"/>
              </a:rPr>
              <a:t>key</a:t>
            </a:r>
            <a:r>
              <a:rPr lang="de-DE" sz="2000" dirty="0">
                <a:solidFill>
                  <a:schemeClr val="hlink"/>
                </a:solidFill>
                <a:cs typeface="+mn-cs"/>
              </a:rPr>
              <a:t>(</a:t>
            </a:r>
            <a:r>
              <a:rPr lang="de-DE" sz="2000" dirty="0" err="1">
                <a:solidFill>
                  <a:schemeClr val="hlink"/>
                </a:solidFill>
                <a:cs typeface="+mn-cs"/>
              </a:rPr>
              <a:t>e</a:t>
            </a:r>
            <a:r>
              <a:rPr lang="de-DE" sz="2000" dirty="0">
                <a:solidFill>
                  <a:schemeClr val="hlink"/>
                </a:solidFill>
                <a:cs typeface="+mn-cs"/>
              </a:rPr>
              <a:t>)</a:t>
            </a:r>
            <a:r>
              <a:rPr lang="de-DE" sz="2000" dirty="0">
                <a:cs typeface="+mn-cs"/>
              </a:rPr>
              <a:t> zurück </a:t>
            </a:r>
          </a:p>
          <a:p>
            <a:pPr eaLnBrk="1" hangingPunct="1">
              <a:defRPr/>
            </a:pPr>
            <a:r>
              <a:rPr lang="de-DE" sz="2000" dirty="0" err="1">
                <a:solidFill>
                  <a:schemeClr val="hlink"/>
                </a:solidFill>
              </a:rPr>
              <a:t>procedure</a:t>
            </a:r>
            <a:r>
              <a:rPr lang="de-DE" sz="2000" dirty="0">
                <a:solidFill>
                  <a:schemeClr val="hlink"/>
                </a:solidFill>
              </a:rPr>
              <a:t> </a:t>
            </a:r>
            <a:r>
              <a:rPr lang="de-DE" sz="2000" dirty="0" err="1">
                <a:solidFill>
                  <a:srgbClr val="FF0000"/>
                </a:solidFill>
                <a:cs typeface="+mn-cs"/>
              </a:rPr>
              <a:t>deleteMin</a:t>
            </a:r>
            <a:r>
              <a:rPr lang="de-DE" sz="2000" dirty="0">
                <a:solidFill>
                  <a:srgbClr val="3C8C93"/>
                </a:solidFill>
                <a:cs typeface="+mn-cs"/>
              </a:rPr>
              <a:t>(</a:t>
            </a:r>
            <a:r>
              <a:rPr lang="de-DE" sz="2000" dirty="0" err="1">
                <a:solidFill>
                  <a:srgbClr val="3C8C93"/>
                </a:solidFill>
                <a:cs typeface="+mn-cs"/>
              </a:rPr>
              <a:t>pq</a:t>
            </a:r>
            <a:r>
              <a:rPr lang="de-DE" sz="2000" dirty="0">
                <a:solidFill>
                  <a:srgbClr val="3C8C93"/>
                </a:solidFill>
                <a:cs typeface="+mn-cs"/>
              </a:rPr>
              <a:t>)</a:t>
            </a:r>
            <a:r>
              <a:rPr lang="de-DE" sz="2000" dirty="0">
                <a:solidFill>
                  <a:schemeClr val="hlink"/>
                </a:solidFill>
                <a:cs typeface="+mn-cs"/>
              </a:rPr>
              <a:t>: </a:t>
            </a:r>
            <a:r>
              <a:rPr lang="de-DE" sz="2000" dirty="0">
                <a:cs typeface="+mn-cs"/>
              </a:rPr>
              <a:t>löscht das minimale Element in </a:t>
            </a:r>
            <a:r>
              <a:rPr lang="de-DE" sz="2000" dirty="0" err="1">
                <a:solidFill>
                  <a:srgbClr val="3C8C93"/>
                </a:solidFill>
                <a:cs typeface="+mn-cs"/>
              </a:rPr>
              <a:t>pq</a:t>
            </a:r>
            <a:r>
              <a:rPr lang="de-DE" sz="2000" dirty="0">
                <a:cs typeface="+mn-cs"/>
              </a:rPr>
              <a:t>, </a:t>
            </a:r>
            <a:br>
              <a:rPr lang="de-DE" sz="2000" dirty="0">
                <a:cs typeface="+mn-cs"/>
              </a:rPr>
            </a:br>
            <a:r>
              <a:rPr lang="de-DE" sz="2000" dirty="0">
                <a:cs typeface="+mn-cs"/>
              </a:rPr>
              <a:t>und </a:t>
            </a:r>
            <a:r>
              <a:rPr lang="de-DE" sz="2000" dirty="0" err="1">
                <a:solidFill>
                  <a:srgbClr val="3C8C93"/>
                </a:solidFill>
                <a:cs typeface="+mn-cs"/>
              </a:rPr>
              <a:t>pq</a:t>
            </a:r>
            <a:r>
              <a:rPr lang="de-DE" sz="2000" dirty="0">
                <a:solidFill>
                  <a:srgbClr val="3C8C93"/>
                </a:solidFill>
                <a:cs typeface="+mn-cs"/>
              </a:rPr>
              <a:t> </a:t>
            </a:r>
            <a:r>
              <a:rPr lang="de-DE" sz="2000" dirty="0">
                <a:cs typeface="+mn-cs"/>
              </a:rPr>
              <a:t>wird verändert, wenn etwas gelöscht wird</a:t>
            </a:r>
          </a:p>
          <a:p>
            <a:pPr eaLnBrk="1" hangingPunct="1">
              <a:defRPr/>
            </a:pPr>
            <a:r>
              <a:rPr lang="de-DE" sz="2000" dirty="0" err="1">
                <a:solidFill>
                  <a:schemeClr val="hlink"/>
                </a:solidFill>
              </a:rPr>
              <a:t>function</a:t>
            </a:r>
            <a:r>
              <a:rPr lang="de-DE" sz="2000" dirty="0">
                <a:solidFill>
                  <a:schemeClr val="hlink"/>
                </a:solidFill>
              </a:rPr>
              <a:t> </a:t>
            </a:r>
            <a:r>
              <a:rPr lang="de-DE" sz="2000" dirty="0" err="1">
                <a:solidFill>
                  <a:srgbClr val="FF0000"/>
                </a:solidFill>
              </a:rPr>
              <a:t>mt</a:t>
            </a:r>
            <a:r>
              <a:rPr lang="de-DE" sz="2000" dirty="0">
                <a:solidFill>
                  <a:srgbClr val="FF0000"/>
                </a:solidFill>
              </a:rPr>
              <a:t>?</a:t>
            </a:r>
            <a:r>
              <a:rPr lang="de-DE" sz="2000" dirty="0">
                <a:solidFill>
                  <a:srgbClr val="3C8C93"/>
                </a:solidFill>
              </a:rPr>
              <a:t>(</a:t>
            </a:r>
            <a:r>
              <a:rPr lang="de-DE" sz="2000" dirty="0" err="1">
                <a:solidFill>
                  <a:srgbClr val="3C8C93"/>
                </a:solidFill>
              </a:rPr>
              <a:t>pq</a:t>
            </a:r>
            <a:r>
              <a:rPr lang="de-DE" sz="2000" dirty="0">
                <a:solidFill>
                  <a:srgbClr val="3C8C93"/>
                </a:solidFill>
              </a:rPr>
              <a:t>) </a:t>
            </a:r>
            <a:r>
              <a:rPr lang="de-DE" sz="2000" dirty="0"/>
              <a:t>prüft, ob Warteschlange </a:t>
            </a:r>
            <a:r>
              <a:rPr lang="de-DE" sz="2000" dirty="0" err="1">
                <a:solidFill>
                  <a:srgbClr val="3C8C93"/>
                </a:solidFill>
              </a:rPr>
              <a:t>pq</a:t>
            </a:r>
            <a:r>
              <a:rPr lang="de-DE" sz="2000" dirty="0">
                <a:solidFill>
                  <a:srgbClr val="3C8C93"/>
                </a:solidFill>
              </a:rPr>
              <a:t> </a:t>
            </a:r>
            <a:r>
              <a:rPr lang="de-DE" sz="2000" dirty="0"/>
              <a:t>leer</a:t>
            </a:r>
          </a:p>
        </p:txBody>
      </p:sp>
      <p:sp>
        <p:nvSpPr>
          <p:cNvPr id="7" name="Rechteck 4">
            <a:extLst>
              <a:ext uri="{FF2B5EF4-FFF2-40B4-BE49-F238E27FC236}">
                <a16:creationId xmlns:a16="http://schemas.microsoft.com/office/drawing/2014/main" id="{D4C9EA37-0BD4-1E4A-9296-EEF565DA8334}"/>
              </a:ext>
            </a:extLst>
          </p:cNvPr>
          <p:cNvSpPr/>
          <p:nvPr/>
        </p:nvSpPr>
        <p:spPr>
          <a:xfrm>
            <a:off x="2555776" y="6630860"/>
            <a:ext cx="3816424" cy="2880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200" dirty="0">
                <a:solidFill>
                  <a:schemeClr val="bg1"/>
                </a:solidFill>
              </a:rPr>
              <a:t>http://www14.in.tum.de/lehre/2008WS/</a:t>
            </a:r>
            <a:r>
              <a:rPr lang="de-DE" sz="1200" dirty="0" err="1">
                <a:solidFill>
                  <a:schemeClr val="bg1"/>
                </a:solidFill>
              </a:rPr>
              <a:t>ea</a:t>
            </a:r>
            <a:r>
              <a:rPr lang="de-DE" sz="1200" dirty="0">
                <a:solidFill>
                  <a:schemeClr val="bg1"/>
                </a:solidFill>
              </a:rPr>
              <a:t>/</a:t>
            </a:r>
            <a:r>
              <a:rPr lang="de-DE" sz="1200" dirty="0" err="1">
                <a:solidFill>
                  <a:schemeClr val="bg1"/>
                </a:solidFill>
              </a:rPr>
              <a:t>index.html.de</a:t>
            </a:r>
            <a:endParaRPr lang="de-DE" sz="1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Prioritätswarteschlangen als ADTs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12F2AC-72A6-5242-BB66-261AC8F7AC4C}" type="slidenum">
              <a:rPr lang="de-DE" smtClean="0"/>
              <a:pPr>
                <a:defRPr/>
              </a:pPr>
              <a:t>4</a:t>
            </a:fld>
            <a:endParaRPr lang="de-DE"/>
          </a:p>
        </p:txBody>
      </p:sp>
      <p:sp>
        <p:nvSpPr>
          <p:cNvPr id="5" name="Textfeld 4"/>
          <p:cNvSpPr txBox="1"/>
          <p:nvPr/>
        </p:nvSpPr>
        <p:spPr>
          <a:xfrm>
            <a:off x="755576" y="3122965"/>
            <a:ext cx="5911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dirty="0" err="1"/>
              <a:t>pq</a:t>
            </a:r>
            <a:endParaRPr lang="de-DE" sz="2800" dirty="0"/>
          </a:p>
        </p:txBody>
      </p:sp>
      <p:sp>
        <p:nvSpPr>
          <p:cNvPr id="6" name="Rechteck 5"/>
          <p:cNvSpPr/>
          <p:nvPr/>
        </p:nvSpPr>
        <p:spPr>
          <a:xfrm>
            <a:off x="2555776" y="3122965"/>
            <a:ext cx="360040" cy="2088232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9" name="Gerade Verbindung mit Pfeil 8"/>
          <p:cNvCxnSpPr/>
          <p:nvPr/>
        </p:nvCxnSpPr>
        <p:spPr>
          <a:xfrm>
            <a:off x="1403648" y="3410997"/>
            <a:ext cx="1152128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Gerade Verbindung mit Pfeil 9"/>
          <p:cNvCxnSpPr/>
          <p:nvPr/>
        </p:nvCxnSpPr>
        <p:spPr>
          <a:xfrm>
            <a:off x="2699792" y="3915053"/>
            <a:ext cx="1152128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Gerade Verbindung mit Pfeil 11"/>
          <p:cNvCxnSpPr>
            <a:stCxn id="14" idx="1"/>
          </p:cNvCxnSpPr>
          <p:nvPr/>
        </p:nvCxnSpPr>
        <p:spPr>
          <a:xfrm flipH="1">
            <a:off x="3203848" y="2375303"/>
            <a:ext cx="504056" cy="1539750"/>
          </a:xfrm>
          <a:prstGeom prst="straightConnector1">
            <a:avLst/>
          </a:prstGeom>
          <a:ln>
            <a:solidFill>
              <a:srgbClr val="FF6600"/>
            </a:solidFill>
            <a:prstDash val="sysDash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feld 13"/>
          <p:cNvSpPr txBox="1"/>
          <p:nvPr/>
        </p:nvSpPr>
        <p:spPr>
          <a:xfrm>
            <a:off x="3707904" y="1682805"/>
            <a:ext cx="5219699" cy="138499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de-DE" sz="2800" dirty="0"/>
              <a:t>Im ADT-Sinne nur „intern“ </a:t>
            </a:r>
          </a:p>
          <a:p>
            <a:r>
              <a:rPr lang="de-DE" sz="2800" dirty="0"/>
              <a:t>verwendet, dann</a:t>
            </a:r>
          </a:p>
          <a:p>
            <a:r>
              <a:rPr lang="de-DE" sz="2800" dirty="0"/>
              <a:t>über </a:t>
            </a:r>
            <a:r>
              <a:rPr lang="de-DE" sz="2800" dirty="0" err="1">
                <a:solidFill>
                  <a:schemeClr val="accent1">
                    <a:lumMod val="50000"/>
                  </a:schemeClr>
                </a:solidFill>
              </a:rPr>
              <a:t>internalRepr</a:t>
            </a:r>
            <a:r>
              <a:rPr lang="de-DE" sz="2800" dirty="0">
                <a:solidFill>
                  <a:schemeClr val="accent1">
                    <a:lumMod val="50000"/>
                  </a:schemeClr>
                </a:solidFill>
              </a:rPr>
              <a:t>(</a:t>
            </a:r>
            <a:r>
              <a:rPr lang="de-DE" sz="2800" dirty="0" err="1">
                <a:solidFill>
                  <a:schemeClr val="accent1">
                    <a:lumMod val="50000"/>
                  </a:schemeClr>
                </a:solidFill>
              </a:rPr>
              <a:t>pq</a:t>
            </a:r>
            <a:r>
              <a:rPr lang="de-DE" sz="2800" dirty="0">
                <a:solidFill>
                  <a:schemeClr val="accent1">
                    <a:lumMod val="50000"/>
                  </a:schemeClr>
                </a:solidFill>
              </a:rPr>
              <a:t>)</a:t>
            </a:r>
            <a:r>
              <a:rPr lang="de-DE" sz="2800" dirty="0"/>
              <a:t> referenziert</a:t>
            </a:r>
          </a:p>
        </p:txBody>
      </p:sp>
      <p:cxnSp>
        <p:nvCxnSpPr>
          <p:cNvPr id="16" name="Gerade Verbindung mit Pfeil 15"/>
          <p:cNvCxnSpPr/>
          <p:nvPr/>
        </p:nvCxnSpPr>
        <p:spPr>
          <a:xfrm>
            <a:off x="2699792" y="4563125"/>
            <a:ext cx="1152128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Gerade Verbindung mit Pfeil 16"/>
          <p:cNvCxnSpPr/>
          <p:nvPr/>
        </p:nvCxnSpPr>
        <p:spPr>
          <a:xfrm>
            <a:off x="2699792" y="4779149"/>
            <a:ext cx="1152128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Gerade Verbindung mit Pfeil 17"/>
          <p:cNvCxnSpPr/>
          <p:nvPr/>
        </p:nvCxnSpPr>
        <p:spPr>
          <a:xfrm>
            <a:off x="2699792" y="4995173"/>
            <a:ext cx="1152128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Textfeld 19"/>
          <p:cNvSpPr txBox="1"/>
          <p:nvPr/>
        </p:nvSpPr>
        <p:spPr>
          <a:xfrm>
            <a:off x="4067944" y="4419109"/>
            <a:ext cx="3530144" cy="95410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de-DE" sz="2800" dirty="0"/>
              <a:t>möglicherweise viele</a:t>
            </a:r>
            <a:br>
              <a:rPr lang="de-DE" sz="2800" dirty="0"/>
            </a:br>
            <a:r>
              <a:rPr lang="de-DE" sz="2800" dirty="0"/>
              <a:t>weitere Informationen</a:t>
            </a:r>
          </a:p>
        </p:txBody>
      </p:sp>
      <p:sp>
        <p:nvSpPr>
          <p:cNvPr id="3" name="Cloud Callout 2">
            <a:extLst>
              <a:ext uri="{FF2B5EF4-FFF2-40B4-BE49-F238E27FC236}">
                <a16:creationId xmlns:a16="http://schemas.microsoft.com/office/drawing/2014/main" id="{2737218B-6076-8B4C-B9BB-AFC7B66CD255}"/>
              </a:ext>
            </a:extLst>
          </p:cNvPr>
          <p:cNvSpPr/>
          <p:nvPr/>
        </p:nvSpPr>
        <p:spPr>
          <a:xfrm>
            <a:off x="3836707" y="3248979"/>
            <a:ext cx="3960440" cy="954107"/>
          </a:xfrm>
          <a:prstGeom prst="cloudCallout">
            <a:avLst>
              <a:gd name="adj1" fmla="val -50243"/>
              <a:gd name="adj2" fmla="val 19144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02150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20" grpId="0" animBg="1"/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8F7689-9199-7247-B1A2-F09B4CA84445}" type="slidenum">
              <a:rPr lang="de-DE"/>
              <a:pPr>
                <a:defRPr/>
              </a:pPr>
              <a:t>5</a:t>
            </a:fld>
            <a:endParaRPr lang="de-DE"/>
          </a:p>
        </p:txBody>
      </p:sp>
      <p:sp>
        <p:nvSpPr>
          <p:cNvPr id="145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 dirty="0">
                <a:cs typeface="+mj-cs"/>
              </a:rPr>
              <a:t>Erweiterte </a:t>
            </a:r>
            <a:r>
              <a:rPr lang="de-DE" dirty="0"/>
              <a:t>Prioritätswarteschlangen</a:t>
            </a:r>
            <a:endParaRPr lang="de-DE" dirty="0">
              <a:cs typeface="+mj-cs"/>
            </a:endParaRPr>
          </a:p>
        </p:txBody>
      </p:sp>
      <p:sp>
        <p:nvSpPr>
          <p:cNvPr id="145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96752"/>
            <a:ext cx="8229600" cy="4210050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de-DE" sz="2400" dirty="0">
                <a:solidFill>
                  <a:schemeClr val="accent2"/>
                </a:solidFill>
                <a:cs typeface="+mn-cs"/>
              </a:rPr>
              <a:t>Zusätzliche Operationen:</a:t>
            </a:r>
          </a:p>
          <a:p>
            <a:pPr eaLnBrk="1" hangingPunct="1">
              <a:defRPr/>
            </a:pPr>
            <a:r>
              <a:rPr lang="de-DE" sz="2400" dirty="0" err="1">
                <a:solidFill>
                  <a:schemeClr val="hlink"/>
                </a:solidFill>
                <a:cs typeface="+mn-cs"/>
              </a:rPr>
              <a:t>procedure</a:t>
            </a:r>
            <a:r>
              <a:rPr lang="de-DE" sz="2400" dirty="0">
                <a:solidFill>
                  <a:schemeClr val="hlink"/>
                </a:solidFill>
                <a:cs typeface="+mn-cs"/>
              </a:rPr>
              <a:t> </a:t>
            </a:r>
            <a:r>
              <a:rPr lang="de-DE" sz="2400" dirty="0" err="1">
                <a:solidFill>
                  <a:srgbClr val="FF0000"/>
                </a:solidFill>
                <a:cs typeface="+mn-cs"/>
              </a:rPr>
              <a:t>delete</a:t>
            </a:r>
            <a:r>
              <a:rPr lang="de-DE" sz="2400" dirty="0">
                <a:solidFill>
                  <a:schemeClr val="accent1">
                    <a:lumMod val="50000"/>
                  </a:schemeClr>
                </a:solidFill>
                <a:cs typeface="+mn-cs"/>
              </a:rPr>
              <a:t>(</a:t>
            </a:r>
            <a:r>
              <a:rPr lang="de-DE" sz="2400" dirty="0" err="1">
                <a:solidFill>
                  <a:schemeClr val="hlink"/>
                </a:solidFill>
                <a:cs typeface="+mn-cs"/>
              </a:rPr>
              <a:t>e</a:t>
            </a:r>
            <a:r>
              <a:rPr lang="de-DE" sz="2400" dirty="0">
                <a:solidFill>
                  <a:schemeClr val="hlink"/>
                </a:solidFill>
                <a:cs typeface="+mn-cs"/>
              </a:rPr>
              <a:t>, </a:t>
            </a:r>
            <a:r>
              <a:rPr lang="de-DE" sz="2400" dirty="0" err="1">
                <a:solidFill>
                  <a:schemeClr val="hlink"/>
                </a:solidFill>
                <a:cs typeface="+mn-cs"/>
              </a:rPr>
              <a:t>pq</a:t>
            </a:r>
            <a:r>
              <a:rPr lang="de-DE" sz="2400" dirty="0">
                <a:solidFill>
                  <a:schemeClr val="hlink"/>
                </a:solidFill>
                <a:cs typeface="+mn-cs"/>
              </a:rPr>
              <a:t>)</a:t>
            </a:r>
            <a:r>
              <a:rPr lang="de-DE" sz="2400" dirty="0">
                <a:cs typeface="+mn-cs"/>
              </a:rPr>
              <a:t> löscht </a:t>
            </a:r>
            <a:r>
              <a:rPr lang="de-DE" sz="2400" dirty="0" err="1">
                <a:solidFill>
                  <a:schemeClr val="accent1">
                    <a:lumMod val="50000"/>
                  </a:schemeClr>
                </a:solidFill>
                <a:cs typeface="+mn-cs"/>
              </a:rPr>
              <a:t>e</a:t>
            </a:r>
            <a:r>
              <a:rPr lang="de-DE" sz="2400" dirty="0">
                <a:cs typeface="+mn-cs"/>
              </a:rPr>
              <a:t> aus </a:t>
            </a:r>
            <a:r>
              <a:rPr lang="de-DE" sz="2400" dirty="0" err="1">
                <a:solidFill>
                  <a:srgbClr val="3C8C93"/>
                </a:solidFill>
                <a:cs typeface="+mn-cs"/>
              </a:rPr>
              <a:t>pq</a:t>
            </a:r>
            <a:r>
              <a:rPr lang="de-DE" sz="2400" dirty="0"/>
              <a:t>,</a:t>
            </a:r>
            <a:r>
              <a:rPr lang="de-DE" sz="2400" dirty="0">
                <a:solidFill>
                  <a:srgbClr val="3C8C93"/>
                </a:solidFill>
                <a:cs typeface="+mn-cs"/>
              </a:rPr>
              <a:t> </a:t>
            </a:r>
            <a:r>
              <a:rPr lang="de-DE" sz="2400" dirty="0">
                <a:cs typeface="+mn-cs"/>
              </a:rPr>
              <a:t>falls vorhanden, verändert ggf. </a:t>
            </a:r>
            <a:r>
              <a:rPr lang="de-DE" sz="2400" dirty="0" err="1">
                <a:solidFill>
                  <a:srgbClr val="3C8C93"/>
                </a:solidFill>
                <a:cs typeface="+mn-cs"/>
              </a:rPr>
              <a:t>pq</a:t>
            </a:r>
            <a:endParaRPr lang="de-DE" sz="2400" dirty="0">
              <a:solidFill>
                <a:srgbClr val="3C8C93"/>
              </a:solidFill>
              <a:cs typeface="+mn-cs"/>
            </a:endParaRPr>
          </a:p>
          <a:p>
            <a:pPr eaLnBrk="1" hangingPunct="1">
              <a:defRPr/>
            </a:pPr>
            <a:r>
              <a:rPr lang="de-DE" sz="2400" dirty="0" err="1">
                <a:solidFill>
                  <a:schemeClr val="hlink"/>
                </a:solidFill>
              </a:rPr>
              <a:t>procedure</a:t>
            </a:r>
            <a:r>
              <a:rPr lang="de-DE" sz="2400" dirty="0">
                <a:solidFill>
                  <a:schemeClr val="hlink"/>
                </a:solidFill>
              </a:rPr>
              <a:t> </a:t>
            </a:r>
            <a:r>
              <a:rPr lang="de-DE" sz="2400" dirty="0" err="1">
                <a:solidFill>
                  <a:srgbClr val="FF0000"/>
                </a:solidFill>
                <a:cs typeface="+mn-cs"/>
              </a:rPr>
              <a:t>decreaseKey</a:t>
            </a:r>
            <a:r>
              <a:rPr lang="de-DE" sz="2400" dirty="0">
                <a:solidFill>
                  <a:schemeClr val="hlink"/>
                </a:solidFill>
                <a:cs typeface="+mn-cs"/>
              </a:rPr>
              <a:t>(</a:t>
            </a:r>
            <a:r>
              <a:rPr lang="de-DE" sz="2400" dirty="0" err="1">
                <a:solidFill>
                  <a:schemeClr val="hlink"/>
                </a:solidFill>
                <a:cs typeface="+mn-cs"/>
              </a:rPr>
              <a:t>e</a:t>
            </a:r>
            <a:r>
              <a:rPr lang="de-DE" sz="2400" dirty="0">
                <a:solidFill>
                  <a:schemeClr val="hlink"/>
                </a:solidFill>
                <a:cs typeface="+mn-cs"/>
              </a:rPr>
              <a:t>, </a:t>
            </a:r>
            <a:r>
              <a:rPr lang="de-DE" sz="2400" dirty="0" err="1">
                <a:solidFill>
                  <a:schemeClr val="hlink"/>
                </a:solidFill>
                <a:cs typeface="+mn-cs"/>
              </a:rPr>
              <a:t>pq</a:t>
            </a:r>
            <a:r>
              <a:rPr lang="de-DE" sz="2400" dirty="0">
                <a:solidFill>
                  <a:schemeClr val="hlink"/>
                </a:solidFill>
                <a:cs typeface="+mn-cs"/>
              </a:rPr>
              <a:t>, </a:t>
            </a:r>
            <a:r>
              <a:rPr lang="de-DE" sz="2400" dirty="0">
                <a:solidFill>
                  <a:schemeClr val="hlink"/>
                </a:solidFill>
                <a:latin typeface="Symbol" charset="0"/>
                <a:cs typeface="+mn-cs"/>
                <a:sym typeface="Symbol" charset="0"/>
              </a:rPr>
              <a:t>𝛥</a:t>
            </a:r>
            <a:r>
              <a:rPr lang="de-DE" sz="2400" dirty="0">
                <a:solidFill>
                  <a:schemeClr val="hlink"/>
                </a:solidFill>
                <a:cs typeface="+mn-cs"/>
              </a:rPr>
              <a:t>)</a:t>
            </a:r>
            <a:r>
              <a:rPr lang="de-DE" sz="2400" dirty="0">
                <a:cs typeface="+mn-cs"/>
              </a:rPr>
              <a:t>: </a:t>
            </a:r>
            <a:r>
              <a:rPr lang="de-DE" sz="2400" dirty="0" err="1">
                <a:solidFill>
                  <a:schemeClr val="hlink"/>
                </a:solidFill>
                <a:cs typeface="+mn-cs"/>
              </a:rPr>
              <a:t>key</a:t>
            </a:r>
            <a:r>
              <a:rPr lang="de-DE" sz="2400" dirty="0">
                <a:solidFill>
                  <a:schemeClr val="hlink"/>
                </a:solidFill>
                <a:cs typeface="+mn-cs"/>
              </a:rPr>
              <a:t>(</a:t>
            </a:r>
            <a:r>
              <a:rPr lang="de-DE" sz="2400" dirty="0" err="1">
                <a:solidFill>
                  <a:schemeClr val="hlink"/>
                </a:solidFill>
                <a:cs typeface="+mn-cs"/>
              </a:rPr>
              <a:t>e</a:t>
            </a:r>
            <a:r>
              <a:rPr lang="de-DE" sz="2400" dirty="0">
                <a:solidFill>
                  <a:schemeClr val="hlink"/>
                </a:solidFill>
                <a:cs typeface="+mn-cs"/>
              </a:rPr>
              <a:t>) := </a:t>
            </a:r>
            <a:r>
              <a:rPr lang="de-DE" sz="2400" dirty="0" err="1">
                <a:solidFill>
                  <a:schemeClr val="hlink"/>
                </a:solidFill>
                <a:cs typeface="+mn-cs"/>
              </a:rPr>
              <a:t>key</a:t>
            </a:r>
            <a:r>
              <a:rPr lang="de-DE" sz="2400" dirty="0">
                <a:solidFill>
                  <a:schemeClr val="hlink"/>
                </a:solidFill>
                <a:cs typeface="+mn-cs"/>
              </a:rPr>
              <a:t>(</a:t>
            </a:r>
            <a:r>
              <a:rPr lang="de-DE" sz="2400" dirty="0" err="1">
                <a:solidFill>
                  <a:schemeClr val="hlink"/>
                </a:solidFill>
                <a:cs typeface="+mn-cs"/>
              </a:rPr>
              <a:t>e</a:t>
            </a:r>
            <a:r>
              <a:rPr lang="de-DE" sz="2400" dirty="0">
                <a:solidFill>
                  <a:schemeClr val="hlink"/>
                </a:solidFill>
                <a:cs typeface="+mn-cs"/>
              </a:rPr>
              <a:t>)-</a:t>
            </a:r>
            <a:r>
              <a:rPr lang="de-DE" sz="2400" dirty="0">
                <a:solidFill>
                  <a:schemeClr val="hlink"/>
                </a:solidFill>
                <a:latin typeface="Symbol" charset="0"/>
                <a:cs typeface="+mn-cs"/>
                <a:sym typeface="Symbol" charset="0"/>
              </a:rPr>
              <a:t>𝛥, </a:t>
            </a:r>
            <a:r>
              <a:rPr lang="de-DE" sz="2400" dirty="0"/>
              <a:t>verändert evtl. </a:t>
            </a:r>
            <a:r>
              <a:rPr lang="de-DE" sz="2400" dirty="0" err="1">
                <a:solidFill>
                  <a:srgbClr val="3C8C93"/>
                </a:solidFill>
              </a:rPr>
              <a:t>pq</a:t>
            </a:r>
            <a:endParaRPr lang="de-DE" sz="2400" dirty="0">
              <a:solidFill>
                <a:srgbClr val="3C8C93"/>
              </a:solidFill>
              <a:latin typeface="Symbol" charset="0"/>
              <a:cs typeface="+mn-cs"/>
              <a:sym typeface="Symbol" charset="0"/>
            </a:endParaRPr>
          </a:p>
          <a:p>
            <a:pPr eaLnBrk="1" hangingPunct="1">
              <a:defRPr/>
            </a:pPr>
            <a:r>
              <a:rPr lang="de-DE" sz="2400" dirty="0" err="1">
                <a:solidFill>
                  <a:schemeClr val="hlink"/>
                </a:solidFill>
              </a:rPr>
              <a:t>procedure</a:t>
            </a:r>
            <a:r>
              <a:rPr lang="de-DE" sz="2400" dirty="0">
                <a:solidFill>
                  <a:schemeClr val="hlink"/>
                </a:solidFill>
              </a:rPr>
              <a:t> </a:t>
            </a:r>
            <a:r>
              <a:rPr lang="de-DE" sz="2400" dirty="0" err="1">
                <a:solidFill>
                  <a:srgbClr val="FF0000"/>
                </a:solidFill>
                <a:cs typeface="+mn-cs"/>
              </a:rPr>
              <a:t>merge</a:t>
            </a:r>
            <a:r>
              <a:rPr lang="de-DE" sz="2400" dirty="0">
                <a:solidFill>
                  <a:srgbClr val="3C8C93"/>
                </a:solidFill>
                <a:cs typeface="+mn-cs"/>
              </a:rPr>
              <a:t>(</a:t>
            </a:r>
            <a:r>
              <a:rPr lang="de-DE" sz="2400" dirty="0" err="1">
                <a:solidFill>
                  <a:srgbClr val="3C8C93"/>
                </a:solidFill>
                <a:cs typeface="+mn-cs"/>
              </a:rPr>
              <a:t>pq</a:t>
            </a:r>
            <a:r>
              <a:rPr lang="de-DE" sz="2400" dirty="0">
                <a:solidFill>
                  <a:srgbClr val="3C8C93"/>
                </a:solidFill>
                <a:cs typeface="+mn-cs"/>
              </a:rPr>
              <a:t>, </a:t>
            </a:r>
            <a:r>
              <a:rPr lang="de-DE" sz="2400" dirty="0" err="1">
                <a:solidFill>
                  <a:srgbClr val="3C8C93"/>
                </a:solidFill>
                <a:cs typeface="+mn-cs"/>
              </a:rPr>
              <a:t>pq</a:t>
            </a:r>
            <a:r>
              <a:rPr lang="de-DE" sz="2400" dirty="0">
                <a:solidFill>
                  <a:srgbClr val="3C8C93"/>
                </a:solidFill>
                <a:cs typeface="+mn-cs"/>
              </a:rPr>
              <a:t>‘) </a:t>
            </a:r>
            <a:r>
              <a:rPr lang="de-DE" sz="2400" dirty="0">
                <a:cs typeface="+mn-cs"/>
              </a:rPr>
              <a:t>fügt </a:t>
            </a:r>
            <a:r>
              <a:rPr lang="de-DE" sz="2400" dirty="0" err="1">
                <a:solidFill>
                  <a:srgbClr val="3C8C93"/>
                </a:solidFill>
                <a:cs typeface="+mn-cs"/>
              </a:rPr>
              <a:t>pq</a:t>
            </a:r>
            <a:r>
              <a:rPr lang="de-DE" sz="2400" dirty="0">
                <a:solidFill>
                  <a:srgbClr val="3C8C93"/>
                </a:solidFill>
                <a:cs typeface="+mn-cs"/>
              </a:rPr>
              <a:t> </a:t>
            </a:r>
            <a:r>
              <a:rPr lang="de-DE" sz="2400" dirty="0">
                <a:cs typeface="+mn-cs"/>
              </a:rPr>
              <a:t>und </a:t>
            </a:r>
            <a:r>
              <a:rPr lang="de-DE" sz="2400" dirty="0" err="1">
                <a:solidFill>
                  <a:srgbClr val="3C8C93"/>
                </a:solidFill>
                <a:cs typeface="+mn-cs"/>
              </a:rPr>
              <a:t>pq</a:t>
            </a:r>
            <a:r>
              <a:rPr lang="de-DE" sz="2400" dirty="0">
                <a:solidFill>
                  <a:srgbClr val="3C8C93"/>
                </a:solidFill>
                <a:cs typeface="+mn-cs"/>
              </a:rPr>
              <a:t>‘</a:t>
            </a:r>
            <a:r>
              <a:rPr lang="de-DE" sz="2400" dirty="0">
                <a:cs typeface="+mn-cs"/>
              </a:rPr>
              <a:t> zusammen, verändert ggf. </a:t>
            </a:r>
            <a:r>
              <a:rPr lang="de-DE" sz="2400" dirty="0" err="1">
                <a:solidFill>
                  <a:srgbClr val="3C8C93"/>
                </a:solidFill>
                <a:cs typeface="+mn-cs"/>
              </a:rPr>
              <a:t>pq</a:t>
            </a:r>
            <a:r>
              <a:rPr lang="de-DE" sz="2400" dirty="0">
                <a:solidFill>
                  <a:srgbClr val="3C8C93"/>
                </a:solidFill>
                <a:cs typeface="+mn-cs"/>
              </a:rPr>
              <a:t> </a:t>
            </a:r>
            <a:r>
              <a:rPr lang="de-DE" sz="2400" dirty="0">
                <a:cs typeface="+mn-cs"/>
              </a:rPr>
              <a:t>und auch </a:t>
            </a:r>
            <a:r>
              <a:rPr lang="de-DE" sz="2400" dirty="0" err="1">
                <a:solidFill>
                  <a:srgbClr val="3C8C93"/>
                </a:solidFill>
                <a:cs typeface="+mn-cs"/>
              </a:rPr>
              <a:t>pq</a:t>
            </a:r>
            <a:r>
              <a:rPr lang="de-DE" sz="2400" dirty="0">
                <a:solidFill>
                  <a:srgbClr val="3C8C93"/>
                </a:solidFill>
                <a:cs typeface="+mn-cs"/>
              </a:rPr>
              <a:t>‘</a:t>
            </a:r>
          </a:p>
        </p:txBody>
      </p:sp>
      <p:sp>
        <p:nvSpPr>
          <p:cNvPr id="7" name="Rechteck 4">
            <a:extLst>
              <a:ext uri="{FF2B5EF4-FFF2-40B4-BE49-F238E27FC236}">
                <a16:creationId xmlns:a16="http://schemas.microsoft.com/office/drawing/2014/main" id="{E14EF59E-AEE1-9749-8CD9-EB820E97AC39}"/>
              </a:ext>
            </a:extLst>
          </p:cNvPr>
          <p:cNvSpPr/>
          <p:nvPr/>
        </p:nvSpPr>
        <p:spPr>
          <a:xfrm>
            <a:off x="2555776" y="6630860"/>
            <a:ext cx="3816424" cy="2880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200" dirty="0">
                <a:solidFill>
                  <a:schemeClr val="bg1"/>
                </a:solidFill>
              </a:rPr>
              <a:t>http://www14.in.tum.de/lehre/2008WS/</a:t>
            </a:r>
            <a:r>
              <a:rPr lang="de-DE" sz="1200" dirty="0" err="1">
                <a:solidFill>
                  <a:schemeClr val="bg1"/>
                </a:solidFill>
              </a:rPr>
              <a:t>ea</a:t>
            </a:r>
            <a:r>
              <a:rPr lang="de-DE" sz="1200" dirty="0">
                <a:solidFill>
                  <a:schemeClr val="bg1"/>
                </a:solidFill>
              </a:rPr>
              <a:t>/</a:t>
            </a:r>
            <a:r>
              <a:rPr lang="de-DE" sz="1200" dirty="0" err="1">
                <a:solidFill>
                  <a:schemeClr val="bg1"/>
                </a:solidFill>
              </a:rPr>
              <a:t>index.html.de</a:t>
            </a:r>
            <a:endParaRPr lang="de-DE" sz="1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81B188-BAE3-0A42-8492-F129AAAD879E}" type="slidenum">
              <a:rPr lang="de-DE"/>
              <a:pPr>
                <a:defRPr/>
              </a:pPr>
              <a:t>6</a:t>
            </a:fld>
            <a:endParaRPr lang="de-DE" dirty="0"/>
          </a:p>
        </p:txBody>
      </p:sp>
      <p:sp>
        <p:nvSpPr>
          <p:cNvPr id="144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 dirty="0">
                <a:cs typeface="+mj-cs"/>
              </a:rPr>
              <a:t>Prioritätswarteschlangen</a:t>
            </a:r>
          </a:p>
        </p:txBody>
      </p:sp>
      <p:sp>
        <p:nvSpPr>
          <p:cNvPr id="144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 sz="2800" dirty="0">
                <a:solidFill>
                  <a:schemeClr val="accent2"/>
                </a:solidFill>
                <a:cs typeface="+mn-cs"/>
              </a:rPr>
              <a:t>Einfache Realisierung mittels unsortierter Liste:</a:t>
            </a:r>
          </a:p>
          <a:p>
            <a:pPr lvl="1" eaLnBrk="1" hangingPunct="1">
              <a:defRPr/>
            </a:pPr>
            <a:r>
              <a:rPr lang="de-DE" dirty="0" err="1"/>
              <a:t>build</a:t>
            </a:r>
            <a:r>
              <a:rPr lang="de-DE" dirty="0"/>
              <a:t>: Zeit </a:t>
            </a:r>
            <a:r>
              <a:rPr lang="de-DE" dirty="0">
                <a:solidFill>
                  <a:schemeClr val="hlink"/>
                </a:solidFill>
              </a:rPr>
              <a:t>O(</a:t>
            </a:r>
            <a:r>
              <a:rPr lang="de-DE" dirty="0" err="1">
                <a:solidFill>
                  <a:schemeClr val="hlink"/>
                </a:solidFill>
              </a:rPr>
              <a:t>n</a:t>
            </a:r>
            <a:r>
              <a:rPr lang="de-DE" dirty="0">
                <a:solidFill>
                  <a:schemeClr val="hlink"/>
                </a:solidFill>
              </a:rPr>
              <a:t>)</a:t>
            </a:r>
          </a:p>
          <a:p>
            <a:pPr lvl="1" eaLnBrk="1" hangingPunct="1">
              <a:defRPr/>
            </a:pPr>
            <a:r>
              <a:rPr lang="de-DE" dirty="0" err="1"/>
              <a:t>insert</a:t>
            </a:r>
            <a:r>
              <a:rPr lang="de-DE" dirty="0"/>
              <a:t>: </a:t>
            </a:r>
            <a:r>
              <a:rPr lang="de-DE" dirty="0">
                <a:solidFill>
                  <a:schemeClr val="hlink"/>
                </a:solidFill>
              </a:rPr>
              <a:t>O(1)</a:t>
            </a:r>
          </a:p>
          <a:p>
            <a:pPr lvl="1" eaLnBrk="1" hangingPunct="1">
              <a:defRPr/>
            </a:pPr>
            <a:r>
              <a:rPr lang="de-DE" dirty="0"/>
              <a:t>min, </a:t>
            </a:r>
            <a:r>
              <a:rPr lang="de-DE" dirty="0" err="1"/>
              <a:t>deleteMin</a:t>
            </a:r>
            <a:r>
              <a:rPr lang="de-DE" dirty="0"/>
              <a:t>: </a:t>
            </a:r>
            <a:r>
              <a:rPr lang="de-DE" dirty="0">
                <a:solidFill>
                  <a:schemeClr val="hlink"/>
                </a:solidFill>
              </a:rPr>
              <a:t>O(</a:t>
            </a:r>
            <a:r>
              <a:rPr lang="de-DE" dirty="0" err="1">
                <a:solidFill>
                  <a:schemeClr val="hlink"/>
                </a:solidFill>
              </a:rPr>
              <a:t>n</a:t>
            </a:r>
            <a:r>
              <a:rPr lang="de-DE" dirty="0">
                <a:solidFill>
                  <a:schemeClr val="hlink"/>
                </a:solidFill>
              </a:rPr>
              <a:t>)</a:t>
            </a:r>
          </a:p>
          <a:p>
            <a:pPr eaLnBrk="1" hangingPunct="1">
              <a:defRPr/>
            </a:pPr>
            <a:r>
              <a:rPr lang="de-DE" sz="2800" dirty="0">
                <a:solidFill>
                  <a:schemeClr val="accent2"/>
                </a:solidFill>
              </a:rPr>
              <a:t>Realisierung </a:t>
            </a:r>
            <a:r>
              <a:rPr lang="de-DE" sz="2800" dirty="0">
                <a:solidFill>
                  <a:schemeClr val="accent2"/>
                </a:solidFill>
                <a:cs typeface="+mn-cs"/>
              </a:rPr>
              <a:t>mittels sortiertem Feld:</a:t>
            </a:r>
          </a:p>
          <a:p>
            <a:pPr lvl="1" eaLnBrk="1" hangingPunct="1">
              <a:defRPr/>
            </a:pPr>
            <a:r>
              <a:rPr lang="de-DE" dirty="0" err="1"/>
              <a:t>build</a:t>
            </a:r>
            <a:r>
              <a:rPr lang="de-DE" dirty="0"/>
              <a:t>: Zeit </a:t>
            </a:r>
            <a:r>
              <a:rPr lang="de-DE" dirty="0">
                <a:solidFill>
                  <a:schemeClr val="hlink"/>
                </a:solidFill>
              </a:rPr>
              <a:t>O(</a:t>
            </a:r>
            <a:r>
              <a:rPr lang="de-DE" dirty="0" err="1">
                <a:solidFill>
                  <a:schemeClr val="hlink"/>
                </a:solidFill>
              </a:rPr>
              <a:t>n</a:t>
            </a:r>
            <a:r>
              <a:rPr lang="de-DE" dirty="0">
                <a:solidFill>
                  <a:schemeClr val="hlink"/>
                </a:solidFill>
              </a:rPr>
              <a:t> log </a:t>
            </a:r>
            <a:r>
              <a:rPr lang="de-DE" dirty="0" err="1">
                <a:solidFill>
                  <a:schemeClr val="hlink"/>
                </a:solidFill>
              </a:rPr>
              <a:t>n</a:t>
            </a:r>
            <a:r>
              <a:rPr lang="de-DE" dirty="0">
                <a:solidFill>
                  <a:schemeClr val="hlink"/>
                </a:solidFill>
              </a:rPr>
              <a:t>)  </a:t>
            </a:r>
            <a:r>
              <a:rPr lang="de-DE" dirty="0"/>
              <a:t>(Sortieren)</a:t>
            </a:r>
            <a:endParaRPr lang="de-DE" dirty="0">
              <a:solidFill>
                <a:schemeClr val="hlink"/>
              </a:solidFill>
            </a:endParaRPr>
          </a:p>
          <a:p>
            <a:pPr lvl="1" eaLnBrk="1" hangingPunct="1">
              <a:defRPr/>
            </a:pPr>
            <a:r>
              <a:rPr lang="de-DE" dirty="0" err="1"/>
              <a:t>insert</a:t>
            </a:r>
            <a:r>
              <a:rPr lang="de-DE" dirty="0"/>
              <a:t>: </a:t>
            </a:r>
            <a:r>
              <a:rPr lang="de-DE" dirty="0">
                <a:solidFill>
                  <a:schemeClr val="hlink"/>
                </a:solidFill>
              </a:rPr>
              <a:t>O(</a:t>
            </a:r>
            <a:r>
              <a:rPr lang="de-DE" dirty="0" err="1">
                <a:solidFill>
                  <a:schemeClr val="hlink"/>
                </a:solidFill>
              </a:rPr>
              <a:t>n</a:t>
            </a:r>
            <a:r>
              <a:rPr lang="de-DE" dirty="0">
                <a:solidFill>
                  <a:schemeClr val="hlink"/>
                </a:solidFill>
              </a:rPr>
              <a:t>)    </a:t>
            </a:r>
            <a:r>
              <a:rPr lang="de-DE" dirty="0"/>
              <a:t>(verschiebe Elemente im Feld)</a:t>
            </a:r>
          </a:p>
          <a:p>
            <a:pPr lvl="1" eaLnBrk="1" hangingPunct="1">
              <a:defRPr/>
            </a:pPr>
            <a:r>
              <a:rPr lang="de-DE" dirty="0"/>
              <a:t>min: </a:t>
            </a:r>
            <a:r>
              <a:rPr lang="de-DE" dirty="0">
                <a:solidFill>
                  <a:schemeClr val="hlink"/>
                </a:solidFill>
              </a:rPr>
              <a:t>O(1) </a:t>
            </a:r>
            <a:endParaRPr lang="de-DE" dirty="0"/>
          </a:p>
          <a:p>
            <a:pPr lvl="1" eaLnBrk="1" hangingPunct="1">
              <a:defRPr/>
            </a:pPr>
            <a:r>
              <a:rPr lang="de-DE" dirty="0" err="1"/>
              <a:t>deleteMin</a:t>
            </a:r>
            <a:r>
              <a:rPr lang="de-DE" dirty="0"/>
              <a:t>: </a:t>
            </a:r>
            <a:r>
              <a:rPr lang="de-DE" dirty="0">
                <a:solidFill>
                  <a:schemeClr val="hlink"/>
                </a:solidFill>
              </a:rPr>
              <a:t>O(</a:t>
            </a:r>
            <a:r>
              <a:rPr lang="de-DE" dirty="0" err="1">
                <a:solidFill>
                  <a:schemeClr val="hlink"/>
                </a:solidFill>
              </a:rPr>
              <a:t>n</a:t>
            </a:r>
            <a:r>
              <a:rPr lang="de-DE" dirty="0">
                <a:solidFill>
                  <a:schemeClr val="hlink"/>
                </a:solidFill>
              </a:rPr>
              <a:t>) </a:t>
            </a:r>
            <a:r>
              <a:rPr lang="de-DE" dirty="0"/>
              <a:t>(verschiebe Elemente im Feld)</a:t>
            </a:r>
            <a:endParaRPr lang="de-DE" dirty="0">
              <a:solidFill>
                <a:schemeClr val="hlink"/>
              </a:solidFill>
            </a:endParaRPr>
          </a:p>
          <a:p>
            <a:pPr lvl="1" eaLnBrk="1" hangingPunct="1">
              <a:defRPr/>
            </a:pPr>
            <a:endParaRPr lang="de-DE" sz="1600" dirty="0"/>
          </a:p>
          <a:p>
            <a:pPr algn="ctr" eaLnBrk="1" hangingPunct="1">
              <a:buFontTx/>
              <a:buNone/>
              <a:defRPr/>
            </a:pPr>
            <a:r>
              <a:rPr lang="de-DE" sz="2800" dirty="0">
                <a:solidFill>
                  <a:srgbClr val="FF0000"/>
                </a:solidFill>
                <a:cs typeface="+mn-cs"/>
              </a:rPr>
              <a:t>Bessere Struktur als Liste oder Feld möglich?</a:t>
            </a:r>
          </a:p>
        </p:txBody>
      </p:sp>
      <p:sp>
        <p:nvSpPr>
          <p:cNvPr id="7" name="Rechteck 4">
            <a:extLst>
              <a:ext uri="{FF2B5EF4-FFF2-40B4-BE49-F238E27FC236}">
                <a16:creationId xmlns:a16="http://schemas.microsoft.com/office/drawing/2014/main" id="{10C0E8B5-1369-5248-897D-C7848B444AFC}"/>
              </a:ext>
            </a:extLst>
          </p:cNvPr>
          <p:cNvSpPr/>
          <p:nvPr/>
        </p:nvSpPr>
        <p:spPr>
          <a:xfrm>
            <a:off x="2555776" y="6630860"/>
            <a:ext cx="3816424" cy="2880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200" dirty="0">
                <a:solidFill>
                  <a:schemeClr val="bg1"/>
                </a:solidFill>
              </a:rPr>
              <a:t>http://www14.in.tum.de/lehre/2008WS/</a:t>
            </a:r>
            <a:r>
              <a:rPr lang="de-DE" sz="1200" dirty="0" err="1">
                <a:solidFill>
                  <a:schemeClr val="bg1"/>
                </a:solidFill>
              </a:rPr>
              <a:t>ea</a:t>
            </a:r>
            <a:r>
              <a:rPr lang="de-DE" sz="1200" dirty="0">
                <a:solidFill>
                  <a:schemeClr val="bg1"/>
                </a:solidFill>
              </a:rPr>
              <a:t>/</a:t>
            </a:r>
            <a:r>
              <a:rPr lang="de-DE" sz="1200" dirty="0" err="1">
                <a:solidFill>
                  <a:schemeClr val="bg1"/>
                </a:solidFill>
              </a:rPr>
              <a:t>index.html.de</a:t>
            </a:r>
            <a:endParaRPr lang="de-DE" sz="1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4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44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44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44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443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4438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B8C65E-C169-2949-AB74-2BF9A613A7F1}" type="slidenum">
              <a:rPr lang="de-DE"/>
              <a:pPr>
                <a:defRPr/>
              </a:pPr>
              <a:t>7</a:t>
            </a:fld>
            <a:endParaRPr lang="de-DE"/>
          </a:p>
        </p:txBody>
      </p:sp>
      <p:sp>
        <p:nvSpPr>
          <p:cNvPr id="146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 dirty="0">
                <a:cs typeface="+mj-cs"/>
              </a:rPr>
              <a:t>Binärer Heap (Wiederholung)</a:t>
            </a:r>
          </a:p>
        </p:txBody>
      </p:sp>
      <p:sp>
        <p:nvSpPr>
          <p:cNvPr id="146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  <a:defRPr/>
            </a:pPr>
            <a:r>
              <a:rPr lang="de-DE" dirty="0">
                <a:solidFill>
                  <a:schemeClr val="accent2"/>
                </a:solidFill>
                <a:cs typeface="+mn-cs"/>
              </a:rPr>
              <a:t>Idee:</a:t>
            </a:r>
            <a:r>
              <a:rPr lang="de-DE" dirty="0">
                <a:cs typeface="+mn-cs"/>
              </a:rPr>
              <a:t> Verwende binären Baum statt Liste</a:t>
            </a:r>
          </a:p>
          <a:p>
            <a:pPr eaLnBrk="1" hangingPunct="1">
              <a:buFontTx/>
              <a:buNone/>
              <a:defRPr/>
            </a:pPr>
            <a:endParaRPr lang="de-DE" sz="1600" dirty="0">
              <a:cs typeface="+mn-cs"/>
            </a:endParaRPr>
          </a:p>
          <a:p>
            <a:pPr eaLnBrk="1" hangingPunct="1">
              <a:buFontTx/>
              <a:buNone/>
              <a:defRPr/>
            </a:pPr>
            <a:r>
              <a:rPr lang="de-DE" dirty="0">
                <a:solidFill>
                  <a:schemeClr val="accent2"/>
                </a:solidFill>
                <a:cs typeface="+mn-cs"/>
              </a:rPr>
              <a:t>Bewahre zwei Invarianten:</a:t>
            </a:r>
          </a:p>
          <a:p>
            <a:pPr eaLnBrk="1" hangingPunct="1">
              <a:defRPr/>
            </a:pPr>
            <a:r>
              <a:rPr lang="de-DE" dirty="0">
                <a:solidFill>
                  <a:srgbClr val="FF0000"/>
                </a:solidFill>
                <a:cs typeface="+mn-cs"/>
              </a:rPr>
              <a:t>Form-Invariante:</a:t>
            </a:r>
            <a:br>
              <a:rPr lang="de-DE" dirty="0">
                <a:solidFill>
                  <a:srgbClr val="FF0000"/>
                </a:solidFill>
                <a:cs typeface="+mn-cs"/>
              </a:rPr>
            </a:br>
            <a:r>
              <a:rPr lang="de-DE" dirty="0" err="1">
                <a:cs typeface="+mn-cs"/>
              </a:rPr>
              <a:t>vollst</a:t>
            </a:r>
            <a:r>
              <a:rPr lang="de-DE" dirty="0">
                <a:cs typeface="+mn-cs"/>
              </a:rPr>
              <a:t>. Binärbaum bis auf </a:t>
            </a:r>
            <a:br>
              <a:rPr lang="de-DE" dirty="0">
                <a:cs typeface="+mn-cs"/>
              </a:rPr>
            </a:br>
            <a:r>
              <a:rPr lang="de-DE" dirty="0">
                <a:cs typeface="+mn-cs"/>
              </a:rPr>
              <a:t>unterste Ebene</a:t>
            </a:r>
          </a:p>
          <a:p>
            <a:pPr eaLnBrk="1" hangingPunct="1">
              <a:defRPr/>
            </a:pPr>
            <a:endParaRPr lang="de-DE" sz="1000" dirty="0">
              <a:cs typeface="+mn-cs"/>
            </a:endParaRPr>
          </a:p>
          <a:p>
            <a:pPr eaLnBrk="1" hangingPunct="1">
              <a:defRPr/>
            </a:pPr>
            <a:r>
              <a:rPr lang="de-DE" dirty="0">
                <a:solidFill>
                  <a:srgbClr val="FF0000"/>
                </a:solidFill>
                <a:cs typeface="+mn-cs"/>
              </a:rPr>
              <a:t>(Min)Heap-Invariante: </a:t>
            </a:r>
          </a:p>
        </p:txBody>
      </p:sp>
      <p:sp>
        <p:nvSpPr>
          <p:cNvPr id="146436" name="Line 4"/>
          <p:cNvSpPr>
            <a:spLocks noChangeShapeType="1"/>
          </p:cNvSpPr>
          <p:nvPr/>
        </p:nvSpPr>
        <p:spPr bwMode="auto">
          <a:xfrm flipH="1">
            <a:off x="5148263" y="3284538"/>
            <a:ext cx="792162" cy="12969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46437" name="Line 5"/>
          <p:cNvSpPr>
            <a:spLocks noChangeShapeType="1"/>
          </p:cNvSpPr>
          <p:nvPr/>
        </p:nvSpPr>
        <p:spPr bwMode="auto">
          <a:xfrm>
            <a:off x="5940425" y="3284538"/>
            <a:ext cx="647700" cy="11525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46438" name="Line 6"/>
          <p:cNvSpPr>
            <a:spLocks noChangeShapeType="1"/>
          </p:cNvSpPr>
          <p:nvPr/>
        </p:nvSpPr>
        <p:spPr bwMode="auto">
          <a:xfrm>
            <a:off x="5148263" y="4581525"/>
            <a:ext cx="71913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46439" name="Line 7"/>
          <p:cNvSpPr>
            <a:spLocks noChangeShapeType="1"/>
          </p:cNvSpPr>
          <p:nvPr/>
        </p:nvSpPr>
        <p:spPr bwMode="auto">
          <a:xfrm>
            <a:off x="5867400" y="4437063"/>
            <a:ext cx="0" cy="1444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46440" name="Line 8"/>
          <p:cNvSpPr>
            <a:spLocks noChangeShapeType="1"/>
          </p:cNvSpPr>
          <p:nvPr/>
        </p:nvSpPr>
        <p:spPr bwMode="auto">
          <a:xfrm>
            <a:off x="5867400" y="4437063"/>
            <a:ext cx="7207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46441" name="Oval 9"/>
          <p:cNvSpPr>
            <a:spLocks noChangeArrowheads="1"/>
          </p:cNvSpPr>
          <p:nvPr/>
        </p:nvSpPr>
        <p:spPr bwMode="auto">
          <a:xfrm>
            <a:off x="7019925" y="5013325"/>
            <a:ext cx="647700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e</a:t>
            </a:r>
            <a:r>
              <a:rPr lang="de-DE" baseline="-25000">
                <a:cs typeface="+mn-cs"/>
              </a:rPr>
              <a:t>1</a:t>
            </a:r>
          </a:p>
        </p:txBody>
      </p:sp>
      <p:sp>
        <p:nvSpPr>
          <p:cNvPr id="146442" name="Oval 10"/>
          <p:cNvSpPr>
            <a:spLocks noChangeArrowheads="1"/>
          </p:cNvSpPr>
          <p:nvPr/>
        </p:nvSpPr>
        <p:spPr bwMode="auto">
          <a:xfrm>
            <a:off x="6299200" y="5876925"/>
            <a:ext cx="647700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e</a:t>
            </a:r>
            <a:r>
              <a:rPr lang="de-DE" baseline="-25000">
                <a:cs typeface="+mn-cs"/>
              </a:rPr>
              <a:t>2</a:t>
            </a:r>
          </a:p>
        </p:txBody>
      </p:sp>
      <p:sp>
        <p:nvSpPr>
          <p:cNvPr id="146443" name="Oval 11"/>
          <p:cNvSpPr>
            <a:spLocks noChangeArrowheads="1"/>
          </p:cNvSpPr>
          <p:nvPr/>
        </p:nvSpPr>
        <p:spPr bwMode="auto">
          <a:xfrm>
            <a:off x="7667625" y="5876925"/>
            <a:ext cx="647700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e</a:t>
            </a:r>
            <a:r>
              <a:rPr lang="de-DE" baseline="-25000">
                <a:cs typeface="+mn-cs"/>
              </a:rPr>
              <a:t>3</a:t>
            </a:r>
          </a:p>
        </p:txBody>
      </p:sp>
      <p:sp>
        <p:nvSpPr>
          <p:cNvPr id="146444" name="Line 12"/>
          <p:cNvSpPr>
            <a:spLocks noChangeShapeType="1"/>
          </p:cNvSpPr>
          <p:nvPr/>
        </p:nvSpPr>
        <p:spPr bwMode="auto">
          <a:xfrm flipH="1">
            <a:off x="6802438" y="5516563"/>
            <a:ext cx="288925" cy="3603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46445" name="Line 13"/>
          <p:cNvSpPr>
            <a:spLocks noChangeShapeType="1"/>
          </p:cNvSpPr>
          <p:nvPr/>
        </p:nvSpPr>
        <p:spPr bwMode="auto">
          <a:xfrm>
            <a:off x="7523163" y="5516563"/>
            <a:ext cx="287337" cy="3603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46446" name="Text Box 14"/>
          <p:cNvSpPr txBox="1">
            <a:spLocks noChangeArrowheads="1"/>
          </p:cNvSpPr>
          <p:nvPr/>
        </p:nvSpPr>
        <p:spPr bwMode="auto">
          <a:xfrm>
            <a:off x="323528" y="4635133"/>
            <a:ext cx="504056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de-DE" sz="2800" dirty="0" err="1">
                <a:solidFill>
                  <a:schemeClr val="hlink"/>
                </a:solidFill>
                <a:cs typeface="+mn-cs"/>
              </a:rPr>
              <a:t>key</a:t>
            </a:r>
            <a:r>
              <a:rPr lang="de-DE" sz="2800" dirty="0">
                <a:solidFill>
                  <a:schemeClr val="hlink"/>
                </a:solidFill>
                <a:cs typeface="+mn-cs"/>
              </a:rPr>
              <a:t>(e</a:t>
            </a:r>
            <a:r>
              <a:rPr lang="de-DE" sz="2800" baseline="-25000" dirty="0">
                <a:solidFill>
                  <a:schemeClr val="hlink"/>
                </a:solidFill>
                <a:cs typeface="+mn-cs"/>
              </a:rPr>
              <a:t>1</a:t>
            </a:r>
            <a:r>
              <a:rPr lang="de-DE" sz="2800" dirty="0">
                <a:solidFill>
                  <a:schemeClr val="hlink"/>
                </a:solidFill>
                <a:cs typeface="+mn-cs"/>
              </a:rPr>
              <a:t>)≤min( </a:t>
            </a:r>
            <a:r>
              <a:rPr lang="de-DE" sz="2800" dirty="0">
                <a:solidFill>
                  <a:srgbClr val="FF6600"/>
                </a:solidFill>
                <a:cs typeface="+mn-cs"/>
              </a:rPr>
              <a:t>{</a:t>
            </a:r>
            <a:r>
              <a:rPr lang="de-DE" sz="2800" dirty="0">
                <a:solidFill>
                  <a:schemeClr val="hlink"/>
                </a:solidFill>
                <a:cs typeface="+mn-cs"/>
              </a:rPr>
              <a:t> </a:t>
            </a:r>
            <a:r>
              <a:rPr lang="de-DE" sz="2800" dirty="0" err="1">
                <a:solidFill>
                  <a:schemeClr val="hlink"/>
                </a:solidFill>
                <a:cs typeface="+mn-cs"/>
              </a:rPr>
              <a:t>key</a:t>
            </a:r>
            <a:r>
              <a:rPr lang="de-DE" sz="2800" dirty="0">
                <a:solidFill>
                  <a:schemeClr val="hlink"/>
                </a:solidFill>
                <a:cs typeface="+mn-cs"/>
              </a:rPr>
              <a:t>(e</a:t>
            </a:r>
            <a:r>
              <a:rPr lang="de-DE" sz="2800" baseline="-25000" dirty="0">
                <a:solidFill>
                  <a:schemeClr val="hlink"/>
                </a:solidFill>
                <a:cs typeface="+mn-cs"/>
              </a:rPr>
              <a:t>2</a:t>
            </a:r>
            <a:r>
              <a:rPr lang="de-DE" sz="2800" dirty="0">
                <a:solidFill>
                  <a:schemeClr val="hlink"/>
                </a:solidFill>
                <a:cs typeface="+mn-cs"/>
              </a:rPr>
              <a:t>), </a:t>
            </a:r>
            <a:r>
              <a:rPr lang="de-DE" sz="2800" dirty="0" err="1">
                <a:solidFill>
                  <a:schemeClr val="hlink"/>
                </a:solidFill>
                <a:cs typeface="+mn-cs"/>
              </a:rPr>
              <a:t>key</a:t>
            </a:r>
            <a:r>
              <a:rPr lang="de-DE" sz="2800" dirty="0">
                <a:solidFill>
                  <a:schemeClr val="hlink"/>
                </a:solidFill>
                <a:cs typeface="+mn-cs"/>
              </a:rPr>
              <a:t>(e</a:t>
            </a:r>
            <a:r>
              <a:rPr lang="de-DE" sz="2800" baseline="-25000" dirty="0">
                <a:solidFill>
                  <a:schemeClr val="hlink"/>
                </a:solidFill>
                <a:cs typeface="+mn-cs"/>
              </a:rPr>
              <a:t>3</a:t>
            </a:r>
            <a:r>
              <a:rPr lang="de-DE" sz="2800" dirty="0">
                <a:solidFill>
                  <a:schemeClr val="hlink"/>
                </a:solidFill>
                <a:cs typeface="+mn-cs"/>
              </a:rPr>
              <a:t>) </a:t>
            </a:r>
            <a:r>
              <a:rPr lang="de-DE" sz="2800" dirty="0">
                <a:solidFill>
                  <a:srgbClr val="FF6600"/>
                </a:solidFill>
                <a:cs typeface="+mn-cs"/>
              </a:rPr>
              <a:t>}</a:t>
            </a:r>
            <a:r>
              <a:rPr lang="de-DE" sz="2800" dirty="0">
                <a:solidFill>
                  <a:schemeClr val="hlink"/>
                </a:solidFill>
                <a:cs typeface="+mn-cs"/>
              </a:rPr>
              <a:t> )</a:t>
            </a:r>
            <a:br>
              <a:rPr lang="de-DE" sz="2800" dirty="0">
                <a:solidFill>
                  <a:schemeClr val="hlink"/>
                </a:solidFill>
                <a:cs typeface="+mn-cs"/>
              </a:rPr>
            </a:br>
            <a:r>
              <a:rPr lang="de-DE" sz="2800" dirty="0">
                <a:solidFill>
                  <a:schemeClr val="hlink"/>
                </a:solidFill>
                <a:cs typeface="+mn-cs"/>
              </a:rPr>
              <a:t>für die Kinder </a:t>
            </a:r>
            <a:r>
              <a:rPr lang="de-DE" sz="2800" dirty="0">
                <a:solidFill>
                  <a:schemeClr val="hlink"/>
                </a:solidFill>
              </a:rPr>
              <a:t>e</a:t>
            </a:r>
            <a:r>
              <a:rPr lang="de-DE" sz="2800" baseline="-25000" dirty="0">
                <a:solidFill>
                  <a:schemeClr val="hlink"/>
                </a:solidFill>
              </a:rPr>
              <a:t>2</a:t>
            </a:r>
            <a:r>
              <a:rPr lang="de-DE" sz="2800" dirty="0">
                <a:solidFill>
                  <a:schemeClr val="hlink"/>
                </a:solidFill>
                <a:cs typeface="+mn-cs"/>
              </a:rPr>
              <a:t> und </a:t>
            </a:r>
            <a:r>
              <a:rPr lang="de-DE" sz="2800" dirty="0">
                <a:solidFill>
                  <a:schemeClr val="hlink"/>
                </a:solidFill>
              </a:rPr>
              <a:t>e</a:t>
            </a:r>
            <a:r>
              <a:rPr lang="de-DE" sz="2800" baseline="-25000" dirty="0">
                <a:solidFill>
                  <a:schemeClr val="hlink"/>
                </a:solidFill>
              </a:rPr>
              <a:t>3 </a:t>
            </a:r>
            <a:r>
              <a:rPr lang="de-DE" sz="2800" dirty="0">
                <a:solidFill>
                  <a:schemeClr val="hlink"/>
                </a:solidFill>
                <a:cs typeface="+mn-cs"/>
              </a:rPr>
              <a:t>von </a:t>
            </a:r>
            <a:r>
              <a:rPr lang="de-DE" sz="2800" dirty="0">
                <a:solidFill>
                  <a:schemeClr val="hlink"/>
                </a:solidFill>
              </a:rPr>
              <a:t>e</a:t>
            </a:r>
            <a:r>
              <a:rPr lang="de-DE" sz="2800" baseline="-25000" dirty="0">
                <a:solidFill>
                  <a:schemeClr val="hlink"/>
                </a:solidFill>
              </a:rPr>
              <a:t>1</a:t>
            </a:r>
            <a:endParaRPr lang="de-DE" sz="2800" dirty="0">
              <a:solidFill>
                <a:schemeClr val="hlink"/>
              </a:solidFill>
              <a:cs typeface="+mn-cs"/>
            </a:endParaRPr>
          </a:p>
        </p:txBody>
      </p:sp>
      <p:sp>
        <p:nvSpPr>
          <p:cNvPr id="146447" name="Oval 15"/>
          <p:cNvSpPr>
            <a:spLocks noChangeArrowheads="1"/>
          </p:cNvSpPr>
          <p:nvPr/>
        </p:nvSpPr>
        <p:spPr bwMode="auto">
          <a:xfrm>
            <a:off x="5867400" y="3860800"/>
            <a:ext cx="288925" cy="28892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46448" name="Line 16"/>
          <p:cNvSpPr>
            <a:spLocks noChangeShapeType="1"/>
          </p:cNvSpPr>
          <p:nvPr/>
        </p:nvSpPr>
        <p:spPr bwMode="auto">
          <a:xfrm>
            <a:off x="5867400" y="4076700"/>
            <a:ext cx="288925" cy="15128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46449" name="Line 17"/>
          <p:cNvSpPr>
            <a:spLocks noChangeShapeType="1"/>
          </p:cNvSpPr>
          <p:nvPr/>
        </p:nvSpPr>
        <p:spPr bwMode="auto">
          <a:xfrm>
            <a:off x="6156325" y="3933825"/>
            <a:ext cx="1368425" cy="7905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1" name="Rechteck 4">
            <a:extLst>
              <a:ext uri="{FF2B5EF4-FFF2-40B4-BE49-F238E27FC236}">
                <a16:creationId xmlns:a16="http://schemas.microsoft.com/office/drawing/2014/main" id="{111BC1DD-267F-DE49-ACCE-D65706926835}"/>
              </a:ext>
            </a:extLst>
          </p:cNvPr>
          <p:cNvSpPr/>
          <p:nvPr/>
        </p:nvSpPr>
        <p:spPr>
          <a:xfrm>
            <a:off x="2555776" y="6630860"/>
            <a:ext cx="3816424" cy="2880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200" dirty="0">
                <a:solidFill>
                  <a:schemeClr val="bg1"/>
                </a:solidFill>
              </a:rPr>
              <a:t>http://www14.in.tum.de/lehre/2008WS/</a:t>
            </a:r>
            <a:r>
              <a:rPr lang="de-DE" sz="1200" dirty="0" err="1">
                <a:solidFill>
                  <a:schemeClr val="bg1"/>
                </a:solidFill>
              </a:rPr>
              <a:t>ea</a:t>
            </a:r>
            <a:r>
              <a:rPr lang="de-DE" sz="1200" dirty="0">
                <a:solidFill>
                  <a:schemeClr val="bg1"/>
                </a:solidFill>
              </a:rPr>
              <a:t>/</a:t>
            </a:r>
            <a:r>
              <a:rPr lang="de-DE" sz="1200" dirty="0" err="1">
                <a:solidFill>
                  <a:schemeClr val="bg1"/>
                </a:solidFill>
              </a:rPr>
              <a:t>index.html.de</a:t>
            </a:r>
            <a:endParaRPr lang="de-DE" sz="1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752CA6-7FDC-8D4F-B4C8-8793BB0F0C06}" type="slidenum">
              <a:rPr lang="de-DE"/>
              <a:pPr>
                <a:defRPr/>
              </a:pPr>
              <a:t>8</a:t>
            </a:fld>
            <a:endParaRPr lang="de-DE"/>
          </a:p>
        </p:txBody>
      </p:sp>
      <p:sp>
        <p:nvSpPr>
          <p:cNvPr id="205845" name="Rectangle 21"/>
          <p:cNvSpPr>
            <a:spLocks noChangeArrowheads="1"/>
          </p:cNvSpPr>
          <p:nvPr/>
        </p:nvSpPr>
        <p:spPr bwMode="auto">
          <a:xfrm>
            <a:off x="3706813" y="4724400"/>
            <a:ext cx="792162" cy="863600"/>
          </a:xfrm>
          <a:prstGeom prst="rect">
            <a:avLst/>
          </a:prstGeom>
          <a:solidFill>
            <a:srgbClr val="B2B2B2"/>
          </a:solidFill>
          <a:ln w="9525">
            <a:solidFill>
              <a:srgbClr val="B2B2B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05846" name="AutoShape 22"/>
          <p:cNvSpPr>
            <a:spLocks noChangeArrowheads="1"/>
          </p:cNvSpPr>
          <p:nvPr/>
        </p:nvSpPr>
        <p:spPr bwMode="auto">
          <a:xfrm flipV="1">
            <a:off x="1619250" y="4724400"/>
            <a:ext cx="2881313" cy="863600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B2B2B2"/>
          </a:solidFill>
          <a:ln w="9525">
            <a:solidFill>
              <a:srgbClr val="B2B2B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05847" name="AutoShape 23"/>
          <p:cNvSpPr>
            <a:spLocks noChangeArrowheads="1"/>
          </p:cNvSpPr>
          <p:nvPr/>
        </p:nvSpPr>
        <p:spPr bwMode="auto">
          <a:xfrm>
            <a:off x="2339975" y="2276475"/>
            <a:ext cx="5616575" cy="2447925"/>
          </a:xfrm>
          <a:prstGeom prst="triangle">
            <a:avLst>
              <a:gd name="adj" fmla="val 50000"/>
            </a:avLst>
          </a:prstGeom>
          <a:solidFill>
            <a:srgbClr val="B2B2B2"/>
          </a:solidFill>
          <a:ln w="9525">
            <a:solidFill>
              <a:srgbClr val="B2B2B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rgbClr val="B2B2B2"/>
              </a:solidFill>
              <a:cs typeface="+mn-cs"/>
            </a:endParaRPr>
          </a:p>
        </p:txBody>
      </p:sp>
      <p:sp>
        <p:nvSpPr>
          <p:cNvPr id="205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err="1">
                <a:cs typeface="+mj-cs"/>
              </a:rPr>
              <a:t>Binärer</a:t>
            </a:r>
            <a:r>
              <a:rPr lang="en-US" dirty="0">
                <a:cs typeface="+mj-cs"/>
              </a:rPr>
              <a:t> Heap </a:t>
            </a:r>
            <a:r>
              <a:rPr lang="de-DE" dirty="0"/>
              <a:t>(Wiederholung)</a:t>
            </a:r>
            <a:endParaRPr lang="en-US" dirty="0">
              <a:cs typeface="+mj-cs"/>
            </a:endParaRPr>
          </a:p>
        </p:txBody>
      </p:sp>
      <p:sp>
        <p:nvSpPr>
          <p:cNvPr id="205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>
                <a:cs typeface="+mn-cs"/>
              </a:rPr>
              <a:t>Beispiel:</a:t>
            </a:r>
          </a:p>
        </p:txBody>
      </p:sp>
      <p:sp>
        <p:nvSpPr>
          <p:cNvPr id="205828" name="Oval 4"/>
          <p:cNvSpPr>
            <a:spLocks noChangeArrowheads="1"/>
          </p:cNvSpPr>
          <p:nvPr/>
        </p:nvSpPr>
        <p:spPr bwMode="auto">
          <a:xfrm>
            <a:off x="4859338" y="2636838"/>
            <a:ext cx="647700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4</a:t>
            </a:r>
            <a:endParaRPr lang="de-DE" baseline="-25000">
              <a:cs typeface="+mn-cs"/>
            </a:endParaRPr>
          </a:p>
        </p:txBody>
      </p:sp>
      <p:sp>
        <p:nvSpPr>
          <p:cNvPr id="205829" name="Oval 5"/>
          <p:cNvSpPr>
            <a:spLocks noChangeArrowheads="1"/>
          </p:cNvSpPr>
          <p:nvPr/>
        </p:nvSpPr>
        <p:spPr bwMode="auto">
          <a:xfrm>
            <a:off x="3922713" y="3284538"/>
            <a:ext cx="647700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8</a:t>
            </a:r>
            <a:endParaRPr lang="de-DE" baseline="-25000">
              <a:cs typeface="+mn-cs"/>
            </a:endParaRPr>
          </a:p>
        </p:txBody>
      </p:sp>
      <p:sp>
        <p:nvSpPr>
          <p:cNvPr id="205830" name="Oval 6"/>
          <p:cNvSpPr>
            <a:spLocks noChangeArrowheads="1"/>
          </p:cNvSpPr>
          <p:nvPr/>
        </p:nvSpPr>
        <p:spPr bwMode="auto">
          <a:xfrm>
            <a:off x="5794375" y="3284538"/>
            <a:ext cx="647700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5</a:t>
            </a:r>
          </a:p>
        </p:txBody>
      </p:sp>
      <p:sp>
        <p:nvSpPr>
          <p:cNvPr id="205831" name="Oval 7"/>
          <p:cNvSpPr>
            <a:spLocks noChangeArrowheads="1"/>
          </p:cNvSpPr>
          <p:nvPr/>
        </p:nvSpPr>
        <p:spPr bwMode="auto">
          <a:xfrm>
            <a:off x="3346450" y="4076700"/>
            <a:ext cx="647700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11</a:t>
            </a:r>
            <a:endParaRPr lang="de-DE" baseline="-25000">
              <a:cs typeface="+mn-cs"/>
            </a:endParaRPr>
          </a:p>
        </p:txBody>
      </p:sp>
      <p:sp>
        <p:nvSpPr>
          <p:cNvPr id="205832" name="Oval 8"/>
          <p:cNvSpPr>
            <a:spLocks noChangeArrowheads="1"/>
          </p:cNvSpPr>
          <p:nvPr/>
        </p:nvSpPr>
        <p:spPr bwMode="auto">
          <a:xfrm>
            <a:off x="4354513" y="4076700"/>
            <a:ext cx="647700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9</a:t>
            </a:r>
            <a:endParaRPr lang="de-DE" baseline="-25000">
              <a:cs typeface="+mn-cs"/>
            </a:endParaRPr>
          </a:p>
        </p:txBody>
      </p:sp>
      <p:sp>
        <p:nvSpPr>
          <p:cNvPr id="205833" name="Oval 9"/>
          <p:cNvSpPr>
            <a:spLocks noChangeArrowheads="1"/>
          </p:cNvSpPr>
          <p:nvPr/>
        </p:nvSpPr>
        <p:spPr bwMode="auto">
          <a:xfrm>
            <a:off x="5291138" y="4076700"/>
            <a:ext cx="647700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12</a:t>
            </a:r>
            <a:endParaRPr lang="de-DE" baseline="-25000">
              <a:cs typeface="+mn-cs"/>
            </a:endParaRPr>
          </a:p>
        </p:txBody>
      </p:sp>
      <p:sp>
        <p:nvSpPr>
          <p:cNvPr id="205834" name="Oval 10"/>
          <p:cNvSpPr>
            <a:spLocks noChangeArrowheads="1"/>
          </p:cNvSpPr>
          <p:nvPr/>
        </p:nvSpPr>
        <p:spPr bwMode="auto">
          <a:xfrm>
            <a:off x="6299200" y="4076700"/>
            <a:ext cx="647700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18</a:t>
            </a:r>
            <a:endParaRPr lang="de-DE" baseline="-25000">
              <a:cs typeface="+mn-cs"/>
            </a:endParaRPr>
          </a:p>
        </p:txBody>
      </p:sp>
      <p:sp>
        <p:nvSpPr>
          <p:cNvPr id="205835" name="Oval 11"/>
          <p:cNvSpPr>
            <a:spLocks noChangeArrowheads="1"/>
          </p:cNvSpPr>
          <p:nvPr/>
        </p:nvSpPr>
        <p:spPr bwMode="auto">
          <a:xfrm>
            <a:off x="2951163" y="4868863"/>
            <a:ext cx="647700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15</a:t>
            </a:r>
            <a:endParaRPr lang="de-DE" baseline="-25000">
              <a:cs typeface="+mn-cs"/>
            </a:endParaRPr>
          </a:p>
        </p:txBody>
      </p:sp>
      <p:sp>
        <p:nvSpPr>
          <p:cNvPr id="205836" name="Oval 12"/>
          <p:cNvSpPr>
            <a:spLocks noChangeArrowheads="1"/>
          </p:cNvSpPr>
          <p:nvPr/>
        </p:nvSpPr>
        <p:spPr bwMode="auto">
          <a:xfrm>
            <a:off x="3706813" y="4868863"/>
            <a:ext cx="647700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17</a:t>
            </a:r>
            <a:endParaRPr lang="de-DE" baseline="-25000">
              <a:cs typeface="+mn-cs"/>
            </a:endParaRPr>
          </a:p>
        </p:txBody>
      </p:sp>
      <p:sp>
        <p:nvSpPr>
          <p:cNvPr id="205837" name="Line 13"/>
          <p:cNvSpPr>
            <a:spLocks noChangeShapeType="1"/>
          </p:cNvSpPr>
          <p:nvPr/>
        </p:nvSpPr>
        <p:spPr bwMode="auto">
          <a:xfrm flipH="1">
            <a:off x="4498975" y="2995613"/>
            <a:ext cx="360363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05838" name="Line 14"/>
          <p:cNvSpPr>
            <a:spLocks noChangeShapeType="1"/>
          </p:cNvSpPr>
          <p:nvPr/>
        </p:nvSpPr>
        <p:spPr bwMode="auto">
          <a:xfrm>
            <a:off x="5507038" y="2995613"/>
            <a:ext cx="360362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05839" name="Line 15"/>
          <p:cNvSpPr>
            <a:spLocks noChangeShapeType="1"/>
          </p:cNvSpPr>
          <p:nvPr/>
        </p:nvSpPr>
        <p:spPr bwMode="auto">
          <a:xfrm flipH="1">
            <a:off x="3779838" y="3716338"/>
            <a:ext cx="215900" cy="3603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05840" name="Line 16"/>
          <p:cNvSpPr>
            <a:spLocks noChangeShapeType="1"/>
          </p:cNvSpPr>
          <p:nvPr/>
        </p:nvSpPr>
        <p:spPr bwMode="auto">
          <a:xfrm>
            <a:off x="4427538" y="3787775"/>
            <a:ext cx="144462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05841" name="Line 17"/>
          <p:cNvSpPr>
            <a:spLocks noChangeShapeType="1"/>
          </p:cNvSpPr>
          <p:nvPr/>
        </p:nvSpPr>
        <p:spPr bwMode="auto">
          <a:xfrm flipH="1">
            <a:off x="5724525" y="3787775"/>
            <a:ext cx="215900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05842" name="Line 18"/>
          <p:cNvSpPr>
            <a:spLocks noChangeShapeType="1"/>
          </p:cNvSpPr>
          <p:nvPr/>
        </p:nvSpPr>
        <p:spPr bwMode="auto">
          <a:xfrm>
            <a:off x="6299200" y="3787775"/>
            <a:ext cx="215900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05843" name="Line 19"/>
          <p:cNvSpPr>
            <a:spLocks noChangeShapeType="1"/>
          </p:cNvSpPr>
          <p:nvPr/>
        </p:nvSpPr>
        <p:spPr bwMode="auto">
          <a:xfrm flipH="1">
            <a:off x="3348038" y="4579938"/>
            <a:ext cx="142875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05844" name="Line 20"/>
          <p:cNvSpPr>
            <a:spLocks noChangeShapeType="1"/>
          </p:cNvSpPr>
          <p:nvPr/>
        </p:nvSpPr>
        <p:spPr bwMode="auto">
          <a:xfrm>
            <a:off x="3779838" y="4579938"/>
            <a:ext cx="144462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05848" name="Line 24"/>
          <p:cNvSpPr>
            <a:spLocks noChangeShapeType="1"/>
          </p:cNvSpPr>
          <p:nvPr/>
        </p:nvSpPr>
        <p:spPr bwMode="auto">
          <a:xfrm flipH="1" flipV="1">
            <a:off x="5580063" y="4795838"/>
            <a:ext cx="288925" cy="28733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05849" name="Text Box 25"/>
          <p:cNvSpPr txBox="1">
            <a:spLocks noChangeArrowheads="1"/>
          </p:cNvSpPr>
          <p:nvPr/>
        </p:nvSpPr>
        <p:spPr bwMode="auto">
          <a:xfrm>
            <a:off x="5580063" y="5084763"/>
            <a:ext cx="2219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>
                <a:cs typeface="+mn-cs"/>
              </a:rPr>
              <a:t>Forminvariante</a:t>
            </a:r>
          </a:p>
        </p:txBody>
      </p:sp>
      <p:sp>
        <p:nvSpPr>
          <p:cNvPr id="205850" name="Oval 26"/>
          <p:cNvSpPr>
            <a:spLocks noChangeArrowheads="1"/>
          </p:cNvSpPr>
          <p:nvPr/>
        </p:nvSpPr>
        <p:spPr bwMode="auto">
          <a:xfrm>
            <a:off x="3203575" y="3140075"/>
            <a:ext cx="1943100" cy="1871663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05851" name="Text Box 27"/>
          <p:cNvSpPr txBox="1">
            <a:spLocks noChangeArrowheads="1"/>
          </p:cNvSpPr>
          <p:nvPr/>
        </p:nvSpPr>
        <p:spPr bwMode="auto">
          <a:xfrm>
            <a:off x="755650" y="2895600"/>
            <a:ext cx="225425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dirty="0" err="1">
                <a:cs typeface="+mn-cs"/>
              </a:rPr>
              <a:t>Heapinvariante</a:t>
            </a:r>
            <a:endParaRPr lang="en-US" sz="2400" dirty="0">
              <a:cs typeface="+mn-cs"/>
            </a:endParaRPr>
          </a:p>
        </p:txBody>
      </p:sp>
      <p:sp>
        <p:nvSpPr>
          <p:cNvPr id="205852" name="Line 28"/>
          <p:cNvSpPr>
            <a:spLocks noChangeShapeType="1"/>
          </p:cNvSpPr>
          <p:nvPr/>
        </p:nvSpPr>
        <p:spPr bwMode="auto">
          <a:xfrm>
            <a:off x="3059113" y="3068638"/>
            <a:ext cx="431800" cy="144462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3" name="Rechteck 4">
            <a:extLst>
              <a:ext uri="{FF2B5EF4-FFF2-40B4-BE49-F238E27FC236}">
                <a16:creationId xmlns:a16="http://schemas.microsoft.com/office/drawing/2014/main" id="{DC1294A5-A892-F14F-A7B2-8A6F574B179D}"/>
              </a:ext>
            </a:extLst>
          </p:cNvPr>
          <p:cNvSpPr/>
          <p:nvPr/>
        </p:nvSpPr>
        <p:spPr>
          <a:xfrm>
            <a:off x="2555776" y="6630860"/>
            <a:ext cx="3816424" cy="2880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200" dirty="0">
                <a:solidFill>
                  <a:schemeClr val="bg1"/>
                </a:solidFill>
              </a:rPr>
              <a:t>http://www14.in.tum.de/lehre/2008WS/</a:t>
            </a:r>
            <a:r>
              <a:rPr lang="de-DE" sz="1200" dirty="0" err="1">
                <a:solidFill>
                  <a:schemeClr val="bg1"/>
                </a:solidFill>
              </a:rPr>
              <a:t>ea</a:t>
            </a:r>
            <a:r>
              <a:rPr lang="de-DE" sz="1200" dirty="0">
                <a:solidFill>
                  <a:schemeClr val="bg1"/>
                </a:solidFill>
              </a:rPr>
              <a:t>/</a:t>
            </a:r>
            <a:r>
              <a:rPr lang="de-DE" sz="1200" dirty="0" err="1">
                <a:solidFill>
                  <a:schemeClr val="bg1"/>
                </a:solidFill>
              </a:rPr>
              <a:t>index.html.de</a:t>
            </a:r>
            <a:endParaRPr lang="de-DE" sz="1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640F33A-35C4-124D-938A-9C669F636B97}" type="slidenum">
              <a:rPr lang="de-DE"/>
              <a:pPr>
                <a:defRPr/>
              </a:pPr>
              <a:t>9</a:t>
            </a:fld>
            <a:endParaRPr lang="de-DE"/>
          </a:p>
        </p:txBody>
      </p:sp>
      <p:sp>
        <p:nvSpPr>
          <p:cNvPr id="147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 dirty="0">
                <a:cs typeface="+mj-cs"/>
              </a:rPr>
              <a:t>Binärer Heap </a:t>
            </a:r>
            <a:r>
              <a:rPr lang="de-DE" dirty="0"/>
              <a:t>(Wiederholung)</a:t>
            </a:r>
            <a:endParaRPr lang="de-DE" dirty="0">
              <a:cs typeface="+mj-cs"/>
            </a:endParaRPr>
          </a:p>
        </p:txBody>
      </p:sp>
      <p:sp>
        <p:nvSpPr>
          <p:cNvPr id="147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  <a:defRPr/>
            </a:pPr>
            <a:r>
              <a:rPr lang="de-DE">
                <a:cs typeface="+mn-cs"/>
              </a:rPr>
              <a:t>Realisierung eines Binärbaums als Feld:</a:t>
            </a:r>
          </a:p>
        </p:txBody>
      </p:sp>
      <p:sp>
        <p:nvSpPr>
          <p:cNvPr id="147460" name="Oval 4"/>
          <p:cNvSpPr>
            <a:spLocks noChangeArrowheads="1"/>
          </p:cNvSpPr>
          <p:nvPr/>
        </p:nvSpPr>
        <p:spPr bwMode="auto">
          <a:xfrm>
            <a:off x="4211638" y="2420938"/>
            <a:ext cx="647700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e</a:t>
            </a:r>
            <a:r>
              <a:rPr lang="de-DE" baseline="-25000">
                <a:cs typeface="+mn-cs"/>
              </a:rPr>
              <a:t>1</a:t>
            </a:r>
          </a:p>
        </p:txBody>
      </p:sp>
      <p:sp>
        <p:nvSpPr>
          <p:cNvPr id="147461" name="Oval 5"/>
          <p:cNvSpPr>
            <a:spLocks noChangeArrowheads="1"/>
          </p:cNvSpPr>
          <p:nvPr/>
        </p:nvSpPr>
        <p:spPr bwMode="auto">
          <a:xfrm>
            <a:off x="3275013" y="3068638"/>
            <a:ext cx="647700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e</a:t>
            </a:r>
            <a:r>
              <a:rPr lang="de-DE" baseline="-25000">
                <a:cs typeface="+mn-cs"/>
              </a:rPr>
              <a:t>2</a:t>
            </a:r>
          </a:p>
        </p:txBody>
      </p:sp>
      <p:sp>
        <p:nvSpPr>
          <p:cNvPr id="147462" name="Oval 6"/>
          <p:cNvSpPr>
            <a:spLocks noChangeArrowheads="1"/>
          </p:cNvSpPr>
          <p:nvPr/>
        </p:nvSpPr>
        <p:spPr bwMode="auto">
          <a:xfrm>
            <a:off x="5146675" y="3068638"/>
            <a:ext cx="647700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e</a:t>
            </a:r>
            <a:r>
              <a:rPr lang="de-DE" baseline="-25000">
                <a:cs typeface="+mn-cs"/>
              </a:rPr>
              <a:t>3</a:t>
            </a:r>
          </a:p>
        </p:txBody>
      </p:sp>
      <p:sp>
        <p:nvSpPr>
          <p:cNvPr id="147463" name="Oval 7"/>
          <p:cNvSpPr>
            <a:spLocks noChangeArrowheads="1"/>
          </p:cNvSpPr>
          <p:nvPr/>
        </p:nvSpPr>
        <p:spPr bwMode="auto">
          <a:xfrm>
            <a:off x="2698750" y="3860800"/>
            <a:ext cx="647700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e</a:t>
            </a:r>
            <a:r>
              <a:rPr lang="de-DE" baseline="-25000">
                <a:cs typeface="+mn-cs"/>
              </a:rPr>
              <a:t>4</a:t>
            </a:r>
          </a:p>
        </p:txBody>
      </p:sp>
      <p:sp>
        <p:nvSpPr>
          <p:cNvPr id="147464" name="Oval 8"/>
          <p:cNvSpPr>
            <a:spLocks noChangeArrowheads="1"/>
          </p:cNvSpPr>
          <p:nvPr/>
        </p:nvSpPr>
        <p:spPr bwMode="auto">
          <a:xfrm>
            <a:off x="3706813" y="3860800"/>
            <a:ext cx="647700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e</a:t>
            </a:r>
            <a:r>
              <a:rPr lang="de-DE" baseline="-25000">
                <a:cs typeface="+mn-cs"/>
              </a:rPr>
              <a:t>5</a:t>
            </a:r>
          </a:p>
        </p:txBody>
      </p:sp>
      <p:sp>
        <p:nvSpPr>
          <p:cNvPr id="147465" name="Oval 9"/>
          <p:cNvSpPr>
            <a:spLocks noChangeArrowheads="1"/>
          </p:cNvSpPr>
          <p:nvPr/>
        </p:nvSpPr>
        <p:spPr bwMode="auto">
          <a:xfrm>
            <a:off x="4643438" y="3860800"/>
            <a:ext cx="647700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e</a:t>
            </a:r>
            <a:r>
              <a:rPr lang="de-DE" baseline="-25000">
                <a:cs typeface="+mn-cs"/>
              </a:rPr>
              <a:t>6</a:t>
            </a:r>
          </a:p>
        </p:txBody>
      </p:sp>
      <p:sp>
        <p:nvSpPr>
          <p:cNvPr id="147466" name="Oval 10"/>
          <p:cNvSpPr>
            <a:spLocks noChangeArrowheads="1"/>
          </p:cNvSpPr>
          <p:nvPr/>
        </p:nvSpPr>
        <p:spPr bwMode="auto">
          <a:xfrm>
            <a:off x="5651500" y="3860800"/>
            <a:ext cx="647700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e</a:t>
            </a:r>
            <a:r>
              <a:rPr lang="de-DE" baseline="-25000">
                <a:cs typeface="+mn-cs"/>
              </a:rPr>
              <a:t>7</a:t>
            </a:r>
          </a:p>
        </p:txBody>
      </p:sp>
      <p:sp>
        <p:nvSpPr>
          <p:cNvPr id="147467" name="Oval 11"/>
          <p:cNvSpPr>
            <a:spLocks noChangeArrowheads="1"/>
          </p:cNvSpPr>
          <p:nvPr/>
        </p:nvSpPr>
        <p:spPr bwMode="auto">
          <a:xfrm>
            <a:off x="2303463" y="4652963"/>
            <a:ext cx="647700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e</a:t>
            </a:r>
            <a:r>
              <a:rPr lang="de-DE" baseline="-25000">
                <a:cs typeface="+mn-cs"/>
              </a:rPr>
              <a:t>8</a:t>
            </a:r>
          </a:p>
        </p:txBody>
      </p:sp>
      <p:sp>
        <p:nvSpPr>
          <p:cNvPr id="147468" name="Oval 12"/>
          <p:cNvSpPr>
            <a:spLocks noChangeArrowheads="1"/>
          </p:cNvSpPr>
          <p:nvPr/>
        </p:nvSpPr>
        <p:spPr bwMode="auto">
          <a:xfrm>
            <a:off x="3059113" y="4652963"/>
            <a:ext cx="647700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e</a:t>
            </a:r>
            <a:r>
              <a:rPr lang="de-DE" baseline="-25000">
                <a:cs typeface="+mn-cs"/>
              </a:rPr>
              <a:t>9</a:t>
            </a:r>
          </a:p>
        </p:txBody>
      </p:sp>
      <p:sp>
        <p:nvSpPr>
          <p:cNvPr id="147470" name="Rectangle 14"/>
          <p:cNvSpPr>
            <a:spLocks noChangeArrowheads="1"/>
          </p:cNvSpPr>
          <p:nvPr/>
        </p:nvSpPr>
        <p:spPr bwMode="auto">
          <a:xfrm>
            <a:off x="2122488" y="5445125"/>
            <a:ext cx="503237" cy="504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e</a:t>
            </a:r>
            <a:r>
              <a:rPr lang="de-DE" baseline="-25000">
                <a:cs typeface="+mn-cs"/>
              </a:rPr>
              <a:t>1</a:t>
            </a:r>
          </a:p>
        </p:txBody>
      </p:sp>
      <p:sp>
        <p:nvSpPr>
          <p:cNvPr id="147471" name="Rectangle 15"/>
          <p:cNvSpPr>
            <a:spLocks noChangeArrowheads="1"/>
          </p:cNvSpPr>
          <p:nvPr/>
        </p:nvSpPr>
        <p:spPr bwMode="auto">
          <a:xfrm>
            <a:off x="2627313" y="5445125"/>
            <a:ext cx="503237" cy="504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e</a:t>
            </a:r>
            <a:r>
              <a:rPr lang="de-DE" baseline="-25000">
                <a:cs typeface="+mn-cs"/>
              </a:rPr>
              <a:t>2</a:t>
            </a:r>
          </a:p>
        </p:txBody>
      </p:sp>
      <p:sp>
        <p:nvSpPr>
          <p:cNvPr id="147472" name="Rectangle 16"/>
          <p:cNvSpPr>
            <a:spLocks noChangeArrowheads="1"/>
          </p:cNvSpPr>
          <p:nvPr/>
        </p:nvSpPr>
        <p:spPr bwMode="auto">
          <a:xfrm>
            <a:off x="3130550" y="5445125"/>
            <a:ext cx="503238" cy="504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e</a:t>
            </a:r>
            <a:r>
              <a:rPr lang="de-DE" baseline="-25000">
                <a:cs typeface="+mn-cs"/>
              </a:rPr>
              <a:t>3</a:t>
            </a:r>
          </a:p>
        </p:txBody>
      </p:sp>
      <p:sp>
        <p:nvSpPr>
          <p:cNvPr id="147473" name="Rectangle 17"/>
          <p:cNvSpPr>
            <a:spLocks noChangeArrowheads="1"/>
          </p:cNvSpPr>
          <p:nvPr/>
        </p:nvSpPr>
        <p:spPr bwMode="auto">
          <a:xfrm>
            <a:off x="3635375" y="5445125"/>
            <a:ext cx="503238" cy="504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e</a:t>
            </a:r>
            <a:r>
              <a:rPr lang="de-DE" baseline="-25000">
                <a:cs typeface="+mn-cs"/>
              </a:rPr>
              <a:t>4</a:t>
            </a:r>
          </a:p>
        </p:txBody>
      </p:sp>
      <p:sp>
        <p:nvSpPr>
          <p:cNvPr id="147474" name="Rectangle 18"/>
          <p:cNvSpPr>
            <a:spLocks noChangeArrowheads="1"/>
          </p:cNvSpPr>
          <p:nvPr/>
        </p:nvSpPr>
        <p:spPr bwMode="auto">
          <a:xfrm>
            <a:off x="4138613" y="5445125"/>
            <a:ext cx="503237" cy="504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e</a:t>
            </a:r>
            <a:r>
              <a:rPr lang="de-DE" baseline="-25000">
                <a:cs typeface="+mn-cs"/>
              </a:rPr>
              <a:t>5</a:t>
            </a:r>
          </a:p>
        </p:txBody>
      </p:sp>
      <p:sp>
        <p:nvSpPr>
          <p:cNvPr id="147475" name="Rectangle 19"/>
          <p:cNvSpPr>
            <a:spLocks noChangeArrowheads="1"/>
          </p:cNvSpPr>
          <p:nvPr/>
        </p:nvSpPr>
        <p:spPr bwMode="auto">
          <a:xfrm>
            <a:off x="4643438" y="5445125"/>
            <a:ext cx="503237" cy="504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e</a:t>
            </a:r>
            <a:r>
              <a:rPr lang="de-DE" baseline="-25000">
                <a:cs typeface="+mn-cs"/>
              </a:rPr>
              <a:t>6</a:t>
            </a:r>
          </a:p>
        </p:txBody>
      </p:sp>
      <p:sp>
        <p:nvSpPr>
          <p:cNvPr id="147476" name="Rectangle 20"/>
          <p:cNvSpPr>
            <a:spLocks noChangeArrowheads="1"/>
          </p:cNvSpPr>
          <p:nvPr/>
        </p:nvSpPr>
        <p:spPr bwMode="auto">
          <a:xfrm>
            <a:off x="5146675" y="5445125"/>
            <a:ext cx="503238" cy="504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e</a:t>
            </a:r>
            <a:r>
              <a:rPr lang="de-DE" baseline="-25000">
                <a:cs typeface="+mn-cs"/>
              </a:rPr>
              <a:t>7</a:t>
            </a:r>
          </a:p>
        </p:txBody>
      </p:sp>
      <p:sp>
        <p:nvSpPr>
          <p:cNvPr id="147477" name="Rectangle 21"/>
          <p:cNvSpPr>
            <a:spLocks noChangeArrowheads="1"/>
          </p:cNvSpPr>
          <p:nvPr/>
        </p:nvSpPr>
        <p:spPr bwMode="auto">
          <a:xfrm>
            <a:off x="5651500" y="5445125"/>
            <a:ext cx="503238" cy="504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e</a:t>
            </a:r>
            <a:r>
              <a:rPr lang="de-DE" baseline="-25000">
                <a:cs typeface="+mn-cs"/>
              </a:rPr>
              <a:t>8</a:t>
            </a:r>
          </a:p>
        </p:txBody>
      </p:sp>
      <p:sp>
        <p:nvSpPr>
          <p:cNvPr id="147478" name="Rectangle 22"/>
          <p:cNvSpPr>
            <a:spLocks noChangeArrowheads="1"/>
          </p:cNvSpPr>
          <p:nvPr/>
        </p:nvSpPr>
        <p:spPr bwMode="auto">
          <a:xfrm>
            <a:off x="6154738" y="5445125"/>
            <a:ext cx="503237" cy="504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e</a:t>
            </a:r>
            <a:r>
              <a:rPr lang="de-DE" baseline="-25000">
                <a:cs typeface="+mn-cs"/>
              </a:rPr>
              <a:t>9</a:t>
            </a:r>
          </a:p>
        </p:txBody>
      </p:sp>
      <p:sp>
        <p:nvSpPr>
          <p:cNvPr id="147479" name="Line 23"/>
          <p:cNvSpPr>
            <a:spLocks noChangeShapeType="1"/>
          </p:cNvSpPr>
          <p:nvPr/>
        </p:nvSpPr>
        <p:spPr bwMode="auto">
          <a:xfrm flipH="1">
            <a:off x="3851275" y="2779713"/>
            <a:ext cx="360363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47480" name="Line 24"/>
          <p:cNvSpPr>
            <a:spLocks noChangeShapeType="1"/>
          </p:cNvSpPr>
          <p:nvPr/>
        </p:nvSpPr>
        <p:spPr bwMode="auto">
          <a:xfrm>
            <a:off x="4859338" y="2779713"/>
            <a:ext cx="360362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47481" name="Line 25"/>
          <p:cNvSpPr>
            <a:spLocks noChangeShapeType="1"/>
          </p:cNvSpPr>
          <p:nvPr/>
        </p:nvSpPr>
        <p:spPr bwMode="auto">
          <a:xfrm flipH="1">
            <a:off x="3132138" y="3500438"/>
            <a:ext cx="215900" cy="3603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47482" name="Line 26"/>
          <p:cNvSpPr>
            <a:spLocks noChangeShapeType="1"/>
          </p:cNvSpPr>
          <p:nvPr/>
        </p:nvSpPr>
        <p:spPr bwMode="auto">
          <a:xfrm>
            <a:off x="3779838" y="3571875"/>
            <a:ext cx="144462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47483" name="Line 27"/>
          <p:cNvSpPr>
            <a:spLocks noChangeShapeType="1"/>
          </p:cNvSpPr>
          <p:nvPr/>
        </p:nvSpPr>
        <p:spPr bwMode="auto">
          <a:xfrm flipH="1">
            <a:off x="5076825" y="3571875"/>
            <a:ext cx="215900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47484" name="Line 28"/>
          <p:cNvSpPr>
            <a:spLocks noChangeShapeType="1"/>
          </p:cNvSpPr>
          <p:nvPr/>
        </p:nvSpPr>
        <p:spPr bwMode="auto">
          <a:xfrm>
            <a:off x="5651500" y="3571875"/>
            <a:ext cx="215900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47485" name="Line 29"/>
          <p:cNvSpPr>
            <a:spLocks noChangeShapeType="1"/>
          </p:cNvSpPr>
          <p:nvPr/>
        </p:nvSpPr>
        <p:spPr bwMode="auto">
          <a:xfrm flipH="1">
            <a:off x="2700338" y="4364038"/>
            <a:ext cx="142875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47486" name="Line 30"/>
          <p:cNvSpPr>
            <a:spLocks noChangeShapeType="1"/>
          </p:cNvSpPr>
          <p:nvPr/>
        </p:nvSpPr>
        <p:spPr bwMode="auto">
          <a:xfrm>
            <a:off x="3132138" y="4364038"/>
            <a:ext cx="144462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47487" name="Line 31"/>
          <p:cNvSpPr>
            <a:spLocks noChangeShapeType="1"/>
          </p:cNvSpPr>
          <p:nvPr/>
        </p:nvSpPr>
        <p:spPr bwMode="auto">
          <a:xfrm>
            <a:off x="2625725" y="5445125"/>
            <a:ext cx="0" cy="50323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47488" name="Line 32"/>
          <p:cNvSpPr>
            <a:spLocks noChangeShapeType="1"/>
          </p:cNvSpPr>
          <p:nvPr/>
        </p:nvSpPr>
        <p:spPr bwMode="auto">
          <a:xfrm>
            <a:off x="3633788" y="5445125"/>
            <a:ext cx="0" cy="50323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47489" name="Rectangle 33"/>
          <p:cNvSpPr>
            <a:spLocks noChangeArrowheads="1"/>
          </p:cNvSpPr>
          <p:nvPr/>
        </p:nvSpPr>
        <p:spPr bwMode="auto">
          <a:xfrm>
            <a:off x="3128963" y="5445125"/>
            <a:ext cx="503237" cy="504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e</a:t>
            </a:r>
            <a:r>
              <a:rPr lang="de-DE" baseline="-25000">
                <a:cs typeface="+mn-cs"/>
              </a:rPr>
              <a:t>3</a:t>
            </a:r>
          </a:p>
        </p:txBody>
      </p:sp>
      <p:sp>
        <p:nvSpPr>
          <p:cNvPr id="147490" name="Line 34"/>
          <p:cNvSpPr>
            <a:spLocks noChangeShapeType="1"/>
          </p:cNvSpPr>
          <p:nvPr/>
        </p:nvSpPr>
        <p:spPr bwMode="auto">
          <a:xfrm>
            <a:off x="3632200" y="5445125"/>
            <a:ext cx="0" cy="50323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47491" name="Line 35"/>
          <p:cNvSpPr>
            <a:spLocks noChangeShapeType="1"/>
          </p:cNvSpPr>
          <p:nvPr/>
        </p:nvSpPr>
        <p:spPr bwMode="auto">
          <a:xfrm>
            <a:off x="5649913" y="5445125"/>
            <a:ext cx="0" cy="50323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8" name="Rechteck 4">
            <a:extLst>
              <a:ext uri="{FF2B5EF4-FFF2-40B4-BE49-F238E27FC236}">
                <a16:creationId xmlns:a16="http://schemas.microsoft.com/office/drawing/2014/main" id="{475F71AC-BA96-F54E-AE20-BCB1C2E5558A}"/>
              </a:ext>
            </a:extLst>
          </p:cNvPr>
          <p:cNvSpPr/>
          <p:nvPr/>
        </p:nvSpPr>
        <p:spPr>
          <a:xfrm>
            <a:off x="2555776" y="6630860"/>
            <a:ext cx="3816424" cy="2880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200" dirty="0">
                <a:solidFill>
                  <a:schemeClr val="bg1"/>
                </a:solidFill>
              </a:rPr>
              <a:t>http://www14.in.tum.de/lehre/2008WS/</a:t>
            </a:r>
            <a:r>
              <a:rPr lang="de-DE" sz="1200" dirty="0" err="1">
                <a:solidFill>
                  <a:schemeClr val="bg1"/>
                </a:solidFill>
              </a:rPr>
              <a:t>ea</a:t>
            </a:r>
            <a:r>
              <a:rPr lang="de-DE" sz="1200" dirty="0">
                <a:solidFill>
                  <a:schemeClr val="bg1"/>
                </a:solidFill>
              </a:rPr>
              <a:t>/</a:t>
            </a:r>
            <a:r>
              <a:rPr lang="de-DE" sz="1200" dirty="0" err="1">
                <a:solidFill>
                  <a:schemeClr val="bg1"/>
                </a:solidFill>
              </a:rPr>
              <a:t>index.html.de</a:t>
            </a:r>
            <a:endParaRPr lang="de-DE" sz="1200" dirty="0">
              <a:solidFill>
                <a:schemeClr val="bg1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129BBCC2-2E98-AC48-83A8-B9DF0D2B49DC}"/>
              </a:ext>
            </a:extLst>
          </p:cNvPr>
          <p:cNvSpPr/>
          <p:nvPr/>
        </p:nvSpPr>
        <p:spPr>
          <a:xfrm>
            <a:off x="6657975" y="5446465"/>
            <a:ext cx="2162497" cy="503238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theme1.xml><?xml version="1.0" encoding="utf-8"?>
<a:theme xmlns:a="http://schemas.openxmlformats.org/drawingml/2006/main" name="7_Standarddesign">
  <a:themeElements>
    <a:clrScheme name="7_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7_Standarddesign">
      <a:majorFont>
        <a:latin typeface="Myriad Pro"/>
        <a:ea typeface="ＭＳ Ｐゴシック"/>
        <a:cs typeface=""/>
      </a:majorFont>
      <a:minorFont>
        <a:latin typeface="Myriad Pro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7_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4848</TotalTime>
  <Words>2309</Words>
  <Application>Microsoft Macintosh PowerPoint</Application>
  <PresentationFormat>On-screen Show (4:3)</PresentationFormat>
  <Paragraphs>435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3" baseType="lpstr">
      <vt:lpstr>Arial</vt:lpstr>
      <vt:lpstr>Calibri</vt:lpstr>
      <vt:lpstr>cmsy10</vt:lpstr>
      <vt:lpstr>Myriad Pro</vt:lpstr>
      <vt:lpstr>Symbol</vt:lpstr>
      <vt:lpstr>7_Standarddesign</vt:lpstr>
      <vt:lpstr>Algorithmen und Datenstrukturen</vt:lpstr>
      <vt:lpstr>Danksagung</vt:lpstr>
      <vt:lpstr>Prioritätswarteschlangen</vt:lpstr>
      <vt:lpstr>Prioritätswarteschlangen als ADTs</vt:lpstr>
      <vt:lpstr>Erweiterte Prioritätswarteschlangen</vt:lpstr>
      <vt:lpstr>Prioritätswarteschlangen</vt:lpstr>
      <vt:lpstr>Binärer Heap (Wiederholung)</vt:lpstr>
      <vt:lpstr>Binärer Heap (Wiederholung)</vt:lpstr>
      <vt:lpstr>Binärer Heap (Wiederholung)</vt:lpstr>
      <vt:lpstr>Binärer Heap (Wiederholung)</vt:lpstr>
      <vt:lpstr>Binärer Heap (Wiederholung)</vt:lpstr>
      <vt:lpstr>Insert Operation</vt:lpstr>
      <vt:lpstr>Insert - Binärer Heap</vt:lpstr>
      <vt:lpstr>Insert Operation - Korrektheit</vt:lpstr>
      <vt:lpstr>Insert Operation - Korrektheit</vt:lpstr>
      <vt:lpstr>Insert Operation - Korrektheit</vt:lpstr>
      <vt:lpstr>DeleteMin: Binärer Heap</vt:lpstr>
      <vt:lpstr>DeleteMin Operation - Korrektheit</vt:lpstr>
      <vt:lpstr>DeleteMin Operation - Korrektheit</vt:lpstr>
      <vt:lpstr>DeleteMin Operation - Korrektheit</vt:lpstr>
      <vt:lpstr>Binärer Heap</vt:lpstr>
      <vt:lpstr>Prioritätswarteschlange mit binärem Heap</vt:lpstr>
      <vt:lpstr>Binärer Heap</vt:lpstr>
      <vt:lpstr>Binärer Heap: Operation build</vt:lpstr>
      <vt:lpstr>Aufwand für build</vt:lpstr>
      <vt:lpstr>Binärer Heap: Operation build</vt:lpstr>
      <vt:lpstr>Prioritätswarteschlangen als ADTs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Uli</dc:creator>
  <cp:lastModifiedBy>Ralf Möller</cp:lastModifiedBy>
  <cp:revision>718</cp:revision>
  <dcterms:created xsi:type="dcterms:W3CDTF">2010-04-27T12:26:40Z</dcterms:created>
  <dcterms:modified xsi:type="dcterms:W3CDTF">2020-04-05T18:55:41Z</dcterms:modified>
</cp:coreProperties>
</file>