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29"/>
  </p:notesMasterIdLst>
  <p:handoutMasterIdLst>
    <p:handoutMasterId r:id="rId30"/>
  </p:handoutMasterIdLst>
  <p:sldIdLst>
    <p:sldId id="341" r:id="rId2"/>
    <p:sldId id="340" r:id="rId3"/>
    <p:sldId id="274" r:id="rId4"/>
    <p:sldId id="353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9" r:id="rId19"/>
    <p:sldId id="290" r:id="rId20"/>
    <p:sldId id="291" r:id="rId21"/>
    <p:sldId id="288" r:id="rId22"/>
    <p:sldId id="396" r:id="rId23"/>
    <p:sldId id="292" r:id="rId24"/>
    <p:sldId id="349" r:id="rId25"/>
    <p:sldId id="350" r:id="rId26"/>
    <p:sldId id="293" r:id="rId27"/>
    <p:sldId id="371" r:id="rId2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AFF"/>
    <a:srgbClr val="00429D"/>
    <a:srgbClr val="009999"/>
    <a:srgbClr val="FF6501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94694"/>
  </p:normalViewPr>
  <p:slideViewPr>
    <p:cSldViewPr>
      <p:cViewPr varScale="1">
        <p:scale>
          <a:sx n="117" d="100"/>
          <a:sy n="117" d="100"/>
        </p:scale>
        <p:origin x="92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E313858-1444-3D43-A256-4203540525FB}" type="datetimeFigureOut">
              <a:rPr lang="de-DE"/>
              <a:pPr>
                <a:defRPr/>
              </a:pPr>
              <a:t>05.04.20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E53A711-EA24-9945-9209-B554BD90ED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0479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F448315-31FF-D64A-8E15-6406D822B296}" type="datetimeFigureOut">
              <a:rPr lang="de-DE"/>
              <a:pPr>
                <a:defRPr/>
              </a:pPr>
              <a:t>05.04.20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6345C02-6D78-7546-B128-9C701081C0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372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F78D6-AAFE-6549-883F-83F0F9282AC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924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3329A-EBEB-CC42-9BF8-2D4C422D8BB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605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412875"/>
            <a:ext cx="2057400" cy="48244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12875"/>
            <a:ext cx="6019800" cy="48244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0CD90-3039-CE49-88E9-7086438DE17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678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2F2AC-72A6-5242-BB66-261AC8F7AC4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208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6868F-D895-214A-922C-F9CC83BD0B4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3521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112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112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5D1D6-D742-6C4A-8AAA-D3FFB9E8B8D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2417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205DB-DBE6-1041-9DAE-37CAD6DC95A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2371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CBAE-3DD4-5444-8053-7BDFDCD09BA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4973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67C7A-5470-F447-AB2D-F83D66E88D9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905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08764-7045-0242-80CB-782CB840012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0821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EFC2B-7D34-1248-9673-E2DD8C0DFB8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3379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E92A142D-BBBD-2D43-AE79-F93CC528D69C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rgbClr val="DAD9D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rgbClr val="DAD9D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875"/>
            <a:ext cx="7772400" cy="935038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078153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Felix </a:t>
            </a:r>
            <a:r>
              <a:rPr lang="de-DE" sz="2400" dirty="0" err="1">
                <a:cs typeface="+mn-cs"/>
              </a:rPr>
              <a:t>Kuhr</a:t>
            </a:r>
            <a:r>
              <a:rPr lang="de-DE" sz="2400" dirty="0">
                <a:cs typeface="+mn-cs"/>
              </a:rPr>
              <a:t> (Übungen)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sowie viele Tutoren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2E38AF-4539-084F-8612-940A63F36771}"/>
              </a:ext>
            </a:extLst>
          </p:cNvPr>
          <p:cNvSpPr txBox="1"/>
          <p:nvPr/>
        </p:nvSpPr>
        <p:spPr>
          <a:xfrm>
            <a:off x="2370122" y="2060848"/>
            <a:ext cx="4403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dirty="0"/>
              <a:t>Prioritätswarteschlangen mit binären Heaps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0DD938-D60B-8F40-AB04-81EF40874824}" type="slidenum">
              <a:rPr lang="de-DE"/>
              <a:pPr>
                <a:defRPr/>
              </a:pPr>
              <a:t>10</a:t>
            </a:fld>
            <a:endParaRPr lang="de-DE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Binärer Heap </a:t>
            </a:r>
            <a:r>
              <a:rPr lang="de-DE" dirty="0"/>
              <a:t>(Wiederholung)</a:t>
            </a:r>
            <a:endParaRPr lang="de-DE" dirty="0">
              <a:cs typeface="+mj-cs"/>
            </a:endParaRP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de-DE" sz="2800" dirty="0">
                <a:cs typeface="+mn-cs"/>
              </a:rPr>
              <a:t>Realisierung eines Binärbaums als Feld: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de-DE" sz="2800" dirty="0">
              <a:cs typeface="+mn-cs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de-DE" sz="2800" dirty="0">
              <a:cs typeface="+mn-cs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de-DE" sz="2800" dirty="0">
              <a:cs typeface="+mn-cs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de-DE" sz="2800" dirty="0">
              <a:solidFill>
                <a:schemeClr val="hlink"/>
              </a:solidFill>
              <a:cs typeface="+mn-cs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>
                <a:solidFill>
                  <a:schemeClr val="hlink"/>
                </a:solidFill>
                <a:cs typeface="+mn-cs"/>
              </a:rPr>
              <a:t>H:</a:t>
            </a:r>
            <a:r>
              <a:rPr lang="de-DE" sz="2800" dirty="0">
                <a:cs typeface="+mn-cs"/>
              </a:rPr>
              <a:t> Array 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[1..n]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 dirty="0">
                <a:cs typeface="+mn-cs"/>
              </a:rPr>
              <a:t>Kinder von </a:t>
            </a:r>
            <a:r>
              <a:rPr lang="de-DE" sz="2800" dirty="0" err="1">
                <a:solidFill>
                  <a:schemeClr val="hlink"/>
                </a:solidFill>
                <a:cs typeface="+mn-cs"/>
              </a:rPr>
              <a:t>e</a:t>
            </a:r>
            <a:r>
              <a:rPr lang="de-DE" sz="2800" dirty="0">
                <a:cs typeface="+mn-cs"/>
              </a:rPr>
              <a:t> in 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H[i]: </a:t>
            </a:r>
            <a:r>
              <a:rPr lang="de-DE" sz="2800" dirty="0">
                <a:cs typeface="+mn-cs"/>
              </a:rPr>
              <a:t>in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 H[2i], H[2i+1]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 dirty="0">
                <a:solidFill>
                  <a:srgbClr val="FF0000"/>
                </a:solidFill>
                <a:cs typeface="+mn-cs"/>
              </a:rPr>
              <a:t>Form-Invariante: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 H[1],…,H[</a:t>
            </a:r>
            <a:r>
              <a:rPr lang="de-DE" sz="2800" dirty="0" err="1">
                <a:solidFill>
                  <a:schemeClr val="hlink"/>
                </a:solidFill>
                <a:cs typeface="+mn-cs"/>
              </a:rPr>
              <a:t>k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] </a:t>
            </a:r>
            <a:r>
              <a:rPr lang="de-DE" sz="2800" dirty="0">
                <a:cs typeface="+mn-cs"/>
              </a:rPr>
              <a:t>besetzt für </a:t>
            </a:r>
            <a:r>
              <a:rPr lang="de-DE" sz="2800" dirty="0" err="1">
                <a:solidFill>
                  <a:schemeClr val="hlink"/>
                </a:solidFill>
              </a:rPr>
              <a:t>k≤n</a:t>
            </a:r>
            <a:endParaRPr lang="de-DE" sz="28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 dirty="0">
                <a:solidFill>
                  <a:srgbClr val="FF0000"/>
                </a:solidFill>
                <a:cs typeface="+mn-cs"/>
              </a:rPr>
              <a:t>Heap-Invariante:</a:t>
            </a:r>
            <a:br>
              <a:rPr lang="de-DE" sz="2800" dirty="0">
                <a:solidFill>
                  <a:schemeClr val="hlink"/>
                </a:solidFill>
                <a:cs typeface="+mn-cs"/>
              </a:rPr>
            </a:br>
            <a:r>
              <a:rPr lang="de-DE" sz="2800" dirty="0">
                <a:solidFill>
                  <a:schemeClr val="hlink"/>
                </a:solidFill>
                <a:cs typeface="+mn-cs"/>
              </a:rPr>
              <a:t>      </a:t>
            </a:r>
            <a:r>
              <a:rPr lang="de-DE" sz="2800" dirty="0" err="1">
                <a:solidFill>
                  <a:schemeClr val="hlink"/>
                </a:solidFill>
                <a:cs typeface="+mn-cs"/>
              </a:rPr>
              <a:t>key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(H[i])≤min( </a:t>
            </a:r>
            <a:r>
              <a:rPr lang="de-DE" sz="2800" dirty="0">
                <a:solidFill>
                  <a:srgbClr val="FF6600"/>
                </a:solidFill>
                <a:cs typeface="+mn-cs"/>
              </a:rPr>
              <a:t>{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sz="2800" dirty="0" err="1">
                <a:solidFill>
                  <a:schemeClr val="hlink"/>
                </a:solidFill>
                <a:cs typeface="+mn-cs"/>
              </a:rPr>
              <a:t>key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(H[2i]), </a:t>
            </a:r>
            <a:r>
              <a:rPr lang="de-DE" sz="2800" dirty="0" err="1">
                <a:solidFill>
                  <a:schemeClr val="hlink"/>
                </a:solidFill>
                <a:cs typeface="+mn-cs"/>
              </a:rPr>
              <a:t>key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( H[2i+1] ) </a:t>
            </a:r>
            <a:r>
              <a:rPr lang="de-DE" sz="2800" dirty="0">
                <a:solidFill>
                  <a:srgbClr val="FF6600"/>
                </a:solidFill>
                <a:cs typeface="+mn-cs"/>
              </a:rPr>
              <a:t>}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 )</a:t>
            </a:r>
          </a:p>
        </p:txBody>
      </p:sp>
      <p:sp>
        <p:nvSpPr>
          <p:cNvPr id="148493" name="Rectangle 13"/>
          <p:cNvSpPr>
            <a:spLocks noChangeArrowheads="1"/>
          </p:cNvSpPr>
          <p:nvPr/>
        </p:nvSpPr>
        <p:spPr bwMode="auto">
          <a:xfrm>
            <a:off x="1403648" y="2205038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1</a:t>
            </a:r>
          </a:p>
        </p:txBody>
      </p:sp>
      <p:sp>
        <p:nvSpPr>
          <p:cNvPr id="148494" name="Rectangle 14"/>
          <p:cNvSpPr>
            <a:spLocks noChangeArrowheads="1"/>
          </p:cNvSpPr>
          <p:nvPr/>
        </p:nvSpPr>
        <p:spPr bwMode="auto">
          <a:xfrm>
            <a:off x="1908473" y="2205038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2</a:t>
            </a:r>
          </a:p>
        </p:txBody>
      </p:sp>
      <p:sp>
        <p:nvSpPr>
          <p:cNvPr id="148495" name="Rectangle 15"/>
          <p:cNvSpPr>
            <a:spLocks noChangeArrowheads="1"/>
          </p:cNvSpPr>
          <p:nvPr/>
        </p:nvSpPr>
        <p:spPr bwMode="auto">
          <a:xfrm>
            <a:off x="2411711" y="2205038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3</a:t>
            </a:r>
          </a:p>
        </p:txBody>
      </p:sp>
      <p:sp>
        <p:nvSpPr>
          <p:cNvPr id="148496" name="Rectangle 16"/>
          <p:cNvSpPr>
            <a:spLocks noChangeArrowheads="1"/>
          </p:cNvSpPr>
          <p:nvPr/>
        </p:nvSpPr>
        <p:spPr bwMode="auto">
          <a:xfrm>
            <a:off x="2916536" y="2205038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4</a:t>
            </a:r>
          </a:p>
        </p:txBody>
      </p:sp>
      <p:sp>
        <p:nvSpPr>
          <p:cNvPr id="148497" name="Rectangle 17"/>
          <p:cNvSpPr>
            <a:spLocks noChangeArrowheads="1"/>
          </p:cNvSpPr>
          <p:nvPr/>
        </p:nvSpPr>
        <p:spPr bwMode="auto">
          <a:xfrm>
            <a:off x="3419773" y="2205038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5</a:t>
            </a:r>
          </a:p>
        </p:txBody>
      </p:sp>
      <p:sp>
        <p:nvSpPr>
          <p:cNvPr id="148498" name="Rectangle 18"/>
          <p:cNvSpPr>
            <a:spLocks noChangeArrowheads="1"/>
          </p:cNvSpPr>
          <p:nvPr/>
        </p:nvSpPr>
        <p:spPr bwMode="auto">
          <a:xfrm>
            <a:off x="3924598" y="2205038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6</a:t>
            </a:r>
          </a:p>
        </p:txBody>
      </p:sp>
      <p:sp>
        <p:nvSpPr>
          <p:cNvPr id="148499" name="Rectangle 19"/>
          <p:cNvSpPr>
            <a:spLocks noChangeArrowheads="1"/>
          </p:cNvSpPr>
          <p:nvPr/>
        </p:nvSpPr>
        <p:spPr bwMode="auto">
          <a:xfrm>
            <a:off x="4427836" y="2205038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7</a:t>
            </a:r>
          </a:p>
        </p:txBody>
      </p:sp>
      <p:sp>
        <p:nvSpPr>
          <p:cNvPr id="148500" name="Rectangle 20"/>
          <p:cNvSpPr>
            <a:spLocks noChangeArrowheads="1"/>
          </p:cNvSpPr>
          <p:nvPr/>
        </p:nvSpPr>
        <p:spPr bwMode="auto">
          <a:xfrm>
            <a:off x="4932661" y="2205038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8</a:t>
            </a:r>
          </a:p>
        </p:txBody>
      </p:sp>
      <p:sp>
        <p:nvSpPr>
          <p:cNvPr id="148501" name="Rectangle 21"/>
          <p:cNvSpPr>
            <a:spLocks noChangeArrowheads="1"/>
          </p:cNvSpPr>
          <p:nvPr/>
        </p:nvSpPr>
        <p:spPr bwMode="auto">
          <a:xfrm>
            <a:off x="5435898" y="2205038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9</a:t>
            </a:r>
          </a:p>
        </p:txBody>
      </p:sp>
      <p:sp>
        <p:nvSpPr>
          <p:cNvPr id="148510" name="Line 30"/>
          <p:cNvSpPr>
            <a:spLocks noChangeShapeType="1"/>
          </p:cNvSpPr>
          <p:nvPr/>
        </p:nvSpPr>
        <p:spPr bwMode="auto">
          <a:xfrm>
            <a:off x="1906886" y="2205038"/>
            <a:ext cx="0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8511" name="Line 31"/>
          <p:cNvSpPr>
            <a:spLocks noChangeShapeType="1"/>
          </p:cNvSpPr>
          <p:nvPr/>
        </p:nvSpPr>
        <p:spPr bwMode="auto">
          <a:xfrm>
            <a:off x="2914948" y="2205038"/>
            <a:ext cx="0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8512" name="Rectangle 32"/>
          <p:cNvSpPr>
            <a:spLocks noChangeArrowheads="1"/>
          </p:cNvSpPr>
          <p:nvPr/>
        </p:nvSpPr>
        <p:spPr bwMode="auto">
          <a:xfrm>
            <a:off x="2410123" y="2205038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3</a:t>
            </a:r>
          </a:p>
        </p:txBody>
      </p:sp>
      <p:sp>
        <p:nvSpPr>
          <p:cNvPr id="148513" name="Line 33"/>
          <p:cNvSpPr>
            <a:spLocks noChangeShapeType="1"/>
          </p:cNvSpPr>
          <p:nvPr/>
        </p:nvSpPr>
        <p:spPr bwMode="auto">
          <a:xfrm>
            <a:off x="2913361" y="2205038"/>
            <a:ext cx="0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8514" name="Line 34"/>
          <p:cNvSpPr>
            <a:spLocks noChangeShapeType="1"/>
          </p:cNvSpPr>
          <p:nvPr/>
        </p:nvSpPr>
        <p:spPr bwMode="auto">
          <a:xfrm>
            <a:off x="4931073" y="2205038"/>
            <a:ext cx="0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" name="Rechteck 4">
            <a:extLst>
              <a:ext uri="{FF2B5EF4-FFF2-40B4-BE49-F238E27FC236}">
                <a16:creationId xmlns:a16="http://schemas.microsoft.com/office/drawing/2014/main" id="{F8B9B815-E711-B14F-9ED1-4BB20CE7DE3E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0E7D2D2-8D0A-954E-A0DB-A98E32846ADE}"/>
              </a:ext>
            </a:extLst>
          </p:cNvPr>
          <p:cNvSpPr/>
          <p:nvPr/>
        </p:nvSpPr>
        <p:spPr>
          <a:xfrm>
            <a:off x="5940698" y="2205038"/>
            <a:ext cx="2162497" cy="50323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8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EB60BABB-2087-FC4B-B818-5819F509282A}"/>
              </a:ext>
            </a:extLst>
          </p:cNvPr>
          <p:cNvSpPr/>
          <p:nvPr/>
        </p:nvSpPr>
        <p:spPr>
          <a:xfrm>
            <a:off x="6084168" y="2423850"/>
            <a:ext cx="2162497" cy="50323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2ABEA6-8D0B-DC40-A2E3-3A29CBFCE5AF}" type="slidenum">
              <a:rPr lang="de-DE"/>
              <a:pPr>
                <a:defRPr/>
              </a:pPr>
              <a:t>11</a:t>
            </a:fld>
            <a:endParaRPr lang="de-DE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Binärer Heap </a:t>
            </a:r>
            <a:r>
              <a:rPr lang="de-DE" dirty="0"/>
              <a:t>(Wiederholung)</a:t>
            </a:r>
            <a:endParaRPr lang="de-DE" dirty="0">
              <a:cs typeface="+mj-cs"/>
            </a:endParaRP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>
                <a:cs typeface="+mn-cs"/>
              </a:rPr>
              <a:t>Realisierung eines Binärbaums als Feld: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de-DE" dirty="0"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de-DE" dirty="0"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de-DE" dirty="0">
              <a:solidFill>
                <a:schemeClr val="hlink"/>
              </a:solidFill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 err="1">
                <a:solidFill>
                  <a:schemeClr val="accent2"/>
                </a:solidFill>
                <a:cs typeface="+mn-cs"/>
              </a:rPr>
              <a:t>insert</a:t>
            </a:r>
            <a:r>
              <a:rPr lang="de-DE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dirty="0" err="1">
                <a:solidFill>
                  <a:srgbClr val="3C8C93"/>
                </a:solidFill>
                <a:cs typeface="+mn-cs"/>
              </a:rPr>
              <a:t>e</a:t>
            </a:r>
            <a:r>
              <a:rPr lang="de-DE" dirty="0">
                <a:solidFill>
                  <a:srgbClr val="3C8C93"/>
                </a:solidFill>
                <a:cs typeface="+mn-cs"/>
              </a:rPr>
              <a:t>, </a:t>
            </a:r>
            <a:r>
              <a:rPr lang="de-DE" dirty="0" err="1">
                <a:solidFill>
                  <a:srgbClr val="3C8C93"/>
                </a:solidFill>
                <a:cs typeface="+mn-cs"/>
              </a:rPr>
              <a:t>pq</a:t>
            </a:r>
            <a:r>
              <a:rPr lang="de-DE" dirty="0">
                <a:solidFill>
                  <a:srgbClr val="3C8C93"/>
                </a:solidFill>
                <a:cs typeface="+mn-cs"/>
              </a:rPr>
              <a:t>)</a:t>
            </a:r>
            <a:r>
              <a:rPr lang="de-DE" dirty="0">
                <a:solidFill>
                  <a:schemeClr val="accent2"/>
                </a:solidFill>
                <a:cs typeface="+mn-cs"/>
              </a:rPr>
              <a:t>: Sei </a:t>
            </a:r>
            <a:r>
              <a:rPr lang="de-DE" dirty="0">
                <a:solidFill>
                  <a:srgbClr val="3C8C93"/>
                </a:solidFill>
                <a:cs typeface="+mn-cs"/>
              </a:rPr>
              <a:t>H</a:t>
            </a:r>
            <a:r>
              <a:rPr lang="de-DE" dirty="0">
                <a:solidFill>
                  <a:schemeClr val="accent2"/>
                </a:solidFill>
                <a:cs typeface="+mn-cs"/>
              </a:rPr>
              <a:t> das Trägerfeld von </a:t>
            </a:r>
            <a:r>
              <a:rPr lang="de-DE" dirty="0" err="1">
                <a:solidFill>
                  <a:srgbClr val="3C8C93"/>
                </a:solidFill>
                <a:cs typeface="+mn-cs"/>
              </a:rPr>
              <a:t>pq</a:t>
            </a:r>
            <a:r>
              <a:rPr lang="de-DE" dirty="0">
                <a:solidFill>
                  <a:srgbClr val="3C8C93"/>
                </a:solidFill>
                <a:cs typeface="+mn-cs"/>
              </a:rPr>
              <a:t> </a:t>
            </a:r>
            <a:br>
              <a:rPr lang="de-DE" dirty="0">
                <a:solidFill>
                  <a:srgbClr val="3C8C93"/>
                </a:solidFill>
                <a:cs typeface="+mn-cs"/>
              </a:rPr>
            </a:br>
            <a:r>
              <a:rPr lang="de-DE" dirty="0">
                <a:solidFill>
                  <a:srgbClr val="3C8C93"/>
                </a:solidFill>
                <a:cs typeface="+mn-cs"/>
              </a:rPr>
              <a:t>(H = </a:t>
            </a:r>
            <a:r>
              <a:rPr lang="de-DE" dirty="0" err="1">
                <a:solidFill>
                  <a:srgbClr val="3C8C93"/>
                </a:solidFill>
                <a:cs typeface="+mn-cs"/>
              </a:rPr>
              <a:t>internalRepr</a:t>
            </a:r>
            <a:r>
              <a:rPr lang="de-DE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dirty="0" err="1">
                <a:solidFill>
                  <a:srgbClr val="3C8C93"/>
                </a:solidFill>
                <a:cs typeface="+mn-cs"/>
              </a:rPr>
              <a:t>pq</a:t>
            </a:r>
            <a:r>
              <a:rPr lang="de-DE" dirty="0">
                <a:solidFill>
                  <a:srgbClr val="3C8C93"/>
                </a:solidFill>
                <a:cs typeface="+mn-cs"/>
              </a:rPr>
              <a:t>))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solidFill>
                  <a:srgbClr val="FF0000"/>
                </a:solidFill>
                <a:cs typeface="+mn-cs"/>
              </a:rPr>
              <a:t>Form-Invariante: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:=n+1; H[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]:=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e</a:t>
            </a:r>
            <a:endParaRPr lang="de-DE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solidFill>
                  <a:srgbClr val="FF0000"/>
                </a:solidFill>
                <a:cs typeface="+mn-cs"/>
              </a:rPr>
              <a:t>Heap-Invariante: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dirty="0">
                <a:cs typeface="+mn-cs"/>
              </a:rPr>
              <a:t>vertausche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>
                <a:cs typeface="+mn-cs"/>
              </a:rPr>
              <a:t> mit Vater </a:t>
            </a:r>
            <a:br>
              <a:rPr lang="de-DE" dirty="0">
                <a:cs typeface="+mn-cs"/>
              </a:rPr>
            </a:br>
            <a:r>
              <a:rPr lang="de-DE" dirty="0">
                <a:cs typeface="+mn-cs"/>
              </a:rPr>
              <a:t>bis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key</a:t>
            </a:r>
            <a:r>
              <a:rPr lang="de-DE" dirty="0">
                <a:solidFill>
                  <a:schemeClr val="hlink"/>
                </a:solidFill>
                <a:cs typeface="+mn-cs"/>
              </a:rPr>
              <a:t>( H[ </a:t>
            </a:r>
            <a:r>
              <a:rPr lang="en-US" sz="1800" dirty="0">
                <a:solidFill>
                  <a:schemeClr val="hlink"/>
                </a:solidFill>
                <a:latin typeface="cmsy10" charset="0"/>
                <a:cs typeface="+mn-cs"/>
              </a:rPr>
              <a:t>⎣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k</a:t>
            </a:r>
            <a:r>
              <a:rPr lang="de-DE" dirty="0">
                <a:solidFill>
                  <a:schemeClr val="hlink"/>
                </a:solidFill>
                <a:cs typeface="+mn-cs"/>
              </a:rPr>
              <a:t>/2</a:t>
            </a:r>
            <a:r>
              <a:rPr lang="en-US" sz="1800" dirty="0">
                <a:solidFill>
                  <a:schemeClr val="hlink"/>
                </a:solidFill>
                <a:latin typeface="cmsy10" charset="0"/>
                <a:cs typeface="+mn-cs"/>
              </a:rPr>
              <a:t>⎦</a:t>
            </a:r>
            <a:r>
              <a:rPr lang="en-US" dirty="0">
                <a:solidFill>
                  <a:schemeClr val="hlink"/>
                </a:solidFill>
                <a:latin typeface="cmsy10" charset="0"/>
                <a:cs typeface="+mn-cs"/>
              </a:rPr>
              <a:t>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] ) ≤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key</a:t>
            </a:r>
            <a:r>
              <a:rPr lang="de-DE" dirty="0">
                <a:solidFill>
                  <a:schemeClr val="hlink"/>
                </a:solidFill>
                <a:cs typeface="+mn-cs"/>
              </a:rPr>
              <a:t>(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</a:t>
            </a:r>
            <a:r>
              <a:rPr lang="de-DE" dirty="0">
                <a:cs typeface="+mn-cs"/>
              </a:rPr>
              <a:t> für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>
                <a:cs typeface="+mn-cs"/>
              </a:rPr>
              <a:t> in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H[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k</a:t>
            </a:r>
            <a:r>
              <a:rPr lang="de-DE" dirty="0">
                <a:solidFill>
                  <a:schemeClr val="hlink"/>
                </a:solidFill>
                <a:cs typeface="+mn-cs"/>
              </a:rPr>
              <a:t>]</a:t>
            </a:r>
            <a:br>
              <a:rPr lang="de-DE" dirty="0">
                <a:solidFill>
                  <a:schemeClr val="hlink"/>
                </a:solidFill>
                <a:cs typeface="+mn-cs"/>
              </a:rPr>
            </a:br>
            <a:r>
              <a:rPr lang="de-DE" dirty="0">
                <a:cs typeface="+mn-cs"/>
              </a:rPr>
              <a:t>oder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dirty="0">
                <a:cs typeface="+mn-cs"/>
              </a:rPr>
              <a:t>in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H[1]</a:t>
            </a:r>
            <a:endParaRPr lang="de-DE" dirty="0">
              <a:cs typeface="+mn-cs"/>
            </a:endParaRPr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1547664" y="2420938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1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2052489" y="2420938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2</a:t>
            </a: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2555727" y="2420938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3</a:t>
            </a: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3060552" y="2420938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4</a:t>
            </a:r>
          </a:p>
        </p:txBody>
      </p:sp>
      <p:sp>
        <p:nvSpPr>
          <p:cNvPr id="149512" name="Rectangle 8"/>
          <p:cNvSpPr>
            <a:spLocks noChangeArrowheads="1"/>
          </p:cNvSpPr>
          <p:nvPr/>
        </p:nvSpPr>
        <p:spPr bwMode="auto">
          <a:xfrm>
            <a:off x="3563789" y="2420938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5</a:t>
            </a:r>
          </a:p>
        </p:txBody>
      </p:sp>
      <p:sp>
        <p:nvSpPr>
          <p:cNvPr id="149513" name="Rectangle 9"/>
          <p:cNvSpPr>
            <a:spLocks noChangeArrowheads="1"/>
          </p:cNvSpPr>
          <p:nvPr/>
        </p:nvSpPr>
        <p:spPr bwMode="auto">
          <a:xfrm>
            <a:off x="4068614" y="2420938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6</a:t>
            </a:r>
          </a:p>
        </p:txBody>
      </p:sp>
      <p:sp>
        <p:nvSpPr>
          <p:cNvPr id="149514" name="Rectangle 10"/>
          <p:cNvSpPr>
            <a:spLocks noChangeArrowheads="1"/>
          </p:cNvSpPr>
          <p:nvPr/>
        </p:nvSpPr>
        <p:spPr bwMode="auto">
          <a:xfrm>
            <a:off x="4571852" y="2420938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7</a:t>
            </a:r>
          </a:p>
        </p:txBody>
      </p:sp>
      <p:sp>
        <p:nvSpPr>
          <p:cNvPr id="149515" name="Rectangle 11"/>
          <p:cNvSpPr>
            <a:spLocks noChangeArrowheads="1"/>
          </p:cNvSpPr>
          <p:nvPr/>
        </p:nvSpPr>
        <p:spPr bwMode="auto">
          <a:xfrm>
            <a:off x="5076677" y="2420938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8</a:t>
            </a:r>
          </a:p>
        </p:txBody>
      </p:sp>
      <p:sp>
        <p:nvSpPr>
          <p:cNvPr id="149516" name="Rectangle 12"/>
          <p:cNvSpPr>
            <a:spLocks noChangeArrowheads="1"/>
          </p:cNvSpPr>
          <p:nvPr/>
        </p:nvSpPr>
        <p:spPr bwMode="auto">
          <a:xfrm>
            <a:off x="5579914" y="2420938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9</a:t>
            </a:r>
          </a:p>
        </p:txBody>
      </p:sp>
      <p:sp>
        <p:nvSpPr>
          <p:cNvPr id="149517" name="Line 13"/>
          <p:cNvSpPr>
            <a:spLocks noChangeShapeType="1"/>
          </p:cNvSpPr>
          <p:nvPr/>
        </p:nvSpPr>
        <p:spPr bwMode="auto">
          <a:xfrm>
            <a:off x="2050902" y="2420938"/>
            <a:ext cx="0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9518" name="Line 14"/>
          <p:cNvSpPr>
            <a:spLocks noChangeShapeType="1"/>
          </p:cNvSpPr>
          <p:nvPr/>
        </p:nvSpPr>
        <p:spPr bwMode="auto">
          <a:xfrm>
            <a:off x="3058964" y="2420938"/>
            <a:ext cx="0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2554139" y="2420938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3</a:t>
            </a:r>
          </a:p>
        </p:txBody>
      </p:sp>
      <p:sp>
        <p:nvSpPr>
          <p:cNvPr id="149520" name="Line 16"/>
          <p:cNvSpPr>
            <a:spLocks noChangeShapeType="1"/>
          </p:cNvSpPr>
          <p:nvPr/>
        </p:nvSpPr>
        <p:spPr bwMode="auto">
          <a:xfrm>
            <a:off x="3057377" y="2420938"/>
            <a:ext cx="0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9521" name="Line 17"/>
          <p:cNvSpPr>
            <a:spLocks noChangeShapeType="1"/>
          </p:cNvSpPr>
          <p:nvPr/>
        </p:nvSpPr>
        <p:spPr bwMode="auto">
          <a:xfrm>
            <a:off x="5075089" y="2420938"/>
            <a:ext cx="0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6084739" y="2420938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10</a:t>
            </a:r>
          </a:p>
        </p:txBody>
      </p:sp>
      <p:cxnSp>
        <p:nvCxnSpPr>
          <p:cNvPr id="149523" name="AutoShape 19"/>
          <p:cNvCxnSpPr>
            <a:cxnSpLocks noChangeShapeType="1"/>
            <a:stCxn id="149522" idx="2"/>
            <a:endCxn id="149512" idx="2"/>
          </p:cNvCxnSpPr>
          <p:nvPr/>
        </p:nvCxnSpPr>
        <p:spPr bwMode="auto">
          <a:xfrm rot="5400000">
            <a:off x="5075883" y="1666082"/>
            <a:ext cx="1587" cy="2520950"/>
          </a:xfrm>
          <a:prstGeom prst="curvedConnector3">
            <a:avLst>
              <a:gd name="adj1" fmla="val 26300000"/>
            </a:avLst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Rechteck 4">
            <a:extLst>
              <a:ext uri="{FF2B5EF4-FFF2-40B4-BE49-F238E27FC236}">
                <a16:creationId xmlns:a16="http://schemas.microsoft.com/office/drawing/2014/main" id="{6FC317A6-3235-294A-93B3-94E83B8B1787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9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9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0A5A07-709E-4942-9737-3A53651B0525}" type="slidenum">
              <a:rPr lang="de-DE"/>
              <a:pPr>
                <a:defRPr/>
              </a:pPr>
              <a:t>12</a:t>
            </a:fld>
            <a:endParaRPr lang="de-DE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Insert Operation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 err="1">
                <a:cs typeface="+mn-cs"/>
              </a:rPr>
              <a:t>Procedure</a:t>
            </a:r>
            <a:r>
              <a:rPr lang="de-DE" dirty="0">
                <a:cs typeface="+mn-cs"/>
              </a:rPr>
              <a:t> </a:t>
            </a:r>
            <a:r>
              <a:rPr lang="de-DE" dirty="0" err="1">
                <a:solidFill>
                  <a:schemeClr val="accent2"/>
                </a:solidFill>
                <a:cs typeface="+mn-cs"/>
              </a:rPr>
              <a:t>insert</a:t>
            </a:r>
            <a:r>
              <a:rPr lang="de-DE" dirty="0">
                <a:cs typeface="+mn-cs"/>
              </a:rPr>
              <a:t>(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>
                <a:solidFill>
                  <a:srgbClr val="3C8C93"/>
                </a:solidFill>
                <a:cs typeface="+mn-cs"/>
              </a:rPr>
              <a:t>, </a:t>
            </a:r>
            <a:r>
              <a:rPr lang="de-DE" dirty="0" err="1">
                <a:solidFill>
                  <a:srgbClr val="3C8C93"/>
                </a:solidFill>
                <a:cs typeface="+mn-cs"/>
              </a:rPr>
              <a:t>pq</a:t>
            </a:r>
            <a:r>
              <a:rPr lang="de-DE" dirty="0">
                <a:cs typeface="+mn-cs"/>
              </a:rPr>
              <a:t>)</a:t>
            </a:r>
            <a:br>
              <a:rPr lang="de-DE" dirty="0">
                <a:cs typeface="+mn-cs"/>
              </a:rPr>
            </a:br>
            <a:r>
              <a:rPr lang="de-DE" dirty="0">
                <a:solidFill>
                  <a:srgbClr val="3C8C93"/>
                </a:solidFill>
                <a:cs typeface="+mn-cs"/>
              </a:rPr>
              <a:t>H:=</a:t>
            </a:r>
            <a:r>
              <a:rPr lang="de-DE" dirty="0" err="1">
                <a:solidFill>
                  <a:srgbClr val="3C8C93"/>
                </a:solidFill>
                <a:cs typeface="+mn-cs"/>
              </a:rPr>
              <a:t>internalRepr</a:t>
            </a:r>
            <a:r>
              <a:rPr lang="de-DE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dirty="0" err="1">
                <a:solidFill>
                  <a:srgbClr val="3C8C93"/>
                </a:solidFill>
                <a:cs typeface="+mn-cs"/>
              </a:rPr>
              <a:t>pq</a:t>
            </a:r>
            <a:r>
              <a:rPr lang="de-DE" dirty="0">
                <a:solidFill>
                  <a:srgbClr val="3C8C93"/>
                </a:solidFill>
                <a:cs typeface="+mn-cs"/>
              </a:rPr>
              <a:t>);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:=n+1; H[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]:=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e</a:t>
            </a:r>
            <a:br>
              <a:rPr lang="de-DE" dirty="0">
                <a:cs typeface="+mn-cs"/>
              </a:rPr>
            </a:br>
            <a:r>
              <a:rPr lang="de-DE" dirty="0" err="1">
                <a:solidFill>
                  <a:schemeClr val="accent2"/>
                </a:solidFill>
                <a:cs typeface="+mn-cs"/>
              </a:rPr>
              <a:t>siftUp</a:t>
            </a:r>
            <a:r>
              <a:rPr lang="de-DE" dirty="0">
                <a:cs typeface="+mn-cs"/>
              </a:rPr>
              <a:t>(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, H</a:t>
            </a:r>
            <a:r>
              <a:rPr lang="de-DE" dirty="0">
                <a:cs typeface="+mn-cs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de-DE" sz="1800" dirty="0"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 err="1">
                <a:cs typeface="+mn-cs"/>
              </a:rPr>
              <a:t>Procedure</a:t>
            </a:r>
            <a:r>
              <a:rPr lang="de-DE" dirty="0">
                <a:cs typeface="+mn-cs"/>
              </a:rPr>
              <a:t> </a:t>
            </a:r>
            <a:r>
              <a:rPr lang="de-DE" dirty="0" err="1">
                <a:solidFill>
                  <a:schemeClr val="accent2"/>
                </a:solidFill>
                <a:cs typeface="+mn-cs"/>
              </a:rPr>
              <a:t>siftUp</a:t>
            </a:r>
            <a:r>
              <a:rPr lang="de-DE" dirty="0">
                <a:cs typeface="+mn-cs"/>
              </a:rPr>
              <a:t>(</a:t>
            </a:r>
            <a:r>
              <a:rPr lang="de-DE" dirty="0">
                <a:solidFill>
                  <a:schemeClr val="hlink"/>
                </a:solidFill>
                <a:cs typeface="+mn-cs"/>
              </a:rPr>
              <a:t>i, H</a:t>
            </a:r>
            <a:r>
              <a:rPr lang="de-DE" dirty="0">
                <a:cs typeface="+mn-cs"/>
              </a:rPr>
              <a:t>)</a:t>
            </a:r>
            <a:br>
              <a:rPr lang="de-DE" dirty="0">
                <a:cs typeface="+mn-cs"/>
              </a:rPr>
            </a:br>
            <a:r>
              <a:rPr lang="de-DE" dirty="0" err="1">
                <a:cs typeface="+mn-cs"/>
              </a:rPr>
              <a:t>while</a:t>
            </a:r>
            <a:r>
              <a:rPr lang="de-DE" dirty="0">
                <a:cs typeface="+mn-cs"/>
              </a:rPr>
              <a:t>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i&gt;1</a:t>
            </a:r>
            <a:r>
              <a:rPr lang="de-DE" dirty="0">
                <a:cs typeface="+mn-cs"/>
              </a:rPr>
              <a:t> </a:t>
            </a:r>
            <a:r>
              <a:rPr lang="de-DE" dirty="0" err="1">
                <a:cs typeface="+mn-cs"/>
              </a:rPr>
              <a:t>and</a:t>
            </a:r>
            <a:r>
              <a:rPr lang="de-DE" dirty="0">
                <a:cs typeface="+mn-cs"/>
              </a:rPr>
              <a:t>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key</a:t>
            </a:r>
            <a:r>
              <a:rPr lang="de-DE" dirty="0">
                <a:solidFill>
                  <a:schemeClr val="hlink"/>
                </a:solidFill>
                <a:cs typeface="+mn-cs"/>
              </a:rPr>
              <a:t>( H[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parent</a:t>
            </a:r>
            <a:r>
              <a:rPr lang="de-DE" dirty="0">
                <a:solidFill>
                  <a:schemeClr val="hlink"/>
                </a:solidFill>
                <a:cs typeface="+mn-cs"/>
              </a:rPr>
              <a:t>(i)] ) &gt;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key</a:t>
            </a:r>
            <a:r>
              <a:rPr lang="de-DE" dirty="0">
                <a:solidFill>
                  <a:schemeClr val="hlink"/>
                </a:solidFill>
                <a:cs typeface="+mn-cs"/>
              </a:rPr>
              <a:t>( H[i] )</a:t>
            </a:r>
            <a:r>
              <a:rPr lang="de-DE" dirty="0">
                <a:cs typeface="+mn-cs"/>
              </a:rPr>
              <a:t> do</a:t>
            </a:r>
            <a:br>
              <a:rPr lang="de-DE" dirty="0">
                <a:cs typeface="+mn-cs"/>
              </a:rPr>
            </a:br>
            <a:r>
              <a:rPr lang="de-DE" dirty="0">
                <a:cs typeface="+mn-cs"/>
              </a:rPr>
              <a:t>    </a:t>
            </a:r>
            <a:r>
              <a:rPr lang="de-DE" dirty="0" err="1">
                <a:solidFill>
                  <a:srgbClr val="3C8C93"/>
                </a:solidFill>
                <a:cs typeface="+mn-cs"/>
              </a:rPr>
              <a:t>temp</a:t>
            </a:r>
            <a:r>
              <a:rPr lang="de-DE" dirty="0">
                <a:solidFill>
                  <a:srgbClr val="3C8C93"/>
                </a:solidFill>
                <a:cs typeface="+mn-cs"/>
              </a:rPr>
              <a:t> :=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H[i]; H[i] </a:t>
            </a:r>
            <a:r>
              <a:rPr lang="en-US" dirty="0">
                <a:solidFill>
                  <a:schemeClr val="hlink"/>
                </a:solidFill>
                <a:latin typeface="cmsy10" charset="0"/>
                <a:cs typeface="+mn-cs"/>
              </a:rPr>
              <a:t>:=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H[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parent</a:t>
            </a:r>
            <a:r>
              <a:rPr lang="de-DE" dirty="0">
                <a:solidFill>
                  <a:schemeClr val="hlink"/>
                </a:solidFill>
                <a:cs typeface="+mn-cs"/>
              </a:rPr>
              <a:t>(i)]; </a:t>
            </a:r>
            <a:r>
              <a:rPr lang="de-DE" dirty="0">
                <a:solidFill>
                  <a:schemeClr val="hlink"/>
                </a:solidFill>
              </a:rPr>
              <a:t>H[</a:t>
            </a:r>
            <a:r>
              <a:rPr lang="de-DE" dirty="0" err="1">
                <a:solidFill>
                  <a:schemeClr val="hlink"/>
                </a:solidFill>
              </a:rPr>
              <a:t>parent</a:t>
            </a:r>
            <a:r>
              <a:rPr lang="de-DE" dirty="0">
                <a:solidFill>
                  <a:schemeClr val="hlink"/>
                </a:solidFill>
              </a:rPr>
              <a:t>(i)] := </a:t>
            </a:r>
            <a:r>
              <a:rPr lang="de-DE" dirty="0" err="1">
                <a:solidFill>
                  <a:schemeClr val="hlink"/>
                </a:solidFill>
              </a:rPr>
              <a:t>temp</a:t>
            </a:r>
            <a:r>
              <a:rPr lang="de-DE" dirty="0">
                <a:solidFill>
                  <a:schemeClr val="hlink"/>
                </a:solidFill>
              </a:rPr>
              <a:t>;</a:t>
            </a:r>
            <a:br>
              <a:rPr lang="de-DE" dirty="0">
                <a:solidFill>
                  <a:schemeClr val="hlink"/>
                </a:solidFill>
                <a:cs typeface="+mn-cs"/>
              </a:rPr>
            </a:br>
            <a:r>
              <a:rPr lang="de-DE" dirty="0">
                <a:cs typeface="+mn-cs"/>
              </a:rPr>
              <a:t>   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i:=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parent</a:t>
            </a:r>
            <a:r>
              <a:rPr lang="de-DE" dirty="0">
                <a:solidFill>
                  <a:schemeClr val="hlink"/>
                </a:solidFill>
                <a:cs typeface="+mn-cs"/>
              </a:rPr>
              <a:t>(i)</a:t>
            </a:r>
            <a:br>
              <a:rPr lang="de-DE" dirty="0">
                <a:solidFill>
                  <a:schemeClr val="hlink"/>
                </a:solidFill>
                <a:cs typeface="+mn-cs"/>
              </a:rPr>
            </a:br>
            <a:endParaRPr lang="de-DE" sz="1800" dirty="0">
              <a:solidFill>
                <a:schemeClr val="hlink"/>
              </a:solidFill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>
                <a:cs typeface="+mn-cs"/>
              </a:rPr>
              <a:t>Laufzeit: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O(log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</a:t>
            </a:r>
          </a:p>
        </p:txBody>
      </p:sp>
      <p:sp>
        <p:nvSpPr>
          <p:cNvPr id="7" name="Rechteck 4">
            <a:extLst>
              <a:ext uri="{FF2B5EF4-FFF2-40B4-BE49-F238E27FC236}">
                <a16:creationId xmlns:a16="http://schemas.microsoft.com/office/drawing/2014/main" id="{C463D1D7-DDF2-0B4D-8E2C-7C90306F6FCB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3DAF27-8541-FA43-A911-4E7BA99AECBA}" type="slidenum">
              <a:rPr lang="de-DE"/>
              <a:pPr>
                <a:defRPr/>
              </a:pPr>
              <a:t>13</a:t>
            </a:fld>
            <a:endParaRPr lang="de-DE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Insert - </a:t>
            </a:r>
            <a:r>
              <a:rPr lang="de-DE" dirty="0"/>
              <a:t>Binärer Heap</a:t>
            </a:r>
            <a:endParaRPr lang="de-DE" dirty="0">
              <a:cs typeface="+mj-cs"/>
            </a:endParaRPr>
          </a:p>
        </p:txBody>
      </p:sp>
      <p:sp>
        <p:nvSpPr>
          <p:cNvPr id="157700" name="Oval 4"/>
          <p:cNvSpPr>
            <a:spLocks noChangeArrowheads="1"/>
          </p:cNvSpPr>
          <p:nvPr/>
        </p:nvSpPr>
        <p:spPr bwMode="auto">
          <a:xfrm>
            <a:off x="2519363" y="17732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  <a:endParaRPr lang="de-DE" baseline="-25000">
              <a:cs typeface="+mn-cs"/>
            </a:endParaRPr>
          </a:p>
        </p:txBody>
      </p:sp>
      <p:sp>
        <p:nvSpPr>
          <p:cNvPr id="157701" name="Oval 5"/>
          <p:cNvSpPr>
            <a:spLocks noChangeArrowheads="1"/>
          </p:cNvSpPr>
          <p:nvPr/>
        </p:nvSpPr>
        <p:spPr bwMode="auto">
          <a:xfrm>
            <a:off x="1582738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  <a:endParaRPr lang="de-DE" baseline="-25000">
              <a:cs typeface="+mn-cs"/>
            </a:endParaRPr>
          </a:p>
        </p:txBody>
      </p:sp>
      <p:sp>
        <p:nvSpPr>
          <p:cNvPr id="157702" name="Oval 6"/>
          <p:cNvSpPr>
            <a:spLocks noChangeArrowheads="1"/>
          </p:cNvSpPr>
          <p:nvPr/>
        </p:nvSpPr>
        <p:spPr bwMode="auto">
          <a:xfrm>
            <a:off x="3454400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  <a:endParaRPr lang="de-DE" baseline="-25000">
              <a:cs typeface="+mn-cs"/>
            </a:endParaRPr>
          </a:p>
        </p:txBody>
      </p:sp>
      <p:sp>
        <p:nvSpPr>
          <p:cNvPr id="157703" name="Oval 7"/>
          <p:cNvSpPr>
            <a:spLocks noChangeArrowheads="1"/>
          </p:cNvSpPr>
          <p:nvPr/>
        </p:nvSpPr>
        <p:spPr bwMode="auto">
          <a:xfrm>
            <a:off x="1006475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  <a:endParaRPr lang="de-DE" baseline="-25000">
              <a:cs typeface="+mn-cs"/>
            </a:endParaRPr>
          </a:p>
        </p:txBody>
      </p:sp>
      <p:sp>
        <p:nvSpPr>
          <p:cNvPr id="157704" name="Oval 8"/>
          <p:cNvSpPr>
            <a:spLocks noChangeArrowheads="1"/>
          </p:cNvSpPr>
          <p:nvPr/>
        </p:nvSpPr>
        <p:spPr bwMode="auto">
          <a:xfrm>
            <a:off x="201453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  <a:endParaRPr lang="de-DE" baseline="-25000">
              <a:cs typeface="+mn-cs"/>
            </a:endParaRPr>
          </a:p>
        </p:txBody>
      </p:sp>
      <p:sp>
        <p:nvSpPr>
          <p:cNvPr id="157705" name="Oval 9"/>
          <p:cNvSpPr>
            <a:spLocks noChangeArrowheads="1"/>
          </p:cNvSpPr>
          <p:nvPr/>
        </p:nvSpPr>
        <p:spPr bwMode="auto">
          <a:xfrm>
            <a:off x="2951163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12</a:t>
            </a:r>
            <a:endParaRPr lang="de-DE" baseline="-25000">
              <a:cs typeface="+mn-cs"/>
            </a:endParaRPr>
          </a:p>
        </p:txBody>
      </p:sp>
      <p:sp>
        <p:nvSpPr>
          <p:cNvPr id="157706" name="Oval 10"/>
          <p:cNvSpPr>
            <a:spLocks noChangeArrowheads="1"/>
          </p:cNvSpPr>
          <p:nvPr/>
        </p:nvSpPr>
        <p:spPr bwMode="auto">
          <a:xfrm>
            <a:off x="3959225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  <a:endParaRPr lang="de-DE" baseline="-25000">
              <a:cs typeface="+mn-cs"/>
            </a:endParaRPr>
          </a:p>
        </p:txBody>
      </p:sp>
      <p:sp>
        <p:nvSpPr>
          <p:cNvPr id="157707" name="Oval 11"/>
          <p:cNvSpPr>
            <a:spLocks noChangeArrowheads="1"/>
          </p:cNvSpPr>
          <p:nvPr/>
        </p:nvSpPr>
        <p:spPr bwMode="auto">
          <a:xfrm>
            <a:off x="250825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  <a:endParaRPr lang="de-DE" baseline="-25000">
              <a:cs typeface="+mn-cs"/>
            </a:endParaRPr>
          </a:p>
        </p:txBody>
      </p:sp>
      <p:sp>
        <p:nvSpPr>
          <p:cNvPr id="157708" name="Oval 12"/>
          <p:cNvSpPr>
            <a:spLocks noChangeArrowheads="1"/>
          </p:cNvSpPr>
          <p:nvPr/>
        </p:nvSpPr>
        <p:spPr bwMode="auto">
          <a:xfrm>
            <a:off x="1006475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18</a:t>
            </a:r>
            <a:endParaRPr lang="de-DE" baseline="-25000">
              <a:cs typeface="+mn-cs"/>
            </a:endParaRPr>
          </a:p>
        </p:txBody>
      </p:sp>
      <p:sp>
        <p:nvSpPr>
          <p:cNvPr id="157709" name="Line 13"/>
          <p:cNvSpPr>
            <a:spLocks noChangeShapeType="1"/>
          </p:cNvSpPr>
          <p:nvPr/>
        </p:nvSpPr>
        <p:spPr bwMode="auto">
          <a:xfrm flipH="1">
            <a:off x="2159000" y="21320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10" name="Line 14"/>
          <p:cNvSpPr>
            <a:spLocks noChangeShapeType="1"/>
          </p:cNvSpPr>
          <p:nvPr/>
        </p:nvSpPr>
        <p:spPr bwMode="auto">
          <a:xfrm>
            <a:off x="3167063" y="21320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11" name="Line 15"/>
          <p:cNvSpPr>
            <a:spLocks noChangeShapeType="1"/>
          </p:cNvSpPr>
          <p:nvPr/>
        </p:nvSpPr>
        <p:spPr bwMode="auto">
          <a:xfrm flipH="1">
            <a:off x="1439863" y="28527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12" name="Line 16"/>
          <p:cNvSpPr>
            <a:spLocks noChangeShapeType="1"/>
          </p:cNvSpPr>
          <p:nvPr/>
        </p:nvSpPr>
        <p:spPr bwMode="auto">
          <a:xfrm>
            <a:off x="2087563" y="2924175"/>
            <a:ext cx="1444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13" name="Line 17"/>
          <p:cNvSpPr>
            <a:spLocks noChangeShapeType="1"/>
          </p:cNvSpPr>
          <p:nvPr/>
        </p:nvSpPr>
        <p:spPr bwMode="auto">
          <a:xfrm flipH="1">
            <a:off x="3384550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14" name="Line 18"/>
          <p:cNvSpPr>
            <a:spLocks noChangeShapeType="1"/>
          </p:cNvSpPr>
          <p:nvPr/>
        </p:nvSpPr>
        <p:spPr bwMode="auto">
          <a:xfrm>
            <a:off x="3959225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15" name="Line 19"/>
          <p:cNvSpPr>
            <a:spLocks noChangeShapeType="1"/>
          </p:cNvSpPr>
          <p:nvPr/>
        </p:nvSpPr>
        <p:spPr bwMode="auto">
          <a:xfrm flipH="1">
            <a:off x="790575" y="3646488"/>
            <a:ext cx="2889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16" name="Line 20"/>
          <p:cNvSpPr>
            <a:spLocks noChangeShapeType="1"/>
          </p:cNvSpPr>
          <p:nvPr/>
        </p:nvSpPr>
        <p:spPr bwMode="auto">
          <a:xfrm flipH="1">
            <a:off x="1366838" y="3716338"/>
            <a:ext cx="7302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17" name="Text Box 21"/>
          <p:cNvSpPr txBox="1">
            <a:spLocks noChangeArrowheads="1"/>
          </p:cNvSpPr>
          <p:nvPr/>
        </p:nvSpPr>
        <p:spPr bwMode="auto">
          <a:xfrm>
            <a:off x="611188" y="5013325"/>
            <a:ext cx="79406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cs typeface="+mn-cs"/>
              </a:rPr>
              <a:t>Invariante: </a:t>
            </a:r>
            <a:r>
              <a:rPr lang="de-DE" sz="2800">
                <a:solidFill>
                  <a:schemeClr val="hlink"/>
                </a:solidFill>
                <a:cs typeface="+mn-cs"/>
              </a:rPr>
              <a:t>H[k]</a:t>
            </a:r>
            <a:r>
              <a:rPr lang="de-DE" sz="2800">
                <a:cs typeface="+mn-cs"/>
              </a:rPr>
              <a:t> ist minimal für Teilbaum von </a:t>
            </a:r>
            <a:r>
              <a:rPr lang="de-DE" sz="2800">
                <a:solidFill>
                  <a:schemeClr val="hlink"/>
                </a:solidFill>
                <a:cs typeface="+mn-cs"/>
              </a:rPr>
              <a:t>H[k]</a:t>
            </a:r>
            <a:r>
              <a:rPr lang="de-DE" sz="2800">
                <a:cs typeface="+mn-cs"/>
              </a:rPr>
              <a:t> </a:t>
            </a:r>
          </a:p>
        </p:txBody>
      </p:sp>
      <p:sp>
        <p:nvSpPr>
          <p:cNvPr id="157718" name="Text Box 22"/>
          <p:cNvSpPr txBox="1">
            <a:spLocks noChangeArrowheads="1"/>
          </p:cNvSpPr>
          <p:nvPr/>
        </p:nvSpPr>
        <p:spPr bwMode="auto">
          <a:xfrm>
            <a:off x="1476375" y="5734050"/>
            <a:ext cx="7015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cs typeface="+mn-cs"/>
              </a:rPr>
              <a:t>: Knoten, die Invariante eventuell verletzen </a:t>
            </a:r>
          </a:p>
        </p:txBody>
      </p:sp>
      <p:sp>
        <p:nvSpPr>
          <p:cNvPr id="157719" name="Oval 23"/>
          <p:cNvSpPr>
            <a:spLocks noChangeArrowheads="1"/>
          </p:cNvSpPr>
          <p:nvPr/>
        </p:nvSpPr>
        <p:spPr bwMode="auto">
          <a:xfrm>
            <a:off x="827088" y="5805488"/>
            <a:ext cx="649287" cy="4318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20" name="Line 24"/>
          <p:cNvSpPr>
            <a:spLocks noChangeShapeType="1"/>
          </p:cNvSpPr>
          <p:nvPr/>
        </p:nvSpPr>
        <p:spPr bwMode="auto">
          <a:xfrm>
            <a:off x="4714875" y="2852738"/>
            <a:ext cx="64928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21" name="Oval 25"/>
          <p:cNvSpPr>
            <a:spLocks noChangeArrowheads="1"/>
          </p:cNvSpPr>
          <p:nvPr/>
        </p:nvSpPr>
        <p:spPr bwMode="auto">
          <a:xfrm>
            <a:off x="6804025" y="1773238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  <a:endParaRPr lang="de-DE" baseline="-25000">
              <a:cs typeface="+mn-cs"/>
            </a:endParaRPr>
          </a:p>
        </p:txBody>
      </p:sp>
      <p:sp>
        <p:nvSpPr>
          <p:cNvPr id="157722" name="Oval 26"/>
          <p:cNvSpPr>
            <a:spLocks noChangeArrowheads="1"/>
          </p:cNvSpPr>
          <p:nvPr/>
        </p:nvSpPr>
        <p:spPr bwMode="auto">
          <a:xfrm>
            <a:off x="5867400" y="2420938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  <a:endParaRPr lang="de-DE" baseline="-25000">
              <a:cs typeface="+mn-cs"/>
            </a:endParaRPr>
          </a:p>
        </p:txBody>
      </p:sp>
      <p:sp>
        <p:nvSpPr>
          <p:cNvPr id="157723" name="Oval 27"/>
          <p:cNvSpPr>
            <a:spLocks noChangeArrowheads="1"/>
          </p:cNvSpPr>
          <p:nvPr/>
        </p:nvSpPr>
        <p:spPr bwMode="auto">
          <a:xfrm>
            <a:off x="7739063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  <a:endParaRPr lang="de-DE" baseline="-25000">
              <a:cs typeface="+mn-cs"/>
            </a:endParaRPr>
          </a:p>
        </p:txBody>
      </p:sp>
      <p:sp>
        <p:nvSpPr>
          <p:cNvPr id="157724" name="Oval 28"/>
          <p:cNvSpPr>
            <a:spLocks noChangeArrowheads="1"/>
          </p:cNvSpPr>
          <p:nvPr/>
        </p:nvSpPr>
        <p:spPr bwMode="auto">
          <a:xfrm>
            <a:off x="529113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  <a:endParaRPr lang="de-DE" baseline="-25000">
              <a:cs typeface="+mn-cs"/>
            </a:endParaRPr>
          </a:p>
        </p:txBody>
      </p:sp>
      <p:sp>
        <p:nvSpPr>
          <p:cNvPr id="157725" name="Oval 29"/>
          <p:cNvSpPr>
            <a:spLocks noChangeArrowheads="1"/>
          </p:cNvSpPr>
          <p:nvPr/>
        </p:nvSpPr>
        <p:spPr bwMode="auto">
          <a:xfrm>
            <a:off x="6299200" y="3213100"/>
            <a:ext cx="647700" cy="503238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  <a:endParaRPr lang="de-DE" baseline="-25000">
              <a:cs typeface="+mn-cs"/>
            </a:endParaRPr>
          </a:p>
        </p:txBody>
      </p:sp>
      <p:sp>
        <p:nvSpPr>
          <p:cNvPr id="157726" name="Oval 30"/>
          <p:cNvSpPr>
            <a:spLocks noChangeArrowheads="1"/>
          </p:cNvSpPr>
          <p:nvPr/>
        </p:nvSpPr>
        <p:spPr bwMode="auto">
          <a:xfrm>
            <a:off x="7235825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12</a:t>
            </a:r>
            <a:endParaRPr lang="de-DE" baseline="-25000">
              <a:cs typeface="+mn-cs"/>
            </a:endParaRPr>
          </a:p>
        </p:txBody>
      </p:sp>
      <p:sp>
        <p:nvSpPr>
          <p:cNvPr id="157727" name="Oval 31"/>
          <p:cNvSpPr>
            <a:spLocks noChangeArrowheads="1"/>
          </p:cNvSpPr>
          <p:nvPr/>
        </p:nvSpPr>
        <p:spPr bwMode="auto">
          <a:xfrm>
            <a:off x="824388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  <a:endParaRPr lang="de-DE" baseline="-25000">
              <a:cs typeface="+mn-cs"/>
            </a:endParaRPr>
          </a:p>
        </p:txBody>
      </p:sp>
      <p:sp>
        <p:nvSpPr>
          <p:cNvPr id="157728" name="Oval 32"/>
          <p:cNvSpPr>
            <a:spLocks noChangeArrowheads="1"/>
          </p:cNvSpPr>
          <p:nvPr/>
        </p:nvSpPr>
        <p:spPr bwMode="auto">
          <a:xfrm>
            <a:off x="4535488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  <a:endParaRPr lang="de-DE" baseline="-25000">
              <a:cs typeface="+mn-cs"/>
            </a:endParaRPr>
          </a:p>
        </p:txBody>
      </p:sp>
      <p:sp>
        <p:nvSpPr>
          <p:cNvPr id="157729" name="Oval 33"/>
          <p:cNvSpPr>
            <a:spLocks noChangeArrowheads="1"/>
          </p:cNvSpPr>
          <p:nvPr/>
        </p:nvSpPr>
        <p:spPr bwMode="auto">
          <a:xfrm>
            <a:off x="5291138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18</a:t>
            </a:r>
            <a:endParaRPr lang="de-DE" baseline="-25000">
              <a:cs typeface="+mn-cs"/>
            </a:endParaRPr>
          </a:p>
        </p:txBody>
      </p:sp>
      <p:sp>
        <p:nvSpPr>
          <p:cNvPr id="157730" name="Line 34"/>
          <p:cNvSpPr>
            <a:spLocks noChangeShapeType="1"/>
          </p:cNvSpPr>
          <p:nvPr/>
        </p:nvSpPr>
        <p:spPr bwMode="auto">
          <a:xfrm flipH="1">
            <a:off x="6443663" y="21320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31" name="Line 35"/>
          <p:cNvSpPr>
            <a:spLocks noChangeShapeType="1"/>
          </p:cNvSpPr>
          <p:nvPr/>
        </p:nvSpPr>
        <p:spPr bwMode="auto">
          <a:xfrm>
            <a:off x="7451725" y="21320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32" name="Line 36"/>
          <p:cNvSpPr>
            <a:spLocks noChangeShapeType="1"/>
          </p:cNvSpPr>
          <p:nvPr/>
        </p:nvSpPr>
        <p:spPr bwMode="auto">
          <a:xfrm flipH="1">
            <a:off x="5724525" y="28527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33" name="Line 37"/>
          <p:cNvSpPr>
            <a:spLocks noChangeShapeType="1"/>
          </p:cNvSpPr>
          <p:nvPr/>
        </p:nvSpPr>
        <p:spPr bwMode="auto">
          <a:xfrm>
            <a:off x="6372225" y="2924175"/>
            <a:ext cx="1444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34" name="Line 38"/>
          <p:cNvSpPr>
            <a:spLocks noChangeShapeType="1"/>
          </p:cNvSpPr>
          <p:nvPr/>
        </p:nvSpPr>
        <p:spPr bwMode="auto">
          <a:xfrm flipH="1">
            <a:off x="7669213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35" name="Line 39"/>
          <p:cNvSpPr>
            <a:spLocks noChangeShapeType="1"/>
          </p:cNvSpPr>
          <p:nvPr/>
        </p:nvSpPr>
        <p:spPr bwMode="auto">
          <a:xfrm>
            <a:off x="8243888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36" name="Line 40"/>
          <p:cNvSpPr>
            <a:spLocks noChangeShapeType="1"/>
          </p:cNvSpPr>
          <p:nvPr/>
        </p:nvSpPr>
        <p:spPr bwMode="auto">
          <a:xfrm flipH="1">
            <a:off x="5075238" y="3646488"/>
            <a:ext cx="2889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37" name="Line 41"/>
          <p:cNvSpPr>
            <a:spLocks noChangeShapeType="1"/>
          </p:cNvSpPr>
          <p:nvPr/>
        </p:nvSpPr>
        <p:spPr bwMode="auto">
          <a:xfrm flipH="1">
            <a:off x="5651500" y="3716338"/>
            <a:ext cx="7302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38" name="Oval 42"/>
          <p:cNvSpPr>
            <a:spLocks noChangeArrowheads="1"/>
          </p:cNvSpPr>
          <p:nvPr/>
        </p:nvSpPr>
        <p:spPr bwMode="auto">
          <a:xfrm>
            <a:off x="6084888" y="4005263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  <a:endParaRPr lang="de-DE" baseline="-25000">
              <a:cs typeface="+mn-cs"/>
            </a:endParaRPr>
          </a:p>
        </p:txBody>
      </p:sp>
      <p:sp>
        <p:nvSpPr>
          <p:cNvPr id="157739" name="Line 43"/>
          <p:cNvSpPr>
            <a:spLocks noChangeShapeType="1"/>
          </p:cNvSpPr>
          <p:nvPr/>
        </p:nvSpPr>
        <p:spPr bwMode="auto">
          <a:xfrm flipV="1">
            <a:off x="6443663" y="3716338"/>
            <a:ext cx="1444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6" name="Rechteck 4">
            <a:extLst>
              <a:ext uri="{FF2B5EF4-FFF2-40B4-BE49-F238E27FC236}">
                <a16:creationId xmlns:a16="http://schemas.microsoft.com/office/drawing/2014/main" id="{224AAD65-4712-9F44-9688-8153D6582DC2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573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24266-B1E2-0F47-BB92-F6F48C2C455D}" type="slidenum">
              <a:rPr lang="de-DE"/>
              <a:pPr>
                <a:defRPr/>
              </a:pPr>
              <a:t>14</a:t>
            </a:fld>
            <a:endParaRPr lang="de-DE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Insert Operation - Korrektheit</a:t>
            </a:r>
          </a:p>
        </p:txBody>
      </p:sp>
      <p:sp>
        <p:nvSpPr>
          <p:cNvPr id="158743" name="Line 23"/>
          <p:cNvSpPr>
            <a:spLocks noChangeShapeType="1"/>
          </p:cNvSpPr>
          <p:nvPr/>
        </p:nvSpPr>
        <p:spPr bwMode="auto">
          <a:xfrm>
            <a:off x="4714875" y="2852738"/>
            <a:ext cx="64928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44" name="Oval 24"/>
          <p:cNvSpPr>
            <a:spLocks noChangeArrowheads="1"/>
          </p:cNvSpPr>
          <p:nvPr/>
        </p:nvSpPr>
        <p:spPr bwMode="auto">
          <a:xfrm>
            <a:off x="2484438" y="1773238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  <a:endParaRPr lang="de-DE" baseline="-25000">
              <a:cs typeface="+mn-cs"/>
            </a:endParaRPr>
          </a:p>
        </p:txBody>
      </p:sp>
      <p:sp>
        <p:nvSpPr>
          <p:cNvPr id="158745" name="Oval 25"/>
          <p:cNvSpPr>
            <a:spLocks noChangeArrowheads="1"/>
          </p:cNvSpPr>
          <p:nvPr/>
        </p:nvSpPr>
        <p:spPr bwMode="auto">
          <a:xfrm>
            <a:off x="1547813" y="2420938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  <a:endParaRPr lang="de-DE" baseline="-25000">
              <a:cs typeface="+mn-cs"/>
            </a:endParaRPr>
          </a:p>
        </p:txBody>
      </p:sp>
      <p:sp>
        <p:nvSpPr>
          <p:cNvPr id="158746" name="Oval 26"/>
          <p:cNvSpPr>
            <a:spLocks noChangeArrowheads="1"/>
          </p:cNvSpPr>
          <p:nvPr/>
        </p:nvSpPr>
        <p:spPr bwMode="auto">
          <a:xfrm>
            <a:off x="3419475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  <a:endParaRPr lang="de-DE" baseline="-25000">
              <a:cs typeface="+mn-cs"/>
            </a:endParaRPr>
          </a:p>
        </p:txBody>
      </p:sp>
      <p:sp>
        <p:nvSpPr>
          <p:cNvPr id="158747" name="Oval 27"/>
          <p:cNvSpPr>
            <a:spLocks noChangeArrowheads="1"/>
          </p:cNvSpPr>
          <p:nvPr/>
        </p:nvSpPr>
        <p:spPr bwMode="auto">
          <a:xfrm>
            <a:off x="971550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  <a:endParaRPr lang="de-DE" baseline="-25000">
              <a:cs typeface="+mn-cs"/>
            </a:endParaRPr>
          </a:p>
        </p:txBody>
      </p:sp>
      <p:sp>
        <p:nvSpPr>
          <p:cNvPr id="158748" name="Oval 28"/>
          <p:cNvSpPr>
            <a:spLocks noChangeArrowheads="1"/>
          </p:cNvSpPr>
          <p:nvPr/>
        </p:nvSpPr>
        <p:spPr bwMode="auto">
          <a:xfrm>
            <a:off x="1979613" y="3213100"/>
            <a:ext cx="647700" cy="503238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  <a:endParaRPr lang="de-DE" baseline="-25000">
              <a:cs typeface="+mn-cs"/>
            </a:endParaRPr>
          </a:p>
        </p:txBody>
      </p:sp>
      <p:sp>
        <p:nvSpPr>
          <p:cNvPr id="158749" name="Oval 29"/>
          <p:cNvSpPr>
            <a:spLocks noChangeArrowheads="1"/>
          </p:cNvSpPr>
          <p:nvPr/>
        </p:nvSpPr>
        <p:spPr bwMode="auto">
          <a:xfrm>
            <a:off x="291623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12</a:t>
            </a:r>
            <a:endParaRPr lang="de-DE" baseline="-25000">
              <a:cs typeface="+mn-cs"/>
            </a:endParaRPr>
          </a:p>
        </p:txBody>
      </p:sp>
      <p:sp>
        <p:nvSpPr>
          <p:cNvPr id="158750" name="Oval 30"/>
          <p:cNvSpPr>
            <a:spLocks noChangeArrowheads="1"/>
          </p:cNvSpPr>
          <p:nvPr/>
        </p:nvSpPr>
        <p:spPr bwMode="auto">
          <a:xfrm>
            <a:off x="3924300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  <a:endParaRPr lang="de-DE" baseline="-25000">
              <a:cs typeface="+mn-cs"/>
            </a:endParaRPr>
          </a:p>
        </p:txBody>
      </p:sp>
      <p:sp>
        <p:nvSpPr>
          <p:cNvPr id="158751" name="Oval 31"/>
          <p:cNvSpPr>
            <a:spLocks noChangeArrowheads="1"/>
          </p:cNvSpPr>
          <p:nvPr/>
        </p:nvSpPr>
        <p:spPr bwMode="auto">
          <a:xfrm>
            <a:off x="215900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  <a:endParaRPr lang="de-DE" baseline="-25000">
              <a:cs typeface="+mn-cs"/>
            </a:endParaRPr>
          </a:p>
        </p:txBody>
      </p:sp>
      <p:sp>
        <p:nvSpPr>
          <p:cNvPr id="158752" name="Oval 32"/>
          <p:cNvSpPr>
            <a:spLocks noChangeArrowheads="1"/>
          </p:cNvSpPr>
          <p:nvPr/>
        </p:nvSpPr>
        <p:spPr bwMode="auto">
          <a:xfrm>
            <a:off x="971550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18</a:t>
            </a:r>
            <a:endParaRPr lang="de-DE" baseline="-25000">
              <a:cs typeface="+mn-cs"/>
            </a:endParaRPr>
          </a:p>
        </p:txBody>
      </p:sp>
      <p:sp>
        <p:nvSpPr>
          <p:cNvPr id="158753" name="Line 33"/>
          <p:cNvSpPr>
            <a:spLocks noChangeShapeType="1"/>
          </p:cNvSpPr>
          <p:nvPr/>
        </p:nvSpPr>
        <p:spPr bwMode="auto">
          <a:xfrm flipH="1">
            <a:off x="2124075" y="21320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54" name="Line 34"/>
          <p:cNvSpPr>
            <a:spLocks noChangeShapeType="1"/>
          </p:cNvSpPr>
          <p:nvPr/>
        </p:nvSpPr>
        <p:spPr bwMode="auto">
          <a:xfrm>
            <a:off x="3132138" y="21320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55" name="Line 35"/>
          <p:cNvSpPr>
            <a:spLocks noChangeShapeType="1"/>
          </p:cNvSpPr>
          <p:nvPr/>
        </p:nvSpPr>
        <p:spPr bwMode="auto">
          <a:xfrm flipH="1">
            <a:off x="1404938" y="28527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56" name="Line 36"/>
          <p:cNvSpPr>
            <a:spLocks noChangeShapeType="1"/>
          </p:cNvSpPr>
          <p:nvPr/>
        </p:nvSpPr>
        <p:spPr bwMode="auto">
          <a:xfrm>
            <a:off x="2052638" y="2924175"/>
            <a:ext cx="1444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57" name="Line 37"/>
          <p:cNvSpPr>
            <a:spLocks noChangeShapeType="1"/>
          </p:cNvSpPr>
          <p:nvPr/>
        </p:nvSpPr>
        <p:spPr bwMode="auto">
          <a:xfrm flipH="1">
            <a:off x="3349625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58" name="Line 38"/>
          <p:cNvSpPr>
            <a:spLocks noChangeShapeType="1"/>
          </p:cNvSpPr>
          <p:nvPr/>
        </p:nvSpPr>
        <p:spPr bwMode="auto">
          <a:xfrm>
            <a:off x="3924300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59" name="Line 39"/>
          <p:cNvSpPr>
            <a:spLocks noChangeShapeType="1"/>
          </p:cNvSpPr>
          <p:nvPr/>
        </p:nvSpPr>
        <p:spPr bwMode="auto">
          <a:xfrm flipH="1">
            <a:off x="755650" y="3646488"/>
            <a:ext cx="2889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60" name="Line 40"/>
          <p:cNvSpPr>
            <a:spLocks noChangeShapeType="1"/>
          </p:cNvSpPr>
          <p:nvPr/>
        </p:nvSpPr>
        <p:spPr bwMode="auto">
          <a:xfrm flipH="1">
            <a:off x="1331913" y="3716338"/>
            <a:ext cx="7302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61" name="Oval 41"/>
          <p:cNvSpPr>
            <a:spLocks noChangeArrowheads="1"/>
          </p:cNvSpPr>
          <p:nvPr/>
        </p:nvSpPr>
        <p:spPr bwMode="auto">
          <a:xfrm>
            <a:off x="1765300" y="4005263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  <a:endParaRPr lang="de-DE" baseline="-25000">
              <a:cs typeface="+mn-cs"/>
            </a:endParaRPr>
          </a:p>
        </p:txBody>
      </p:sp>
      <p:sp>
        <p:nvSpPr>
          <p:cNvPr id="158762" name="Line 42"/>
          <p:cNvSpPr>
            <a:spLocks noChangeShapeType="1"/>
          </p:cNvSpPr>
          <p:nvPr/>
        </p:nvSpPr>
        <p:spPr bwMode="auto">
          <a:xfrm flipV="1">
            <a:off x="2124075" y="3716338"/>
            <a:ext cx="1444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63" name="Oval 43"/>
          <p:cNvSpPr>
            <a:spLocks noChangeArrowheads="1"/>
          </p:cNvSpPr>
          <p:nvPr/>
        </p:nvSpPr>
        <p:spPr bwMode="auto">
          <a:xfrm>
            <a:off x="6804025" y="1773238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  <a:endParaRPr lang="de-DE" baseline="-25000">
              <a:cs typeface="+mn-cs"/>
            </a:endParaRPr>
          </a:p>
        </p:txBody>
      </p:sp>
      <p:sp>
        <p:nvSpPr>
          <p:cNvPr id="158764" name="Oval 44"/>
          <p:cNvSpPr>
            <a:spLocks noChangeArrowheads="1"/>
          </p:cNvSpPr>
          <p:nvPr/>
        </p:nvSpPr>
        <p:spPr bwMode="auto">
          <a:xfrm>
            <a:off x="5867400" y="2420938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  <a:endParaRPr lang="de-DE" baseline="-25000">
              <a:cs typeface="+mn-cs"/>
            </a:endParaRPr>
          </a:p>
        </p:txBody>
      </p:sp>
      <p:sp>
        <p:nvSpPr>
          <p:cNvPr id="158765" name="Oval 45"/>
          <p:cNvSpPr>
            <a:spLocks noChangeArrowheads="1"/>
          </p:cNvSpPr>
          <p:nvPr/>
        </p:nvSpPr>
        <p:spPr bwMode="auto">
          <a:xfrm>
            <a:off x="7739063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  <a:endParaRPr lang="de-DE" baseline="-25000">
              <a:cs typeface="+mn-cs"/>
            </a:endParaRPr>
          </a:p>
        </p:txBody>
      </p:sp>
      <p:sp>
        <p:nvSpPr>
          <p:cNvPr id="158766" name="Oval 46"/>
          <p:cNvSpPr>
            <a:spLocks noChangeArrowheads="1"/>
          </p:cNvSpPr>
          <p:nvPr/>
        </p:nvSpPr>
        <p:spPr bwMode="auto">
          <a:xfrm>
            <a:off x="529113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  <a:endParaRPr lang="de-DE" baseline="-25000">
              <a:cs typeface="+mn-cs"/>
            </a:endParaRPr>
          </a:p>
        </p:txBody>
      </p:sp>
      <p:sp>
        <p:nvSpPr>
          <p:cNvPr id="158767" name="Oval 47"/>
          <p:cNvSpPr>
            <a:spLocks noChangeArrowheads="1"/>
          </p:cNvSpPr>
          <p:nvPr/>
        </p:nvSpPr>
        <p:spPr bwMode="auto">
          <a:xfrm>
            <a:off x="6299200" y="3213100"/>
            <a:ext cx="647700" cy="503238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  <a:endParaRPr lang="de-DE" baseline="-25000">
              <a:cs typeface="+mn-cs"/>
            </a:endParaRPr>
          </a:p>
        </p:txBody>
      </p:sp>
      <p:sp>
        <p:nvSpPr>
          <p:cNvPr id="158768" name="Oval 48"/>
          <p:cNvSpPr>
            <a:spLocks noChangeArrowheads="1"/>
          </p:cNvSpPr>
          <p:nvPr/>
        </p:nvSpPr>
        <p:spPr bwMode="auto">
          <a:xfrm>
            <a:off x="7235825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12</a:t>
            </a:r>
            <a:endParaRPr lang="de-DE" baseline="-25000">
              <a:cs typeface="+mn-cs"/>
            </a:endParaRPr>
          </a:p>
        </p:txBody>
      </p:sp>
      <p:sp>
        <p:nvSpPr>
          <p:cNvPr id="158769" name="Oval 49"/>
          <p:cNvSpPr>
            <a:spLocks noChangeArrowheads="1"/>
          </p:cNvSpPr>
          <p:nvPr/>
        </p:nvSpPr>
        <p:spPr bwMode="auto">
          <a:xfrm>
            <a:off x="824388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  <a:endParaRPr lang="de-DE" baseline="-25000">
              <a:cs typeface="+mn-cs"/>
            </a:endParaRPr>
          </a:p>
        </p:txBody>
      </p:sp>
      <p:sp>
        <p:nvSpPr>
          <p:cNvPr id="158770" name="Oval 50"/>
          <p:cNvSpPr>
            <a:spLocks noChangeArrowheads="1"/>
          </p:cNvSpPr>
          <p:nvPr/>
        </p:nvSpPr>
        <p:spPr bwMode="auto">
          <a:xfrm>
            <a:off x="4535488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  <a:endParaRPr lang="de-DE" baseline="-25000">
              <a:cs typeface="+mn-cs"/>
            </a:endParaRPr>
          </a:p>
        </p:txBody>
      </p:sp>
      <p:sp>
        <p:nvSpPr>
          <p:cNvPr id="158771" name="Oval 51"/>
          <p:cNvSpPr>
            <a:spLocks noChangeArrowheads="1"/>
          </p:cNvSpPr>
          <p:nvPr/>
        </p:nvSpPr>
        <p:spPr bwMode="auto">
          <a:xfrm>
            <a:off x="5291138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18</a:t>
            </a:r>
            <a:endParaRPr lang="de-DE" baseline="-25000">
              <a:cs typeface="+mn-cs"/>
            </a:endParaRPr>
          </a:p>
        </p:txBody>
      </p:sp>
      <p:sp>
        <p:nvSpPr>
          <p:cNvPr id="158772" name="Line 52"/>
          <p:cNvSpPr>
            <a:spLocks noChangeShapeType="1"/>
          </p:cNvSpPr>
          <p:nvPr/>
        </p:nvSpPr>
        <p:spPr bwMode="auto">
          <a:xfrm flipH="1">
            <a:off x="6443663" y="21320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73" name="Line 53"/>
          <p:cNvSpPr>
            <a:spLocks noChangeShapeType="1"/>
          </p:cNvSpPr>
          <p:nvPr/>
        </p:nvSpPr>
        <p:spPr bwMode="auto">
          <a:xfrm>
            <a:off x="7451725" y="21320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74" name="Line 54"/>
          <p:cNvSpPr>
            <a:spLocks noChangeShapeType="1"/>
          </p:cNvSpPr>
          <p:nvPr/>
        </p:nvSpPr>
        <p:spPr bwMode="auto">
          <a:xfrm flipH="1">
            <a:off x="5724525" y="28527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75" name="Line 55"/>
          <p:cNvSpPr>
            <a:spLocks noChangeShapeType="1"/>
          </p:cNvSpPr>
          <p:nvPr/>
        </p:nvSpPr>
        <p:spPr bwMode="auto">
          <a:xfrm>
            <a:off x="6372225" y="2924175"/>
            <a:ext cx="1444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76" name="Line 56"/>
          <p:cNvSpPr>
            <a:spLocks noChangeShapeType="1"/>
          </p:cNvSpPr>
          <p:nvPr/>
        </p:nvSpPr>
        <p:spPr bwMode="auto">
          <a:xfrm flipH="1">
            <a:off x="7669213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77" name="Line 57"/>
          <p:cNvSpPr>
            <a:spLocks noChangeShapeType="1"/>
          </p:cNvSpPr>
          <p:nvPr/>
        </p:nvSpPr>
        <p:spPr bwMode="auto">
          <a:xfrm>
            <a:off x="8243888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78" name="Line 58"/>
          <p:cNvSpPr>
            <a:spLocks noChangeShapeType="1"/>
          </p:cNvSpPr>
          <p:nvPr/>
        </p:nvSpPr>
        <p:spPr bwMode="auto">
          <a:xfrm flipH="1">
            <a:off x="5075238" y="3646488"/>
            <a:ext cx="2889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79" name="Line 59"/>
          <p:cNvSpPr>
            <a:spLocks noChangeShapeType="1"/>
          </p:cNvSpPr>
          <p:nvPr/>
        </p:nvSpPr>
        <p:spPr bwMode="auto">
          <a:xfrm flipH="1">
            <a:off x="5651500" y="3716338"/>
            <a:ext cx="7302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80" name="Oval 60"/>
          <p:cNvSpPr>
            <a:spLocks noChangeArrowheads="1"/>
          </p:cNvSpPr>
          <p:nvPr/>
        </p:nvSpPr>
        <p:spPr bwMode="auto">
          <a:xfrm>
            <a:off x="6084888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  <a:endParaRPr lang="de-DE" baseline="-25000">
              <a:cs typeface="+mn-cs"/>
            </a:endParaRPr>
          </a:p>
        </p:txBody>
      </p:sp>
      <p:sp>
        <p:nvSpPr>
          <p:cNvPr id="158781" name="Line 61"/>
          <p:cNvSpPr>
            <a:spLocks noChangeShapeType="1"/>
          </p:cNvSpPr>
          <p:nvPr/>
        </p:nvSpPr>
        <p:spPr bwMode="auto">
          <a:xfrm flipV="1">
            <a:off x="6443663" y="3716338"/>
            <a:ext cx="1444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82" name="Text Box 62"/>
          <p:cNvSpPr txBox="1">
            <a:spLocks noChangeArrowheads="1"/>
          </p:cNvSpPr>
          <p:nvPr/>
        </p:nvSpPr>
        <p:spPr bwMode="auto">
          <a:xfrm>
            <a:off x="611188" y="5013325"/>
            <a:ext cx="79406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cs typeface="+mn-cs"/>
              </a:rPr>
              <a:t>Invariante: </a:t>
            </a:r>
            <a:r>
              <a:rPr lang="de-DE" sz="2800">
                <a:solidFill>
                  <a:schemeClr val="hlink"/>
                </a:solidFill>
                <a:cs typeface="+mn-cs"/>
              </a:rPr>
              <a:t>H[k]</a:t>
            </a:r>
            <a:r>
              <a:rPr lang="de-DE" sz="2800">
                <a:cs typeface="+mn-cs"/>
              </a:rPr>
              <a:t> ist minimal für Teilbaum von </a:t>
            </a:r>
            <a:r>
              <a:rPr lang="de-DE" sz="2800">
                <a:solidFill>
                  <a:schemeClr val="hlink"/>
                </a:solidFill>
                <a:cs typeface="+mn-cs"/>
              </a:rPr>
              <a:t>H[k]</a:t>
            </a:r>
            <a:r>
              <a:rPr lang="de-DE" sz="2800">
                <a:cs typeface="+mn-cs"/>
              </a:rPr>
              <a:t> </a:t>
            </a:r>
          </a:p>
        </p:txBody>
      </p:sp>
      <p:sp>
        <p:nvSpPr>
          <p:cNvPr id="158783" name="Text Box 63"/>
          <p:cNvSpPr txBox="1">
            <a:spLocks noChangeArrowheads="1"/>
          </p:cNvSpPr>
          <p:nvPr/>
        </p:nvSpPr>
        <p:spPr bwMode="auto">
          <a:xfrm>
            <a:off x="1476375" y="5734050"/>
            <a:ext cx="7015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cs typeface="+mn-cs"/>
              </a:rPr>
              <a:t>: Knoten, die Invariante eventuell verletzen </a:t>
            </a:r>
          </a:p>
        </p:txBody>
      </p:sp>
      <p:sp>
        <p:nvSpPr>
          <p:cNvPr id="158784" name="Oval 64"/>
          <p:cNvSpPr>
            <a:spLocks noChangeArrowheads="1"/>
          </p:cNvSpPr>
          <p:nvPr/>
        </p:nvSpPr>
        <p:spPr bwMode="auto">
          <a:xfrm>
            <a:off x="827088" y="5805488"/>
            <a:ext cx="649287" cy="4318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8" name="Rechteck 4">
            <a:extLst>
              <a:ext uri="{FF2B5EF4-FFF2-40B4-BE49-F238E27FC236}">
                <a16:creationId xmlns:a16="http://schemas.microsoft.com/office/drawing/2014/main" id="{DE8959BD-5774-D340-A248-09894B7CB21E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163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0E7492-D5D5-3548-9E55-CC35CA152C7D}" type="slidenum">
              <a:rPr lang="de-DE"/>
              <a:pPr>
                <a:defRPr/>
              </a:pPr>
              <a:t>15</a:t>
            </a:fld>
            <a:endParaRPr lang="de-DE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Insert Operation - Korrektheit</a:t>
            </a:r>
          </a:p>
        </p:txBody>
      </p:sp>
      <p:sp>
        <p:nvSpPr>
          <p:cNvPr id="159750" name="Line 6"/>
          <p:cNvSpPr>
            <a:spLocks noChangeShapeType="1"/>
          </p:cNvSpPr>
          <p:nvPr/>
        </p:nvSpPr>
        <p:spPr bwMode="auto">
          <a:xfrm>
            <a:off x="4714875" y="2852738"/>
            <a:ext cx="64928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51" name="Oval 7"/>
          <p:cNvSpPr>
            <a:spLocks noChangeArrowheads="1"/>
          </p:cNvSpPr>
          <p:nvPr/>
        </p:nvSpPr>
        <p:spPr bwMode="auto">
          <a:xfrm>
            <a:off x="2484438" y="1773238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  <a:endParaRPr lang="de-DE" baseline="-25000">
              <a:cs typeface="+mn-cs"/>
            </a:endParaRPr>
          </a:p>
        </p:txBody>
      </p:sp>
      <p:sp>
        <p:nvSpPr>
          <p:cNvPr id="159752" name="Oval 8"/>
          <p:cNvSpPr>
            <a:spLocks noChangeArrowheads="1"/>
          </p:cNvSpPr>
          <p:nvPr/>
        </p:nvSpPr>
        <p:spPr bwMode="auto">
          <a:xfrm>
            <a:off x="1547813" y="2420938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  <a:endParaRPr lang="de-DE" baseline="-25000">
              <a:cs typeface="+mn-cs"/>
            </a:endParaRPr>
          </a:p>
        </p:txBody>
      </p:sp>
      <p:sp>
        <p:nvSpPr>
          <p:cNvPr id="159753" name="Oval 9"/>
          <p:cNvSpPr>
            <a:spLocks noChangeArrowheads="1"/>
          </p:cNvSpPr>
          <p:nvPr/>
        </p:nvSpPr>
        <p:spPr bwMode="auto">
          <a:xfrm>
            <a:off x="3419475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  <a:endParaRPr lang="de-DE" baseline="-25000">
              <a:cs typeface="+mn-cs"/>
            </a:endParaRPr>
          </a:p>
        </p:txBody>
      </p:sp>
      <p:sp>
        <p:nvSpPr>
          <p:cNvPr id="159754" name="Oval 10"/>
          <p:cNvSpPr>
            <a:spLocks noChangeArrowheads="1"/>
          </p:cNvSpPr>
          <p:nvPr/>
        </p:nvSpPr>
        <p:spPr bwMode="auto">
          <a:xfrm>
            <a:off x="971550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  <a:endParaRPr lang="de-DE" baseline="-25000">
              <a:cs typeface="+mn-cs"/>
            </a:endParaRPr>
          </a:p>
        </p:txBody>
      </p:sp>
      <p:sp>
        <p:nvSpPr>
          <p:cNvPr id="159755" name="Oval 11"/>
          <p:cNvSpPr>
            <a:spLocks noChangeArrowheads="1"/>
          </p:cNvSpPr>
          <p:nvPr/>
        </p:nvSpPr>
        <p:spPr bwMode="auto">
          <a:xfrm>
            <a:off x="1979613" y="3213100"/>
            <a:ext cx="647700" cy="503238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  <a:endParaRPr lang="de-DE" baseline="-25000">
              <a:cs typeface="+mn-cs"/>
            </a:endParaRPr>
          </a:p>
        </p:txBody>
      </p:sp>
      <p:sp>
        <p:nvSpPr>
          <p:cNvPr id="159756" name="Oval 12"/>
          <p:cNvSpPr>
            <a:spLocks noChangeArrowheads="1"/>
          </p:cNvSpPr>
          <p:nvPr/>
        </p:nvSpPr>
        <p:spPr bwMode="auto">
          <a:xfrm>
            <a:off x="291623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12</a:t>
            </a:r>
            <a:endParaRPr lang="de-DE" baseline="-25000">
              <a:cs typeface="+mn-cs"/>
            </a:endParaRPr>
          </a:p>
        </p:txBody>
      </p:sp>
      <p:sp>
        <p:nvSpPr>
          <p:cNvPr id="159757" name="Oval 13"/>
          <p:cNvSpPr>
            <a:spLocks noChangeArrowheads="1"/>
          </p:cNvSpPr>
          <p:nvPr/>
        </p:nvSpPr>
        <p:spPr bwMode="auto">
          <a:xfrm>
            <a:off x="3924300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  <a:endParaRPr lang="de-DE" baseline="-25000">
              <a:cs typeface="+mn-cs"/>
            </a:endParaRPr>
          </a:p>
        </p:txBody>
      </p:sp>
      <p:sp>
        <p:nvSpPr>
          <p:cNvPr id="159758" name="Oval 14"/>
          <p:cNvSpPr>
            <a:spLocks noChangeArrowheads="1"/>
          </p:cNvSpPr>
          <p:nvPr/>
        </p:nvSpPr>
        <p:spPr bwMode="auto">
          <a:xfrm>
            <a:off x="215900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  <a:endParaRPr lang="de-DE" baseline="-25000">
              <a:cs typeface="+mn-cs"/>
            </a:endParaRPr>
          </a:p>
        </p:txBody>
      </p:sp>
      <p:sp>
        <p:nvSpPr>
          <p:cNvPr id="159759" name="Oval 15"/>
          <p:cNvSpPr>
            <a:spLocks noChangeArrowheads="1"/>
          </p:cNvSpPr>
          <p:nvPr/>
        </p:nvSpPr>
        <p:spPr bwMode="auto">
          <a:xfrm>
            <a:off x="971550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18</a:t>
            </a:r>
            <a:endParaRPr lang="de-DE" baseline="-25000">
              <a:cs typeface="+mn-cs"/>
            </a:endParaRPr>
          </a:p>
        </p:txBody>
      </p:sp>
      <p:sp>
        <p:nvSpPr>
          <p:cNvPr id="159760" name="Line 16"/>
          <p:cNvSpPr>
            <a:spLocks noChangeShapeType="1"/>
          </p:cNvSpPr>
          <p:nvPr/>
        </p:nvSpPr>
        <p:spPr bwMode="auto">
          <a:xfrm flipH="1">
            <a:off x="2124075" y="21320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61" name="Line 17"/>
          <p:cNvSpPr>
            <a:spLocks noChangeShapeType="1"/>
          </p:cNvSpPr>
          <p:nvPr/>
        </p:nvSpPr>
        <p:spPr bwMode="auto">
          <a:xfrm>
            <a:off x="3132138" y="21320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62" name="Line 18"/>
          <p:cNvSpPr>
            <a:spLocks noChangeShapeType="1"/>
          </p:cNvSpPr>
          <p:nvPr/>
        </p:nvSpPr>
        <p:spPr bwMode="auto">
          <a:xfrm flipH="1">
            <a:off x="1404938" y="28527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63" name="Line 19"/>
          <p:cNvSpPr>
            <a:spLocks noChangeShapeType="1"/>
          </p:cNvSpPr>
          <p:nvPr/>
        </p:nvSpPr>
        <p:spPr bwMode="auto">
          <a:xfrm>
            <a:off x="2052638" y="2924175"/>
            <a:ext cx="1444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64" name="Line 20"/>
          <p:cNvSpPr>
            <a:spLocks noChangeShapeType="1"/>
          </p:cNvSpPr>
          <p:nvPr/>
        </p:nvSpPr>
        <p:spPr bwMode="auto">
          <a:xfrm flipH="1">
            <a:off x="3349625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65" name="Line 21"/>
          <p:cNvSpPr>
            <a:spLocks noChangeShapeType="1"/>
          </p:cNvSpPr>
          <p:nvPr/>
        </p:nvSpPr>
        <p:spPr bwMode="auto">
          <a:xfrm>
            <a:off x="3924300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66" name="Line 22"/>
          <p:cNvSpPr>
            <a:spLocks noChangeShapeType="1"/>
          </p:cNvSpPr>
          <p:nvPr/>
        </p:nvSpPr>
        <p:spPr bwMode="auto">
          <a:xfrm flipH="1">
            <a:off x="755650" y="3646488"/>
            <a:ext cx="2889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67" name="Line 23"/>
          <p:cNvSpPr>
            <a:spLocks noChangeShapeType="1"/>
          </p:cNvSpPr>
          <p:nvPr/>
        </p:nvSpPr>
        <p:spPr bwMode="auto">
          <a:xfrm flipH="1">
            <a:off x="1331913" y="3716338"/>
            <a:ext cx="7302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68" name="Oval 24"/>
          <p:cNvSpPr>
            <a:spLocks noChangeArrowheads="1"/>
          </p:cNvSpPr>
          <p:nvPr/>
        </p:nvSpPr>
        <p:spPr bwMode="auto">
          <a:xfrm>
            <a:off x="1765300" y="4005263"/>
            <a:ext cx="647700" cy="503237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  <a:endParaRPr lang="de-DE" baseline="-25000">
              <a:cs typeface="+mn-cs"/>
            </a:endParaRPr>
          </a:p>
        </p:txBody>
      </p:sp>
      <p:sp>
        <p:nvSpPr>
          <p:cNvPr id="159769" name="Line 25"/>
          <p:cNvSpPr>
            <a:spLocks noChangeShapeType="1"/>
          </p:cNvSpPr>
          <p:nvPr/>
        </p:nvSpPr>
        <p:spPr bwMode="auto">
          <a:xfrm flipV="1">
            <a:off x="2124075" y="3716338"/>
            <a:ext cx="1444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70" name="Oval 26"/>
          <p:cNvSpPr>
            <a:spLocks noChangeArrowheads="1"/>
          </p:cNvSpPr>
          <p:nvPr/>
        </p:nvSpPr>
        <p:spPr bwMode="auto">
          <a:xfrm>
            <a:off x="6804025" y="1773238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  <a:endParaRPr lang="de-DE" baseline="-25000">
              <a:cs typeface="+mn-cs"/>
            </a:endParaRPr>
          </a:p>
        </p:txBody>
      </p:sp>
      <p:sp>
        <p:nvSpPr>
          <p:cNvPr id="159771" name="Oval 27"/>
          <p:cNvSpPr>
            <a:spLocks noChangeArrowheads="1"/>
          </p:cNvSpPr>
          <p:nvPr/>
        </p:nvSpPr>
        <p:spPr bwMode="auto">
          <a:xfrm>
            <a:off x="5867400" y="2420938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  <a:endParaRPr lang="de-DE" baseline="-25000">
              <a:cs typeface="+mn-cs"/>
            </a:endParaRPr>
          </a:p>
        </p:txBody>
      </p:sp>
      <p:sp>
        <p:nvSpPr>
          <p:cNvPr id="159772" name="Oval 28"/>
          <p:cNvSpPr>
            <a:spLocks noChangeArrowheads="1"/>
          </p:cNvSpPr>
          <p:nvPr/>
        </p:nvSpPr>
        <p:spPr bwMode="auto">
          <a:xfrm>
            <a:off x="7739063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  <a:endParaRPr lang="de-DE" baseline="-25000">
              <a:cs typeface="+mn-cs"/>
            </a:endParaRPr>
          </a:p>
        </p:txBody>
      </p:sp>
      <p:sp>
        <p:nvSpPr>
          <p:cNvPr id="159773" name="Oval 29"/>
          <p:cNvSpPr>
            <a:spLocks noChangeArrowheads="1"/>
          </p:cNvSpPr>
          <p:nvPr/>
        </p:nvSpPr>
        <p:spPr bwMode="auto">
          <a:xfrm>
            <a:off x="529113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  <a:endParaRPr lang="de-DE" baseline="-25000">
              <a:cs typeface="+mn-cs"/>
            </a:endParaRPr>
          </a:p>
        </p:txBody>
      </p:sp>
      <p:sp>
        <p:nvSpPr>
          <p:cNvPr id="159774" name="Oval 30"/>
          <p:cNvSpPr>
            <a:spLocks noChangeArrowheads="1"/>
          </p:cNvSpPr>
          <p:nvPr/>
        </p:nvSpPr>
        <p:spPr bwMode="auto">
          <a:xfrm>
            <a:off x="6299200" y="3213100"/>
            <a:ext cx="647700" cy="503238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  <a:endParaRPr lang="de-DE" baseline="-25000">
              <a:cs typeface="+mn-cs"/>
            </a:endParaRPr>
          </a:p>
        </p:txBody>
      </p:sp>
      <p:sp>
        <p:nvSpPr>
          <p:cNvPr id="159775" name="Oval 31"/>
          <p:cNvSpPr>
            <a:spLocks noChangeArrowheads="1"/>
          </p:cNvSpPr>
          <p:nvPr/>
        </p:nvSpPr>
        <p:spPr bwMode="auto">
          <a:xfrm>
            <a:off x="7235825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12</a:t>
            </a:r>
            <a:endParaRPr lang="de-DE" baseline="-25000">
              <a:cs typeface="+mn-cs"/>
            </a:endParaRPr>
          </a:p>
        </p:txBody>
      </p:sp>
      <p:sp>
        <p:nvSpPr>
          <p:cNvPr id="159776" name="Oval 32"/>
          <p:cNvSpPr>
            <a:spLocks noChangeArrowheads="1"/>
          </p:cNvSpPr>
          <p:nvPr/>
        </p:nvSpPr>
        <p:spPr bwMode="auto">
          <a:xfrm>
            <a:off x="824388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  <a:endParaRPr lang="de-DE" baseline="-25000">
              <a:cs typeface="+mn-cs"/>
            </a:endParaRPr>
          </a:p>
        </p:txBody>
      </p:sp>
      <p:sp>
        <p:nvSpPr>
          <p:cNvPr id="159777" name="Oval 33"/>
          <p:cNvSpPr>
            <a:spLocks noChangeArrowheads="1"/>
          </p:cNvSpPr>
          <p:nvPr/>
        </p:nvSpPr>
        <p:spPr bwMode="auto">
          <a:xfrm>
            <a:off x="4535488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  <a:endParaRPr lang="de-DE" baseline="-25000">
              <a:cs typeface="+mn-cs"/>
            </a:endParaRPr>
          </a:p>
        </p:txBody>
      </p:sp>
      <p:sp>
        <p:nvSpPr>
          <p:cNvPr id="159778" name="Oval 34"/>
          <p:cNvSpPr>
            <a:spLocks noChangeArrowheads="1"/>
          </p:cNvSpPr>
          <p:nvPr/>
        </p:nvSpPr>
        <p:spPr bwMode="auto">
          <a:xfrm>
            <a:off x="5291138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18</a:t>
            </a:r>
            <a:endParaRPr lang="de-DE" baseline="-25000">
              <a:cs typeface="+mn-cs"/>
            </a:endParaRPr>
          </a:p>
        </p:txBody>
      </p:sp>
      <p:sp>
        <p:nvSpPr>
          <p:cNvPr id="159779" name="Line 35"/>
          <p:cNvSpPr>
            <a:spLocks noChangeShapeType="1"/>
          </p:cNvSpPr>
          <p:nvPr/>
        </p:nvSpPr>
        <p:spPr bwMode="auto">
          <a:xfrm flipH="1">
            <a:off x="6443663" y="21320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80" name="Line 36"/>
          <p:cNvSpPr>
            <a:spLocks noChangeShapeType="1"/>
          </p:cNvSpPr>
          <p:nvPr/>
        </p:nvSpPr>
        <p:spPr bwMode="auto">
          <a:xfrm>
            <a:off x="7451725" y="21320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81" name="Line 37"/>
          <p:cNvSpPr>
            <a:spLocks noChangeShapeType="1"/>
          </p:cNvSpPr>
          <p:nvPr/>
        </p:nvSpPr>
        <p:spPr bwMode="auto">
          <a:xfrm flipH="1">
            <a:off x="5724525" y="28527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82" name="Line 38"/>
          <p:cNvSpPr>
            <a:spLocks noChangeShapeType="1"/>
          </p:cNvSpPr>
          <p:nvPr/>
        </p:nvSpPr>
        <p:spPr bwMode="auto">
          <a:xfrm>
            <a:off x="6372225" y="2924175"/>
            <a:ext cx="1444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83" name="Line 39"/>
          <p:cNvSpPr>
            <a:spLocks noChangeShapeType="1"/>
          </p:cNvSpPr>
          <p:nvPr/>
        </p:nvSpPr>
        <p:spPr bwMode="auto">
          <a:xfrm flipH="1">
            <a:off x="7669213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84" name="Line 40"/>
          <p:cNvSpPr>
            <a:spLocks noChangeShapeType="1"/>
          </p:cNvSpPr>
          <p:nvPr/>
        </p:nvSpPr>
        <p:spPr bwMode="auto">
          <a:xfrm>
            <a:off x="8243888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85" name="Line 41"/>
          <p:cNvSpPr>
            <a:spLocks noChangeShapeType="1"/>
          </p:cNvSpPr>
          <p:nvPr/>
        </p:nvSpPr>
        <p:spPr bwMode="auto">
          <a:xfrm flipH="1">
            <a:off x="5075238" y="3646488"/>
            <a:ext cx="2889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86" name="Line 42"/>
          <p:cNvSpPr>
            <a:spLocks noChangeShapeType="1"/>
          </p:cNvSpPr>
          <p:nvPr/>
        </p:nvSpPr>
        <p:spPr bwMode="auto">
          <a:xfrm flipH="1">
            <a:off x="5651500" y="3716338"/>
            <a:ext cx="7302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87" name="Oval 43"/>
          <p:cNvSpPr>
            <a:spLocks noChangeArrowheads="1"/>
          </p:cNvSpPr>
          <p:nvPr/>
        </p:nvSpPr>
        <p:spPr bwMode="auto">
          <a:xfrm>
            <a:off x="6084888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  <a:endParaRPr lang="de-DE" baseline="-25000">
              <a:cs typeface="+mn-cs"/>
            </a:endParaRPr>
          </a:p>
        </p:txBody>
      </p:sp>
      <p:sp>
        <p:nvSpPr>
          <p:cNvPr id="159788" name="Line 44"/>
          <p:cNvSpPr>
            <a:spLocks noChangeShapeType="1"/>
          </p:cNvSpPr>
          <p:nvPr/>
        </p:nvSpPr>
        <p:spPr bwMode="auto">
          <a:xfrm flipV="1">
            <a:off x="6443663" y="3716338"/>
            <a:ext cx="1444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89" name="Text Box 45"/>
          <p:cNvSpPr txBox="1">
            <a:spLocks noChangeArrowheads="1"/>
          </p:cNvSpPr>
          <p:nvPr/>
        </p:nvSpPr>
        <p:spPr bwMode="auto">
          <a:xfrm>
            <a:off x="611188" y="5013325"/>
            <a:ext cx="79406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cs typeface="+mn-cs"/>
              </a:rPr>
              <a:t>Invariante: </a:t>
            </a:r>
            <a:r>
              <a:rPr lang="de-DE" sz="2800">
                <a:solidFill>
                  <a:schemeClr val="hlink"/>
                </a:solidFill>
                <a:cs typeface="+mn-cs"/>
              </a:rPr>
              <a:t>H[k]</a:t>
            </a:r>
            <a:r>
              <a:rPr lang="de-DE" sz="2800">
                <a:cs typeface="+mn-cs"/>
              </a:rPr>
              <a:t> ist minimal für Teilbaum von </a:t>
            </a:r>
            <a:r>
              <a:rPr lang="de-DE" sz="2800">
                <a:solidFill>
                  <a:schemeClr val="hlink"/>
                </a:solidFill>
                <a:cs typeface="+mn-cs"/>
              </a:rPr>
              <a:t>H[k]</a:t>
            </a:r>
            <a:r>
              <a:rPr lang="de-DE" sz="2800">
                <a:cs typeface="+mn-cs"/>
              </a:rPr>
              <a:t> </a:t>
            </a:r>
          </a:p>
        </p:txBody>
      </p:sp>
      <p:sp>
        <p:nvSpPr>
          <p:cNvPr id="159790" name="Text Box 46"/>
          <p:cNvSpPr txBox="1">
            <a:spLocks noChangeArrowheads="1"/>
          </p:cNvSpPr>
          <p:nvPr/>
        </p:nvSpPr>
        <p:spPr bwMode="auto">
          <a:xfrm>
            <a:off x="1476375" y="5734050"/>
            <a:ext cx="7015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cs typeface="+mn-cs"/>
              </a:rPr>
              <a:t>: Knoten, die Invariante eventuell verletzen </a:t>
            </a:r>
          </a:p>
        </p:txBody>
      </p:sp>
      <p:sp>
        <p:nvSpPr>
          <p:cNvPr id="159791" name="Oval 47"/>
          <p:cNvSpPr>
            <a:spLocks noChangeArrowheads="1"/>
          </p:cNvSpPr>
          <p:nvPr/>
        </p:nvSpPr>
        <p:spPr bwMode="auto">
          <a:xfrm>
            <a:off x="827088" y="5805488"/>
            <a:ext cx="649287" cy="4318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8" name="Rechteck 4">
            <a:extLst>
              <a:ext uri="{FF2B5EF4-FFF2-40B4-BE49-F238E27FC236}">
                <a16:creationId xmlns:a16="http://schemas.microsoft.com/office/drawing/2014/main" id="{00758C46-38ED-DA4B-BEFE-AA9E3C6C7D5C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30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274806-EA12-5E45-8527-A9E67B2DC740}" type="slidenum">
              <a:rPr lang="de-DE"/>
              <a:pPr>
                <a:defRPr/>
              </a:pPr>
              <a:t>16</a:t>
            </a:fld>
            <a:endParaRPr lang="de-DE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Insert Operation - Korrektheit</a:t>
            </a:r>
          </a:p>
        </p:txBody>
      </p:sp>
      <p:sp>
        <p:nvSpPr>
          <p:cNvPr id="160774" name="Line 6"/>
          <p:cNvSpPr>
            <a:spLocks noChangeShapeType="1"/>
          </p:cNvSpPr>
          <p:nvPr/>
        </p:nvSpPr>
        <p:spPr bwMode="auto">
          <a:xfrm>
            <a:off x="4714875" y="2852738"/>
            <a:ext cx="64928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775" name="Oval 7"/>
          <p:cNvSpPr>
            <a:spLocks noChangeArrowheads="1"/>
          </p:cNvSpPr>
          <p:nvPr/>
        </p:nvSpPr>
        <p:spPr bwMode="auto">
          <a:xfrm>
            <a:off x="2484438" y="1773238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  <a:endParaRPr lang="de-DE" baseline="-25000">
              <a:cs typeface="+mn-cs"/>
            </a:endParaRPr>
          </a:p>
        </p:txBody>
      </p:sp>
      <p:sp>
        <p:nvSpPr>
          <p:cNvPr id="160776" name="Oval 8"/>
          <p:cNvSpPr>
            <a:spLocks noChangeArrowheads="1"/>
          </p:cNvSpPr>
          <p:nvPr/>
        </p:nvSpPr>
        <p:spPr bwMode="auto">
          <a:xfrm>
            <a:off x="1547813" y="2420938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  <a:endParaRPr lang="de-DE" baseline="-25000">
              <a:cs typeface="+mn-cs"/>
            </a:endParaRPr>
          </a:p>
        </p:txBody>
      </p:sp>
      <p:sp>
        <p:nvSpPr>
          <p:cNvPr id="160777" name="Oval 9"/>
          <p:cNvSpPr>
            <a:spLocks noChangeArrowheads="1"/>
          </p:cNvSpPr>
          <p:nvPr/>
        </p:nvSpPr>
        <p:spPr bwMode="auto">
          <a:xfrm>
            <a:off x="3419475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  <a:endParaRPr lang="de-DE" baseline="-25000">
              <a:cs typeface="+mn-cs"/>
            </a:endParaRPr>
          </a:p>
        </p:txBody>
      </p:sp>
      <p:sp>
        <p:nvSpPr>
          <p:cNvPr id="160778" name="Oval 10"/>
          <p:cNvSpPr>
            <a:spLocks noChangeArrowheads="1"/>
          </p:cNvSpPr>
          <p:nvPr/>
        </p:nvSpPr>
        <p:spPr bwMode="auto">
          <a:xfrm>
            <a:off x="971550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  <a:endParaRPr lang="de-DE" baseline="-25000">
              <a:cs typeface="+mn-cs"/>
            </a:endParaRPr>
          </a:p>
        </p:txBody>
      </p:sp>
      <p:sp>
        <p:nvSpPr>
          <p:cNvPr id="160779" name="Oval 11"/>
          <p:cNvSpPr>
            <a:spLocks noChangeArrowheads="1"/>
          </p:cNvSpPr>
          <p:nvPr/>
        </p:nvSpPr>
        <p:spPr bwMode="auto">
          <a:xfrm>
            <a:off x="1979613" y="3213100"/>
            <a:ext cx="647700" cy="503238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  <a:endParaRPr lang="de-DE" baseline="-25000">
              <a:cs typeface="+mn-cs"/>
            </a:endParaRPr>
          </a:p>
        </p:txBody>
      </p:sp>
      <p:sp>
        <p:nvSpPr>
          <p:cNvPr id="160780" name="Oval 12"/>
          <p:cNvSpPr>
            <a:spLocks noChangeArrowheads="1"/>
          </p:cNvSpPr>
          <p:nvPr/>
        </p:nvSpPr>
        <p:spPr bwMode="auto">
          <a:xfrm>
            <a:off x="291623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12</a:t>
            </a:r>
            <a:endParaRPr lang="de-DE" baseline="-25000">
              <a:cs typeface="+mn-cs"/>
            </a:endParaRPr>
          </a:p>
        </p:txBody>
      </p:sp>
      <p:sp>
        <p:nvSpPr>
          <p:cNvPr id="160781" name="Oval 13"/>
          <p:cNvSpPr>
            <a:spLocks noChangeArrowheads="1"/>
          </p:cNvSpPr>
          <p:nvPr/>
        </p:nvSpPr>
        <p:spPr bwMode="auto">
          <a:xfrm>
            <a:off x="3924300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  <a:endParaRPr lang="de-DE" baseline="-25000">
              <a:cs typeface="+mn-cs"/>
            </a:endParaRPr>
          </a:p>
        </p:txBody>
      </p:sp>
      <p:sp>
        <p:nvSpPr>
          <p:cNvPr id="160782" name="Oval 14"/>
          <p:cNvSpPr>
            <a:spLocks noChangeArrowheads="1"/>
          </p:cNvSpPr>
          <p:nvPr/>
        </p:nvSpPr>
        <p:spPr bwMode="auto">
          <a:xfrm>
            <a:off x="215900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  <a:endParaRPr lang="de-DE" baseline="-25000">
              <a:cs typeface="+mn-cs"/>
            </a:endParaRPr>
          </a:p>
        </p:txBody>
      </p:sp>
      <p:sp>
        <p:nvSpPr>
          <p:cNvPr id="160783" name="Oval 15"/>
          <p:cNvSpPr>
            <a:spLocks noChangeArrowheads="1"/>
          </p:cNvSpPr>
          <p:nvPr/>
        </p:nvSpPr>
        <p:spPr bwMode="auto">
          <a:xfrm>
            <a:off x="971550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18</a:t>
            </a:r>
            <a:endParaRPr lang="de-DE" baseline="-25000">
              <a:cs typeface="+mn-cs"/>
            </a:endParaRPr>
          </a:p>
        </p:txBody>
      </p:sp>
      <p:sp>
        <p:nvSpPr>
          <p:cNvPr id="160784" name="Line 16"/>
          <p:cNvSpPr>
            <a:spLocks noChangeShapeType="1"/>
          </p:cNvSpPr>
          <p:nvPr/>
        </p:nvSpPr>
        <p:spPr bwMode="auto">
          <a:xfrm flipH="1">
            <a:off x="2124075" y="21320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785" name="Line 17"/>
          <p:cNvSpPr>
            <a:spLocks noChangeShapeType="1"/>
          </p:cNvSpPr>
          <p:nvPr/>
        </p:nvSpPr>
        <p:spPr bwMode="auto">
          <a:xfrm>
            <a:off x="3132138" y="21320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786" name="Line 18"/>
          <p:cNvSpPr>
            <a:spLocks noChangeShapeType="1"/>
          </p:cNvSpPr>
          <p:nvPr/>
        </p:nvSpPr>
        <p:spPr bwMode="auto">
          <a:xfrm flipH="1">
            <a:off x="1404938" y="28527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787" name="Line 19"/>
          <p:cNvSpPr>
            <a:spLocks noChangeShapeType="1"/>
          </p:cNvSpPr>
          <p:nvPr/>
        </p:nvSpPr>
        <p:spPr bwMode="auto">
          <a:xfrm>
            <a:off x="2052638" y="2924175"/>
            <a:ext cx="1444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788" name="Line 20"/>
          <p:cNvSpPr>
            <a:spLocks noChangeShapeType="1"/>
          </p:cNvSpPr>
          <p:nvPr/>
        </p:nvSpPr>
        <p:spPr bwMode="auto">
          <a:xfrm flipH="1">
            <a:off x="3349625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789" name="Line 21"/>
          <p:cNvSpPr>
            <a:spLocks noChangeShapeType="1"/>
          </p:cNvSpPr>
          <p:nvPr/>
        </p:nvSpPr>
        <p:spPr bwMode="auto">
          <a:xfrm>
            <a:off x="3924300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790" name="Line 22"/>
          <p:cNvSpPr>
            <a:spLocks noChangeShapeType="1"/>
          </p:cNvSpPr>
          <p:nvPr/>
        </p:nvSpPr>
        <p:spPr bwMode="auto">
          <a:xfrm flipH="1">
            <a:off x="755650" y="3646488"/>
            <a:ext cx="2889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791" name="Line 23"/>
          <p:cNvSpPr>
            <a:spLocks noChangeShapeType="1"/>
          </p:cNvSpPr>
          <p:nvPr/>
        </p:nvSpPr>
        <p:spPr bwMode="auto">
          <a:xfrm flipH="1">
            <a:off x="1331913" y="3716338"/>
            <a:ext cx="7302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792" name="Oval 24"/>
          <p:cNvSpPr>
            <a:spLocks noChangeArrowheads="1"/>
          </p:cNvSpPr>
          <p:nvPr/>
        </p:nvSpPr>
        <p:spPr bwMode="auto">
          <a:xfrm>
            <a:off x="1765300" y="4005263"/>
            <a:ext cx="647700" cy="503237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  <a:endParaRPr lang="de-DE" baseline="-25000">
              <a:cs typeface="+mn-cs"/>
            </a:endParaRPr>
          </a:p>
        </p:txBody>
      </p:sp>
      <p:sp>
        <p:nvSpPr>
          <p:cNvPr id="160793" name="Line 25"/>
          <p:cNvSpPr>
            <a:spLocks noChangeShapeType="1"/>
          </p:cNvSpPr>
          <p:nvPr/>
        </p:nvSpPr>
        <p:spPr bwMode="auto">
          <a:xfrm flipV="1">
            <a:off x="2124075" y="3716338"/>
            <a:ext cx="1444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794" name="Oval 26"/>
          <p:cNvSpPr>
            <a:spLocks noChangeArrowheads="1"/>
          </p:cNvSpPr>
          <p:nvPr/>
        </p:nvSpPr>
        <p:spPr bwMode="auto">
          <a:xfrm>
            <a:off x="6804025" y="1773238"/>
            <a:ext cx="647700" cy="503237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  <a:endParaRPr lang="de-DE" baseline="-25000">
              <a:cs typeface="+mn-cs"/>
            </a:endParaRPr>
          </a:p>
        </p:txBody>
      </p:sp>
      <p:sp>
        <p:nvSpPr>
          <p:cNvPr id="160795" name="Oval 27"/>
          <p:cNvSpPr>
            <a:spLocks noChangeArrowheads="1"/>
          </p:cNvSpPr>
          <p:nvPr/>
        </p:nvSpPr>
        <p:spPr bwMode="auto">
          <a:xfrm>
            <a:off x="5867400" y="2420938"/>
            <a:ext cx="647700" cy="503237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  <a:endParaRPr lang="de-DE" baseline="-25000">
              <a:cs typeface="+mn-cs"/>
            </a:endParaRPr>
          </a:p>
        </p:txBody>
      </p:sp>
      <p:sp>
        <p:nvSpPr>
          <p:cNvPr id="160796" name="Oval 28"/>
          <p:cNvSpPr>
            <a:spLocks noChangeArrowheads="1"/>
          </p:cNvSpPr>
          <p:nvPr/>
        </p:nvSpPr>
        <p:spPr bwMode="auto">
          <a:xfrm>
            <a:off x="7739063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  <a:endParaRPr lang="de-DE" baseline="-25000">
              <a:cs typeface="+mn-cs"/>
            </a:endParaRPr>
          </a:p>
        </p:txBody>
      </p:sp>
      <p:sp>
        <p:nvSpPr>
          <p:cNvPr id="160797" name="Oval 29"/>
          <p:cNvSpPr>
            <a:spLocks noChangeArrowheads="1"/>
          </p:cNvSpPr>
          <p:nvPr/>
        </p:nvSpPr>
        <p:spPr bwMode="auto">
          <a:xfrm>
            <a:off x="529113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  <a:endParaRPr lang="de-DE" baseline="-25000">
              <a:cs typeface="+mn-cs"/>
            </a:endParaRPr>
          </a:p>
        </p:txBody>
      </p:sp>
      <p:sp>
        <p:nvSpPr>
          <p:cNvPr id="160798" name="Oval 30"/>
          <p:cNvSpPr>
            <a:spLocks noChangeArrowheads="1"/>
          </p:cNvSpPr>
          <p:nvPr/>
        </p:nvSpPr>
        <p:spPr bwMode="auto">
          <a:xfrm>
            <a:off x="6299200" y="3213100"/>
            <a:ext cx="647700" cy="503238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  <a:endParaRPr lang="de-DE" baseline="-25000">
              <a:cs typeface="+mn-cs"/>
            </a:endParaRPr>
          </a:p>
        </p:txBody>
      </p:sp>
      <p:sp>
        <p:nvSpPr>
          <p:cNvPr id="160799" name="Oval 31"/>
          <p:cNvSpPr>
            <a:spLocks noChangeArrowheads="1"/>
          </p:cNvSpPr>
          <p:nvPr/>
        </p:nvSpPr>
        <p:spPr bwMode="auto">
          <a:xfrm>
            <a:off x="7235825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12</a:t>
            </a:r>
            <a:endParaRPr lang="de-DE" baseline="-25000">
              <a:cs typeface="+mn-cs"/>
            </a:endParaRPr>
          </a:p>
        </p:txBody>
      </p:sp>
      <p:sp>
        <p:nvSpPr>
          <p:cNvPr id="160800" name="Oval 32"/>
          <p:cNvSpPr>
            <a:spLocks noChangeArrowheads="1"/>
          </p:cNvSpPr>
          <p:nvPr/>
        </p:nvSpPr>
        <p:spPr bwMode="auto">
          <a:xfrm>
            <a:off x="824388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  <a:endParaRPr lang="de-DE" baseline="-25000">
              <a:cs typeface="+mn-cs"/>
            </a:endParaRPr>
          </a:p>
        </p:txBody>
      </p:sp>
      <p:sp>
        <p:nvSpPr>
          <p:cNvPr id="160801" name="Oval 33"/>
          <p:cNvSpPr>
            <a:spLocks noChangeArrowheads="1"/>
          </p:cNvSpPr>
          <p:nvPr/>
        </p:nvSpPr>
        <p:spPr bwMode="auto">
          <a:xfrm>
            <a:off x="4535488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  <a:endParaRPr lang="de-DE" baseline="-25000">
              <a:cs typeface="+mn-cs"/>
            </a:endParaRPr>
          </a:p>
        </p:txBody>
      </p:sp>
      <p:sp>
        <p:nvSpPr>
          <p:cNvPr id="160802" name="Oval 34"/>
          <p:cNvSpPr>
            <a:spLocks noChangeArrowheads="1"/>
          </p:cNvSpPr>
          <p:nvPr/>
        </p:nvSpPr>
        <p:spPr bwMode="auto">
          <a:xfrm>
            <a:off x="5291138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18</a:t>
            </a:r>
            <a:endParaRPr lang="de-DE" baseline="-25000">
              <a:cs typeface="+mn-cs"/>
            </a:endParaRPr>
          </a:p>
        </p:txBody>
      </p:sp>
      <p:sp>
        <p:nvSpPr>
          <p:cNvPr id="160803" name="Line 35"/>
          <p:cNvSpPr>
            <a:spLocks noChangeShapeType="1"/>
          </p:cNvSpPr>
          <p:nvPr/>
        </p:nvSpPr>
        <p:spPr bwMode="auto">
          <a:xfrm flipH="1">
            <a:off x="6443663" y="21320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804" name="Line 36"/>
          <p:cNvSpPr>
            <a:spLocks noChangeShapeType="1"/>
          </p:cNvSpPr>
          <p:nvPr/>
        </p:nvSpPr>
        <p:spPr bwMode="auto">
          <a:xfrm>
            <a:off x="7451725" y="21320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805" name="Line 37"/>
          <p:cNvSpPr>
            <a:spLocks noChangeShapeType="1"/>
          </p:cNvSpPr>
          <p:nvPr/>
        </p:nvSpPr>
        <p:spPr bwMode="auto">
          <a:xfrm flipH="1">
            <a:off x="5724525" y="28527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806" name="Line 38"/>
          <p:cNvSpPr>
            <a:spLocks noChangeShapeType="1"/>
          </p:cNvSpPr>
          <p:nvPr/>
        </p:nvSpPr>
        <p:spPr bwMode="auto">
          <a:xfrm>
            <a:off x="6372225" y="2924175"/>
            <a:ext cx="1444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807" name="Line 39"/>
          <p:cNvSpPr>
            <a:spLocks noChangeShapeType="1"/>
          </p:cNvSpPr>
          <p:nvPr/>
        </p:nvSpPr>
        <p:spPr bwMode="auto">
          <a:xfrm flipH="1">
            <a:off x="7669213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808" name="Line 40"/>
          <p:cNvSpPr>
            <a:spLocks noChangeShapeType="1"/>
          </p:cNvSpPr>
          <p:nvPr/>
        </p:nvSpPr>
        <p:spPr bwMode="auto">
          <a:xfrm>
            <a:off x="8243888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809" name="Line 41"/>
          <p:cNvSpPr>
            <a:spLocks noChangeShapeType="1"/>
          </p:cNvSpPr>
          <p:nvPr/>
        </p:nvSpPr>
        <p:spPr bwMode="auto">
          <a:xfrm flipH="1">
            <a:off x="5075238" y="3646488"/>
            <a:ext cx="2889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810" name="Line 42"/>
          <p:cNvSpPr>
            <a:spLocks noChangeShapeType="1"/>
          </p:cNvSpPr>
          <p:nvPr/>
        </p:nvSpPr>
        <p:spPr bwMode="auto">
          <a:xfrm flipH="1">
            <a:off x="5651500" y="3716338"/>
            <a:ext cx="7302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811" name="Oval 43"/>
          <p:cNvSpPr>
            <a:spLocks noChangeArrowheads="1"/>
          </p:cNvSpPr>
          <p:nvPr/>
        </p:nvSpPr>
        <p:spPr bwMode="auto">
          <a:xfrm>
            <a:off x="6084888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  <a:endParaRPr lang="de-DE" baseline="-25000">
              <a:cs typeface="+mn-cs"/>
            </a:endParaRPr>
          </a:p>
        </p:txBody>
      </p:sp>
      <p:sp>
        <p:nvSpPr>
          <p:cNvPr id="160812" name="Line 44"/>
          <p:cNvSpPr>
            <a:spLocks noChangeShapeType="1"/>
          </p:cNvSpPr>
          <p:nvPr/>
        </p:nvSpPr>
        <p:spPr bwMode="auto">
          <a:xfrm flipV="1">
            <a:off x="6443663" y="3716338"/>
            <a:ext cx="1444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813" name="Text Box 45"/>
          <p:cNvSpPr txBox="1">
            <a:spLocks noChangeArrowheads="1"/>
          </p:cNvSpPr>
          <p:nvPr/>
        </p:nvSpPr>
        <p:spPr bwMode="auto">
          <a:xfrm>
            <a:off x="611188" y="5013325"/>
            <a:ext cx="79406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cs typeface="+mn-cs"/>
              </a:rPr>
              <a:t>Invariante: </a:t>
            </a:r>
            <a:r>
              <a:rPr lang="de-DE" sz="2800">
                <a:solidFill>
                  <a:schemeClr val="hlink"/>
                </a:solidFill>
                <a:cs typeface="+mn-cs"/>
              </a:rPr>
              <a:t>H[k]</a:t>
            </a:r>
            <a:r>
              <a:rPr lang="de-DE" sz="2800">
                <a:cs typeface="+mn-cs"/>
              </a:rPr>
              <a:t> ist minimal für Teilbaum von </a:t>
            </a:r>
            <a:r>
              <a:rPr lang="de-DE" sz="2800">
                <a:solidFill>
                  <a:schemeClr val="hlink"/>
                </a:solidFill>
                <a:cs typeface="+mn-cs"/>
              </a:rPr>
              <a:t>H[k]</a:t>
            </a:r>
            <a:r>
              <a:rPr lang="de-DE" sz="2800">
                <a:cs typeface="+mn-cs"/>
              </a:rPr>
              <a:t> </a:t>
            </a:r>
          </a:p>
        </p:txBody>
      </p:sp>
      <p:sp>
        <p:nvSpPr>
          <p:cNvPr id="160814" name="Text Box 46"/>
          <p:cNvSpPr txBox="1">
            <a:spLocks noChangeArrowheads="1"/>
          </p:cNvSpPr>
          <p:nvPr/>
        </p:nvSpPr>
        <p:spPr bwMode="auto">
          <a:xfrm>
            <a:off x="1476375" y="5734050"/>
            <a:ext cx="7015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cs typeface="+mn-cs"/>
              </a:rPr>
              <a:t>: Knoten, die Invariante eventuell verletzen </a:t>
            </a:r>
          </a:p>
        </p:txBody>
      </p:sp>
      <p:sp>
        <p:nvSpPr>
          <p:cNvPr id="160815" name="Oval 47"/>
          <p:cNvSpPr>
            <a:spLocks noChangeArrowheads="1"/>
          </p:cNvSpPr>
          <p:nvPr/>
        </p:nvSpPr>
        <p:spPr bwMode="auto">
          <a:xfrm>
            <a:off x="827088" y="5805488"/>
            <a:ext cx="649287" cy="4318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8" name="Rechteck 4">
            <a:extLst>
              <a:ext uri="{FF2B5EF4-FFF2-40B4-BE49-F238E27FC236}">
                <a16:creationId xmlns:a16="http://schemas.microsoft.com/office/drawing/2014/main" id="{C24BEA96-4B56-1040-832D-43F068AD4CA3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5165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0F5AB335-8E56-4347-A672-9D9EB71165D2}"/>
              </a:ext>
            </a:extLst>
          </p:cNvPr>
          <p:cNvSpPr/>
          <p:nvPr/>
        </p:nvSpPr>
        <p:spPr>
          <a:xfrm>
            <a:off x="6300192" y="1412776"/>
            <a:ext cx="2162497" cy="50323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B3A128-3E1A-2F4C-B088-7A02194B9A20}" type="slidenum">
              <a:rPr lang="de-DE"/>
              <a:pPr>
                <a:defRPr/>
              </a:pPr>
              <a:t>17</a:t>
            </a:fld>
            <a:endParaRPr lang="de-DE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err="1">
                <a:cs typeface="+mj-cs"/>
              </a:rPr>
              <a:t>DeleteMin</a:t>
            </a:r>
            <a:r>
              <a:rPr lang="de-DE" dirty="0">
                <a:cs typeface="+mj-cs"/>
              </a:rPr>
              <a:t>: Binärer Heap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681066"/>
          </a:xfrm>
        </p:spPr>
        <p:txBody>
          <a:bodyPr/>
          <a:lstStyle/>
          <a:p>
            <a:pPr eaLnBrk="1" hangingPunct="1">
              <a:defRPr/>
            </a:pPr>
            <a:endParaRPr lang="de-DE" dirty="0">
              <a:cs typeface="+mn-cs"/>
            </a:endParaRPr>
          </a:p>
          <a:p>
            <a:pPr eaLnBrk="1" hangingPunct="1">
              <a:defRPr/>
            </a:pPr>
            <a:endParaRPr lang="de-DE" dirty="0"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de-DE" dirty="0" err="1">
                <a:solidFill>
                  <a:schemeClr val="accent2"/>
                </a:solidFill>
                <a:cs typeface="+mn-cs"/>
              </a:rPr>
              <a:t>deleteMin</a:t>
            </a:r>
            <a:r>
              <a:rPr lang="de-DE" dirty="0">
                <a:solidFill>
                  <a:schemeClr val="accent2"/>
                </a:solidFill>
                <a:cs typeface="+mn-cs"/>
              </a:rPr>
              <a:t>(</a:t>
            </a:r>
            <a:r>
              <a:rPr lang="de-DE" dirty="0" err="1">
                <a:solidFill>
                  <a:schemeClr val="accent2"/>
                </a:solidFill>
                <a:cs typeface="+mn-cs"/>
              </a:rPr>
              <a:t>pq</a:t>
            </a:r>
            <a:r>
              <a:rPr lang="de-DE" dirty="0">
                <a:solidFill>
                  <a:schemeClr val="accent2"/>
                </a:solidFill>
                <a:cs typeface="+mn-cs"/>
              </a:rPr>
              <a:t>):</a:t>
            </a:r>
          </a:p>
          <a:p>
            <a:pPr eaLnBrk="1" hangingPunct="1">
              <a:defRPr/>
            </a:pPr>
            <a:r>
              <a:rPr lang="de-DE" dirty="0">
                <a:solidFill>
                  <a:srgbClr val="FF0000"/>
                </a:solidFill>
                <a:cs typeface="+mn-cs"/>
              </a:rPr>
              <a:t>Form-Invariante:</a:t>
            </a:r>
            <a:r>
              <a:rPr lang="de-DE" dirty="0">
                <a:cs typeface="+mn-cs"/>
              </a:rPr>
              <a:t>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H[1]:=H[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];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:=n-1</a:t>
            </a:r>
          </a:p>
          <a:p>
            <a:pPr eaLnBrk="1" hangingPunct="1">
              <a:defRPr/>
            </a:pPr>
            <a:r>
              <a:rPr lang="de-DE" dirty="0">
                <a:solidFill>
                  <a:srgbClr val="FF0000"/>
                </a:solidFill>
                <a:cs typeface="+mn-cs"/>
              </a:rPr>
              <a:t>Heap-Invariante:</a:t>
            </a:r>
            <a:r>
              <a:rPr lang="de-DE" dirty="0">
                <a:cs typeface="+mn-cs"/>
              </a:rPr>
              <a:t> starte mit Element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>
                <a:cs typeface="+mn-cs"/>
              </a:rPr>
              <a:t> in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H[1].</a:t>
            </a:r>
            <a:br>
              <a:rPr lang="de-DE" dirty="0">
                <a:cs typeface="+mn-cs"/>
              </a:rPr>
            </a:br>
            <a:r>
              <a:rPr lang="de-DE" dirty="0">
                <a:cs typeface="+mn-cs"/>
              </a:rPr>
              <a:t>Vertausche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dirty="0">
                <a:cs typeface="+mn-cs"/>
              </a:rPr>
              <a:t>mit Kind mit min Schlüssel bis </a:t>
            </a:r>
            <a:br>
              <a:rPr lang="de-DE" dirty="0">
                <a:cs typeface="+mn-cs"/>
              </a:rPr>
            </a:br>
            <a:r>
              <a:rPr lang="de-DE" dirty="0">
                <a:solidFill>
                  <a:schemeClr val="hlink"/>
                </a:solidFill>
                <a:cs typeface="+mn-cs"/>
              </a:rPr>
              <a:t>H[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k</a:t>
            </a:r>
            <a:r>
              <a:rPr lang="de-DE" dirty="0">
                <a:solidFill>
                  <a:schemeClr val="hlink"/>
                </a:solidFill>
                <a:cs typeface="+mn-cs"/>
              </a:rPr>
              <a:t>] ≤ min( </a:t>
            </a:r>
            <a:r>
              <a:rPr lang="de-DE" dirty="0">
                <a:solidFill>
                  <a:srgbClr val="FF6600"/>
                </a:solidFill>
                <a:cs typeface="+mn-cs"/>
              </a:rPr>
              <a:t>{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H[2k], H[2k+1] </a:t>
            </a:r>
            <a:r>
              <a:rPr lang="de-DE" dirty="0">
                <a:solidFill>
                  <a:srgbClr val="FF6600"/>
                </a:solidFill>
                <a:cs typeface="+mn-cs"/>
              </a:rPr>
              <a:t>}</a:t>
            </a:r>
            <a:r>
              <a:rPr lang="de-DE" dirty="0">
                <a:cs typeface="+mn-cs"/>
              </a:rPr>
              <a:t> </a:t>
            </a:r>
            <a:r>
              <a:rPr lang="de-DE" dirty="0">
                <a:solidFill>
                  <a:schemeClr val="hlink"/>
                </a:solidFill>
              </a:rPr>
              <a:t>)</a:t>
            </a:r>
            <a:r>
              <a:rPr lang="de-DE" dirty="0">
                <a:cs typeface="+mn-cs"/>
              </a:rPr>
              <a:t> für Position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k</a:t>
            </a:r>
            <a:r>
              <a:rPr lang="de-DE" dirty="0">
                <a:cs typeface="+mn-cs"/>
              </a:rPr>
              <a:t> von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>
                <a:cs typeface="+mn-cs"/>
              </a:rPr>
              <a:t> </a:t>
            </a:r>
            <a:br>
              <a:rPr lang="de-DE" dirty="0">
                <a:cs typeface="+mn-cs"/>
              </a:rPr>
            </a:br>
            <a:r>
              <a:rPr lang="de-DE" dirty="0">
                <a:cs typeface="+mn-cs"/>
              </a:rPr>
              <a:t>oder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>
                <a:cs typeface="+mn-cs"/>
              </a:rPr>
              <a:t> in Blatt</a:t>
            </a: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2270125" y="1412776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1</a:t>
            </a: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2774950" y="1412776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2</a:t>
            </a: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3278188" y="1412776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3</a:t>
            </a:r>
          </a:p>
        </p:txBody>
      </p:sp>
      <p:sp>
        <p:nvSpPr>
          <p:cNvPr id="152583" name="Rectangle 7"/>
          <p:cNvSpPr>
            <a:spLocks noChangeArrowheads="1"/>
          </p:cNvSpPr>
          <p:nvPr/>
        </p:nvSpPr>
        <p:spPr bwMode="auto">
          <a:xfrm>
            <a:off x="3783013" y="1412776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4</a:t>
            </a:r>
          </a:p>
        </p:txBody>
      </p:sp>
      <p:sp>
        <p:nvSpPr>
          <p:cNvPr id="152584" name="Rectangle 8"/>
          <p:cNvSpPr>
            <a:spLocks noChangeArrowheads="1"/>
          </p:cNvSpPr>
          <p:nvPr/>
        </p:nvSpPr>
        <p:spPr bwMode="auto">
          <a:xfrm>
            <a:off x="4286250" y="1412776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5</a:t>
            </a:r>
          </a:p>
        </p:txBody>
      </p:sp>
      <p:sp>
        <p:nvSpPr>
          <p:cNvPr id="152585" name="Rectangle 9"/>
          <p:cNvSpPr>
            <a:spLocks noChangeArrowheads="1"/>
          </p:cNvSpPr>
          <p:nvPr/>
        </p:nvSpPr>
        <p:spPr bwMode="auto">
          <a:xfrm>
            <a:off x="4791075" y="1412776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6</a:t>
            </a:r>
          </a:p>
        </p:txBody>
      </p:sp>
      <p:sp>
        <p:nvSpPr>
          <p:cNvPr id="152586" name="Rectangle 10"/>
          <p:cNvSpPr>
            <a:spLocks noChangeArrowheads="1"/>
          </p:cNvSpPr>
          <p:nvPr/>
        </p:nvSpPr>
        <p:spPr bwMode="auto">
          <a:xfrm>
            <a:off x="5294313" y="1412776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7</a:t>
            </a:r>
          </a:p>
        </p:txBody>
      </p:sp>
      <p:sp>
        <p:nvSpPr>
          <p:cNvPr id="152587" name="Rectangle 11"/>
          <p:cNvSpPr>
            <a:spLocks noChangeArrowheads="1"/>
          </p:cNvSpPr>
          <p:nvPr/>
        </p:nvSpPr>
        <p:spPr bwMode="auto">
          <a:xfrm>
            <a:off x="5799138" y="1412776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8</a:t>
            </a:r>
          </a:p>
        </p:txBody>
      </p:sp>
      <p:sp>
        <p:nvSpPr>
          <p:cNvPr id="152588" name="Rectangle 12"/>
          <p:cNvSpPr>
            <a:spLocks noChangeArrowheads="1"/>
          </p:cNvSpPr>
          <p:nvPr/>
        </p:nvSpPr>
        <p:spPr bwMode="auto">
          <a:xfrm>
            <a:off x="6302375" y="1412776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9</a:t>
            </a:r>
          </a:p>
        </p:txBody>
      </p:sp>
      <p:sp>
        <p:nvSpPr>
          <p:cNvPr id="152589" name="Line 13"/>
          <p:cNvSpPr>
            <a:spLocks noChangeShapeType="1"/>
          </p:cNvSpPr>
          <p:nvPr/>
        </p:nvSpPr>
        <p:spPr bwMode="auto">
          <a:xfrm>
            <a:off x="2773363" y="1412776"/>
            <a:ext cx="0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2590" name="Line 14"/>
          <p:cNvSpPr>
            <a:spLocks noChangeShapeType="1"/>
          </p:cNvSpPr>
          <p:nvPr/>
        </p:nvSpPr>
        <p:spPr bwMode="auto">
          <a:xfrm>
            <a:off x="3781425" y="1412776"/>
            <a:ext cx="0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2591" name="Rectangle 15"/>
          <p:cNvSpPr>
            <a:spLocks noChangeArrowheads="1"/>
          </p:cNvSpPr>
          <p:nvPr/>
        </p:nvSpPr>
        <p:spPr bwMode="auto">
          <a:xfrm>
            <a:off x="3276600" y="1412776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3</a:t>
            </a:r>
          </a:p>
        </p:txBody>
      </p:sp>
      <p:sp>
        <p:nvSpPr>
          <p:cNvPr id="152592" name="Line 16"/>
          <p:cNvSpPr>
            <a:spLocks noChangeShapeType="1"/>
          </p:cNvSpPr>
          <p:nvPr/>
        </p:nvSpPr>
        <p:spPr bwMode="auto">
          <a:xfrm>
            <a:off x="3779838" y="1412776"/>
            <a:ext cx="0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2593" name="Line 17"/>
          <p:cNvSpPr>
            <a:spLocks noChangeShapeType="1"/>
          </p:cNvSpPr>
          <p:nvPr/>
        </p:nvSpPr>
        <p:spPr bwMode="auto">
          <a:xfrm>
            <a:off x="5797550" y="1412776"/>
            <a:ext cx="0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cxnSp>
        <p:nvCxnSpPr>
          <p:cNvPr id="152594" name="AutoShape 18"/>
          <p:cNvCxnSpPr>
            <a:cxnSpLocks noChangeShapeType="1"/>
            <a:stCxn id="152580" idx="2"/>
            <a:endCxn id="152581" idx="2"/>
          </p:cNvCxnSpPr>
          <p:nvPr/>
        </p:nvCxnSpPr>
        <p:spPr bwMode="auto">
          <a:xfrm rot="16200000" flipH="1">
            <a:off x="2774157" y="1665982"/>
            <a:ext cx="1587" cy="504825"/>
          </a:xfrm>
          <a:prstGeom prst="curvedConnector3">
            <a:avLst>
              <a:gd name="adj1" fmla="val 14400000"/>
            </a:avLst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2595" name="AutoShape 19"/>
          <p:cNvCxnSpPr>
            <a:cxnSpLocks noChangeShapeType="1"/>
            <a:stCxn id="152580" idx="2"/>
            <a:endCxn id="152591" idx="2"/>
          </p:cNvCxnSpPr>
          <p:nvPr/>
        </p:nvCxnSpPr>
        <p:spPr bwMode="auto">
          <a:xfrm rot="16200000" flipH="1">
            <a:off x="3024982" y="1415157"/>
            <a:ext cx="1587" cy="1006475"/>
          </a:xfrm>
          <a:prstGeom prst="curvedConnector3">
            <a:avLst>
              <a:gd name="adj1" fmla="val 27200000"/>
            </a:avLst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Rechteck 4">
            <a:extLst>
              <a:ext uri="{FF2B5EF4-FFF2-40B4-BE49-F238E27FC236}">
                <a16:creationId xmlns:a16="http://schemas.microsoft.com/office/drawing/2014/main" id="{E710596B-0F94-6842-8124-103922A4CD7A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93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525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39306E-6 L -0.44097 4.3930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525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2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2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80" grpId="0" animBg="1"/>
      <p:bldP spid="15258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C4C720-9EFA-9B44-A2E3-64CFF3156496}" type="slidenum">
              <a:rPr lang="de-DE"/>
              <a:pPr>
                <a:defRPr/>
              </a:pPr>
              <a:t>18</a:t>
            </a:fld>
            <a:endParaRPr lang="de-DE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de-DE" sz="4000" dirty="0" err="1">
                <a:cs typeface="+mj-cs"/>
              </a:rPr>
              <a:t>DeleteMin</a:t>
            </a:r>
            <a:r>
              <a:rPr lang="de-DE" sz="4000" dirty="0">
                <a:cs typeface="+mj-cs"/>
              </a:rPr>
              <a:t> Operation - Korrektheit</a:t>
            </a:r>
          </a:p>
        </p:txBody>
      </p:sp>
      <p:sp>
        <p:nvSpPr>
          <p:cNvPr id="161795" name="Oval 3"/>
          <p:cNvSpPr>
            <a:spLocks noChangeArrowheads="1"/>
          </p:cNvSpPr>
          <p:nvPr/>
        </p:nvSpPr>
        <p:spPr bwMode="auto">
          <a:xfrm>
            <a:off x="2519363" y="17732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  <a:endParaRPr lang="de-DE" baseline="-25000">
              <a:cs typeface="+mn-cs"/>
            </a:endParaRPr>
          </a:p>
        </p:txBody>
      </p:sp>
      <p:sp>
        <p:nvSpPr>
          <p:cNvPr id="161796" name="Oval 4"/>
          <p:cNvSpPr>
            <a:spLocks noChangeArrowheads="1"/>
          </p:cNvSpPr>
          <p:nvPr/>
        </p:nvSpPr>
        <p:spPr bwMode="auto">
          <a:xfrm>
            <a:off x="1582738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  <a:endParaRPr lang="de-DE" baseline="-25000">
              <a:cs typeface="+mn-cs"/>
            </a:endParaRPr>
          </a:p>
        </p:txBody>
      </p:sp>
      <p:sp>
        <p:nvSpPr>
          <p:cNvPr id="161797" name="Oval 5"/>
          <p:cNvSpPr>
            <a:spLocks noChangeArrowheads="1"/>
          </p:cNvSpPr>
          <p:nvPr/>
        </p:nvSpPr>
        <p:spPr bwMode="auto">
          <a:xfrm>
            <a:off x="3454400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  <a:endParaRPr lang="de-DE" baseline="-25000">
              <a:cs typeface="+mn-cs"/>
            </a:endParaRPr>
          </a:p>
        </p:txBody>
      </p:sp>
      <p:sp>
        <p:nvSpPr>
          <p:cNvPr id="161798" name="Oval 6"/>
          <p:cNvSpPr>
            <a:spLocks noChangeArrowheads="1"/>
          </p:cNvSpPr>
          <p:nvPr/>
        </p:nvSpPr>
        <p:spPr bwMode="auto">
          <a:xfrm>
            <a:off x="1006475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  <a:endParaRPr lang="de-DE" baseline="-25000">
              <a:cs typeface="+mn-cs"/>
            </a:endParaRPr>
          </a:p>
        </p:txBody>
      </p:sp>
      <p:sp>
        <p:nvSpPr>
          <p:cNvPr id="161799" name="Oval 7"/>
          <p:cNvSpPr>
            <a:spLocks noChangeArrowheads="1"/>
          </p:cNvSpPr>
          <p:nvPr/>
        </p:nvSpPr>
        <p:spPr bwMode="auto">
          <a:xfrm>
            <a:off x="201453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  <a:endParaRPr lang="de-DE" baseline="-25000">
              <a:cs typeface="+mn-cs"/>
            </a:endParaRPr>
          </a:p>
        </p:txBody>
      </p:sp>
      <p:sp>
        <p:nvSpPr>
          <p:cNvPr id="161800" name="Oval 8"/>
          <p:cNvSpPr>
            <a:spLocks noChangeArrowheads="1"/>
          </p:cNvSpPr>
          <p:nvPr/>
        </p:nvSpPr>
        <p:spPr bwMode="auto">
          <a:xfrm>
            <a:off x="2951163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12</a:t>
            </a:r>
            <a:endParaRPr lang="de-DE" baseline="-25000">
              <a:cs typeface="+mn-cs"/>
            </a:endParaRPr>
          </a:p>
        </p:txBody>
      </p:sp>
      <p:sp>
        <p:nvSpPr>
          <p:cNvPr id="161801" name="Oval 9"/>
          <p:cNvSpPr>
            <a:spLocks noChangeArrowheads="1"/>
          </p:cNvSpPr>
          <p:nvPr/>
        </p:nvSpPr>
        <p:spPr bwMode="auto">
          <a:xfrm>
            <a:off x="3959225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  <a:endParaRPr lang="de-DE" baseline="-25000">
              <a:cs typeface="+mn-cs"/>
            </a:endParaRPr>
          </a:p>
        </p:txBody>
      </p:sp>
      <p:sp>
        <p:nvSpPr>
          <p:cNvPr id="161802" name="Oval 10"/>
          <p:cNvSpPr>
            <a:spLocks noChangeArrowheads="1"/>
          </p:cNvSpPr>
          <p:nvPr/>
        </p:nvSpPr>
        <p:spPr bwMode="auto">
          <a:xfrm>
            <a:off x="250825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  <a:endParaRPr lang="de-DE" baseline="-25000">
              <a:cs typeface="+mn-cs"/>
            </a:endParaRPr>
          </a:p>
        </p:txBody>
      </p:sp>
      <p:sp>
        <p:nvSpPr>
          <p:cNvPr id="161803" name="Oval 11"/>
          <p:cNvSpPr>
            <a:spLocks noChangeArrowheads="1"/>
          </p:cNvSpPr>
          <p:nvPr/>
        </p:nvSpPr>
        <p:spPr bwMode="auto">
          <a:xfrm>
            <a:off x="1006475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18</a:t>
            </a:r>
            <a:endParaRPr lang="de-DE" baseline="-25000">
              <a:cs typeface="+mn-cs"/>
            </a:endParaRPr>
          </a:p>
        </p:txBody>
      </p:sp>
      <p:sp>
        <p:nvSpPr>
          <p:cNvPr id="161804" name="Line 12"/>
          <p:cNvSpPr>
            <a:spLocks noChangeShapeType="1"/>
          </p:cNvSpPr>
          <p:nvPr/>
        </p:nvSpPr>
        <p:spPr bwMode="auto">
          <a:xfrm flipH="1">
            <a:off x="2159000" y="21320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05" name="Line 13"/>
          <p:cNvSpPr>
            <a:spLocks noChangeShapeType="1"/>
          </p:cNvSpPr>
          <p:nvPr/>
        </p:nvSpPr>
        <p:spPr bwMode="auto">
          <a:xfrm>
            <a:off x="3167063" y="21320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06" name="Line 14"/>
          <p:cNvSpPr>
            <a:spLocks noChangeShapeType="1"/>
          </p:cNvSpPr>
          <p:nvPr/>
        </p:nvSpPr>
        <p:spPr bwMode="auto">
          <a:xfrm flipH="1">
            <a:off x="1439863" y="28527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07" name="Line 15"/>
          <p:cNvSpPr>
            <a:spLocks noChangeShapeType="1"/>
          </p:cNvSpPr>
          <p:nvPr/>
        </p:nvSpPr>
        <p:spPr bwMode="auto">
          <a:xfrm>
            <a:off x="2087563" y="2924175"/>
            <a:ext cx="1444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08" name="Line 16"/>
          <p:cNvSpPr>
            <a:spLocks noChangeShapeType="1"/>
          </p:cNvSpPr>
          <p:nvPr/>
        </p:nvSpPr>
        <p:spPr bwMode="auto">
          <a:xfrm flipH="1">
            <a:off x="3384550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09" name="Line 17"/>
          <p:cNvSpPr>
            <a:spLocks noChangeShapeType="1"/>
          </p:cNvSpPr>
          <p:nvPr/>
        </p:nvSpPr>
        <p:spPr bwMode="auto">
          <a:xfrm>
            <a:off x="3959225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10" name="Line 18"/>
          <p:cNvSpPr>
            <a:spLocks noChangeShapeType="1"/>
          </p:cNvSpPr>
          <p:nvPr/>
        </p:nvSpPr>
        <p:spPr bwMode="auto">
          <a:xfrm flipH="1">
            <a:off x="790575" y="3646488"/>
            <a:ext cx="2889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11" name="Line 19"/>
          <p:cNvSpPr>
            <a:spLocks noChangeShapeType="1"/>
          </p:cNvSpPr>
          <p:nvPr/>
        </p:nvSpPr>
        <p:spPr bwMode="auto">
          <a:xfrm flipH="1">
            <a:off x="1366838" y="3716338"/>
            <a:ext cx="7302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15" name="Line 23"/>
          <p:cNvSpPr>
            <a:spLocks noChangeShapeType="1"/>
          </p:cNvSpPr>
          <p:nvPr/>
        </p:nvSpPr>
        <p:spPr bwMode="auto">
          <a:xfrm>
            <a:off x="4714875" y="2852738"/>
            <a:ext cx="64928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17" name="Oval 25"/>
          <p:cNvSpPr>
            <a:spLocks noChangeArrowheads="1"/>
          </p:cNvSpPr>
          <p:nvPr/>
        </p:nvSpPr>
        <p:spPr bwMode="auto">
          <a:xfrm>
            <a:off x="5867400" y="2420938"/>
            <a:ext cx="647700" cy="503237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  <a:endParaRPr lang="de-DE" baseline="-25000">
              <a:cs typeface="+mn-cs"/>
            </a:endParaRPr>
          </a:p>
        </p:txBody>
      </p:sp>
      <p:sp>
        <p:nvSpPr>
          <p:cNvPr id="161818" name="Oval 26"/>
          <p:cNvSpPr>
            <a:spLocks noChangeArrowheads="1"/>
          </p:cNvSpPr>
          <p:nvPr/>
        </p:nvSpPr>
        <p:spPr bwMode="auto">
          <a:xfrm>
            <a:off x="7739063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  <a:endParaRPr lang="de-DE" baseline="-25000">
              <a:cs typeface="+mn-cs"/>
            </a:endParaRPr>
          </a:p>
        </p:txBody>
      </p:sp>
      <p:sp>
        <p:nvSpPr>
          <p:cNvPr id="161819" name="Oval 27"/>
          <p:cNvSpPr>
            <a:spLocks noChangeArrowheads="1"/>
          </p:cNvSpPr>
          <p:nvPr/>
        </p:nvSpPr>
        <p:spPr bwMode="auto">
          <a:xfrm>
            <a:off x="529113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  <a:endParaRPr lang="de-DE" baseline="-25000">
              <a:cs typeface="+mn-cs"/>
            </a:endParaRPr>
          </a:p>
        </p:txBody>
      </p:sp>
      <p:sp>
        <p:nvSpPr>
          <p:cNvPr id="161820" name="Oval 28"/>
          <p:cNvSpPr>
            <a:spLocks noChangeArrowheads="1"/>
          </p:cNvSpPr>
          <p:nvPr/>
        </p:nvSpPr>
        <p:spPr bwMode="auto">
          <a:xfrm>
            <a:off x="6299200" y="3213100"/>
            <a:ext cx="647700" cy="503238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  <a:endParaRPr lang="de-DE" baseline="-25000">
              <a:cs typeface="+mn-cs"/>
            </a:endParaRPr>
          </a:p>
        </p:txBody>
      </p:sp>
      <p:sp>
        <p:nvSpPr>
          <p:cNvPr id="161821" name="Oval 29"/>
          <p:cNvSpPr>
            <a:spLocks noChangeArrowheads="1"/>
          </p:cNvSpPr>
          <p:nvPr/>
        </p:nvSpPr>
        <p:spPr bwMode="auto">
          <a:xfrm>
            <a:off x="7235825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12</a:t>
            </a:r>
            <a:endParaRPr lang="de-DE" baseline="-25000">
              <a:cs typeface="+mn-cs"/>
            </a:endParaRPr>
          </a:p>
        </p:txBody>
      </p:sp>
      <p:sp>
        <p:nvSpPr>
          <p:cNvPr id="161822" name="Oval 30"/>
          <p:cNvSpPr>
            <a:spLocks noChangeArrowheads="1"/>
          </p:cNvSpPr>
          <p:nvPr/>
        </p:nvSpPr>
        <p:spPr bwMode="auto">
          <a:xfrm>
            <a:off x="824388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  <a:endParaRPr lang="de-DE" baseline="-25000">
              <a:cs typeface="+mn-cs"/>
            </a:endParaRPr>
          </a:p>
        </p:txBody>
      </p:sp>
      <p:sp>
        <p:nvSpPr>
          <p:cNvPr id="161823" name="Oval 31"/>
          <p:cNvSpPr>
            <a:spLocks noChangeArrowheads="1"/>
          </p:cNvSpPr>
          <p:nvPr/>
        </p:nvSpPr>
        <p:spPr bwMode="auto">
          <a:xfrm>
            <a:off x="4535488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  <a:endParaRPr lang="de-DE" baseline="-25000">
              <a:cs typeface="+mn-cs"/>
            </a:endParaRPr>
          </a:p>
        </p:txBody>
      </p:sp>
      <p:sp>
        <p:nvSpPr>
          <p:cNvPr id="161824" name="Oval 32"/>
          <p:cNvSpPr>
            <a:spLocks noChangeArrowheads="1"/>
          </p:cNvSpPr>
          <p:nvPr/>
        </p:nvSpPr>
        <p:spPr bwMode="auto">
          <a:xfrm>
            <a:off x="6804025" y="1773238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18</a:t>
            </a:r>
            <a:endParaRPr lang="de-DE" baseline="-25000">
              <a:cs typeface="+mn-cs"/>
            </a:endParaRPr>
          </a:p>
        </p:txBody>
      </p:sp>
      <p:sp>
        <p:nvSpPr>
          <p:cNvPr id="161825" name="Line 33"/>
          <p:cNvSpPr>
            <a:spLocks noChangeShapeType="1"/>
          </p:cNvSpPr>
          <p:nvPr/>
        </p:nvSpPr>
        <p:spPr bwMode="auto">
          <a:xfrm flipH="1">
            <a:off x="6443663" y="21320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26" name="Line 34"/>
          <p:cNvSpPr>
            <a:spLocks noChangeShapeType="1"/>
          </p:cNvSpPr>
          <p:nvPr/>
        </p:nvSpPr>
        <p:spPr bwMode="auto">
          <a:xfrm>
            <a:off x="7451725" y="21320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27" name="Line 35"/>
          <p:cNvSpPr>
            <a:spLocks noChangeShapeType="1"/>
          </p:cNvSpPr>
          <p:nvPr/>
        </p:nvSpPr>
        <p:spPr bwMode="auto">
          <a:xfrm flipH="1">
            <a:off x="5724525" y="28527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28" name="Line 36"/>
          <p:cNvSpPr>
            <a:spLocks noChangeShapeType="1"/>
          </p:cNvSpPr>
          <p:nvPr/>
        </p:nvSpPr>
        <p:spPr bwMode="auto">
          <a:xfrm>
            <a:off x="6372225" y="2924175"/>
            <a:ext cx="1444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29" name="Line 37"/>
          <p:cNvSpPr>
            <a:spLocks noChangeShapeType="1"/>
          </p:cNvSpPr>
          <p:nvPr/>
        </p:nvSpPr>
        <p:spPr bwMode="auto">
          <a:xfrm flipH="1">
            <a:off x="7669213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30" name="Line 38"/>
          <p:cNvSpPr>
            <a:spLocks noChangeShapeType="1"/>
          </p:cNvSpPr>
          <p:nvPr/>
        </p:nvSpPr>
        <p:spPr bwMode="auto">
          <a:xfrm>
            <a:off x="8243888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31" name="Line 39"/>
          <p:cNvSpPr>
            <a:spLocks noChangeShapeType="1"/>
          </p:cNvSpPr>
          <p:nvPr/>
        </p:nvSpPr>
        <p:spPr bwMode="auto">
          <a:xfrm flipH="1">
            <a:off x="5075238" y="3646488"/>
            <a:ext cx="2889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35" name="Text Box 43"/>
          <p:cNvSpPr txBox="1">
            <a:spLocks noChangeArrowheads="1"/>
          </p:cNvSpPr>
          <p:nvPr/>
        </p:nvSpPr>
        <p:spPr bwMode="auto">
          <a:xfrm>
            <a:off x="611188" y="5013325"/>
            <a:ext cx="79406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cs typeface="+mn-cs"/>
              </a:rPr>
              <a:t>Invariante: </a:t>
            </a:r>
            <a:r>
              <a:rPr lang="de-DE" sz="2800">
                <a:solidFill>
                  <a:schemeClr val="hlink"/>
                </a:solidFill>
                <a:cs typeface="+mn-cs"/>
              </a:rPr>
              <a:t>H[k]</a:t>
            </a:r>
            <a:r>
              <a:rPr lang="de-DE" sz="2800">
                <a:cs typeface="+mn-cs"/>
              </a:rPr>
              <a:t> ist minimal für Teilbaum von </a:t>
            </a:r>
            <a:r>
              <a:rPr lang="de-DE" sz="2800">
                <a:solidFill>
                  <a:schemeClr val="hlink"/>
                </a:solidFill>
                <a:cs typeface="+mn-cs"/>
              </a:rPr>
              <a:t>H[k]</a:t>
            </a:r>
            <a:r>
              <a:rPr lang="de-DE" sz="2800">
                <a:cs typeface="+mn-cs"/>
              </a:rPr>
              <a:t> </a:t>
            </a:r>
          </a:p>
        </p:txBody>
      </p:sp>
      <p:sp>
        <p:nvSpPr>
          <p:cNvPr id="161836" name="Text Box 44"/>
          <p:cNvSpPr txBox="1">
            <a:spLocks noChangeArrowheads="1"/>
          </p:cNvSpPr>
          <p:nvPr/>
        </p:nvSpPr>
        <p:spPr bwMode="auto">
          <a:xfrm>
            <a:off x="1476375" y="5734050"/>
            <a:ext cx="7015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cs typeface="+mn-cs"/>
              </a:rPr>
              <a:t>: Knoten, die Invariante eventuell verletzen </a:t>
            </a:r>
          </a:p>
        </p:txBody>
      </p:sp>
      <p:sp>
        <p:nvSpPr>
          <p:cNvPr id="161837" name="Oval 45"/>
          <p:cNvSpPr>
            <a:spLocks noChangeArrowheads="1"/>
          </p:cNvSpPr>
          <p:nvPr/>
        </p:nvSpPr>
        <p:spPr bwMode="auto">
          <a:xfrm>
            <a:off x="827088" y="5805488"/>
            <a:ext cx="649287" cy="4318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" name="Rechteck 4">
            <a:extLst>
              <a:ext uri="{FF2B5EF4-FFF2-40B4-BE49-F238E27FC236}">
                <a16:creationId xmlns:a16="http://schemas.microsoft.com/office/drawing/2014/main" id="{81EAC856-1F14-FA47-A909-492A3571C8C1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835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B0F2A-2378-5E47-9A11-05820436554B}" type="slidenum">
              <a:rPr lang="de-DE"/>
              <a:pPr>
                <a:defRPr/>
              </a:pPr>
              <a:t>19</a:t>
            </a:fld>
            <a:endParaRPr lang="de-DE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de-DE" sz="4000" dirty="0" err="1">
                <a:cs typeface="+mj-cs"/>
              </a:rPr>
              <a:t>DeleteMin</a:t>
            </a:r>
            <a:r>
              <a:rPr lang="de-DE" sz="4000" dirty="0">
                <a:cs typeface="+mj-cs"/>
              </a:rPr>
              <a:t> Operation - Korrektheit</a:t>
            </a:r>
          </a:p>
        </p:txBody>
      </p:sp>
      <p:sp>
        <p:nvSpPr>
          <p:cNvPr id="162820" name="Oval 4"/>
          <p:cNvSpPr>
            <a:spLocks noChangeArrowheads="1"/>
          </p:cNvSpPr>
          <p:nvPr/>
        </p:nvSpPr>
        <p:spPr bwMode="auto">
          <a:xfrm>
            <a:off x="1582738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  <a:endParaRPr lang="de-DE" baseline="-25000">
              <a:cs typeface="+mn-cs"/>
            </a:endParaRPr>
          </a:p>
        </p:txBody>
      </p:sp>
      <p:sp>
        <p:nvSpPr>
          <p:cNvPr id="162821" name="Oval 5"/>
          <p:cNvSpPr>
            <a:spLocks noChangeArrowheads="1"/>
          </p:cNvSpPr>
          <p:nvPr/>
        </p:nvSpPr>
        <p:spPr bwMode="auto">
          <a:xfrm>
            <a:off x="3454400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  <a:endParaRPr lang="de-DE" baseline="-25000">
              <a:cs typeface="+mn-cs"/>
            </a:endParaRPr>
          </a:p>
        </p:txBody>
      </p:sp>
      <p:sp>
        <p:nvSpPr>
          <p:cNvPr id="162822" name="Oval 6"/>
          <p:cNvSpPr>
            <a:spLocks noChangeArrowheads="1"/>
          </p:cNvSpPr>
          <p:nvPr/>
        </p:nvSpPr>
        <p:spPr bwMode="auto">
          <a:xfrm>
            <a:off x="1006475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  <a:endParaRPr lang="de-DE" baseline="-25000">
              <a:cs typeface="+mn-cs"/>
            </a:endParaRPr>
          </a:p>
        </p:txBody>
      </p:sp>
      <p:sp>
        <p:nvSpPr>
          <p:cNvPr id="162823" name="Oval 7"/>
          <p:cNvSpPr>
            <a:spLocks noChangeArrowheads="1"/>
          </p:cNvSpPr>
          <p:nvPr/>
        </p:nvSpPr>
        <p:spPr bwMode="auto">
          <a:xfrm>
            <a:off x="201453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  <a:endParaRPr lang="de-DE" baseline="-25000">
              <a:cs typeface="+mn-cs"/>
            </a:endParaRPr>
          </a:p>
        </p:txBody>
      </p:sp>
      <p:sp>
        <p:nvSpPr>
          <p:cNvPr id="162824" name="Oval 8"/>
          <p:cNvSpPr>
            <a:spLocks noChangeArrowheads="1"/>
          </p:cNvSpPr>
          <p:nvPr/>
        </p:nvSpPr>
        <p:spPr bwMode="auto">
          <a:xfrm>
            <a:off x="2951163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12</a:t>
            </a:r>
            <a:endParaRPr lang="de-DE" baseline="-25000">
              <a:cs typeface="+mn-cs"/>
            </a:endParaRPr>
          </a:p>
        </p:txBody>
      </p:sp>
      <p:sp>
        <p:nvSpPr>
          <p:cNvPr id="162825" name="Oval 9"/>
          <p:cNvSpPr>
            <a:spLocks noChangeArrowheads="1"/>
          </p:cNvSpPr>
          <p:nvPr/>
        </p:nvSpPr>
        <p:spPr bwMode="auto">
          <a:xfrm>
            <a:off x="3959225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  <a:endParaRPr lang="de-DE" baseline="-25000">
              <a:cs typeface="+mn-cs"/>
            </a:endParaRPr>
          </a:p>
        </p:txBody>
      </p:sp>
      <p:sp>
        <p:nvSpPr>
          <p:cNvPr id="162826" name="Oval 10"/>
          <p:cNvSpPr>
            <a:spLocks noChangeArrowheads="1"/>
          </p:cNvSpPr>
          <p:nvPr/>
        </p:nvSpPr>
        <p:spPr bwMode="auto">
          <a:xfrm>
            <a:off x="250825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  <a:endParaRPr lang="de-DE" baseline="-25000">
              <a:cs typeface="+mn-cs"/>
            </a:endParaRPr>
          </a:p>
        </p:txBody>
      </p:sp>
      <p:sp>
        <p:nvSpPr>
          <p:cNvPr id="162828" name="Line 12"/>
          <p:cNvSpPr>
            <a:spLocks noChangeShapeType="1"/>
          </p:cNvSpPr>
          <p:nvPr/>
        </p:nvSpPr>
        <p:spPr bwMode="auto">
          <a:xfrm flipH="1">
            <a:off x="2159000" y="21320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2829" name="Line 13"/>
          <p:cNvSpPr>
            <a:spLocks noChangeShapeType="1"/>
          </p:cNvSpPr>
          <p:nvPr/>
        </p:nvSpPr>
        <p:spPr bwMode="auto">
          <a:xfrm>
            <a:off x="3167063" y="21320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2830" name="Line 14"/>
          <p:cNvSpPr>
            <a:spLocks noChangeShapeType="1"/>
          </p:cNvSpPr>
          <p:nvPr/>
        </p:nvSpPr>
        <p:spPr bwMode="auto">
          <a:xfrm flipH="1">
            <a:off x="1439863" y="28527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2831" name="Line 15"/>
          <p:cNvSpPr>
            <a:spLocks noChangeShapeType="1"/>
          </p:cNvSpPr>
          <p:nvPr/>
        </p:nvSpPr>
        <p:spPr bwMode="auto">
          <a:xfrm>
            <a:off x="2087563" y="2924175"/>
            <a:ext cx="1444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2832" name="Line 16"/>
          <p:cNvSpPr>
            <a:spLocks noChangeShapeType="1"/>
          </p:cNvSpPr>
          <p:nvPr/>
        </p:nvSpPr>
        <p:spPr bwMode="auto">
          <a:xfrm flipH="1">
            <a:off x="3384550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2833" name="Line 17"/>
          <p:cNvSpPr>
            <a:spLocks noChangeShapeType="1"/>
          </p:cNvSpPr>
          <p:nvPr/>
        </p:nvSpPr>
        <p:spPr bwMode="auto">
          <a:xfrm>
            <a:off x="3959225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2834" name="Line 18"/>
          <p:cNvSpPr>
            <a:spLocks noChangeShapeType="1"/>
          </p:cNvSpPr>
          <p:nvPr/>
        </p:nvSpPr>
        <p:spPr bwMode="auto">
          <a:xfrm flipH="1">
            <a:off x="790575" y="3646488"/>
            <a:ext cx="2889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2839" name="Line 23"/>
          <p:cNvSpPr>
            <a:spLocks noChangeShapeType="1"/>
          </p:cNvSpPr>
          <p:nvPr/>
        </p:nvSpPr>
        <p:spPr bwMode="auto">
          <a:xfrm>
            <a:off x="4714875" y="2852738"/>
            <a:ext cx="64928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2840" name="Oval 24"/>
          <p:cNvSpPr>
            <a:spLocks noChangeArrowheads="1"/>
          </p:cNvSpPr>
          <p:nvPr/>
        </p:nvSpPr>
        <p:spPr bwMode="auto">
          <a:xfrm>
            <a:off x="6804025" y="1700213"/>
            <a:ext cx="647700" cy="503237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  <a:endParaRPr lang="de-DE" baseline="-25000">
              <a:cs typeface="+mn-cs"/>
            </a:endParaRPr>
          </a:p>
        </p:txBody>
      </p:sp>
      <p:sp>
        <p:nvSpPr>
          <p:cNvPr id="162841" name="Oval 25"/>
          <p:cNvSpPr>
            <a:spLocks noChangeArrowheads="1"/>
          </p:cNvSpPr>
          <p:nvPr/>
        </p:nvSpPr>
        <p:spPr bwMode="auto">
          <a:xfrm>
            <a:off x="7739063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  <a:endParaRPr lang="de-DE" baseline="-25000">
              <a:cs typeface="+mn-cs"/>
            </a:endParaRPr>
          </a:p>
        </p:txBody>
      </p:sp>
      <p:sp>
        <p:nvSpPr>
          <p:cNvPr id="162842" name="Oval 26"/>
          <p:cNvSpPr>
            <a:spLocks noChangeArrowheads="1"/>
          </p:cNvSpPr>
          <p:nvPr/>
        </p:nvSpPr>
        <p:spPr bwMode="auto">
          <a:xfrm>
            <a:off x="529113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  <a:endParaRPr lang="de-DE" baseline="-25000">
              <a:cs typeface="+mn-cs"/>
            </a:endParaRPr>
          </a:p>
        </p:txBody>
      </p:sp>
      <p:sp>
        <p:nvSpPr>
          <p:cNvPr id="162843" name="Oval 27"/>
          <p:cNvSpPr>
            <a:spLocks noChangeArrowheads="1"/>
          </p:cNvSpPr>
          <p:nvPr/>
        </p:nvSpPr>
        <p:spPr bwMode="auto">
          <a:xfrm>
            <a:off x="6299200" y="3213100"/>
            <a:ext cx="647700" cy="503238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  <a:endParaRPr lang="de-DE" baseline="-25000">
              <a:cs typeface="+mn-cs"/>
            </a:endParaRPr>
          </a:p>
        </p:txBody>
      </p:sp>
      <p:sp>
        <p:nvSpPr>
          <p:cNvPr id="162844" name="Oval 28"/>
          <p:cNvSpPr>
            <a:spLocks noChangeArrowheads="1"/>
          </p:cNvSpPr>
          <p:nvPr/>
        </p:nvSpPr>
        <p:spPr bwMode="auto">
          <a:xfrm>
            <a:off x="7235825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12</a:t>
            </a:r>
            <a:endParaRPr lang="de-DE" baseline="-25000">
              <a:cs typeface="+mn-cs"/>
            </a:endParaRPr>
          </a:p>
        </p:txBody>
      </p:sp>
      <p:sp>
        <p:nvSpPr>
          <p:cNvPr id="162845" name="Oval 29"/>
          <p:cNvSpPr>
            <a:spLocks noChangeArrowheads="1"/>
          </p:cNvSpPr>
          <p:nvPr/>
        </p:nvSpPr>
        <p:spPr bwMode="auto">
          <a:xfrm>
            <a:off x="824388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  <a:endParaRPr lang="de-DE" baseline="-25000">
              <a:cs typeface="+mn-cs"/>
            </a:endParaRPr>
          </a:p>
        </p:txBody>
      </p:sp>
      <p:sp>
        <p:nvSpPr>
          <p:cNvPr id="162846" name="Oval 30"/>
          <p:cNvSpPr>
            <a:spLocks noChangeArrowheads="1"/>
          </p:cNvSpPr>
          <p:nvPr/>
        </p:nvSpPr>
        <p:spPr bwMode="auto">
          <a:xfrm>
            <a:off x="4535488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  <a:endParaRPr lang="de-DE" baseline="-25000">
              <a:cs typeface="+mn-cs"/>
            </a:endParaRPr>
          </a:p>
        </p:txBody>
      </p:sp>
      <p:sp>
        <p:nvSpPr>
          <p:cNvPr id="162847" name="Oval 31"/>
          <p:cNvSpPr>
            <a:spLocks noChangeArrowheads="1"/>
          </p:cNvSpPr>
          <p:nvPr/>
        </p:nvSpPr>
        <p:spPr bwMode="auto">
          <a:xfrm>
            <a:off x="5867400" y="2420938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18</a:t>
            </a:r>
            <a:endParaRPr lang="de-DE" baseline="-25000">
              <a:cs typeface="+mn-cs"/>
            </a:endParaRPr>
          </a:p>
        </p:txBody>
      </p:sp>
      <p:sp>
        <p:nvSpPr>
          <p:cNvPr id="162848" name="Line 32"/>
          <p:cNvSpPr>
            <a:spLocks noChangeShapeType="1"/>
          </p:cNvSpPr>
          <p:nvPr/>
        </p:nvSpPr>
        <p:spPr bwMode="auto">
          <a:xfrm flipH="1">
            <a:off x="6443663" y="21320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2849" name="Line 33"/>
          <p:cNvSpPr>
            <a:spLocks noChangeShapeType="1"/>
          </p:cNvSpPr>
          <p:nvPr/>
        </p:nvSpPr>
        <p:spPr bwMode="auto">
          <a:xfrm>
            <a:off x="7451725" y="21320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2850" name="Line 34"/>
          <p:cNvSpPr>
            <a:spLocks noChangeShapeType="1"/>
          </p:cNvSpPr>
          <p:nvPr/>
        </p:nvSpPr>
        <p:spPr bwMode="auto">
          <a:xfrm flipH="1">
            <a:off x="5724525" y="28527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2851" name="Line 35"/>
          <p:cNvSpPr>
            <a:spLocks noChangeShapeType="1"/>
          </p:cNvSpPr>
          <p:nvPr/>
        </p:nvSpPr>
        <p:spPr bwMode="auto">
          <a:xfrm>
            <a:off x="6372225" y="2924175"/>
            <a:ext cx="1444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2852" name="Line 36"/>
          <p:cNvSpPr>
            <a:spLocks noChangeShapeType="1"/>
          </p:cNvSpPr>
          <p:nvPr/>
        </p:nvSpPr>
        <p:spPr bwMode="auto">
          <a:xfrm flipH="1">
            <a:off x="7669213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2853" name="Line 37"/>
          <p:cNvSpPr>
            <a:spLocks noChangeShapeType="1"/>
          </p:cNvSpPr>
          <p:nvPr/>
        </p:nvSpPr>
        <p:spPr bwMode="auto">
          <a:xfrm>
            <a:off x="8243888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2854" name="Line 38"/>
          <p:cNvSpPr>
            <a:spLocks noChangeShapeType="1"/>
          </p:cNvSpPr>
          <p:nvPr/>
        </p:nvSpPr>
        <p:spPr bwMode="auto">
          <a:xfrm flipH="1">
            <a:off x="5075238" y="3646488"/>
            <a:ext cx="2889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2855" name="Oval 39"/>
          <p:cNvSpPr>
            <a:spLocks noChangeArrowheads="1"/>
          </p:cNvSpPr>
          <p:nvPr/>
        </p:nvSpPr>
        <p:spPr bwMode="auto">
          <a:xfrm>
            <a:off x="2484438" y="1700213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18</a:t>
            </a:r>
            <a:endParaRPr lang="de-DE" baseline="-25000">
              <a:cs typeface="+mn-cs"/>
            </a:endParaRPr>
          </a:p>
        </p:txBody>
      </p:sp>
      <p:sp>
        <p:nvSpPr>
          <p:cNvPr id="162856" name="Text Box 40"/>
          <p:cNvSpPr txBox="1">
            <a:spLocks noChangeArrowheads="1"/>
          </p:cNvSpPr>
          <p:nvPr/>
        </p:nvSpPr>
        <p:spPr bwMode="auto">
          <a:xfrm>
            <a:off x="611188" y="5013325"/>
            <a:ext cx="79406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cs typeface="+mn-cs"/>
              </a:rPr>
              <a:t>Invariante: </a:t>
            </a:r>
            <a:r>
              <a:rPr lang="de-DE" sz="2800">
                <a:solidFill>
                  <a:schemeClr val="hlink"/>
                </a:solidFill>
                <a:cs typeface="+mn-cs"/>
              </a:rPr>
              <a:t>H[k]</a:t>
            </a:r>
            <a:r>
              <a:rPr lang="de-DE" sz="2800">
                <a:cs typeface="+mn-cs"/>
              </a:rPr>
              <a:t> ist minimal für Teilbaum von </a:t>
            </a:r>
            <a:r>
              <a:rPr lang="de-DE" sz="2800">
                <a:solidFill>
                  <a:schemeClr val="hlink"/>
                </a:solidFill>
                <a:cs typeface="+mn-cs"/>
              </a:rPr>
              <a:t>H[k]</a:t>
            </a:r>
            <a:r>
              <a:rPr lang="de-DE" sz="2800">
                <a:cs typeface="+mn-cs"/>
              </a:rPr>
              <a:t> </a:t>
            </a:r>
          </a:p>
        </p:txBody>
      </p:sp>
      <p:sp>
        <p:nvSpPr>
          <p:cNvPr id="162857" name="Text Box 41"/>
          <p:cNvSpPr txBox="1">
            <a:spLocks noChangeArrowheads="1"/>
          </p:cNvSpPr>
          <p:nvPr/>
        </p:nvSpPr>
        <p:spPr bwMode="auto">
          <a:xfrm>
            <a:off x="1476375" y="5734050"/>
            <a:ext cx="7015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cs typeface="+mn-cs"/>
              </a:rPr>
              <a:t>: Knoten, die Invariante eventuell verletzen </a:t>
            </a:r>
          </a:p>
        </p:txBody>
      </p:sp>
      <p:sp>
        <p:nvSpPr>
          <p:cNvPr id="162858" name="Oval 42"/>
          <p:cNvSpPr>
            <a:spLocks noChangeArrowheads="1"/>
          </p:cNvSpPr>
          <p:nvPr/>
        </p:nvSpPr>
        <p:spPr bwMode="auto">
          <a:xfrm>
            <a:off x="827088" y="5805488"/>
            <a:ext cx="649287" cy="4318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0" name="Rechteck 4">
            <a:extLst>
              <a:ext uri="{FF2B5EF4-FFF2-40B4-BE49-F238E27FC236}">
                <a16:creationId xmlns:a16="http://schemas.microsoft.com/office/drawing/2014/main" id="{B8C98D2E-5CCD-E149-99FE-E503C48E12D6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802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Danksagung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400" dirty="0"/>
              <a:t>Die nachfolgenden Präsentationen wurden mit einigen Änderungen übernommen aus der Vorlesung „Effiziente Algorithmen und Datenstrukturen“ (Kapitel 2: </a:t>
            </a:r>
            <a:r>
              <a:rPr lang="de-DE" sz="2400" dirty="0" err="1"/>
              <a:t>Priority</a:t>
            </a:r>
            <a:r>
              <a:rPr lang="de-DE" sz="2400" dirty="0"/>
              <a:t> Queues) gehalten von Christian </a:t>
            </a:r>
            <a:r>
              <a:rPr lang="de-DE" sz="2400" dirty="0" err="1"/>
              <a:t>Scheideler</a:t>
            </a:r>
            <a:r>
              <a:rPr lang="de-DE" sz="2400" dirty="0"/>
              <a:t> an der TUM</a:t>
            </a:r>
          </a:p>
          <a:p>
            <a:pPr marL="0" indent="0">
              <a:buFontTx/>
              <a:buNone/>
              <a:defRPr/>
            </a:pPr>
            <a:endParaRPr lang="de-DE" sz="2400" dirty="0"/>
          </a:p>
          <a:p>
            <a:pPr marL="0" indent="0">
              <a:buFontTx/>
              <a:buNone/>
              <a:defRPr/>
            </a:pPr>
            <a:r>
              <a:rPr lang="de-DE" sz="2400" dirty="0"/>
              <a:t>http://www14.in.tum.de/lehre/2008WS/</a:t>
            </a:r>
            <a:r>
              <a:rPr lang="de-DE" sz="2400" dirty="0" err="1"/>
              <a:t>ea</a:t>
            </a:r>
            <a:r>
              <a:rPr lang="de-DE" sz="2400" dirty="0"/>
              <a:t>/</a:t>
            </a:r>
            <a:r>
              <a:rPr lang="de-DE" sz="2400" dirty="0" err="1"/>
              <a:t>index.html.de</a:t>
            </a:r>
            <a:endParaRPr lang="de-DE" sz="24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4FC525-217B-3E48-9E49-C9F0AC174D75}" type="slidenum">
              <a:rPr lang="de-DE"/>
              <a:pPr>
                <a:defRPr/>
              </a:pPr>
              <a:t>20</a:t>
            </a:fld>
            <a:endParaRPr lang="de-DE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de-DE" sz="4000" dirty="0" err="1">
                <a:cs typeface="+mj-cs"/>
              </a:rPr>
              <a:t>DeleteMin</a:t>
            </a:r>
            <a:r>
              <a:rPr lang="de-DE" sz="4000" dirty="0">
                <a:cs typeface="+mj-cs"/>
              </a:rPr>
              <a:t> Operation - Korrektheit</a:t>
            </a:r>
          </a:p>
        </p:txBody>
      </p:sp>
      <p:sp>
        <p:nvSpPr>
          <p:cNvPr id="163843" name="Oval 3"/>
          <p:cNvSpPr>
            <a:spLocks noChangeArrowheads="1"/>
          </p:cNvSpPr>
          <p:nvPr/>
        </p:nvSpPr>
        <p:spPr bwMode="auto">
          <a:xfrm>
            <a:off x="2555875" y="170021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  <a:endParaRPr lang="de-DE" baseline="-25000">
              <a:cs typeface="+mn-cs"/>
            </a:endParaRPr>
          </a:p>
        </p:txBody>
      </p:sp>
      <p:sp>
        <p:nvSpPr>
          <p:cNvPr id="163844" name="Oval 4"/>
          <p:cNvSpPr>
            <a:spLocks noChangeArrowheads="1"/>
          </p:cNvSpPr>
          <p:nvPr/>
        </p:nvSpPr>
        <p:spPr bwMode="auto">
          <a:xfrm>
            <a:off x="3454400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  <a:endParaRPr lang="de-DE" baseline="-25000">
              <a:cs typeface="+mn-cs"/>
            </a:endParaRPr>
          </a:p>
        </p:txBody>
      </p:sp>
      <p:sp>
        <p:nvSpPr>
          <p:cNvPr id="163845" name="Oval 5"/>
          <p:cNvSpPr>
            <a:spLocks noChangeArrowheads="1"/>
          </p:cNvSpPr>
          <p:nvPr/>
        </p:nvSpPr>
        <p:spPr bwMode="auto">
          <a:xfrm>
            <a:off x="1006475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  <a:endParaRPr lang="de-DE" baseline="-25000">
              <a:cs typeface="+mn-cs"/>
            </a:endParaRPr>
          </a:p>
        </p:txBody>
      </p:sp>
      <p:sp>
        <p:nvSpPr>
          <p:cNvPr id="163846" name="Oval 6"/>
          <p:cNvSpPr>
            <a:spLocks noChangeArrowheads="1"/>
          </p:cNvSpPr>
          <p:nvPr/>
        </p:nvSpPr>
        <p:spPr bwMode="auto">
          <a:xfrm>
            <a:off x="201453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  <a:endParaRPr lang="de-DE" baseline="-25000">
              <a:cs typeface="+mn-cs"/>
            </a:endParaRPr>
          </a:p>
        </p:txBody>
      </p:sp>
      <p:sp>
        <p:nvSpPr>
          <p:cNvPr id="163847" name="Oval 7"/>
          <p:cNvSpPr>
            <a:spLocks noChangeArrowheads="1"/>
          </p:cNvSpPr>
          <p:nvPr/>
        </p:nvSpPr>
        <p:spPr bwMode="auto">
          <a:xfrm>
            <a:off x="2951163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12</a:t>
            </a:r>
            <a:endParaRPr lang="de-DE" baseline="-25000">
              <a:cs typeface="+mn-cs"/>
            </a:endParaRPr>
          </a:p>
        </p:txBody>
      </p:sp>
      <p:sp>
        <p:nvSpPr>
          <p:cNvPr id="163848" name="Oval 8"/>
          <p:cNvSpPr>
            <a:spLocks noChangeArrowheads="1"/>
          </p:cNvSpPr>
          <p:nvPr/>
        </p:nvSpPr>
        <p:spPr bwMode="auto">
          <a:xfrm>
            <a:off x="3959225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  <a:endParaRPr lang="de-DE" baseline="-25000">
              <a:cs typeface="+mn-cs"/>
            </a:endParaRPr>
          </a:p>
        </p:txBody>
      </p:sp>
      <p:sp>
        <p:nvSpPr>
          <p:cNvPr id="163849" name="Oval 9"/>
          <p:cNvSpPr>
            <a:spLocks noChangeArrowheads="1"/>
          </p:cNvSpPr>
          <p:nvPr/>
        </p:nvSpPr>
        <p:spPr bwMode="auto">
          <a:xfrm>
            <a:off x="250825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  <a:endParaRPr lang="de-DE" baseline="-25000">
              <a:cs typeface="+mn-cs"/>
            </a:endParaRPr>
          </a:p>
        </p:txBody>
      </p:sp>
      <p:sp>
        <p:nvSpPr>
          <p:cNvPr id="163851" name="Line 11"/>
          <p:cNvSpPr>
            <a:spLocks noChangeShapeType="1"/>
          </p:cNvSpPr>
          <p:nvPr/>
        </p:nvSpPr>
        <p:spPr bwMode="auto">
          <a:xfrm flipH="1">
            <a:off x="2159000" y="21320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3852" name="Line 12"/>
          <p:cNvSpPr>
            <a:spLocks noChangeShapeType="1"/>
          </p:cNvSpPr>
          <p:nvPr/>
        </p:nvSpPr>
        <p:spPr bwMode="auto">
          <a:xfrm>
            <a:off x="3167063" y="21320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3853" name="Line 13"/>
          <p:cNvSpPr>
            <a:spLocks noChangeShapeType="1"/>
          </p:cNvSpPr>
          <p:nvPr/>
        </p:nvSpPr>
        <p:spPr bwMode="auto">
          <a:xfrm flipH="1">
            <a:off x="1439863" y="28527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3854" name="Line 14"/>
          <p:cNvSpPr>
            <a:spLocks noChangeShapeType="1"/>
          </p:cNvSpPr>
          <p:nvPr/>
        </p:nvSpPr>
        <p:spPr bwMode="auto">
          <a:xfrm>
            <a:off x="2087563" y="2924175"/>
            <a:ext cx="1444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3855" name="Line 15"/>
          <p:cNvSpPr>
            <a:spLocks noChangeShapeType="1"/>
          </p:cNvSpPr>
          <p:nvPr/>
        </p:nvSpPr>
        <p:spPr bwMode="auto">
          <a:xfrm flipH="1">
            <a:off x="3384550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3856" name="Line 16"/>
          <p:cNvSpPr>
            <a:spLocks noChangeShapeType="1"/>
          </p:cNvSpPr>
          <p:nvPr/>
        </p:nvSpPr>
        <p:spPr bwMode="auto">
          <a:xfrm>
            <a:off x="3959225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3857" name="Line 17"/>
          <p:cNvSpPr>
            <a:spLocks noChangeShapeType="1"/>
          </p:cNvSpPr>
          <p:nvPr/>
        </p:nvSpPr>
        <p:spPr bwMode="auto">
          <a:xfrm flipH="1">
            <a:off x="790575" y="3646488"/>
            <a:ext cx="2889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3862" name="Line 22"/>
          <p:cNvSpPr>
            <a:spLocks noChangeShapeType="1"/>
          </p:cNvSpPr>
          <p:nvPr/>
        </p:nvSpPr>
        <p:spPr bwMode="auto">
          <a:xfrm>
            <a:off x="4714875" y="2852738"/>
            <a:ext cx="64928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3863" name="Oval 23"/>
          <p:cNvSpPr>
            <a:spLocks noChangeArrowheads="1"/>
          </p:cNvSpPr>
          <p:nvPr/>
        </p:nvSpPr>
        <p:spPr bwMode="auto">
          <a:xfrm>
            <a:off x="6804025" y="1700213"/>
            <a:ext cx="647700" cy="503237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  <a:endParaRPr lang="de-DE" baseline="-25000">
              <a:cs typeface="+mn-cs"/>
            </a:endParaRPr>
          </a:p>
        </p:txBody>
      </p:sp>
      <p:sp>
        <p:nvSpPr>
          <p:cNvPr id="163864" name="Oval 24"/>
          <p:cNvSpPr>
            <a:spLocks noChangeArrowheads="1"/>
          </p:cNvSpPr>
          <p:nvPr/>
        </p:nvSpPr>
        <p:spPr bwMode="auto">
          <a:xfrm>
            <a:off x="7739063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  <a:endParaRPr lang="de-DE" baseline="-25000">
              <a:cs typeface="+mn-cs"/>
            </a:endParaRPr>
          </a:p>
        </p:txBody>
      </p:sp>
      <p:sp>
        <p:nvSpPr>
          <p:cNvPr id="163865" name="Oval 25"/>
          <p:cNvSpPr>
            <a:spLocks noChangeArrowheads="1"/>
          </p:cNvSpPr>
          <p:nvPr/>
        </p:nvSpPr>
        <p:spPr bwMode="auto">
          <a:xfrm>
            <a:off x="529113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  <a:endParaRPr lang="de-DE" baseline="-25000">
              <a:cs typeface="+mn-cs"/>
            </a:endParaRPr>
          </a:p>
        </p:txBody>
      </p:sp>
      <p:sp>
        <p:nvSpPr>
          <p:cNvPr id="163866" name="Oval 26"/>
          <p:cNvSpPr>
            <a:spLocks noChangeArrowheads="1"/>
          </p:cNvSpPr>
          <p:nvPr/>
        </p:nvSpPr>
        <p:spPr bwMode="auto">
          <a:xfrm>
            <a:off x="5867400" y="2420938"/>
            <a:ext cx="647700" cy="503237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  <a:endParaRPr lang="de-DE" baseline="-25000">
              <a:cs typeface="+mn-cs"/>
            </a:endParaRPr>
          </a:p>
        </p:txBody>
      </p:sp>
      <p:sp>
        <p:nvSpPr>
          <p:cNvPr id="163867" name="Oval 27"/>
          <p:cNvSpPr>
            <a:spLocks noChangeArrowheads="1"/>
          </p:cNvSpPr>
          <p:nvPr/>
        </p:nvSpPr>
        <p:spPr bwMode="auto">
          <a:xfrm>
            <a:off x="7235825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12</a:t>
            </a:r>
            <a:endParaRPr lang="de-DE" baseline="-25000">
              <a:cs typeface="+mn-cs"/>
            </a:endParaRPr>
          </a:p>
        </p:txBody>
      </p:sp>
      <p:sp>
        <p:nvSpPr>
          <p:cNvPr id="163868" name="Oval 28"/>
          <p:cNvSpPr>
            <a:spLocks noChangeArrowheads="1"/>
          </p:cNvSpPr>
          <p:nvPr/>
        </p:nvSpPr>
        <p:spPr bwMode="auto">
          <a:xfrm>
            <a:off x="824388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  <a:endParaRPr lang="de-DE" baseline="-25000">
              <a:cs typeface="+mn-cs"/>
            </a:endParaRPr>
          </a:p>
        </p:txBody>
      </p:sp>
      <p:sp>
        <p:nvSpPr>
          <p:cNvPr id="163869" name="Oval 29"/>
          <p:cNvSpPr>
            <a:spLocks noChangeArrowheads="1"/>
          </p:cNvSpPr>
          <p:nvPr/>
        </p:nvSpPr>
        <p:spPr bwMode="auto">
          <a:xfrm>
            <a:off x="4535488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  <a:endParaRPr lang="de-DE" baseline="-25000">
              <a:cs typeface="+mn-cs"/>
            </a:endParaRPr>
          </a:p>
        </p:txBody>
      </p:sp>
      <p:sp>
        <p:nvSpPr>
          <p:cNvPr id="163870" name="Oval 30"/>
          <p:cNvSpPr>
            <a:spLocks noChangeArrowheads="1"/>
          </p:cNvSpPr>
          <p:nvPr/>
        </p:nvSpPr>
        <p:spPr bwMode="auto">
          <a:xfrm>
            <a:off x="6227763" y="3213100"/>
            <a:ext cx="647700" cy="503238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18</a:t>
            </a:r>
            <a:endParaRPr lang="de-DE" baseline="-25000">
              <a:cs typeface="+mn-cs"/>
            </a:endParaRPr>
          </a:p>
        </p:txBody>
      </p:sp>
      <p:sp>
        <p:nvSpPr>
          <p:cNvPr id="163871" name="Line 31"/>
          <p:cNvSpPr>
            <a:spLocks noChangeShapeType="1"/>
          </p:cNvSpPr>
          <p:nvPr/>
        </p:nvSpPr>
        <p:spPr bwMode="auto">
          <a:xfrm flipH="1">
            <a:off x="6443663" y="21320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3872" name="Line 32"/>
          <p:cNvSpPr>
            <a:spLocks noChangeShapeType="1"/>
          </p:cNvSpPr>
          <p:nvPr/>
        </p:nvSpPr>
        <p:spPr bwMode="auto">
          <a:xfrm>
            <a:off x="7451725" y="21320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3873" name="Line 33"/>
          <p:cNvSpPr>
            <a:spLocks noChangeShapeType="1"/>
          </p:cNvSpPr>
          <p:nvPr/>
        </p:nvSpPr>
        <p:spPr bwMode="auto">
          <a:xfrm flipH="1">
            <a:off x="5724525" y="28527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3874" name="Line 34"/>
          <p:cNvSpPr>
            <a:spLocks noChangeShapeType="1"/>
          </p:cNvSpPr>
          <p:nvPr/>
        </p:nvSpPr>
        <p:spPr bwMode="auto">
          <a:xfrm>
            <a:off x="6372225" y="2924175"/>
            <a:ext cx="1444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3875" name="Line 35"/>
          <p:cNvSpPr>
            <a:spLocks noChangeShapeType="1"/>
          </p:cNvSpPr>
          <p:nvPr/>
        </p:nvSpPr>
        <p:spPr bwMode="auto">
          <a:xfrm flipH="1">
            <a:off x="7669213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3876" name="Line 36"/>
          <p:cNvSpPr>
            <a:spLocks noChangeShapeType="1"/>
          </p:cNvSpPr>
          <p:nvPr/>
        </p:nvSpPr>
        <p:spPr bwMode="auto">
          <a:xfrm>
            <a:off x="8243888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3877" name="Line 37"/>
          <p:cNvSpPr>
            <a:spLocks noChangeShapeType="1"/>
          </p:cNvSpPr>
          <p:nvPr/>
        </p:nvSpPr>
        <p:spPr bwMode="auto">
          <a:xfrm flipH="1">
            <a:off x="5075238" y="3646488"/>
            <a:ext cx="2889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3878" name="Oval 38"/>
          <p:cNvSpPr>
            <a:spLocks noChangeArrowheads="1"/>
          </p:cNvSpPr>
          <p:nvPr/>
        </p:nvSpPr>
        <p:spPr bwMode="auto">
          <a:xfrm>
            <a:off x="1619250" y="2420938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18</a:t>
            </a:r>
            <a:endParaRPr lang="de-DE" baseline="-25000">
              <a:cs typeface="+mn-cs"/>
            </a:endParaRPr>
          </a:p>
        </p:txBody>
      </p:sp>
      <p:sp>
        <p:nvSpPr>
          <p:cNvPr id="163879" name="Text Box 39"/>
          <p:cNvSpPr txBox="1">
            <a:spLocks noChangeArrowheads="1"/>
          </p:cNvSpPr>
          <p:nvPr/>
        </p:nvSpPr>
        <p:spPr bwMode="auto">
          <a:xfrm>
            <a:off x="611188" y="5013325"/>
            <a:ext cx="79406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cs typeface="+mn-cs"/>
              </a:rPr>
              <a:t>Invariante: </a:t>
            </a:r>
            <a:r>
              <a:rPr lang="de-DE" sz="2800">
                <a:solidFill>
                  <a:schemeClr val="hlink"/>
                </a:solidFill>
                <a:cs typeface="+mn-cs"/>
              </a:rPr>
              <a:t>H[k]</a:t>
            </a:r>
            <a:r>
              <a:rPr lang="de-DE" sz="2800">
                <a:cs typeface="+mn-cs"/>
              </a:rPr>
              <a:t> ist minimal für Teilbaum von </a:t>
            </a:r>
            <a:r>
              <a:rPr lang="de-DE" sz="2800">
                <a:solidFill>
                  <a:schemeClr val="hlink"/>
                </a:solidFill>
                <a:cs typeface="+mn-cs"/>
              </a:rPr>
              <a:t>H[k]</a:t>
            </a:r>
            <a:r>
              <a:rPr lang="de-DE" sz="2800">
                <a:cs typeface="+mn-cs"/>
              </a:rPr>
              <a:t> </a:t>
            </a:r>
          </a:p>
        </p:txBody>
      </p:sp>
      <p:sp>
        <p:nvSpPr>
          <p:cNvPr id="163880" name="Text Box 40"/>
          <p:cNvSpPr txBox="1">
            <a:spLocks noChangeArrowheads="1"/>
          </p:cNvSpPr>
          <p:nvPr/>
        </p:nvSpPr>
        <p:spPr bwMode="auto">
          <a:xfrm>
            <a:off x="1476375" y="5734050"/>
            <a:ext cx="7015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cs typeface="+mn-cs"/>
              </a:rPr>
              <a:t>: Knoten, die Invariante eventuell verletzen </a:t>
            </a:r>
          </a:p>
        </p:txBody>
      </p:sp>
      <p:sp>
        <p:nvSpPr>
          <p:cNvPr id="163881" name="Oval 41"/>
          <p:cNvSpPr>
            <a:spLocks noChangeArrowheads="1"/>
          </p:cNvSpPr>
          <p:nvPr/>
        </p:nvSpPr>
        <p:spPr bwMode="auto">
          <a:xfrm>
            <a:off x="827088" y="5805488"/>
            <a:ext cx="649287" cy="4318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0" name="Rechteck 4">
            <a:extLst>
              <a:ext uri="{FF2B5EF4-FFF2-40B4-BE49-F238E27FC236}">
                <a16:creationId xmlns:a16="http://schemas.microsoft.com/office/drawing/2014/main" id="{025C7AD8-6408-E540-ADA7-EFBB4118E043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5184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426A33-9975-E64F-887A-88DFD085F3D0}" type="slidenum">
              <a:rPr lang="de-DE"/>
              <a:pPr>
                <a:defRPr/>
              </a:pPr>
              <a:t>21</a:t>
            </a:fld>
            <a:endParaRPr lang="de-DE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Binärer Heap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532844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 err="1">
                <a:cs typeface="+mn-cs"/>
              </a:rPr>
              <a:t>function</a:t>
            </a:r>
            <a:r>
              <a:rPr lang="de-DE" sz="2400" dirty="0">
                <a:cs typeface="+mn-cs"/>
              </a:rPr>
              <a:t> </a:t>
            </a:r>
            <a:r>
              <a:rPr lang="de-DE" sz="2400" dirty="0" err="1">
                <a:solidFill>
                  <a:schemeClr val="accent2"/>
                </a:solidFill>
                <a:cs typeface="+mn-cs"/>
              </a:rPr>
              <a:t>deleteMin</a:t>
            </a:r>
            <a:r>
              <a:rPr lang="de-DE" sz="2400" dirty="0">
                <a:cs typeface="+mn-cs"/>
              </a:rPr>
              <a:t>(</a:t>
            </a:r>
            <a:r>
              <a:rPr lang="de-DE" sz="2400" dirty="0" err="1">
                <a:cs typeface="+mn-cs"/>
              </a:rPr>
              <a:t>pq</a:t>
            </a:r>
            <a:r>
              <a:rPr lang="de-DE" sz="2400" dirty="0">
                <a:cs typeface="+mn-cs"/>
              </a:rPr>
              <a:t>): </a:t>
            </a:r>
            <a:br>
              <a:rPr lang="de-DE" sz="2400" dirty="0">
                <a:solidFill>
                  <a:schemeClr val="hlink"/>
                </a:solidFill>
                <a:cs typeface="+mn-cs"/>
              </a:rPr>
            </a:br>
            <a:r>
              <a:rPr lang="de-DE" sz="2400" dirty="0">
                <a:solidFill>
                  <a:schemeClr val="hlink"/>
                </a:solidFill>
                <a:cs typeface="+mn-cs"/>
              </a:rPr>
              <a:t>H:=</a:t>
            </a:r>
            <a:r>
              <a:rPr lang="de-DE" sz="2400" dirty="0">
                <a:solidFill>
                  <a:srgbClr val="3C8C93"/>
                </a:solidFill>
              </a:rPr>
              <a:t> </a:t>
            </a:r>
            <a:r>
              <a:rPr lang="de-DE" sz="2400">
                <a:solidFill>
                  <a:srgbClr val="3C8C93"/>
                </a:solidFill>
              </a:rPr>
              <a:t>internalRepr</a:t>
            </a:r>
            <a:r>
              <a:rPr lang="de-DE" sz="2400">
                <a:solidFill>
                  <a:schemeClr val="hlink"/>
                </a:solidFill>
                <a:cs typeface="+mn-cs"/>
              </a:rPr>
              <a:t>(</a:t>
            </a:r>
            <a:r>
              <a:rPr lang="de-DE" sz="2400" dirty="0" err="1">
                <a:solidFill>
                  <a:schemeClr val="hlink"/>
                </a:solidFill>
                <a:cs typeface="+mn-cs"/>
              </a:rPr>
              <a:t>pq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); </a:t>
            </a:r>
            <a:r>
              <a:rPr lang="de-DE" sz="2400" dirty="0" err="1">
                <a:solidFill>
                  <a:schemeClr val="hlink"/>
                </a:solidFill>
                <a:cs typeface="+mn-cs"/>
              </a:rPr>
              <a:t>e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:=H[1]; H[1]:=H[</a:t>
            </a:r>
            <a:r>
              <a:rPr lang="de-DE" sz="2400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]; </a:t>
            </a:r>
            <a:r>
              <a:rPr lang="de-DE" sz="2400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:=n-1</a:t>
            </a:r>
            <a:br>
              <a:rPr lang="de-DE" sz="2400" dirty="0">
                <a:cs typeface="+mn-cs"/>
              </a:rPr>
            </a:br>
            <a:r>
              <a:rPr lang="de-DE" sz="2400" dirty="0" err="1">
                <a:solidFill>
                  <a:schemeClr val="accent2"/>
                </a:solidFill>
                <a:cs typeface="+mn-cs"/>
              </a:rPr>
              <a:t>siftDown</a:t>
            </a:r>
            <a:r>
              <a:rPr lang="de-DE" sz="2400" dirty="0">
                <a:cs typeface="+mn-cs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1, H</a:t>
            </a:r>
            <a:r>
              <a:rPr lang="de-DE" sz="2400" dirty="0">
                <a:cs typeface="+mn-cs"/>
              </a:rPr>
              <a:t>)</a:t>
            </a:r>
            <a:br>
              <a:rPr lang="de-DE" sz="2400" dirty="0">
                <a:cs typeface="+mn-cs"/>
              </a:rPr>
            </a:br>
            <a:r>
              <a:rPr lang="de-DE" sz="2400" dirty="0" err="1">
                <a:cs typeface="+mn-cs"/>
              </a:rPr>
              <a:t>return</a:t>
            </a:r>
            <a:r>
              <a:rPr lang="de-DE" sz="2400" dirty="0">
                <a:cs typeface="+mn-cs"/>
              </a:rPr>
              <a:t> </a:t>
            </a:r>
            <a:r>
              <a:rPr lang="de-DE" sz="2400" dirty="0" err="1">
                <a:solidFill>
                  <a:schemeClr val="hlink"/>
                </a:solidFill>
                <a:cs typeface="+mn-cs"/>
              </a:rPr>
              <a:t>e</a:t>
            </a:r>
            <a:endParaRPr lang="de-DE" sz="2400" dirty="0">
              <a:solidFill>
                <a:schemeClr val="hlink"/>
              </a:solidFill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de-DE" sz="1800" dirty="0">
              <a:solidFill>
                <a:schemeClr val="hlink"/>
              </a:solidFill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 err="1">
                <a:cs typeface="+mn-cs"/>
              </a:rPr>
              <a:t>procedure</a:t>
            </a:r>
            <a:r>
              <a:rPr lang="de-DE" sz="2400" dirty="0">
                <a:cs typeface="+mn-cs"/>
              </a:rPr>
              <a:t> </a:t>
            </a:r>
            <a:r>
              <a:rPr lang="de-DE" sz="2400" dirty="0" err="1">
                <a:solidFill>
                  <a:schemeClr val="accent2"/>
                </a:solidFill>
                <a:cs typeface="+mn-cs"/>
              </a:rPr>
              <a:t>siftDown</a:t>
            </a:r>
            <a:r>
              <a:rPr lang="de-DE" sz="2400" dirty="0">
                <a:cs typeface="+mn-cs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i, H</a:t>
            </a:r>
            <a:r>
              <a:rPr lang="de-DE" sz="2400" dirty="0">
                <a:cs typeface="+mn-cs"/>
              </a:rPr>
              <a:t>)</a:t>
            </a:r>
            <a:br>
              <a:rPr lang="de-DE" sz="2400" dirty="0">
                <a:cs typeface="+mn-cs"/>
              </a:rPr>
            </a:br>
            <a:r>
              <a:rPr lang="de-DE" sz="2400" dirty="0" err="1">
                <a:cs typeface="+mn-cs"/>
              </a:rPr>
              <a:t>while</a:t>
            </a:r>
            <a:r>
              <a:rPr lang="de-DE" sz="2400" dirty="0">
                <a:cs typeface="+mn-cs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not(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isLeaf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(i)) </a:t>
            </a:r>
            <a:r>
              <a:rPr lang="de-DE" sz="2400" dirty="0">
                <a:cs typeface="+mn-cs"/>
              </a:rPr>
              <a:t>do</a:t>
            </a:r>
            <a:br>
              <a:rPr lang="de-DE" sz="2400" dirty="0">
                <a:cs typeface="+mn-cs"/>
              </a:rPr>
            </a:br>
            <a:r>
              <a:rPr lang="de-DE" sz="2400" dirty="0">
                <a:cs typeface="+mn-cs"/>
              </a:rPr>
              <a:t>    </a:t>
            </a:r>
            <a:r>
              <a:rPr lang="de-DE" sz="2400" dirty="0" err="1">
                <a:cs typeface="+mn-cs"/>
              </a:rPr>
              <a:t>if</a:t>
            </a:r>
            <a:r>
              <a:rPr lang="de-DE" sz="2400" dirty="0">
                <a:cs typeface="+mn-cs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not(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exist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rightChild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(i)))</a:t>
            </a:r>
            <a:r>
              <a:rPr lang="de-DE" sz="2400" dirty="0">
                <a:cs typeface="+mn-cs"/>
              </a:rPr>
              <a:t> </a:t>
            </a:r>
            <a:r>
              <a:rPr lang="de-DE" sz="2400" dirty="0" err="1">
                <a:cs typeface="+mn-cs"/>
              </a:rPr>
              <a:t>then</a:t>
            </a:r>
            <a:r>
              <a:rPr lang="de-DE" sz="2400" dirty="0">
                <a:cs typeface="+mn-cs"/>
              </a:rPr>
              <a:t> 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m:=</a:t>
            </a:r>
            <a:r>
              <a:rPr lang="de-DE" sz="2400" dirty="0" err="1">
                <a:solidFill>
                  <a:schemeClr val="hlink"/>
                </a:solidFill>
                <a:cs typeface="+mn-cs"/>
              </a:rPr>
              <a:t>leftChild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(i)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>
                <a:cs typeface="+mn-cs"/>
              </a:rPr>
              <a:t>         </a:t>
            </a:r>
            <a:r>
              <a:rPr lang="de-DE" sz="2400" dirty="0" err="1">
                <a:cs typeface="+mn-cs"/>
              </a:rPr>
              <a:t>else</a:t>
            </a:r>
            <a:br>
              <a:rPr lang="de-DE" sz="2400" dirty="0">
                <a:cs typeface="+mn-cs"/>
              </a:rPr>
            </a:br>
            <a:r>
              <a:rPr lang="de-DE" sz="2400" dirty="0">
                <a:cs typeface="+mn-cs"/>
              </a:rPr>
              <a:t>        </a:t>
            </a:r>
            <a:r>
              <a:rPr lang="de-DE" sz="2400" dirty="0" err="1">
                <a:cs typeface="+mn-cs"/>
              </a:rPr>
              <a:t>if</a:t>
            </a:r>
            <a:r>
              <a:rPr lang="de-DE" sz="2400" dirty="0">
                <a:cs typeface="+mn-cs"/>
              </a:rPr>
              <a:t> </a:t>
            </a:r>
            <a:r>
              <a:rPr lang="de-DE" sz="2400" dirty="0" err="1">
                <a:solidFill>
                  <a:schemeClr val="hlink"/>
                </a:solidFill>
                <a:cs typeface="+mn-cs"/>
              </a:rPr>
              <a:t>key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(H[</a:t>
            </a:r>
            <a:r>
              <a:rPr lang="de-DE" sz="2400" dirty="0" err="1">
                <a:solidFill>
                  <a:schemeClr val="hlink"/>
                </a:solidFill>
              </a:rPr>
              <a:t>leftChild</a:t>
            </a:r>
            <a:r>
              <a:rPr lang="de-DE" sz="2400" dirty="0">
                <a:solidFill>
                  <a:schemeClr val="hlink"/>
                </a:solidFill>
              </a:rPr>
              <a:t>(i)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]) &lt; </a:t>
            </a:r>
            <a:r>
              <a:rPr lang="de-DE" sz="2400" dirty="0" err="1">
                <a:solidFill>
                  <a:schemeClr val="hlink"/>
                </a:solidFill>
                <a:cs typeface="+mn-cs"/>
              </a:rPr>
              <a:t>key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(H[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rightChild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(i)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])</a:t>
            </a:r>
            <a:r>
              <a:rPr lang="de-DE" sz="2400" dirty="0">
                <a:cs typeface="+mn-cs"/>
              </a:rPr>
              <a:t> </a:t>
            </a:r>
            <a:br>
              <a:rPr lang="de-DE" sz="2400" dirty="0">
                <a:cs typeface="+mn-cs"/>
              </a:rPr>
            </a:br>
            <a:r>
              <a:rPr lang="de-DE" sz="2400" dirty="0">
                <a:cs typeface="+mn-cs"/>
              </a:rPr>
              <a:t>           </a:t>
            </a:r>
            <a:r>
              <a:rPr lang="de-DE" sz="2400" dirty="0" err="1">
                <a:cs typeface="+mn-cs"/>
              </a:rPr>
              <a:t>then</a:t>
            </a:r>
            <a:r>
              <a:rPr lang="de-DE" sz="2400" dirty="0">
                <a:cs typeface="+mn-cs"/>
              </a:rPr>
              <a:t> 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m:=</a:t>
            </a:r>
            <a:r>
              <a:rPr lang="de-DE" sz="2400" dirty="0">
                <a:solidFill>
                  <a:schemeClr val="hlink"/>
                </a:solidFill>
              </a:rPr>
              <a:t> </a:t>
            </a:r>
            <a:r>
              <a:rPr lang="de-DE" sz="2400" dirty="0" err="1">
                <a:solidFill>
                  <a:schemeClr val="hlink"/>
                </a:solidFill>
              </a:rPr>
              <a:t>leftChild</a:t>
            </a:r>
            <a:r>
              <a:rPr lang="de-DE" sz="2400" dirty="0">
                <a:solidFill>
                  <a:schemeClr val="hlink"/>
                </a:solidFill>
              </a:rPr>
              <a:t>(i)</a:t>
            </a:r>
            <a:br>
              <a:rPr lang="de-DE" sz="2400" dirty="0">
                <a:cs typeface="+mn-cs"/>
              </a:rPr>
            </a:br>
            <a:r>
              <a:rPr lang="de-DE" sz="2400" dirty="0">
                <a:cs typeface="+mn-cs"/>
              </a:rPr>
              <a:t>           </a:t>
            </a:r>
            <a:r>
              <a:rPr lang="de-DE" sz="2400" dirty="0" err="1">
                <a:cs typeface="+mn-cs"/>
              </a:rPr>
              <a:t>else</a:t>
            </a:r>
            <a:r>
              <a:rPr lang="de-DE" sz="2400" dirty="0">
                <a:cs typeface="+mn-cs"/>
              </a:rPr>
              <a:t> 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m:=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rightChild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(i)</a:t>
            </a:r>
            <a:br>
              <a:rPr lang="de-DE" sz="2400" dirty="0">
                <a:cs typeface="+mn-cs"/>
              </a:rPr>
            </a:br>
            <a:r>
              <a:rPr lang="de-DE" sz="2400" dirty="0">
                <a:cs typeface="+mn-cs"/>
              </a:rPr>
              <a:t>    </a:t>
            </a:r>
            <a:r>
              <a:rPr lang="de-DE" sz="2400" dirty="0" err="1">
                <a:cs typeface="+mn-cs"/>
              </a:rPr>
              <a:t>if</a:t>
            </a:r>
            <a:r>
              <a:rPr lang="de-DE" sz="2400" dirty="0">
                <a:cs typeface="+mn-cs"/>
              </a:rPr>
              <a:t> </a:t>
            </a:r>
            <a:r>
              <a:rPr lang="de-DE" sz="2400" dirty="0" err="1">
                <a:solidFill>
                  <a:schemeClr val="hlink"/>
                </a:solidFill>
                <a:cs typeface="+mn-cs"/>
              </a:rPr>
              <a:t>key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(H[i])≤</a:t>
            </a:r>
            <a:r>
              <a:rPr lang="de-DE" sz="2400" dirty="0" err="1">
                <a:solidFill>
                  <a:schemeClr val="hlink"/>
                </a:solidFill>
                <a:cs typeface="+mn-cs"/>
              </a:rPr>
              <a:t>key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(H[m])</a:t>
            </a:r>
            <a:r>
              <a:rPr lang="de-DE" sz="2400" dirty="0">
                <a:cs typeface="+mn-cs"/>
              </a:rPr>
              <a:t> </a:t>
            </a:r>
            <a:br>
              <a:rPr lang="de-DE" sz="2400" dirty="0">
                <a:cs typeface="+mn-cs"/>
              </a:rPr>
            </a:br>
            <a:r>
              <a:rPr lang="de-DE" sz="2400" dirty="0">
                <a:cs typeface="+mn-cs"/>
              </a:rPr>
              <a:t>       </a:t>
            </a:r>
            <a:r>
              <a:rPr lang="de-DE" sz="2400" dirty="0" err="1">
                <a:cs typeface="+mn-cs"/>
              </a:rPr>
              <a:t>then</a:t>
            </a:r>
            <a:r>
              <a:rPr lang="de-DE" sz="2400" dirty="0">
                <a:cs typeface="+mn-cs"/>
              </a:rPr>
              <a:t> </a:t>
            </a:r>
            <a:r>
              <a:rPr lang="de-DE" sz="2400" dirty="0" err="1">
                <a:cs typeface="+mn-cs"/>
              </a:rPr>
              <a:t>exit</a:t>
            </a:r>
            <a:r>
              <a:rPr lang="de-DE" sz="2400" dirty="0">
                <a:cs typeface="+mn-cs"/>
              </a:rPr>
              <a:t>    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// Heap-</a:t>
            </a:r>
            <a:r>
              <a:rPr lang="de-DE" sz="2400" dirty="0" err="1">
                <a:solidFill>
                  <a:schemeClr val="hlink"/>
                </a:solidFill>
                <a:cs typeface="+mn-cs"/>
              </a:rPr>
              <a:t>Inv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 gilt</a:t>
            </a:r>
            <a:br>
              <a:rPr lang="de-DE" sz="2400" dirty="0">
                <a:solidFill>
                  <a:schemeClr val="hlink"/>
                </a:solidFill>
                <a:cs typeface="+mn-cs"/>
              </a:rPr>
            </a:br>
            <a:r>
              <a:rPr lang="de-DE" sz="2400" dirty="0">
                <a:cs typeface="+mn-cs"/>
              </a:rPr>
              <a:t>   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temp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 := H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[i]; H[i] </a:t>
            </a:r>
            <a:r>
              <a:rPr lang="en-US" sz="2400" dirty="0">
                <a:solidFill>
                  <a:schemeClr val="hlink"/>
                </a:solidFill>
                <a:latin typeface="cmsy10" charset="0"/>
                <a:cs typeface="+mn-cs"/>
              </a:rPr>
              <a:t>:=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 H[m]; H[m] := </a:t>
            </a:r>
            <a:r>
              <a:rPr lang="de-DE" sz="2400" dirty="0" err="1">
                <a:solidFill>
                  <a:schemeClr val="hlink"/>
                </a:solidFill>
                <a:cs typeface="+mn-cs"/>
              </a:rPr>
              <a:t>temp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; </a:t>
            </a:r>
            <a:br>
              <a:rPr lang="de-DE" sz="2400" dirty="0">
                <a:solidFill>
                  <a:schemeClr val="hlink"/>
                </a:solidFill>
                <a:cs typeface="+mn-cs"/>
              </a:rPr>
            </a:br>
            <a:r>
              <a:rPr lang="de-DE" sz="2400" dirty="0">
                <a:solidFill>
                  <a:schemeClr val="hlink"/>
                </a:solidFill>
                <a:cs typeface="+mn-cs"/>
              </a:rPr>
              <a:t>    i:=m</a:t>
            </a:r>
          </a:p>
        </p:txBody>
      </p:sp>
      <p:sp>
        <p:nvSpPr>
          <p:cNvPr id="153604" name="Text Box 4"/>
          <p:cNvSpPr txBox="1">
            <a:spLocks noChangeArrowheads="1"/>
          </p:cNvSpPr>
          <p:nvPr/>
        </p:nvSpPr>
        <p:spPr bwMode="auto">
          <a:xfrm>
            <a:off x="5651500" y="2035696"/>
            <a:ext cx="2522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err="1">
                <a:cs typeface="+mn-cs"/>
              </a:rPr>
              <a:t>Laufzeit</a:t>
            </a:r>
            <a:r>
              <a:rPr lang="en-US" sz="2400" dirty="0">
                <a:cs typeface="+mn-cs"/>
              </a:rPr>
              <a:t>: 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O(log n)</a:t>
            </a:r>
          </a:p>
        </p:txBody>
      </p:sp>
      <p:sp>
        <p:nvSpPr>
          <p:cNvPr id="8" name="Rechteck 4">
            <a:extLst>
              <a:ext uri="{FF2B5EF4-FFF2-40B4-BE49-F238E27FC236}">
                <a16:creationId xmlns:a16="http://schemas.microsoft.com/office/drawing/2014/main" id="{9A2FAF76-AEA0-1F40-BC3B-AF83DF4A31D1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054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Prioritätswarteschlange mit binärem Heap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  <p:graphicFrame>
        <p:nvGraphicFramePr>
          <p:cNvPr id="5" name="Group 46"/>
          <p:cNvGraphicFramePr>
            <a:graphicFrameLocks noGrp="1"/>
          </p:cNvGraphicFramePr>
          <p:nvPr/>
        </p:nvGraphicFramePr>
        <p:xfrm>
          <a:off x="1907704" y="1550193"/>
          <a:ext cx="5011737" cy="2322513"/>
        </p:xfrm>
        <a:graphic>
          <a:graphicData uri="http://schemas.openxmlformats.org/drawingml/2006/table">
            <a:tbl>
              <a:tblPr/>
              <a:tblGrid>
                <a:gridCol w="2376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5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Laufzeit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insert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deleteMin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02878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8702F-FFAB-E043-B29C-F3E93BC18E8D}" type="slidenum">
              <a:rPr lang="de-DE"/>
              <a:pPr>
                <a:defRPr/>
              </a:pPr>
              <a:t>23</a:t>
            </a:fld>
            <a:endParaRPr lang="de-DE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Binärer Heap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 err="1">
                <a:solidFill>
                  <a:schemeClr val="accent2"/>
                </a:solidFill>
                <a:cs typeface="+mn-cs"/>
              </a:rPr>
              <a:t>build</a:t>
            </a:r>
            <a:r>
              <a:rPr lang="de-DE" dirty="0">
                <a:solidFill>
                  <a:schemeClr val="accent2"/>
                </a:solidFill>
                <a:cs typeface="+mn-cs"/>
              </a:rPr>
              <a:t>({e</a:t>
            </a:r>
            <a:r>
              <a:rPr lang="de-DE" baseline="-25000" dirty="0">
                <a:solidFill>
                  <a:schemeClr val="accent2"/>
                </a:solidFill>
                <a:cs typeface="+mn-cs"/>
              </a:rPr>
              <a:t>1</a:t>
            </a:r>
            <a:r>
              <a:rPr lang="de-DE" dirty="0">
                <a:solidFill>
                  <a:schemeClr val="accent2"/>
                </a:solidFill>
                <a:cs typeface="+mn-cs"/>
              </a:rPr>
              <a:t>,…,e</a:t>
            </a:r>
            <a:r>
              <a:rPr lang="de-DE" baseline="-25000" dirty="0">
                <a:solidFill>
                  <a:schemeClr val="accent2"/>
                </a:solidFill>
                <a:cs typeface="+mn-cs"/>
              </a:rPr>
              <a:t>n</a:t>
            </a:r>
            <a:r>
              <a:rPr lang="de-DE" dirty="0">
                <a:solidFill>
                  <a:schemeClr val="accent2"/>
                </a:solidFill>
                <a:cs typeface="+mn-cs"/>
              </a:rPr>
              <a:t>}, </a:t>
            </a:r>
            <a:r>
              <a:rPr lang="de-DE" dirty="0" err="1">
                <a:solidFill>
                  <a:schemeClr val="accent2"/>
                </a:solidFill>
                <a:cs typeface="+mn-cs"/>
              </a:rPr>
              <a:t>key</a:t>
            </a:r>
            <a:r>
              <a:rPr lang="de-DE" dirty="0">
                <a:solidFill>
                  <a:schemeClr val="accent2"/>
                </a:solidFill>
                <a:cs typeface="+mn-cs"/>
              </a:rPr>
              <a:t>):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Naive Implementierung: über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cs typeface="+mn-cs"/>
              </a:rPr>
              <a:t> </a:t>
            </a:r>
            <a:r>
              <a:rPr lang="de-DE" dirty="0" err="1">
                <a:solidFill>
                  <a:schemeClr val="accent2"/>
                </a:solidFill>
                <a:cs typeface="+mn-cs"/>
              </a:rPr>
              <a:t>insert</a:t>
            </a:r>
            <a:r>
              <a:rPr lang="de-DE" dirty="0">
                <a:cs typeface="+mn-cs"/>
              </a:rPr>
              <a:t>(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>
                <a:cs typeface="+mn-cs"/>
              </a:rPr>
              <a:t>)-Operationen. Laufzeit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O(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log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Bessere Implementierung:</a:t>
            </a:r>
            <a:br>
              <a:rPr lang="de-DE" dirty="0">
                <a:cs typeface="+mn-cs"/>
              </a:rPr>
            </a:br>
            <a:r>
              <a:rPr lang="de-DE" dirty="0">
                <a:cs typeface="+mn-cs"/>
              </a:rPr>
              <a:t>Setze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H[i]:=e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i</a:t>
            </a:r>
            <a:r>
              <a:rPr lang="de-DE" dirty="0">
                <a:cs typeface="+mn-cs"/>
              </a:rPr>
              <a:t> für alle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i.</a:t>
            </a:r>
            <a:r>
              <a:rPr lang="de-DE" dirty="0">
                <a:cs typeface="+mn-cs"/>
              </a:rPr>
              <a:t> Rufe </a:t>
            </a:r>
            <a:r>
              <a:rPr lang="de-DE" dirty="0" err="1">
                <a:solidFill>
                  <a:schemeClr val="accent2"/>
                </a:solidFill>
                <a:cs typeface="+mn-cs"/>
              </a:rPr>
              <a:t>siftDown</a:t>
            </a:r>
            <a:r>
              <a:rPr lang="de-DE" dirty="0">
                <a:solidFill>
                  <a:schemeClr val="accent2"/>
                </a:solidFill>
                <a:cs typeface="+mn-cs"/>
              </a:rPr>
              <a:t>(i)</a:t>
            </a:r>
            <a:r>
              <a:rPr lang="de-DE" dirty="0">
                <a:cs typeface="+mn-cs"/>
              </a:rPr>
              <a:t> auf</a:t>
            </a:r>
            <a:br>
              <a:rPr lang="de-DE" dirty="0">
                <a:cs typeface="+mn-cs"/>
              </a:rPr>
            </a:br>
            <a:r>
              <a:rPr lang="de-DE" dirty="0">
                <a:cs typeface="+mn-cs"/>
              </a:rPr>
              <a:t>für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i=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parent</a:t>
            </a:r>
            <a:r>
              <a:rPr lang="de-DE" dirty="0">
                <a:solidFill>
                  <a:schemeClr val="hlink"/>
                </a:solidFill>
                <a:cs typeface="+mn-cs"/>
              </a:rPr>
              <a:t>(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</a:t>
            </a:r>
            <a:r>
              <a:rPr lang="de-DE" dirty="0">
                <a:cs typeface="+mn-cs"/>
              </a:rPr>
              <a:t> runter bis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1</a:t>
            </a:r>
            <a:r>
              <a:rPr lang="de-DE" dirty="0">
                <a:cs typeface="+mn-cs"/>
              </a:rPr>
              <a:t> (d.h. von der vorletzten Ebene hoch bis zur obersten Ebene) </a:t>
            </a:r>
          </a:p>
        </p:txBody>
      </p:sp>
      <p:sp>
        <p:nvSpPr>
          <p:cNvPr id="7" name="Rechteck 4">
            <a:extLst>
              <a:ext uri="{FF2B5EF4-FFF2-40B4-BE49-F238E27FC236}">
                <a16:creationId xmlns:a16="http://schemas.microsoft.com/office/drawing/2014/main" id="{54BE17C1-9174-0B4E-B4B9-59A15AC4C16A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539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45C1FB-E85F-9843-8300-A9AE10EE40B2}" type="slidenum">
              <a:rPr lang="de-DE"/>
              <a:pPr>
                <a:defRPr/>
              </a:pPr>
              <a:t>24</a:t>
            </a:fld>
            <a:endParaRPr lang="de-DE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cs typeface="+mj-cs"/>
              </a:rPr>
              <a:t>Binärer</a:t>
            </a:r>
            <a:r>
              <a:rPr lang="en-US" dirty="0">
                <a:cs typeface="+mj-cs"/>
              </a:rPr>
              <a:t> Heap: Operation build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>
                <a:cs typeface="+mn-cs"/>
              </a:rPr>
              <a:t>Setze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H[i]:=e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i</a:t>
            </a:r>
            <a:r>
              <a:rPr lang="de-DE" dirty="0">
                <a:cs typeface="+mn-cs"/>
              </a:rPr>
              <a:t> für alle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i.</a:t>
            </a:r>
            <a:r>
              <a:rPr lang="de-DE" dirty="0">
                <a:cs typeface="+mn-cs"/>
              </a:rPr>
              <a:t> Rufe </a:t>
            </a:r>
            <a:r>
              <a:rPr lang="de-DE" dirty="0" err="1">
                <a:solidFill>
                  <a:schemeClr val="accent2"/>
                </a:solidFill>
                <a:cs typeface="+mn-cs"/>
              </a:rPr>
              <a:t>siftDown</a:t>
            </a:r>
            <a:r>
              <a:rPr lang="de-DE" dirty="0">
                <a:solidFill>
                  <a:schemeClr val="accent2"/>
                </a:solidFill>
                <a:cs typeface="+mn-cs"/>
              </a:rPr>
              <a:t>(i, H)</a:t>
            </a:r>
            <a:r>
              <a:rPr lang="de-DE" dirty="0">
                <a:cs typeface="+mn-cs"/>
              </a:rPr>
              <a:t> für </a:t>
            </a:r>
          </a:p>
          <a:p>
            <a:pPr eaLnBrk="1" hangingPunct="1">
              <a:buFontTx/>
              <a:buNone/>
              <a:defRPr/>
            </a:pPr>
            <a:r>
              <a:rPr lang="de-DE" dirty="0">
                <a:solidFill>
                  <a:schemeClr val="hlink"/>
                </a:solidFill>
                <a:cs typeface="+mn-cs"/>
              </a:rPr>
              <a:t>i=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parents</a:t>
            </a:r>
            <a:r>
              <a:rPr lang="de-DE" dirty="0">
                <a:solidFill>
                  <a:schemeClr val="hlink"/>
                </a:solidFill>
                <a:cs typeface="+mn-cs"/>
              </a:rPr>
              <a:t>(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</a:t>
            </a:r>
            <a:r>
              <a:rPr lang="de-DE" dirty="0">
                <a:cs typeface="+mn-cs"/>
              </a:rPr>
              <a:t> runter bis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1</a:t>
            </a:r>
            <a:r>
              <a:rPr lang="de-DE" dirty="0">
                <a:cs typeface="+mn-cs"/>
              </a:rPr>
              <a:t> auf.</a:t>
            </a:r>
            <a:endParaRPr lang="en-US" dirty="0">
              <a:cs typeface="+mn-cs"/>
            </a:endParaRPr>
          </a:p>
        </p:txBody>
      </p:sp>
      <p:sp>
        <p:nvSpPr>
          <p:cNvPr id="183300" name="AutoShape 4"/>
          <p:cNvSpPr>
            <a:spLocks noChangeArrowheads="1"/>
          </p:cNvSpPr>
          <p:nvPr/>
        </p:nvSpPr>
        <p:spPr bwMode="auto">
          <a:xfrm>
            <a:off x="971550" y="2276872"/>
            <a:ext cx="2016125" cy="17795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83301" name="Text Box 5"/>
          <p:cNvSpPr txBox="1">
            <a:spLocks noChangeArrowheads="1"/>
          </p:cNvSpPr>
          <p:nvPr/>
        </p:nvSpPr>
        <p:spPr bwMode="auto">
          <a:xfrm>
            <a:off x="948866" y="4293096"/>
            <a:ext cx="73675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cs typeface="+mn-cs"/>
              </a:rPr>
              <a:t>Invariante: Für alle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sz="2400" dirty="0" err="1">
                <a:solidFill>
                  <a:schemeClr val="hlink"/>
                </a:solidFill>
                <a:cs typeface="+mn-cs"/>
              </a:rPr>
              <a:t>j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&gt;i:</a:t>
            </a:r>
            <a:r>
              <a:rPr lang="de-DE" sz="2400" dirty="0">
                <a:cs typeface="+mn-cs"/>
              </a:rPr>
              <a:t> 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H[</a:t>
            </a:r>
            <a:r>
              <a:rPr lang="de-DE" sz="2400" dirty="0" err="1">
                <a:solidFill>
                  <a:schemeClr val="hlink"/>
                </a:solidFill>
                <a:cs typeface="+mn-cs"/>
              </a:rPr>
              <a:t>j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]</a:t>
            </a:r>
            <a:r>
              <a:rPr lang="de-DE" sz="2400" dirty="0">
                <a:cs typeface="+mn-cs"/>
              </a:rPr>
              <a:t> minimal für </a:t>
            </a:r>
            <a:r>
              <a:rPr lang="de-DE" sz="2400" dirty="0" err="1">
                <a:cs typeface="+mn-cs"/>
              </a:rPr>
              <a:t>Teilbaum</a:t>
            </a:r>
            <a:r>
              <a:rPr lang="de-DE" sz="2400" dirty="0">
                <a:cs typeface="+mn-cs"/>
              </a:rPr>
              <a:t> von 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H[</a:t>
            </a:r>
            <a:r>
              <a:rPr lang="de-DE" sz="2400" dirty="0" err="1">
                <a:solidFill>
                  <a:schemeClr val="hlink"/>
                </a:solidFill>
                <a:cs typeface="+mn-cs"/>
              </a:rPr>
              <a:t>j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]</a:t>
            </a:r>
            <a:r>
              <a:rPr lang="de-DE" sz="2400" dirty="0">
                <a:cs typeface="+mn-cs"/>
              </a:rPr>
              <a:t> </a:t>
            </a:r>
          </a:p>
        </p:txBody>
      </p:sp>
      <p:sp>
        <p:nvSpPr>
          <p:cNvPr id="183304" name="Line 8"/>
          <p:cNvSpPr>
            <a:spLocks noChangeShapeType="1"/>
          </p:cNvSpPr>
          <p:nvPr/>
        </p:nvSpPr>
        <p:spPr bwMode="auto">
          <a:xfrm>
            <a:off x="3059113" y="2996009"/>
            <a:ext cx="64928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83305" name="AutoShape 9"/>
          <p:cNvSpPr>
            <a:spLocks noChangeArrowheads="1"/>
          </p:cNvSpPr>
          <p:nvPr/>
        </p:nvSpPr>
        <p:spPr bwMode="auto">
          <a:xfrm>
            <a:off x="3563938" y="2276872"/>
            <a:ext cx="2016125" cy="17795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83307" name="AutoShape 11"/>
          <p:cNvSpPr>
            <a:spLocks noChangeArrowheads="1"/>
          </p:cNvSpPr>
          <p:nvPr/>
        </p:nvSpPr>
        <p:spPr bwMode="auto">
          <a:xfrm>
            <a:off x="6156325" y="2276872"/>
            <a:ext cx="2016125" cy="17795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83309" name="Line 13"/>
          <p:cNvSpPr>
            <a:spLocks noChangeShapeType="1"/>
          </p:cNvSpPr>
          <p:nvPr/>
        </p:nvSpPr>
        <p:spPr bwMode="auto">
          <a:xfrm>
            <a:off x="5580063" y="2996009"/>
            <a:ext cx="64928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83310" name="AutoShape 14"/>
          <p:cNvSpPr>
            <a:spLocks noChangeArrowheads="1"/>
          </p:cNvSpPr>
          <p:nvPr/>
        </p:nvSpPr>
        <p:spPr bwMode="auto">
          <a:xfrm>
            <a:off x="1042988" y="2276872"/>
            <a:ext cx="1873250" cy="1655762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cs typeface="+mn-cs"/>
              </a:rPr>
              <a:t>Inv.</a:t>
            </a:r>
          </a:p>
          <a:p>
            <a:pPr algn="ctr">
              <a:defRPr/>
            </a:pPr>
            <a:r>
              <a:rPr lang="en-US" sz="2400">
                <a:cs typeface="+mn-cs"/>
              </a:rPr>
              <a:t>verletzt</a:t>
            </a:r>
          </a:p>
        </p:txBody>
      </p:sp>
      <p:sp>
        <p:nvSpPr>
          <p:cNvPr id="183311" name="AutoShape 15"/>
          <p:cNvSpPr>
            <a:spLocks noChangeArrowheads="1"/>
          </p:cNvSpPr>
          <p:nvPr/>
        </p:nvSpPr>
        <p:spPr bwMode="auto">
          <a:xfrm>
            <a:off x="4067175" y="2276872"/>
            <a:ext cx="1009650" cy="935037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457200" y="4941391"/>
            <a:ext cx="8229600" cy="122391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de-DE" sz="2400" dirty="0">
                <a:cs typeface="+mn-cs"/>
              </a:rPr>
              <a:t>Aufwand? Sicher O(</a:t>
            </a:r>
            <a:r>
              <a:rPr lang="de-DE" sz="2400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 log </a:t>
            </a:r>
            <a:r>
              <a:rPr lang="de-DE" sz="2400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sz="2400" dirty="0">
                <a:cs typeface="+mn-cs"/>
              </a:rPr>
              <a:t>), siehe vorige Überlegungen </a:t>
            </a:r>
          </a:p>
          <a:p>
            <a:pPr marL="0" indent="0" eaLnBrk="1" hangingPunct="1">
              <a:buNone/>
              <a:defRPr/>
            </a:pPr>
            <a:r>
              <a:rPr lang="de-DE" sz="2400" dirty="0">
                <a:cs typeface="+mn-cs"/>
              </a:rPr>
              <a:t>Unnötig pessimistisch (besser gesagt: asymptotisch nicht eng)</a:t>
            </a:r>
            <a:br>
              <a:rPr lang="de-DE" sz="2400" dirty="0">
                <a:cs typeface="+mn-cs"/>
              </a:rPr>
            </a:br>
            <a:endParaRPr lang="de-DE" sz="2400" dirty="0">
              <a:solidFill>
                <a:schemeClr val="hlink"/>
              </a:solidFill>
              <a:cs typeface="+mn-cs"/>
            </a:endParaRPr>
          </a:p>
        </p:txBody>
      </p:sp>
      <p:sp>
        <p:nvSpPr>
          <p:cNvPr id="16" name="Rechteck 4">
            <a:extLst>
              <a:ext uri="{FF2B5EF4-FFF2-40B4-BE49-F238E27FC236}">
                <a16:creationId xmlns:a16="http://schemas.microsoft.com/office/drawing/2014/main" id="{A8E3AB6D-3ABC-A44E-A576-896696454041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708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Aufwand für </a:t>
            </a:r>
            <a:r>
              <a:rPr lang="de-DE" dirty="0" err="1"/>
              <a:t>build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24421"/>
            <a:ext cx="8611190" cy="4968875"/>
          </a:xfrm>
        </p:spPr>
        <p:txBody>
          <a:bodyPr/>
          <a:lstStyle/>
          <a:p>
            <a:r>
              <a:rPr lang="de-DE" sz="2000" dirty="0"/>
              <a:t>Die Höhe des Baumes, in den </a:t>
            </a:r>
            <a:r>
              <a:rPr lang="de-DE" sz="2000" dirty="0" err="1"/>
              <a:t>eingesiebt</a:t>
            </a:r>
            <a:r>
              <a:rPr lang="de-DE" sz="2000" dirty="0"/>
              <a:t> wird, nimmt zwar von unten nach oben zu, ...</a:t>
            </a:r>
          </a:p>
          <a:p>
            <a:r>
              <a:rPr lang="de-DE" sz="2000" dirty="0"/>
              <a:t>... aber für die meisten Knoten ist die Höhe „klein“ </a:t>
            </a:r>
            <a:br>
              <a:rPr lang="de-DE" sz="2000" dirty="0"/>
            </a:br>
            <a:r>
              <a:rPr lang="de-DE" sz="2000" dirty="0"/>
              <a:t>(die meisten Knoten sind unten)</a:t>
            </a:r>
          </a:p>
          <a:p>
            <a:r>
              <a:rPr lang="de-DE" sz="2000" dirty="0"/>
              <a:t>Ein </a:t>
            </a:r>
            <a:r>
              <a:rPr lang="de-DE" sz="2000" dirty="0" err="1"/>
              <a:t>n-elementiger</a:t>
            </a:r>
            <a:r>
              <a:rPr lang="de-DE" sz="2000" dirty="0"/>
              <a:t> Heap hat Höhe </a:t>
            </a:r>
            <a:r>
              <a:rPr lang="en-US" sz="1400" dirty="0">
                <a:solidFill>
                  <a:schemeClr val="hlink"/>
                </a:solidFill>
                <a:latin typeface="cmsy10" charset="0"/>
              </a:rPr>
              <a:t>⎣</a:t>
            </a:r>
            <a:r>
              <a:rPr lang="en-US" sz="2000" dirty="0">
                <a:solidFill>
                  <a:schemeClr val="hlink"/>
                </a:solidFill>
                <a:latin typeface="cmsy10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log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2000" dirty="0"/>
              <a:t> </a:t>
            </a:r>
            <a:r>
              <a:rPr lang="en-US" sz="1400" dirty="0">
                <a:solidFill>
                  <a:schemeClr val="hlink"/>
                </a:solidFill>
                <a:latin typeface="cmsy10" charset="0"/>
              </a:rPr>
              <a:t>⎦ </a:t>
            </a:r>
            <a:r>
              <a:rPr lang="de-DE" sz="2000" dirty="0"/>
              <a:t>...</a:t>
            </a:r>
          </a:p>
          <a:p>
            <a:r>
              <a:rPr lang="de-DE" sz="2000" dirty="0"/>
              <a:t>... und maximal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⎡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/2</a:t>
            </a:r>
            <a:r>
              <a:rPr lang="de-DE" sz="2000" baseline="30000" dirty="0">
                <a:solidFill>
                  <a:schemeClr val="accent1">
                    <a:lumMod val="50000"/>
                  </a:schemeClr>
                </a:solidFill>
              </a:rPr>
              <a:t>h+1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⎤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/>
              <a:t>viele Knoten (Teilbäume) mit Höhe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h∈{0,…,</a:t>
            </a:r>
            <a:r>
              <a:rPr lang="de-DE" sz="2000" dirty="0"/>
              <a:t> </a:t>
            </a:r>
            <a:r>
              <a:rPr lang="en-US" sz="1400" dirty="0">
                <a:solidFill>
                  <a:schemeClr val="hlink"/>
                </a:solidFill>
                <a:latin typeface="cmsy10" charset="0"/>
              </a:rPr>
              <a:t>⎣</a:t>
            </a:r>
            <a:r>
              <a:rPr lang="en-US" sz="2000" dirty="0">
                <a:solidFill>
                  <a:schemeClr val="hlink"/>
                </a:solidFill>
                <a:latin typeface="cmsy10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log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2000" dirty="0"/>
              <a:t> </a:t>
            </a:r>
            <a:r>
              <a:rPr lang="en-US" sz="1400" dirty="0">
                <a:solidFill>
                  <a:schemeClr val="hlink"/>
                </a:solidFill>
                <a:latin typeface="cmsy10" charset="0"/>
              </a:rPr>
              <a:t>⎦ </a:t>
            </a:r>
            <a:r>
              <a:rPr lang="en-US" sz="2000" dirty="0">
                <a:solidFill>
                  <a:schemeClr val="hlink"/>
                </a:solidFill>
                <a:latin typeface="cmsy10" charset="0"/>
              </a:rPr>
              <a:t>}</a:t>
            </a:r>
            <a:endParaRPr lang="de-DE" sz="2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de-DE" sz="2000" dirty="0" err="1">
                <a:solidFill>
                  <a:srgbClr val="0070C0"/>
                </a:solidFill>
              </a:rPr>
              <a:t>siftDown</a:t>
            </a:r>
            <a:r>
              <a:rPr lang="de-DE" sz="2000" dirty="0"/>
              <a:t>, aufgerufen auf Ebene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2000" dirty="0"/>
              <a:t>, braucht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2000" dirty="0"/>
              <a:t> Schritte</a:t>
            </a:r>
          </a:p>
          <a:p>
            <a:r>
              <a:rPr lang="de-DE" sz="2000" dirty="0"/>
              <a:t>Der Aufwand für </a:t>
            </a:r>
            <a:r>
              <a:rPr lang="de-DE" sz="2000" dirty="0" err="1">
                <a:solidFill>
                  <a:srgbClr val="0070C0"/>
                </a:solidFill>
              </a:rPr>
              <a:t>build</a:t>
            </a:r>
            <a:r>
              <a:rPr lang="de-DE" sz="2000" dirty="0">
                <a:solidFill>
                  <a:srgbClr val="0070C0"/>
                </a:solidFill>
              </a:rPr>
              <a:t> </a:t>
            </a:r>
            <a:r>
              <a:rPr lang="de-DE" sz="2000" dirty="0"/>
              <a:t>ist also</a:t>
            </a:r>
          </a:p>
          <a:p>
            <a:endParaRPr lang="de-DE" sz="2000" dirty="0"/>
          </a:p>
          <a:p>
            <a:endParaRPr lang="de-DE" sz="2000" dirty="0"/>
          </a:p>
          <a:p>
            <a:endParaRPr lang="de-DE" sz="2000" dirty="0"/>
          </a:p>
          <a:p>
            <a:endParaRPr lang="de-DE" sz="2000" dirty="0"/>
          </a:p>
          <a:p>
            <a:r>
              <a:rPr lang="de-DE" sz="2000" dirty="0"/>
              <a:t>wobei wir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x = ½ </a:t>
            </a:r>
            <a:r>
              <a:rPr lang="de-DE" sz="2000" dirty="0"/>
              <a:t>setzen in</a:t>
            </a:r>
          </a:p>
          <a:p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388100"/>
            <a:ext cx="1008063" cy="196850"/>
          </a:xfrm>
        </p:spPr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  <p:pic>
        <p:nvPicPr>
          <p:cNvPr id="5" name="Bild 4" descr="Screen Shot 2015-04-24 at 09.19.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933057"/>
            <a:ext cx="4498256" cy="1271246"/>
          </a:xfrm>
          <a:prstGeom prst="rect">
            <a:avLst/>
          </a:prstGeom>
        </p:spPr>
      </p:pic>
      <p:pic>
        <p:nvPicPr>
          <p:cNvPr id="6" name="Bild 5" descr="Screen Shot 2015-04-24 at 09.25.2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071395"/>
            <a:ext cx="2590740" cy="1044268"/>
          </a:xfrm>
          <a:prstGeom prst="rect">
            <a:avLst/>
          </a:prstGeom>
        </p:spPr>
      </p:pic>
      <p:pic>
        <p:nvPicPr>
          <p:cNvPr id="7" name="Bild 6" descr="Screen Shot 2015-04-24 at 09.25.50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244" y="4347149"/>
            <a:ext cx="1115616" cy="425696"/>
          </a:xfrm>
          <a:prstGeom prst="rect">
            <a:avLst/>
          </a:prstGeom>
        </p:spPr>
      </p:pic>
      <p:pic>
        <p:nvPicPr>
          <p:cNvPr id="8" name="Bild 7" descr="Screen Shot 2015-04-24 at 09.28.0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377" y="5013176"/>
            <a:ext cx="2350864" cy="1265849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6588224" y="5301208"/>
            <a:ext cx="24801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Ergibt sich aus der Ableitung </a:t>
            </a:r>
          </a:p>
          <a:p>
            <a:r>
              <a:rPr lang="de-DE" sz="1200" dirty="0"/>
              <a:t>der geometrischen Reihe mit </a:t>
            </a:r>
            <a:r>
              <a:rPr lang="de-DE" sz="1200" i="1" dirty="0"/>
              <a:t>a</a:t>
            </a:r>
            <a:r>
              <a:rPr lang="de-DE" sz="1200" i="1" baseline="-25000" dirty="0"/>
              <a:t>0</a:t>
            </a:r>
            <a:r>
              <a:rPr lang="de-DE" sz="1200" dirty="0"/>
              <a:t> = 1:</a:t>
            </a:r>
          </a:p>
          <a:p>
            <a:endParaRPr lang="de-DE" sz="1200" dirty="0"/>
          </a:p>
        </p:txBody>
      </p:sp>
      <p:pic>
        <p:nvPicPr>
          <p:cNvPr id="10" name="Bild 9" descr="7628dbf8d3caa8af25a898851808eb90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805264"/>
            <a:ext cx="1233137" cy="43204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936C879-64F7-D04D-A65D-BD63DF45760E}"/>
              </a:ext>
            </a:extLst>
          </p:cNvPr>
          <p:cNvSpPr txBox="1"/>
          <p:nvPr/>
        </p:nvSpPr>
        <p:spPr>
          <a:xfrm>
            <a:off x="2931763" y="6296995"/>
            <a:ext cx="329642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rgbClr val="0000FF"/>
                </a:solidFill>
              </a:rPr>
              <a:t>Robert W. Floyd: </a:t>
            </a:r>
            <a:r>
              <a:rPr lang="de-DE" sz="1000" dirty="0" err="1">
                <a:solidFill>
                  <a:srgbClr val="0000FF"/>
                </a:solidFill>
              </a:rPr>
              <a:t>Algorithm</a:t>
            </a:r>
            <a:r>
              <a:rPr lang="de-DE" sz="1000" dirty="0">
                <a:solidFill>
                  <a:srgbClr val="0000FF"/>
                </a:solidFill>
              </a:rPr>
              <a:t> 245: </a:t>
            </a:r>
            <a:r>
              <a:rPr lang="de-DE" sz="1000" dirty="0" err="1">
                <a:solidFill>
                  <a:srgbClr val="0000FF"/>
                </a:solidFill>
              </a:rPr>
              <a:t>Treesort</a:t>
            </a:r>
            <a:r>
              <a:rPr lang="de-DE" sz="1000" dirty="0">
                <a:solidFill>
                  <a:srgbClr val="0000FF"/>
                </a:solidFill>
              </a:rPr>
              <a:t> 3. </a:t>
            </a:r>
            <a:br>
              <a:rPr lang="de-DE" sz="1000" dirty="0">
                <a:solidFill>
                  <a:srgbClr val="0000FF"/>
                </a:solidFill>
              </a:rPr>
            </a:br>
            <a:r>
              <a:rPr lang="de-DE" sz="1000" dirty="0">
                <a:solidFill>
                  <a:srgbClr val="0000FF"/>
                </a:solidFill>
              </a:rPr>
              <a:t>In: Communications </a:t>
            </a:r>
            <a:r>
              <a:rPr lang="de-DE" sz="1000" dirty="0" err="1">
                <a:solidFill>
                  <a:srgbClr val="0000FF"/>
                </a:solidFill>
              </a:rPr>
              <a:t>of</a:t>
            </a:r>
            <a:r>
              <a:rPr lang="de-DE" sz="1000" dirty="0">
                <a:solidFill>
                  <a:srgbClr val="0000FF"/>
                </a:solidFill>
              </a:rPr>
              <a:t> </a:t>
            </a:r>
            <a:r>
              <a:rPr lang="de-DE" sz="1000" dirty="0" err="1">
                <a:solidFill>
                  <a:srgbClr val="0000FF"/>
                </a:solidFill>
              </a:rPr>
              <a:t>the</a:t>
            </a:r>
            <a:r>
              <a:rPr lang="de-DE" sz="1000" dirty="0">
                <a:solidFill>
                  <a:srgbClr val="0000FF"/>
                </a:solidFill>
              </a:rPr>
              <a:t> ACM. 7, Nr. 12, S. 701, </a:t>
            </a:r>
            <a:r>
              <a:rPr lang="de-DE" sz="1000" b="1" dirty="0">
                <a:solidFill>
                  <a:srgbClr val="FF0000"/>
                </a:solidFill>
              </a:rPr>
              <a:t>1964</a:t>
            </a:r>
            <a:endParaRPr lang="de-DE" sz="1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545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45C1FB-E85F-9843-8300-A9AE10EE40B2}" type="slidenum">
              <a:rPr lang="de-DE"/>
              <a:pPr>
                <a:defRPr/>
              </a:pPr>
              <a:t>26</a:t>
            </a:fld>
            <a:endParaRPr lang="de-DE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cs typeface="+mj-cs"/>
              </a:rPr>
              <a:t>Binärer</a:t>
            </a:r>
            <a:r>
              <a:rPr lang="en-US" dirty="0">
                <a:cs typeface="+mj-cs"/>
              </a:rPr>
              <a:t> Heap: Operation build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>
                <a:cs typeface="+mn-cs"/>
              </a:rPr>
              <a:t>Setze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H[i]:=e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i</a:t>
            </a:r>
            <a:r>
              <a:rPr lang="de-DE" dirty="0">
                <a:cs typeface="+mn-cs"/>
              </a:rPr>
              <a:t> für alle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i.</a:t>
            </a:r>
            <a:r>
              <a:rPr lang="de-DE" dirty="0">
                <a:cs typeface="+mn-cs"/>
              </a:rPr>
              <a:t> Rufe </a:t>
            </a:r>
            <a:r>
              <a:rPr lang="de-DE" dirty="0" err="1">
                <a:solidFill>
                  <a:schemeClr val="accent2"/>
                </a:solidFill>
                <a:cs typeface="+mn-cs"/>
              </a:rPr>
              <a:t>siftDown</a:t>
            </a:r>
            <a:r>
              <a:rPr lang="de-DE" dirty="0">
                <a:solidFill>
                  <a:schemeClr val="accent2"/>
                </a:solidFill>
                <a:cs typeface="+mn-cs"/>
              </a:rPr>
              <a:t>(i, H)</a:t>
            </a:r>
            <a:r>
              <a:rPr lang="de-DE" dirty="0">
                <a:cs typeface="+mn-cs"/>
              </a:rPr>
              <a:t> für </a:t>
            </a:r>
          </a:p>
          <a:p>
            <a:pPr eaLnBrk="1" hangingPunct="1">
              <a:buFontTx/>
              <a:buNone/>
              <a:defRPr/>
            </a:pPr>
            <a:r>
              <a:rPr lang="de-DE" dirty="0">
                <a:solidFill>
                  <a:schemeClr val="hlink"/>
                </a:solidFill>
                <a:cs typeface="+mn-cs"/>
              </a:rPr>
              <a:t>i=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parent</a:t>
            </a:r>
            <a:r>
              <a:rPr lang="de-DE" dirty="0">
                <a:solidFill>
                  <a:schemeClr val="hlink"/>
                </a:solidFill>
                <a:cs typeface="+mn-cs"/>
              </a:rPr>
              <a:t>(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</a:t>
            </a:r>
            <a:r>
              <a:rPr lang="de-DE" dirty="0">
                <a:cs typeface="+mn-cs"/>
              </a:rPr>
              <a:t> runter bis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1</a:t>
            </a:r>
            <a:r>
              <a:rPr lang="de-DE" dirty="0">
                <a:cs typeface="+mn-cs"/>
              </a:rPr>
              <a:t> auf.</a:t>
            </a:r>
            <a:endParaRPr lang="en-US" dirty="0">
              <a:cs typeface="+mn-cs"/>
            </a:endParaRPr>
          </a:p>
        </p:txBody>
      </p:sp>
      <p:sp>
        <p:nvSpPr>
          <p:cNvPr id="183300" name="AutoShape 4"/>
          <p:cNvSpPr>
            <a:spLocks noChangeArrowheads="1"/>
          </p:cNvSpPr>
          <p:nvPr/>
        </p:nvSpPr>
        <p:spPr bwMode="auto">
          <a:xfrm>
            <a:off x="971550" y="2276872"/>
            <a:ext cx="2016125" cy="17795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83301" name="Text Box 5"/>
          <p:cNvSpPr txBox="1">
            <a:spLocks noChangeArrowheads="1"/>
          </p:cNvSpPr>
          <p:nvPr/>
        </p:nvSpPr>
        <p:spPr bwMode="auto">
          <a:xfrm>
            <a:off x="323528" y="4435872"/>
            <a:ext cx="85646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 dirty="0">
                <a:cs typeface="+mn-cs"/>
              </a:rPr>
              <a:t>Invariante: Für alle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sz="2800" dirty="0" err="1">
                <a:solidFill>
                  <a:schemeClr val="hlink"/>
                </a:solidFill>
                <a:cs typeface="+mn-cs"/>
              </a:rPr>
              <a:t>j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&gt;i:</a:t>
            </a:r>
            <a:r>
              <a:rPr lang="de-DE" sz="2800" dirty="0">
                <a:cs typeface="+mn-cs"/>
              </a:rPr>
              <a:t> 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H[</a:t>
            </a:r>
            <a:r>
              <a:rPr lang="de-DE" sz="2800" dirty="0" err="1">
                <a:solidFill>
                  <a:schemeClr val="hlink"/>
                </a:solidFill>
                <a:cs typeface="+mn-cs"/>
              </a:rPr>
              <a:t>j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]</a:t>
            </a:r>
            <a:r>
              <a:rPr lang="de-DE" sz="2800" dirty="0">
                <a:cs typeface="+mn-cs"/>
              </a:rPr>
              <a:t> minimal für </a:t>
            </a:r>
            <a:r>
              <a:rPr lang="de-DE" sz="2800" dirty="0" err="1">
                <a:cs typeface="+mn-cs"/>
              </a:rPr>
              <a:t>Teilbaum</a:t>
            </a:r>
            <a:r>
              <a:rPr lang="de-DE" sz="2800" dirty="0">
                <a:cs typeface="+mn-cs"/>
              </a:rPr>
              <a:t> von 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H[</a:t>
            </a:r>
            <a:r>
              <a:rPr lang="de-DE" sz="2800" dirty="0" err="1">
                <a:solidFill>
                  <a:schemeClr val="hlink"/>
                </a:solidFill>
                <a:cs typeface="+mn-cs"/>
              </a:rPr>
              <a:t>j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]</a:t>
            </a:r>
            <a:r>
              <a:rPr lang="de-DE" sz="2800" dirty="0">
                <a:cs typeface="+mn-cs"/>
              </a:rPr>
              <a:t> </a:t>
            </a:r>
          </a:p>
        </p:txBody>
      </p:sp>
      <p:sp>
        <p:nvSpPr>
          <p:cNvPr id="183304" name="Line 8"/>
          <p:cNvSpPr>
            <a:spLocks noChangeShapeType="1"/>
          </p:cNvSpPr>
          <p:nvPr/>
        </p:nvSpPr>
        <p:spPr bwMode="auto">
          <a:xfrm>
            <a:off x="3059113" y="2996009"/>
            <a:ext cx="64928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83305" name="AutoShape 9"/>
          <p:cNvSpPr>
            <a:spLocks noChangeArrowheads="1"/>
          </p:cNvSpPr>
          <p:nvPr/>
        </p:nvSpPr>
        <p:spPr bwMode="auto">
          <a:xfrm>
            <a:off x="3563938" y="2276872"/>
            <a:ext cx="2016125" cy="17795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83307" name="AutoShape 11"/>
          <p:cNvSpPr>
            <a:spLocks noChangeArrowheads="1"/>
          </p:cNvSpPr>
          <p:nvPr/>
        </p:nvSpPr>
        <p:spPr bwMode="auto">
          <a:xfrm>
            <a:off x="6156325" y="2276872"/>
            <a:ext cx="2016125" cy="17795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83309" name="Line 13"/>
          <p:cNvSpPr>
            <a:spLocks noChangeShapeType="1"/>
          </p:cNvSpPr>
          <p:nvPr/>
        </p:nvSpPr>
        <p:spPr bwMode="auto">
          <a:xfrm>
            <a:off x="5580063" y="2996009"/>
            <a:ext cx="64928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83310" name="AutoShape 14"/>
          <p:cNvSpPr>
            <a:spLocks noChangeArrowheads="1"/>
          </p:cNvSpPr>
          <p:nvPr/>
        </p:nvSpPr>
        <p:spPr bwMode="auto">
          <a:xfrm>
            <a:off x="1042988" y="2276872"/>
            <a:ext cx="1873250" cy="1655762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cs typeface="+mn-cs"/>
              </a:rPr>
              <a:t>Inv.</a:t>
            </a:r>
          </a:p>
          <a:p>
            <a:pPr algn="ctr">
              <a:defRPr/>
            </a:pPr>
            <a:r>
              <a:rPr lang="en-US" sz="2400">
                <a:cs typeface="+mn-cs"/>
              </a:rPr>
              <a:t>verletzt</a:t>
            </a:r>
          </a:p>
        </p:txBody>
      </p:sp>
      <p:sp>
        <p:nvSpPr>
          <p:cNvPr id="183311" name="AutoShape 15"/>
          <p:cNvSpPr>
            <a:spLocks noChangeArrowheads="1"/>
          </p:cNvSpPr>
          <p:nvPr/>
        </p:nvSpPr>
        <p:spPr bwMode="auto">
          <a:xfrm>
            <a:off x="4067175" y="2276872"/>
            <a:ext cx="1009650" cy="935037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457200" y="5013399"/>
            <a:ext cx="8229600" cy="122391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de-DE" dirty="0">
                <a:cs typeface="+mn-cs"/>
              </a:rPr>
              <a:t>Aufwand ist gekennzeichnet durch eine Funktion in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O(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</a:t>
            </a:r>
          </a:p>
        </p:txBody>
      </p:sp>
      <p:sp>
        <p:nvSpPr>
          <p:cNvPr id="16" name="Rechteck 4">
            <a:extLst>
              <a:ext uri="{FF2B5EF4-FFF2-40B4-BE49-F238E27FC236}">
                <a16:creationId xmlns:a16="http://schemas.microsoft.com/office/drawing/2014/main" id="{46B867A8-2539-7A43-B98B-5721311F4187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250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500"/>
              </a:spcBef>
            </a:pPr>
            <a:r>
              <a:rPr lang="de-DE" dirty="0"/>
              <a:t>Prioritätswarteschlangen als ADTs</a:t>
            </a: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88500A3B-AC7D-8043-A916-7A71D20013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526" y="1124744"/>
            <a:ext cx="3621941" cy="3960440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13212" y="1195040"/>
            <a:ext cx="5184701" cy="3745272"/>
          </a:xfrm>
        </p:spPr>
        <p:txBody>
          <a:bodyPr/>
          <a:lstStyle/>
          <a:p>
            <a:pPr>
              <a:spcBef>
                <a:spcPts val="500"/>
              </a:spcBef>
            </a:pPr>
            <a:r>
              <a:rPr lang="de-DE" sz="2200" dirty="0"/>
              <a:t>Unsortierte Liste?</a:t>
            </a:r>
          </a:p>
          <a:p>
            <a:pPr>
              <a:spcBef>
                <a:spcPts val="500"/>
              </a:spcBef>
            </a:pPr>
            <a:endParaRPr lang="de-DE" sz="2200" dirty="0"/>
          </a:p>
          <a:p>
            <a:pPr>
              <a:spcBef>
                <a:spcPts val="500"/>
              </a:spcBef>
            </a:pPr>
            <a:endParaRPr lang="de-DE" sz="2200" dirty="0"/>
          </a:p>
          <a:p>
            <a:pPr>
              <a:spcBef>
                <a:spcPts val="500"/>
              </a:spcBef>
            </a:pPr>
            <a:endParaRPr lang="de-DE" sz="2200" dirty="0"/>
          </a:p>
          <a:p>
            <a:pPr>
              <a:spcBef>
                <a:spcPts val="500"/>
              </a:spcBef>
            </a:pPr>
            <a:r>
              <a:rPr lang="de-DE" sz="2200" dirty="0"/>
              <a:t>Sortiertes Array?</a:t>
            </a:r>
          </a:p>
          <a:p>
            <a:pPr>
              <a:spcBef>
                <a:spcPts val="500"/>
              </a:spcBef>
            </a:pPr>
            <a:endParaRPr lang="de-DE" sz="2200" dirty="0"/>
          </a:p>
          <a:p>
            <a:pPr>
              <a:spcBef>
                <a:spcPts val="500"/>
              </a:spcBef>
            </a:pPr>
            <a:endParaRPr lang="de-DE" sz="2200" dirty="0"/>
          </a:p>
          <a:p>
            <a:pPr>
              <a:spcBef>
                <a:spcPts val="500"/>
              </a:spcBef>
            </a:pPr>
            <a:endParaRPr lang="de-DE" sz="2200" dirty="0"/>
          </a:p>
          <a:p>
            <a:pPr>
              <a:spcBef>
                <a:spcPts val="500"/>
              </a:spcBef>
            </a:pPr>
            <a:r>
              <a:rPr lang="de-DE" sz="2200" dirty="0"/>
              <a:t>Binärer Heap:</a:t>
            </a: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4F08ACC5-0C12-5A40-8FF7-76A23673B596}" type="slidenum">
              <a:rPr lang="de-DE" smtClean="0"/>
              <a:pPr>
                <a:defRPr/>
              </a:pPr>
              <a:t>27</a:t>
            </a:fld>
            <a:endParaRPr lang="de-DE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F9FA04-8EB1-D143-8F61-1935D6EBA372}"/>
              </a:ext>
            </a:extLst>
          </p:cNvPr>
          <p:cNvSpPr/>
          <p:nvPr/>
        </p:nvSpPr>
        <p:spPr>
          <a:xfrm>
            <a:off x="755576" y="2852936"/>
            <a:ext cx="792088" cy="7200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9CC61A-9BF2-FA48-9C13-8524F072E1AE}"/>
              </a:ext>
            </a:extLst>
          </p:cNvPr>
          <p:cNvSpPr/>
          <p:nvPr/>
        </p:nvSpPr>
        <p:spPr>
          <a:xfrm>
            <a:off x="3092362" y="4739816"/>
            <a:ext cx="792088" cy="7200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aphicFrame>
        <p:nvGraphicFramePr>
          <p:cNvPr id="11" name="Group 46">
            <a:extLst>
              <a:ext uri="{FF2B5EF4-FFF2-40B4-BE49-F238E27FC236}">
                <a16:creationId xmlns:a16="http://schemas.microsoft.com/office/drawing/2014/main" id="{4BC5408D-94D3-A04E-AEF9-7F2BB4E8A5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354967"/>
              </p:ext>
            </p:extLst>
          </p:nvPr>
        </p:nvGraphicFramePr>
        <p:xfrm>
          <a:off x="6189699" y="1268760"/>
          <a:ext cx="2334873" cy="1432200"/>
        </p:xfrm>
        <a:graphic>
          <a:graphicData uri="http://schemas.openxmlformats.org/drawingml/2006/table">
            <a:tbl>
              <a:tblPr/>
              <a:tblGrid>
                <a:gridCol w="1107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7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Operator</a:t>
                      </a:r>
                    </a:p>
                  </a:txBody>
                  <a:tcPr marL="42601" marR="42601" marT="21300" marB="213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Laufzeit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42601" marR="42601" marT="21300" marB="213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9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insert</a:t>
                      </a:r>
                    </a:p>
                  </a:txBody>
                  <a:tcPr marL="42601" marR="42601" marT="21300" marB="213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</a:t>
                      </a:r>
                    </a:p>
                  </a:txBody>
                  <a:tcPr marL="42601" marR="42601" marT="21300" marB="213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min</a:t>
                      </a:r>
                    </a:p>
                  </a:txBody>
                  <a:tcPr marL="42601" marR="42601" marT="21300" marB="213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O(n)</a:t>
                      </a:r>
                    </a:p>
                  </a:txBody>
                  <a:tcPr marL="42601" marR="42601" marT="21300" marB="213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deleteMin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42601" marR="42601" marT="21300" marB="213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O(n)</a:t>
                      </a:r>
                    </a:p>
                  </a:txBody>
                  <a:tcPr marL="42601" marR="42601" marT="21300" marB="213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build</a:t>
                      </a:r>
                    </a:p>
                  </a:txBody>
                  <a:tcPr marL="42601" marR="42601" marT="21300" marB="213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O(n)</a:t>
                      </a:r>
                    </a:p>
                  </a:txBody>
                  <a:tcPr marL="42601" marR="42601" marT="21300" marB="213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8455946"/>
                  </a:ext>
                </a:extLst>
              </a:tr>
            </a:tbl>
          </a:graphicData>
        </a:graphic>
      </p:graphicFrame>
      <p:graphicFrame>
        <p:nvGraphicFramePr>
          <p:cNvPr id="13" name="Group 46">
            <a:extLst>
              <a:ext uri="{FF2B5EF4-FFF2-40B4-BE49-F238E27FC236}">
                <a16:creationId xmlns:a16="http://schemas.microsoft.com/office/drawing/2014/main" id="{827B279F-FBD0-FB4A-8F0C-212D3AD8EC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233532"/>
              </p:ext>
            </p:extLst>
          </p:nvPr>
        </p:nvGraphicFramePr>
        <p:xfrm>
          <a:off x="6189699" y="2858074"/>
          <a:ext cx="2334873" cy="1432200"/>
        </p:xfrm>
        <a:graphic>
          <a:graphicData uri="http://schemas.openxmlformats.org/drawingml/2006/table">
            <a:tbl>
              <a:tblPr/>
              <a:tblGrid>
                <a:gridCol w="1107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7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Operator</a:t>
                      </a:r>
                    </a:p>
                  </a:txBody>
                  <a:tcPr marL="42601" marR="42601" marT="21300" marB="213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Laufzeit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42601" marR="42601" marT="21300" marB="213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9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insert</a:t>
                      </a:r>
                    </a:p>
                  </a:txBody>
                  <a:tcPr marL="42601" marR="42601" marT="21300" marB="213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O(n)</a:t>
                      </a:r>
                    </a:p>
                  </a:txBody>
                  <a:tcPr marL="42601" marR="42601" marT="21300" marB="213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min</a:t>
                      </a:r>
                    </a:p>
                  </a:txBody>
                  <a:tcPr marL="42601" marR="42601" marT="21300" marB="213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</a:t>
                      </a:r>
                    </a:p>
                  </a:txBody>
                  <a:tcPr marL="42601" marR="42601" marT="21300" marB="213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deleteMin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42601" marR="42601" marT="21300" marB="213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O(n)</a:t>
                      </a:r>
                    </a:p>
                  </a:txBody>
                  <a:tcPr marL="42601" marR="42601" marT="21300" marB="213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build</a:t>
                      </a:r>
                    </a:p>
                  </a:txBody>
                  <a:tcPr marL="42601" marR="42601" marT="21300" marB="213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O(n log n)</a:t>
                      </a:r>
                    </a:p>
                  </a:txBody>
                  <a:tcPr marL="42601" marR="42601" marT="21300" marB="213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6877355"/>
                  </a:ext>
                </a:extLst>
              </a:tr>
            </a:tbl>
          </a:graphicData>
        </a:graphic>
      </p:graphicFrame>
      <p:graphicFrame>
        <p:nvGraphicFramePr>
          <p:cNvPr id="14" name="Group 46">
            <a:extLst>
              <a:ext uri="{FF2B5EF4-FFF2-40B4-BE49-F238E27FC236}">
                <a16:creationId xmlns:a16="http://schemas.microsoft.com/office/drawing/2014/main" id="{26471A3C-EED9-4C42-B90B-8D94E31CA0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283235"/>
              </p:ext>
            </p:extLst>
          </p:nvPr>
        </p:nvGraphicFramePr>
        <p:xfrm>
          <a:off x="6189699" y="4480046"/>
          <a:ext cx="2334873" cy="1432200"/>
        </p:xfrm>
        <a:graphic>
          <a:graphicData uri="http://schemas.openxmlformats.org/drawingml/2006/table">
            <a:tbl>
              <a:tblPr/>
              <a:tblGrid>
                <a:gridCol w="1107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7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Operator</a:t>
                      </a:r>
                    </a:p>
                  </a:txBody>
                  <a:tcPr marL="42601" marR="42601" marT="21300" marB="213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Laufzeit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42601" marR="42601" marT="21300" marB="213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9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insert</a:t>
                      </a:r>
                    </a:p>
                  </a:txBody>
                  <a:tcPr marL="42601" marR="42601" marT="21300" marB="213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marL="42601" marR="42601" marT="21300" marB="213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min</a:t>
                      </a:r>
                    </a:p>
                  </a:txBody>
                  <a:tcPr marL="42601" marR="42601" marT="21300" marB="213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</a:t>
                      </a:r>
                    </a:p>
                  </a:txBody>
                  <a:tcPr marL="42601" marR="42601" marT="21300" marB="213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deleteMin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42601" marR="42601" marT="21300" marB="213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marL="42601" marR="42601" marT="21300" marB="213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build</a:t>
                      </a:r>
                    </a:p>
                  </a:txBody>
                  <a:tcPr marL="42601" marR="42601" marT="21300" marB="213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O(n)</a:t>
                      </a:r>
                    </a:p>
                  </a:txBody>
                  <a:tcPr marL="42601" marR="42601" marT="21300" marB="213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4423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6289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1DC920-F10C-454C-91F5-8B133F6AD5D5}" type="slidenum">
              <a:rPr lang="de-DE"/>
              <a:pPr>
                <a:defRPr/>
              </a:pPr>
              <a:t>3</a:t>
            </a:fld>
            <a:endParaRPr lang="de-DE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Prioritätswarteschlangen</a:t>
            </a:r>
            <a:endParaRPr lang="de-DE" dirty="0">
              <a:cs typeface="+mj-cs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363272" cy="4968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Geg.:</a:t>
            </a:r>
            <a:r>
              <a:rPr lang="de-DE" sz="2000" dirty="0"/>
              <a:t> 	</a:t>
            </a:r>
            <a:r>
              <a:rPr lang="de-DE" sz="2000" dirty="0">
                <a:solidFill>
                  <a:schemeClr val="hlink"/>
                </a:solidFill>
              </a:rPr>
              <a:t>{e</a:t>
            </a:r>
            <a:r>
              <a:rPr lang="de-DE" sz="2000" baseline="-25000" dirty="0">
                <a:solidFill>
                  <a:schemeClr val="hlink"/>
                </a:solidFill>
              </a:rPr>
              <a:t>1</a:t>
            </a:r>
            <a:r>
              <a:rPr lang="de-DE" sz="2000" dirty="0">
                <a:solidFill>
                  <a:schemeClr val="hlink"/>
                </a:solidFill>
              </a:rPr>
              <a:t>,…,e</a:t>
            </a:r>
            <a:r>
              <a:rPr lang="de-DE" sz="2000" baseline="-25000" dirty="0">
                <a:solidFill>
                  <a:schemeClr val="hlink"/>
                </a:solidFill>
              </a:rPr>
              <a:t>n</a:t>
            </a:r>
            <a:r>
              <a:rPr lang="de-DE" sz="2000" dirty="0">
                <a:solidFill>
                  <a:schemeClr val="hlink"/>
                </a:solidFill>
              </a:rPr>
              <a:t>}</a:t>
            </a:r>
            <a:r>
              <a:rPr lang="de-DE" sz="2000" dirty="0">
                <a:solidFill>
                  <a:schemeClr val="accent2"/>
                </a:solidFill>
                <a:cs typeface="+mn-cs"/>
              </a:rPr>
              <a:t> </a:t>
            </a:r>
            <a:r>
              <a:rPr lang="de-DE" sz="2000" dirty="0">
                <a:solidFill>
                  <a:srgbClr val="000000"/>
                </a:solidFill>
                <a:cs typeface="+mn-cs"/>
              </a:rPr>
              <a:t>eine</a:t>
            </a:r>
            <a:r>
              <a:rPr lang="de-DE" sz="2000" dirty="0">
                <a:solidFill>
                  <a:schemeClr val="accent2"/>
                </a:solidFill>
                <a:cs typeface="+mn-cs"/>
              </a:rPr>
              <a:t> </a:t>
            </a:r>
            <a:r>
              <a:rPr lang="de-DE" sz="2000" dirty="0">
                <a:cs typeface="+mn-cs"/>
              </a:rPr>
              <a:t>Menge von Elementen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>
                <a:solidFill>
                  <a:schemeClr val="accent2">
                    <a:lumMod val="75000"/>
                  </a:schemeClr>
                </a:solidFill>
                <a:cs typeface="+mn-cs"/>
              </a:rPr>
              <a:t>Ann.: 	Priorität </a:t>
            </a:r>
            <a:r>
              <a:rPr lang="de-DE" sz="2000" dirty="0">
                <a:cs typeface="+mn-cs"/>
              </a:rPr>
              <a:t>eines jeden Elements </a:t>
            </a:r>
            <a:r>
              <a:rPr lang="de-DE" sz="2000" dirty="0" err="1">
                <a:solidFill>
                  <a:schemeClr val="hlink"/>
                </a:solidFill>
                <a:cs typeface="+mn-cs"/>
              </a:rPr>
              <a:t>e</a:t>
            </a:r>
            <a:r>
              <a:rPr lang="de-DE" sz="2000" dirty="0">
                <a:cs typeface="+mn-cs"/>
              </a:rPr>
              <a:t> wird identifiziert </a:t>
            </a:r>
            <a:br>
              <a:rPr lang="de-DE" sz="2000" dirty="0">
                <a:cs typeface="+mn-cs"/>
              </a:rPr>
            </a:br>
            <a:r>
              <a:rPr lang="de-DE" sz="2000" dirty="0">
                <a:cs typeface="+mn-cs"/>
              </a:rPr>
              <a:t>	über die Funktion </a:t>
            </a:r>
            <a:r>
              <a:rPr lang="de-DE" sz="2000" dirty="0" err="1">
                <a:solidFill>
                  <a:schemeClr val="hlink"/>
                </a:solidFill>
                <a:cs typeface="+mn-cs"/>
              </a:rPr>
              <a:t>key</a:t>
            </a:r>
            <a:endParaRPr lang="de-DE" sz="2000" dirty="0">
              <a:solidFill>
                <a:schemeClr val="hlink"/>
              </a:solidFill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>
                <a:solidFill>
                  <a:srgbClr val="262673"/>
                </a:solidFill>
                <a:cs typeface="+mn-cs"/>
              </a:rPr>
              <a:t>Operationen</a:t>
            </a:r>
            <a:r>
              <a:rPr lang="de-DE" sz="2000" dirty="0">
                <a:solidFill>
                  <a:schemeClr val="accent2"/>
                </a:solidFill>
                <a:cs typeface="+mn-cs"/>
              </a:rPr>
              <a:t>: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function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 </a:t>
            </a:r>
            <a:r>
              <a:rPr lang="de-DE" sz="2000" dirty="0" err="1">
                <a:solidFill>
                  <a:srgbClr val="FF0000"/>
                </a:solidFill>
                <a:cs typeface="+mn-cs"/>
              </a:rPr>
              <a:t>build</a:t>
            </a:r>
            <a:r>
              <a:rPr lang="de-DE" sz="2000" dirty="0">
                <a:solidFill>
                  <a:schemeClr val="hlink"/>
                </a:solidFill>
                <a:cs typeface="+mn-cs"/>
              </a:rPr>
              <a:t>({e</a:t>
            </a:r>
            <a:r>
              <a:rPr lang="de-DE" sz="2000" baseline="-25000" dirty="0">
                <a:solidFill>
                  <a:schemeClr val="hlink"/>
                </a:solidFill>
                <a:cs typeface="+mn-cs"/>
              </a:rPr>
              <a:t>1</a:t>
            </a:r>
            <a:r>
              <a:rPr lang="de-DE" sz="2000" dirty="0">
                <a:solidFill>
                  <a:schemeClr val="hlink"/>
                </a:solidFill>
                <a:cs typeface="+mn-cs"/>
              </a:rPr>
              <a:t>,…,e</a:t>
            </a:r>
            <a:r>
              <a:rPr lang="de-DE" sz="2000" baseline="-25000" dirty="0">
                <a:solidFill>
                  <a:schemeClr val="hlink"/>
                </a:solidFill>
                <a:cs typeface="+mn-cs"/>
              </a:rPr>
              <a:t>n</a:t>
            </a:r>
            <a:r>
              <a:rPr lang="de-DE" sz="2000" dirty="0">
                <a:solidFill>
                  <a:schemeClr val="hlink"/>
                </a:solidFill>
                <a:cs typeface="+mn-cs"/>
              </a:rPr>
              <a:t>}, </a:t>
            </a:r>
            <a:r>
              <a:rPr lang="de-DE" sz="2000" dirty="0" err="1">
                <a:solidFill>
                  <a:schemeClr val="hlink"/>
                </a:solidFill>
                <a:cs typeface="+mn-cs"/>
              </a:rPr>
              <a:t>key</a:t>
            </a:r>
            <a:r>
              <a:rPr lang="de-DE" sz="2000" dirty="0">
                <a:solidFill>
                  <a:schemeClr val="hlink"/>
                </a:solidFill>
                <a:cs typeface="+mn-cs"/>
              </a:rPr>
              <a:t>)</a:t>
            </a:r>
            <a:r>
              <a:rPr lang="de-DE" sz="2000" dirty="0">
                <a:cs typeface="+mn-cs"/>
              </a:rPr>
              <a:t> liefert neue Warteschlange, in der die Elemente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e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i</a:t>
            </a:r>
            <a:r>
              <a:rPr lang="de-DE" sz="2000" dirty="0">
                <a:cs typeface="+mn-cs"/>
              </a:rPr>
              <a:t> nach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key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(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)</a:t>
            </a:r>
            <a:r>
              <a:rPr lang="de-DE" sz="2000" dirty="0">
                <a:cs typeface="+mn-cs"/>
              </a:rPr>
              <a:t> priorisiert verwaltet werden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sz="1800" dirty="0">
                <a:cs typeface="+mn-cs"/>
              </a:rPr>
              <a:t>Funktion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key</a:t>
            </a:r>
            <a:r>
              <a:rPr lang="de-DE" sz="1800" dirty="0">
                <a:cs typeface="+mn-cs"/>
              </a:rPr>
              <a:t> wird von der erzeugten Warteschlange verwaltet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  <a:cs typeface="+mn-cs"/>
              </a:rPr>
              <a:t>procedure</a:t>
            </a:r>
            <a:r>
              <a:rPr lang="de-DE" sz="2000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sz="2000" dirty="0" err="1">
                <a:solidFill>
                  <a:srgbClr val="FF0000"/>
                </a:solidFill>
                <a:cs typeface="+mn-cs"/>
              </a:rPr>
              <a:t>insert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e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, 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pq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)</a:t>
            </a:r>
            <a:r>
              <a:rPr lang="de-DE" sz="2000" dirty="0">
                <a:cs typeface="+mn-cs"/>
              </a:rPr>
              <a:t> fügt Element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e</a:t>
            </a:r>
            <a:r>
              <a:rPr lang="de-DE" sz="2000" dirty="0">
                <a:cs typeface="+mn-cs"/>
              </a:rPr>
              <a:t> mit Priorität 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key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e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)</a:t>
            </a:r>
            <a:r>
              <a:rPr lang="de-DE" sz="2000" dirty="0">
                <a:cs typeface="+mn-cs"/>
              </a:rPr>
              <a:t> in 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pq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 </a:t>
            </a:r>
            <a:r>
              <a:rPr lang="de-DE" sz="2000" dirty="0">
                <a:cs typeface="+mn-cs"/>
              </a:rPr>
              <a:t>ein, verändert 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pq</a:t>
            </a:r>
            <a:r>
              <a:rPr lang="de-DE" sz="2000" dirty="0">
                <a:solidFill>
                  <a:srgbClr val="000000"/>
                </a:solidFill>
                <a:cs typeface="+mn-cs"/>
              </a:rPr>
              <a:t> sofern 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e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 </a:t>
            </a:r>
            <a:r>
              <a:rPr lang="de-DE" sz="2000" dirty="0">
                <a:solidFill>
                  <a:srgbClr val="000000"/>
                </a:solidFill>
                <a:cs typeface="+mn-cs"/>
              </a:rPr>
              <a:t>noch nicht in 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pq</a:t>
            </a:r>
            <a:endParaRPr lang="de-DE" sz="2000" dirty="0">
              <a:cs typeface="+mn-cs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>
                <a:solidFill>
                  <a:srgbClr val="FF0000"/>
                </a:solidFill>
                <a:cs typeface="+mn-cs"/>
              </a:rPr>
              <a:t>min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pq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)</a:t>
            </a:r>
            <a:r>
              <a:rPr lang="de-DE" sz="2000" dirty="0">
                <a:cs typeface="+mn-cs"/>
              </a:rPr>
              <a:t> gibt Element mit minimalem </a:t>
            </a:r>
            <a:r>
              <a:rPr lang="de-DE" sz="2000" dirty="0" err="1">
                <a:solidFill>
                  <a:schemeClr val="hlink"/>
                </a:solidFill>
                <a:cs typeface="+mn-cs"/>
              </a:rPr>
              <a:t>key</a:t>
            </a:r>
            <a:r>
              <a:rPr lang="de-DE" sz="2000" dirty="0">
                <a:solidFill>
                  <a:schemeClr val="hlink"/>
                </a:solidFill>
                <a:cs typeface="+mn-cs"/>
              </a:rPr>
              <a:t>(</a:t>
            </a:r>
            <a:r>
              <a:rPr lang="de-DE" sz="2000" dirty="0" err="1">
                <a:solidFill>
                  <a:schemeClr val="hlink"/>
                </a:solidFill>
                <a:cs typeface="+mn-cs"/>
              </a:rPr>
              <a:t>e</a:t>
            </a:r>
            <a:r>
              <a:rPr lang="de-DE" sz="2000" dirty="0">
                <a:solidFill>
                  <a:schemeClr val="hlink"/>
                </a:solidFill>
                <a:cs typeface="+mn-cs"/>
              </a:rPr>
              <a:t>)</a:t>
            </a:r>
            <a:r>
              <a:rPr lang="de-DE" sz="2000" dirty="0">
                <a:cs typeface="+mn-cs"/>
              </a:rPr>
              <a:t> zurück 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procedure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  <a:cs typeface="+mn-cs"/>
              </a:rPr>
              <a:t>deleteMin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pq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)</a:t>
            </a:r>
            <a:r>
              <a:rPr lang="de-DE" sz="2000" dirty="0">
                <a:solidFill>
                  <a:schemeClr val="hlink"/>
                </a:solidFill>
                <a:cs typeface="+mn-cs"/>
              </a:rPr>
              <a:t>: </a:t>
            </a:r>
            <a:r>
              <a:rPr lang="de-DE" sz="2000" dirty="0">
                <a:cs typeface="+mn-cs"/>
              </a:rPr>
              <a:t>löscht das minimale Element in 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pq</a:t>
            </a:r>
            <a:r>
              <a:rPr lang="de-DE" sz="2000" dirty="0">
                <a:cs typeface="+mn-cs"/>
              </a:rPr>
              <a:t>, </a:t>
            </a:r>
            <a:br>
              <a:rPr lang="de-DE" sz="2000" dirty="0">
                <a:cs typeface="+mn-cs"/>
              </a:rPr>
            </a:br>
            <a:r>
              <a:rPr lang="de-DE" sz="2000" dirty="0">
                <a:cs typeface="+mn-cs"/>
              </a:rPr>
              <a:t>und 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pq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 </a:t>
            </a:r>
            <a:r>
              <a:rPr lang="de-DE" sz="2000" dirty="0">
                <a:cs typeface="+mn-cs"/>
              </a:rPr>
              <a:t>wird verändert, wenn etwas gelöscht wird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mt</a:t>
            </a:r>
            <a:r>
              <a:rPr lang="de-DE" sz="2000" dirty="0">
                <a:solidFill>
                  <a:srgbClr val="FF0000"/>
                </a:solidFill>
              </a:rPr>
              <a:t>?</a:t>
            </a:r>
            <a:r>
              <a:rPr lang="de-DE" sz="2000" dirty="0">
                <a:solidFill>
                  <a:srgbClr val="3C8C93"/>
                </a:solidFill>
              </a:rPr>
              <a:t>(</a:t>
            </a:r>
            <a:r>
              <a:rPr lang="de-DE" sz="2000" dirty="0" err="1">
                <a:solidFill>
                  <a:srgbClr val="3C8C93"/>
                </a:solidFill>
              </a:rPr>
              <a:t>pq</a:t>
            </a:r>
            <a:r>
              <a:rPr lang="de-DE" sz="2000" dirty="0">
                <a:solidFill>
                  <a:srgbClr val="3C8C93"/>
                </a:solidFill>
              </a:rPr>
              <a:t>) </a:t>
            </a:r>
            <a:r>
              <a:rPr lang="de-DE" sz="2000" dirty="0"/>
              <a:t>prüft, ob Warteschlange </a:t>
            </a:r>
            <a:r>
              <a:rPr lang="de-DE" sz="2000" dirty="0" err="1">
                <a:solidFill>
                  <a:srgbClr val="3C8C93"/>
                </a:solidFill>
              </a:rPr>
              <a:t>pq</a:t>
            </a:r>
            <a:r>
              <a:rPr lang="de-DE" sz="2000" dirty="0">
                <a:solidFill>
                  <a:srgbClr val="3C8C93"/>
                </a:solidFill>
              </a:rPr>
              <a:t> </a:t>
            </a:r>
            <a:r>
              <a:rPr lang="de-DE" sz="2000" dirty="0"/>
              <a:t>leer</a:t>
            </a:r>
          </a:p>
        </p:txBody>
      </p:sp>
      <p:sp>
        <p:nvSpPr>
          <p:cNvPr id="7" name="Rechteck 4">
            <a:extLst>
              <a:ext uri="{FF2B5EF4-FFF2-40B4-BE49-F238E27FC236}">
                <a16:creationId xmlns:a16="http://schemas.microsoft.com/office/drawing/2014/main" id="{D4C9EA37-0BD4-1E4A-9296-EEF565DA8334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Prioritätswarteschlangen als ADTs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755576" y="3122965"/>
            <a:ext cx="5911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pq</a:t>
            </a:r>
            <a:endParaRPr lang="de-DE" sz="2800" dirty="0"/>
          </a:p>
        </p:txBody>
      </p:sp>
      <p:sp>
        <p:nvSpPr>
          <p:cNvPr id="6" name="Rechteck 5"/>
          <p:cNvSpPr/>
          <p:nvPr/>
        </p:nvSpPr>
        <p:spPr>
          <a:xfrm>
            <a:off x="2555776" y="3122965"/>
            <a:ext cx="360040" cy="20882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1403648" y="3410997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2699792" y="3915053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>
            <a:stCxn id="14" idx="1"/>
          </p:cNvCxnSpPr>
          <p:nvPr/>
        </p:nvCxnSpPr>
        <p:spPr>
          <a:xfrm flipH="1">
            <a:off x="3203848" y="2375303"/>
            <a:ext cx="504056" cy="1539750"/>
          </a:xfrm>
          <a:prstGeom prst="straightConnector1">
            <a:avLst/>
          </a:prstGeom>
          <a:ln>
            <a:solidFill>
              <a:srgbClr val="FF6600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707904" y="1682805"/>
            <a:ext cx="5219699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800" dirty="0"/>
              <a:t>Im ADT-Sinne nur „intern“ </a:t>
            </a:r>
          </a:p>
          <a:p>
            <a:r>
              <a:rPr lang="de-DE" sz="2800" dirty="0"/>
              <a:t>verwendet, dann</a:t>
            </a:r>
          </a:p>
          <a:p>
            <a:r>
              <a:rPr lang="de-DE" sz="2800" dirty="0"/>
              <a:t>über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internalRepr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pq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de-DE" sz="2800" dirty="0"/>
              <a:t> referenziert</a:t>
            </a:r>
          </a:p>
        </p:txBody>
      </p:sp>
      <p:cxnSp>
        <p:nvCxnSpPr>
          <p:cNvPr id="16" name="Gerade Verbindung mit Pfeil 15"/>
          <p:cNvCxnSpPr/>
          <p:nvPr/>
        </p:nvCxnSpPr>
        <p:spPr>
          <a:xfrm>
            <a:off x="2699792" y="4563125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2699792" y="4779149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699792" y="4995173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4067944" y="4419109"/>
            <a:ext cx="3530144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800" dirty="0"/>
              <a:t>möglicherweise viele</a:t>
            </a:r>
            <a:br>
              <a:rPr lang="de-DE" sz="2800" dirty="0"/>
            </a:br>
            <a:r>
              <a:rPr lang="de-DE" sz="2800" dirty="0"/>
              <a:t>weitere Informationen</a:t>
            </a:r>
          </a:p>
        </p:txBody>
      </p:sp>
      <p:sp>
        <p:nvSpPr>
          <p:cNvPr id="3" name="Cloud Callout 2">
            <a:extLst>
              <a:ext uri="{FF2B5EF4-FFF2-40B4-BE49-F238E27FC236}">
                <a16:creationId xmlns:a16="http://schemas.microsoft.com/office/drawing/2014/main" id="{2737218B-6076-8B4C-B9BB-AFC7B66CD255}"/>
              </a:ext>
            </a:extLst>
          </p:cNvPr>
          <p:cNvSpPr/>
          <p:nvPr/>
        </p:nvSpPr>
        <p:spPr>
          <a:xfrm>
            <a:off x="3836707" y="3248979"/>
            <a:ext cx="3960440" cy="954107"/>
          </a:xfrm>
          <a:prstGeom prst="cloudCallout">
            <a:avLst>
              <a:gd name="adj1" fmla="val -50243"/>
              <a:gd name="adj2" fmla="val 1914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2150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0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8F7689-9199-7247-B1A2-F09B4CA84445}" type="slidenum">
              <a:rPr lang="de-DE"/>
              <a:pPr>
                <a:defRPr/>
              </a:pPr>
              <a:t>5</a:t>
            </a:fld>
            <a:endParaRPr lang="de-DE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Erweiterte </a:t>
            </a:r>
            <a:r>
              <a:rPr lang="de-DE" dirty="0"/>
              <a:t>Prioritätswarteschlangen</a:t>
            </a:r>
            <a:endParaRPr lang="de-DE" dirty="0">
              <a:cs typeface="+mj-cs"/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2100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sz="2400" dirty="0">
                <a:solidFill>
                  <a:schemeClr val="accent2"/>
                </a:solidFill>
                <a:cs typeface="+mn-cs"/>
              </a:rPr>
              <a:t>Zusätzliche Operationen:</a:t>
            </a:r>
          </a:p>
          <a:p>
            <a:pPr eaLnBrk="1" hangingPunct="1">
              <a:defRPr/>
            </a:pPr>
            <a:r>
              <a:rPr lang="de-DE" sz="2400" dirty="0" err="1">
                <a:solidFill>
                  <a:schemeClr val="hlink"/>
                </a:solidFill>
                <a:cs typeface="+mn-cs"/>
              </a:rPr>
              <a:t>procedure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sz="2400" dirty="0" err="1">
                <a:solidFill>
                  <a:srgbClr val="FF0000"/>
                </a:solidFill>
                <a:cs typeface="+mn-cs"/>
              </a:rPr>
              <a:t>delete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(</a:t>
            </a:r>
            <a:r>
              <a:rPr lang="de-DE" sz="2400" dirty="0" err="1">
                <a:solidFill>
                  <a:schemeClr val="hlink"/>
                </a:solidFill>
                <a:cs typeface="+mn-cs"/>
              </a:rPr>
              <a:t>e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, </a:t>
            </a:r>
            <a:r>
              <a:rPr lang="de-DE" sz="2400" dirty="0" err="1">
                <a:solidFill>
                  <a:schemeClr val="hlink"/>
                </a:solidFill>
                <a:cs typeface="+mn-cs"/>
              </a:rPr>
              <a:t>pq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)</a:t>
            </a:r>
            <a:r>
              <a:rPr lang="de-DE" sz="2400" dirty="0">
                <a:cs typeface="+mn-cs"/>
              </a:rPr>
              <a:t> löscht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e</a:t>
            </a:r>
            <a:r>
              <a:rPr lang="de-DE" sz="2400" dirty="0">
                <a:cs typeface="+mn-cs"/>
              </a:rPr>
              <a:t> aus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pq</a:t>
            </a:r>
            <a:r>
              <a:rPr lang="de-DE" sz="2400" dirty="0"/>
              <a:t>,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 </a:t>
            </a:r>
            <a:r>
              <a:rPr lang="de-DE" sz="2400" dirty="0">
                <a:cs typeface="+mn-cs"/>
              </a:rPr>
              <a:t>falls vorhanden, verändert ggf.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pq</a:t>
            </a:r>
            <a:endParaRPr lang="de-DE" sz="2400" dirty="0">
              <a:solidFill>
                <a:srgbClr val="3C8C93"/>
              </a:solidFill>
              <a:cs typeface="+mn-cs"/>
            </a:endParaRPr>
          </a:p>
          <a:p>
            <a:pPr eaLnBrk="1" hangingPunct="1">
              <a:defRPr/>
            </a:pPr>
            <a:r>
              <a:rPr lang="de-DE" sz="2400" dirty="0" err="1">
                <a:solidFill>
                  <a:schemeClr val="hlink"/>
                </a:solidFill>
              </a:rPr>
              <a:t>procedure</a:t>
            </a:r>
            <a:r>
              <a:rPr lang="de-DE" sz="2400" dirty="0">
                <a:solidFill>
                  <a:schemeClr val="hlink"/>
                </a:solidFill>
              </a:rPr>
              <a:t> </a:t>
            </a:r>
            <a:r>
              <a:rPr lang="de-DE" sz="2400" dirty="0" err="1">
                <a:solidFill>
                  <a:srgbClr val="FF0000"/>
                </a:solidFill>
                <a:cs typeface="+mn-cs"/>
              </a:rPr>
              <a:t>decreaseKey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(</a:t>
            </a:r>
            <a:r>
              <a:rPr lang="de-DE" sz="2400" dirty="0" err="1">
                <a:solidFill>
                  <a:schemeClr val="hlink"/>
                </a:solidFill>
                <a:cs typeface="+mn-cs"/>
              </a:rPr>
              <a:t>e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, </a:t>
            </a:r>
            <a:r>
              <a:rPr lang="de-DE" sz="2400" dirty="0" err="1">
                <a:solidFill>
                  <a:schemeClr val="hlink"/>
                </a:solidFill>
                <a:cs typeface="+mn-cs"/>
              </a:rPr>
              <a:t>pq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, 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𝛥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)</a:t>
            </a:r>
            <a:r>
              <a:rPr lang="de-DE" sz="2400" dirty="0">
                <a:cs typeface="+mn-cs"/>
              </a:rPr>
              <a:t>: </a:t>
            </a:r>
            <a:r>
              <a:rPr lang="de-DE" sz="2400" dirty="0" err="1">
                <a:solidFill>
                  <a:schemeClr val="hlink"/>
                </a:solidFill>
                <a:cs typeface="+mn-cs"/>
              </a:rPr>
              <a:t>key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(</a:t>
            </a:r>
            <a:r>
              <a:rPr lang="de-DE" sz="2400" dirty="0" err="1">
                <a:solidFill>
                  <a:schemeClr val="hlink"/>
                </a:solidFill>
                <a:cs typeface="+mn-cs"/>
              </a:rPr>
              <a:t>e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) := </a:t>
            </a:r>
            <a:r>
              <a:rPr lang="de-DE" sz="2400" dirty="0" err="1">
                <a:solidFill>
                  <a:schemeClr val="hlink"/>
                </a:solidFill>
                <a:cs typeface="+mn-cs"/>
              </a:rPr>
              <a:t>key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(</a:t>
            </a:r>
            <a:r>
              <a:rPr lang="de-DE" sz="2400" dirty="0" err="1">
                <a:solidFill>
                  <a:schemeClr val="hlink"/>
                </a:solidFill>
                <a:cs typeface="+mn-cs"/>
              </a:rPr>
              <a:t>e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)-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𝛥, </a:t>
            </a:r>
            <a:r>
              <a:rPr lang="de-DE" sz="2400" dirty="0"/>
              <a:t>verändert evtl. </a:t>
            </a:r>
            <a:r>
              <a:rPr lang="de-DE" sz="2400" dirty="0" err="1">
                <a:solidFill>
                  <a:srgbClr val="3C8C93"/>
                </a:solidFill>
              </a:rPr>
              <a:t>pq</a:t>
            </a:r>
            <a:endParaRPr lang="de-DE" sz="2400" dirty="0">
              <a:solidFill>
                <a:srgbClr val="3C8C93"/>
              </a:solidFill>
              <a:latin typeface="Symbol" charset="0"/>
              <a:cs typeface="+mn-cs"/>
              <a:sym typeface="Symbol" charset="0"/>
            </a:endParaRPr>
          </a:p>
          <a:p>
            <a:pPr eaLnBrk="1" hangingPunct="1">
              <a:defRPr/>
            </a:pPr>
            <a:r>
              <a:rPr lang="de-DE" sz="2400" dirty="0" err="1">
                <a:solidFill>
                  <a:schemeClr val="hlink"/>
                </a:solidFill>
              </a:rPr>
              <a:t>procedure</a:t>
            </a:r>
            <a:r>
              <a:rPr lang="de-DE" sz="2400" dirty="0">
                <a:solidFill>
                  <a:schemeClr val="hlink"/>
                </a:solidFill>
              </a:rPr>
              <a:t> </a:t>
            </a:r>
            <a:r>
              <a:rPr lang="de-DE" sz="2400" dirty="0" err="1">
                <a:solidFill>
                  <a:srgbClr val="FF0000"/>
                </a:solidFill>
                <a:cs typeface="+mn-cs"/>
              </a:rPr>
              <a:t>merge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pq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pq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‘) </a:t>
            </a:r>
            <a:r>
              <a:rPr lang="de-DE" sz="2400" dirty="0">
                <a:cs typeface="+mn-cs"/>
              </a:rPr>
              <a:t>fügt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pq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 </a:t>
            </a:r>
            <a:r>
              <a:rPr lang="de-DE" sz="2400" dirty="0">
                <a:cs typeface="+mn-cs"/>
              </a:rPr>
              <a:t>und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pq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‘</a:t>
            </a:r>
            <a:r>
              <a:rPr lang="de-DE" sz="2400" dirty="0">
                <a:cs typeface="+mn-cs"/>
              </a:rPr>
              <a:t> zusammen, verändert ggf.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pq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 </a:t>
            </a:r>
            <a:r>
              <a:rPr lang="de-DE" sz="2400" dirty="0">
                <a:cs typeface="+mn-cs"/>
              </a:rPr>
              <a:t>und auch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pq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‘</a:t>
            </a:r>
          </a:p>
        </p:txBody>
      </p:sp>
      <p:sp>
        <p:nvSpPr>
          <p:cNvPr id="7" name="Rechteck 4">
            <a:extLst>
              <a:ext uri="{FF2B5EF4-FFF2-40B4-BE49-F238E27FC236}">
                <a16:creationId xmlns:a16="http://schemas.microsoft.com/office/drawing/2014/main" id="{E14EF59E-AEE1-9749-8CD9-EB820E97AC39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1B188-BAE3-0A42-8492-F129AAAD879E}" type="slidenum">
              <a:rPr lang="de-DE"/>
              <a:pPr>
                <a:defRPr/>
              </a:pPr>
              <a:t>6</a:t>
            </a:fld>
            <a:endParaRPr lang="de-DE" dirty="0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Prioritätswarteschlangen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 dirty="0">
                <a:solidFill>
                  <a:schemeClr val="accent2"/>
                </a:solidFill>
                <a:cs typeface="+mn-cs"/>
              </a:rPr>
              <a:t>Einfache Realisierung mittels unsortierter Liste:</a:t>
            </a:r>
          </a:p>
          <a:p>
            <a:pPr lvl="1" eaLnBrk="1" hangingPunct="1">
              <a:defRPr/>
            </a:pPr>
            <a:r>
              <a:rPr lang="de-DE" dirty="0" err="1"/>
              <a:t>build</a:t>
            </a:r>
            <a:r>
              <a:rPr lang="de-DE" dirty="0"/>
              <a:t>: Zeit </a:t>
            </a:r>
            <a:r>
              <a:rPr lang="de-DE" dirty="0">
                <a:solidFill>
                  <a:schemeClr val="hlink"/>
                </a:solidFill>
              </a:rPr>
              <a:t>O(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)</a:t>
            </a:r>
          </a:p>
          <a:p>
            <a:pPr lvl="1" eaLnBrk="1" hangingPunct="1">
              <a:defRPr/>
            </a:pPr>
            <a:r>
              <a:rPr lang="de-DE" dirty="0" err="1"/>
              <a:t>insert</a:t>
            </a:r>
            <a:r>
              <a:rPr lang="de-DE" dirty="0"/>
              <a:t>: </a:t>
            </a:r>
            <a:r>
              <a:rPr lang="de-DE" dirty="0">
                <a:solidFill>
                  <a:schemeClr val="hlink"/>
                </a:solidFill>
              </a:rPr>
              <a:t>O(1)</a:t>
            </a:r>
          </a:p>
          <a:p>
            <a:pPr lvl="1" eaLnBrk="1" hangingPunct="1">
              <a:defRPr/>
            </a:pPr>
            <a:r>
              <a:rPr lang="de-DE" dirty="0"/>
              <a:t>min, </a:t>
            </a:r>
            <a:r>
              <a:rPr lang="de-DE" dirty="0" err="1"/>
              <a:t>deleteMin</a:t>
            </a:r>
            <a:r>
              <a:rPr lang="de-DE" dirty="0"/>
              <a:t>: </a:t>
            </a:r>
            <a:r>
              <a:rPr lang="de-DE" dirty="0">
                <a:solidFill>
                  <a:schemeClr val="hlink"/>
                </a:solidFill>
              </a:rPr>
              <a:t>O(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)</a:t>
            </a:r>
          </a:p>
          <a:p>
            <a:pPr eaLnBrk="1" hangingPunct="1">
              <a:defRPr/>
            </a:pPr>
            <a:r>
              <a:rPr lang="de-DE" sz="2800" dirty="0">
                <a:solidFill>
                  <a:schemeClr val="accent2"/>
                </a:solidFill>
              </a:rPr>
              <a:t>Realisierung </a:t>
            </a:r>
            <a:r>
              <a:rPr lang="de-DE" sz="2800" dirty="0">
                <a:solidFill>
                  <a:schemeClr val="accent2"/>
                </a:solidFill>
                <a:cs typeface="+mn-cs"/>
              </a:rPr>
              <a:t>mittels sortiertem Feld:</a:t>
            </a:r>
          </a:p>
          <a:p>
            <a:pPr lvl="1" eaLnBrk="1" hangingPunct="1">
              <a:defRPr/>
            </a:pPr>
            <a:r>
              <a:rPr lang="de-DE" dirty="0" err="1"/>
              <a:t>build</a:t>
            </a:r>
            <a:r>
              <a:rPr lang="de-DE" dirty="0"/>
              <a:t>: Zeit </a:t>
            </a:r>
            <a:r>
              <a:rPr lang="de-DE" dirty="0">
                <a:solidFill>
                  <a:schemeClr val="hlink"/>
                </a:solidFill>
              </a:rPr>
              <a:t>O(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 log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)  </a:t>
            </a:r>
            <a:r>
              <a:rPr lang="de-DE" dirty="0"/>
              <a:t>(Sortieren)</a:t>
            </a:r>
            <a:endParaRPr lang="de-DE" dirty="0">
              <a:solidFill>
                <a:schemeClr val="hlink"/>
              </a:solidFill>
            </a:endParaRPr>
          </a:p>
          <a:p>
            <a:pPr lvl="1" eaLnBrk="1" hangingPunct="1">
              <a:defRPr/>
            </a:pPr>
            <a:r>
              <a:rPr lang="de-DE" dirty="0" err="1"/>
              <a:t>insert</a:t>
            </a:r>
            <a:r>
              <a:rPr lang="de-DE" dirty="0"/>
              <a:t>: </a:t>
            </a:r>
            <a:r>
              <a:rPr lang="de-DE" dirty="0">
                <a:solidFill>
                  <a:schemeClr val="hlink"/>
                </a:solidFill>
              </a:rPr>
              <a:t>O(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)    </a:t>
            </a:r>
            <a:r>
              <a:rPr lang="de-DE" dirty="0"/>
              <a:t>(verschiebe Elemente im Feld)</a:t>
            </a:r>
          </a:p>
          <a:p>
            <a:pPr lvl="1" eaLnBrk="1" hangingPunct="1">
              <a:defRPr/>
            </a:pPr>
            <a:r>
              <a:rPr lang="de-DE" dirty="0"/>
              <a:t>min: </a:t>
            </a:r>
            <a:r>
              <a:rPr lang="de-DE" dirty="0">
                <a:solidFill>
                  <a:schemeClr val="hlink"/>
                </a:solidFill>
              </a:rPr>
              <a:t>O(1) </a:t>
            </a:r>
            <a:endParaRPr lang="de-DE" dirty="0"/>
          </a:p>
          <a:p>
            <a:pPr lvl="1" eaLnBrk="1" hangingPunct="1">
              <a:defRPr/>
            </a:pPr>
            <a:r>
              <a:rPr lang="de-DE" dirty="0" err="1"/>
              <a:t>deleteMin</a:t>
            </a:r>
            <a:r>
              <a:rPr lang="de-DE" dirty="0"/>
              <a:t>: </a:t>
            </a:r>
            <a:r>
              <a:rPr lang="de-DE" dirty="0">
                <a:solidFill>
                  <a:schemeClr val="hlink"/>
                </a:solidFill>
              </a:rPr>
              <a:t>O(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) </a:t>
            </a:r>
            <a:r>
              <a:rPr lang="de-DE" dirty="0"/>
              <a:t>(verschiebe Elemente im Feld)</a:t>
            </a:r>
            <a:endParaRPr lang="de-DE" dirty="0">
              <a:solidFill>
                <a:schemeClr val="hlink"/>
              </a:solidFill>
            </a:endParaRPr>
          </a:p>
          <a:p>
            <a:pPr lvl="1" eaLnBrk="1" hangingPunct="1">
              <a:defRPr/>
            </a:pPr>
            <a:endParaRPr lang="de-DE" sz="1600" dirty="0"/>
          </a:p>
          <a:p>
            <a:pPr algn="ctr" eaLnBrk="1" hangingPunct="1">
              <a:buFontTx/>
              <a:buNone/>
              <a:defRPr/>
            </a:pPr>
            <a:r>
              <a:rPr lang="de-DE" sz="2800" dirty="0">
                <a:solidFill>
                  <a:srgbClr val="FF0000"/>
                </a:solidFill>
                <a:cs typeface="+mn-cs"/>
              </a:rPr>
              <a:t>Bessere Struktur als Liste oder Feld möglich?</a:t>
            </a:r>
          </a:p>
        </p:txBody>
      </p:sp>
      <p:sp>
        <p:nvSpPr>
          <p:cNvPr id="7" name="Rechteck 4">
            <a:extLst>
              <a:ext uri="{FF2B5EF4-FFF2-40B4-BE49-F238E27FC236}">
                <a16:creationId xmlns:a16="http://schemas.microsoft.com/office/drawing/2014/main" id="{10C0E8B5-1369-5248-897D-C7848B444AFC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4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4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B8C65E-C169-2949-AB74-2BF9A613A7F1}" type="slidenum">
              <a:rPr lang="de-DE"/>
              <a:pPr>
                <a:defRPr/>
              </a:pPr>
              <a:t>7</a:t>
            </a:fld>
            <a:endParaRPr lang="de-DE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Binärer Heap (Wiederholung)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Idee:</a:t>
            </a:r>
            <a:r>
              <a:rPr lang="de-DE" dirty="0">
                <a:cs typeface="+mn-cs"/>
              </a:rPr>
              <a:t> Verwende binären Baum statt Liste</a:t>
            </a:r>
          </a:p>
          <a:p>
            <a:pPr eaLnBrk="1" hangingPunct="1">
              <a:buFontTx/>
              <a:buNone/>
              <a:defRPr/>
            </a:pPr>
            <a:endParaRPr lang="de-DE" sz="1600" dirty="0"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Bewahre zwei Invarianten:</a:t>
            </a:r>
          </a:p>
          <a:p>
            <a:pPr eaLnBrk="1" hangingPunct="1">
              <a:defRPr/>
            </a:pPr>
            <a:r>
              <a:rPr lang="de-DE" dirty="0">
                <a:solidFill>
                  <a:srgbClr val="FF0000"/>
                </a:solidFill>
                <a:cs typeface="+mn-cs"/>
              </a:rPr>
              <a:t>Form-Invariante:</a:t>
            </a:r>
            <a:br>
              <a:rPr lang="de-DE" dirty="0">
                <a:solidFill>
                  <a:srgbClr val="FF0000"/>
                </a:solidFill>
                <a:cs typeface="+mn-cs"/>
              </a:rPr>
            </a:br>
            <a:r>
              <a:rPr lang="de-DE" dirty="0" err="1">
                <a:cs typeface="+mn-cs"/>
              </a:rPr>
              <a:t>vollst</a:t>
            </a:r>
            <a:r>
              <a:rPr lang="de-DE" dirty="0">
                <a:cs typeface="+mn-cs"/>
              </a:rPr>
              <a:t>. Binärbaum bis auf </a:t>
            </a:r>
            <a:br>
              <a:rPr lang="de-DE" dirty="0">
                <a:cs typeface="+mn-cs"/>
              </a:rPr>
            </a:br>
            <a:r>
              <a:rPr lang="de-DE" dirty="0">
                <a:cs typeface="+mn-cs"/>
              </a:rPr>
              <a:t>unterste Ebene</a:t>
            </a:r>
          </a:p>
          <a:p>
            <a:pPr eaLnBrk="1" hangingPunct="1">
              <a:defRPr/>
            </a:pPr>
            <a:endParaRPr lang="de-DE" sz="1000" dirty="0">
              <a:cs typeface="+mn-cs"/>
            </a:endParaRPr>
          </a:p>
          <a:p>
            <a:pPr eaLnBrk="1" hangingPunct="1">
              <a:defRPr/>
            </a:pPr>
            <a:r>
              <a:rPr lang="de-DE" dirty="0">
                <a:solidFill>
                  <a:srgbClr val="FF0000"/>
                </a:solidFill>
                <a:cs typeface="+mn-cs"/>
              </a:rPr>
              <a:t>(Min)Heap-Invariante: </a:t>
            </a:r>
          </a:p>
        </p:txBody>
      </p:sp>
      <p:sp>
        <p:nvSpPr>
          <p:cNvPr id="146436" name="Line 4"/>
          <p:cNvSpPr>
            <a:spLocks noChangeShapeType="1"/>
          </p:cNvSpPr>
          <p:nvPr/>
        </p:nvSpPr>
        <p:spPr bwMode="auto">
          <a:xfrm flipH="1">
            <a:off x="5148263" y="3284538"/>
            <a:ext cx="792162" cy="12969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6437" name="Line 5"/>
          <p:cNvSpPr>
            <a:spLocks noChangeShapeType="1"/>
          </p:cNvSpPr>
          <p:nvPr/>
        </p:nvSpPr>
        <p:spPr bwMode="auto">
          <a:xfrm>
            <a:off x="5940425" y="3284538"/>
            <a:ext cx="647700" cy="1152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6438" name="Line 6"/>
          <p:cNvSpPr>
            <a:spLocks noChangeShapeType="1"/>
          </p:cNvSpPr>
          <p:nvPr/>
        </p:nvSpPr>
        <p:spPr bwMode="auto">
          <a:xfrm>
            <a:off x="5148263" y="4581525"/>
            <a:ext cx="7191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6439" name="Line 7"/>
          <p:cNvSpPr>
            <a:spLocks noChangeShapeType="1"/>
          </p:cNvSpPr>
          <p:nvPr/>
        </p:nvSpPr>
        <p:spPr bwMode="auto">
          <a:xfrm>
            <a:off x="5867400" y="4437063"/>
            <a:ext cx="0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6440" name="Line 8"/>
          <p:cNvSpPr>
            <a:spLocks noChangeShapeType="1"/>
          </p:cNvSpPr>
          <p:nvPr/>
        </p:nvSpPr>
        <p:spPr bwMode="auto">
          <a:xfrm>
            <a:off x="5867400" y="4437063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6441" name="Oval 9"/>
          <p:cNvSpPr>
            <a:spLocks noChangeArrowheads="1"/>
          </p:cNvSpPr>
          <p:nvPr/>
        </p:nvSpPr>
        <p:spPr bwMode="auto">
          <a:xfrm>
            <a:off x="7019925" y="5013325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1</a:t>
            </a:r>
          </a:p>
        </p:txBody>
      </p:sp>
      <p:sp>
        <p:nvSpPr>
          <p:cNvPr id="146442" name="Oval 10"/>
          <p:cNvSpPr>
            <a:spLocks noChangeArrowheads="1"/>
          </p:cNvSpPr>
          <p:nvPr/>
        </p:nvSpPr>
        <p:spPr bwMode="auto">
          <a:xfrm>
            <a:off x="6299200" y="5876925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2</a:t>
            </a:r>
          </a:p>
        </p:txBody>
      </p:sp>
      <p:sp>
        <p:nvSpPr>
          <p:cNvPr id="146443" name="Oval 11"/>
          <p:cNvSpPr>
            <a:spLocks noChangeArrowheads="1"/>
          </p:cNvSpPr>
          <p:nvPr/>
        </p:nvSpPr>
        <p:spPr bwMode="auto">
          <a:xfrm>
            <a:off x="7667625" y="5876925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3</a:t>
            </a:r>
          </a:p>
        </p:txBody>
      </p:sp>
      <p:sp>
        <p:nvSpPr>
          <p:cNvPr id="146444" name="Line 12"/>
          <p:cNvSpPr>
            <a:spLocks noChangeShapeType="1"/>
          </p:cNvSpPr>
          <p:nvPr/>
        </p:nvSpPr>
        <p:spPr bwMode="auto">
          <a:xfrm flipH="1">
            <a:off x="6802438" y="5516563"/>
            <a:ext cx="288925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6445" name="Line 13"/>
          <p:cNvSpPr>
            <a:spLocks noChangeShapeType="1"/>
          </p:cNvSpPr>
          <p:nvPr/>
        </p:nvSpPr>
        <p:spPr bwMode="auto">
          <a:xfrm>
            <a:off x="7523163" y="5516563"/>
            <a:ext cx="287337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6446" name="Text Box 14"/>
          <p:cNvSpPr txBox="1">
            <a:spLocks noChangeArrowheads="1"/>
          </p:cNvSpPr>
          <p:nvPr/>
        </p:nvSpPr>
        <p:spPr bwMode="auto">
          <a:xfrm>
            <a:off x="323528" y="4635133"/>
            <a:ext cx="504056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2800" dirty="0" err="1">
                <a:solidFill>
                  <a:schemeClr val="hlink"/>
                </a:solidFill>
                <a:cs typeface="+mn-cs"/>
              </a:rPr>
              <a:t>key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(e</a:t>
            </a:r>
            <a:r>
              <a:rPr lang="de-DE" sz="2800" baseline="-25000" dirty="0">
                <a:solidFill>
                  <a:schemeClr val="hlink"/>
                </a:solidFill>
                <a:cs typeface="+mn-cs"/>
              </a:rPr>
              <a:t>1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)≤min( </a:t>
            </a:r>
            <a:r>
              <a:rPr lang="de-DE" sz="2800" dirty="0">
                <a:solidFill>
                  <a:srgbClr val="FF6600"/>
                </a:solidFill>
                <a:cs typeface="+mn-cs"/>
              </a:rPr>
              <a:t>{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sz="2800" dirty="0" err="1">
                <a:solidFill>
                  <a:schemeClr val="hlink"/>
                </a:solidFill>
                <a:cs typeface="+mn-cs"/>
              </a:rPr>
              <a:t>key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(e</a:t>
            </a:r>
            <a:r>
              <a:rPr lang="de-DE" sz="2800" baseline="-25000" dirty="0">
                <a:solidFill>
                  <a:schemeClr val="hlink"/>
                </a:solidFill>
                <a:cs typeface="+mn-cs"/>
              </a:rPr>
              <a:t>2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), </a:t>
            </a:r>
            <a:r>
              <a:rPr lang="de-DE" sz="2800" dirty="0" err="1">
                <a:solidFill>
                  <a:schemeClr val="hlink"/>
                </a:solidFill>
                <a:cs typeface="+mn-cs"/>
              </a:rPr>
              <a:t>key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(e</a:t>
            </a:r>
            <a:r>
              <a:rPr lang="de-DE" sz="2800" baseline="-25000" dirty="0">
                <a:solidFill>
                  <a:schemeClr val="hlink"/>
                </a:solidFill>
                <a:cs typeface="+mn-cs"/>
              </a:rPr>
              <a:t>3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) </a:t>
            </a:r>
            <a:r>
              <a:rPr lang="de-DE" sz="2800" dirty="0">
                <a:solidFill>
                  <a:srgbClr val="FF6600"/>
                </a:solidFill>
                <a:cs typeface="+mn-cs"/>
              </a:rPr>
              <a:t>}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 )</a:t>
            </a:r>
            <a:br>
              <a:rPr lang="de-DE" sz="2800" dirty="0">
                <a:solidFill>
                  <a:schemeClr val="hlink"/>
                </a:solidFill>
                <a:cs typeface="+mn-cs"/>
              </a:rPr>
            </a:br>
            <a:r>
              <a:rPr lang="de-DE" sz="2800" dirty="0">
                <a:solidFill>
                  <a:schemeClr val="hlink"/>
                </a:solidFill>
                <a:cs typeface="+mn-cs"/>
              </a:rPr>
              <a:t>für die Kinder </a:t>
            </a:r>
            <a:r>
              <a:rPr lang="de-DE" sz="2800" dirty="0">
                <a:solidFill>
                  <a:schemeClr val="hlink"/>
                </a:solidFill>
              </a:rPr>
              <a:t>e</a:t>
            </a:r>
            <a:r>
              <a:rPr lang="de-DE" sz="2800" baseline="-25000" dirty="0">
                <a:solidFill>
                  <a:schemeClr val="hlink"/>
                </a:solidFill>
              </a:rPr>
              <a:t>2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 und </a:t>
            </a:r>
            <a:r>
              <a:rPr lang="de-DE" sz="2800" dirty="0">
                <a:solidFill>
                  <a:schemeClr val="hlink"/>
                </a:solidFill>
              </a:rPr>
              <a:t>e</a:t>
            </a:r>
            <a:r>
              <a:rPr lang="de-DE" sz="2800" baseline="-25000" dirty="0">
                <a:solidFill>
                  <a:schemeClr val="hlink"/>
                </a:solidFill>
              </a:rPr>
              <a:t>3 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von </a:t>
            </a:r>
            <a:r>
              <a:rPr lang="de-DE" sz="2800" dirty="0">
                <a:solidFill>
                  <a:schemeClr val="hlink"/>
                </a:solidFill>
              </a:rPr>
              <a:t>e</a:t>
            </a:r>
            <a:r>
              <a:rPr lang="de-DE" sz="2800" baseline="-25000" dirty="0">
                <a:solidFill>
                  <a:schemeClr val="hlink"/>
                </a:solidFill>
              </a:rPr>
              <a:t>1</a:t>
            </a:r>
            <a:endParaRPr lang="de-DE" sz="2800" dirty="0">
              <a:solidFill>
                <a:schemeClr val="hlink"/>
              </a:solidFill>
              <a:cs typeface="+mn-cs"/>
            </a:endParaRPr>
          </a:p>
        </p:txBody>
      </p:sp>
      <p:sp>
        <p:nvSpPr>
          <p:cNvPr id="146447" name="Oval 15"/>
          <p:cNvSpPr>
            <a:spLocks noChangeArrowheads="1"/>
          </p:cNvSpPr>
          <p:nvPr/>
        </p:nvSpPr>
        <p:spPr bwMode="auto">
          <a:xfrm>
            <a:off x="5867400" y="3860800"/>
            <a:ext cx="288925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6448" name="Line 16"/>
          <p:cNvSpPr>
            <a:spLocks noChangeShapeType="1"/>
          </p:cNvSpPr>
          <p:nvPr/>
        </p:nvSpPr>
        <p:spPr bwMode="auto">
          <a:xfrm>
            <a:off x="5867400" y="4076700"/>
            <a:ext cx="288925" cy="151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6449" name="Line 17"/>
          <p:cNvSpPr>
            <a:spLocks noChangeShapeType="1"/>
          </p:cNvSpPr>
          <p:nvPr/>
        </p:nvSpPr>
        <p:spPr bwMode="auto">
          <a:xfrm>
            <a:off x="6156325" y="3933825"/>
            <a:ext cx="1368425" cy="790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" name="Rechteck 4">
            <a:extLst>
              <a:ext uri="{FF2B5EF4-FFF2-40B4-BE49-F238E27FC236}">
                <a16:creationId xmlns:a16="http://schemas.microsoft.com/office/drawing/2014/main" id="{111BC1DD-267F-DE49-ACCE-D65706926835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752CA6-7FDC-8D4F-B4C8-8793BB0F0C06}" type="slidenum">
              <a:rPr lang="de-DE"/>
              <a:pPr>
                <a:defRPr/>
              </a:pPr>
              <a:t>8</a:t>
            </a:fld>
            <a:endParaRPr lang="de-DE"/>
          </a:p>
        </p:txBody>
      </p:sp>
      <p:sp>
        <p:nvSpPr>
          <p:cNvPr id="205845" name="Rectangle 21"/>
          <p:cNvSpPr>
            <a:spLocks noChangeArrowheads="1"/>
          </p:cNvSpPr>
          <p:nvPr/>
        </p:nvSpPr>
        <p:spPr bwMode="auto">
          <a:xfrm>
            <a:off x="3706813" y="4724400"/>
            <a:ext cx="792162" cy="863600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5846" name="AutoShape 22"/>
          <p:cNvSpPr>
            <a:spLocks noChangeArrowheads="1"/>
          </p:cNvSpPr>
          <p:nvPr/>
        </p:nvSpPr>
        <p:spPr bwMode="auto">
          <a:xfrm flipV="1">
            <a:off x="1619250" y="4724400"/>
            <a:ext cx="2881313" cy="8636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5847" name="AutoShape 23"/>
          <p:cNvSpPr>
            <a:spLocks noChangeArrowheads="1"/>
          </p:cNvSpPr>
          <p:nvPr/>
        </p:nvSpPr>
        <p:spPr bwMode="auto">
          <a:xfrm>
            <a:off x="2339975" y="2276475"/>
            <a:ext cx="5616575" cy="2447925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B2B2B2"/>
              </a:solidFill>
              <a:cs typeface="+mn-cs"/>
            </a:endParaRPr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cs typeface="+mj-cs"/>
              </a:rPr>
              <a:t>Binärer</a:t>
            </a:r>
            <a:r>
              <a:rPr lang="en-US" dirty="0">
                <a:cs typeface="+mj-cs"/>
              </a:rPr>
              <a:t> Heap </a:t>
            </a:r>
            <a:r>
              <a:rPr lang="de-DE" dirty="0"/>
              <a:t>(Wiederholung)</a:t>
            </a:r>
            <a:endParaRPr lang="en-US" dirty="0">
              <a:cs typeface="+mj-cs"/>
            </a:endParaRP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>
                <a:cs typeface="+mn-cs"/>
              </a:rPr>
              <a:t>Beispiel:</a:t>
            </a:r>
          </a:p>
        </p:txBody>
      </p:sp>
      <p:sp>
        <p:nvSpPr>
          <p:cNvPr id="205828" name="Oval 4"/>
          <p:cNvSpPr>
            <a:spLocks noChangeArrowheads="1"/>
          </p:cNvSpPr>
          <p:nvPr/>
        </p:nvSpPr>
        <p:spPr bwMode="auto">
          <a:xfrm>
            <a:off x="4859338" y="26368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  <a:endParaRPr lang="de-DE" baseline="-25000">
              <a:cs typeface="+mn-cs"/>
            </a:endParaRPr>
          </a:p>
        </p:txBody>
      </p:sp>
      <p:sp>
        <p:nvSpPr>
          <p:cNvPr id="205829" name="Oval 5"/>
          <p:cNvSpPr>
            <a:spLocks noChangeArrowheads="1"/>
          </p:cNvSpPr>
          <p:nvPr/>
        </p:nvSpPr>
        <p:spPr bwMode="auto">
          <a:xfrm>
            <a:off x="3922713" y="32845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  <a:endParaRPr lang="de-DE" baseline="-25000">
              <a:cs typeface="+mn-cs"/>
            </a:endParaRPr>
          </a:p>
        </p:txBody>
      </p:sp>
      <p:sp>
        <p:nvSpPr>
          <p:cNvPr id="205830" name="Oval 6"/>
          <p:cNvSpPr>
            <a:spLocks noChangeArrowheads="1"/>
          </p:cNvSpPr>
          <p:nvPr/>
        </p:nvSpPr>
        <p:spPr bwMode="auto">
          <a:xfrm>
            <a:off x="5794375" y="32845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205831" name="Oval 7"/>
          <p:cNvSpPr>
            <a:spLocks noChangeArrowheads="1"/>
          </p:cNvSpPr>
          <p:nvPr/>
        </p:nvSpPr>
        <p:spPr bwMode="auto">
          <a:xfrm>
            <a:off x="3346450" y="40767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  <a:endParaRPr lang="de-DE" baseline="-25000">
              <a:cs typeface="+mn-cs"/>
            </a:endParaRPr>
          </a:p>
        </p:txBody>
      </p:sp>
      <p:sp>
        <p:nvSpPr>
          <p:cNvPr id="205832" name="Oval 8"/>
          <p:cNvSpPr>
            <a:spLocks noChangeArrowheads="1"/>
          </p:cNvSpPr>
          <p:nvPr/>
        </p:nvSpPr>
        <p:spPr bwMode="auto">
          <a:xfrm>
            <a:off x="4354513" y="40767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  <a:endParaRPr lang="de-DE" baseline="-25000">
              <a:cs typeface="+mn-cs"/>
            </a:endParaRPr>
          </a:p>
        </p:txBody>
      </p:sp>
      <p:sp>
        <p:nvSpPr>
          <p:cNvPr id="205833" name="Oval 9"/>
          <p:cNvSpPr>
            <a:spLocks noChangeArrowheads="1"/>
          </p:cNvSpPr>
          <p:nvPr/>
        </p:nvSpPr>
        <p:spPr bwMode="auto">
          <a:xfrm>
            <a:off x="5291138" y="40767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12</a:t>
            </a:r>
            <a:endParaRPr lang="de-DE" baseline="-25000">
              <a:cs typeface="+mn-cs"/>
            </a:endParaRPr>
          </a:p>
        </p:txBody>
      </p:sp>
      <p:sp>
        <p:nvSpPr>
          <p:cNvPr id="205834" name="Oval 10"/>
          <p:cNvSpPr>
            <a:spLocks noChangeArrowheads="1"/>
          </p:cNvSpPr>
          <p:nvPr/>
        </p:nvSpPr>
        <p:spPr bwMode="auto">
          <a:xfrm>
            <a:off x="6299200" y="40767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18</a:t>
            </a:r>
            <a:endParaRPr lang="de-DE" baseline="-25000">
              <a:cs typeface="+mn-cs"/>
            </a:endParaRPr>
          </a:p>
        </p:txBody>
      </p:sp>
      <p:sp>
        <p:nvSpPr>
          <p:cNvPr id="205835" name="Oval 11"/>
          <p:cNvSpPr>
            <a:spLocks noChangeArrowheads="1"/>
          </p:cNvSpPr>
          <p:nvPr/>
        </p:nvSpPr>
        <p:spPr bwMode="auto">
          <a:xfrm>
            <a:off x="2951163" y="48688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  <a:endParaRPr lang="de-DE" baseline="-25000">
              <a:cs typeface="+mn-cs"/>
            </a:endParaRPr>
          </a:p>
        </p:txBody>
      </p:sp>
      <p:sp>
        <p:nvSpPr>
          <p:cNvPr id="205836" name="Oval 12"/>
          <p:cNvSpPr>
            <a:spLocks noChangeArrowheads="1"/>
          </p:cNvSpPr>
          <p:nvPr/>
        </p:nvSpPr>
        <p:spPr bwMode="auto">
          <a:xfrm>
            <a:off x="3706813" y="48688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17</a:t>
            </a:r>
            <a:endParaRPr lang="de-DE" baseline="-25000">
              <a:cs typeface="+mn-cs"/>
            </a:endParaRPr>
          </a:p>
        </p:txBody>
      </p:sp>
      <p:sp>
        <p:nvSpPr>
          <p:cNvPr id="205837" name="Line 13"/>
          <p:cNvSpPr>
            <a:spLocks noChangeShapeType="1"/>
          </p:cNvSpPr>
          <p:nvPr/>
        </p:nvSpPr>
        <p:spPr bwMode="auto">
          <a:xfrm flipH="1">
            <a:off x="4498975" y="29956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5838" name="Line 14"/>
          <p:cNvSpPr>
            <a:spLocks noChangeShapeType="1"/>
          </p:cNvSpPr>
          <p:nvPr/>
        </p:nvSpPr>
        <p:spPr bwMode="auto">
          <a:xfrm>
            <a:off x="5507038" y="29956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5839" name="Line 15"/>
          <p:cNvSpPr>
            <a:spLocks noChangeShapeType="1"/>
          </p:cNvSpPr>
          <p:nvPr/>
        </p:nvSpPr>
        <p:spPr bwMode="auto">
          <a:xfrm flipH="1">
            <a:off x="3779838" y="37163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5840" name="Line 16"/>
          <p:cNvSpPr>
            <a:spLocks noChangeShapeType="1"/>
          </p:cNvSpPr>
          <p:nvPr/>
        </p:nvSpPr>
        <p:spPr bwMode="auto">
          <a:xfrm>
            <a:off x="4427538" y="3787775"/>
            <a:ext cx="1444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5841" name="Line 17"/>
          <p:cNvSpPr>
            <a:spLocks noChangeShapeType="1"/>
          </p:cNvSpPr>
          <p:nvPr/>
        </p:nvSpPr>
        <p:spPr bwMode="auto">
          <a:xfrm flipH="1">
            <a:off x="5724525" y="37877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5842" name="Line 18"/>
          <p:cNvSpPr>
            <a:spLocks noChangeShapeType="1"/>
          </p:cNvSpPr>
          <p:nvPr/>
        </p:nvSpPr>
        <p:spPr bwMode="auto">
          <a:xfrm>
            <a:off x="6299200" y="37877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5843" name="Line 19"/>
          <p:cNvSpPr>
            <a:spLocks noChangeShapeType="1"/>
          </p:cNvSpPr>
          <p:nvPr/>
        </p:nvSpPr>
        <p:spPr bwMode="auto">
          <a:xfrm flipH="1">
            <a:off x="3348038" y="4579938"/>
            <a:ext cx="14287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5844" name="Line 20"/>
          <p:cNvSpPr>
            <a:spLocks noChangeShapeType="1"/>
          </p:cNvSpPr>
          <p:nvPr/>
        </p:nvSpPr>
        <p:spPr bwMode="auto">
          <a:xfrm>
            <a:off x="3779838" y="4579938"/>
            <a:ext cx="1444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5848" name="Line 24"/>
          <p:cNvSpPr>
            <a:spLocks noChangeShapeType="1"/>
          </p:cNvSpPr>
          <p:nvPr/>
        </p:nvSpPr>
        <p:spPr bwMode="auto">
          <a:xfrm flipH="1" flipV="1">
            <a:off x="5580063" y="4795838"/>
            <a:ext cx="288925" cy="287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5849" name="Text Box 25"/>
          <p:cNvSpPr txBox="1">
            <a:spLocks noChangeArrowheads="1"/>
          </p:cNvSpPr>
          <p:nvPr/>
        </p:nvSpPr>
        <p:spPr bwMode="auto">
          <a:xfrm>
            <a:off x="5580063" y="5084763"/>
            <a:ext cx="221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Forminvariante</a:t>
            </a:r>
          </a:p>
        </p:txBody>
      </p:sp>
      <p:sp>
        <p:nvSpPr>
          <p:cNvPr id="205850" name="Oval 26"/>
          <p:cNvSpPr>
            <a:spLocks noChangeArrowheads="1"/>
          </p:cNvSpPr>
          <p:nvPr/>
        </p:nvSpPr>
        <p:spPr bwMode="auto">
          <a:xfrm>
            <a:off x="3203575" y="3140075"/>
            <a:ext cx="1943100" cy="18716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5851" name="Text Box 27"/>
          <p:cNvSpPr txBox="1">
            <a:spLocks noChangeArrowheads="1"/>
          </p:cNvSpPr>
          <p:nvPr/>
        </p:nvSpPr>
        <p:spPr bwMode="auto">
          <a:xfrm>
            <a:off x="755650" y="2895600"/>
            <a:ext cx="22542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err="1">
                <a:cs typeface="+mn-cs"/>
              </a:rPr>
              <a:t>Heapinvariante</a:t>
            </a:r>
            <a:endParaRPr lang="en-US" sz="2400" dirty="0">
              <a:cs typeface="+mn-cs"/>
            </a:endParaRPr>
          </a:p>
        </p:txBody>
      </p:sp>
      <p:sp>
        <p:nvSpPr>
          <p:cNvPr id="205852" name="Line 28"/>
          <p:cNvSpPr>
            <a:spLocks noChangeShapeType="1"/>
          </p:cNvSpPr>
          <p:nvPr/>
        </p:nvSpPr>
        <p:spPr bwMode="auto">
          <a:xfrm>
            <a:off x="3059113" y="3068638"/>
            <a:ext cx="431800" cy="1444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" name="Rechteck 4">
            <a:extLst>
              <a:ext uri="{FF2B5EF4-FFF2-40B4-BE49-F238E27FC236}">
                <a16:creationId xmlns:a16="http://schemas.microsoft.com/office/drawing/2014/main" id="{DC1294A5-A892-F14F-A7B2-8A6F574B179D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40F33A-35C4-124D-938A-9C669F636B97}" type="slidenum">
              <a:rPr lang="de-DE"/>
              <a:pPr>
                <a:defRPr/>
              </a:pPr>
              <a:t>9</a:t>
            </a:fld>
            <a:endParaRPr lang="de-DE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Binärer Heap </a:t>
            </a:r>
            <a:r>
              <a:rPr lang="de-DE" dirty="0"/>
              <a:t>(Wiederholung)</a:t>
            </a:r>
            <a:endParaRPr lang="de-DE" dirty="0">
              <a:cs typeface="+mj-cs"/>
            </a:endParaRP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>
                <a:cs typeface="+mn-cs"/>
              </a:rPr>
              <a:t>Realisierung eines Binärbaums als Feld:</a:t>
            </a:r>
          </a:p>
        </p:txBody>
      </p:sp>
      <p:sp>
        <p:nvSpPr>
          <p:cNvPr id="147460" name="Oval 4"/>
          <p:cNvSpPr>
            <a:spLocks noChangeArrowheads="1"/>
          </p:cNvSpPr>
          <p:nvPr/>
        </p:nvSpPr>
        <p:spPr bwMode="auto">
          <a:xfrm>
            <a:off x="4211638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1</a:t>
            </a:r>
          </a:p>
        </p:txBody>
      </p:sp>
      <p:sp>
        <p:nvSpPr>
          <p:cNvPr id="147461" name="Oval 5"/>
          <p:cNvSpPr>
            <a:spLocks noChangeArrowheads="1"/>
          </p:cNvSpPr>
          <p:nvPr/>
        </p:nvSpPr>
        <p:spPr bwMode="auto">
          <a:xfrm>
            <a:off x="3275013" y="30686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2</a:t>
            </a:r>
          </a:p>
        </p:txBody>
      </p:sp>
      <p:sp>
        <p:nvSpPr>
          <p:cNvPr id="147462" name="Oval 6"/>
          <p:cNvSpPr>
            <a:spLocks noChangeArrowheads="1"/>
          </p:cNvSpPr>
          <p:nvPr/>
        </p:nvSpPr>
        <p:spPr bwMode="auto">
          <a:xfrm>
            <a:off x="5146675" y="30686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3</a:t>
            </a:r>
          </a:p>
        </p:txBody>
      </p:sp>
      <p:sp>
        <p:nvSpPr>
          <p:cNvPr id="147463" name="Oval 7"/>
          <p:cNvSpPr>
            <a:spLocks noChangeArrowheads="1"/>
          </p:cNvSpPr>
          <p:nvPr/>
        </p:nvSpPr>
        <p:spPr bwMode="auto">
          <a:xfrm>
            <a:off x="2698750" y="38608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4</a:t>
            </a:r>
          </a:p>
        </p:txBody>
      </p:sp>
      <p:sp>
        <p:nvSpPr>
          <p:cNvPr id="147464" name="Oval 8"/>
          <p:cNvSpPr>
            <a:spLocks noChangeArrowheads="1"/>
          </p:cNvSpPr>
          <p:nvPr/>
        </p:nvSpPr>
        <p:spPr bwMode="auto">
          <a:xfrm>
            <a:off x="3706813" y="38608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5</a:t>
            </a:r>
          </a:p>
        </p:txBody>
      </p:sp>
      <p:sp>
        <p:nvSpPr>
          <p:cNvPr id="147465" name="Oval 9"/>
          <p:cNvSpPr>
            <a:spLocks noChangeArrowheads="1"/>
          </p:cNvSpPr>
          <p:nvPr/>
        </p:nvSpPr>
        <p:spPr bwMode="auto">
          <a:xfrm>
            <a:off x="4643438" y="38608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6</a:t>
            </a:r>
          </a:p>
        </p:txBody>
      </p:sp>
      <p:sp>
        <p:nvSpPr>
          <p:cNvPr id="147466" name="Oval 10"/>
          <p:cNvSpPr>
            <a:spLocks noChangeArrowheads="1"/>
          </p:cNvSpPr>
          <p:nvPr/>
        </p:nvSpPr>
        <p:spPr bwMode="auto">
          <a:xfrm>
            <a:off x="5651500" y="38608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7</a:t>
            </a:r>
          </a:p>
        </p:txBody>
      </p:sp>
      <p:sp>
        <p:nvSpPr>
          <p:cNvPr id="147467" name="Oval 11"/>
          <p:cNvSpPr>
            <a:spLocks noChangeArrowheads="1"/>
          </p:cNvSpPr>
          <p:nvPr/>
        </p:nvSpPr>
        <p:spPr bwMode="auto">
          <a:xfrm>
            <a:off x="2303463" y="46529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8</a:t>
            </a:r>
          </a:p>
        </p:txBody>
      </p:sp>
      <p:sp>
        <p:nvSpPr>
          <p:cNvPr id="147468" name="Oval 12"/>
          <p:cNvSpPr>
            <a:spLocks noChangeArrowheads="1"/>
          </p:cNvSpPr>
          <p:nvPr/>
        </p:nvSpPr>
        <p:spPr bwMode="auto">
          <a:xfrm>
            <a:off x="3059113" y="46529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9</a:t>
            </a:r>
          </a:p>
        </p:txBody>
      </p:sp>
      <p:sp>
        <p:nvSpPr>
          <p:cNvPr id="147470" name="Rectangle 14"/>
          <p:cNvSpPr>
            <a:spLocks noChangeArrowheads="1"/>
          </p:cNvSpPr>
          <p:nvPr/>
        </p:nvSpPr>
        <p:spPr bwMode="auto">
          <a:xfrm>
            <a:off x="2122488" y="5445125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1</a:t>
            </a:r>
          </a:p>
        </p:txBody>
      </p:sp>
      <p:sp>
        <p:nvSpPr>
          <p:cNvPr id="147471" name="Rectangle 15"/>
          <p:cNvSpPr>
            <a:spLocks noChangeArrowheads="1"/>
          </p:cNvSpPr>
          <p:nvPr/>
        </p:nvSpPr>
        <p:spPr bwMode="auto">
          <a:xfrm>
            <a:off x="2627313" y="5445125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2</a:t>
            </a:r>
          </a:p>
        </p:txBody>
      </p:sp>
      <p:sp>
        <p:nvSpPr>
          <p:cNvPr id="147472" name="Rectangle 16"/>
          <p:cNvSpPr>
            <a:spLocks noChangeArrowheads="1"/>
          </p:cNvSpPr>
          <p:nvPr/>
        </p:nvSpPr>
        <p:spPr bwMode="auto">
          <a:xfrm>
            <a:off x="3130550" y="5445125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3</a:t>
            </a:r>
          </a:p>
        </p:txBody>
      </p:sp>
      <p:sp>
        <p:nvSpPr>
          <p:cNvPr id="147473" name="Rectangle 17"/>
          <p:cNvSpPr>
            <a:spLocks noChangeArrowheads="1"/>
          </p:cNvSpPr>
          <p:nvPr/>
        </p:nvSpPr>
        <p:spPr bwMode="auto">
          <a:xfrm>
            <a:off x="3635375" y="5445125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4</a:t>
            </a:r>
          </a:p>
        </p:txBody>
      </p:sp>
      <p:sp>
        <p:nvSpPr>
          <p:cNvPr id="147474" name="Rectangle 18"/>
          <p:cNvSpPr>
            <a:spLocks noChangeArrowheads="1"/>
          </p:cNvSpPr>
          <p:nvPr/>
        </p:nvSpPr>
        <p:spPr bwMode="auto">
          <a:xfrm>
            <a:off x="4138613" y="5445125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5</a:t>
            </a:r>
          </a:p>
        </p:txBody>
      </p:sp>
      <p:sp>
        <p:nvSpPr>
          <p:cNvPr id="147475" name="Rectangle 19"/>
          <p:cNvSpPr>
            <a:spLocks noChangeArrowheads="1"/>
          </p:cNvSpPr>
          <p:nvPr/>
        </p:nvSpPr>
        <p:spPr bwMode="auto">
          <a:xfrm>
            <a:off x="4643438" y="5445125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6</a:t>
            </a:r>
          </a:p>
        </p:txBody>
      </p:sp>
      <p:sp>
        <p:nvSpPr>
          <p:cNvPr id="147476" name="Rectangle 20"/>
          <p:cNvSpPr>
            <a:spLocks noChangeArrowheads="1"/>
          </p:cNvSpPr>
          <p:nvPr/>
        </p:nvSpPr>
        <p:spPr bwMode="auto">
          <a:xfrm>
            <a:off x="5146675" y="5445125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7</a:t>
            </a:r>
          </a:p>
        </p:txBody>
      </p:sp>
      <p:sp>
        <p:nvSpPr>
          <p:cNvPr id="147477" name="Rectangle 21"/>
          <p:cNvSpPr>
            <a:spLocks noChangeArrowheads="1"/>
          </p:cNvSpPr>
          <p:nvPr/>
        </p:nvSpPr>
        <p:spPr bwMode="auto">
          <a:xfrm>
            <a:off x="5651500" y="5445125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8</a:t>
            </a:r>
          </a:p>
        </p:txBody>
      </p:sp>
      <p:sp>
        <p:nvSpPr>
          <p:cNvPr id="147478" name="Rectangle 22"/>
          <p:cNvSpPr>
            <a:spLocks noChangeArrowheads="1"/>
          </p:cNvSpPr>
          <p:nvPr/>
        </p:nvSpPr>
        <p:spPr bwMode="auto">
          <a:xfrm>
            <a:off x="6154738" y="5445125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9</a:t>
            </a:r>
          </a:p>
        </p:txBody>
      </p:sp>
      <p:sp>
        <p:nvSpPr>
          <p:cNvPr id="147479" name="Line 23"/>
          <p:cNvSpPr>
            <a:spLocks noChangeShapeType="1"/>
          </p:cNvSpPr>
          <p:nvPr/>
        </p:nvSpPr>
        <p:spPr bwMode="auto">
          <a:xfrm flipH="1">
            <a:off x="3851275" y="27797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7480" name="Line 24"/>
          <p:cNvSpPr>
            <a:spLocks noChangeShapeType="1"/>
          </p:cNvSpPr>
          <p:nvPr/>
        </p:nvSpPr>
        <p:spPr bwMode="auto">
          <a:xfrm>
            <a:off x="4859338" y="27797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7481" name="Line 25"/>
          <p:cNvSpPr>
            <a:spLocks noChangeShapeType="1"/>
          </p:cNvSpPr>
          <p:nvPr/>
        </p:nvSpPr>
        <p:spPr bwMode="auto">
          <a:xfrm flipH="1">
            <a:off x="3132138" y="35004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7482" name="Line 26"/>
          <p:cNvSpPr>
            <a:spLocks noChangeShapeType="1"/>
          </p:cNvSpPr>
          <p:nvPr/>
        </p:nvSpPr>
        <p:spPr bwMode="auto">
          <a:xfrm>
            <a:off x="3779838" y="3571875"/>
            <a:ext cx="1444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7483" name="Line 27"/>
          <p:cNvSpPr>
            <a:spLocks noChangeShapeType="1"/>
          </p:cNvSpPr>
          <p:nvPr/>
        </p:nvSpPr>
        <p:spPr bwMode="auto">
          <a:xfrm flipH="1">
            <a:off x="5076825" y="35718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7484" name="Line 28"/>
          <p:cNvSpPr>
            <a:spLocks noChangeShapeType="1"/>
          </p:cNvSpPr>
          <p:nvPr/>
        </p:nvSpPr>
        <p:spPr bwMode="auto">
          <a:xfrm>
            <a:off x="5651500" y="35718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7485" name="Line 29"/>
          <p:cNvSpPr>
            <a:spLocks noChangeShapeType="1"/>
          </p:cNvSpPr>
          <p:nvPr/>
        </p:nvSpPr>
        <p:spPr bwMode="auto">
          <a:xfrm flipH="1">
            <a:off x="2700338" y="4364038"/>
            <a:ext cx="14287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7486" name="Line 30"/>
          <p:cNvSpPr>
            <a:spLocks noChangeShapeType="1"/>
          </p:cNvSpPr>
          <p:nvPr/>
        </p:nvSpPr>
        <p:spPr bwMode="auto">
          <a:xfrm>
            <a:off x="3132138" y="4364038"/>
            <a:ext cx="1444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7487" name="Line 31"/>
          <p:cNvSpPr>
            <a:spLocks noChangeShapeType="1"/>
          </p:cNvSpPr>
          <p:nvPr/>
        </p:nvSpPr>
        <p:spPr bwMode="auto">
          <a:xfrm>
            <a:off x="2625725" y="5445125"/>
            <a:ext cx="0" cy="5032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7488" name="Line 32"/>
          <p:cNvSpPr>
            <a:spLocks noChangeShapeType="1"/>
          </p:cNvSpPr>
          <p:nvPr/>
        </p:nvSpPr>
        <p:spPr bwMode="auto">
          <a:xfrm>
            <a:off x="3633788" y="5445125"/>
            <a:ext cx="0" cy="5032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7489" name="Rectangle 33"/>
          <p:cNvSpPr>
            <a:spLocks noChangeArrowheads="1"/>
          </p:cNvSpPr>
          <p:nvPr/>
        </p:nvSpPr>
        <p:spPr bwMode="auto">
          <a:xfrm>
            <a:off x="3128963" y="5445125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3</a:t>
            </a:r>
          </a:p>
        </p:txBody>
      </p:sp>
      <p:sp>
        <p:nvSpPr>
          <p:cNvPr id="147490" name="Line 34"/>
          <p:cNvSpPr>
            <a:spLocks noChangeShapeType="1"/>
          </p:cNvSpPr>
          <p:nvPr/>
        </p:nvSpPr>
        <p:spPr bwMode="auto">
          <a:xfrm>
            <a:off x="3632200" y="5445125"/>
            <a:ext cx="0" cy="5032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7491" name="Line 35"/>
          <p:cNvSpPr>
            <a:spLocks noChangeShapeType="1"/>
          </p:cNvSpPr>
          <p:nvPr/>
        </p:nvSpPr>
        <p:spPr bwMode="auto">
          <a:xfrm>
            <a:off x="5649913" y="5445125"/>
            <a:ext cx="0" cy="5032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8" name="Rechteck 4">
            <a:extLst>
              <a:ext uri="{FF2B5EF4-FFF2-40B4-BE49-F238E27FC236}">
                <a16:creationId xmlns:a16="http://schemas.microsoft.com/office/drawing/2014/main" id="{475F71AC-BA96-F54E-AE20-BCB1C2E5558A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29BBCC2-2E98-AC48-83A8-B9DF0D2B49DC}"/>
              </a:ext>
            </a:extLst>
          </p:cNvPr>
          <p:cNvSpPr/>
          <p:nvPr/>
        </p:nvSpPr>
        <p:spPr>
          <a:xfrm>
            <a:off x="6657975" y="5446465"/>
            <a:ext cx="2162497" cy="50323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4848</TotalTime>
  <Words>2309</Words>
  <Application>Microsoft Macintosh PowerPoint</Application>
  <PresentationFormat>On-screen Show (4:3)</PresentationFormat>
  <Paragraphs>435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cmsy10</vt:lpstr>
      <vt:lpstr>Myriad Pro</vt:lpstr>
      <vt:lpstr>Symbol</vt:lpstr>
      <vt:lpstr>7_Standarddesign</vt:lpstr>
      <vt:lpstr>Algorithmen und Datenstrukturen</vt:lpstr>
      <vt:lpstr>Danksagung</vt:lpstr>
      <vt:lpstr>Prioritätswarteschlangen</vt:lpstr>
      <vt:lpstr>Prioritätswarteschlangen als ADTs</vt:lpstr>
      <vt:lpstr>Erweiterte Prioritätswarteschlangen</vt:lpstr>
      <vt:lpstr>Prioritätswarteschlangen</vt:lpstr>
      <vt:lpstr>Binärer Heap (Wiederholung)</vt:lpstr>
      <vt:lpstr>Binärer Heap (Wiederholung)</vt:lpstr>
      <vt:lpstr>Binärer Heap (Wiederholung)</vt:lpstr>
      <vt:lpstr>Binärer Heap (Wiederholung)</vt:lpstr>
      <vt:lpstr>Binärer Heap (Wiederholung)</vt:lpstr>
      <vt:lpstr>Insert Operation</vt:lpstr>
      <vt:lpstr>Insert - Binärer Heap</vt:lpstr>
      <vt:lpstr>Insert Operation - Korrektheit</vt:lpstr>
      <vt:lpstr>Insert Operation - Korrektheit</vt:lpstr>
      <vt:lpstr>Insert Operation - Korrektheit</vt:lpstr>
      <vt:lpstr>DeleteMin: Binärer Heap</vt:lpstr>
      <vt:lpstr>DeleteMin Operation - Korrektheit</vt:lpstr>
      <vt:lpstr>DeleteMin Operation - Korrektheit</vt:lpstr>
      <vt:lpstr>DeleteMin Operation - Korrektheit</vt:lpstr>
      <vt:lpstr>Binärer Heap</vt:lpstr>
      <vt:lpstr>Prioritätswarteschlange mit binärem Heap</vt:lpstr>
      <vt:lpstr>Binärer Heap</vt:lpstr>
      <vt:lpstr>Binärer Heap: Operation build</vt:lpstr>
      <vt:lpstr>Aufwand für build</vt:lpstr>
      <vt:lpstr>Binärer Heap: Operation build</vt:lpstr>
      <vt:lpstr>Prioritätswarteschlangen als ADTs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718</cp:revision>
  <dcterms:created xsi:type="dcterms:W3CDTF">2010-04-27T12:26:40Z</dcterms:created>
  <dcterms:modified xsi:type="dcterms:W3CDTF">2020-04-05T18:55:41Z</dcterms:modified>
</cp:coreProperties>
</file>