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18"/>
  </p:notesMasterIdLst>
  <p:handoutMasterIdLst>
    <p:handoutMasterId r:id="rId19"/>
  </p:handoutMasterIdLst>
  <p:sldIdLst>
    <p:sldId id="341" r:id="rId2"/>
    <p:sldId id="294" r:id="rId3"/>
    <p:sldId id="379" r:id="rId4"/>
    <p:sldId id="404" r:id="rId5"/>
    <p:sldId id="296" r:id="rId6"/>
    <p:sldId id="297" r:id="rId7"/>
    <p:sldId id="298" r:id="rId8"/>
    <p:sldId id="299" r:id="rId9"/>
    <p:sldId id="300" r:id="rId10"/>
    <p:sldId id="353" r:id="rId11"/>
    <p:sldId id="301" r:id="rId12"/>
    <p:sldId id="354" r:id="rId13"/>
    <p:sldId id="303" r:id="rId14"/>
    <p:sldId id="304" r:id="rId15"/>
    <p:sldId id="305" r:id="rId16"/>
    <p:sldId id="405" r:id="rId17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0AFF"/>
    <a:srgbClr val="00429D"/>
    <a:srgbClr val="009999"/>
    <a:srgbClr val="FF6501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/>
    <p:restoredTop sz="94694"/>
  </p:normalViewPr>
  <p:slideViewPr>
    <p:cSldViewPr>
      <p:cViewPr varScale="1">
        <p:scale>
          <a:sx n="117" d="100"/>
          <a:sy n="117" d="100"/>
        </p:scale>
        <p:origin x="92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E313858-1444-3D43-A256-4203540525FB}" type="datetimeFigureOut">
              <a:rPr lang="de-DE"/>
              <a:pPr>
                <a:defRPr/>
              </a:pPr>
              <a:t>05.04.20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E53A711-EA24-9945-9209-B554BD90ED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0479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F448315-31FF-D64A-8E15-6406D822B296}" type="datetimeFigureOut">
              <a:rPr lang="de-DE"/>
              <a:pPr>
                <a:defRPr/>
              </a:pPr>
              <a:t>05.04.20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C6345C02-6D78-7546-B128-9C701081C0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372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F78D6-AAFE-6549-883F-83F0F9282AC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924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3329A-EBEB-CC42-9BF8-2D4C422D8BB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6051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412875"/>
            <a:ext cx="2057400" cy="482441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12875"/>
            <a:ext cx="6019800" cy="482441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0CD90-3039-CE49-88E9-7086438DE17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678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2F2AC-72A6-5242-BB66-261AC8F7AC4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208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6868F-D895-214A-922C-F9CC83BD0B4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3521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4038600" cy="5112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038600" cy="5112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5D1D6-D742-6C4A-8AAA-D3FFB9E8B8D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2417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205DB-DBE6-1041-9DAE-37CAD6DC95A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2371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7CBAE-3DD4-5444-8053-7BDFDCD09BA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4973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67C7A-5470-F447-AB2D-F83D66E88D9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905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08764-7045-0242-80CB-782CB840012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0821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EFC2B-7D34-1248-9673-E2DD8C0DFB8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3379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E92A142D-BBBD-2D43-AE79-F93CC528D69C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rgbClr val="DAD9D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rgbClr val="DAD9D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875"/>
            <a:ext cx="7772400" cy="935038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25092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r>
              <a:rPr lang="de-DE" sz="2400" dirty="0"/>
              <a:t>Felix </a:t>
            </a:r>
            <a:r>
              <a:rPr lang="de-DE" sz="2400" dirty="0" err="1"/>
              <a:t>Kuhr</a:t>
            </a:r>
            <a:r>
              <a:rPr lang="de-DE" sz="2400"/>
              <a:t> </a:t>
            </a:r>
            <a:r>
              <a:rPr lang="de-DE" sz="2400">
                <a:cs typeface="+mn-cs"/>
              </a:rPr>
              <a:t>(</a:t>
            </a:r>
            <a:r>
              <a:rPr lang="de-DE" sz="2400" dirty="0">
                <a:cs typeface="+mn-cs"/>
              </a:rPr>
              <a:t>Übungen)</a:t>
            </a: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sowie viele Tutoren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2514FF-C565-974A-BD15-C19760088597}"/>
              </a:ext>
            </a:extLst>
          </p:cNvPr>
          <p:cNvSpPr txBox="1"/>
          <p:nvPr/>
        </p:nvSpPr>
        <p:spPr>
          <a:xfrm>
            <a:off x="2308409" y="2060848"/>
            <a:ext cx="4527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DE" dirty="0"/>
              <a:t>Prioritätswarteschlangen mit Binomial-Heaps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Prioritätswarteschlangen als Binomial-Heaps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722392" y="1358214"/>
            <a:ext cx="5911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/>
              <a:t>pq</a:t>
            </a:r>
            <a:endParaRPr lang="de-DE" sz="2800" dirty="0"/>
          </a:p>
        </p:txBody>
      </p:sp>
      <p:sp>
        <p:nvSpPr>
          <p:cNvPr id="6" name="Rechteck 5"/>
          <p:cNvSpPr/>
          <p:nvPr/>
        </p:nvSpPr>
        <p:spPr>
          <a:xfrm>
            <a:off x="2522592" y="1358214"/>
            <a:ext cx="360040" cy="208823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1370464" y="1646246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hteck 6">
            <a:extLst>
              <a:ext uri="{FF2B5EF4-FFF2-40B4-BE49-F238E27FC236}">
                <a16:creationId xmlns:a16="http://schemas.microsoft.com/office/drawing/2014/main" id="{05A4F72F-F7D5-E747-8346-7C53C7469A1A}"/>
              </a:ext>
            </a:extLst>
          </p:cNvPr>
          <p:cNvSpPr/>
          <p:nvPr/>
        </p:nvSpPr>
        <p:spPr>
          <a:xfrm>
            <a:off x="3890744" y="233772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9" name="Gerade Verbindung mit Pfeil 9">
            <a:extLst>
              <a:ext uri="{FF2B5EF4-FFF2-40B4-BE49-F238E27FC236}">
                <a16:creationId xmlns:a16="http://schemas.microsoft.com/office/drawing/2014/main" id="{101882D0-D565-A348-8BED-EEE36587D897}"/>
              </a:ext>
            </a:extLst>
          </p:cNvPr>
          <p:cNvCxnSpPr/>
          <p:nvPr/>
        </p:nvCxnSpPr>
        <p:spPr>
          <a:xfrm>
            <a:off x="2738616" y="2528345"/>
            <a:ext cx="115212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hteck 6">
            <a:extLst>
              <a:ext uri="{FF2B5EF4-FFF2-40B4-BE49-F238E27FC236}">
                <a16:creationId xmlns:a16="http://schemas.microsoft.com/office/drawing/2014/main" id="{D3E0FF14-D976-0A4F-97D4-96F9A4D82899}"/>
              </a:ext>
            </a:extLst>
          </p:cNvPr>
          <p:cNvSpPr/>
          <p:nvPr/>
        </p:nvSpPr>
        <p:spPr>
          <a:xfrm>
            <a:off x="5114880" y="233772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6">
            <a:extLst>
              <a:ext uri="{FF2B5EF4-FFF2-40B4-BE49-F238E27FC236}">
                <a16:creationId xmlns:a16="http://schemas.microsoft.com/office/drawing/2014/main" id="{F0258606-975A-8E45-A234-CCF4B7D34CFB}"/>
              </a:ext>
            </a:extLst>
          </p:cNvPr>
          <p:cNvSpPr/>
          <p:nvPr/>
        </p:nvSpPr>
        <p:spPr>
          <a:xfrm>
            <a:off x="7882185" y="2337721"/>
            <a:ext cx="720080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</a:t>
            </a:r>
            <a:r>
              <a:rPr lang="de-DE" dirty="0">
                <a:solidFill>
                  <a:schemeClr val="tx1"/>
                </a:solidFill>
              </a:rPr>
              <a:t>[ ]</a:t>
            </a:r>
          </a:p>
        </p:txBody>
      </p:sp>
      <p:cxnSp>
        <p:nvCxnSpPr>
          <p:cNvPr id="23" name="Gerade Verbindung mit Pfeil 9">
            <a:extLst>
              <a:ext uri="{FF2B5EF4-FFF2-40B4-BE49-F238E27FC236}">
                <a16:creationId xmlns:a16="http://schemas.microsoft.com/office/drawing/2014/main" id="{E19378B0-E16E-B346-B321-B6BF0FF72E01}"/>
              </a:ext>
            </a:extLst>
          </p:cNvPr>
          <p:cNvCxnSpPr>
            <a:endCxn id="21" idx="1"/>
          </p:cNvCxnSpPr>
          <p:nvPr/>
        </p:nvCxnSpPr>
        <p:spPr>
          <a:xfrm flipV="1">
            <a:off x="4466808" y="2517741"/>
            <a:ext cx="648072" cy="1060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9">
            <a:extLst>
              <a:ext uri="{FF2B5EF4-FFF2-40B4-BE49-F238E27FC236}">
                <a16:creationId xmlns:a16="http://schemas.microsoft.com/office/drawing/2014/main" id="{25DDBC79-6B8E-7446-8C75-027BEDAC68FE}"/>
              </a:ext>
            </a:extLst>
          </p:cNvPr>
          <p:cNvCxnSpPr>
            <a:cxnSpLocks/>
            <a:stCxn id="21" idx="3"/>
            <a:endCxn id="22" idx="1"/>
          </p:cNvCxnSpPr>
          <p:nvPr/>
        </p:nvCxnSpPr>
        <p:spPr>
          <a:xfrm>
            <a:off x="5834960" y="2517741"/>
            <a:ext cx="204722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16">
            <a:extLst>
              <a:ext uri="{FF2B5EF4-FFF2-40B4-BE49-F238E27FC236}">
                <a16:creationId xmlns:a16="http://schemas.microsoft.com/office/drawing/2014/main" id="{65111EB3-8E17-4043-8979-592A41C5B49F}"/>
              </a:ext>
            </a:extLst>
          </p:cNvPr>
          <p:cNvCxnSpPr/>
          <p:nvPr/>
        </p:nvCxnSpPr>
        <p:spPr>
          <a:xfrm>
            <a:off x="4059144" y="258711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16">
            <a:extLst>
              <a:ext uri="{FF2B5EF4-FFF2-40B4-BE49-F238E27FC236}">
                <a16:creationId xmlns:a16="http://schemas.microsoft.com/office/drawing/2014/main" id="{B671D70B-BB3A-4A41-AC55-3BAEC2CFA46C}"/>
              </a:ext>
            </a:extLst>
          </p:cNvPr>
          <p:cNvCxnSpPr/>
          <p:nvPr/>
        </p:nvCxnSpPr>
        <p:spPr>
          <a:xfrm>
            <a:off x="5285689" y="258711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16">
            <a:extLst>
              <a:ext uri="{FF2B5EF4-FFF2-40B4-BE49-F238E27FC236}">
                <a16:creationId xmlns:a16="http://schemas.microsoft.com/office/drawing/2014/main" id="{2DBCAA63-E168-854B-897C-31DB9225C656}"/>
              </a:ext>
            </a:extLst>
          </p:cNvPr>
          <p:cNvCxnSpPr/>
          <p:nvPr/>
        </p:nvCxnSpPr>
        <p:spPr>
          <a:xfrm>
            <a:off x="8050585" y="2587116"/>
            <a:ext cx="8384" cy="4404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Freeform 7">
            <a:extLst>
              <a:ext uri="{FF2B5EF4-FFF2-40B4-BE49-F238E27FC236}">
                <a16:creationId xmlns:a16="http://schemas.microsoft.com/office/drawing/2014/main" id="{970BBB7D-CEE6-574D-BCD2-5943BC0FDEB5}"/>
              </a:ext>
            </a:extLst>
          </p:cNvPr>
          <p:cNvSpPr/>
          <p:nvPr/>
        </p:nvSpPr>
        <p:spPr>
          <a:xfrm>
            <a:off x="2771800" y="1664459"/>
            <a:ext cx="2780270" cy="673233"/>
          </a:xfrm>
          <a:custGeom>
            <a:avLst/>
            <a:gdLst>
              <a:gd name="connsiteX0" fmla="*/ 0 w 2780270"/>
              <a:gd name="connsiteY0" fmla="*/ 253104 h 673233"/>
              <a:gd name="connsiteX1" fmla="*/ 840259 w 2780270"/>
              <a:gd name="connsiteY1" fmla="*/ 92466 h 673233"/>
              <a:gd name="connsiteX2" fmla="*/ 1594021 w 2780270"/>
              <a:gd name="connsiteY2" fmla="*/ 5968 h 673233"/>
              <a:gd name="connsiteX3" fmla="*/ 2026508 w 2780270"/>
              <a:gd name="connsiteY3" fmla="*/ 30682 h 673233"/>
              <a:gd name="connsiteX4" fmla="*/ 2496065 w 2780270"/>
              <a:gd name="connsiteY4" fmla="*/ 216033 h 673233"/>
              <a:gd name="connsiteX5" fmla="*/ 2780270 w 2780270"/>
              <a:gd name="connsiteY5" fmla="*/ 673233 h 673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80270" h="673233">
                <a:moveTo>
                  <a:pt x="0" y="253104"/>
                </a:moveTo>
                <a:cubicBezTo>
                  <a:pt x="287294" y="193379"/>
                  <a:pt x="574589" y="133655"/>
                  <a:pt x="840259" y="92466"/>
                </a:cubicBezTo>
                <a:cubicBezTo>
                  <a:pt x="1105929" y="51277"/>
                  <a:pt x="1396313" y="16265"/>
                  <a:pt x="1594021" y="5968"/>
                </a:cubicBezTo>
                <a:cubicBezTo>
                  <a:pt x="1791729" y="-4329"/>
                  <a:pt x="1876167" y="-4329"/>
                  <a:pt x="2026508" y="30682"/>
                </a:cubicBezTo>
                <a:cubicBezTo>
                  <a:pt x="2176849" y="65693"/>
                  <a:pt x="2370438" y="108941"/>
                  <a:pt x="2496065" y="216033"/>
                </a:cubicBezTo>
                <a:cubicBezTo>
                  <a:pt x="2621692" y="323125"/>
                  <a:pt x="2700981" y="498179"/>
                  <a:pt x="2780270" y="673233"/>
                </a:cubicBezTo>
              </a:path>
            </a:pathLst>
          </a:custGeom>
          <a:noFill/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DD0387-0910-A646-A11E-1B002D0693DB}"/>
              </a:ext>
            </a:extLst>
          </p:cNvPr>
          <p:cNvSpPr txBox="1"/>
          <p:nvPr/>
        </p:nvSpPr>
        <p:spPr>
          <a:xfrm>
            <a:off x="3458696" y="1232201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min</a:t>
            </a:r>
          </a:p>
        </p:txBody>
      </p:sp>
      <p:sp>
        <p:nvSpPr>
          <p:cNvPr id="31" name="Oval 19">
            <a:extLst>
              <a:ext uri="{FF2B5EF4-FFF2-40B4-BE49-F238E27FC236}">
                <a16:creationId xmlns:a16="http://schemas.microsoft.com/office/drawing/2014/main" id="{A96AD8CC-16D3-DD48-B0DB-EDE14CFEF7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4478" y="3010360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32" name="Oval 20">
            <a:extLst>
              <a:ext uri="{FF2B5EF4-FFF2-40B4-BE49-F238E27FC236}">
                <a16:creationId xmlns:a16="http://schemas.microsoft.com/office/drawing/2014/main" id="{0437D48D-6423-E741-89C0-62BDBAED23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7379" y="3026011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33" name="Oval 21">
            <a:extLst>
              <a:ext uri="{FF2B5EF4-FFF2-40B4-BE49-F238E27FC236}">
                <a16:creationId xmlns:a16="http://schemas.microsoft.com/office/drawing/2014/main" id="{024BA75F-64BB-824B-8898-360E966CBB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7379" y="3962636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15</a:t>
            </a:r>
          </a:p>
        </p:txBody>
      </p:sp>
      <p:sp>
        <p:nvSpPr>
          <p:cNvPr id="34" name="Line 22">
            <a:extLst>
              <a:ext uri="{FF2B5EF4-FFF2-40B4-BE49-F238E27FC236}">
                <a16:creationId xmlns:a16="http://schemas.microsoft.com/office/drawing/2014/main" id="{F441BDAA-9123-CC49-A3CF-751EEEE99515}"/>
              </a:ext>
            </a:extLst>
          </p:cNvPr>
          <p:cNvSpPr>
            <a:spLocks noChangeShapeType="1"/>
          </p:cNvSpPr>
          <p:nvPr/>
        </p:nvSpPr>
        <p:spPr bwMode="auto">
          <a:xfrm>
            <a:off x="5293279" y="3457811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" name="Oval 4">
            <a:extLst>
              <a:ext uri="{FF2B5EF4-FFF2-40B4-BE49-F238E27FC236}">
                <a16:creationId xmlns:a16="http://schemas.microsoft.com/office/drawing/2014/main" id="{E53CF3C8-A262-444C-B6D6-56B7721E3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5695" y="2989605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36" name="Oval 5">
            <a:extLst>
              <a:ext uri="{FF2B5EF4-FFF2-40B4-BE49-F238E27FC236}">
                <a16:creationId xmlns:a16="http://schemas.microsoft.com/office/drawing/2014/main" id="{122CED7D-0665-7345-AB30-DCEC4BEFF1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5695" y="3926230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37" name="Line 6">
            <a:extLst>
              <a:ext uri="{FF2B5EF4-FFF2-40B4-BE49-F238E27FC236}">
                <a16:creationId xmlns:a16="http://schemas.microsoft.com/office/drawing/2014/main" id="{85571F3B-C26F-EE47-9C5D-B3089506DE37}"/>
              </a:ext>
            </a:extLst>
          </p:cNvPr>
          <p:cNvSpPr>
            <a:spLocks noChangeShapeType="1"/>
          </p:cNvSpPr>
          <p:nvPr/>
        </p:nvSpPr>
        <p:spPr bwMode="auto">
          <a:xfrm>
            <a:off x="8061595" y="3421405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8" name="Oval 7">
            <a:extLst>
              <a:ext uri="{FF2B5EF4-FFF2-40B4-BE49-F238E27FC236}">
                <a16:creationId xmlns:a16="http://schemas.microsoft.com/office/drawing/2014/main" id="{813C2CAB-3FBD-054B-A01F-58C081858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7633" y="3997668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39" name="Oval 8">
            <a:extLst>
              <a:ext uri="{FF2B5EF4-FFF2-40B4-BE49-F238E27FC236}">
                <a16:creationId xmlns:a16="http://schemas.microsoft.com/office/drawing/2014/main" id="{F196E283-1E90-8F40-9655-48790C52A4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7633" y="4934293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</a:p>
        </p:txBody>
      </p:sp>
      <p:sp>
        <p:nvSpPr>
          <p:cNvPr id="40" name="Line 9">
            <a:extLst>
              <a:ext uri="{FF2B5EF4-FFF2-40B4-BE49-F238E27FC236}">
                <a16:creationId xmlns:a16="http://schemas.microsoft.com/office/drawing/2014/main" id="{E0F50ACF-5E78-5148-81AE-E0B052E047D8}"/>
              </a:ext>
            </a:extLst>
          </p:cNvPr>
          <p:cNvSpPr>
            <a:spLocks noChangeShapeType="1"/>
          </p:cNvSpPr>
          <p:nvPr/>
        </p:nvSpPr>
        <p:spPr bwMode="auto">
          <a:xfrm>
            <a:off x="7053533" y="4429468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1" name="Line 10">
            <a:extLst>
              <a:ext uri="{FF2B5EF4-FFF2-40B4-BE49-F238E27FC236}">
                <a16:creationId xmlns:a16="http://schemas.microsoft.com/office/drawing/2014/main" id="{1DF886FD-96D0-EB4A-8512-3D615F5164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96408" y="3349968"/>
            <a:ext cx="720725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" name="Oval 11">
            <a:extLst>
              <a:ext uri="{FF2B5EF4-FFF2-40B4-BE49-F238E27FC236}">
                <a16:creationId xmlns:a16="http://schemas.microsoft.com/office/drawing/2014/main" id="{8A20B2E7-F899-DB4E-82BE-792945B563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1008" y="3997668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43" name="Oval 12">
            <a:extLst>
              <a:ext uri="{FF2B5EF4-FFF2-40B4-BE49-F238E27FC236}">
                <a16:creationId xmlns:a16="http://schemas.microsoft.com/office/drawing/2014/main" id="{14523298-CB54-6B4E-A264-0DD1CB5E5F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1008" y="4934293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</a:p>
        </p:txBody>
      </p:sp>
      <p:sp>
        <p:nvSpPr>
          <p:cNvPr id="44" name="Line 13">
            <a:extLst>
              <a:ext uri="{FF2B5EF4-FFF2-40B4-BE49-F238E27FC236}">
                <a16:creationId xmlns:a16="http://schemas.microsoft.com/office/drawing/2014/main" id="{CA192596-EBFE-C746-8E53-E919561BF0A7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6908" y="4429468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5" name="Oval 14">
            <a:extLst>
              <a:ext uri="{FF2B5EF4-FFF2-40B4-BE49-F238E27FC236}">
                <a16:creationId xmlns:a16="http://schemas.microsoft.com/office/drawing/2014/main" id="{E2EF2B9A-B342-1F44-AB7B-00C52687D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2945" y="5005730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20</a:t>
            </a:r>
          </a:p>
        </p:txBody>
      </p:sp>
      <p:sp>
        <p:nvSpPr>
          <p:cNvPr id="46" name="Oval 15">
            <a:extLst>
              <a:ext uri="{FF2B5EF4-FFF2-40B4-BE49-F238E27FC236}">
                <a16:creationId xmlns:a16="http://schemas.microsoft.com/office/drawing/2014/main" id="{0B2B6FA7-01ED-3743-B66E-0D7EECAF9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2945" y="5942355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24</a:t>
            </a:r>
          </a:p>
        </p:txBody>
      </p:sp>
      <p:sp>
        <p:nvSpPr>
          <p:cNvPr id="47" name="Line 16">
            <a:extLst>
              <a:ext uri="{FF2B5EF4-FFF2-40B4-BE49-F238E27FC236}">
                <a16:creationId xmlns:a16="http://schemas.microsoft.com/office/drawing/2014/main" id="{3261360A-57AB-4D43-8F76-A1F08AE00725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8845" y="5437530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8" name="Line 17">
            <a:extLst>
              <a:ext uri="{FF2B5EF4-FFF2-40B4-BE49-F238E27FC236}">
                <a16:creationId xmlns:a16="http://schemas.microsoft.com/office/drawing/2014/main" id="{FA2AEC80-67C7-B340-8D19-6CFDC0F94D2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51720" y="4358030"/>
            <a:ext cx="720725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9" name="Line 18">
            <a:extLst>
              <a:ext uri="{FF2B5EF4-FFF2-40B4-BE49-F238E27FC236}">
                <a16:creationId xmlns:a16="http://schemas.microsoft.com/office/drawing/2014/main" id="{5A9C1028-B9E9-9746-886B-6A36BCC0D44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61370" y="3276943"/>
            <a:ext cx="1584325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3465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B7DD0-D4A9-C147-8C49-58252A8E0A5A}" type="slidenum">
              <a:rPr lang="de-DE"/>
              <a:pPr>
                <a:defRPr/>
              </a:pPr>
              <a:t>11</a:t>
            </a:fld>
            <a:endParaRPr lang="de-DE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Binomial-Heap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 dirty="0">
                <a:cs typeface="+mn-cs"/>
              </a:rPr>
              <a:t>Abstrakte Darstellung:</a:t>
            </a:r>
          </a:p>
        </p:txBody>
      </p:sp>
      <p:sp>
        <p:nvSpPr>
          <p:cNvPr id="179204" name="Oval 4"/>
          <p:cNvSpPr>
            <a:spLocks noChangeArrowheads="1"/>
          </p:cNvSpPr>
          <p:nvPr/>
        </p:nvSpPr>
        <p:spPr bwMode="auto">
          <a:xfrm>
            <a:off x="6733183" y="2493020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179205" name="Oval 5"/>
          <p:cNvSpPr>
            <a:spLocks noChangeArrowheads="1"/>
          </p:cNvSpPr>
          <p:nvPr/>
        </p:nvSpPr>
        <p:spPr bwMode="auto">
          <a:xfrm>
            <a:off x="6733183" y="3429645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179206" name="Line 6"/>
          <p:cNvSpPr>
            <a:spLocks noChangeShapeType="1"/>
          </p:cNvSpPr>
          <p:nvPr/>
        </p:nvSpPr>
        <p:spPr bwMode="auto">
          <a:xfrm>
            <a:off x="6949083" y="2924820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9207" name="Oval 7"/>
          <p:cNvSpPr>
            <a:spLocks noChangeArrowheads="1"/>
          </p:cNvSpPr>
          <p:nvPr/>
        </p:nvSpPr>
        <p:spPr bwMode="auto">
          <a:xfrm>
            <a:off x="5725121" y="3501083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179208" name="Oval 8"/>
          <p:cNvSpPr>
            <a:spLocks noChangeArrowheads="1"/>
          </p:cNvSpPr>
          <p:nvPr/>
        </p:nvSpPr>
        <p:spPr bwMode="auto">
          <a:xfrm>
            <a:off x="5725121" y="4437708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</a:p>
        </p:txBody>
      </p:sp>
      <p:sp>
        <p:nvSpPr>
          <p:cNvPr id="179209" name="Line 9"/>
          <p:cNvSpPr>
            <a:spLocks noChangeShapeType="1"/>
          </p:cNvSpPr>
          <p:nvPr/>
        </p:nvSpPr>
        <p:spPr bwMode="auto">
          <a:xfrm>
            <a:off x="5941021" y="3932883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9210" name="Line 10"/>
          <p:cNvSpPr>
            <a:spLocks noChangeShapeType="1"/>
          </p:cNvSpPr>
          <p:nvPr/>
        </p:nvSpPr>
        <p:spPr bwMode="auto">
          <a:xfrm flipH="1">
            <a:off x="6083896" y="2853383"/>
            <a:ext cx="720725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9211" name="Oval 11"/>
          <p:cNvSpPr>
            <a:spLocks noChangeArrowheads="1"/>
          </p:cNvSpPr>
          <p:nvPr/>
        </p:nvSpPr>
        <p:spPr bwMode="auto">
          <a:xfrm>
            <a:off x="4788496" y="3501083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179212" name="Oval 12"/>
          <p:cNvSpPr>
            <a:spLocks noChangeArrowheads="1"/>
          </p:cNvSpPr>
          <p:nvPr/>
        </p:nvSpPr>
        <p:spPr bwMode="auto">
          <a:xfrm>
            <a:off x="4788496" y="4437708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</a:p>
        </p:txBody>
      </p:sp>
      <p:sp>
        <p:nvSpPr>
          <p:cNvPr id="179213" name="Line 13"/>
          <p:cNvSpPr>
            <a:spLocks noChangeShapeType="1"/>
          </p:cNvSpPr>
          <p:nvPr/>
        </p:nvSpPr>
        <p:spPr bwMode="auto">
          <a:xfrm>
            <a:off x="5004396" y="3932883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9214" name="Oval 14"/>
          <p:cNvSpPr>
            <a:spLocks noChangeArrowheads="1"/>
          </p:cNvSpPr>
          <p:nvPr/>
        </p:nvSpPr>
        <p:spPr bwMode="auto">
          <a:xfrm>
            <a:off x="3780433" y="4509145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20</a:t>
            </a:r>
          </a:p>
        </p:txBody>
      </p:sp>
      <p:sp>
        <p:nvSpPr>
          <p:cNvPr id="179215" name="Oval 15"/>
          <p:cNvSpPr>
            <a:spLocks noChangeArrowheads="1"/>
          </p:cNvSpPr>
          <p:nvPr/>
        </p:nvSpPr>
        <p:spPr bwMode="auto">
          <a:xfrm>
            <a:off x="3780433" y="5445770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24</a:t>
            </a:r>
          </a:p>
        </p:txBody>
      </p:sp>
      <p:sp>
        <p:nvSpPr>
          <p:cNvPr id="179216" name="Line 16"/>
          <p:cNvSpPr>
            <a:spLocks noChangeShapeType="1"/>
          </p:cNvSpPr>
          <p:nvPr/>
        </p:nvSpPr>
        <p:spPr bwMode="auto">
          <a:xfrm>
            <a:off x="3996333" y="4940945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9217" name="Line 17"/>
          <p:cNvSpPr>
            <a:spLocks noChangeShapeType="1"/>
          </p:cNvSpPr>
          <p:nvPr/>
        </p:nvSpPr>
        <p:spPr bwMode="auto">
          <a:xfrm flipH="1">
            <a:off x="4139208" y="3861445"/>
            <a:ext cx="720725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9218" name="Line 18"/>
          <p:cNvSpPr>
            <a:spLocks noChangeShapeType="1"/>
          </p:cNvSpPr>
          <p:nvPr/>
        </p:nvSpPr>
        <p:spPr bwMode="auto">
          <a:xfrm flipV="1">
            <a:off x="5148858" y="2780358"/>
            <a:ext cx="1584325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9219" name="Oval 19"/>
          <p:cNvSpPr>
            <a:spLocks noChangeArrowheads="1"/>
          </p:cNvSpPr>
          <p:nvPr/>
        </p:nvSpPr>
        <p:spPr bwMode="auto">
          <a:xfrm>
            <a:off x="1043583" y="2493020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179220" name="Oval 20"/>
          <p:cNvSpPr>
            <a:spLocks noChangeArrowheads="1"/>
          </p:cNvSpPr>
          <p:nvPr/>
        </p:nvSpPr>
        <p:spPr bwMode="auto">
          <a:xfrm>
            <a:off x="2412008" y="2493020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179221" name="Oval 21"/>
          <p:cNvSpPr>
            <a:spLocks noChangeArrowheads="1"/>
          </p:cNvSpPr>
          <p:nvPr/>
        </p:nvSpPr>
        <p:spPr bwMode="auto">
          <a:xfrm>
            <a:off x="2412008" y="3429645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15</a:t>
            </a:r>
          </a:p>
        </p:txBody>
      </p:sp>
      <p:sp>
        <p:nvSpPr>
          <p:cNvPr id="179222" name="Line 22"/>
          <p:cNvSpPr>
            <a:spLocks noChangeShapeType="1"/>
          </p:cNvSpPr>
          <p:nvPr/>
        </p:nvSpPr>
        <p:spPr bwMode="auto">
          <a:xfrm>
            <a:off x="2627908" y="2924820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9223" name="Line 23"/>
          <p:cNvSpPr>
            <a:spLocks noChangeShapeType="1"/>
          </p:cNvSpPr>
          <p:nvPr/>
        </p:nvSpPr>
        <p:spPr bwMode="auto">
          <a:xfrm>
            <a:off x="1475383" y="2708920"/>
            <a:ext cx="936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9224" name="Line 24"/>
          <p:cNvSpPr>
            <a:spLocks noChangeShapeType="1"/>
          </p:cNvSpPr>
          <p:nvPr/>
        </p:nvSpPr>
        <p:spPr bwMode="auto">
          <a:xfrm>
            <a:off x="2843808" y="2708920"/>
            <a:ext cx="38893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9225" name="Line 25"/>
          <p:cNvSpPr>
            <a:spLocks noChangeShapeType="1"/>
          </p:cNvSpPr>
          <p:nvPr/>
        </p:nvSpPr>
        <p:spPr bwMode="auto">
          <a:xfrm flipH="1">
            <a:off x="2772371" y="2204095"/>
            <a:ext cx="431800" cy="3603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9226" name="Text Box 26"/>
          <p:cNvSpPr txBox="1">
            <a:spLocks noChangeArrowheads="1"/>
          </p:cNvSpPr>
          <p:nvPr/>
        </p:nvSpPr>
        <p:spPr bwMode="auto">
          <a:xfrm>
            <a:off x="3204171" y="1916758"/>
            <a:ext cx="6848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solidFill>
                  <a:srgbClr val="FF0000"/>
                </a:solidFill>
                <a:cs typeface="+mn-cs"/>
              </a:rPr>
              <a:t>min</a:t>
            </a:r>
          </a:p>
        </p:txBody>
      </p:sp>
      <p:sp>
        <p:nvSpPr>
          <p:cNvPr id="33" name="Rechteck 4">
            <a:extLst>
              <a:ext uri="{FF2B5EF4-FFF2-40B4-BE49-F238E27FC236}">
                <a16:creationId xmlns:a16="http://schemas.microsoft.com/office/drawing/2014/main" id="{AE1B3DF7-FDF2-0C41-AAF3-84863E36F752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Anzahl der Bäume auf der Kette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rgbClr val="FF0000"/>
                </a:solidFill>
              </a:rPr>
              <a:t>Binomial-Heap-Invariante: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Pro Rang maximal 1 Binomial-Baum</a:t>
            </a:r>
          </a:p>
          <a:p>
            <a:r>
              <a:rPr lang="de-DE" dirty="0"/>
              <a:t>Was heißt das?</a:t>
            </a:r>
          </a:p>
          <a:p>
            <a:r>
              <a:rPr lang="de-DE" dirty="0"/>
              <a:t>Für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dirty="0"/>
              <a:t>Knoten können höchstens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log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dirty="0"/>
              <a:t> viele Binomialbäume in der Kette vorkommen </a:t>
            </a:r>
            <a:br>
              <a:rPr lang="de-DE" dirty="0"/>
            </a:br>
            <a:r>
              <a:rPr lang="de-DE" dirty="0"/>
              <a:t>(dann müssen alle Knoten untergebracht sein)</a:t>
            </a:r>
            <a:endParaRPr lang="de-DE" dirty="0">
              <a:solidFill>
                <a:schemeClr val="hlink"/>
              </a:solidFill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00735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70E0F3-9833-5B4B-88A0-B818B95CA2FC}" type="slidenum">
              <a:rPr lang="de-DE"/>
              <a:pPr>
                <a:defRPr/>
              </a:pPr>
              <a:t>13</a:t>
            </a:fld>
            <a:endParaRPr lang="de-DE"/>
          </a:p>
        </p:txBody>
      </p:sp>
      <p:sp>
        <p:nvSpPr>
          <p:cNvPr id="1740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Beispiel einer Merge-Operation</a:t>
            </a:r>
          </a:p>
        </p:txBody>
      </p:sp>
      <p:sp>
        <p:nvSpPr>
          <p:cNvPr id="174084" name="Line 4"/>
          <p:cNvSpPr>
            <a:spLocks noChangeShapeType="1"/>
          </p:cNvSpPr>
          <p:nvPr/>
        </p:nvSpPr>
        <p:spPr bwMode="auto">
          <a:xfrm>
            <a:off x="1568450" y="1895475"/>
            <a:ext cx="31702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pSp>
        <p:nvGrpSpPr>
          <p:cNvPr id="174118" name="Group 38"/>
          <p:cNvGrpSpPr>
            <a:grpSpLocks/>
          </p:cNvGrpSpPr>
          <p:nvPr/>
        </p:nvGrpSpPr>
        <p:grpSpPr bwMode="auto">
          <a:xfrm>
            <a:off x="1404938" y="1824038"/>
            <a:ext cx="311150" cy="458787"/>
            <a:chOff x="885" y="1149"/>
            <a:chExt cx="196" cy="289"/>
          </a:xfrm>
        </p:grpSpPr>
        <p:sp>
          <p:nvSpPr>
            <p:cNvPr id="174085" name="Line 5"/>
            <p:cNvSpPr>
              <a:spLocks noChangeShapeType="1"/>
            </p:cNvSpPr>
            <p:nvPr/>
          </p:nvSpPr>
          <p:spPr bwMode="auto">
            <a:xfrm flipH="1">
              <a:off x="897" y="1194"/>
              <a:ext cx="91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086" name="Line 6"/>
            <p:cNvSpPr>
              <a:spLocks noChangeShapeType="1"/>
            </p:cNvSpPr>
            <p:nvPr/>
          </p:nvSpPr>
          <p:spPr bwMode="auto">
            <a:xfrm>
              <a:off x="988" y="1194"/>
              <a:ext cx="91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087" name="Line 7"/>
            <p:cNvSpPr>
              <a:spLocks noChangeShapeType="1"/>
            </p:cNvSpPr>
            <p:nvPr/>
          </p:nvSpPr>
          <p:spPr bwMode="auto">
            <a:xfrm>
              <a:off x="897" y="1421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093" name="Oval 13"/>
            <p:cNvSpPr>
              <a:spLocks noChangeArrowheads="1"/>
            </p:cNvSpPr>
            <p:nvPr/>
          </p:nvSpPr>
          <p:spPr bwMode="auto">
            <a:xfrm>
              <a:off x="943" y="1149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096" name="Text Box 16"/>
            <p:cNvSpPr txBox="1">
              <a:spLocks noChangeArrowheads="1"/>
            </p:cNvSpPr>
            <p:nvPr/>
          </p:nvSpPr>
          <p:spPr bwMode="auto">
            <a:xfrm>
              <a:off x="885" y="1207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2</a:t>
              </a:r>
            </a:p>
          </p:txBody>
        </p:sp>
      </p:grpSp>
      <p:grpSp>
        <p:nvGrpSpPr>
          <p:cNvPr id="174127" name="Group 47"/>
          <p:cNvGrpSpPr>
            <a:grpSpLocks/>
          </p:cNvGrpSpPr>
          <p:nvPr/>
        </p:nvGrpSpPr>
        <p:grpSpPr bwMode="auto">
          <a:xfrm>
            <a:off x="3081338" y="1824038"/>
            <a:ext cx="719137" cy="936625"/>
            <a:chOff x="1941" y="1149"/>
            <a:chExt cx="453" cy="590"/>
          </a:xfrm>
        </p:grpSpPr>
        <p:sp>
          <p:nvSpPr>
            <p:cNvPr id="174088" name="Line 8"/>
            <p:cNvSpPr>
              <a:spLocks noChangeShapeType="1"/>
            </p:cNvSpPr>
            <p:nvPr/>
          </p:nvSpPr>
          <p:spPr bwMode="auto">
            <a:xfrm flipH="1">
              <a:off x="1941" y="1194"/>
              <a:ext cx="226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089" name="Line 9"/>
            <p:cNvSpPr>
              <a:spLocks noChangeShapeType="1"/>
            </p:cNvSpPr>
            <p:nvPr/>
          </p:nvSpPr>
          <p:spPr bwMode="auto">
            <a:xfrm>
              <a:off x="1941" y="1739"/>
              <a:ext cx="4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090" name="Line 10"/>
            <p:cNvSpPr>
              <a:spLocks noChangeShapeType="1"/>
            </p:cNvSpPr>
            <p:nvPr/>
          </p:nvSpPr>
          <p:spPr bwMode="auto">
            <a:xfrm>
              <a:off x="2167" y="1194"/>
              <a:ext cx="226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094" name="Oval 14"/>
            <p:cNvSpPr>
              <a:spLocks noChangeArrowheads="1"/>
            </p:cNvSpPr>
            <p:nvPr/>
          </p:nvSpPr>
          <p:spPr bwMode="auto">
            <a:xfrm>
              <a:off x="2122" y="1149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097" name="Text Box 17"/>
            <p:cNvSpPr txBox="1">
              <a:spLocks noChangeArrowheads="1"/>
            </p:cNvSpPr>
            <p:nvPr/>
          </p:nvSpPr>
          <p:spPr bwMode="auto">
            <a:xfrm>
              <a:off x="2064" y="1434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5</a:t>
              </a:r>
            </a:p>
          </p:txBody>
        </p:sp>
      </p:grpSp>
      <p:sp>
        <p:nvSpPr>
          <p:cNvPr id="174099" name="Line 19"/>
          <p:cNvSpPr>
            <a:spLocks noChangeShapeType="1"/>
          </p:cNvSpPr>
          <p:nvPr/>
        </p:nvSpPr>
        <p:spPr bwMode="auto">
          <a:xfrm>
            <a:off x="1639888" y="3335338"/>
            <a:ext cx="1925637" cy="206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pSp>
        <p:nvGrpSpPr>
          <p:cNvPr id="174119" name="Group 39"/>
          <p:cNvGrpSpPr>
            <a:grpSpLocks/>
          </p:cNvGrpSpPr>
          <p:nvPr/>
        </p:nvGrpSpPr>
        <p:grpSpPr bwMode="auto">
          <a:xfrm>
            <a:off x="1476375" y="3263900"/>
            <a:ext cx="311150" cy="458788"/>
            <a:chOff x="930" y="2056"/>
            <a:chExt cx="196" cy="289"/>
          </a:xfrm>
        </p:grpSpPr>
        <p:sp>
          <p:nvSpPr>
            <p:cNvPr id="174100" name="Line 20"/>
            <p:cNvSpPr>
              <a:spLocks noChangeShapeType="1"/>
            </p:cNvSpPr>
            <p:nvPr/>
          </p:nvSpPr>
          <p:spPr bwMode="auto">
            <a:xfrm flipH="1">
              <a:off x="942" y="2101"/>
              <a:ext cx="91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01" name="Line 21"/>
            <p:cNvSpPr>
              <a:spLocks noChangeShapeType="1"/>
            </p:cNvSpPr>
            <p:nvPr/>
          </p:nvSpPr>
          <p:spPr bwMode="auto">
            <a:xfrm>
              <a:off x="1033" y="2101"/>
              <a:ext cx="91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02" name="Line 22"/>
            <p:cNvSpPr>
              <a:spLocks noChangeShapeType="1"/>
            </p:cNvSpPr>
            <p:nvPr/>
          </p:nvSpPr>
          <p:spPr bwMode="auto">
            <a:xfrm>
              <a:off x="942" y="2328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09" name="Oval 29"/>
            <p:cNvSpPr>
              <a:spLocks noChangeArrowheads="1"/>
            </p:cNvSpPr>
            <p:nvPr/>
          </p:nvSpPr>
          <p:spPr bwMode="auto">
            <a:xfrm>
              <a:off x="988" y="2056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12" name="Text Box 32"/>
            <p:cNvSpPr txBox="1">
              <a:spLocks noChangeArrowheads="1"/>
            </p:cNvSpPr>
            <p:nvPr/>
          </p:nvSpPr>
          <p:spPr bwMode="auto">
            <a:xfrm>
              <a:off x="930" y="2114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2</a:t>
              </a:r>
            </a:p>
          </p:txBody>
        </p:sp>
      </p:grpSp>
      <p:grpSp>
        <p:nvGrpSpPr>
          <p:cNvPr id="174120" name="Group 40"/>
          <p:cNvGrpSpPr>
            <a:grpSpLocks/>
          </p:cNvGrpSpPr>
          <p:nvPr/>
        </p:nvGrpSpPr>
        <p:grpSpPr bwMode="auto">
          <a:xfrm>
            <a:off x="2144713" y="3263900"/>
            <a:ext cx="431800" cy="647700"/>
            <a:chOff x="1351" y="2056"/>
            <a:chExt cx="272" cy="408"/>
          </a:xfrm>
        </p:grpSpPr>
        <p:sp>
          <p:nvSpPr>
            <p:cNvPr id="174103" name="Line 23"/>
            <p:cNvSpPr>
              <a:spLocks noChangeShapeType="1"/>
            </p:cNvSpPr>
            <p:nvPr/>
          </p:nvSpPr>
          <p:spPr bwMode="auto">
            <a:xfrm flipH="1">
              <a:off x="1351" y="2101"/>
              <a:ext cx="136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04" name="Line 24"/>
            <p:cNvSpPr>
              <a:spLocks noChangeShapeType="1"/>
            </p:cNvSpPr>
            <p:nvPr/>
          </p:nvSpPr>
          <p:spPr bwMode="auto">
            <a:xfrm>
              <a:off x="1487" y="2101"/>
              <a:ext cx="136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05" name="Line 25"/>
            <p:cNvSpPr>
              <a:spLocks noChangeShapeType="1"/>
            </p:cNvSpPr>
            <p:nvPr/>
          </p:nvSpPr>
          <p:spPr bwMode="auto">
            <a:xfrm>
              <a:off x="1351" y="2464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10" name="Oval 30"/>
            <p:cNvSpPr>
              <a:spLocks noChangeArrowheads="1"/>
            </p:cNvSpPr>
            <p:nvPr/>
          </p:nvSpPr>
          <p:spPr bwMode="auto">
            <a:xfrm>
              <a:off x="1441" y="2056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13" name="Text Box 33"/>
            <p:cNvSpPr txBox="1">
              <a:spLocks noChangeArrowheads="1"/>
            </p:cNvSpPr>
            <p:nvPr/>
          </p:nvSpPr>
          <p:spPr bwMode="auto">
            <a:xfrm>
              <a:off x="1383" y="2205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3</a:t>
              </a:r>
            </a:p>
          </p:txBody>
        </p:sp>
      </p:grpSp>
      <p:grpSp>
        <p:nvGrpSpPr>
          <p:cNvPr id="174134" name="Group 54"/>
          <p:cNvGrpSpPr>
            <a:grpSpLocks/>
          </p:cNvGrpSpPr>
          <p:nvPr/>
        </p:nvGrpSpPr>
        <p:grpSpPr bwMode="auto">
          <a:xfrm>
            <a:off x="3152775" y="3263900"/>
            <a:ext cx="719138" cy="936625"/>
            <a:chOff x="1986" y="2056"/>
            <a:chExt cx="453" cy="590"/>
          </a:xfrm>
        </p:grpSpPr>
        <p:sp>
          <p:nvSpPr>
            <p:cNvPr id="174106" name="Line 26"/>
            <p:cNvSpPr>
              <a:spLocks noChangeShapeType="1"/>
            </p:cNvSpPr>
            <p:nvPr/>
          </p:nvSpPr>
          <p:spPr bwMode="auto">
            <a:xfrm flipH="1">
              <a:off x="1986" y="2101"/>
              <a:ext cx="226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07" name="Line 27"/>
            <p:cNvSpPr>
              <a:spLocks noChangeShapeType="1"/>
            </p:cNvSpPr>
            <p:nvPr/>
          </p:nvSpPr>
          <p:spPr bwMode="auto">
            <a:xfrm>
              <a:off x="1986" y="2646"/>
              <a:ext cx="4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08" name="Line 28"/>
            <p:cNvSpPr>
              <a:spLocks noChangeShapeType="1"/>
            </p:cNvSpPr>
            <p:nvPr/>
          </p:nvSpPr>
          <p:spPr bwMode="auto">
            <a:xfrm>
              <a:off x="2212" y="2101"/>
              <a:ext cx="226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11" name="Oval 31"/>
            <p:cNvSpPr>
              <a:spLocks noChangeArrowheads="1"/>
            </p:cNvSpPr>
            <p:nvPr/>
          </p:nvSpPr>
          <p:spPr bwMode="auto">
            <a:xfrm>
              <a:off x="2167" y="2056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14" name="Text Box 34"/>
            <p:cNvSpPr txBox="1">
              <a:spLocks noChangeArrowheads="1"/>
            </p:cNvSpPr>
            <p:nvPr/>
          </p:nvSpPr>
          <p:spPr bwMode="auto">
            <a:xfrm>
              <a:off x="2109" y="2341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5</a:t>
              </a:r>
            </a:p>
          </p:txBody>
        </p:sp>
      </p:grpSp>
      <p:grpSp>
        <p:nvGrpSpPr>
          <p:cNvPr id="174135" name="Group 55"/>
          <p:cNvGrpSpPr>
            <a:grpSpLocks/>
          </p:cNvGrpSpPr>
          <p:nvPr/>
        </p:nvGrpSpPr>
        <p:grpSpPr bwMode="auto">
          <a:xfrm>
            <a:off x="4284663" y="1824038"/>
            <a:ext cx="882650" cy="1244600"/>
            <a:chOff x="2699" y="1149"/>
            <a:chExt cx="556" cy="784"/>
          </a:xfrm>
        </p:grpSpPr>
        <p:sp>
          <p:nvSpPr>
            <p:cNvPr id="174091" name="Line 11"/>
            <p:cNvSpPr>
              <a:spLocks noChangeShapeType="1"/>
            </p:cNvSpPr>
            <p:nvPr/>
          </p:nvSpPr>
          <p:spPr bwMode="auto">
            <a:xfrm flipH="1">
              <a:off x="2712" y="1194"/>
              <a:ext cx="271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092" name="Line 12"/>
            <p:cNvSpPr>
              <a:spLocks noChangeShapeType="1"/>
            </p:cNvSpPr>
            <p:nvPr/>
          </p:nvSpPr>
          <p:spPr bwMode="auto">
            <a:xfrm>
              <a:off x="2984" y="1194"/>
              <a:ext cx="271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095" name="Oval 15"/>
            <p:cNvSpPr>
              <a:spLocks noChangeArrowheads="1"/>
            </p:cNvSpPr>
            <p:nvPr/>
          </p:nvSpPr>
          <p:spPr bwMode="auto">
            <a:xfrm>
              <a:off x="2938" y="1149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098" name="Text Box 18"/>
            <p:cNvSpPr txBox="1">
              <a:spLocks noChangeArrowheads="1"/>
            </p:cNvSpPr>
            <p:nvPr/>
          </p:nvSpPr>
          <p:spPr bwMode="auto">
            <a:xfrm>
              <a:off x="2893" y="15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7</a:t>
              </a:r>
            </a:p>
          </p:txBody>
        </p:sp>
        <p:sp>
          <p:nvSpPr>
            <p:cNvPr id="174115" name="Line 35"/>
            <p:cNvSpPr>
              <a:spLocks noChangeShapeType="1"/>
            </p:cNvSpPr>
            <p:nvPr/>
          </p:nvSpPr>
          <p:spPr bwMode="auto">
            <a:xfrm>
              <a:off x="2699" y="1933"/>
              <a:ext cx="5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174116" name="Text Box 36"/>
          <p:cNvSpPr txBox="1">
            <a:spLocks noChangeArrowheads="1"/>
          </p:cNvSpPr>
          <p:nvPr/>
        </p:nvSpPr>
        <p:spPr bwMode="auto">
          <a:xfrm>
            <a:off x="5416550" y="2006600"/>
            <a:ext cx="517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solidFill>
                  <a:schemeClr val="hlink"/>
                </a:solidFill>
                <a:cs typeface="+mn-cs"/>
              </a:rPr>
              <a:t>H</a:t>
            </a:r>
            <a:r>
              <a:rPr lang="de-DE" sz="2400" baseline="-25000">
                <a:solidFill>
                  <a:schemeClr val="hlink"/>
                </a:solidFill>
                <a:cs typeface="+mn-cs"/>
              </a:rPr>
              <a:t>1</a:t>
            </a:r>
          </a:p>
        </p:txBody>
      </p:sp>
      <p:sp>
        <p:nvSpPr>
          <p:cNvPr id="174117" name="Text Box 37"/>
          <p:cNvSpPr txBox="1">
            <a:spLocks noChangeArrowheads="1"/>
          </p:cNvSpPr>
          <p:nvPr/>
        </p:nvSpPr>
        <p:spPr bwMode="auto">
          <a:xfrm>
            <a:off x="5437188" y="3571875"/>
            <a:ext cx="517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solidFill>
                  <a:schemeClr val="hlink"/>
                </a:solidFill>
                <a:cs typeface="+mn-cs"/>
              </a:rPr>
              <a:t>H</a:t>
            </a:r>
            <a:r>
              <a:rPr lang="de-DE" sz="2400" baseline="-25000">
                <a:solidFill>
                  <a:schemeClr val="hlink"/>
                </a:solidFill>
                <a:cs typeface="+mn-cs"/>
              </a:rPr>
              <a:t>2</a:t>
            </a:r>
          </a:p>
        </p:txBody>
      </p:sp>
      <p:grpSp>
        <p:nvGrpSpPr>
          <p:cNvPr id="174121" name="Group 41"/>
          <p:cNvGrpSpPr>
            <a:grpSpLocks/>
          </p:cNvGrpSpPr>
          <p:nvPr/>
        </p:nvGrpSpPr>
        <p:grpSpPr bwMode="auto">
          <a:xfrm>
            <a:off x="1258888" y="5013325"/>
            <a:ext cx="431800" cy="647700"/>
            <a:chOff x="1351" y="2056"/>
            <a:chExt cx="272" cy="408"/>
          </a:xfrm>
        </p:grpSpPr>
        <p:sp>
          <p:nvSpPr>
            <p:cNvPr id="174122" name="Line 42"/>
            <p:cNvSpPr>
              <a:spLocks noChangeShapeType="1"/>
            </p:cNvSpPr>
            <p:nvPr/>
          </p:nvSpPr>
          <p:spPr bwMode="auto">
            <a:xfrm flipH="1">
              <a:off x="1351" y="2101"/>
              <a:ext cx="136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23" name="Line 43"/>
            <p:cNvSpPr>
              <a:spLocks noChangeShapeType="1"/>
            </p:cNvSpPr>
            <p:nvPr/>
          </p:nvSpPr>
          <p:spPr bwMode="auto">
            <a:xfrm>
              <a:off x="1487" y="2101"/>
              <a:ext cx="136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24" name="Line 44"/>
            <p:cNvSpPr>
              <a:spLocks noChangeShapeType="1"/>
            </p:cNvSpPr>
            <p:nvPr/>
          </p:nvSpPr>
          <p:spPr bwMode="auto">
            <a:xfrm>
              <a:off x="1351" y="2464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25" name="Oval 45"/>
            <p:cNvSpPr>
              <a:spLocks noChangeArrowheads="1"/>
            </p:cNvSpPr>
            <p:nvPr/>
          </p:nvSpPr>
          <p:spPr bwMode="auto">
            <a:xfrm>
              <a:off x="1441" y="2056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26" name="Text Box 46"/>
            <p:cNvSpPr txBox="1">
              <a:spLocks noChangeArrowheads="1"/>
            </p:cNvSpPr>
            <p:nvPr/>
          </p:nvSpPr>
          <p:spPr bwMode="auto">
            <a:xfrm>
              <a:off x="1383" y="2205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3</a:t>
              </a:r>
            </a:p>
          </p:txBody>
        </p:sp>
      </p:grpSp>
      <p:grpSp>
        <p:nvGrpSpPr>
          <p:cNvPr id="174128" name="Group 48"/>
          <p:cNvGrpSpPr>
            <a:grpSpLocks/>
          </p:cNvGrpSpPr>
          <p:nvPr/>
        </p:nvGrpSpPr>
        <p:grpSpPr bwMode="auto">
          <a:xfrm>
            <a:off x="3563938" y="5013325"/>
            <a:ext cx="719137" cy="936625"/>
            <a:chOff x="1941" y="1149"/>
            <a:chExt cx="453" cy="590"/>
          </a:xfrm>
        </p:grpSpPr>
        <p:sp>
          <p:nvSpPr>
            <p:cNvPr id="174129" name="Line 49"/>
            <p:cNvSpPr>
              <a:spLocks noChangeShapeType="1"/>
            </p:cNvSpPr>
            <p:nvPr/>
          </p:nvSpPr>
          <p:spPr bwMode="auto">
            <a:xfrm flipH="1">
              <a:off x="1941" y="1194"/>
              <a:ext cx="226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30" name="Line 50"/>
            <p:cNvSpPr>
              <a:spLocks noChangeShapeType="1"/>
            </p:cNvSpPr>
            <p:nvPr/>
          </p:nvSpPr>
          <p:spPr bwMode="auto">
            <a:xfrm>
              <a:off x="1941" y="1739"/>
              <a:ext cx="4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31" name="Line 51"/>
            <p:cNvSpPr>
              <a:spLocks noChangeShapeType="1"/>
            </p:cNvSpPr>
            <p:nvPr/>
          </p:nvSpPr>
          <p:spPr bwMode="auto">
            <a:xfrm>
              <a:off x="2167" y="1194"/>
              <a:ext cx="226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32" name="Oval 52"/>
            <p:cNvSpPr>
              <a:spLocks noChangeArrowheads="1"/>
            </p:cNvSpPr>
            <p:nvPr/>
          </p:nvSpPr>
          <p:spPr bwMode="auto">
            <a:xfrm>
              <a:off x="2122" y="1149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33" name="Text Box 53"/>
            <p:cNvSpPr txBox="1">
              <a:spLocks noChangeArrowheads="1"/>
            </p:cNvSpPr>
            <p:nvPr/>
          </p:nvSpPr>
          <p:spPr bwMode="auto">
            <a:xfrm>
              <a:off x="2064" y="1434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6</a:t>
              </a:r>
            </a:p>
          </p:txBody>
        </p:sp>
      </p:grpSp>
      <p:sp>
        <p:nvSpPr>
          <p:cNvPr id="174136" name="Line 56"/>
          <p:cNvSpPr>
            <a:spLocks noChangeShapeType="1"/>
          </p:cNvSpPr>
          <p:nvPr/>
        </p:nvSpPr>
        <p:spPr bwMode="auto">
          <a:xfrm flipH="1">
            <a:off x="1331913" y="5157788"/>
            <a:ext cx="215900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4137" name="Line 57"/>
          <p:cNvSpPr>
            <a:spLocks noChangeShapeType="1"/>
          </p:cNvSpPr>
          <p:nvPr/>
        </p:nvSpPr>
        <p:spPr bwMode="auto">
          <a:xfrm flipV="1">
            <a:off x="2339975" y="5013325"/>
            <a:ext cx="431800" cy="358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pSp>
        <p:nvGrpSpPr>
          <p:cNvPr id="174143" name="Group 63"/>
          <p:cNvGrpSpPr>
            <a:grpSpLocks/>
          </p:cNvGrpSpPr>
          <p:nvPr/>
        </p:nvGrpSpPr>
        <p:grpSpPr bwMode="auto">
          <a:xfrm>
            <a:off x="2339975" y="5013325"/>
            <a:ext cx="431800" cy="647700"/>
            <a:chOff x="2576" y="3326"/>
            <a:chExt cx="272" cy="408"/>
          </a:xfrm>
        </p:grpSpPr>
        <p:sp>
          <p:nvSpPr>
            <p:cNvPr id="174138" name="Line 58"/>
            <p:cNvSpPr>
              <a:spLocks noChangeShapeType="1"/>
            </p:cNvSpPr>
            <p:nvPr/>
          </p:nvSpPr>
          <p:spPr bwMode="auto">
            <a:xfrm flipH="1">
              <a:off x="2576" y="3371"/>
              <a:ext cx="136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39" name="Line 59"/>
            <p:cNvSpPr>
              <a:spLocks noChangeShapeType="1"/>
            </p:cNvSpPr>
            <p:nvPr/>
          </p:nvSpPr>
          <p:spPr bwMode="auto">
            <a:xfrm>
              <a:off x="2712" y="3371"/>
              <a:ext cx="136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40" name="Line 60"/>
            <p:cNvSpPr>
              <a:spLocks noChangeShapeType="1"/>
            </p:cNvSpPr>
            <p:nvPr/>
          </p:nvSpPr>
          <p:spPr bwMode="auto">
            <a:xfrm>
              <a:off x="2576" y="3734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41" name="Oval 61"/>
            <p:cNvSpPr>
              <a:spLocks noChangeArrowheads="1"/>
            </p:cNvSpPr>
            <p:nvPr/>
          </p:nvSpPr>
          <p:spPr bwMode="auto">
            <a:xfrm>
              <a:off x="2666" y="3326"/>
              <a:ext cx="90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74142" name="Text Box 62"/>
            <p:cNvSpPr txBox="1">
              <a:spLocks noChangeArrowheads="1"/>
            </p:cNvSpPr>
            <p:nvPr/>
          </p:nvSpPr>
          <p:spPr bwMode="auto">
            <a:xfrm>
              <a:off x="2608" y="3475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4</a:t>
              </a:r>
            </a:p>
          </p:txBody>
        </p:sp>
      </p:grpSp>
      <p:sp>
        <p:nvSpPr>
          <p:cNvPr id="174144" name="Line 64"/>
          <p:cNvSpPr>
            <a:spLocks noChangeShapeType="1"/>
          </p:cNvSpPr>
          <p:nvPr/>
        </p:nvSpPr>
        <p:spPr bwMode="auto">
          <a:xfrm flipV="1">
            <a:off x="3635375" y="4868863"/>
            <a:ext cx="5048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4145" name="Line 65"/>
          <p:cNvSpPr>
            <a:spLocks noChangeShapeType="1"/>
          </p:cNvSpPr>
          <p:nvPr/>
        </p:nvSpPr>
        <p:spPr bwMode="auto">
          <a:xfrm>
            <a:off x="3995738" y="5084763"/>
            <a:ext cx="1152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4146" name="Line 66"/>
          <p:cNvSpPr>
            <a:spLocks noChangeShapeType="1"/>
          </p:cNvSpPr>
          <p:nvPr/>
        </p:nvSpPr>
        <p:spPr bwMode="auto">
          <a:xfrm>
            <a:off x="2627313" y="5084763"/>
            <a:ext cx="12239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4147" name="Text Box 67"/>
          <p:cNvSpPr txBox="1">
            <a:spLocks noChangeArrowheads="1"/>
          </p:cNvSpPr>
          <p:nvPr/>
        </p:nvSpPr>
        <p:spPr bwMode="auto">
          <a:xfrm>
            <a:off x="1908175" y="3500438"/>
            <a:ext cx="330676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solidFill>
                  <a:srgbClr val="FF0000"/>
                </a:solidFill>
                <a:cs typeface="+mn-cs"/>
              </a:rPr>
              <a:t>Beachte beim </a:t>
            </a:r>
            <a:r>
              <a:rPr lang="de-DE" sz="2400" dirty="0" err="1">
                <a:solidFill>
                  <a:srgbClr val="FF0000"/>
                </a:solidFill>
                <a:cs typeface="+mn-cs"/>
              </a:rPr>
              <a:t>Mergen</a:t>
            </a:r>
            <a:endParaRPr lang="de-DE" sz="2400" dirty="0">
              <a:solidFill>
                <a:srgbClr val="FF0000"/>
              </a:solidFill>
              <a:cs typeface="+mn-cs"/>
            </a:endParaRPr>
          </a:p>
          <a:p>
            <a:pPr>
              <a:defRPr/>
            </a:pPr>
            <a:r>
              <a:rPr lang="de-DE" sz="2400" dirty="0">
                <a:solidFill>
                  <a:srgbClr val="FF0000"/>
                </a:solidFill>
                <a:cs typeface="+mn-cs"/>
              </a:rPr>
              <a:t>der Binomialbäume die</a:t>
            </a:r>
          </a:p>
          <a:p>
            <a:pPr>
              <a:defRPr/>
            </a:pPr>
            <a:r>
              <a:rPr lang="de-DE" sz="2400" dirty="0">
                <a:solidFill>
                  <a:srgbClr val="FF0000"/>
                </a:solidFill>
                <a:cs typeface="+mn-cs"/>
              </a:rPr>
              <a:t>Heap-Eigenschaft!</a:t>
            </a:r>
          </a:p>
        </p:txBody>
      </p:sp>
      <p:sp>
        <p:nvSpPr>
          <p:cNvPr id="174148" name="Text Box 68"/>
          <p:cNvSpPr txBox="1">
            <a:spLocks noChangeArrowheads="1"/>
          </p:cNvSpPr>
          <p:nvPr/>
        </p:nvSpPr>
        <p:spPr bwMode="auto">
          <a:xfrm>
            <a:off x="6227763" y="5084763"/>
            <a:ext cx="22209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Ergebnis-Heap</a:t>
            </a:r>
          </a:p>
        </p:txBody>
      </p:sp>
      <p:sp>
        <p:nvSpPr>
          <p:cNvPr id="174149" name="Text Box 69"/>
          <p:cNvSpPr txBox="1">
            <a:spLocks noChangeArrowheads="1"/>
          </p:cNvSpPr>
          <p:nvPr/>
        </p:nvSpPr>
        <p:spPr bwMode="auto">
          <a:xfrm>
            <a:off x="6300788" y="2852738"/>
            <a:ext cx="20510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Zahlen geben</a:t>
            </a:r>
          </a:p>
          <a:p>
            <a:pPr>
              <a:defRPr/>
            </a:pPr>
            <a:r>
              <a:rPr lang="de-DE" sz="2400">
                <a:cs typeface="+mn-cs"/>
              </a:rPr>
              <a:t>die Ränge an</a:t>
            </a:r>
          </a:p>
        </p:txBody>
      </p:sp>
      <p:sp>
        <p:nvSpPr>
          <p:cNvPr id="72" name="Rechteck 4">
            <a:extLst>
              <a:ext uri="{FF2B5EF4-FFF2-40B4-BE49-F238E27FC236}">
                <a16:creationId xmlns:a16="http://schemas.microsoft.com/office/drawing/2014/main" id="{6EA3986D-7003-0046-BBB7-5EC8AFC08151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3.93064E-6 L -0.0316 0.52439 " pathEditMode="relative" ptsTypes="AA">
                                      <p:cBhvr>
                                        <p:cTn id="6" dur="2000" fill="hold"/>
                                        <p:tgtEl>
                                          <p:spTgt spid="174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90751E-6 L -1.11111E-6 0.25156 " pathEditMode="relative" ptsTypes="AA">
                                      <p:cBhvr>
                                        <p:cTn id="8" dur="2000" fill="hold"/>
                                        <p:tgtEl>
                                          <p:spTgt spid="1741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74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74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174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60116E-6 L 0.14827 -0.01988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74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13" y="-994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3.3526E-6 L -0.01007 0.30197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74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3" y="150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4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174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174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174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4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6.30058E-6 L 0.0158 0.50336 " pathEditMode="relative" ptsTypes="AA">
                                      <p:cBhvr>
                                        <p:cTn id="56" dur="2000" fill="hold"/>
                                        <p:tgtEl>
                                          <p:spTgt spid="1741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66667E-6 6.30058E-6 L 0.07864 0.22012 " pathEditMode="relative" ptsTypes="AA">
                                      <p:cBhvr>
                                        <p:cTn id="58" dur="2000" fill="hold"/>
                                        <p:tgtEl>
                                          <p:spTgt spid="174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4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174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174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174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7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5.78035E-7 L 0.06198 0.4578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174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90" y="228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74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74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74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74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47" grpId="0"/>
      <p:bldP spid="17414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B1E7DF-7A92-8E4F-83C3-35946CC4B053}" type="slidenum">
              <a:rPr lang="de-DE"/>
              <a:pPr>
                <a:defRPr/>
              </a:pPr>
              <a:t>14</a:t>
            </a:fld>
            <a:endParaRPr lang="de-DE"/>
          </a:p>
        </p:txBody>
      </p:sp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Operationen auf Binomial-Heaps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None/>
              <a:defRPr/>
            </a:pPr>
            <a:r>
              <a:rPr lang="de-DE" dirty="0"/>
              <a:t>Sei </a:t>
            </a:r>
            <a:r>
              <a:rPr lang="de-DE" dirty="0">
                <a:solidFill>
                  <a:schemeClr val="hlink"/>
                </a:solidFill>
              </a:rPr>
              <a:t>B</a:t>
            </a:r>
            <a:r>
              <a:rPr lang="de-DE" baseline="-25000" dirty="0">
                <a:solidFill>
                  <a:schemeClr val="hlink"/>
                </a:solidFill>
              </a:rPr>
              <a:t>i</a:t>
            </a:r>
            <a:r>
              <a:rPr lang="de-DE" dirty="0">
                <a:solidFill>
                  <a:schemeClr val="hlink"/>
                </a:solidFill>
              </a:rPr>
              <a:t>:</a:t>
            </a:r>
            <a:r>
              <a:rPr lang="de-DE" dirty="0"/>
              <a:t> Binomial-Baum mit Rang </a:t>
            </a:r>
            <a:r>
              <a:rPr lang="de-DE" dirty="0">
                <a:solidFill>
                  <a:schemeClr val="hlink"/>
                </a:solidFill>
              </a:rPr>
              <a:t>i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de-DE" dirty="0">
              <a:solidFill>
                <a:schemeClr val="hlink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 err="1">
                <a:solidFill>
                  <a:schemeClr val="accent2"/>
                </a:solidFill>
              </a:rPr>
              <a:t>merge</a:t>
            </a:r>
            <a:r>
              <a:rPr lang="de-DE" dirty="0"/>
              <a:t>(</a:t>
            </a:r>
            <a:r>
              <a:rPr lang="de-DE" dirty="0" err="1"/>
              <a:t>pq</a:t>
            </a:r>
            <a:r>
              <a:rPr lang="de-DE" dirty="0"/>
              <a:t>, </a:t>
            </a:r>
            <a:r>
              <a:rPr lang="de-DE" dirty="0" err="1"/>
              <a:t>pq</a:t>
            </a:r>
            <a:r>
              <a:rPr lang="de-DE" dirty="0"/>
              <a:t>‘):</a:t>
            </a:r>
            <a:r>
              <a:rPr lang="de-DE" dirty="0">
                <a:cs typeface="+mn-cs"/>
              </a:rPr>
              <a:t> Aufwand für </a:t>
            </a:r>
            <a:r>
              <a:rPr lang="de-DE" dirty="0" err="1">
                <a:cs typeface="+mn-cs"/>
              </a:rPr>
              <a:t>Merge</a:t>
            </a:r>
            <a:r>
              <a:rPr lang="de-DE" dirty="0">
                <a:cs typeface="+mn-cs"/>
              </a:rPr>
              <a:t>-Operation: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O(log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)</a:t>
            </a:r>
            <a:endParaRPr lang="de-DE" sz="1600" dirty="0">
              <a:solidFill>
                <a:schemeClr val="hlink"/>
              </a:solidFill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 err="1">
                <a:solidFill>
                  <a:schemeClr val="accent2"/>
                </a:solidFill>
                <a:cs typeface="+mn-cs"/>
              </a:rPr>
              <a:t>insert</a:t>
            </a:r>
            <a:r>
              <a:rPr lang="de-DE" dirty="0">
                <a:cs typeface="+mn-cs"/>
              </a:rPr>
              <a:t>(</a:t>
            </a:r>
            <a:r>
              <a:rPr lang="de-DE" dirty="0" err="1">
                <a:cs typeface="+mn-cs"/>
              </a:rPr>
              <a:t>e</a:t>
            </a:r>
            <a:r>
              <a:rPr lang="de-DE" dirty="0">
                <a:cs typeface="+mn-cs"/>
              </a:rPr>
              <a:t>, </a:t>
            </a:r>
            <a:r>
              <a:rPr lang="de-DE" dirty="0" err="1">
                <a:cs typeface="+mn-cs"/>
              </a:rPr>
              <a:t>pq</a:t>
            </a:r>
            <a:r>
              <a:rPr lang="de-DE" dirty="0">
                <a:cs typeface="+mn-cs"/>
              </a:rPr>
              <a:t>): </a:t>
            </a:r>
            <a:r>
              <a:rPr lang="de-DE" dirty="0" err="1">
                <a:cs typeface="+mn-cs"/>
              </a:rPr>
              <a:t>Merge</a:t>
            </a:r>
            <a:r>
              <a:rPr lang="de-DE" dirty="0">
                <a:cs typeface="+mn-cs"/>
              </a:rPr>
              <a:t> mit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B</a:t>
            </a:r>
            <a:r>
              <a:rPr lang="de-DE" baseline="-25000" dirty="0">
                <a:solidFill>
                  <a:schemeClr val="hlink"/>
                </a:solidFill>
                <a:cs typeface="+mn-cs"/>
              </a:rPr>
              <a:t>0</a:t>
            </a:r>
            <a:r>
              <a:rPr lang="de-DE" dirty="0">
                <a:solidFill>
                  <a:schemeClr val="hlink"/>
                </a:solidFill>
                <a:cs typeface="+mn-cs"/>
              </a:rPr>
              <a:t>,</a:t>
            </a:r>
            <a:r>
              <a:rPr lang="de-DE" dirty="0">
                <a:cs typeface="+mn-cs"/>
              </a:rPr>
              <a:t> Zeit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O(log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solidFill>
                  <a:schemeClr val="accent2"/>
                </a:solidFill>
                <a:cs typeface="+mn-cs"/>
              </a:rPr>
              <a:t>min</a:t>
            </a:r>
            <a:r>
              <a:rPr lang="de-DE" dirty="0">
                <a:cs typeface="+mn-cs"/>
              </a:rPr>
              <a:t>: spezieller Zeiger, Zeit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O(1)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 err="1">
                <a:solidFill>
                  <a:schemeClr val="accent2"/>
                </a:solidFill>
                <a:cs typeface="+mn-cs"/>
              </a:rPr>
              <a:t>deleteMin</a:t>
            </a:r>
            <a:r>
              <a:rPr lang="de-DE" dirty="0">
                <a:cs typeface="+mn-cs"/>
              </a:rPr>
              <a:t>: sei Minimum in Wurzel von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B</a:t>
            </a:r>
            <a:r>
              <a:rPr lang="de-DE" baseline="-25000" dirty="0">
                <a:solidFill>
                  <a:schemeClr val="hlink"/>
                </a:solidFill>
                <a:cs typeface="+mn-cs"/>
              </a:rPr>
              <a:t>i</a:t>
            </a:r>
            <a:r>
              <a:rPr lang="de-DE" dirty="0">
                <a:solidFill>
                  <a:schemeClr val="hlink"/>
                </a:solidFill>
                <a:cs typeface="+mn-cs"/>
              </a:rPr>
              <a:t>,</a:t>
            </a:r>
            <a:r>
              <a:rPr lang="de-DE" dirty="0">
                <a:cs typeface="+mn-cs"/>
              </a:rPr>
              <a:t>  </a:t>
            </a:r>
            <a:br>
              <a:rPr lang="de-DE" dirty="0">
                <a:cs typeface="+mn-cs"/>
              </a:rPr>
            </a:br>
            <a:r>
              <a:rPr lang="de-DE" dirty="0">
                <a:cs typeface="+mn-cs"/>
              </a:rPr>
              <a:t>Löschen von Minimum: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B</a:t>
            </a:r>
            <a:r>
              <a:rPr lang="de-DE" baseline="-25000" dirty="0">
                <a:solidFill>
                  <a:schemeClr val="hlink"/>
                </a:solidFill>
                <a:cs typeface="+mn-cs"/>
              </a:rPr>
              <a:t>i</a:t>
            </a:r>
            <a:r>
              <a:rPr lang="de-DE" dirty="0">
                <a:solidFill>
                  <a:schemeClr val="hlink"/>
                </a:solidFill>
                <a:cs typeface="+mn-cs"/>
              </a:rPr>
              <a:t> </a:t>
            </a:r>
            <a:r>
              <a:rPr lang="en-US" dirty="0">
                <a:solidFill>
                  <a:schemeClr val="hlink"/>
                </a:solidFill>
                <a:latin typeface="cmsy10" charset="0"/>
                <a:cs typeface="+mn-cs"/>
              </a:rPr>
              <a:t>→</a:t>
            </a:r>
            <a:r>
              <a:rPr lang="de-DE" dirty="0">
                <a:solidFill>
                  <a:schemeClr val="hlink"/>
                </a:solidFill>
                <a:cs typeface="+mn-cs"/>
              </a:rPr>
              <a:t> B</a:t>
            </a:r>
            <a:r>
              <a:rPr lang="de-DE" baseline="-25000" dirty="0">
                <a:solidFill>
                  <a:schemeClr val="hlink"/>
                </a:solidFill>
                <a:cs typeface="+mn-cs"/>
              </a:rPr>
              <a:t>0</a:t>
            </a:r>
            <a:r>
              <a:rPr lang="de-DE" dirty="0">
                <a:solidFill>
                  <a:schemeClr val="hlink"/>
                </a:solidFill>
                <a:cs typeface="+mn-cs"/>
              </a:rPr>
              <a:t>,…,B</a:t>
            </a:r>
            <a:r>
              <a:rPr lang="de-DE" baseline="-25000" dirty="0">
                <a:solidFill>
                  <a:schemeClr val="hlink"/>
                </a:solidFill>
                <a:cs typeface="+mn-cs"/>
              </a:rPr>
              <a:t>i-1.</a:t>
            </a:r>
            <a:r>
              <a:rPr lang="de-DE" dirty="0">
                <a:cs typeface="+mn-cs"/>
              </a:rPr>
              <a:t> Diese </a:t>
            </a:r>
            <a:r>
              <a:rPr lang="de-DE" dirty="0" err="1">
                <a:cs typeface="+mn-cs"/>
              </a:rPr>
              <a:t>zurückmergen</a:t>
            </a:r>
            <a:r>
              <a:rPr lang="de-DE" dirty="0">
                <a:cs typeface="+mn-cs"/>
              </a:rPr>
              <a:t> in Binomial-Heap. Zeit dafür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O(log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).</a:t>
            </a:r>
          </a:p>
        </p:txBody>
      </p:sp>
      <p:sp>
        <p:nvSpPr>
          <p:cNvPr id="7" name="Rechteck 4">
            <a:extLst>
              <a:ext uri="{FF2B5EF4-FFF2-40B4-BE49-F238E27FC236}">
                <a16:creationId xmlns:a16="http://schemas.microsoft.com/office/drawing/2014/main" id="{5FB9EDC4-5D84-194F-AB75-A229F30774FC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5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90F04D-14B1-054A-95E9-1FDCB90343C7}" type="slidenum">
              <a:rPr lang="de-DE"/>
              <a:pPr>
                <a:defRPr/>
              </a:pPr>
              <a:t>15</a:t>
            </a:fld>
            <a:endParaRPr lang="de-DE"/>
          </a:p>
        </p:txBody>
      </p:sp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Binomial-Heap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 err="1">
                <a:solidFill>
                  <a:schemeClr val="accent2"/>
                </a:solidFill>
                <a:cs typeface="+mn-cs"/>
              </a:rPr>
              <a:t>decreaseKey</a:t>
            </a:r>
            <a:r>
              <a:rPr lang="de-DE" dirty="0">
                <a:cs typeface="+mn-cs"/>
              </a:rPr>
              <a:t>(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e</a:t>
            </a:r>
            <a:r>
              <a:rPr lang="de-DE" dirty="0">
                <a:solidFill>
                  <a:schemeClr val="hlink"/>
                </a:solidFill>
                <a:cs typeface="+mn-cs"/>
              </a:rPr>
              <a:t>,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pq</a:t>
            </a:r>
            <a:r>
              <a:rPr lang="de-DE" dirty="0">
                <a:solidFill>
                  <a:schemeClr val="hlink"/>
                </a:solidFill>
                <a:cs typeface="+mn-cs"/>
              </a:rPr>
              <a:t>,</a:t>
            </a:r>
            <a:r>
              <a:rPr lang="de-DE" dirty="0">
                <a:cs typeface="+mn-cs"/>
              </a:rPr>
              <a:t> </a:t>
            </a:r>
            <a:r>
              <a:rPr lang="de-DE" dirty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𝛥</a:t>
            </a:r>
            <a:r>
              <a:rPr lang="de-DE" dirty="0">
                <a:cs typeface="+mn-cs"/>
              </a:rPr>
              <a:t>): </a:t>
            </a:r>
            <a:r>
              <a:rPr lang="de-DE" dirty="0" err="1">
                <a:solidFill>
                  <a:schemeClr val="accent2"/>
                </a:solidFill>
                <a:cs typeface="+mn-cs"/>
              </a:rPr>
              <a:t>siftUp</a:t>
            </a:r>
            <a:r>
              <a:rPr lang="de-DE" dirty="0">
                <a:cs typeface="+mn-cs"/>
              </a:rPr>
              <a:t>-Operation in Binomial-Baum von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e</a:t>
            </a:r>
            <a:r>
              <a:rPr lang="de-DE" dirty="0">
                <a:solidFill>
                  <a:schemeClr val="hlink"/>
                </a:solidFill>
                <a:cs typeface="+mn-cs"/>
              </a:rPr>
              <a:t> </a:t>
            </a:r>
            <a:r>
              <a:rPr lang="de-DE" dirty="0">
                <a:cs typeface="+mn-cs"/>
              </a:rPr>
              <a:t>und aktualisierte min-Zeiger. Zeit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O(log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)</a:t>
            </a:r>
          </a:p>
          <a:p>
            <a:pPr eaLnBrk="1" hangingPunct="1">
              <a:defRPr/>
            </a:pPr>
            <a:endParaRPr lang="de-DE" sz="1800" dirty="0">
              <a:solidFill>
                <a:schemeClr val="accent2"/>
              </a:solidFill>
              <a:cs typeface="+mn-cs"/>
            </a:endParaRPr>
          </a:p>
          <a:p>
            <a:pPr eaLnBrk="1" hangingPunct="1">
              <a:defRPr/>
            </a:pPr>
            <a:r>
              <a:rPr lang="de-DE" dirty="0" err="1">
                <a:solidFill>
                  <a:schemeClr val="accent2"/>
                </a:solidFill>
                <a:cs typeface="+mn-cs"/>
              </a:rPr>
              <a:t>delete</a:t>
            </a:r>
            <a:r>
              <a:rPr lang="de-DE" dirty="0">
                <a:cs typeface="+mn-cs"/>
              </a:rPr>
              <a:t>(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e</a:t>
            </a:r>
            <a:r>
              <a:rPr lang="de-DE" dirty="0">
                <a:solidFill>
                  <a:schemeClr val="hlink"/>
                </a:solidFill>
                <a:cs typeface="+mn-cs"/>
              </a:rPr>
              <a:t>,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pq</a:t>
            </a:r>
            <a:r>
              <a:rPr lang="de-DE" dirty="0">
                <a:cs typeface="+mn-cs"/>
              </a:rPr>
              <a:t>): (min-Zeiger zeigt nicht auf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e</a:t>
            </a:r>
            <a:r>
              <a:rPr lang="de-DE" dirty="0">
                <a:cs typeface="+mn-cs"/>
              </a:rPr>
              <a:t>) setze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key</a:t>
            </a:r>
            <a:r>
              <a:rPr lang="de-DE" dirty="0">
                <a:solidFill>
                  <a:schemeClr val="hlink"/>
                </a:solidFill>
                <a:cs typeface="+mn-cs"/>
              </a:rPr>
              <a:t>(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e</a:t>
            </a:r>
            <a:r>
              <a:rPr lang="de-DE" dirty="0">
                <a:solidFill>
                  <a:schemeClr val="hlink"/>
                </a:solidFill>
                <a:cs typeface="+mn-cs"/>
              </a:rPr>
              <a:t>):= -</a:t>
            </a:r>
            <a:r>
              <a:rPr lang="en-US" dirty="0">
                <a:solidFill>
                  <a:schemeClr val="hlink"/>
                </a:solidFill>
                <a:latin typeface="cmsy10" charset="0"/>
                <a:cs typeface="+mn-cs"/>
              </a:rPr>
              <a:t>∞</a:t>
            </a:r>
            <a:r>
              <a:rPr lang="de-DE" dirty="0">
                <a:cs typeface="+mn-cs"/>
              </a:rPr>
              <a:t> und wende </a:t>
            </a:r>
            <a:r>
              <a:rPr lang="de-DE" dirty="0" err="1">
                <a:solidFill>
                  <a:schemeClr val="accent2"/>
                </a:solidFill>
                <a:cs typeface="+mn-cs"/>
              </a:rPr>
              <a:t>siftUp</a:t>
            </a:r>
            <a:r>
              <a:rPr lang="de-DE" dirty="0">
                <a:cs typeface="+mn-cs"/>
              </a:rPr>
              <a:t>-Operation auf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e</a:t>
            </a:r>
            <a:r>
              <a:rPr lang="de-DE" dirty="0">
                <a:cs typeface="+mn-cs"/>
              </a:rPr>
              <a:t> an, bis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e</a:t>
            </a:r>
            <a:r>
              <a:rPr lang="de-DE" dirty="0">
                <a:cs typeface="+mn-cs"/>
              </a:rPr>
              <a:t> in der Wurzel; dann weiter wie bei </a:t>
            </a:r>
            <a:r>
              <a:rPr lang="de-DE" dirty="0" err="1">
                <a:solidFill>
                  <a:schemeClr val="accent2"/>
                </a:solidFill>
                <a:cs typeface="+mn-cs"/>
              </a:rPr>
              <a:t>deleteMin</a:t>
            </a:r>
            <a:r>
              <a:rPr lang="de-DE" dirty="0">
                <a:cs typeface="+mn-cs"/>
              </a:rPr>
              <a:t>. </a:t>
            </a:r>
            <a:br>
              <a:rPr lang="de-DE" dirty="0">
                <a:cs typeface="+mn-cs"/>
              </a:rPr>
            </a:br>
            <a:r>
              <a:rPr lang="de-DE" dirty="0">
                <a:cs typeface="+mn-cs"/>
              </a:rPr>
              <a:t>Zeit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O(log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)</a:t>
            </a:r>
            <a:r>
              <a:rPr lang="de-DE" dirty="0">
                <a:cs typeface="+mn-cs"/>
              </a:rPr>
              <a:t> </a:t>
            </a:r>
          </a:p>
        </p:txBody>
      </p:sp>
      <p:sp>
        <p:nvSpPr>
          <p:cNvPr id="7" name="Rechteck 4">
            <a:extLst>
              <a:ext uri="{FF2B5EF4-FFF2-40B4-BE49-F238E27FC236}">
                <a16:creationId xmlns:a16="http://schemas.microsoft.com/office/drawing/2014/main" id="{1D75C58B-9AC9-7F44-9D8B-FE64A2359137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Zusammenfassung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  <p:graphicFrame>
        <p:nvGraphicFramePr>
          <p:cNvPr id="5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231504"/>
              </p:ext>
            </p:extLst>
          </p:nvPr>
        </p:nvGraphicFramePr>
        <p:xfrm>
          <a:off x="684213" y="1556792"/>
          <a:ext cx="7704137" cy="4064001"/>
        </p:xfrm>
        <a:graphic>
          <a:graphicData uri="http://schemas.openxmlformats.org/drawingml/2006/table">
            <a:tbl>
              <a:tblPr/>
              <a:tblGrid>
                <a:gridCol w="2376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5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Laufzeit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Binärer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-Heap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Binomial-Heap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insert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deleteMin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delete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decreaseKey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merge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0539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50B8BA-B3BC-3A41-8651-3C97CF3B3A01}" type="slidenum">
              <a:rPr lang="de-DE"/>
              <a:pPr>
                <a:defRPr/>
              </a:pPr>
              <a:t>2</a:t>
            </a:fld>
            <a:endParaRPr lang="de-DE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Prioritätswarteschlangen: Binärer Heap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 dirty="0">
                <a:solidFill>
                  <a:schemeClr val="accent2"/>
                </a:solidFill>
                <a:cs typeface="+mn-cs"/>
              </a:rPr>
              <a:t>Laufzeiten binärer Heap:</a:t>
            </a:r>
          </a:p>
          <a:p>
            <a:pPr eaLnBrk="1" hangingPunct="1">
              <a:defRPr/>
            </a:pPr>
            <a:r>
              <a:rPr lang="de-DE" dirty="0" err="1">
                <a:cs typeface="+mn-cs"/>
              </a:rPr>
              <a:t>build</a:t>
            </a:r>
            <a:r>
              <a:rPr lang="de-DE" dirty="0">
                <a:cs typeface="+mn-cs"/>
              </a:rPr>
              <a:t>: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O(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)</a:t>
            </a:r>
            <a:endParaRPr lang="de-DE" dirty="0">
              <a:cs typeface="+mn-cs"/>
            </a:endParaRPr>
          </a:p>
          <a:p>
            <a:pPr eaLnBrk="1" hangingPunct="1">
              <a:defRPr/>
            </a:pPr>
            <a:r>
              <a:rPr lang="de-DE" dirty="0" err="1">
                <a:cs typeface="+mn-cs"/>
              </a:rPr>
              <a:t>insert</a:t>
            </a:r>
            <a:r>
              <a:rPr lang="de-DE" dirty="0">
                <a:cs typeface="+mn-cs"/>
              </a:rPr>
              <a:t>: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O(log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)</a:t>
            </a:r>
          </a:p>
          <a:p>
            <a:pPr eaLnBrk="1" hangingPunct="1">
              <a:defRPr/>
            </a:pPr>
            <a:r>
              <a:rPr lang="de-DE" dirty="0">
                <a:cs typeface="+mn-cs"/>
              </a:rPr>
              <a:t>min: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O(1)</a:t>
            </a:r>
          </a:p>
          <a:p>
            <a:pPr eaLnBrk="1" hangingPunct="1">
              <a:defRPr/>
            </a:pPr>
            <a:r>
              <a:rPr lang="de-DE" dirty="0" err="1">
                <a:cs typeface="+mn-cs"/>
              </a:rPr>
              <a:t>deleteMin</a:t>
            </a:r>
            <a:r>
              <a:rPr lang="de-DE" dirty="0">
                <a:cs typeface="+mn-cs"/>
              </a:rPr>
              <a:t>: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O(log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)</a:t>
            </a:r>
          </a:p>
          <a:p>
            <a:pPr eaLnBrk="1" hangingPunct="1">
              <a:buFontTx/>
              <a:buNone/>
              <a:defRPr/>
            </a:pPr>
            <a:endParaRPr lang="de-DE" dirty="0">
              <a:solidFill>
                <a:schemeClr val="hlink"/>
              </a:solidFill>
              <a:cs typeface="+mn-cs"/>
            </a:endParaRPr>
          </a:p>
        </p:txBody>
      </p:sp>
      <p:sp>
        <p:nvSpPr>
          <p:cNvPr id="7" name="Rechteck 4">
            <a:extLst>
              <a:ext uri="{FF2B5EF4-FFF2-40B4-BE49-F238E27FC236}">
                <a16:creationId xmlns:a16="http://schemas.microsoft.com/office/drawing/2014/main" id="{E0761DF3-0AAE-7E42-A849-1740982AA470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  <p:pic>
        <p:nvPicPr>
          <p:cNvPr id="8" name="Bild 9" descr="41X25sd2T-L.jpg">
            <a:extLst>
              <a:ext uri="{FF2B5EF4-FFF2-40B4-BE49-F238E27FC236}">
                <a16:creationId xmlns:a16="http://schemas.microsoft.com/office/drawing/2014/main" id="{6FADBFF4-B8B0-BA4A-BFE6-1DA59D6834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7287" y="1017808"/>
            <a:ext cx="4032448" cy="5334000"/>
          </a:xfrm>
          <a:prstGeom prst="rect">
            <a:avLst/>
          </a:prstGeom>
        </p:spPr>
      </p:pic>
      <p:pic>
        <p:nvPicPr>
          <p:cNvPr id="9" name="Bild 6" descr="41YR4c5ftAL.jpg">
            <a:extLst>
              <a:ext uri="{FF2B5EF4-FFF2-40B4-BE49-F238E27FC236}">
                <a16:creationId xmlns:a16="http://schemas.microsoft.com/office/drawing/2014/main" id="{6363C261-61BF-D249-8EF0-FDAEBD767A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3311" y="1349348"/>
            <a:ext cx="3473764" cy="48652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Prioritätswarteschlange mit binärem Heap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  <p:graphicFrame>
        <p:nvGraphicFramePr>
          <p:cNvPr id="5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599731"/>
              </p:ext>
            </p:extLst>
          </p:nvPr>
        </p:nvGraphicFramePr>
        <p:xfrm>
          <a:off x="1907704" y="1550193"/>
          <a:ext cx="5011737" cy="4064001"/>
        </p:xfrm>
        <a:graphic>
          <a:graphicData uri="http://schemas.openxmlformats.org/drawingml/2006/table">
            <a:tbl>
              <a:tblPr/>
              <a:tblGrid>
                <a:gridCol w="2376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5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Operator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Laufzeit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insert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deleteMin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delete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decreaseKey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O(log n)*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merge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O(n)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echteck 1"/>
          <p:cNvSpPr>
            <a:spLocks noChangeArrowheads="1"/>
          </p:cNvSpPr>
          <p:nvPr/>
        </p:nvSpPr>
        <p:spPr bwMode="auto">
          <a:xfrm>
            <a:off x="2627784" y="6169817"/>
            <a:ext cx="457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de-DE" sz="1200" dirty="0">
                <a:solidFill>
                  <a:srgbClr val="0000FF"/>
                </a:solidFill>
              </a:rPr>
              <a:t>R. </a:t>
            </a:r>
            <a:r>
              <a:rPr lang="de-DE" sz="1200" dirty="0" err="1">
                <a:solidFill>
                  <a:srgbClr val="0000FF"/>
                </a:solidFill>
              </a:rPr>
              <a:t>Mendelson</a:t>
            </a:r>
            <a:r>
              <a:rPr lang="de-DE" sz="1200" dirty="0">
                <a:solidFill>
                  <a:srgbClr val="0000FF"/>
                </a:solidFill>
              </a:rPr>
              <a:t>, R. </a:t>
            </a:r>
            <a:r>
              <a:rPr lang="de-DE" sz="1200" dirty="0" err="1">
                <a:solidFill>
                  <a:srgbClr val="0000FF"/>
                </a:solidFill>
              </a:rPr>
              <a:t>Tarjan</a:t>
            </a:r>
            <a:r>
              <a:rPr lang="de-DE" sz="1200" dirty="0">
                <a:solidFill>
                  <a:srgbClr val="0000FF"/>
                </a:solidFill>
              </a:rPr>
              <a:t>, M. </a:t>
            </a:r>
            <a:r>
              <a:rPr lang="de-DE" sz="1200" dirty="0" err="1">
                <a:solidFill>
                  <a:srgbClr val="0000FF"/>
                </a:solidFill>
              </a:rPr>
              <a:t>Thorup</a:t>
            </a:r>
            <a:r>
              <a:rPr lang="de-DE" sz="1200" dirty="0">
                <a:solidFill>
                  <a:srgbClr val="0000FF"/>
                </a:solidFill>
              </a:rPr>
              <a:t>, </a:t>
            </a:r>
            <a:r>
              <a:rPr lang="de-DE" sz="1200" dirty="0" err="1">
                <a:solidFill>
                  <a:srgbClr val="0000FF"/>
                </a:solidFill>
              </a:rPr>
              <a:t>and</a:t>
            </a:r>
            <a:r>
              <a:rPr lang="de-DE" sz="1200" dirty="0">
                <a:solidFill>
                  <a:srgbClr val="0000FF"/>
                </a:solidFill>
              </a:rPr>
              <a:t> U. Zwick. </a:t>
            </a:r>
            <a:br>
              <a:rPr lang="de-DE" sz="1200" dirty="0">
                <a:solidFill>
                  <a:srgbClr val="0000FF"/>
                </a:solidFill>
              </a:rPr>
            </a:br>
            <a:r>
              <a:rPr lang="de-DE" sz="1200" dirty="0" err="1">
                <a:solidFill>
                  <a:srgbClr val="0000FF"/>
                </a:solidFill>
              </a:rPr>
              <a:t>Melding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Priority</a:t>
            </a:r>
            <a:r>
              <a:rPr lang="de-DE" sz="1200" dirty="0">
                <a:solidFill>
                  <a:srgbClr val="0000FF"/>
                </a:solidFill>
              </a:rPr>
              <a:t> Queues. </a:t>
            </a:r>
            <a:r>
              <a:rPr lang="de-DE" sz="1200" dirty="0" err="1">
                <a:solidFill>
                  <a:srgbClr val="0000FF"/>
                </a:solidFill>
              </a:rPr>
              <a:t>Proceedings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of</a:t>
            </a:r>
            <a:r>
              <a:rPr lang="de-DE" sz="1200" dirty="0">
                <a:solidFill>
                  <a:srgbClr val="0000FF"/>
                </a:solidFill>
              </a:rPr>
              <a:t> 9th SWAT, </a:t>
            </a:r>
            <a:r>
              <a:rPr lang="de-DE" sz="1200" b="1" dirty="0">
                <a:solidFill>
                  <a:srgbClr val="FF0000"/>
                </a:solidFill>
              </a:rPr>
              <a:t>2004</a:t>
            </a:r>
          </a:p>
        </p:txBody>
      </p:sp>
      <p:sp>
        <p:nvSpPr>
          <p:cNvPr id="3" name="Rectangle 2"/>
          <p:cNvSpPr/>
          <p:nvPr/>
        </p:nvSpPr>
        <p:spPr>
          <a:xfrm>
            <a:off x="2944708" y="5837793"/>
            <a:ext cx="24913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400"/>
              <a:t>* Wenn Position </a:t>
            </a:r>
            <a:r>
              <a:rPr lang="de-DE" sz="1400" dirty="0"/>
              <a:t>von </a:t>
            </a:r>
            <a:r>
              <a:rPr lang="de-DE" sz="1400" dirty="0" err="1">
                <a:solidFill>
                  <a:schemeClr val="hlink"/>
                </a:solidFill>
              </a:rPr>
              <a:t>e</a:t>
            </a:r>
            <a:r>
              <a:rPr lang="de-DE" sz="1400" dirty="0"/>
              <a:t> bekannt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80044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Anwendungen für log-</a:t>
            </a:r>
            <a:r>
              <a:rPr lang="de-DE" dirty="0" err="1"/>
              <a:t>n</a:t>
            </a:r>
            <a:r>
              <a:rPr lang="de-DE" dirty="0"/>
              <a:t>-</a:t>
            </a:r>
            <a:r>
              <a:rPr lang="de-DE" dirty="0" err="1"/>
              <a:t>merge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7643192" cy="4608289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e-DE" dirty="0">
                <a:solidFill>
                  <a:srgbClr val="030AFF"/>
                </a:solidFill>
              </a:rPr>
              <a:t>Lastumverteilung</a:t>
            </a:r>
            <a:r>
              <a:rPr lang="de-DE" dirty="0"/>
              <a:t> </a:t>
            </a:r>
          </a:p>
          <a:p>
            <a:pPr lvl="1"/>
            <a:r>
              <a:rPr lang="de-DE" dirty="0"/>
              <a:t>Delegierung der Aufträge für einen Prozessor an einen anderen (evtl. neu hinzugeschalteten) Prozessor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err="1">
                <a:solidFill>
                  <a:srgbClr val="030AFF"/>
                </a:solidFill>
              </a:rPr>
              <a:t>Reduce</a:t>
            </a:r>
            <a:r>
              <a:rPr lang="de-DE" dirty="0">
                <a:solidFill>
                  <a:srgbClr val="030AFF"/>
                </a:solidFill>
              </a:rPr>
              <a:t>-Operation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(siehe </a:t>
            </a:r>
            <a:r>
              <a:rPr lang="de-DE" dirty="0" err="1"/>
              <a:t>MapReduce</a:t>
            </a:r>
            <a:r>
              <a:rPr lang="de-DE" dirty="0"/>
              <a:t> Programmiermodell)</a:t>
            </a:r>
          </a:p>
          <a:p>
            <a:pPr lvl="1"/>
            <a:r>
              <a:rPr lang="de-DE" dirty="0"/>
              <a:t>Mischung von parallel ermittelten Ergebnissen, jeweils mit Bewertung bzw. Sortierung</a:t>
            </a:r>
          </a:p>
          <a:p>
            <a:pPr marL="514350" indent="-514350">
              <a:buFont typeface="+mj-lt"/>
              <a:buAutoNum type="arabicPeriod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2F2AC-72A6-5242-BB66-261AC8F7AC4C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4326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974D0A-154E-6040-ADDE-5721C32D1FA5}" type="slidenum">
              <a:rPr lang="de-DE"/>
              <a:pPr>
                <a:defRPr/>
              </a:pPr>
              <a:t>5</a:t>
            </a:fld>
            <a:endParaRPr lang="de-DE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Binomial-Heap zum schnellen Verschmelzen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 dirty="0">
                <a:solidFill>
                  <a:schemeClr val="accent2"/>
                </a:solidFill>
                <a:cs typeface="+mn-cs"/>
              </a:rPr>
              <a:t>Binomial-Heap</a:t>
            </a:r>
            <a:r>
              <a:rPr lang="de-DE" dirty="0">
                <a:cs typeface="+mn-cs"/>
              </a:rPr>
              <a:t> basiert auf sog. Binomial-Bäumen</a:t>
            </a:r>
          </a:p>
          <a:p>
            <a:pPr eaLnBrk="1" hangingPunct="1">
              <a:buFontTx/>
              <a:buNone/>
              <a:defRPr/>
            </a:pPr>
            <a:r>
              <a:rPr lang="de-DE" dirty="0">
                <a:solidFill>
                  <a:schemeClr val="accent2"/>
                </a:solidFill>
                <a:cs typeface="+mn-cs"/>
              </a:rPr>
              <a:t>Binomial-Baum</a:t>
            </a:r>
            <a:r>
              <a:rPr lang="de-DE" dirty="0">
                <a:cs typeface="+mn-cs"/>
              </a:rPr>
              <a:t> muss erfüllen:</a:t>
            </a:r>
          </a:p>
          <a:p>
            <a:pPr eaLnBrk="1" hangingPunct="1">
              <a:defRPr/>
            </a:pPr>
            <a:r>
              <a:rPr lang="de-DE" dirty="0">
                <a:solidFill>
                  <a:srgbClr val="FF0000"/>
                </a:solidFill>
                <a:cs typeface="+mn-cs"/>
              </a:rPr>
              <a:t>Form-Invariante</a:t>
            </a:r>
            <a:r>
              <a:rPr lang="de-DE" dirty="0">
                <a:cs typeface="+mn-cs"/>
              </a:rPr>
              <a:t> (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r</a:t>
            </a:r>
            <a:r>
              <a:rPr lang="de-DE" dirty="0">
                <a:cs typeface="+mn-cs"/>
              </a:rPr>
              <a:t>: Rang):</a:t>
            </a:r>
          </a:p>
          <a:p>
            <a:pPr eaLnBrk="1" hangingPunct="1">
              <a:defRPr/>
            </a:pPr>
            <a:endParaRPr lang="de-DE" dirty="0">
              <a:cs typeface="+mn-cs"/>
            </a:endParaRPr>
          </a:p>
          <a:p>
            <a:pPr eaLnBrk="1" hangingPunct="1">
              <a:defRPr/>
            </a:pPr>
            <a:endParaRPr lang="de-DE" dirty="0">
              <a:cs typeface="+mn-cs"/>
            </a:endParaRPr>
          </a:p>
          <a:p>
            <a:pPr eaLnBrk="1" hangingPunct="1">
              <a:defRPr/>
            </a:pPr>
            <a:endParaRPr lang="de-DE" dirty="0">
              <a:cs typeface="+mn-cs"/>
            </a:endParaRPr>
          </a:p>
          <a:p>
            <a:pPr eaLnBrk="1" hangingPunct="1">
              <a:defRPr/>
            </a:pPr>
            <a:endParaRPr lang="de-DE" dirty="0">
              <a:cs typeface="+mn-cs"/>
            </a:endParaRPr>
          </a:p>
          <a:p>
            <a:pPr eaLnBrk="1" hangingPunct="1">
              <a:defRPr/>
            </a:pPr>
            <a:r>
              <a:rPr lang="de-DE" dirty="0" err="1">
                <a:solidFill>
                  <a:srgbClr val="FF0000"/>
                </a:solidFill>
                <a:cs typeface="+mn-cs"/>
              </a:rPr>
              <a:t>MinHeap</a:t>
            </a:r>
            <a:r>
              <a:rPr lang="de-DE" dirty="0">
                <a:solidFill>
                  <a:srgbClr val="FF0000"/>
                </a:solidFill>
                <a:cs typeface="+mn-cs"/>
              </a:rPr>
              <a:t>-Invariante:</a:t>
            </a:r>
            <a:r>
              <a:rPr lang="de-DE" dirty="0">
                <a:cs typeface="+mn-cs"/>
              </a:rPr>
              <a:t>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key</a:t>
            </a:r>
            <a:r>
              <a:rPr lang="de-DE" dirty="0">
                <a:solidFill>
                  <a:schemeClr val="hlink"/>
                </a:solidFill>
                <a:cs typeface="+mn-cs"/>
              </a:rPr>
              <a:t>(Vater) ≤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key</a:t>
            </a:r>
            <a:r>
              <a:rPr lang="de-DE" dirty="0">
                <a:solidFill>
                  <a:schemeClr val="hlink"/>
                </a:solidFill>
                <a:cs typeface="+mn-cs"/>
              </a:rPr>
              <a:t>(Kinder)</a:t>
            </a:r>
            <a:endParaRPr lang="de-DE" dirty="0">
              <a:cs typeface="+mn-cs"/>
            </a:endParaRPr>
          </a:p>
        </p:txBody>
      </p:sp>
      <p:sp>
        <p:nvSpPr>
          <p:cNvPr id="168964" name="Text Box 4"/>
          <p:cNvSpPr txBox="1">
            <a:spLocks noChangeArrowheads="1"/>
          </p:cNvSpPr>
          <p:nvPr/>
        </p:nvSpPr>
        <p:spPr bwMode="auto">
          <a:xfrm>
            <a:off x="1404938" y="2996952"/>
            <a:ext cx="633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r=0</a:t>
            </a:r>
          </a:p>
        </p:txBody>
      </p:sp>
      <p:sp>
        <p:nvSpPr>
          <p:cNvPr id="168965" name="Oval 5"/>
          <p:cNvSpPr>
            <a:spLocks noChangeArrowheads="1"/>
          </p:cNvSpPr>
          <p:nvPr/>
        </p:nvSpPr>
        <p:spPr bwMode="auto">
          <a:xfrm>
            <a:off x="1620838" y="3717677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8966" name="Text Box 6"/>
          <p:cNvSpPr txBox="1">
            <a:spLocks noChangeArrowheads="1"/>
          </p:cNvSpPr>
          <p:nvPr/>
        </p:nvSpPr>
        <p:spPr bwMode="auto">
          <a:xfrm>
            <a:off x="3276600" y="2998540"/>
            <a:ext cx="633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r=1</a:t>
            </a:r>
          </a:p>
        </p:txBody>
      </p:sp>
      <p:sp>
        <p:nvSpPr>
          <p:cNvPr id="168967" name="Oval 7"/>
          <p:cNvSpPr>
            <a:spLocks noChangeArrowheads="1"/>
          </p:cNvSpPr>
          <p:nvPr/>
        </p:nvSpPr>
        <p:spPr bwMode="auto">
          <a:xfrm>
            <a:off x="3492500" y="3717677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8968" name="Oval 8"/>
          <p:cNvSpPr>
            <a:spLocks noChangeArrowheads="1"/>
          </p:cNvSpPr>
          <p:nvPr/>
        </p:nvSpPr>
        <p:spPr bwMode="auto">
          <a:xfrm>
            <a:off x="3492500" y="4509840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8969" name="Line 9"/>
          <p:cNvSpPr>
            <a:spLocks noChangeShapeType="1"/>
          </p:cNvSpPr>
          <p:nvPr/>
        </p:nvSpPr>
        <p:spPr bwMode="auto">
          <a:xfrm>
            <a:off x="3636963" y="4006602"/>
            <a:ext cx="0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8970" name="Text Box 10"/>
          <p:cNvSpPr txBox="1">
            <a:spLocks noChangeArrowheads="1"/>
          </p:cNvSpPr>
          <p:nvPr/>
        </p:nvSpPr>
        <p:spPr bwMode="auto">
          <a:xfrm>
            <a:off x="5940425" y="3012827"/>
            <a:ext cx="1204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 err="1">
                <a:cs typeface="+mn-cs"/>
              </a:rPr>
              <a:t>r</a:t>
            </a:r>
            <a:r>
              <a:rPr lang="de-DE" sz="2400" dirty="0">
                <a:cs typeface="+mn-cs"/>
              </a:rPr>
              <a:t> </a:t>
            </a:r>
            <a:r>
              <a:rPr lang="en-US" sz="2400" dirty="0">
                <a:latin typeface="cmsy10" charset="0"/>
                <a:cs typeface="+mn-cs"/>
              </a:rPr>
              <a:t>→</a:t>
            </a:r>
            <a:r>
              <a:rPr lang="de-DE" sz="2400" dirty="0">
                <a:cs typeface="+mn-cs"/>
              </a:rPr>
              <a:t> r+1</a:t>
            </a:r>
          </a:p>
        </p:txBody>
      </p:sp>
      <p:sp>
        <p:nvSpPr>
          <p:cNvPr id="168971" name="Line 11"/>
          <p:cNvSpPr>
            <a:spLocks noChangeShapeType="1"/>
          </p:cNvSpPr>
          <p:nvPr/>
        </p:nvSpPr>
        <p:spPr bwMode="auto">
          <a:xfrm flipH="1">
            <a:off x="6805613" y="3717677"/>
            <a:ext cx="287337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8972" name="Line 12"/>
          <p:cNvSpPr>
            <a:spLocks noChangeShapeType="1"/>
          </p:cNvSpPr>
          <p:nvPr/>
        </p:nvSpPr>
        <p:spPr bwMode="auto">
          <a:xfrm>
            <a:off x="6805613" y="4438402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8973" name="Line 13"/>
          <p:cNvSpPr>
            <a:spLocks noChangeShapeType="1"/>
          </p:cNvSpPr>
          <p:nvPr/>
        </p:nvSpPr>
        <p:spPr bwMode="auto">
          <a:xfrm>
            <a:off x="7092950" y="3717677"/>
            <a:ext cx="287338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8974" name="Oval 14"/>
          <p:cNvSpPr>
            <a:spLocks noChangeArrowheads="1"/>
          </p:cNvSpPr>
          <p:nvPr/>
        </p:nvSpPr>
        <p:spPr bwMode="auto">
          <a:xfrm>
            <a:off x="6948488" y="3574802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8976" name="Line 16"/>
          <p:cNvSpPr>
            <a:spLocks noChangeShapeType="1"/>
          </p:cNvSpPr>
          <p:nvPr/>
        </p:nvSpPr>
        <p:spPr bwMode="auto">
          <a:xfrm flipH="1">
            <a:off x="6013450" y="4149477"/>
            <a:ext cx="287338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8977" name="Line 17"/>
          <p:cNvSpPr>
            <a:spLocks noChangeShapeType="1"/>
          </p:cNvSpPr>
          <p:nvPr/>
        </p:nvSpPr>
        <p:spPr bwMode="auto">
          <a:xfrm>
            <a:off x="6013450" y="4870202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8978" name="Line 18"/>
          <p:cNvSpPr>
            <a:spLocks noChangeShapeType="1"/>
          </p:cNvSpPr>
          <p:nvPr/>
        </p:nvSpPr>
        <p:spPr bwMode="auto">
          <a:xfrm>
            <a:off x="6300788" y="4149477"/>
            <a:ext cx="287337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8979" name="Oval 19"/>
          <p:cNvSpPr>
            <a:spLocks noChangeArrowheads="1"/>
          </p:cNvSpPr>
          <p:nvPr/>
        </p:nvSpPr>
        <p:spPr bwMode="auto">
          <a:xfrm>
            <a:off x="6156325" y="4006602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8980" name="Line 20"/>
          <p:cNvSpPr>
            <a:spLocks noChangeShapeType="1"/>
          </p:cNvSpPr>
          <p:nvPr/>
        </p:nvSpPr>
        <p:spPr bwMode="auto">
          <a:xfrm flipH="1">
            <a:off x="6445250" y="3790702"/>
            <a:ext cx="503238" cy="358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8981" name="Text Box 21"/>
          <p:cNvSpPr txBox="1">
            <a:spLocks noChangeArrowheads="1"/>
          </p:cNvSpPr>
          <p:nvPr/>
        </p:nvSpPr>
        <p:spPr bwMode="auto">
          <a:xfrm>
            <a:off x="6156325" y="4438402"/>
            <a:ext cx="285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r</a:t>
            </a:r>
          </a:p>
        </p:txBody>
      </p:sp>
      <p:sp>
        <p:nvSpPr>
          <p:cNvPr id="168982" name="Text Box 22"/>
          <p:cNvSpPr txBox="1">
            <a:spLocks noChangeArrowheads="1"/>
          </p:cNvSpPr>
          <p:nvPr/>
        </p:nvSpPr>
        <p:spPr bwMode="auto">
          <a:xfrm>
            <a:off x="6948488" y="4006602"/>
            <a:ext cx="285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r</a:t>
            </a:r>
          </a:p>
        </p:txBody>
      </p:sp>
      <p:sp>
        <p:nvSpPr>
          <p:cNvPr id="2" name="Rechteck 1"/>
          <p:cNvSpPr/>
          <p:nvPr/>
        </p:nvSpPr>
        <p:spPr>
          <a:xfrm>
            <a:off x="2411760" y="6093296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400" dirty="0">
                <a:solidFill>
                  <a:srgbClr val="0000FF"/>
                </a:solidFill>
              </a:rPr>
              <a:t>Jean </a:t>
            </a:r>
            <a:r>
              <a:rPr lang="de-DE" sz="1400" dirty="0" err="1">
                <a:solidFill>
                  <a:srgbClr val="0000FF"/>
                </a:solidFill>
              </a:rPr>
              <a:t>Vuillemin</a:t>
            </a:r>
            <a:r>
              <a:rPr lang="de-DE" sz="1400" dirty="0">
                <a:solidFill>
                  <a:srgbClr val="0000FF"/>
                </a:solidFill>
              </a:rPr>
              <a:t>: A </a:t>
            </a:r>
            <a:r>
              <a:rPr lang="de-DE" sz="1400" dirty="0" err="1">
                <a:solidFill>
                  <a:srgbClr val="0000FF"/>
                </a:solidFill>
              </a:rPr>
              <a:t>data</a:t>
            </a:r>
            <a:r>
              <a:rPr lang="de-DE" sz="1400" dirty="0">
                <a:solidFill>
                  <a:srgbClr val="0000FF"/>
                </a:solidFill>
              </a:rPr>
              <a:t> </a:t>
            </a:r>
            <a:r>
              <a:rPr lang="de-DE" sz="1400" dirty="0" err="1">
                <a:solidFill>
                  <a:srgbClr val="0000FF"/>
                </a:solidFill>
              </a:rPr>
              <a:t>structure</a:t>
            </a:r>
            <a:r>
              <a:rPr lang="de-DE" sz="1400" dirty="0">
                <a:solidFill>
                  <a:srgbClr val="0000FF"/>
                </a:solidFill>
              </a:rPr>
              <a:t> </a:t>
            </a:r>
            <a:r>
              <a:rPr lang="de-DE" sz="1400" dirty="0" err="1">
                <a:solidFill>
                  <a:srgbClr val="0000FF"/>
                </a:solidFill>
              </a:rPr>
              <a:t>for</a:t>
            </a:r>
            <a:r>
              <a:rPr lang="de-DE" sz="1400" dirty="0">
                <a:solidFill>
                  <a:srgbClr val="0000FF"/>
                </a:solidFill>
              </a:rPr>
              <a:t> </a:t>
            </a:r>
            <a:r>
              <a:rPr lang="de-DE" sz="1400" dirty="0" err="1">
                <a:solidFill>
                  <a:srgbClr val="0000FF"/>
                </a:solidFill>
              </a:rPr>
              <a:t>manipulating</a:t>
            </a:r>
            <a:r>
              <a:rPr lang="de-DE" sz="1400" dirty="0">
                <a:solidFill>
                  <a:srgbClr val="0000FF"/>
                </a:solidFill>
              </a:rPr>
              <a:t> </a:t>
            </a:r>
            <a:r>
              <a:rPr lang="de-DE" sz="1400" dirty="0" err="1">
                <a:solidFill>
                  <a:srgbClr val="0000FF"/>
                </a:solidFill>
              </a:rPr>
              <a:t>priority</a:t>
            </a:r>
            <a:r>
              <a:rPr lang="de-DE" sz="1400" dirty="0">
                <a:solidFill>
                  <a:srgbClr val="0000FF"/>
                </a:solidFill>
              </a:rPr>
              <a:t> </a:t>
            </a:r>
            <a:r>
              <a:rPr lang="de-DE" sz="1400" dirty="0" err="1">
                <a:solidFill>
                  <a:srgbClr val="0000FF"/>
                </a:solidFill>
              </a:rPr>
              <a:t>queues</a:t>
            </a:r>
            <a:r>
              <a:rPr lang="de-DE" sz="1400" dirty="0">
                <a:solidFill>
                  <a:srgbClr val="0000FF"/>
                </a:solidFill>
              </a:rPr>
              <a:t>. Communications of </a:t>
            </a:r>
            <a:r>
              <a:rPr lang="de-DE" sz="1400" dirty="0" err="1">
                <a:solidFill>
                  <a:srgbClr val="0000FF"/>
                </a:solidFill>
              </a:rPr>
              <a:t>the</a:t>
            </a:r>
            <a:r>
              <a:rPr lang="de-DE" sz="1400" dirty="0">
                <a:solidFill>
                  <a:srgbClr val="0000FF"/>
                </a:solidFill>
              </a:rPr>
              <a:t> ACM 21, S. 309–314, </a:t>
            </a:r>
            <a:r>
              <a:rPr lang="de-DE" sz="1400" b="1" dirty="0">
                <a:solidFill>
                  <a:srgbClr val="FF0000"/>
                </a:solidFill>
              </a:rPr>
              <a:t>1978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2E9458-5F2F-B04F-AAF8-6CAA50244C92}" type="slidenum">
              <a:rPr lang="de-DE"/>
              <a:pPr>
                <a:defRPr/>
              </a:pPr>
              <a:t>6</a:t>
            </a:fld>
            <a:endParaRPr lang="de-DE"/>
          </a:p>
        </p:txBody>
      </p:sp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Binomial-Heap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>
                <a:cs typeface="+mn-cs"/>
              </a:rPr>
              <a:t>Beispiel für korrekte Binomial-Bäume:</a:t>
            </a:r>
          </a:p>
        </p:txBody>
      </p:sp>
      <p:sp>
        <p:nvSpPr>
          <p:cNvPr id="178180" name="Oval 4"/>
          <p:cNvSpPr>
            <a:spLocks noChangeArrowheads="1"/>
          </p:cNvSpPr>
          <p:nvPr/>
        </p:nvSpPr>
        <p:spPr bwMode="auto">
          <a:xfrm>
            <a:off x="827088" y="3213100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178181" name="Oval 5"/>
          <p:cNvSpPr>
            <a:spLocks noChangeArrowheads="1"/>
          </p:cNvSpPr>
          <p:nvPr/>
        </p:nvSpPr>
        <p:spPr bwMode="auto">
          <a:xfrm>
            <a:off x="2195513" y="3213100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178182" name="Oval 6"/>
          <p:cNvSpPr>
            <a:spLocks noChangeArrowheads="1"/>
          </p:cNvSpPr>
          <p:nvPr/>
        </p:nvSpPr>
        <p:spPr bwMode="auto">
          <a:xfrm>
            <a:off x="2195513" y="4149725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178183" name="Line 7"/>
          <p:cNvSpPr>
            <a:spLocks noChangeShapeType="1"/>
          </p:cNvSpPr>
          <p:nvPr/>
        </p:nvSpPr>
        <p:spPr bwMode="auto">
          <a:xfrm>
            <a:off x="2411413" y="3644900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8185" name="Oval 9"/>
          <p:cNvSpPr>
            <a:spLocks noChangeArrowheads="1"/>
          </p:cNvSpPr>
          <p:nvPr/>
        </p:nvSpPr>
        <p:spPr bwMode="auto">
          <a:xfrm>
            <a:off x="4572000" y="3213100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178186" name="Oval 10"/>
          <p:cNvSpPr>
            <a:spLocks noChangeArrowheads="1"/>
          </p:cNvSpPr>
          <p:nvPr/>
        </p:nvSpPr>
        <p:spPr bwMode="auto">
          <a:xfrm>
            <a:off x="4572000" y="4149725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178187" name="Line 11"/>
          <p:cNvSpPr>
            <a:spLocks noChangeShapeType="1"/>
          </p:cNvSpPr>
          <p:nvPr/>
        </p:nvSpPr>
        <p:spPr bwMode="auto">
          <a:xfrm>
            <a:off x="4787900" y="3644900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8188" name="Oval 12"/>
          <p:cNvSpPr>
            <a:spLocks noChangeArrowheads="1"/>
          </p:cNvSpPr>
          <p:nvPr/>
        </p:nvSpPr>
        <p:spPr bwMode="auto">
          <a:xfrm>
            <a:off x="3563938" y="4221163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178189" name="Oval 13"/>
          <p:cNvSpPr>
            <a:spLocks noChangeArrowheads="1"/>
          </p:cNvSpPr>
          <p:nvPr/>
        </p:nvSpPr>
        <p:spPr bwMode="auto">
          <a:xfrm>
            <a:off x="3563938" y="5157788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</a:p>
        </p:txBody>
      </p:sp>
      <p:sp>
        <p:nvSpPr>
          <p:cNvPr id="178190" name="Line 14"/>
          <p:cNvSpPr>
            <a:spLocks noChangeShapeType="1"/>
          </p:cNvSpPr>
          <p:nvPr/>
        </p:nvSpPr>
        <p:spPr bwMode="auto">
          <a:xfrm>
            <a:off x="3779838" y="4652963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8191" name="Line 15"/>
          <p:cNvSpPr>
            <a:spLocks noChangeShapeType="1"/>
          </p:cNvSpPr>
          <p:nvPr/>
        </p:nvSpPr>
        <p:spPr bwMode="auto">
          <a:xfrm flipH="1">
            <a:off x="3922713" y="3573463"/>
            <a:ext cx="720725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8192" name="Oval 16"/>
          <p:cNvSpPr>
            <a:spLocks noChangeArrowheads="1"/>
          </p:cNvSpPr>
          <p:nvPr/>
        </p:nvSpPr>
        <p:spPr bwMode="auto">
          <a:xfrm>
            <a:off x="7956550" y="3141663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178193" name="Oval 17"/>
          <p:cNvSpPr>
            <a:spLocks noChangeArrowheads="1"/>
          </p:cNvSpPr>
          <p:nvPr/>
        </p:nvSpPr>
        <p:spPr bwMode="auto">
          <a:xfrm>
            <a:off x="7956550" y="4078288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178194" name="Line 18"/>
          <p:cNvSpPr>
            <a:spLocks noChangeShapeType="1"/>
          </p:cNvSpPr>
          <p:nvPr/>
        </p:nvSpPr>
        <p:spPr bwMode="auto">
          <a:xfrm>
            <a:off x="8172450" y="3573463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8195" name="Oval 19"/>
          <p:cNvSpPr>
            <a:spLocks noChangeArrowheads="1"/>
          </p:cNvSpPr>
          <p:nvPr/>
        </p:nvSpPr>
        <p:spPr bwMode="auto">
          <a:xfrm>
            <a:off x="6948488" y="4149725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178196" name="Oval 20"/>
          <p:cNvSpPr>
            <a:spLocks noChangeArrowheads="1"/>
          </p:cNvSpPr>
          <p:nvPr/>
        </p:nvSpPr>
        <p:spPr bwMode="auto">
          <a:xfrm>
            <a:off x="6948488" y="5086350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</a:p>
        </p:txBody>
      </p:sp>
      <p:sp>
        <p:nvSpPr>
          <p:cNvPr id="178197" name="Line 21"/>
          <p:cNvSpPr>
            <a:spLocks noChangeShapeType="1"/>
          </p:cNvSpPr>
          <p:nvPr/>
        </p:nvSpPr>
        <p:spPr bwMode="auto">
          <a:xfrm>
            <a:off x="7164388" y="4581525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8198" name="Line 22"/>
          <p:cNvSpPr>
            <a:spLocks noChangeShapeType="1"/>
          </p:cNvSpPr>
          <p:nvPr/>
        </p:nvSpPr>
        <p:spPr bwMode="auto">
          <a:xfrm flipH="1">
            <a:off x="7307263" y="3502025"/>
            <a:ext cx="720725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8199" name="Oval 23"/>
          <p:cNvSpPr>
            <a:spLocks noChangeArrowheads="1"/>
          </p:cNvSpPr>
          <p:nvPr/>
        </p:nvSpPr>
        <p:spPr bwMode="auto">
          <a:xfrm>
            <a:off x="6011863" y="4149725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178200" name="Oval 24"/>
          <p:cNvSpPr>
            <a:spLocks noChangeArrowheads="1"/>
          </p:cNvSpPr>
          <p:nvPr/>
        </p:nvSpPr>
        <p:spPr bwMode="auto">
          <a:xfrm>
            <a:off x="6011863" y="5086350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</a:p>
        </p:txBody>
      </p:sp>
      <p:sp>
        <p:nvSpPr>
          <p:cNvPr id="178201" name="Line 25"/>
          <p:cNvSpPr>
            <a:spLocks noChangeShapeType="1"/>
          </p:cNvSpPr>
          <p:nvPr/>
        </p:nvSpPr>
        <p:spPr bwMode="auto">
          <a:xfrm>
            <a:off x="6227763" y="4581525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8202" name="Oval 26"/>
          <p:cNvSpPr>
            <a:spLocks noChangeArrowheads="1"/>
          </p:cNvSpPr>
          <p:nvPr/>
        </p:nvSpPr>
        <p:spPr bwMode="auto">
          <a:xfrm>
            <a:off x="5003800" y="5157788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20</a:t>
            </a:r>
          </a:p>
        </p:txBody>
      </p:sp>
      <p:sp>
        <p:nvSpPr>
          <p:cNvPr id="178203" name="Oval 27"/>
          <p:cNvSpPr>
            <a:spLocks noChangeArrowheads="1"/>
          </p:cNvSpPr>
          <p:nvPr/>
        </p:nvSpPr>
        <p:spPr bwMode="auto">
          <a:xfrm>
            <a:off x="5003800" y="6094413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24</a:t>
            </a:r>
          </a:p>
        </p:txBody>
      </p:sp>
      <p:sp>
        <p:nvSpPr>
          <p:cNvPr id="178204" name="Line 28"/>
          <p:cNvSpPr>
            <a:spLocks noChangeShapeType="1"/>
          </p:cNvSpPr>
          <p:nvPr/>
        </p:nvSpPr>
        <p:spPr bwMode="auto">
          <a:xfrm>
            <a:off x="5219700" y="5589588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8205" name="Line 29"/>
          <p:cNvSpPr>
            <a:spLocks noChangeShapeType="1"/>
          </p:cNvSpPr>
          <p:nvPr/>
        </p:nvSpPr>
        <p:spPr bwMode="auto">
          <a:xfrm flipH="1">
            <a:off x="5362575" y="4510088"/>
            <a:ext cx="720725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8206" name="Line 30"/>
          <p:cNvSpPr>
            <a:spLocks noChangeShapeType="1"/>
          </p:cNvSpPr>
          <p:nvPr/>
        </p:nvSpPr>
        <p:spPr bwMode="auto">
          <a:xfrm flipV="1">
            <a:off x="6372225" y="3429000"/>
            <a:ext cx="1584325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8207" name="Text Box 31"/>
          <p:cNvSpPr txBox="1">
            <a:spLocks noChangeArrowheads="1"/>
          </p:cNvSpPr>
          <p:nvPr/>
        </p:nvSpPr>
        <p:spPr bwMode="auto">
          <a:xfrm>
            <a:off x="735013" y="2509838"/>
            <a:ext cx="633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r=0</a:t>
            </a:r>
          </a:p>
        </p:txBody>
      </p:sp>
      <p:sp>
        <p:nvSpPr>
          <p:cNvPr id="178208" name="Text Box 32"/>
          <p:cNvSpPr txBox="1">
            <a:spLocks noChangeArrowheads="1"/>
          </p:cNvSpPr>
          <p:nvPr/>
        </p:nvSpPr>
        <p:spPr bwMode="auto">
          <a:xfrm>
            <a:off x="2124075" y="2492375"/>
            <a:ext cx="633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r=1</a:t>
            </a:r>
          </a:p>
        </p:txBody>
      </p:sp>
      <p:sp>
        <p:nvSpPr>
          <p:cNvPr id="178209" name="Text Box 33"/>
          <p:cNvSpPr txBox="1">
            <a:spLocks noChangeArrowheads="1"/>
          </p:cNvSpPr>
          <p:nvPr/>
        </p:nvSpPr>
        <p:spPr bwMode="auto">
          <a:xfrm>
            <a:off x="4427538" y="2492375"/>
            <a:ext cx="633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r=2</a:t>
            </a:r>
          </a:p>
        </p:txBody>
      </p:sp>
      <p:sp>
        <p:nvSpPr>
          <p:cNvPr id="178210" name="Text Box 34"/>
          <p:cNvSpPr txBox="1">
            <a:spLocks noChangeArrowheads="1"/>
          </p:cNvSpPr>
          <p:nvPr/>
        </p:nvSpPr>
        <p:spPr bwMode="auto">
          <a:xfrm>
            <a:off x="6948488" y="2492375"/>
            <a:ext cx="633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r=3</a:t>
            </a:r>
          </a:p>
        </p:txBody>
      </p:sp>
      <p:sp>
        <p:nvSpPr>
          <p:cNvPr id="35" name="Rechteck 4">
            <a:extLst>
              <a:ext uri="{FF2B5EF4-FFF2-40B4-BE49-F238E27FC236}">
                <a16:creationId xmlns:a16="http://schemas.microsoft.com/office/drawing/2014/main" id="{E71D23B5-B6C4-0744-8B62-EC816B6DEA80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  <p:sp>
        <p:nvSpPr>
          <p:cNvPr id="2" name="7-Point Star 1">
            <a:extLst>
              <a:ext uri="{FF2B5EF4-FFF2-40B4-BE49-F238E27FC236}">
                <a16:creationId xmlns:a16="http://schemas.microsoft.com/office/drawing/2014/main" id="{7BB0AFB9-BB80-D74E-A610-BB2BBCAD7AA6}"/>
              </a:ext>
            </a:extLst>
          </p:cNvPr>
          <p:cNvSpPr/>
          <p:nvPr/>
        </p:nvSpPr>
        <p:spPr>
          <a:xfrm>
            <a:off x="6253956" y="313034"/>
            <a:ext cx="2592653" cy="1963441"/>
          </a:xfrm>
          <a:prstGeom prst="star7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>
                <a:solidFill>
                  <a:schemeClr val="tx1"/>
                </a:solidFill>
              </a:rPr>
              <a:t>Hier mit MinHeap-Eigenschaft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BBCDD-3E67-B54D-9704-2976F170D723}" type="slidenum">
              <a:rPr lang="de-DE"/>
              <a:pPr>
                <a:defRPr/>
              </a:pPr>
              <a:t>7</a:t>
            </a:fld>
            <a:endParaRPr lang="de-DE"/>
          </a:p>
        </p:txBody>
      </p:sp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Binomial-Heap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>
                <a:cs typeface="+mn-cs"/>
              </a:rPr>
              <a:t>Eigenschaften von Binomial-Bäumen:</a:t>
            </a:r>
          </a:p>
          <a:p>
            <a:pPr eaLnBrk="1" hangingPunct="1">
              <a:lnSpc>
                <a:spcPct val="90000"/>
              </a:lnSpc>
              <a:defRPr/>
            </a:pPr>
            <a:endParaRPr lang="de-DE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de-DE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de-DE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de-DE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solidFill>
                  <a:schemeClr val="hlink"/>
                </a:solidFill>
                <a:cs typeface="+mn-cs"/>
              </a:rPr>
              <a:t>2</a:t>
            </a:r>
            <a:r>
              <a:rPr lang="de-DE" baseline="30000" dirty="0">
                <a:solidFill>
                  <a:schemeClr val="hlink"/>
                </a:solidFill>
                <a:cs typeface="+mn-cs"/>
              </a:rPr>
              <a:t>r</a:t>
            </a:r>
            <a:r>
              <a:rPr lang="de-DE" dirty="0">
                <a:cs typeface="+mn-cs"/>
              </a:rPr>
              <a:t> Knoten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cs typeface="+mn-cs"/>
              </a:rPr>
              <a:t>maximaler Grad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r</a:t>
            </a:r>
            <a:r>
              <a:rPr lang="de-DE" dirty="0">
                <a:cs typeface="+mn-cs"/>
              </a:rPr>
              <a:t> (bei Wurzel)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cs typeface="+mn-cs"/>
              </a:rPr>
              <a:t>Wurzel weg: </a:t>
            </a:r>
            <a:r>
              <a:rPr lang="de-DE" dirty="0">
                <a:solidFill>
                  <a:srgbClr val="FF0000"/>
                </a:solidFill>
                <a:cs typeface="+mn-cs"/>
              </a:rPr>
              <a:t>Zerfall </a:t>
            </a:r>
            <a:r>
              <a:rPr lang="de-DE" dirty="0">
                <a:cs typeface="+mn-cs"/>
              </a:rPr>
              <a:t>in Binomial-Bäume </a:t>
            </a:r>
            <a:br>
              <a:rPr lang="de-DE" dirty="0">
                <a:cs typeface="+mn-cs"/>
              </a:rPr>
            </a:br>
            <a:r>
              <a:rPr lang="de-DE" dirty="0">
                <a:cs typeface="+mn-cs"/>
              </a:rPr>
              <a:t>mit Rang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0</a:t>
            </a:r>
            <a:r>
              <a:rPr lang="de-DE" dirty="0">
                <a:cs typeface="+mn-cs"/>
              </a:rPr>
              <a:t> bis</a:t>
            </a:r>
            <a:r>
              <a:rPr lang="de-DE" dirty="0">
                <a:solidFill>
                  <a:schemeClr val="hlink"/>
                </a:solidFill>
                <a:cs typeface="+mn-cs"/>
              </a:rPr>
              <a:t> r-1</a:t>
            </a:r>
          </a:p>
        </p:txBody>
      </p:sp>
      <p:sp>
        <p:nvSpPr>
          <p:cNvPr id="171012" name="Text Box 4"/>
          <p:cNvSpPr txBox="1">
            <a:spLocks noChangeArrowheads="1"/>
          </p:cNvSpPr>
          <p:nvPr/>
        </p:nvSpPr>
        <p:spPr bwMode="auto">
          <a:xfrm>
            <a:off x="1547813" y="2204864"/>
            <a:ext cx="633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r=0</a:t>
            </a:r>
          </a:p>
        </p:txBody>
      </p:sp>
      <p:sp>
        <p:nvSpPr>
          <p:cNvPr id="171013" name="Oval 5"/>
          <p:cNvSpPr>
            <a:spLocks noChangeArrowheads="1"/>
          </p:cNvSpPr>
          <p:nvPr/>
        </p:nvSpPr>
        <p:spPr bwMode="auto">
          <a:xfrm>
            <a:off x="1763713" y="2925589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1014" name="Text Box 6"/>
          <p:cNvSpPr txBox="1">
            <a:spLocks noChangeArrowheads="1"/>
          </p:cNvSpPr>
          <p:nvPr/>
        </p:nvSpPr>
        <p:spPr bwMode="auto">
          <a:xfrm>
            <a:off x="3419475" y="2206452"/>
            <a:ext cx="633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r=1</a:t>
            </a:r>
          </a:p>
        </p:txBody>
      </p:sp>
      <p:sp>
        <p:nvSpPr>
          <p:cNvPr id="171015" name="Oval 7"/>
          <p:cNvSpPr>
            <a:spLocks noChangeArrowheads="1"/>
          </p:cNvSpPr>
          <p:nvPr/>
        </p:nvSpPr>
        <p:spPr bwMode="auto">
          <a:xfrm>
            <a:off x="3635375" y="2925589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1016" name="Oval 8"/>
          <p:cNvSpPr>
            <a:spLocks noChangeArrowheads="1"/>
          </p:cNvSpPr>
          <p:nvPr/>
        </p:nvSpPr>
        <p:spPr bwMode="auto">
          <a:xfrm>
            <a:off x="3635375" y="3717752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1017" name="Line 9"/>
          <p:cNvSpPr>
            <a:spLocks noChangeShapeType="1"/>
          </p:cNvSpPr>
          <p:nvPr/>
        </p:nvSpPr>
        <p:spPr bwMode="auto">
          <a:xfrm>
            <a:off x="3779838" y="3214514"/>
            <a:ext cx="0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1018" name="Text Box 10"/>
          <p:cNvSpPr txBox="1">
            <a:spLocks noChangeArrowheads="1"/>
          </p:cNvSpPr>
          <p:nvPr/>
        </p:nvSpPr>
        <p:spPr bwMode="auto">
          <a:xfrm>
            <a:off x="6083300" y="2220739"/>
            <a:ext cx="1204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 err="1">
                <a:cs typeface="+mn-cs"/>
              </a:rPr>
              <a:t>r</a:t>
            </a:r>
            <a:r>
              <a:rPr lang="de-DE" sz="2400" dirty="0">
                <a:cs typeface="+mn-cs"/>
              </a:rPr>
              <a:t> </a:t>
            </a:r>
            <a:r>
              <a:rPr lang="en-US" sz="2400" dirty="0">
                <a:latin typeface="cmsy10" charset="0"/>
                <a:cs typeface="+mn-cs"/>
              </a:rPr>
              <a:t>→</a:t>
            </a:r>
            <a:r>
              <a:rPr lang="de-DE" sz="2400" dirty="0">
                <a:cs typeface="+mn-cs"/>
              </a:rPr>
              <a:t> r+1</a:t>
            </a:r>
          </a:p>
        </p:txBody>
      </p:sp>
      <p:sp>
        <p:nvSpPr>
          <p:cNvPr id="171019" name="Line 11"/>
          <p:cNvSpPr>
            <a:spLocks noChangeShapeType="1"/>
          </p:cNvSpPr>
          <p:nvPr/>
        </p:nvSpPr>
        <p:spPr bwMode="auto">
          <a:xfrm flipH="1">
            <a:off x="6948488" y="2925589"/>
            <a:ext cx="287337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1020" name="Line 12"/>
          <p:cNvSpPr>
            <a:spLocks noChangeShapeType="1"/>
          </p:cNvSpPr>
          <p:nvPr/>
        </p:nvSpPr>
        <p:spPr bwMode="auto">
          <a:xfrm>
            <a:off x="6948488" y="3646314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1021" name="Line 13"/>
          <p:cNvSpPr>
            <a:spLocks noChangeShapeType="1"/>
          </p:cNvSpPr>
          <p:nvPr/>
        </p:nvSpPr>
        <p:spPr bwMode="auto">
          <a:xfrm>
            <a:off x="7235825" y="2925589"/>
            <a:ext cx="287338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1022" name="Oval 14"/>
          <p:cNvSpPr>
            <a:spLocks noChangeArrowheads="1"/>
          </p:cNvSpPr>
          <p:nvPr/>
        </p:nvSpPr>
        <p:spPr bwMode="auto">
          <a:xfrm>
            <a:off x="7091363" y="2782714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1023" name="Line 15"/>
          <p:cNvSpPr>
            <a:spLocks noChangeShapeType="1"/>
          </p:cNvSpPr>
          <p:nvPr/>
        </p:nvSpPr>
        <p:spPr bwMode="auto">
          <a:xfrm flipH="1">
            <a:off x="6156325" y="3357389"/>
            <a:ext cx="287338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1024" name="Line 16"/>
          <p:cNvSpPr>
            <a:spLocks noChangeShapeType="1"/>
          </p:cNvSpPr>
          <p:nvPr/>
        </p:nvSpPr>
        <p:spPr bwMode="auto">
          <a:xfrm>
            <a:off x="6156325" y="4078114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1025" name="Line 17"/>
          <p:cNvSpPr>
            <a:spLocks noChangeShapeType="1"/>
          </p:cNvSpPr>
          <p:nvPr/>
        </p:nvSpPr>
        <p:spPr bwMode="auto">
          <a:xfrm>
            <a:off x="6443663" y="3357389"/>
            <a:ext cx="287337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1026" name="Oval 18"/>
          <p:cNvSpPr>
            <a:spLocks noChangeArrowheads="1"/>
          </p:cNvSpPr>
          <p:nvPr/>
        </p:nvSpPr>
        <p:spPr bwMode="auto">
          <a:xfrm>
            <a:off x="6299200" y="3214514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1027" name="Line 19"/>
          <p:cNvSpPr>
            <a:spLocks noChangeShapeType="1"/>
          </p:cNvSpPr>
          <p:nvPr/>
        </p:nvSpPr>
        <p:spPr bwMode="auto">
          <a:xfrm flipH="1">
            <a:off x="6588125" y="2998614"/>
            <a:ext cx="503238" cy="358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1028" name="Text Box 20"/>
          <p:cNvSpPr txBox="1">
            <a:spLocks noChangeArrowheads="1"/>
          </p:cNvSpPr>
          <p:nvPr/>
        </p:nvSpPr>
        <p:spPr bwMode="auto">
          <a:xfrm>
            <a:off x="6300788" y="3646314"/>
            <a:ext cx="285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r</a:t>
            </a:r>
          </a:p>
        </p:txBody>
      </p:sp>
      <p:sp>
        <p:nvSpPr>
          <p:cNvPr id="171029" name="Text Box 21"/>
          <p:cNvSpPr txBox="1">
            <a:spLocks noChangeArrowheads="1"/>
          </p:cNvSpPr>
          <p:nvPr/>
        </p:nvSpPr>
        <p:spPr bwMode="auto">
          <a:xfrm>
            <a:off x="7092950" y="3214514"/>
            <a:ext cx="285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r</a:t>
            </a:r>
          </a:p>
        </p:txBody>
      </p:sp>
      <p:sp>
        <p:nvSpPr>
          <p:cNvPr id="25" name="Rechteck 4">
            <a:extLst>
              <a:ext uri="{FF2B5EF4-FFF2-40B4-BE49-F238E27FC236}">
                <a16:creationId xmlns:a16="http://schemas.microsoft.com/office/drawing/2014/main" id="{4766E86C-2665-4243-A3BB-ED2C4FC57774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8B1467-3FB6-0E4F-9F66-FAC7389F89FB}" type="slidenum">
              <a:rPr lang="de-DE"/>
              <a:pPr>
                <a:defRPr/>
              </a:pPr>
              <a:t>8</a:t>
            </a:fld>
            <a:endParaRPr lang="de-DE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Binomial-Heap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>
                <a:cs typeface="+mn-cs"/>
              </a:rPr>
              <a:t>Beispiel für Zerfall in Binomial-Bäume mit Rang </a:t>
            </a:r>
            <a:r>
              <a:rPr lang="de-DE">
                <a:solidFill>
                  <a:schemeClr val="hlink"/>
                </a:solidFill>
                <a:cs typeface="+mn-cs"/>
              </a:rPr>
              <a:t>0</a:t>
            </a:r>
            <a:r>
              <a:rPr lang="de-DE">
                <a:cs typeface="+mn-cs"/>
              </a:rPr>
              <a:t> bis</a:t>
            </a:r>
            <a:r>
              <a:rPr lang="de-DE">
                <a:solidFill>
                  <a:schemeClr val="hlink"/>
                </a:solidFill>
                <a:cs typeface="+mn-cs"/>
              </a:rPr>
              <a:t> r-1</a:t>
            </a:r>
          </a:p>
          <a:p>
            <a:pPr eaLnBrk="1" hangingPunct="1">
              <a:defRPr/>
            </a:pPr>
            <a:endParaRPr lang="en-US">
              <a:cs typeface="+mn-cs"/>
            </a:endParaRPr>
          </a:p>
        </p:txBody>
      </p:sp>
      <p:sp>
        <p:nvSpPr>
          <p:cNvPr id="191492" name="Oval 4"/>
          <p:cNvSpPr>
            <a:spLocks noChangeArrowheads="1"/>
          </p:cNvSpPr>
          <p:nvPr/>
        </p:nvSpPr>
        <p:spPr bwMode="auto">
          <a:xfrm>
            <a:off x="5868988" y="2708275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191493" name="Oval 5"/>
          <p:cNvSpPr>
            <a:spLocks noChangeArrowheads="1"/>
          </p:cNvSpPr>
          <p:nvPr/>
        </p:nvSpPr>
        <p:spPr bwMode="auto">
          <a:xfrm>
            <a:off x="5867400" y="3716338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191494" name="Line 6"/>
          <p:cNvSpPr>
            <a:spLocks noChangeShapeType="1"/>
          </p:cNvSpPr>
          <p:nvPr/>
        </p:nvSpPr>
        <p:spPr bwMode="auto">
          <a:xfrm>
            <a:off x="6084888" y="3140075"/>
            <a:ext cx="0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1495" name="Oval 7"/>
          <p:cNvSpPr>
            <a:spLocks noChangeArrowheads="1"/>
          </p:cNvSpPr>
          <p:nvPr/>
        </p:nvSpPr>
        <p:spPr bwMode="auto">
          <a:xfrm>
            <a:off x="4860925" y="3716338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191496" name="Oval 8"/>
          <p:cNvSpPr>
            <a:spLocks noChangeArrowheads="1"/>
          </p:cNvSpPr>
          <p:nvPr/>
        </p:nvSpPr>
        <p:spPr bwMode="auto">
          <a:xfrm>
            <a:off x="4860925" y="4652963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</a:p>
        </p:txBody>
      </p:sp>
      <p:sp>
        <p:nvSpPr>
          <p:cNvPr id="191497" name="Line 9"/>
          <p:cNvSpPr>
            <a:spLocks noChangeShapeType="1"/>
          </p:cNvSpPr>
          <p:nvPr/>
        </p:nvSpPr>
        <p:spPr bwMode="auto">
          <a:xfrm>
            <a:off x="5076825" y="4148138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1498" name="Line 10"/>
          <p:cNvSpPr>
            <a:spLocks noChangeShapeType="1"/>
          </p:cNvSpPr>
          <p:nvPr/>
        </p:nvSpPr>
        <p:spPr bwMode="auto">
          <a:xfrm flipH="1">
            <a:off x="5219700" y="3068638"/>
            <a:ext cx="720725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1499" name="Oval 11"/>
          <p:cNvSpPr>
            <a:spLocks noChangeArrowheads="1"/>
          </p:cNvSpPr>
          <p:nvPr/>
        </p:nvSpPr>
        <p:spPr bwMode="auto">
          <a:xfrm>
            <a:off x="3924300" y="3716338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191500" name="Oval 12"/>
          <p:cNvSpPr>
            <a:spLocks noChangeArrowheads="1"/>
          </p:cNvSpPr>
          <p:nvPr/>
        </p:nvSpPr>
        <p:spPr bwMode="auto">
          <a:xfrm>
            <a:off x="3924300" y="4652963"/>
            <a:ext cx="433388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</a:p>
        </p:txBody>
      </p:sp>
      <p:sp>
        <p:nvSpPr>
          <p:cNvPr id="191501" name="Line 13"/>
          <p:cNvSpPr>
            <a:spLocks noChangeShapeType="1"/>
          </p:cNvSpPr>
          <p:nvPr/>
        </p:nvSpPr>
        <p:spPr bwMode="auto">
          <a:xfrm>
            <a:off x="4140200" y="4148138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1502" name="Oval 14"/>
          <p:cNvSpPr>
            <a:spLocks noChangeArrowheads="1"/>
          </p:cNvSpPr>
          <p:nvPr/>
        </p:nvSpPr>
        <p:spPr bwMode="auto">
          <a:xfrm>
            <a:off x="2916238" y="4724400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20</a:t>
            </a:r>
          </a:p>
        </p:txBody>
      </p:sp>
      <p:sp>
        <p:nvSpPr>
          <p:cNvPr id="191503" name="Oval 15"/>
          <p:cNvSpPr>
            <a:spLocks noChangeArrowheads="1"/>
          </p:cNvSpPr>
          <p:nvPr/>
        </p:nvSpPr>
        <p:spPr bwMode="auto">
          <a:xfrm>
            <a:off x="2916238" y="5661025"/>
            <a:ext cx="433387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24</a:t>
            </a:r>
          </a:p>
        </p:txBody>
      </p:sp>
      <p:sp>
        <p:nvSpPr>
          <p:cNvPr id="191504" name="Line 16"/>
          <p:cNvSpPr>
            <a:spLocks noChangeShapeType="1"/>
          </p:cNvSpPr>
          <p:nvPr/>
        </p:nvSpPr>
        <p:spPr bwMode="auto">
          <a:xfrm>
            <a:off x="3132138" y="5156200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1505" name="Line 17"/>
          <p:cNvSpPr>
            <a:spLocks noChangeShapeType="1"/>
          </p:cNvSpPr>
          <p:nvPr/>
        </p:nvSpPr>
        <p:spPr bwMode="auto">
          <a:xfrm flipH="1">
            <a:off x="3275013" y="4076700"/>
            <a:ext cx="720725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1506" name="Line 18"/>
          <p:cNvSpPr>
            <a:spLocks noChangeShapeType="1"/>
          </p:cNvSpPr>
          <p:nvPr/>
        </p:nvSpPr>
        <p:spPr bwMode="auto">
          <a:xfrm flipV="1">
            <a:off x="4284663" y="2995613"/>
            <a:ext cx="1584325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1507" name="Text Box 19"/>
          <p:cNvSpPr txBox="1">
            <a:spLocks noChangeArrowheads="1"/>
          </p:cNvSpPr>
          <p:nvPr/>
        </p:nvSpPr>
        <p:spPr bwMode="auto">
          <a:xfrm>
            <a:off x="6659563" y="2636838"/>
            <a:ext cx="116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Rang 3</a:t>
            </a:r>
          </a:p>
        </p:txBody>
      </p:sp>
      <p:sp>
        <p:nvSpPr>
          <p:cNvPr id="191508" name="Text Box 20"/>
          <p:cNvSpPr txBox="1">
            <a:spLocks noChangeArrowheads="1"/>
          </p:cNvSpPr>
          <p:nvPr/>
        </p:nvSpPr>
        <p:spPr bwMode="auto">
          <a:xfrm>
            <a:off x="3203848" y="3347700"/>
            <a:ext cx="29762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 err="1">
                <a:cs typeface="+mn-cs"/>
              </a:rPr>
              <a:t>Ränge</a:t>
            </a:r>
            <a:r>
              <a:rPr lang="en-US" dirty="0">
                <a:cs typeface="+mn-cs"/>
              </a:rPr>
              <a:t>          2              1          0</a:t>
            </a:r>
          </a:p>
        </p:txBody>
      </p:sp>
      <p:sp>
        <p:nvSpPr>
          <p:cNvPr id="25" name="Rechteck 4">
            <a:extLst>
              <a:ext uri="{FF2B5EF4-FFF2-40B4-BE49-F238E27FC236}">
                <a16:creationId xmlns:a16="http://schemas.microsoft.com/office/drawing/2014/main" id="{93C322D6-6297-9E4F-8C92-2494B4324EC6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91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191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1914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1915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915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9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2" grpId="0" animBg="1"/>
      <p:bldP spid="191507" grpId="0"/>
      <p:bldP spid="19150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09AE82-08C8-4E48-BB54-E2FC489CCA21}" type="slidenum">
              <a:rPr lang="de-DE"/>
              <a:pPr>
                <a:defRPr/>
              </a:pPr>
              <a:t>9</a:t>
            </a:fld>
            <a:endParaRPr lang="de-DE"/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Binomial-Heap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 dirty="0">
                <a:solidFill>
                  <a:schemeClr val="accent2"/>
                </a:solidFill>
                <a:cs typeface="+mn-cs"/>
              </a:rPr>
              <a:t>Binomial-Heap:</a:t>
            </a:r>
          </a:p>
          <a:p>
            <a:pPr eaLnBrk="1" hangingPunct="1">
              <a:defRPr/>
            </a:pPr>
            <a:r>
              <a:rPr lang="de-DE" dirty="0">
                <a:cs typeface="+mn-cs"/>
              </a:rPr>
              <a:t>verkettete Liste von Binomial-Bäumen</a:t>
            </a:r>
          </a:p>
          <a:p>
            <a:pPr eaLnBrk="1" hangingPunct="1">
              <a:defRPr/>
            </a:pPr>
            <a:r>
              <a:rPr lang="de-DE" dirty="0">
                <a:cs typeface="+mn-cs"/>
              </a:rPr>
              <a:t>Pro Rang maximal 1 Binomial-Baum</a:t>
            </a:r>
          </a:p>
          <a:p>
            <a:pPr eaLnBrk="1" hangingPunct="1">
              <a:defRPr/>
            </a:pPr>
            <a:r>
              <a:rPr lang="de-DE" dirty="0">
                <a:cs typeface="+mn-cs"/>
              </a:rPr>
              <a:t>Zeiger auf Wurzel mit minimalem </a:t>
            </a:r>
            <a:r>
              <a:rPr lang="de-DE" dirty="0" err="1">
                <a:cs typeface="+mn-cs"/>
              </a:rPr>
              <a:t>key</a:t>
            </a:r>
            <a:endParaRPr lang="de-DE" dirty="0">
              <a:cs typeface="+mn-cs"/>
            </a:endParaRPr>
          </a:p>
        </p:txBody>
      </p:sp>
      <p:sp>
        <p:nvSpPr>
          <p:cNvPr id="172036" name="Line 4"/>
          <p:cNvSpPr>
            <a:spLocks noChangeShapeType="1"/>
          </p:cNvSpPr>
          <p:nvPr/>
        </p:nvSpPr>
        <p:spPr bwMode="auto">
          <a:xfrm>
            <a:off x="1906588" y="4581525"/>
            <a:ext cx="4752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2037" name="Line 5"/>
          <p:cNvSpPr>
            <a:spLocks noChangeShapeType="1"/>
          </p:cNvSpPr>
          <p:nvPr/>
        </p:nvSpPr>
        <p:spPr bwMode="auto">
          <a:xfrm flipH="1">
            <a:off x="1762125" y="4581525"/>
            <a:ext cx="144463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2038" name="Line 6"/>
          <p:cNvSpPr>
            <a:spLocks noChangeShapeType="1"/>
          </p:cNvSpPr>
          <p:nvPr/>
        </p:nvSpPr>
        <p:spPr bwMode="auto">
          <a:xfrm>
            <a:off x="1906588" y="4581525"/>
            <a:ext cx="144462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2039" name="Line 7"/>
          <p:cNvSpPr>
            <a:spLocks noChangeShapeType="1"/>
          </p:cNvSpPr>
          <p:nvPr/>
        </p:nvSpPr>
        <p:spPr bwMode="auto">
          <a:xfrm>
            <a:off x="1762125" y="4941888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2040" name="Line 8"/>
          <p:cNvSpPr>
            <a:spLocks noChangeShapeType="1"/>
          </p:cNvSpPr>
          <p:nvPr/>
        </p:nvSpPr>
        <p:spPr bwMode="auto">
          <a:xfrm flipH="1">
            <a:off x="2411413" y="4581525"/>
            <a:ext cx="21590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2041" name="Line 9"/>
          <p:cNvSpPr>
            <a:spLocks noChangeShapeType="1"/>
          </p:cNvSpPr>
          <p:nvPr/>
        </p:nvSpPr>
        <p:spPr bwMode="auto">
          <a:xfrm>
            <a:off x="2627313" y="4581525"/>
            <a:ext cx="21590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2042" name="Line 10"/>
          <p:cNvSpPr>
            <a:spLocks noChangeShapeType="1"/>
          </p:cNvSpPr>
          <p:nvPr/>
        </p:nvSpPr>
        <p:spPr bwMode="auto">
          <a:xfrm>
            <a:off x="2411413" y="515778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2043" name="Line 11"/>
          <p:cNvSpPr>
            <a:spLocks noChangeShapeType="1"/>
          </p:cNvSpPr>
          <p:nvPr/>
        </p:nvSpPr>
        <p:spPr bwMode="auto">
          <a:xfrm flipH="1">
            <a:off x="3419475" y="4581525"/>
            <a:ext cx="358775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2044" name="Line 12"/>
          <p:cNvSpPr>
            <a:spLocks noChangeShapeType="1"/>
          </p:cNvSpPr>
          <p:nvPr/>
        </p:nvSpPr>
        <p:spPr bwMode="auto">
          <a:xfrm>
            <a:off x="3419475" y="5446713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2045" name="Line 13"/>
          <p:cNvSpPr>
            <a:spLocks noChangeShapeType="1"/>
          </p:cNvSpPr>
          <p:nvPr/>
        </p:nvSpPr>
        <p:spPr bwMode="auto">
          <a:xfrm>
            <a:off x="3778250" y="4581525"/>
            <a:ext cx="358775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2046" name="Line 14"/>
          <p:cNvSpPr>
            <a:spLocks noChangeShapeType="1"/>
          </p:cNvSpPr>
          <p:nvPr/>
        </p:nvSpPr>
        <p:spPr bwMode="auto">
          <a:xfrm flipH="1">
            <a:off x="4643438" y="4581525"/>
            <a:ext cx="430212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2047" name="Line 15"/>
          <p:cNvSpPr>
            <a:spLocks noChangeShapeType="1"/>
          </p:cNvSpPr>
          <p:nvPr/>
        </p:nvSpPr>
        <p:spPr bwMode="auto">
          <a:xfrm>
            <a:off x="5075238" y="4581525"/>
            <a:ext cx="430212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2048" name="Line 16"/>
          <p:cNvSpPr>
            <a:spLocks noChangeShapeType="1"/>
          </p:cNvSpPr>
          <p:nvPr/>
        </p:nvSpPr>
        <p:spPr bwMode="auto">
          <a:xfrm>
            <a:off x="4643438" y="5734050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2049" name="Line 17"/>
          <p:cNvSpPr>
            <a:spLocks noChangeShapeType="1"/>
          </p:cNvSpPr>
          <p:nvPr/>
        </p:nvSpPr>
        <p:spPr bwMode="auto">
          <a:xfrm flipH="1">
            <a:off x="6154738" y="4581525"/>
            <a:ext cx="503237" cy="144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2050" name="Line 18"/>
          <p:cNvSpPr>
            <a:spLocks noChangeShapeType="1"/>
          </p:cNvSpPr>
          <p:nvPr/>
        </p:nvSpPr>
        <p:spPr bwMode="auto">
          <a:xfrm>
            <a:off x="6659563" y="4581525"/>
            <a:ext cx="503237" cy="144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2051" name="Line 19"/>
          <p:cNvSpPr>
            <a:spLocks noChangeShapeType="1"/>
          </p:cNvSpPr>
          <p:nvPr/>
        </p:nvSpPr>
        <p:spPr bwMode="auto">
          <a:xfrm>
            <a:off x="6154738" y="602297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2052" name="Oval 20"/>
          <p:cNvSpPr>
            <a:spLocks noChangeArrowheads="1"/>
          </p:cNvSpPr>
          <p:nvPr/>
        </p:nvSpPr>
        <p:spPr bwMode="auto">
          <a:xfrm>
            <a:off x="1835150" y="4510088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2053" name="Oval 21"/>
          <p:cNvSpPr>
            <a:spLocks noChangeArrowheads="1"/>
          </p:cNvSpPr>
          <p:nvPr/>
        </p:nvSpPr>
        <p:spPr bwMode="auto">
          <a:xfrm>
            <a:off x="2554288" y="4510088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2054" name="Oval 22"/>
          <p:cNvSpPr>
            <a:spLocks noChangeArrowheads="1"/>
          </p:cNvSpPr>
          <p:nvPr/>
        </p:nvSpPr>
        <p:spPr bwMode="auto">
          <a:xfrm>
            <a:off x="3706813" y="4510088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2055" name="Oval 23"/>
          <p:cNvSpPr>
            <a:spLocks noChangeArrowheads="1"/>
          </p:cNvSpPr>
          <p:nvPr/>
        </p:nvSpPr>
        <p:spPr bwMode="auto">
          <a:xfrm>
            <a:off x="5002213" y="4510088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2056" name="Oval 24"/>
          <p:cNvSpPr>
            <a:spLocks noChangeArrowheads="1"/>
          </p:cNvSpPr>
          <p:nvPr/>
        </p:nvSpPr>
        <p:spPr bwMode="auto">
          <a:xfrm>
            <a:off x="6586538" y="4510088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2057" name="Text Box 25"/>
          <p:cNvSpPr txBox="1">
            <a:spLocks noChangeArrowheads="1"/>
          </p:cNvSpPr>
          <p:nvPr/>
        </p:nvSpPr>
        <p:spPr bwMode="auto">
          <a:xfrm>
            <a:off x="1743075" y="460216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172058" name="Text Box 26"/>
          <p:cNvSpPr txBox="1">
            <a:spLocks noChangeArrowheads="1"/>
          </p:cNvSpPr>
          <p:nvPr/>
        </p:nvSpPr>
        <p:spPr bwMode="auto">
          <a:xfrm>
            <a:off x="2462213" y="47466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172059" name="Text Box 27"/>
          <p:cNvSpPr txBox="1">
            <a:spLocks noChangeArrowheads="1"/>
          </p:cNvSpPr>
          <p:nvPr/>
        </p:nvSpPr>
        <p:spPr bwMode="auto">
          <a:xfrm>
            <a:off x="3614738" y="49625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172060" name="Text Box 28"/>
          <p:cNvSpPr txBox="1">
            <a:spLocks noChangeArrowheads="1"/>
          </p:cNvSpPr>
          <p:nvPr/>
        </p:nvSpPr>
        <p:spPr bwMode="auto">
          <a:xfrm>
            <a:off x="4930775" y="508635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172061" name="Text Box 29"/>
          <p:cNvSpPr txBox="1">
            <a:spLocks noChangeArrowheads="1"/>
          </p:cNvSpPr>
          <p:nvPr/>
        </p:nvSpPr>
        <p:spPr bwMode="auto">
          <a:xfrm>
            <a:off x="6515100" y="530225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172062" name="Line 30"/>
          <p:cNvSpPr>
            <a:spLocks noChangeShapeType="1"/>
          </p:cNvSpPr>
          <p:nvPr/>
        </p:nvSpPr>
        <p:spPr bwMode="auto">
          <a:xfrm flipH="1">
            <a:off x="5148263" y="4221163"/>
            <a:ext cx="287337" cy="2873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2063" name="Text Box 31"/>
          <p:cNvSpPr txBox="1">
            <a:spLocks noChangeArrowheads="1"/>
          </p:cNvSpPr>
          <p:nvPr/>
        </p:nvSpPr>
        <p:spPr bwMode="auto">
          <a:xfrm>
            <a:off x="1619250" y="5589588"/>
            <a:ext cx="2185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Zahlen: Ränge</a:t>
            </a:r>
          </a:p>
        </p:txBody>
      </p:sp>
      <p:sp>
        <p:nvSpPr>
          <p:cNvPr id="35" name="Text Box 26"/>
          <p:cNvSpPr txBox="1">
            <a:spLocks noChangeArrowheads="1"/>
          </p:cNvSpPr>
          <p:nvPr/>
        </p:nvSpPr>
        <p:spPr bwMode="auto">
          <a:xfrm>
            <a:off x="5436096" y="3861048"/>
            <a:ext cx="1643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solidFill>
                  <a:srgbClr val="FF0000"/>
                </a:solidFill>
                <a:cs typeface="+mn-cs"/>
              </a:rPr>
              <a:t>min-Zeiger</a:t>
            </a:r>
          </a:p>
        </p:txBody>
      </p:sp>
      <p:sp>
        <p:nvSpPr>
          <p:cNvPr id="36" name="Rechteck 4">
            <a:extLst>
              <a:ext uri="{FF2B5EF4-FFF2-40B4-BE49-F238E27FC236}">
                <a16:creationId xmlns:a16="http://schemas.microsoft.com/office/drawing/2014/main" id="{EFB4B322-785B-094F-8A7F-1C56F97B229E}"/>
              </a:ext>
            </a:extLst>
          </p:cNvPr>
          <p:cNvSpPr/>
          <p:nvPr/>
        </p:nvSpPr>
        <p:spPr>
          <a:xfrm>
            <a:off x="2555776" y="6630860"/>
            <a:ext cx="3816424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http://www14.in.tum.de/lehre/2008WS/</a:t>
            </a:r>
            <a:r>
              <a:rPr lang="de-DE" sz="1200" dirty="0" err="1">
                <a:solidFill>
                  <a:schemeClr val="bg1"/>
                </a:solidFill>
              </a:rPr>
              <a:t>ea</a:t>
            </a:r>
            <a:r>
              <a:rPr lang="de-DE" sz="1200" dirty="0">
                <a:solidFill>
                  <a:schemeClr val="bg1"/>
                </a:solidFill>
              </a:rPr>
              <a:t>/</a:t>
            </a:r>
            <a:r>
              <a:rPr lang="de-DE" sz="1200" dirty="0" err="1">
                <a:solidFill>
                  <a:schemeClr val="bg1"/>
                </a:solidFill>
              </a:rPr>
              <a:t>index.html.de</a:t>
            </a:r>
            <a:endParaRPr lang="de-DE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4727</TotalTime>
  <Words>893</Words>
  <Application>Microsoft Macintosh PowerPoint</Application>
  <PresentationFormat>On-screen Show (4:3)</PresentationFormat>
  <Paragraphs>219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cmsy10</vt:lpstr>
      <vt:lpstr>Myriad Pro</vt:lpstr>
      <vt:lpstr>Symbol</vt:lpstr>
      <vt:lpstr>7_Standarddesign</vt:lpstr>
      <vt:lpstr>Algorithmen und Datenstrukturen</vt:lpstr>
      <vt:lpstr>Prioritätswarteschlangen: Binärer Heap</vt:lpstr>
      <vt:lpstr>Prioritätswarteschlange mit binärem Heap</vt:lpstr>
      <vt:lpstr>Anwendungen für log-n-merge</vt:lpstr>
      <vt:lpstr>Binomial-Heap zum schnellen Verschmelzen</vt:lpstr>
      <vt:lpstr>Binomial-Heap</vt:lpstr>
      <vt:lpstr>Binomial-Heap</vt:lpstr>
      <vt:lpstr>Binomial-Heap</vt:lpstr>
      <vt:lpstr>Binomial-Heap</vt:lpstr>
      <vt:lpstr>Prioritätswarteschlangen als Binomial-Heaps</vt:lpstr>
      <vt:lpstr>Binomial-Heap</vt:lpstr>
      <vt:lpstr>Anzahl der Bäume auf der Kette</vt:lpstr>
      <vt:lpstr>Beispiel einer Merge-Operation</vt:lpstr>
      <vt:lpstr>Operationen auf Binomial-Heaps</vt:lpstr>
      <vt:lpstr>Binomial-Heap</vt:lpstr>
      <vt:lpstr>Zusammenfassung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698</cp:revision>
  <dcterms:created xsi:type="dcterms:W3CDTF">2010-04-27T12:26:40Z</dcterms:created>
  <dcterms:modified xsi:type="dcterms:W3CDTF">2020-04-05T11:56:46Z</dcterms:modified>
</cp:coreProperties>
</file>