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341" r:id="rId2"/>
    <p:sldId id="294" r:id="rId3"/>
    <p:sldId id="379" r:id="rId4"/>
    <p:sldId id="404" r:id="rId5"/>
    <p:sldId id="296" r:id="rId6"/>
    <p:sldId id="297" r:id="rId7"/>
    <p:sldId id="298" r:id="rId8"/>
    <p:sldId id="299" r:id="rId9"/>
    <p:sldId id="300" r:id="rId10"/>
    <p:sldId id="353" r:id="rId11"/>
    <p:sldId id="301" r:id="rId12"/>
    <p:sldId id="354" r:id="rId13"/>
    <p:sldId id="303" r:id="rId14"/>
    <p:sldId id="304" r:id="rId15"/>
    <p:sldId id="305" r:id="rId16"/>
    <p:sldId id="405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AFF"/>
    <a:srgbClr val="00429D"/>
    <a:srgbClr val="009999"/>
    <a:srgbClr val="FF6501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05.04.20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05.04.20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2509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Felix </a:t>
            </a:r>
            <a:r>
              <a:rPr lang="de-DE" sz="2400" dirty="0" err="1"/>
              <a:t>Kuhr</a:t>
            </a:r>
            <a:r>
              <a:rPr lang="de-DE" sz="2400"/>
              <a:t> </a:t>
            </a:r>
            <a:r>
              <a:rPr lang="de-DE" sz="2400">
                <a:cs typeface="+mn-cs"/>
              </a:rPr>
              <a:t>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514FF-C565-974A-BD15-C19760088597}"/>
              </a:ext>
            </a:extLst>
          </p:cNvPr>
          <p:cNvSpPr txBox="1"/>
          <p:nvPr/>
        </p:nvSpPr>
        <p:spPr>
          <a:xfrm>
            <a:off x="2308409" y="2060848"/>
            <a:ext cx="4527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Prioritätswarteschlangen mit Binomial-Heaps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Prioritätswarteschlangen als Binomial-Heaps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22392" y="1358214"/>
            <a:ext cx="591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pq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22592" y="1358214"/>
            <a:ext cx="360040" cy="20882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370464" y="164624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05A4F72F-F7D5-E747-8346-7C53C7469A1A}"/>
              </a:ext>
            </a:extLst>
          </p:cNvPr>
          <p:cNvSpPr/>
          <p:nvPr/>
        </p:nvSpPr>
        <p:spPr>
          <a:xfrm>
            <a:off x="3890744" y="233772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9">
            <a:extLst>
              <a:ext uri="{FF2B5EF4-FFF2-40B4-BE49-F238E27FC236}">
                <a16:creationId xmlns:a16="http://schemas.microsoft.com/office/drawing/2014/main" id="{101882D0-D565-A348-8BED-EEE36587D897}"/>
              </a:ext>
            </a:extLst>
          </p:cNvPr>
          <p:cNvCxnSpPr/>
          <p:nvPr/>
        </p:nvCxnSpPr>
        <p:spPr>
          <a:xfrm>
            <a:off x="2738616" y="2528345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hteck 6">
            <a:extLst>
              <a:ext uri="{FF2B5EF4-FFF2-40B4-BE49-F238E27FC236}">
                <a16:creationId xmlns:a16="http://schemas.microsoft.com/office/drawing/2014/main" id="{D3E0FF14-D976-0A4F-97D4-96F9A4D82899}"/>
              </a:ext>
            </a:extLst>
          </p:cNvPr>
          <p:cNvSpPr/>
          <p:nvPr/>
        </p:nvSpPr>
        <p:spPr>
          <a:xfrm>
            <a:off x="5114880" y="233772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6">
            <a:extLst>
              <a:ext uri="{FF2B5EF4-FFF2-40B4-BE49-F238E27FC236}">
                <a16:creationId xmlns:a16="http://schemas.microsoft.com/office/drawing/2014/main" id="{F0258606-975A-8E45-A234-CCF4B7D34CFB}"/>
              </a:ext>
            </a:extLst>
          </p:cNvPr>
          <p:cNvSpPr/>
          <p:nvPr/>
        </p:nvSpPr>
        <p:spPr>
          <a:xfrm>
            <a:off x="7882185" y="233772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</a:t>
            </a:r>
            <a:r>
              <a:rPr lang="de-DE" dirty="0">
                <a:solidFill>
                  <a:schemeClr val="tx1"/>
                </a:solidFill>
              </a:rPr>
              <a:t>[ ]</a:t>
            </a:r>
          </a:p>
        </p:txBody>
      </p:sp>
      <p:cxnSp>
        <p:nvCxnSpPr>
          <p:cNvPr id="23" name="Gerade Verbindung mit Pfeil 9">
            <a:extLst>
              <a:ext uri="{FF2B5EF4-FFF2-40B4-BE49-F238E27FC236}">
                <a16:creationId xmlns:a16="http://schemas.microsoft.com/office/drawing/2014/main" id="{E19378B0-E16E-B346-B321-B6BF0FF72E01}"/>
              </a:ext>
            </a:extLst>
          </p:cNvPr>
          <p:cNvCxnSpPr>
            <a:endCxn id="21" idx="1"/>
          </p:cNvCxnSpPr>
          <p:nvPr/>
        </p:nvCxnSpPr>
        <p:spPr>
          <a:xfrm flipV="1">
            <a:off x="4466808" y="251774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9">
            <a:extLst>
              <a:ext uri="{FF2B5EF4-FFF2-40B4-BE49-F238E27FC236}">
                <a16:creationId xmlns:a16="http://schemas.microsoft.com/office/drawing/2014/main" id="{25DDBC79-6B8E-7446-8C75-027BEDAC68FE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>
            <a:off x="5834960" y="2517741"/>
            <a:ext cx="204722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16">
            <a:extLst>
              <a:ext uri="{FF2B5EF4-FFF2-40B4-BE49-F238E27FC236}">
                <a16:creationId xmlns:a16="http://schemas.microsoft.com/office/drawing/2014/main" id="{65111EB3-8E17-4043-8979-592A41C5B49F}"/>
              </a:ext>
            </a:extLst>
          </p:cNvPr>
          <p:cNvCxnSpPr/>
          <p:nvPr/>
        </p:nvCxnSpPr>
        <p:spPr>
          <a:xfrm>
            <a:off x="4059144" y="258711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16">
            <a:extLst>
              <a:ext uri="{FF2B5EF4-FFF2-40B4-BE49-F238E27FC236}">
                <a16:creationId xmlns:a16="http://schemas.microsoft.com/office/drawing/2014/main" id="{B671D70B-BB3A-4A41-AC55-3BAEC2CFA46C}"/>
              </a:ext>
            </a:extLst>
          </p:cNvPr>
          <p:cNvCxnSpPr/>
          <p:nvPr/>
        </p:nvCxnSpPr>
        <p:spPr>
          <a:xfrm>
            <a:off x="5285689" y="258711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16">
            <a:extLst>
              <a:ext uri="{FF2B5EF4-FFF2-40B4-BE49-F238E27FC236}">
                <a16:creationId xmlns:a16="http://schemas.microsoft.com/office/drawing/2014/main" id="{2DBCAA63-E168-854B-897C-31DB9225C656}"/>
              </a:ext>
            </a:extLst>
          </p:cNvPr>
          <p:cNvCxnSpPr/>
          <p:nvPr/>
        </p:nvCxnSpPr>
        <p:spPr>
          <a:xfrm>
            <a:off x="8050585" y="258711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>
            <a:extLst>
              <a:ext uri="{FF2B5EF4-FFF2-40B4-BE49-F238E27FC236}">
                <a16:creationId xmlns:a16="http://schemas.microsoft.com/office/drawing/2014/main" id="{970BBB7D-CEE6-574D-BCD2-5943BC0FDEB5}"/>
              </a:ext>
            </a:extLst>
          </p:cNvPr>
          <p:cNvSpPr/>
          <p:nvPr/>
        </p:nvSpPr>
        <p:spPr>
          <a:xfrm>
            <a:off x="2771800" y="1664459"/>
            <a:ext cx="2780270" cy="673233"/>
          </a:xfrm>
          <a:custGeom>
            <a:avLst/>
            <a:gdLst>
              <a:gd name="connsiteX0" fmla="*/ 0 w 2780270"/>
              <a:gd name="connsiteY0" fmla="*/ 253104 h 673233"/>
              <a:gd name="connsiteX1" fmla="*/ 840259 w 2780270"/>
              <a:gd name="connsiteY1" fmla="*/ 92466 h 673233"/>
              <a:gd name="connsiteX2" fmla="*/ 1594021 w 2780270"/>
              <a:gd name="connsiteY2" fmla="*/ 5968 h 673233"/>
              <a:gd name="connsiteX3" fmla="*/ 2026508 w 2780270"/>
              <a:gd name="connsiteY3" fmla="*/ 30682 h 673233"/>
              <a:gd name="connsiteX4" fmla="*/ 2496065 w 2780270"/>
              <a:gd name="connsiteY4" fmla="*/ 216033 h 673233"/>
              <a:gd name="connsiteX5" fmla="*/ 2780270 w 2780270"/>
              <a:gd name="connsiteY5" fmla="*/ 673233 h 67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0270" h="673233">
                <a:moveTo>
                  <a:pt x="0" y="253104"/>
                </a:moveTo>
                <a:cubicBezTo>
                  <a:pt x="287294" y="193379"/>
                  <a:pt x="574589" y="133655"/>
                  <a:pt x="840259" y="92466"/>
                </a:cubicBezTo>
                <a:cubicBezTo>
                  <a:pt x="1105929" y="51277"/>
                  <a:pt x="1396313" y="16265"/>
                  <a:pt x="1594021" y="5968"/>
                </a:cubicBezTo>
                <a:cubicBezTo>
                  <a:pt x="1791729" y="-4329"/>
                  <a:pt x="1876167" y="-4329"/>
                  <a:pt x="2026508" y="30682"/>
                </a:cubicBezTo>
                <a:cubicBezTo>
                  <a:pt x="2176849" y="65693"/>
                  <a:pt x="2370438" y="108941"/>
                  <a:pt x="2496065" y="216033"/>
                </a:cubicBezTo>
                <a:cubicBezTo>
                  <a:pt x="2621692" y="323125"/>
                  <a:pt x="2700981" y="498179"/>
                  <a:pt x="2780270" y="673233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DD0387-0910-A646-A11E-1B002D0693DB}"/>
              </a:ext>
            </a:extLst>
          </p:cNvPr>
          <p:cNvSpPr txBox="1"/>
          <p:nvPr/>
        </p:nvSpPr>
        <p:spPr>
          <a:xfrm>
            <a:off x="3458696" y="1232201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min</a:t>
            </a:r>
          </a:p>
        </p:txBody>
      </p:sp>
      <p:sp>
        <p:nvSpPr>
          <p:cNvPr id="31" name="Oval 19">
            <a:extLst>
              <a:ext uri="{FF2B5EF4-FFF2-40B4-BE49-F238E27FC236}">
                <a16:creationId xmlns:a16="http://schemas.microsoft.com/office/drawing/2014/main" id="{A96AD8CC-16D3-DD48-B0DB-EDE14CFEF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478" y="301036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32" name="Oval 20">
            <a:extLst>
              <a:ext uri="{FF2B5EF4-FFF2-40B4-BE49-F238E27FC236}">
                <a16:creationId xmlns:a16="http://schemas.microsoft.com/office/drawing/2014/main" id="{0437D48D-6423-E741-89C0-62BDBAED2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379" y="3026011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33" name="Oval 21">
            <a:extLst>
              <a:ext uri="{FF2B5EF4-FFF2-40B4-BE49-F238E27FC236}">
                <a16:creationId xmlns:a16="http://schemas.microsoft.com/office/drawing/2014/main" id="{024BA75F-64BB-824B-8898-360E966CB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379" y="3962636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</a:p>
        </p:txBody>
      </p:sp>
      <p:sp>
        <p:nvSpPr>
          <p:cNvPr id="34" name="Line 22">
            <a:extLst>
              <a:ext uri="{FF2B5EF4-FFF2-40B4-BE49-F238E27FC236}">
                <a16:creationId xmlns:a16="http://schemas.microsoft.com/office/drawing/2014/main" id="{F441BDAA-9123-CC49-A3CF-751EEEE99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279" y="3457811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" name="Oval 4">
            <a:extLst>
              <a:ext uri="{FF2B5EF4-FFF2-40B4-BE49-F238E27FC236}">
                <a16:creationId xmlns:a16="http://schemas.microsoft.com/office/drawing/2014/main" id="{E53CF3C8-A262-444C-B6D6-56B7721E3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695" y="298960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36" name="Oval 5">
            <a:extLst>
              <a:ext uri="{FF2B5EF4-FFF2-40B4-BE49-F238E27FC236}">
                <a16:creationId xmlns:a16="http://schemas.microsoft.com/office/drawing/2014/main" id="{122CED7D-0665-7345-AB30-DCEC4BEFF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695" y="392623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37" name="Line 6">
            <a:extLst>
              <a:ext uri="{FF2B5EF4-FFF2-40B4-BE49-F238E27FC236}">
                <a16:creationId xmlns:a16="http://schemas.microsoft.com/office/drawing/2014/main" id="{85571F3B-C26F-EE47-9C5D-B3089506D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61595" y="342140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8" name="Oval 7">
            <a:extLst>
              <a:ext uri="{FF2B5EF4-FFF2-40B4-BE49-F238E27FC236}">
                <a16:creationId xmlns:a16="http://schemas.microsoft.com/office/drawing/2014/main" id="{813C2CAB-3FBD-054B-A01F-58C081858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633" y="399766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39" name="Oval 8">
            <a:extLst>
              <a:ext uri="{FF2B5EF4-FFF2-40B4-BE49-F238E27FC236}">
                <a16:creationId xmlns:a16="http://schemas.microsoft.com/office/drawing/2014/main" id="{F196E283-1E90-8F40-9655-48790C52A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633" y="493429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40" name="Line 9">
            <a:extLst>
              <a:ext uri="{FF2B5EF4-FFF2-40B4-BE49-F238E27FC236}">
                <a16:creationId xmlns:a16="http://schemas.microsoft.com/office/drawing/2014/main" id="{E0F50ACF-5E78-5148-81AE-E0B052E04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3533" y="442946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1" name="Line 10">
            <a:extLst>
              <a:ext uri="{FF2B5EF4-FFF2-40B4-BE49-F238E27FC236}">
                <a16:creationId xmlns:a16="http://schemas.microsoft.com/office/drawing/2014/main" id="{1DF886FD-96D0-EB4A-8512-3D615F5164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96408" y="334996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" name="Oval 11">
            <a:extLst>
              <a:ext uri="{FF2B5EF4-FFF2-40B4-BE49-F238E27FC236}">
                <a16:creationId xmlns:a16="http://schemas.microsoft.com/office/drawing/2014/main" id="{8A20B2E7-F899-DB4E-82BE-792945B56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008" y="399766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" name="Oval 12">
            <a:extLst>
              <a:ext uri="{FF2B5EF4-FFF2-40B4-BE49-F238E27FC236}">
                <a16:creationId xmlns:a16="http://schemas.microsoft.com/office/drawing/2014/main" id="{14523298-CB54-6B4E-A264-0DD1CB5E5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008" y="493429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44" name="Line 13">
            <a:extLst>
              <a:ext uri="{FF2B5EF4-FFF2-40B4-BE49-F238E27FC236}">
                <a16:creationId xmlns:a16="http://schemas.microsoft.com/office/drawing/2014/main" id="{CA192596-EBFE-C746-8E53-E919561BF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6908" y="442946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5" name="Oval 14">
            <a:extLst>
              <a:ext uri="{FF2B5EF4-FFF2-40B4-BE49-F238E27FC236}">
                <a16:creationId xmlns:a16="http://schemas.microsoft.com/office/drawing/2014/main" id="{E2EF2B9A-B342-1F44-AB7B-00C52687D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945" y="500573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46" name="Oval 15">
            <a:extLst>
              <a:ext uri="{FF2B5EF4-FFF2-40B4-BE49-F238E27FC236}">
                <a16:creationId xmlns:a16="http://schemas.microsoft.com/office/drawing/2014/main" id="{0B2B6FA7-01ED-3743-B66E-0D7EECAF9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2945" y="594235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47" name="Line 16">
            <a:extLst>
              <a:ext uri="{FF2B5EF4-FFF2-40B4-BE49-F238E27FC236}">
                <a16:creationId xmlns:a16="http://schemas.microsoft.com/office/drawing/2014/main" id="{3261360A-57AB-4D43-8F76-A1F08AE00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8845" y="543753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Line 17">
            <a:extLst>
              <a:ext uri="{FF2B5EF4-FFF2-40B4-BE49-F238E27FC236}">
                <a16:creationId xmlns:a16="http://schemas.microsoft.com/office/drawing/2014/main" id="{FA2AEC80-67C7-B340-8D19-6CFDC0F94D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1720" y="435803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9" name="Line 18">
            <a:extLst>
              <a:ext uri="{FF2B5EF4-FFF2-40B4-BE49-F238E27FC236}">
                <a16:creationId xmlns:a16="http://schemas.microsoft.com/office/drawing/2014/main" id="{5A9C1028-B9E9-9746-886B-6A36BCC0D4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61370" y="327694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46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B7DD0-D4A9-C147-8C49-58252A8E0A5A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Binomial-Heap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+mn-cs"/>
              </a:rPr>
              <a:t>Abstrakte Darstellung:</a:t>
            </a:r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6733183" y="249302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6733183" y="342964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6949083" y="292482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5725121" y="350108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5725121" y="443770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5941021" y="393288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 flipH="1">
            <a:off x="6083896" y="285338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1" name="Oval 11"/>
          <p:cNvSpPr>
            <a:spLocks noChangeArrowheads="1"/>
          </p:cNvSpPr>
          <p:nvPr/>
        </p:nvSpPr>
        <p:spPr bwMode="auto">
          <a:xfrm>
            <a:off x="4788496" y="350108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4788496" y="443770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>
            <a:off x="5004396" y="393288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3780433" y="450914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79215" name="Oval 15"/>
          <p:cNvSpPr>
            <a:spLocks noChangeArrowheads="1"/>
          </p:cNvSpPr>
          <p:nvPr/>
        </p:nvSpPr>
        <p:spPr bwMode="auto">
          <a:xfrm>
            <a:off x="3780433" y="544577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79216" name="Line 16"/>
          <p:cNvSpPr>
            <a:spLocks noChangeShapeType="1"/>
          </p:cNvSpPr>
          <p:nvPr/>
        </p:nvSpPr>
        <p:spPr bwMode="auto">
          <a:xfrm>
            <a:off x="3996333" y="494094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7" name="Line 17"/>
          <p:cNvSpPr>
            <a:spLocks noChangeShapeType="1"/>
          </p:cNvSpPr>
          <p:nvPr/>
        </p:nvSpPr>
        <p:spPr bwMode="auto">
          <a:xfrm flipH="1">
            <a:off x="4139208" y="386144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8" name="Line 18"/>
          <p:cNvSpPr>
            <a:spLocks noChangeShapeType="1"/>
          </p:cNvSpPr>
          <p:nvPr/>
        </p:nvSpPr>
        <p:spPr bwMode="auto">
          <a:xfrm flipV="1">
            <a:off x="5148858" y="2780358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19" name="Oval 19"/>
          <p:cNvSpPr>
            <a:spLocks noChangeArrowheads="1"/>
          </p:cNvSpPr>
          <p:nvPr/>
        </p:nvSpPr>
        <p:spPr bwMode="auto">
          <a:xfrm>
            <a:off x="1043583" y="249302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179220" name="Oval 20"/>
          <p:cNvSpPr>
            <a:spLocks noChangeArrowheads="1"/>
          </p:cNvSpPr>
          <p:nvPr/>
        </p:nvSpPr>
        <p:spPr bwMode="auto">
          <a:xfrm>
            <a:off x="2412008" y="249302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79221" name="Oval 21"/>
          <p:cNvSpPr>
            <a:spLocks noChangeArrowheads="1"/>
          </p:cNvSpPr>
          <p:nvPr/>
        </p:nvSpPr>
        <p:spPr bwMode="auto">
          <a:xfrm>
            <a:off x="2412008" y="342964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2627908" y="292482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>
            <a:off x="1475383" y="270892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4" name="Line 24"/>
          <p:cNvSpPr>
            <a:spLocks noChangeShapeType="1"/>
          </p:cNvSpPr>
          <p:nvPr/>
        </p:nvSpPr>
        <p:spPr bwMode="auto">
          <a:xfrm>
            <a:off x="2843808" y="2708920"/>
            <a:ext cx="3889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5" name="Line 25"/>
          <p:cNvSpPr>
            <a:spLocks noChangeShapeType="1"/>
          </p:cNvSpPr>
          <p:nvPr/>
        </p:nvSpPr>
        <p:spPr bwMode="auto">
          <a:xfrm flipH="1">
            <a:off x="2772371" y="2204095"/>
            <a:ext cx="4318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9226" name="Text Box 26"/>
          <p:cNvSpPr txBox="1">
            <a:spLocks noChangeArrowheads="1"/>
          </p:cNvSpPr>
          <p:nvPr/>
        </p:nvSpPr>
        <p:spPr bwMode="auto">
          <a:xfrm>
            <a:off x="3204171" y="1916758"/>
            <a:ext cx="684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min</a:t>
            </a:r>
          </a:p>
        </p:txBody>
      </p:sp>
      <p:sp>
        <p:nvSpPr>
          <p:cNvPr id="33" name="Rechteck 4">
            <a:extLst>
              <a:ext uri="{FF2B5EF4-FFF2-40B4-BE49-F238E27FC236}">
                <a16:creationId xmlns:a16="http://schemas.microsoft.com/office/drawing/2014/main" id="{AE1B3DF7-FDF2-0C41-AAF3-84863E36F752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Bäume auf der Kette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Binomial-Heap-Invariante: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Pro Rang maximal 1 Binomial-Baum</a:t>
            </a:r>
          </a:p>
          <a:p>
            <a:r>
              <a:rPr lang="de-DE" dirty="0"/>
              <a:t>Was heißt das?</a:t>
            </a:r>
          </a:p>
          <a:p>
            <a:r>
              <a:rPr lang="de-DE" dirty="0"/>
              <a:t>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Knoten können höchstens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viele Binomialbäume in der Kette vorkommen </a:t>
            </a:r>
            <a:br>
              <a:rPr lang="de-DE" dirty="0"/>
            </a:br>
            <a:r>
              <a:rPr lang="de-DE" dirty="0"/>
              <a:t>(dann müssen alle Knoten untergebracht sein)</a:t>
            </a:r>
            <a:endParaRPr lang="de-DE" dirty="0">
              <a:solidFill>
                <a:schemeClr val="hlink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07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0E0F3-9833-5B4B-88A0-B818B95CA2FC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 einer Merge-Operation</a:t>
            </a: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1568450" y="1895475"/>
            <a:ext cx="3170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18" name="Group 38"/>
          <p:cNvGrpSpPr>
            <a:grpSpLocks/>
          </p:cNvGrpSpPr>
          <p:nvPr/>
        </p:nvGrpSpPr>
        <p:grpSpPr bwMode="auto">
          <a:xfrm>
            <a:off x="1404938" y="1824038"/>
            <a:ext cx="311150" cy="458787"/>
            <a:chOff x="885" y="1149"/>
            <a:chExt cx="196" cy="289"/>
          </a:xfrm>
        </p:grpSpPr>
        <p:sp>
          <p:nvSpPr>
            <p:cNvPr id="174085" name="Line 5"/>
            <p:cNvSpPr>
              <a:spLocks noChangeShapeType="1"/>
            </p:cNvSpPr>
            <p:nvPr/>
          </p:nvSpPr>
          <p:spPr bwMode="auto">
            <a:xfrm flipH="1">
              <a:off x="897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6" name="Line 6"/>
            <p:cNvSpPr>
              <a:spLocks noChangeShapeType="1"/>
            </p:cNvSpPr>
            <p:nvPr/>
          </p:nvSpPr>
          <p:spPr bwMode="auto">
            <a:xfrm>
              <a:off x="988" y="1194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7" name="Line 7"/>
            <p:cNvSpPr>
              <a:spLocks noChangeShapeType="1"/>
            </p:cNvSpPr>
            <p:nvPr/>
          </p:nvSpPr>
          <p:spPr bwMode="auto">
            <a:xfrm>
              <a:off x="897" y="142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3" name="Oval 13"/>
            <p:cNvSpPr>
              <a:spLocks noChangeArrowheads="1"/>
            </p:cNvSpPr>
            <p:nvPr/>
          </p:nvSpPr>
          <p:spPr bwMode="auto">
            <a:xfrm>
              <a:off x="943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6" name="Text Box 16"/>
            <p:cNvSpPr txBox="1">
              <a:spLocks noChangeArrowheads="1"/>
            </p:cNvSpPr>
            <p:nvPr/>
          </p:nvSpPr>
          <p:spPr bwMode="auto">
            <a:xfrm>
              <a:off x="885" y="120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174127" name="Group 47"/>
          <p:cNvGrpSpPr>
            <a:grpSpLocks/>
          </p:cNvGrpSpPr>
          <p:nvPr/>
        </p:nvGrpSpPr>
        <p:grpSpPr bwMode="auto">
          <a:xfrm>
            <a:off x="3081338" y="1824038"/>
            <a:ext cx="719137" cy="936625"/>
            <a:chOff x="1941" y="1149"/>
            <a:chExt cx="453" cy="590"/>
          </a:xfrm>
        </p:grpSpPr>
        <p:sp>
          <p:nvSpPr>
            <p:cNvPr id="174088" name="Line 8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89" name="Line 9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0" name="Line 10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4" name="Oval 14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7" name="Text Box 17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1639888" y="3335338"/>
            <a:ext cx="1925637" cy="20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476375" y="3263900"/>
            <a:ext cx="311150" cy="458788"/>
            <a:chOff x="930" y="2056"/>
            <a:chExt cx="196" cy="289"/>
          </a:xfrm>
        </p:grpSpPr>
        <p:sp>
          <p:nvSpPr>
            <p:cNvPr id="174100" name="Line 20"/>
            <p:cNvSpPr>
              <a:spLocks noChangeShapeType="1"/>
            </p:cNvSpPr>
            <p:nvPr/>
          </p:nvSpPr>
          <p:spPr bwMode="auto">
            <a:xfrm flipH="1">
              <a:off x="942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1" name="Line 21"/>
            <p:cNvSpPr>
              <a:spLocks noChangeShapeType="1"/>
            </p:cNvSpPr>
            <p:nvPr/>
          </p:nvSpPr>
          <p:spPr bwMode="auto">
            <a:xfrm>
              <a:off x="1033" y="2101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2" name="Line 22"/>
            <p:cNvSpPr>
              <a:spLocks noChangeShapeType="1"/>
            </p:cNvSpPr>
            <p:nvPr/>
          </p:nvSpPr>
          <p:spPr bwMode="auto">
            <a:xfrm>
              <a:off x="942" y="232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9" name="Oval 29"/>
            <p:cNvSpPr>
              <a:spLocks noChangeArrowheads="1"/>
            </p:cNvSpPr>
            <p:nvPr/>
          </p:nvSpPr>
          <p:spPr bwMode="auto">
            <a:xfrm>
              <a:off x="988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2" name="Text Box 32"/>
            <p:cNvSpPr txBox="1">
              <a:spLocks noChangeArrowheads="1"/>
            </p:cNvSpPr>
            <p:nvPr/>
          </p:nvSpPr>
          <p:spPr bwMode="auto">
            <a:xfrm>
              <a:off x="930" y="211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2</a:t>
              </a:r>
            </a:p>
          </p:txBody>
        </p:sp>
      </p:grpSp>
      <p:grpSp>
        <p:nvGrpSpPr>
          <p:cNvPr id="174120" name="Group 40"/>
          <p:cNvGrpSpPr>
            <a:grpSpLocks/>
          </p:cNvGrpSpPr>
          <p:nvPr/>
        </p:nvGrpSpPr>
        <p:grpSpPr bwMode="auto">
          <a:xfrm>
            <a:off x="2144713" y="3263900"/>
            <a:ext cx="431800" cy="647700"/>
            <a:chOff x="1351" y="2056"/>
            <a:chExt cx="272" cy="408"/>
          </a:xfrm>
        </p:grpSpPr>
        <p:sp>
          <p:nvSpPr>
            <p:cNvPr id="174103" name="Line 23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5" name="Line 25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0" name="Oval 30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3" name="Text Box 33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174134" name="Group 54"/>
          <p:cNvGrpSpPr>
            <a:grpSpLocks/>
          </p:cNvGrpSpPr>
          <p:nvPr/>
        </p:nvGrpSpPr>
        <p:grpSpPr bwMode="auto">
          <a:xfrm>
            <a:off x="3152775" y="3263900"/>
            <a:ext cx="719138" cy="936625"/>
            <a:chOff x="1986" y="2056"/>
            <a:chExt cx="453" cy="590"/>
          </a:xfrm>
        </p:grpSpPr>
        <p:sp>
          <p:nvSpPr>
            <p:cNvPr id="174106" name="Line 26"/>
            <p:cNvSpPr>
              <a:spLocks noChangeShapeType="1"/>
            </p:cNvSpPr>
            <p:nvPr/>
          </p:nvSpPr>
          <p:spPr bwMode="auto">
            <a:xfrm flipH="1">
              <a:off x="1986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>
              <a:off x="1986" y="264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08" name="Line 28"/>
            <p:cNvSpPr>
              <a:spLocks noChangeShapeType="1"/>
            </p:cNvSpPr>
            <p:nvPr/>
          </p:nvSpPr>
          <p:spPr bwMode="auto">
            <a:xfrm>
              <a:off x="2212" y="2101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2167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14" name="Text Box 34"/>
            <p:cNvSpPr txBox="1">
              <a:spLocks noChangeArrowheads="1"/>
            </p:cNvSpPr>
            <p:nvPr/>
          </p:nvSpPr>
          <p:spPr bwMode="auto">
            <a:xfrm>
              <a:off x="2109" y="23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5</a:t>
              </a:r>
            </a:p>
          </p:txBody>
        </p:sp>
      </p:grpSp>
      <p:grpSp>
        <p:nvGrpSpPr>
          <p:cNvPr id="174135" name="Group 55"/>
          <p:cNvGrpSpPr>
            <a:grpSpLocks/>
          </p:cNvGrpSpPr>
          <p:nvPr/>
        </p:nvGrpSpPr>
        <p:grpSpPr bwMode="auto">
          <a:xfrm>
            <a:off x="4284663" y="1824038"/>
            <a:ext cx="882650" cy="1244600"/>
            <a:chOff x="2699" y="1149"/>
            <a:chExt cx="556" cy="784"/>
          </a:xfrm>
        </p:grpSpPr>
        <p:sp>
          <p:nvSpPr>
            <p:cNvPr id="174091" name="Line 11"/>
            <p:cNvSpPr>
              <a:spLocks noChangeShapeType="1"/>
            </p:cNvSpPr>
            <p:nvPr/>
          </p:nvSpPr>
          <p:spPr bwMode="auto">
            <a:xfrm flipH="1">
              <a:off x="2712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2" name="Line 12"/>
            <p:cNvSpPr>
              <a:spLocks noChangeShapeType="1"/>
            </p:cNvSpPr>
            <p:nvPr/>
          </p:nvSpPr>
          <p:spPr bwMode="auto">
            <a:xfrm>
              <a:off x="2984" y="1194"/>
              <a:ext cx="27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5" name="Oval 15"/>
            <p:cNvSpPr>
              <a:spLocks noChangeArrowheads="1"/>
            </p:cNvSpPr>
            <p:nvPr/>
          </p:nvSpPr>
          <p:spPr bwMode="auto">
            <a:xfrm>
              <a:off x="2938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098" name="Text Box 18"/>
            <p:cNvSpPr txBox="1">
              <a:spLocks noChangeArrowheads="1"/>
            </p:cNvSpPr>
            <p:nvPr/>
          </p:nvSpPr>
          <p:spPr bwMode="auto">
            <a:xfrm>
              <a:off x="2893" y="151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7</a:t>
              </a:r>
            </a:p>
          </p:txBody>
        </p:sp>
        <p:sp>
          <p:nvSpPr>
            <p:cNvPr id="174115" name="Line 35"/>
            <p:cNvSpPr>
              <a:spLocks noChangeShapeType="1"/>
            </p:cNvSpPr>
            <p:nvPr/>
          </p:nvSpPr>
          <p:spPr bwMode="auto">
            <a:xfrm>
              <a:off x="2699" y="193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5416550" y="2006600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1</a:t>
            </a:r>
          </a:p>
        </p:txBody>
      </p: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5437188" y="357187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H</a:t>
            </a:r>
            <a:r>
              <a:rPr lang="de-DE" sz="2400" baseline="-25000">
                <a:solidFill>
                  <a:schemeClr val="hlink"/>
                </a:solidFill>
                <a:cs typeface="+mn-cs"/>
              </a:rPr>
              <a:t>2</a:t>
            </a:r>
          </a:p>
        </p:txBody>
      </p:sp>
      <p:grpSp>
        <p:nvGrpSpPr>
          <p:cNvPr id="174121" name="Group 41"/>
          <p:cNvGrpSpPr>
            <a:grpSpLocks/>
          </p:cNvGrpSpPr>
          <p:nvPr/>
        </p:nvGrpSpPr>
        <p:grpSpPr bwMode="auto">
          <a:xfrm>
            <a:off x="1258888" y="5013325"/>
            <a:ext cx="431800" cy="647700"/>
            <a:chOff x="1351" y="2056"/>
            <a:chExt cx="272" cy="408"/>
          </a:xfrm>
        </p:grpSpPr>
        <p:sp>
          <p:nvSpPr>
            <p:cNvPr id="174122" name="Line 42"/>
            <p:cNvSpPr>
              <a:spLocks noChangeShapeType="1"/>
            </p:cNvSpPr>
            <p:nvPr/>
          </p:nvSpPr>
          <p:spPr bwMode="auto">
            <a:xfrm flipH="1">
              <a:off x="1351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3" name="Line 43"/>
            <p:cNvSpPr>
              <a:spLocks noChangeShapeType="1"/>
            </p:cNvSpPr>
            <p:nvPr/>
          </p:nvSpPr>
          <p:spPr bwMode="auto">
            <a:xfrm>
              <a:off x="1487" y="210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4" name="Line 44"/>
            <p:cNvSpPr>
              <a:spLocks noChangeShapeType="1"/>
            </p:cNvSpPr>
            <p:nvPr/>
          </p:nvSpPr>
          <p:spPr bwMode="auto">
            <a:xfrm>
              <a:off x="1351" y="246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5" name="Oval 45"/>
            <p:cNvSpPr>
              <a:spLocks noChangeArrowheads="1"/>
            </p:cNvSpPr>
            <p:nvPr/>
          </p:nvSpPr>
          <p:spPr bwMode="auto">
            <a:xfrm>
              <a:off x="1441" y="205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26" name="Text Box 46"/>
            <p:cNvSpPr txBox="1">
              <a:spLocks noChangeArrowheads="1"/>
            </p:cNvSpPr>
            <p:nvPr/>
          </p:nvSpPr>
          <p:spPr bwMode="auto">
            <a:xfrm>
              <a:off x="1383" y="22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3</a:t>
              </a:r>
            </a:p>
          </p:txBody>
        </p:sp>
      </p:grpSp>
      <p:grpSp>
        <p:nvGrpSpPr>
          <p:cNvPr id="174128" name="Group 48"/>
          <p:cNvGrpSpPr>
            <a:grpSpLocks/>
          </p:cNvGrpSpPr>
          <p:nvPr/>
        </p:nvGrpSpPr>
        <p:grpSpPr bwMode="auto">
          <a:xfrm>
            <a:off x="3563938" y="5013325"/>
            <a:ext cx="719137" cy="936625"/>
            <a:chOff x="1941" y="1149"/>
            <a:chExt cx="453" cy="590"/>
          </a:xfrm>
        </p:grpSpPr>
        <p:sp>
          <p:nvSpPr>
            <p:cNvPr id="174129" name="Line 49"/>
            <p:cNvSpPr>
              <a:spLocks noChangeShapeType="1"/>
            </p:cNvSpPr>
            <p:nvPr/>
          </p:nvSpPr>
          <p:spPr bwMode="auto">
            <a:xfrm flipH="1">
              <a:off x="1941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0" name="Line 50"/>
            <p:cNvSpPr>
              <a:spLocks noChangeShapeType="1"/>
            </p:cNvSpPr>
            <p:nvPr/>
          </p:nvSpPr>
          <p:spPr bwMode="auto">
            <a:xfrm>
              <a:off x="1941" y="17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1" name="Line 51"/>
            <p:cNvSpPr>
              <a:spLocks noChangeShapeType="1"/>
            </p:cNvSpPr>
            <p:nvPr/>
          </p:nvSpPr>
          <p:spPr bwMode="auto">
            <a:xfrm>
              <a:off x="2167" y="1194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2" name="Oval 52"/>
            <p:cNvSpPr>
              <a:spLocks noChangeArrowheads="1"/>
            </p:cNvSpPr>
            <p:nvPr/>
          </p:nvSpPr>
          <p:spPr bwMode="auto">
            <a:xfrm>
              <a:off x="2122" y="1149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3" name="Text Box 53"/>
            <p:cNvSpPr txBox="1">
              <a:spLocks noChangeArrowheads="1"/>
            </p:cNvSpPr>
            <p:nvPr/>
          </p:nvSpPr>
          <p:spPr bwMode="auto">
            <a:xfrm>
              <a:off x="2064" y="14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6</a:t>
              </a:r>
            </a:p>
          </p:txBody>
        </p:sp>
      </p:grpSp>
      <p:sp>
        <p:nvSpPr>
          <p:cNvPr id="174136" name="Line 56"/>
          <p:cNvSpPr>
            <a:spLocks noChangeShapeType="1"/>
          </p:cNvSpPr>
          <p:nvPr/>
        </p:nvSpPr>
        <p:spPr bwMode="auto">
          <a:xfrm flipH="1">
            <a:off x="1331913" y="5157788"/>
            <a:ext cx="2159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37" name="Line 57"/>
          <p:cNvSpPr>
            <a:spLocks noChangeShapeType="1"/>
          </p:cNvSpPr>
          <p:nvPr/>
        </p:nvSpPr>
        <p:spPr bwMode="auto">
          <a:xfrm flipV="1">
            <a:off x="2339975" y="5013325"/>
            <a:ext cx="43180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174143" name="Group 63"/>
          <p:cNvGrpSpPr>
            <a:grpSpLocks/>
          </p:cNvGrpSpPr>
          <p:nvPr/>
        </p:nvGrpSpPr>
        <p:grpSpPr bwMode="auto">
          <a:xfrm>
            <a:off x="2339975" y="5013325"/>
            <a:ext cx="431800" cy="647700"/>
            <a:chOff x="2576" y="3326"/>
            <a:chExt cx="272" cy="408"/>
          </a:xfrm>
        </p:grpSpPr>
        <p:sp>
          <p:nvSpPr>
            <p:cNvPr id="174138" name="Line 58"/>
            <p:cNvSpPr>
              <a:spLocks noChangeShapeType="1"/>
            </p:cNvSpPr>
            <p:nvPr/>
          </p:nvSpPr>
          <p:spPr bwMode="auto">
            <a:xfrm flipH="1">
              <a:off x="2576" y="33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39" name="Line 59"/>
            <p:cNvSpPr>
              <a:spLocks noChangeShapeType="1"/>
            </p:cNvSpPr>
            <p:nvPr/>
          </p:nvSpPr>
          <p:spPr bwMode="auto">
            <a:xfrm>
              <a:off x="2712" y="3371"/>
              <a:ext cx="13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0" name="Line 60"/>
            <p:cNvSpPr>
              <a:spLocks noChangeShapeType="1"/>
            </p:cNvSpPr>
            <p:nvPr/>
          </p:nvSpPr>
          <p:spPr bwMode="auto">
            <a:xfrm>
              <a:off x="2576" y="37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1" name="Oval 61"/>
            <p:cNvSpPr>
              <a:spLocks noChangeArrowheads="1"/>
            </p:cNvSpPr>
            <p:nvPr/>
          </p:nvSpPr>
          <p:spPr bwMode="auto">
            <a:xfrm>
              <a:off x="2666" y="3326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174142" name="Text Box 62"/>
            <p:cNvSpPr txBox="1">
              <a:spLocks noChangeArrowheads="1"/>
            </p:cNvSpPr>
            <p:nvPr/>
          </p:nvSpPr>
          <p:spPr bwMode="auto">
            <a:xfrm>
              <a:off x="2608" y="347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cs typeface="+mn-cs"/>
                </a:rPr>
                <a:t>4</a:t>
              </a:r>
            </a:p>
          </p:txBody>
        </p:sp>
      </p:grpSp>
      <p:sp>
        <p:nvSpPr>
          <p:cNvPr id="174144" name="Line 64"/>
          <p:cNvSpPr>
            <a:spLocks noChangeShapeType="1"/>
          </p:cNvSpPr>
          <p:nvPr/>
        </p:nvSpPr>
        <p:spPr bwMode="auto">
          <a:xfrm flipV="1">
            <a:off x="3635375" y="4868863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5" name="Line 65"/>
          <p:cNvSpPr>
            <a:spLocks noChangeShapeType="1"/>
          </p:cNvSpPr>
          <p:nvPr/>
        </p:nvSpPr>
        <p:spPr bwMode="auto">
          <a:xfrm>
            <a:off x="3995738" y="508476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6" name="Line 66"/>
          <p:cNvSpPr>
            <a:spLocks noChangeShapeType="1"/>
          </p:cNvSpPr>
          <p:nvPr/>
        </p:nvSpPr>
        <p:spPr bwMode="auto">
          <a:xfrm>
            <a:off x="2627313" y="50847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4147" name="Text Box 67"/>
          <p:cNvSpPr txBox="1">
            <a:spLocks noChangeArrowheads="1"/>
          </p:cNvSpPr>
          <p:nvPr/>
        </p:nvSpPr>
        <p:spPr bwMode="auto">
          <a:xfrm>
            <a:off x="1908175" y="3500438"/>
            <a:ext cx="3306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Beachte beim </a:t>
            </a:r>
            <a:r>
              <a:rPr lang="de-DE" sz="2400" dirty="0" err="1">
                <a:solidFill>
                  <a:srgbClr val="FF0000"/>
                </a:solidFill>
                <a:cs typeface="+mn-cs"/>
              </a:rPr>
              <a:t>Mergen</a:t>
            </a:r>
            <a:endParaRPr lang="de-DE" sz="2400" dirty="0">
              <a:solidFill>
                <a:srgbClr val="FF0000"/>
              </a:solidFill>
              <a:cs typeface="+mn-cs"/>
            </a:endParaRPr>
          </a:p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der Binomialbäume die</a:t>
            </a:r>
          </a:p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Heap-Eigenschaft!</a:t>
            </a:r>
          </a:p>
        </p:txBody>
      </p:sp>
      <p:sp>
        <p:nvSpPr>
          <p:cNvPr id="174148" name="Text Box 68"/>
          <p:cNvSpPr txBox="1">
            <a:spLocks noChangeArrowheads="1"/>
          </p:cNvSpPr>
          <p:nvPr/>
        </p:nvSpPr>
        <p:spPr bwMode="auto">
          <a:xfrm>
            <a:off x="6227763" y="5084763"/>
            <a:ext cx="2220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Ergebnis-Heap</a:t>
            </a:r>
          </a:p>
        </p:txBody>
      </p:sp>
      <p:sp>
        <p:nvSpPr>
          <p:cNvPr id="174149" name="Text Box 69"/>
          <p:cNvSpPr txBox="1">
            <a:spLocks noChangeArrowheads="1"/>
          </p:cNvSpPr>
          <p:nvPr/>
        </p:nvSpPr>
        <p:spPr bwMode="auto">
          <a:xfrm>
            <a:off x="6300788" y="2852738"/>
            <a:ext cx="2051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Zahlen geben</a:t>
            </a:r>
          </a:p>
          <a:p>
            <a:pPr>
              <a:defRPr/>
            </a:pPr>
            <a:r>
              <a:rPr lang="de-DE" sz="2400">
                <a:cs typeface="+mn-cs"/>
              </a:rPr>
              <a:t>die Ränge an</a:t>
            </a:r>
          </a:p>
        </p:txBody>
      </p:sp>
      <p:sp>
        <p:nvSpPr>
          <p:cNvPr id="72" name="Rechteck 4">
            <a:extLst>
              <a:ext uri="{FF2B5EF4-FFF2-40B4-BE49-F238E27FC236}">
                <a16:creationId xmlns:a16="http://schemas.microsoft.com/office/drawing/2014/main" id="{6EA3986D-7003-0046-BBB7-5EC8AFC0815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93064E-6 L -0.0316 0.52439 " pathEditMode="relative" ptsTypes="AA">
                                      <p:cBhvr>
                                        <p:cTn id="6" dur="2000" fill="hold"/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90751E-6 L -1.11111E-6 0.25156 " pathEditMode="relative" ptsTypes="AA">
                                      <p:cBhvr>
                                        <p:cTn id="8" dur="2000" fill="hold"/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60116E-6 L 0.14827 -0.019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-9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526E-6 L -0.01007 0.3019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15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6.30058E-6 L 0.0158 0.50336 " pathEditMode="relative" ptsTypes="AA">
                                      <p:cBhvr>
                                        <p:cTn id="56" dur="2000" fill="hold"/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6.30058E-6 L 0.07864 0.22012 " pathEditMode="relative" ptsTypes="AA">
                                      <p:cBhvr>
                                        <p:cTn id="58" dur="2000" fill="hold"/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7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74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5.78035E-7 L 0.06198 0.45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22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7" grpId="0"/>
      <p:bldP spid="1741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E7DF-7A92-8E4F-83C3-35946CC4B053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Operationen auf Binomial-Heaps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de-DE" dirty="0"/>
              <a:t>Sei </a:t>
            </a:r>
            <a:r>
              <a:rPr lang="de-DE" dirty="0">
                <a:solidFill>
                  <a:schemeClr val="hlink"/>
                </a:solidFill>
              </a:rPr>
              <a:t>B</a:t>
            </a:r>
            <a:r>
              <a:rPr lang="de-DE" baseline="-25000" dirty="0">
                <a:solidFill>
                  <a:schemeClr val="hlink"/>
                </a:solidFill>
              </a:rPr>
              <a:t>i</a:t>
            </a:r>
            <a:r>
              <a:rPr lang="de-DE" dirty="0">
                <a:solidFill>
                  <a:schemeClr val="hlink"/>
                </a:solidFill>
              </a:rPr>
              <a:t>:</a:t>
            </a:r>
            <a:r>
              <a:rPr lang="de-DE" dirty="0"/>
              <a:t> Binomial-Baum mit Rang </a:t>
            </a:r>
            <a:r>
              <a:rPr lang="de-DE" dirty="0">
                <a:solidFill>
                  <a:schemeClr val="hlink"/>
                </a:solidFill>
              </a:rPr>
              <a:t>i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de-DE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>
                <a:solidFill>
                  <a:schemeClr val="accent2"/>
                </a:solidFill>
              </a:rPr>
              <a:t>merge</a:t>
            </a:r>
            <a:r>
              <a:rPr lang="de-DE" dirty="0"/>
              <a:t>(</a:t>
            </a:r>
            <a:r>
              <a:rPr lang="de-DE" dirty="0" err="1"/>
              <a:t>pq</a:t>
            </a:r>
            <a:r>
              <a:rPr lang="de-DE" dirty="0"/>
              <a:t>, </a:t>
            </a:r>
            <a:r>
              <a:rPr lang="de-DE" dirty="0" err="1"/>
              <a:t>pq</a:t>
            </a:r>
            <a:r>
              <a:rPr lang="de-DE" dirty="0"/>
              <a:t>‘):</a:t>
            </a:r>
            <a:r>
              <a:rPr lang="de-DE" dirty="0">
                <a:cs typeface="+mn-cs"/>
              </a:rPr>
              <a:t> Aufwand für </a:t>
            </a:r>
            <a:r>
              <a:rPr lang="de-DE" dirty="0" err="1">
                <a:cs typeface="+mn-cs"/>
              </a:rPr>
              <a:t>Merge</a:t>
            </a:r>
            <a:r>
              <a:rPr lang="de-DE" dirty="0">
                <a:cs typeface="+mn-cs"/>
              </a:rPr>
              <a:t>-Operation: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endParaRPr lang="de-DE" sz="1600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>
                <a:cs typeface="+mn-cs"/>
              </a:rPr>
              <a:t>(</a:t>
            </a:r>
            <a:r>
              <a:rPr lang="de-DE" dirty="0" err="1">
                <a:cs typeface="+mn-cs"/>
              </a:rPr>
              <a:t>e</a:t>
            </a:r>
            <a:r>
              <a:rPr lang="de-DE" dirty="0">
                <a:cs typeface="+mn-cs"/>
              </a:rPr>
              <a:t>, </a:t>
            </a:r>
            <a:r>
              <a:rPr lang="de-DE" dirty="0" err="1">
                <a:cs typeface="+mn-cs"/>
              </a:rPr>
              <a:t>pq</a:t>
            </a:r>
            <a:r>
              <a:rPr lang="de-DE" dirty="0">
                <a:cs typeface="+mn-cs"/>
              </a:rPr>
              <a:t>): </a:t>
            </a:r>
            <a:r>
              <a:rPr lang="de-DE" dirty="0" err="1">
                <a:cs typeface="+mn-cs"/>
              </a:rPr>
              <a:t>Merge</a:t>
            </a:r>
            <a:r>
              <a:rPr lang="de-DE" dirty="0">
                <a:cs typeface="+mn-cs"/>
              </a:rPr>
              <a:t> mit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>
                <a:cs typeface="+mn-cs"/>
              </a:rPr>
              <a:t> Zeit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min</a:t>
            </a:r>
            <a:r>
              <a:rPr lang="de-DE" dirty="0">
                <a:cs typeface="+mn-cs"/>
              </a:rPr>
              <a:t>: spezieller Zeiger, Zeit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>
                <a:cs typeface="+mn-cs"/>
              </a:rPr>
              <a:t>: sei Minimum in Wurzel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>
                <a:cs typeface="+mn-cs"/>
              </a:rPr>
              <a:t> 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Löschen von Minimum: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B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  <a:cs typeface="+mn-cs"/>
              </a:rPr>
              <a:t>→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B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>
                <a:solidFill>
                  <a:schemeClr val="hlink"/>
                </a:solidFill>
                <a:cs typeface="+mn-cs"/>
              </a:rPr>
              <a:t>,…,B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i-1.</a:t>
            </a:r>
            <a:r>
              <a:rPr lang="de-DE" dirty="0">
                <a:cs typeface="+mn-cs"/>
              </a:rPr>
              <a:t> Diese </a:t>
            </a:r>
            <a:r>
              <a:rPr lang="de-DE" dirty="0" err="1">
                <a:cs typeface="+mn-cs"/>
              </a:rPr>
              <a:t>zurückmergen</a:t>
            </a:r>
            <a:r>
              <a:rPr lang="de-DE" dirty="0">
                <a:cs typeface="+mn-cs"/>
              </a:rPr>
              <a:t> in Binomial-Heap. Zeit dafür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).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5FB9EDC4-5D84-194F-AB75-A229F30774FC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0F04D-14B1-054A-95E9-1FDCB90343C7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Binomial-Heap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decreaseKey</a:t>
            </a:r>
            <a:r>
              <a:rPr lang="de-DE" dirty="0"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solidFill>
                  <a:schemeClr val="hlink"/>
                </a:solidFill>
                <a:cs typeface="+mn-cs"/>
              </a:rPr>
              <a:t>,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pq</a:t>
            </a:r>
            <a:r>
              <a:rPr lang="de-DE" dirty="0">
                <a:solidFill>
                  <a:schemeClr val="hlink"/>
                </a:solidFill>
                <a:cs typeface="+mn-cs"/>
              </a:rPr>
              <a:t>,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de-DE" dirty="0">
                <a:cs typeface="+mn-cs"/>
              </a:rPr>
              <a:t>):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>
                <a:cs typeface="+mn-cs"/>
              </a:rPr>
              <a:t>-Operation in Binomial-Baum von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und aktualisierte min-Zeiger. Zeit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endParaRPr lang="de-DE" sz="1800" dirty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delete</a:t>
            </a:r>
            <a:r>
              <a:rPr lang="de-DE" dirty="0"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solidFill>
                  <a:schemeClr val="hlink"/>
                </a:solidFill>
                <a:cs typeface="+mn-cs"/>
              </a:rPr>
              <a:t>,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pq</a:t>
            </a:r>
            <a:r>
              <a:rPr lang="de-DE" dirty="0">
                <a:cs typeface="+mn-cs"/>
              </a:rPr>
              <a:t>): (min-Zeiger zeigt nicht auf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) setze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):= -</a:t>
            </a:r>
            <a:r>
              <a:rPr lang="en-US" dirty="0">
                <a:solidFill>
                  <a:schemeClr val="hlink"/>
                </a:solidFill>
                <a:latin typeface="cmsy10" charset="0"/>
                <a:cs typeface="+mn-cs"/>
              </a:rPr>
              <a:t>∞</a:t>
            </a:r>
            <a:r>
              <a:rPr lang="de-DE" dirty="0">
                <a:cs typeface="+mn-cs"/>
              </a:rPr>
              <a:t> und wende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>
                <a:cs typeface="+mn-cs"/>
              </a:rPr>
              <a:t>-Operation auf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 an, bis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 in der Wurzel; dann weiter wie bei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>
                <a:cs typeface="+mn-cs"/>
              </a:rPr>
              <a:t>.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Zeit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1D75C58B-9AC9-7F44-9D8B-FE64A235913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31504"/>
              </p:ext>
            </p:extLst>
          </p:nvPr>
        </p:nvGraphicFramePr>
        <p:xfrm>
          <a:off x="684213" y="1556792"/>
          <a:ext cx="7704137" cy="4064001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Binärer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Binomial-Heap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53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0B8BA-B3BC-3A41-8651-3C97CF3B3A01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Prioritätswarteschlangen: Binärer Heap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Laufzeiten binärer Heap:</a:t>
            </a:r>
          </a:p>
          <a:p>
            <a:pPr eaLnBrk="1" hangingPunct="1">
              <a:defRPr/>
            </a:pPr>
            <a:r>
              <a:rPr lang="de-DE" dirty="0" err="1">
                <a:cs typeface="+mn-cs"/>
              </a:rPr>
              <a:t>build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 err="1">
                <a:cs typeface="+mn-cs"/>
              </a:rPr>
              <a:t>insert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min: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r>
              <a:rPr lang="de-DE" dirty="0" err="1">
                <a:cs typeface="+mn-cs"/>
              </a:rPr>
              <a:t>deleteMin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buFontTx/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E0761DF3-0AAE-7E42-A849-1740982AA470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pic>
        <p:nvPicPr>
          <p:cNvPr id="8" name="Bild 9" descr="41X25sd2T-L.jpg">
            <a:extLst>
              <a:ext uri="{FF2B5EF4-FFF2-40B4-BE49-F238E27FC236}">
                <a16:creationId xmlns:a16="http://schemas.microsoft.com/office/drawing/2014/main" id="{6FADBFF4-B8B0-BA4A-BFE6-1DA59D6834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287" y="1017808"/>
            <a:ext cx="4032448" cy="5334000"/>
          </a:xfrm>
          <a:prstGeom prst="rect">
            <a:avLst/>
          </a:prstGeom>
        </p:spPr>
      </p:pic>
      <p:pic>
        <p:nvPicPr>
          <p:cNvPr id="9" name="Bild 6" descr="41YR4c5ftAL.jpg">
            <a:extLst>
              <a:ext uri="{FF2B5EF4-FFF2-40B4-BE49-F238E27FC236}">
                <a16:creationId xmlns:a16="http://schemas.microsoft.com/office/drawing/2014/main" id="{6363C261-61BF-D249-8EF0-FDAEBD767A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311" y="1349348"/>
            <a:ext cx="3473764" cy="4865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Prioritätswarteschlange mit binärem Heap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99731"/>
              </p:ext>
            </p:extLst>
          </p:nvPr>
        </p:nvGraphicFramePr>
        <p:xfrm>
          <a:off x="1907704" y="1550193"/>
          <a:ext cx="5011737" cy="4064001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decreaseKey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hteck 1"/>
          <p:cNvSpPr>
            <a:spLocks noChangeArrowheads="1"/>
          </p:cNvSpPr>
          <p:nvPr/>
        </p:nvSpPr>
        <p:spPr bwMode="auto">
          <a:xfrm>
            <a:off x="2627784" y="6169817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R. </a:t>
            </a:r>
            <a:r>
              <a:rPr lang="de-DE" sz="1200" dirty="0" err="1">
                <a:solidFill>
                  <a:srgbClr val="0000FF"/>
                </a:solidFill>
              </a:rPr>
              <a:t>Mendelson</a:t>
            </a:r>
            <a:r>
              <a:rPr lang="de-DE" sz="1200" dirty="0">
                <a:solidFill>
                  <a:srgbClr val="0000FF"/>
                </a:solidFill>
              </a:rPr>
              <a:t>, R. </a:t>
            </a:r>
            <a:r>
              <a:rPr lang="de-DE" sz="1200" dirty="0" err="1">
                <a:solidFill>
                  <a:srgbClr val="0000FF"/>
                </a:solidFill>
              </a:rPr>
              <a:t>Tarjan</a:t>
            </a:r>
            <a:r>
              <a:rPr lang="de-DE" sz="1200" dirty="0">
                <a:solidFill>
                  <a:srgbClr val="0000FF"/>
                </a:solidFill>
              </a:rPr>
              <a:t>, M. </a:t>
            </a:r>
            <a:r>
              <a:rPr lang="de-DE" sz="1200" dirty="0" err="1">
                <a:solidFill>
                  <a:srgbClr val="0000FF"/>
                </a:solidFill>
              </a:rPr>
              <a:t>Thorup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U. Zwick.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 err="1">
                <a:solidFill>
                  <a:srgbClr val="0000FF"/>
                </a:solidFill>
              </a:rPr>
              <a:t>Melding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Priority</a:t>
            </a:r>
            <a:r>
              <a:rPr lang="de-DE" sz="1200" dirty="0">
                <a:solidFill>
                  <a:srgbClr val="0000FF"/>
                </a:solidFill>
              </a:rPr>
              <a:t> Queues. </a:t>
            </a:r>
            <a:r>
              <a:rPr lang="de-DE" sz="1200" dirty="0" err="1">
                <a:solidFill>
                  <a:srgbClr val="0000FF"/>
                </a:solidFill>
              </a:rPr>
              <a:t>Proceedings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of</a:t>
            </a:r>
            <a:r>
              <a:rPr lang="de-DE" sz="1200" dirty="0">
                <a:solidFill>
                  <a:srgbClr val="0000FF"/>
                </a:solidFill>
              </a:rPr>
              <a:t> 9th SWAT, </a:t>
            </a:r>
            <a:r>
              <a:rPr lang="de-DE" sz="1200" b="1" dirty="0">
                <a:solidFill>
                  <a:srgbClr val="FF0000"/>
                </a:solidFill>
              </a:rPr>
              <a:t>2004</a:t>
            </a:r>
          </a:p>
        </p:txBody>
      </p:sp>
      <p:sp>
        <p:nvSpPr>
          <p:cNvPr id="3" name="Rectangle 2"/>
          <p:cNvSpPr/>
          <p:nvPr/>
        </p:nvSpPr>
        <p:spPr>
          <a:xfrm>
            <a:off x="2944708" y="5837793"/>
            <a:ext cx="2491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/>
              <a:t>* Wenn Position </a:t>
            </a:r>
            <a:r>
              <a:rPr lang="de-DE" sz="1400" dirty="0"/>
              <a:t>von </a:t>
            </a:r>
            <a:r>
              <a:rPr lang="de-DE" sz="1400" dirty="0" err="1">
                <a:solidFill>
                  <a:schemeClr val="hlink"/>
                </a:solidFill>
              </a:rPr>
              <a:t>e</a:t>
            </a:r>
            <a:r>
              <a:rPr lang="de-DE" sz="1400" dirty="0"/>
              <a:t> bekannt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0044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Anwendungen für log-</a:t>
            </a:r>
            <a:r>
              <a:rPr lang="de-DE" dirty="0" err="1"/>
              <a:t>n</a:t>
            </a:r>
            <a:r>
              <a:rPr lang="de-DE" dirty="0"/>
              <a:t>-</a:t>
            </a:r>
            <a:r>
              <a:rPr lang="de-DE" dirty="0" err="1"/>
              <a:t>merge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7643192" cy="460828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rgbClr val="030AFF"/>
                </a:solidFill>
              </a:rPr>
              <a:t>Lastumverteilung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Delegierung der Aufträge für einen Prozessor an einen anderen (evtl. neu hinzugeschalteten) Prozessor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>
                <a:solidFill>
                  <a:srgbClr val="030AFF"/>
                </a:solidFill>
              </a:rPr>
              <a:t>Reduce</a:t>
            </a:r>
            <a:r>
              <a:rPr lang="de-DE" dirty="0">
                <a:solidFill>
                  <a:srgbClr val="030AFF"/>
                </a:solidFill>
              </a:rPr>
              <a:t>-Operation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(siehe </a:t>
            </a:r>
            <a:r>
              <a:rPr lang="de-DE" dirty="0" err="1"/>
              <a:t>MapReduce</a:t>
            </a:r>
            <a:r>
              <a:rPr lang="de-DE" dirty="0"/>
              <a:t> Programmiermodell)</a:t>
            </a:r>
          </a:p>
          <a:p>
            <a:pPr lvl="1"/>
            <a:r>
              <a:rPr lang="de-DE" dirty="0"/>
              <a:t>Mischung von parallel ermittelten Ergebnissen, jeweils mit Bewertung bzw. Sortierung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32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74D0A-154E-6040-ADDE-5721C32D1FA5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Binomial-Heap zum schnellen Verschmelzen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Binomial-Heap</a:t>
            </a:r>
            <a:r>
              <a:rPr lang="de-DE" dirty="0">
                <a:cs typeface="+mn-cs"/>
              </a:rPr>
              <a:t> basiert auf sog. Binomial-Bäumen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Binomial-Baum</a:t>
            </a:r>
            <a:r>
              <a:rPr lang="de-DE" dirty="0">
                <a:cs typeface="+mn-cs"/>
              </a:rPr>
              <a:t> muss erfüllen:</a:t>
            </a: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Form-Invariante</a:t>
            </a:r>
            <a:r>
              <a:rPr lang="de-DE" dirty="0">
                <a:cs typeface="+mn-cs"/>
              </a:rPr>
              <a:t> 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>
                <a:cs typeface="+mn-cs"/>
              </a:rPr>
              <a:t>: Rang):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MinHeap</a:t>
            </a:r>
            <a:r>
              <a:rPr lang="de-DE" dirty="0">
                <a:solidFill>
                  <a:srgbClr val="FF0000"/>
                </a:solidFill>
                <a:cs typeface="+mn-cs"/>
              </a:rPr>
              <a:t>-Invariante: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(Vater) ≤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(Kinder)</a:t>
            </a:r>
            <a:endParaRPr lang="de-DE" dirty="0">
              <a:cs typeface="+mn-cs"/>
            </a:endParaRP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404938" y="2996952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1620838" y="371767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3276600" y="2998540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492500" y="3717677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3492500" y="450984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auto">
          <a:xfrm>
            <a:off x="3636963" y="4006602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5940425" y="3012827"/>
            <a:ext cx="120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r</a:t>
            </a:r>
            <a:r>
              <a:rPr lang="de-DE" sz="2400" dirty="0">
                <a:cs typeface="+mn-cs"/>
              </a:rPr>
              <a:t> </a:t>
            </a:r>
            <a:r>
              <a:rPr lang="en-US" sz="2400" dirty="0">
                <a:latin typeface="cmsy10" charset="0"/>
                <a:cs typeface="+mn-cs"/>
              </a:rPr>
              <a:t>→</a:t>
            </a:r>
            <a:r>
              <a:rPr lang="de-DE" sz="2400" dirty="0">
                <a:cs typeface="+mn-cs"/>
              </a:rPr>
              <a:t> r+1</a:t>
            </a:r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 flipH="1">
            <a:off x="6805613" y="3717677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2" name="Line 12"/>
          <p:cNvSpPr>
            <a:spLocks noChangeShapeType="1"/>
          </p:cNvSpPr>
          <p:nvPr/>
        </p:nvSpPr>
        <p:spPr bwMode="auto">
          <a:xfrm>
            <a:off x="6805613" y="4438402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7092950" y="3717677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4" name="Oval 14"/>
          <p:cNvSpPr>
            <a:spLocks noChangeArrowheads="1"/>
          </p:cNvSpPr>
          <p:nvPr/>
        </p:nvSpPr>
        <p:spPr bwMode="auto">
          <a:xfrm>
            <a:off x="6948488" y="3574802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 flipH="1">
            <a:off x="6013450" y="4149477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6013450" y="487020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6300788" y="4149477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79" name="Oval 19"/>
          <p:cNvSpPr>
            <a:spLocks noChangeArrowheads="1"/>
          </p:cNvSpPr>
          <p:nvPr/>
        </p:nvSpPr>
        <p:spPr bwMode="auto">
          <a:xfrm>
            <a:off x="6156325" y="400660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80" name="Line 20"/>
          <p:cNvSpPr>
            <a:spLocks noChangeShapeType="1"/>
          </p:cNvSpPr>
          <p:nvPr/>
        </p:nvSpPr>
        <p:spPr bwMode="auto">
          <a:xfrm flipH="1">
            <a:off x="6445250" y="3790702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156325" y="4438402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948488" y="4006602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2" name="Rechteck 1"/>
          <p:cNvSpPr/>
          <p:nvPr/>
        </p:nvSpPr>
        <p:spPr>
          <a:xfrm>
            <a:off x="2411760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Jean </a:t>
            </a:r>
            <a:r>
              <a:rPr lang="de-DE" sz="1400" dirty="0" err="1">
                <a:solidFill>
                  <a:srgbClr val="0000FF"/>
                </a:solidFill>
              </a:rPr>
              <a:t>Vuillemin</a:t>
            </a:r>
            <a:r>
              <a:rPr lang="de-DE" sz="1400" dirty="0">
                <a:solidFill>
                  <a:srgbClr val="0000FF"/>
                </a:solidFill>
              </a:rPr>
              <a:t>: A </a:t>
            </a:r>
            <a:r>
              <a:rPr lang="de-DE" sz="1400" dirty="0" err="1">
                <a:solidFill>
                  <a:srgbClr val="0000FF"/>
                </a:solidFill>
              </a:rPr>
              <a:t>data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structure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for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manipulating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priority</a:t>
            </a:r>
            <a:r>
              <a:rPr lang="de-DE" sz="1400" dirty="0">
                <a:solidFill>
                  <a:srgbClr val="0000FF"/>
                </a:solidFill>
              </a:rPr>
              <a:t> </a:t>
            </a:r>
            <a:r>
              <a:rPr lang="de-DE" sz="1400" dirty="0" err="1">
                <a:solidFill>
                  <a:srgbClr val="0000FF"/>
                </a:solidFill>
              </a:rPr>
              <a:t>queues</a:t>
            </a:r>
            <a:r>
              <a:rPr lang="de-DE" sz="1400" dirty="0">
                <a:solidFill>
                  <a:srgbClr val="0000FF"/>
                </a:solidFill>
              </a:rPr>
              <a:t>. Communications of </a:t>
            </a:r>
            <a:r>
              <a:rPr lang="de-DE" sz="1400" dirty="0" err="1">
                <a:solidFill>
                  <a:srgbClr val="0000FF"/>
                </a:solidFill>
              </a:rPr>
              <a:t>the</a:t>
            </a:r>
            <a:r>
              <a:rPr lang="de-DE" sz="1400" dirty="0">
                <a:solidFill>
                  <a:srgbClr val="0000FF"/>
                </a:solidFill>
              </a:rPr>
              <a:t> ACM 21, S. 309–314, </a:t>
            </a:r>
            <a:r>
              <a:rPr lang="de-DE" sz="1400" b="1" dirty="0">
                <a:solidFill>
                  <a:srgbClr val="FF0000"/>
                </a:solidFill>
              </a:rPr>
              <a:t>1978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E9458-5F2F-B04F-AAF8-6CAA50244C92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Binomial-Heap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>
                <a:cs typeface="+mn-cs"/>
              </a:rPr>
              <a:t>Beispiel für korrekte Binomial-Bäume:</a:t>
            </a:r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827088" y="32131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2195513" y="32131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2" name="Oval 6"/>
          <p:cNvSpPr>
            <a:spLocks noChangeArrowheads="1"/>
          </p:cNvSpPr>
          <p:nvPr/>
        </p:nvSpPr>
        <p:spPr bwMode="auto">
          <a:xfrm>
            <a:off x="2195513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2411413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85" name="Oval 9"/>
          <p:cNvSpPr>
            <a:spLocks noChangeArrowheads="1"/>
          </p:cNvSpPr>
          <p:nvPr/>
        </p:nvSpPr>
        <p:spPr bwMode="auto">
          <a:xfrm>
            <a:off x="4572000" y="3213100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86" name="Oval 10"/>
          <p:cNvSpPr>
            <a:spLocks noChangeArrowheads="1"/>
          </p:cNvSpPr>
          <p:nvPr/>
        </p:nvSpPr>
        <p:spPr bwMode="auto">
          <a:xfrm>
            <a:off x="4572000" y="4149725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4787900" y="36449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88" name="Oval 12"/>
          <p:cNvSpPr>
            <a:spLocks noChangeArrowheads="1"/>
          </p:cNvSpPr>
          <p:nvPr/>
        </p:nvSpPr>
        <p:spPr bwMode="auto">
          <a:xfrm>
            <a:off x="3563938" y="4221163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8189" name="Oval 13"/>
          <p:cNvSpPr>
            <a:spLocks noChangeArrowheads="1"/>
          </p:cNvSpPr>
          <p:nvPr/>
        </p:nvSpPr>
        <p:spPr bwMode="auto">
          <a:xfrm>
            <a:off x="3563938" y="5157788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>
            <a:off x="3779838" y="46529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1" name="Line 15"/>
          <p:cNvSpPr>
            <a:spLocks noChangeShapeType="1"/>
          </p:cNvSpPr>
          <p:nvPr/>
        </p:nvSpPr>
        <p:spPr bwMode="auto">
          <a:xfrm flipH="1">
            <a:off x="3922713" y="3573463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2" name="Oval 16"/>
          <p:cNvSpPr>
            <a:spLocks noChangeArrowheads="1"/>
          </p:cNvSpPr>
          <p:nvPr/>
        </p:nvSpPr>
        <p:spPr bwMode="auto">
          <a:xfrm>
            <a:off x="7956550" y="31416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8193" name="Oval 17"/>
          <p:cNvSpPr>
            <a:spLocks noChangeArrowheads="1"/>
          </p:cNvSpPr>
          <p:nvPr/>
        </p:nvSpPr>
        <p:spPr bwMode="auto">
          <a:xfrm>
            <a:off x="7956550" y="407828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78194" name="Line 18"/>
          <p:cNvSpPr>
            <a:spLocks noChangeShapeType="1"/>
          </p:cNvSpPr>
          <p:nvPr/>
        </p:nvSpPr>
        <p:spPr bwMode="auto">
          <a:xfrm>
            <a:off x="8172450" y="35734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5" name="Oval 19"/>
          <p:cNvSpPr>
            <a:spLocks noChangeArrowheads="1"/>
          </p:cNvSpPr>
          <p:nvPr/>
        </p:nvSpPr>
        <p:spPr bwMode="auto">
          <a:xfrm>
            <a:off x="6948488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78196" name="Oval 20"/>
          <p:cNvSpPr>
            <a:spLocks noChangeArrowheads="1"/>
          </p:cNvSpPr>
          <p:nvPr/>
        </p:nvSpPr>
        <p:spPr bwMode="auto">
          <a:xfrm>
            <a:off x="6948488" y="508635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7164388" y="45815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 flipH="1">
            <a:off x="7307263" y="3502025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199" name="Oval 23"/>
          <p:cNvSpPr>
            <a:spLocks noChangeArrowheads="1"/>
          </p:cNvSpPr>
          <p:nvPr/>
        </p:nvSpPr>
        <p:spPr bwMode="auto">
          <a:xfrm>
            <a:off x="6011863" y="41497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8200" name="Oval 24"/>
          <p:cNvSpPr>
            <a:spLocks noChangeArrowheads="1"/>
          </p:cNvSpPr>
          <p:nvPr/>
        </p:nvSpPr>
        <p:spPr bwMode="auto">
          <a:xfrm>
            <a:off x="6011863" y="508635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>
            <a:off x="6227763" y="458152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2" name="Oval 26"/>
          <p:cNvSpPr>
            <a:spLocks noChangeArrowheads="1"/>
          </p:cNvSpPr>
          <p:nvPr/>
        </p:nvSpPr>
        <p:spPr bwMode="auto">
          <a:xfrm>
            <a:off x="5003800" y="515778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78203" name="Oval 27"/>
          <p:cNvSpPr>
            <a:spLocks noChangeArrowheads="1"/>
          </p:cNvSpPr>
          <p:nvPr/>
        </p:nvSpPr>
        <p:spPr bwMode="auto">
          <a:xfrm>
            <a:off x="5003800" y="609441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78204" name="Line 28"/>
          <p:cNvSpPr>
            <a:spLocks noChangeShapeType="1"/>
          </p:cNvSpPr>
          <p:nvPr/>
        </p:nvSpPr>
        <p:spPr bwMode="auto">
          <a:xfrm>
            <a:off x="5219700" y="558958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5" name="Line 29"/>
          <p:cNvSpPr>
            <a:spLocks noChangeShapeType="1"/>
          </p:cNvSpPr>
          <p:nvPr/>
        </p:nvSpPr>
        <p:spPr bwMode="auto">
          <a:xfrm flipH="1">
            <a:off x="5362575" y="451008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6" name="Line 30"/>
          <p:cNvSpPr>
            <a:spLocks noChangeShapeType="1"/>
          </p:cNvSpPr>
          <p:nvPr/>
        </p:nvSpPr>
        <p:spPr bwMode="auto">
          <a:xfrm flipV="1">
            <a:off x="6372225" y="3429000"/>
            <a:ext cx="15843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8207" name="Text Box 31"/>
          <p:cNvSpPr txBox="1">
            <a:spLocks noChangeArrowheads="1"/>
          </p:cNvSpPr>
          <p:nvPr/>
        </p:nvSpPr>
        <p:spPr bwMode="auto">
          <a:xfrm>
            <a:off x="735013" y="2509838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2124075" y="2492375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78209" name="Text Box 33"/>
          <p:cNvSpPr txBox="1">
            <a:spLocks noChangeArrowheads="1"/>
          </p:cNvSpPr>
          <p:nvPr/>
        </p:nvSpPr>
        <p:spPr bwMode="auto">
          <a:xfrm>
            <a:off x="4427538" y="2492375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r=2</a:t>
            </a:r>
          </a:p>
        </p:txBody>
      </p:sp>
      <p:sp>
        <p:nvSpPr>
          <p:cNvPr id="178210" name="Text Box 34"/>
          <p:cNvSpPr txBox="1">
            <a:spLocks noChangeArrowheads="1"/>
          </p:cNvSpPr>
          <p:nvPr/>
        </p:nvSpPr>
        <p:spPr bwMode="auto">
          <a:xfrm>
            <a:off x="6948488" y="2492375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r=3</a:t>
            </a:r>
          </a:p>
        </p:txBody>
      </p:sp>
      <p:sp>
        <p:nvSpPr>
          <p:cNvPr id="35" name="Rechteck 4">
            <a:extLst>
              <a:ext uri="{FF2B5EF4-FFF2-40B4-BE49-F238E27FC236}">
                <a16:creationId xmlns:a16="http://schemas.microsoft.com/office/drawing/2014/main" id="{E71D23B5-B6C4-0744-8B62-EC816B6DEA80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" name="7-Point Star 1">
            <a:extLst>
              <a:ext uri="{FF2B5EF4-FFF2-40B4-BE49-F238E27FC236}">
                <a16:creationId xmlns:a16="http://schemas.microsoft.com/office/drawing/2014/main" id="{7BB0AFB9-BB80-D74E-A610-BB2BBCAD7AA6}"/>
              </a:ext>
            </a:extLst>
          </p:cNvPr>
          <p:cNvSpPr/>
          <p:nvPr/>
        </p:nvSpPr>
        <p:spPr>
          <a:xfrm>
            <a:off x="6253956" y="313034"/>
            <a:ext cx="2592653" cy="1963441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Hier mit MinHeap-Eigenschaft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BBCDD-3E67-B54D-9704-2976F170D723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Binomial-Heap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cs typeface="+mn-cs"/>
              </a:rPr>
              <a:t>Eigenschaften von Binomial-Bäumen: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>
                <a:cs typeface="+mn-cs"/>
              </a:rPr>
              <a:t> Knoten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maximaler Grad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r</a:t>
            </a:r>
            <a:r>
              <a:rPr lang="de-DE" dirty="0">
                <a:cs typeface="+mn-cs"/>
              </a:rPr>
              <a:t> (bei Wurzel)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Wurzel weg: </a:t>
            </a:r>
            <a:r>
              <a:rPr lang="de-DE" dirty="0">
                <a:solidFill>
                  <a:srgbClr val="FF0000"/>
                </a:solidFill>
                <a:cs typeface="+mn-cs"/>
              </a:rPr>
              <a:t>Zerfall </a:t>
            </a:r>
            <a:r>
              <a:rPr lang="de-DE" dirty="0">
                <a:cs typeface="+mn-cs"/>
              </a:rPr>
              <a:t>in Binomial-Bäume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mit Rang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0</a:t>
            </a:r>
            <a:r>
              <a:rPr lang="de-DE" dirty="0">
                <a:cs typeface="+mn-cs"/>
              </a:rPr>
              <a:t> bis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r-1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547813" y="2204864"/>
            <a:ext cx="63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r=0</a:t>
            </a:r>
          </a:p>
        </p:txBody>
      </p:sp>
      <p:sp>
        <p:nvSpPr>
          <p:cNvPr id="171013" name="Oval 5"/>
          <p:cNvSpPr>
            <a:spLocks noChangeArrowheads="1"/>
          </p:cNvSpPr>
          <p:nvPr/>
        </p:nvSpPr>
        <p:spPr bwMode="auto">
          <a:xfrm>
            <a:off x="1763713" y="2925589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3419475" y="2206452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r=1</a:t>
            </a:r>
          </a:p>
        </p:txBody>
      </p:sp>
      <p:sp>
        <p:nvSpPr>
          <p:cNvPr id="171015" name="Oval 7"/>
          <p:cNvSpPr>
            <a:spLocks noChangeArrowheads="1"/>
          </p:cNvSpPr>
          <p:nvPr/>
        </p:nvSpPr>
        <p:spPr bwMode="auto">
          <a:xfrm>
            <a:off x="3635375" y="2925589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6" name="Oval 8"/>
          <p:cNvSpPr>
            <a:spLocks noChangeArrowheads="1"/>
          </p:cNvSpPr>
          <p:nvPr/>
        </p:nvSpPr>
        <p:spPr bwMode="auto">
          <a:xfrm>
            <a:off x="3635375" y="371775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>
            <a:off x="3779838" y="3214514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6083300" y="2220739"/>
            <a:ext cx="1204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r</a:t>
            </a:r>
            <a:r>
              <a:rPr lang="de-DE" sz="2400" dirty="0">
                <a:cs typeface="+mn-cs"/>
              </a:rPr>
              <a:t> </a:t>
            </a:r>
            <a:r>
              <a:rPr lang="en-US" sz="2400" dirty="0">
                <a:latin typeface="cmsy10" charset="0"/>
                <a:cs typeface="+mn-cs"/>
              </a:rPr>
              <a:t>→</a:t>
            </a:r>
            <a:r>
              <a:rPr lang="de-DE" sz="2400" dirty="0">
                <a:cs typeface="+mn-cs"/>
              </a:rPr>
              <a:t> r+1</a:t>
            </a: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 flipH="1">
            <a:off x="6948488" y="2925589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6948488" y="3646314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7235825" y="2925589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2" name="Oval 14"/>
          <p:cNvSpPr>
            <a:spLocks noChangeArrowheads="1"/>
          </p:cNvSpPr>
          <p:nvPr/>
        </p:nvSpPr>
        <p:spPr bwMode="auto">
          <a:xfrm>
            <a:off x="7091363" y="2782714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 flipH="1">
            <a:off x="6156325" y="3357389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>
            <a:off x="6156325" y="4078114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5" name="Line 17"/>
          <p:cNvSpPr>
            <a:spLocks noChangeShapeType="1"/>
          </p:cNvSpPr>
          <p:nvPr/>
        </p:nvSpPr>
        <p:spPr bwMode="auto">
          <a:xfrm>
            <a:off x="6443663" y="3357389"/>
            <a:ext cx="287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6" name="Oval 18"/>
          <p:cNvSpPr>
            <a:spLocks noChangeArrowheads="1"/>
          </p:cNvSpPr>
          <p:nvPr/>
        </p:nvSpPr>
        <p:spPr bwMode="auto">
          <a:xfrm>
            <a:off x="6299200" y="3214514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H="1">
            <a:off x="6588125" y="2998614"/>
            <a:ext cx="50323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6300788" y="3646314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7092950" y="3214514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r</a:t>
            </a:r>
          </a:p>
        </p:txBody>
      </p:sp>
      <p:sp>
        <p:nvSpPr>
          <p:cNvPr id="25" name="Rechteck 4">
            <a:extLst>
              <a:ext uri="{FF2B5EF4-FFF2-40B4-BE49-F238E27FC236}">
                <a16:creationId xmlns:a16="http://schemas.microsoft.com/office/drawing/2014/main" id="{4766E86C-2665-4243-A3BB-ED2C4FC57774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B1467-3FB6-0E4F-9F66-FAC7389F89FB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Binomial-Heap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>
                <a:cs typeface="+mn-cs"/>
              </a:rPr>
              <a:t>Beispiel für Zerfall in Binomial-Bäume mit Rang </a:t>
            </a:r>
            <a:r>
              <a:rPr lang="de-DE">
                <a:solidFill>
                  <a:schemeClr val="hlink"/>
                </a:solidFill>
                <a:cs typeface="+mn-cs"/>
              </a:rPr>
              <a:t>0</a:t>
            </a:r>
            <a:r>
              <a:rPr lang="de-DE">
                <a:cs typeface="+mn-cs"/>
              </a:rPr>
              <a:t> bis</a:t>
            </a:r>
            <a:r>
              <a:rPr lang="de-DE">
                <a:solidFill>
                  <a:schemeClr val="hlink"/>
                </a:solidFill>
                <a:cs typeface="+mn-cs"/>
              </a:rPr>
              <a:t> r-1</a:t>
            </a:r>
          </a:p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5868988" y="270827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5867400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6084888" y="31400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5" name="Oval 7"/>
          <p:cNvSpPr>
            <a:spLocks noChangeArrowheads="1"/>
          </p:cNvSpPr>
          <p:nvPr/>
        </p:nvSpPr>
        <p:spPr bwMode="auto">
          <a:xfrm>
            <a:off x="4860925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191496" name="Oval 8"/>
          <p:cNvSpPr>
            <a:spLocks noChangeArrowheads="1"/>
          </p:cNvSpPr>
          <p:nvPr/>
        </p:nvSpPr>
        <p:spPr bwMode="auto">
          <a:xfrm>
            <a:off x="4860925" y="46529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5076825" y="41481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 flipH="1">
            <a:off x="5219700" y="3068638"/>
            <a:ext cx="7207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499" name="Oval 11"/>
          <p:cNvSpPr>
            <a:spLocks noChangeArrowheads="1"/>
          </p:cNvSpPr>
          <p:nvPr/>
        </p:nvSpPr>
        <p:spPr bwMode="auto">
          <a:xfrm>
            <a:off x="3924300" y="3716338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1500" name="Oval 12"/>
          <p:cNvSpPr>
            <a:spLocks noChangeArrowheads="1"/>
          </p:cNvSpPr>
          <p:nvPr/>
        </p:nvSpPr>
        <p:spPr bwMode="auto">
          <a:xfrm>
            <a:off x="3924300" y="4652963"/>
            <a:ext cx="43338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4140200" y="41481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2" name="Oval 14"/>
          <p:cNvSpPr>
            <a:spLocks noChangeArrowheads="1"/>
          </p:cNvSpPr>
          <p:nvPr/>
        </p:nvSpPr>
        <p:spPr bwMode="auto">
          <a:xfrm>
            <a:off x="2916238" y="4724400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20</a:t>
            </a:r>
          </a:p>
        </p:txBody>
      </p:sp>
      <p:sp>
        <p:nvSpPr>
          <p:cNvPr id="191503" name="Oval 15"/>
          <p:cNvSpPr>
            <a:spLocks noChangeArrowheads="1"/>
          </p:cNvSpPr>
          <p:nvPr/>
        </p:nvSpPr>
        <p:spPr bwMode="auto">
          <a:xfrm>
            <a:off x="2916238" y="5661025"/>
            <a:ext cx="433387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24</a:t>
            </a:r>
          </a:p>
        </p:txBody>
      </p:sp>
      <p:sp>
        <p:nvSpPr>
          <p:cNvPr id="191504" name="Line 16"/>
          <p:cNvSpPr>
            <a:spLocks noChangeShapeType="1"/>
          </p:cNvSpPr>
          <p:nvPr/>
        </p:nvSpPr>
        <p:spPr bwMode="auto">
          <a:xfrm>
            <a:off x="3132138" y="51562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 flipH="1">
            <a:off x="3275013" y="4076700"/>
            <a:ext cx="7207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6" name="Line 18"/>
          <p:cNvSpPr>
            <a:spLocks noChangeShapeType="1"/>
          </p:cNvSpPr>
          <p:nvPr/>
        </p:nvSpPr>
        <p:spPr bwMode="auto">
          <a:xfrm flipV="1">
            <a:off x="4284663" y="2995613"/>
            <a:ext cx="15843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6659563" y="2636838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Rang 3</a:t>
            </a: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3203848" y="3347700"/>
            <a:ext cx="29762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>
                <a:cs typeface="+mn-cs"/>
              </a:rPr>
              <a:t>Ränge</a:t>
            </a:r>
            <a:r>
              <a:rPr lang="en-US" dirty="0">
                <a:cs typeface="+mn-cs"/>
              </a:rPr>
              <a:t>          2              1          0</a:t>
            </a:r>
          </a:p>
        </p:txBody>
      </p:sp>
      <p:sp>
        <p:nvSpPr>
          <p:cNvPr id="25" name="Rechteck 4">
            <a:extLst>
              <a:ext uri="{FF2B5EF4-FFF2-40B4-BE49-F238E27FC236}">
                <a16:creationId xmlns:a16="http://schemas.microsoft.com/office/drawing/2014/main" id="{93C322D6-6297-9E4F-8C92-2494B4324EC6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9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animBg="1"/>
      <p:bldP spid="191507" grpId="0"/>
      <p:bldP spid="1915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9AE82-08C8-4E48-BB54-E2FC489CCA21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Binomial-Heap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Binomial-Heap: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verkettete Liste von Binomial-Bäumen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Pro Rang maximal 1 Binomial-Baum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Zeiger auf Wurzel mit minimalem </a:t>
            </a:r>
            <a:r>
              <a:rPr lang="de-DE" dirty="0" err="1">
                <a:cs typeface="+mn-cs"/>
              </a:rPr>
              <a:t>key</a:t>
            </a:r>
            <a:endParaRPr lang="de-DE" dirty="0">
              <a:cs typeface="+mn-cs"/>
            </a:endParaRPr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>
            <a:off x="1906588" y="4581525"/>
            <a:ext cx="4752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 flipH="1">
            <a:off x="1762125" y="4581525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>
            <a:off x="1906588" y="4581525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>
            <a:off x="1762125" y="49418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H="1">
            <a:off x="2411413" y="458152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2627313" y="458152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2411413" y="51577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 flipH="1">
            <a:off x="3419475" y="4581525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3419475" y="54467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>
            <a:off x="3778250" y="4581525"/>
            <a:ext cx="3587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 flipH="1">
            <a:off x="4643438" y="4581525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5075238" y="4581525"/>
            <a:ext cx="4302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>
            <a:off x="4643438" y="57340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 flipH="1">
            <a:off x="6154738" y="4581525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0" name="Line 18"/>
          <p:cNvSpPr>
            <a:spLocks noChangeShapeType="1"/>
          </p:cNvSpPr>
          <p:nvPr/>
        </p:nvSpPr>
        <p:spPr bwMode="auto">
          <a:xfrm>
            <a:off x="6659563" y="4581525"/>
            <a:ext cx="5032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>
            <a:off x="6154738" y="60229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2" name="Oval 20"/>
          <p:cNvSpPr>
            <a:spLocks noChangeArrowheads="1"/>
          </p:cNvSpPr>
          <p:nvPr/>
        </p:nvSpPr>
        <p:spPr bwMode="auto">
          <a:xfrm>
            <a:off x="1835150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3" name="Oval 21"/>
          <p:cNvSpPr>
            <a:spLocks noChangeArrowheads="1"/>
          </p:cNvSpPr>
          <p:nvPr/>
        </p:nvSpPr>
        <p:spPr bwMode="auto">
          <a:xfrm>
            <a:off x="2554288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4" name="Oval 22"/>
          <p:cNvSpPr>
            <a:spLocks noChangeArrowheads="1"/>
          </p:cNvSpPr>
          <p:nvPr/>
        </p:nvSpPr>
        <p:spPr bwMode="auto">
          <a:xfrm>
            <a:off x="3706813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5" name="Oval 23"/>
          <p:cNvSpPr>
            <a:spLocks noChangeArrowheads="1"/>
          </p:cNvSpPr>
          <p:nvPr/>
        </p:nvSpPr>
        <p:spPr bwMode="auto">
          <a:xfrm>
            <a:off x="5002213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6" name="Oval 24"/>
          <p:cNvSpPr>
            <a:spLocks noChangeArrowheads="1"/>
          </p:cNvSpPr>
          <p:nvPr/>
        </p:nvSpPr>
        <p:spPr bwMode="auto">
          <a:xfrm>
            <a:off x="6586538" y="45100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1743075" y="46021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172058" name="Text Box 26"/>
          <p:cNvSpPr txBox="1">
            <a:spLocks noChangeArrowheads="1"/>
          </p:cNvSpPr>
          <p:nvPr/>
        </p:nvSpPr>
        <p:spPr bwMode="auto">
          <a:xfrm>
            <a:off x="2462213" y="4746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72059" name="Text Box 27"/>
          <p:cNvSpPr txBox="1">
            <a:spLocks noChangeArrowheads="1"/>
          </p:cNvSpPr>
          <p:nvPr/>
        </p:nvSpPr>
        <p:spPr bwMode="auto">
          <a:xfrm>
            <a:off x="3614738" y="4962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4930775" y="50863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72061" name="Text Box 29"/>
          <p:cNvSpPr txBox="1">
            <a:spLocks noChangeArrowheads="1"/>
          </p:cNvSpPr>
          <p:nvPr/>
        </p:nvSpPr>
        <p:spPr bwMode="auto">
          <a:xfrm>
            <a:off x="6515100" y="5302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172062" name="Line 30"/>
          <p:cNvSpPr>
            <a:spLocks noChangeShapeType="1"/>
          </p:cNvSpPr>
          <p:nvPr/>
        </p:nvSpPr>
        <p:spPr bwMode="auto">
          <a:xfrm flipH="1">
            <a:off x="5148263" y="4221163"/>
            <a:ext cx="287337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2063" name="Text Box 31"/>
          <p:cNvSpPr txBox="1">
            <a:spLocks noChangeArrowheads="1"/>
          </p:cNvSpPr>
          <p:nvPr/>
        </p:nvSpPr>
        <p:spPr bwMode="auto">
          <a:xfrm>
            <a:off x="1619250" y="5589588"/>
            <a:ext cx="218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Zahlen: Ränge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5436096" y="3861048"/>
            <a:ext cx="164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cs typeface="+mn-cs"/>
              </a:rPr>
              <a:t>min-Zeiger</a:t>
            </a:r>
          </a:p>
        </p:txBody>
      </p:sp>
      <p:sp>
        <p:nvSpPr>
          <p:cNvPr id="36" name="Rechteck 4">
            <a:extLst>
              <a:ext uri="{FF2B5EF4-FFF2-40B4-BE49-F238E27FC236}">
                <a16:creationId xmlns:a16="http://schemas.microsoft.com/office/drawing/2014/main" id="{EFB4B322-785B-094F-8A7F-1C56F97B229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4727</TotalTime>
  <Words>893</Words>
  <Application>Microsoft Macintosh PowerPoint</Application>
  <PresentationFormat>On-screen Show (4:3)</PresentationFormat>
  <Paragraphs>219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cmsy10</vt:lpstr>
      <vt:lpstr>Myriad Pro</vt:lpstr>
      <vt:lpstr>Symbol</vt:lpstr>
      <vt:lpstr>7_Standarddesign</vt:lpstr>
      <vt:lpstr>Algorithmen und Datenstrukturen</vt:lpstr>
      <vt:lpstr>Prioritätswarteschlangen: Binärer Heap</vt:lpstr>
      <vt:lpstr>Prioritätswarteschlange mit binärem Heap</vt:lpstr>
      <vt:lpstr>Anwendungen für log-n-merge</vt:lpstr>
      <vt:lpstr>Binomial-Heap zum schnellen Verschmelzen</vt:lpstr>
      <vt:lpstr>Binomial-Heap</vt:lpstr>
      <vt:lpstr>Binomial-Heap</vt:lpstr>
      <vt:lpstr>Binomial-Heap</vt:lpstr>
      <vt:lpstr>Binomial-Heap</vt:lpstr>
      <vt:lpstr>Prioritätswarteschlangen als Binomial-Heaps</vt:lpstr>
      <vt:lpstr>Binomial-Heap</vt:lpstr>
      <vt:lpstr>Anzahl der Bäume auf der Kette</vt:lpstr>
      <vt:lpstr>Beispiel einer Merge-Operation</vt:lpstr>
      <vt:lpstr>Operationen auf Binomial-Heaps</vt:lpstr>
      <vt:lpstr>Binomial-Heap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698</cp:revision>
  <dcterms:created xsi:type="dcterms:W3CDTF">2010-04-27T12:26:40Z</dcterms:created>
  <dcterms:modified xsi:type="dcterms:W3CDTF">2020-04-05T11:56:46Z</dcterms:modified>
</cp:coreProperties>
</file>