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27"/>
  </p:notesMasterIdLst>
  <p:handoutMasterIdLst>
    <p:handoutMasterId r:id="rId28"/>
  </p:handoutMasterIdLst>
  <p:sldIdLst>
    <p:sldId id="410" r:id="rId2"/>
    <p:sldId id="356" r:id="rId3"/>
    <p:sldId id="412" r:id="rId4"/>
    <p:sldId id="306" r:id="rId5"/>
    <p:sldId id="353" r:id="rId6"/>
    <p:sldId id="413" r:id="rId7"/>
    <p:sldId id="307" r:id="rId8"/>
    <p:sldId id="308" r:id="rId9"/>
    <p:sldId id="309" r:id="rId10"/>
    <p:sldId id="310" r:id="rId11"/>
    <p:sldId id="311" r:id="rId12"/>
    <p:sldId id="312" r:id="rId13"/>
    <p:sldId id="368" r:id="rId14"/>
    <p:sldId id="314" r:id="rId15"/>
    <p:sldId id="315" r:id="rId16"/>
    <p:sldId id="365" r:id="rId17"/>
    <p:sldId id="316" r:id="rId18"/>
    <p:sldId id="317" r:id="rId19"/>
    <p:sldId id="369" r:id="rId20"/>
    <p:sldId id="319" r:id="rId21"/>
    <p:sldId id="318" r:id="rId22"/>
    <p:sldId id="320" r:id="rId23"/>
    <p:sldId id="321" r:id="rId24"/>
    <p:sldId id="361" r:id="rId25"/>
    <p:sldId id="411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AFF"/>
    <a:srgbClr val="00429D"/>
    <a:srgbClr val="009999"/>
    <a:srgbClr val="FF6501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345C02-6D78-7546-B128-9C701081C0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345C02-6D78-7546-B128-9C701081C03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5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1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Felix </a:t>
            </a:r>
            <a:r>
              <a:rPr lang="de-DE" sz="2400" dirty="0" err="1"/>
              <a:t>Kuhr</a:t>
            </a:r>
            <a:r>
              <a:rPr lang="de-DE" sz="2400"/>
              <a:t> </a:t>
            </a:r>
            <a:r>
              <a:rPr lang="de-DE" sz="2400">
                <a:cs typeface="+mn-cs"/>
              </a:rPr>
              <a:t>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4BF0A-CB2B-E04B-AAFC-2931C971137B}"/>
              </a:ext>
            </a:extLst>
          </p:cNvPr>
          <p:cNvSpPr txBox="1"/>
          <p:nvPr/>
        </p:nvSpPr>
        <p:spPr>
          <a:xfrm>
            <a:off x="2268335" y="2060848"/>
            <a:ext cx="4607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Prioritätswarteschlangen mit Fibonacci-Heaps</a:t>
            </a:r>
          </a:p>
        </p:txBody>
      </p:sp>
    </p:spTree>
    <p:extLst>
      <p:ext uri="{BB962C8B-B14F-4D97-AF65-F5344CB8AC3E}">
        <p14:creationId xmlns:p14="http://schemas.microsoft.com/office/powerpoint/2010/main" val="1827901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A4D2-464E-F648-8B95-D016B87BF205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Fibonacci-Heap: Lazy-Merge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421"/>
            <a:ext cx="8229600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Lazy merge von</a:t>
            </a: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resultiert</a:t>
            </a:r>
            <a:r>
              <a:rPr lang="en-US" dirty="0">
                <a:cs typeface="+mn-cs"/>
              </a:rPr>
              <a:t> in</a:t>
            </a:r>
          </a:p>
        </p:txBody>
      </p:sp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1114425" y="2131765"/>
            <a:ext cx="18732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950913" y="2060327"/>
            <a:ext cx="311150" cy="458788"/>
            <a:chOff x="885" y="1149"/>
            <a:chExt cx="196" cy="289"/>
          </a:xfrm>
        </p:grpSpPr>
        <p:sp>
          <p:nvSpPr>
            <p:cNvPr id="193542" name="Line 6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3" name="Line 7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4" name="Line 8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5" name="Oval 9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6" name="Text Box 10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02" name="Group 11"/>
          <p:cNvGrpSpPr>
            <a:grpSpLocks/>
          </p:cNvGrpSpPr>
          <p:nvPr/>
        </p:nvGrpSpPr>
        <p:grpSpPr bwMode="auto">
          <a:xfrm>
            <a:off x="1619250" y="2060327"/>
            <a:ext cx="719138" cy="936625"/>
            <a:chOff x="1941" y="1149"/>
            <a:chExt cx="453" cy="590"/>
          </a:xfrm>
        </p:grpSpPr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49" name="Line 13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0" name="Line 14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1" name="Oval 15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2" name="Text Box 16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sp>
        <p:nvSpPr>
          <p:cNvPr id="193553" name="Line 17"/>
          <p:cNvSpPr>
            <a:spLocks noChangeShapeType="1"/>
          </p:cNvSpPr>
          <p:nvPr/>
        </p:nvSpPr>
        <p:spPr bwMode="auto">
          <a:xfrm>
            <a:off x="5219700" y="2204790"/>
            <a:ext cx="1925638" cy="20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04" name="Group 18"/>
          <p:cNvGrpSpPr>
            <a:grpSpLocks/>
          </p:cNvGrpSpPr>
          <p:nvPr/>
        </p:nvGrpSpPr>
        <p:grpSpPr bwMode="auto">
          <a:xfrm>
            <a:off x="5056188" y="2133352"/>
            <a:ext cx="311150" cy="458788"/>
            <a:chOff x="930" y="2056"/>
            <a:chExt cx="196" cy="289"/>
          </a:xfrm>
        </p:grpSpPr>
        <p:sp>
          <p:nvSpPr>
            <p:cNvPr id="193555" name="Line 19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6" name="Line 20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7" name="Line 21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8" name="Oval 22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59" name="Text Box 23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05" name="Group 24"/>
          <p:cNvGrpSpPr>
            <a:grpSpLocks/>
          </p:cNvGrpSpPr>
          <p:nvPr/>
        </p:nvGrpSpPr>
        <p:grpSpPr bwMode="auto">
          <a:xfrm>
            <a:off x="5940425" y="2133352"/>
            <a:ext cx="431800" cy="647700"/>
            <a:chOff x="1351" y="2056"/>
            <a:chExt cx="272" cy="408"/>
          </a:xfrm>
        </p:grpSpPr>
        <p:sp>
          <p:nvSpPr>
            <p:cNvPr id="193561" name="Line 25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2" name="Line 26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3" name="Line 27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4" name="Oval 28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5" name="Text Box 29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55306" name="Group 30"/>
          <p:cNvGrpSpPr>
            <a:grpSpLocks/>
          </p:cNvGrpSpPr>
          <p:nvPr/>
        </p:nvGrpSpPr>
        <p:grpSpPr bwMode="auto">
          <a:xfrm>
            <a:off x="6732588" y="2133352"/>
            <a:ext cx="719137" cy="936625"/>
            <a:chOff x="1986" y="2056"/>
            <a:chExt cx="453" cy="590"/>
          </a:xfrm>
        </p:grpSpPr>
        <p:sp>
          <p:nvSpPr>
            <p:cNvPr id="193567" name="Line 31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8" name="Line 32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69" name="Line 33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0" name="Oval 34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1" name="Text Box 35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07" name="Group 36"/>
          <p:cNvGrpSpPr>
            <a:grpSpLocks/>
          </p:cNvGrpSpPr>
          <p:nvPr/>
        </p:nvGrpSpPr>
        <p:grpSpPr bwMode="auto">
          <a:xfrm>
            <a:off x="2555875" y="2060327"/>
            <a:ext cx="882650" cy="1244600"/>
            <a:chOff x="2699" y="1149"/>
            <a:chExt cx="556" cy="784"/>
          </a:xfrm>
        </p:grpSpPr>
        <p:sp>
          <p:nvSpPr>
            <p:cNvPr id="193573" name="Line 37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4" name="Line 38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5" name="Oval 39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76" name="Text Box 40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93577" name="Line 41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3578" name="Text Box 42"/>
          <p:cNvSpPr txBox="1">
            <a:spLocks noChangeArrowheads="1"/>
          </p:cNvSpPr>
          <p:nvPr/>
        </p:nvSpPr>
        <p:spPr bwMode="auto">
          <a:xfrm>
            <a:off x="4067175" y="2133352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&amp;</a:t>
            </a:r>
          </a:p>
        </p:txBody>
      </p:sp>
      <p:sp>
        <p:nvSpPr>
          <p:cNvPr id="193579" name="Line 43"/>
          <p:cNvSpPr>
            <a:spLocks noChangeShapeType="1"/>
          </p:cNvSpPr>
          <p:nvPr/>
        </p:nvSpPr>
        <p:spPr bwMode="auto">
          <a:xfrm>
            <a:off x="1979613" y="4148708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5310" name="Group 44"/>
          <p:cNvGrpSpPr>
            <a:grpSpLocks/>
          </p:cNvGrpSpPr>
          <p:nvPr/>
        </p:nvGrpSpPr>
        <p:grpSpPr bwMode="auto">
          <a:xfrm>
            <a:off x="1816100" y="4077271"/>
            <a:ext cx="311150" cy="458787"/>
            <a:chOff x="885" y="1149"/>
            <a:chExt cx="196" cy="289"/>
          </a:xfrm>
        </p:grpSpPr>
        <p:sp>
          <p:nvSpPr>
            <p:cNvPr id="193581" name="Line 4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2" name="Line 4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3" name="Line 4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4" name="Oval 48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5" name="Text Box 49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11" name="Group 50"/>
          <p:cNvGrpSpPr>
            <a:grpSpLocks/>
          </p:cNvGrpSpPr>
          <p:nvPr/>
        </p:nvGrpSpPr>
        <p:grpSpPr bwMode="auto">
          <a:xfrm>
            <a:off x="2484438" y="4077271"/>
            <a:ext cx="719137" cy="936625"/>
            <a:chOff x="1941" y="1149"/>
            <a:chExt cx="453" cy="590"/>
          </a:xfrm>
        </p:grpSpPr>
        <p:sp>
          <p:nvSpPr>
            <p:cNvPr id="193587" name="Line 51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8" name="Line 52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89" name="Line 53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0" name="Oval 5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1" name="Text Box 55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12" name="Group 57"/>
          <p:cNvGrpSpPr>
            <a:grpSpLocks/>
          </p:cNvGrpSpPr>
          <p:nvPr/>
        </p:nvGrpSpPr>
        <p:grpSpPr bwMode="auto">
          <a:xfrm>
            <a:off x="4697413" y="4077271"/>
            <a:ext cx="311150" cy="458787"/>
            <a:chOff x="930" y="2056"/>
            <a:chExt cx="196" cy="289"/>
          </a:xfrm>
        </p:grpSpPr>
        <p:sp>
          <p:nvSpPr>
            <p:cNvPr id="193594" name="Line 58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5" name="Line 59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6" name="Line 60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7" name="Oval 61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598" name="Text Box 6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55313" name="Group 63"/>
          <p:cNvGrpSpPr>
            <a:grpSpLocks/>
          </p:cNvGrpSpPr>
          <p:nvPr/>
        </p:nvGrpSpPr>
        <p:grpSpPr bwMode="auto">
          <a:xfrm>
            <a:off x="5581650" y="4077271"/>
            <a:ext cx="431800" cy="647700"/>
            <a:chOff x="1351" y="2056"/>
            <a:chExt cx="272" cy="408"/>
          </a:xfrm>
        </p:grpSpPr>
        <p:sp>
          <p:nvSpPr>
            <p:cNvPr id="193600" name="Line 64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1" name="Line 65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2" name="Line 66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3" name="Oval 67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4" name="Text Box 68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55314" name="Group 69"/>
          <p:cNvGrpSpPr>
            <a:grpSpLocks/>
          </p:cNvGrpSpPr>
          <p:nvPr/>
        </p:nvGrpSpPr>
        <p:grpSpPr bwMode="auto">
          <a:xfrm>
            <a:off x="6373813" y="4077271"/>
            <a:ext cx="719137" cy="936625"/>
            <a:chOff x="1986" y="2056"/>
            <a:chExt cx="453" cy="590"/>
          </a:xfrm>
        </p:grpSpPr>
        <p:sp>
          <p:nvSpPr>
            <p:cNvPr id="193606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7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8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09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0" name="Text Box 7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55315" name="Group 75"/>
          <p:cNvGrpSpPr>
            <a:grpSpLocks/>
          </p:cNvGrpSpPr>
          <p:nvPr/>
        </p:nvGrpSpPr>
        <p:grpSpPr bwMode="auto">
          <a:xfrm>
            <a:off x="3421063" y="4077271"/>
            <a:ext cx="882650" cy="1244600"/>
            <a:chOff x="2699" y="1149"/>
            <a:chExt cx="556" cy="784"/>
          </a:xfrm>
        </p:grpSpPr>
        <p:sp>
          <p:nvSpPr>
            <p:cNvPr id="193612" name="Line 76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3" name="Line 77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4" name="Oval 78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3615" name="Text Box 79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93616" name="Line 80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3618" name="Line 82"/>
          <p:cNvSpPr>
            <a:spLocks noChangeShapeType="1"/>
          </p:cNvSpPr>
          <p:nvPr/>
        </p:nvSpPr>
        <p:spPr bwMode="auto">
          <a:xfrm flipH="1">
            <a:off x="2051050" y="1844427"/>
            <a:ext cx="21748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19" name="Line 83"/>
          <p:cNvSpPr>
            <a:spLocks noChangeShapeType="1"/>
          </p:cNvSpPr>
          <p:nvPr/>
        </p:nvSpPr>
        <p:spPr bwMode="auto">
          <a:xfrm flipH="1">
            <a:off x="5219700" y="1917452"/>
            <a:ext cx="21748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20" name="Text Box 84"/>
          <p:cNvSpPr txBox="1">
            <a:spLocks noChangeArrowheads="1"/>
          </p:cNvSpPr>
          <p:nvPr/>
        </p:nvSpPr>
        <p:spPr bwMode="auto">
          <a:xfrm>
            <a:off x="5219700" y="1557090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193621" name="Line 85"/>
          <p:cNvSpPr>
            <a:spLocks noChangeShapeType="1"/>
          </p:cNvSpPr>
          <p:nvPr/>
        </p:nvSpPr>
        <p:spPr bwMode="auto">
          <a:xfrm flipH="1">
            <a:off x="4932363" y="3861172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3622" name="Text Box 86"/>
          <p:cNvSpPr txBox="1">
            <a:spLocks noChangeArrowheads="1"/>
          </p:cNvSpPr>
          <p:nvPr/>
        </p:nvSpPr>
        <p:spPr bwMode="auto">
          <a:xfrm>
            <a:off x="4932363" y="3500809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88" name="Text Box 84"/>
          <p:cNvSpPr txBox="1">
            <a:spLocks noChangeArrowheads="1"/>
          </p:cNvSpPr>
          <p:nvPr/>
        </p:nvSpPr>
        <p:spPr bwMode="auto">
          <a:xfrm>
            <a:off x="2339752" y="1484784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2" name="Rechteck 1"/>
          <p:cNvSpPr/>
          <p:nvPr/>
        </p:nvSpPr>
        <p:spPr>
          <a:xfrm>
            <a:off x="7032704" y="3700637"/>
            <a:ext cx="2003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Wurzellisten hintereinander-hängen: O(1)</a:t>
            </a:r>
          </a:p>
        </p:txBody>
      </p:sp>
      <p:sp>
        <p:nvSpPr>
          <p:cNvPr id="89" name="Rechteck 1"/>
          <p:cNvSpPr/>
          <p:nvPr/>
        </p:nvSpPr>
        <p:spPr>
          <a:xfrm>
            <a:off x="467544" y="5385990"/>
            <a:ext cx="84674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Problem: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/>
              <a:t>Bäume</a:t>
            </a:r>
            <a:r>
              <a:rPr lang="en-US" dirty="0"/>
              <a:t> </a:t>
            </a:r>
            <a:r>
              <a:rPr lang="en-US" dirty="0" err="1"/>
              <a:t>gleichen</a:t>
            </a:r>
            <a:r>
              <a:rPr lang="en-US" dirty="0"/>
              <a:t> Ranges </a:t>
            </a:r>
            <a:r>
              <a:rPr lang="en-US" dirty="0" err="1"/>
              <a:t>treten</a:t>
            </a:r>
            <a:r>
              <a:rPr lang="en-US" dirty="0"/>
              <a:t> in der </a:t>
            </a:r>
            <a:r>
              <a:rPr lang="en-US" dirty="0" err="1"/>
              <a:t>Wurzelliste</a:t>
            </a:r>
            <a:r>
              <a:rPr lang="en-US" dirty="0"/>
              <a:t> auf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Binomial-Heap-</a:t>
            </a:r>
            <a:r>
              <a:rPr lang="en-US" dirty="0" err="1"/>
              <a:t>Eigenschaft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verletzt</a:t>
            </a:r>
            <a:r>
              <a:rPr lang="en-US" dirty="0"/>
              <a:t> </a:t>
            </a:r>
            <a:r>
              <a:rPr lang="en-US" dirty="0" err="1"/>
              <a:t>sein</a:t>
            </a:r>
            <a:endParaRPr lang="en-US" dirty="0"/>
          </a:p>
        </p:txBody>
      </p:sp>
      <p:sp>
        <p:nvSpPr>
          <p:cNvPr id="90" name="Rechteck 4">
            <a:extLst>
              <a:ext uri="{FF2B5EF4-FFF2-40B4-BE49-F238E27FC236}">
                <a16:creationId xmlns:a16="http://schemas.microsoft.com/office/drawing/2014/main" id="{DB971FE0-ECFD-7848-BDD1-15F0788512D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D55AE-2B10-2A4E-BBB9-0A443CD5C693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196612" name="Line 4"/>
          <p:cNvSpPr>
            <a:spLocks noChangeShapeType="1"/>
          </p:cNvSpPr>
          <p:nvPr/>
        </p:nvSpPr>
        <p:spPr bwMode="auto">
          <a:xfrm flipH="1">
            <a:off x="5219700" y="371633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13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Fibonacci-Heap: Lazy-Delete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Lazy delete:</a:t>
            </a:r>
          </a:p>
        </p:txBody>
      </p:sp>
      <p:sp>
        <p:nvSpPr>
          <p:cNvPr id="196616" name="Oval 8"/>
          <p:cNvSpPr>
            <a:spLocks noChangeArrowheads="1"/>
          </p:cNvSpPr>
          <p:nvPr/>
        </p:nvSpPr>
        <p:spPr bwMode="auto">
          <a:xfrm>
            <a:off x="6732588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6617" name="Oval 9"/>
          <p:cNvSpPr>
            <a:spLocks noChangeArrowheads="1"/>
          </p:cNvSpPr>
          <p:nvPr/>
        </p:nvSpPr>
        <p:spPr bwMode="auto">
          <a:xfrm>
            <a:off x="6732588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6618" name="Oval 10"/>
          <p:cNvSpPr>
            <a:spLocks noChangeArrowheads="1"/>
          </p:cNvSpPr>
          <p:nvPr/>
        </p:nvSpPr>
        <p:spPr bwMode="auto">
          <a:xfrm>
            <a:off x="572452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6619" name="Oval 11"/>
          <p:cNvSpPr>
            <a:spLocks noChangeArrowheads="1"/>
          </p:cNvSpPr>
          <p:nvPr/>
        </p:nvSpPr>
        <p:spPr bwMode="auto">
          <a:xfrm>
            <a:off x="5724525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5940425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21" name="Oval 13"/>
          <p:cNvSpPr>
            <a:spLocks noChangeArrowheads="1"/>
          </p:cNvSpPr>
          <p:nvPr/>
        </p:nvSpPr>
        <p:spPr bwMode="auto">
          <a:xfrm>
            <a:off x="47879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grpSp>
        <p:nvGrpSpPr>
          <p:cNvPr id="196634" name="Group 26"/>
          <p:cNvGrpSpPr>
            <a:grpSpLocks/>
          </p:cNvGrpSpPr>
          <p:nvPr/>
        </p:nvGrpSpPr>
        <p:grpSpPr bwMode="auto">
          <a:xfrm>
            <a:off x="3779838" y="4508500"/>
            <a:ext cx="1441450" cy="1368425"/>
            <a:chOff x="2381" y="2840"/>
            <a:chExt cx="908" cy="862"/>
          </a:xfrm>
        </p:grpSpPr>
        <p:sp>
          <p:nvSpPr>
            <p:cNvPr id="196622" name="Oval 14"/>
            <p:cNvSpPr>
              <a:spLocks noChangeArrowheads="1"/>
            </p:cNvSpPr>
            <p:nvPr/>
          </p:nvSpPr>
          <p:spPr bwMode="auto">
            <a:xfrm>
              <a:off x="3016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11</a:t>
              </a:r>
            </a:p>
          </p:txBody>
        </p:sp>
        <p:sp>
          <p:nvSpPr>
            <p:cNvPr id="196623" name="Line 15"/>
            <p:cNvSpPr>
              <a:spLocks noChangeShapeType="1"/>
            </p:cNvSpPr>
            <p:nvPr/>
          </p:nvSpPr>
          <p:spPr bwMode="auto">
            <a:xfrm flipV="1"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6624" name="Oval 16"/>
            <p:cNvSpPr>
              <a:spLocks noChangeArrowheads="1"/>
            </p:cNvSpPr>
            <p:nvPr/>
          </p:nvSpPr>
          <p:spPr bwMode="auto">
            <a:xfrm>
              <a:off x="2381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20</a:t>
              </a:r>
            </a:p>
          </p:txBody>
        </p:sp>
        <p:sp>
          <p:nvSpPr>
            <p:cNvPr id="196625" name="Oval 17"/>
            <p:cNvSpPr>
              <a:spLocks noChangeArrowheads="1"/>
            </p:cNvSpPr>
            <p:nvPr/>
          </p:nvSpPr>
          <p:spPr bwMode="auto">
            <a:xfrm>
              <a:off x="2381" y="343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24</a:t>
              </a:r>
            </a:p>
          </p:txBody>
        </p:sp>
        <p:sp>
          <p:nvSpPr>
            <p:cNvPr id="196626" name="Line 18"/>
            <p:cNvSpPr>
              <a:spLocks noChangeShapeType="1"/>
            </p:cNvSpPr>
            <p:nvPr/>
          </p:nvSpPr>
          <p:spPr bwMode="auto">
            <a:xfrm>
              <a:off x="2517" y="3112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6627" name="Line 19"/>
          <p:cNvSpPr>
            <a:spLocks noChangeShapeType="1"/>
          </p:cNvSpPr>
          <p:nvPr/>
        </p:nvSpPr>
        <p:spPr bwMode="auto">
          <a:xfrm flipH="1">
            <a:off x="4138613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28" name="Line 20"/>
          <p:cNvSpPr>
            <a:spLocks noChangeShapeType="1"/>
          </p:cNvSpPr>
          <p:nvPr/>
        </p:nvSpPr>
        <p:spPr bwMode="auto">
          <a:xfrm flipV="1">
            <a:off x="5148263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4643438" y="3500438"/>
            <a:ext cx="792162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1" name="Line 23"/>
          <p:cNvSpPr>
            <a:spLocks noChangeShapeType="1"/>
          </p:cNvSpPr>
          <p:nvPr/>
        </p:nvSpPr>
        <p:spPr bwMode="auto">
          <a:xfrm flipV="1">
            <a:off x="4643438" y="3500438"/>
            <a:ext cx="792162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2" name="Line 24"/>
          <p:cNvSpPr>
            <a:spLocks noChangeShapeType="1"/>
          </p:cNvSpPr>
          <p:nvPr/>
        </p:nvSpPr>
        <p:spPr bwMode="auto">
          <a:xfrm flipH="1">
            <a:off x="61563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6" name="Line 28"/>
          <p:cNvSpPr>
            <a:spLocks noChangeShapeType="1"/>
          </p:cNvSpPr>
          <p:nvPr/>
        </p:nvSpPr>
        <p:spPr bwMode="auto">
          <a:xfrm>
            <a:off x="6948488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6637" name="Line 29"/>
          <p:cNvSpPr>
            <a:spLocks noChangeShapeType="1"/>
          </p:cNvSpPr>
          <p:nvPr/>
        </p:nvSpPr>
        <p:spPr bwMode="auto">
          <a:xfrm>
            <a:off x="5003800" y="393382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555776" y="1844824"/>
            <a:ext cx="2532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Kinderliste in Wurzelliste </a:t>
            </a:r>
            <a:br>
              <a:rPr lang="de-DE" dirty="0"/>
            </a:br>
            <a:r>
              <a:rPr lang="de-DE" dirty="0"/>
              <a:t>integrieren: O(1)</a:t>
            </a:r>
          </a:p>
        </p:txBody>
      </p:sp>
      <p:sp>
        <p:nvSpPr>
          <p:cNvPr id="3" name="Rechteck 2"/>
          <p:cNvSpPr/>
          <p:nvPr/>
        </p:nvSpPr>
        <p:spPr>
          <a:xfrm>
            <a:off x="2123728" y="3140968"/>
            <a:ext cx="2610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Knoten 7 entfernen : O(1)</a:t>
            </a:r>
          </a:p>
        </p:txBody>
      </p:sp>
      <p:sp>
        <p:nvSpPr>
          <p:cNvPr id="29" name="Rechteck 4">
            <a:extLst>
              <a:ext uri="{FF2B5EF4-FFF2-40B4-BE49-F238E27FC236}">
                <a16:creationId xmlns:a16="http://schemas.microsoft.com/office/drawing/2014/main" id="{BB65E44C-1A45-EA40-84AA-F5B0963A389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30" name="Line 23">
            <a:extLst>
              <a:ext uri="{FF2B5EF4-FFF2-40B4-BE49-F238E27FC236}">
                <a16:creationId xmlns:a16="http://schemas.microsoft.com/office/drawing/2014/main" id="{2351D983-17AA-8E4F-9998-1AC27A6E3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0425" y="2852738"/>
            <a:ext cx="8636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96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9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96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9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6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90751E-6 L -0.14965 -0.29364 " pathEditMode="relative" ptsTypes="AA">
                                      <p:cBhvr>
                                        <p:cTn id="47" dur="2000" fill="hold"/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1" grpId="0" animBg="1"/>
      <p:bldP spid="2" grpId="0"/>
      <p:bldP spid="3" grpId="0"/>
      <p:bldP spid="3" grpId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C1230-2FF1-0142-9018-9B8B42E3CD36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207875" name="Line 3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Fibonacci-Heap: Lazy-Delete</a:t>
            </a:r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Lazy delete:</a:t>
            </a:r>
          </a:p>
        </p:txBody>
      </p:sp>
      <p:sp>
        <p:nvSpPr>
          <p:cNvPr id="207878" name="Oval 6"/>
          <p:cNvSpPr>
            <a:spLocks noChangeArrowheads="1"/>
          </p:cNvSpPr>
          <p:nvPr/>
        </p:nvSpPr>
        <p:spPr bwMode="auto">
          <a:xfrm>
            <a:off x="6732588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auto">
          <a:xfrm>
            <a:off x="6732588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207880" name="Oval 8"/>
          <p:cNvSpPr>
            <a:spLocks noChangeArrowheads="1"/>
          </p:cNvSpPr>
          <p:nvPr/>
        </p:nvSpPr>
        <p:spPr bwMode="auto">
          <a:xfrm>
            <a:off x="572452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07881" name="Oval 9"/>
          <p:cNvSpPr>
            <a:spLocks noChangeArrowheads="1"/>
          </p:cNvSpPr>
          <p:nvPr/>
        </p:nvSpPr>
        <p:spPr bwMode="auto">
          <a:xfrm>
            <a:off x="5724525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207882" name="Line 10"/>
          <p:cNvSpPr>
            <a:spLocks noChangeShapeType="1"/>
          </p:cNvSpPr>
          <p:nvPr/>
        </p:nvSpPr>
        <p:spPr bwMode="auto">
          <a:xfrm>
            <a:off x="5940425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4" name="Line 22"/>
          <p:cNvSpPr>
            <a:spLocks noChangeShapeType="1"/>
          </p:cNvSpPr>
          <p:nvPr/>
        </p:nvSpPr>
        <p:spPr bwMode="auto">
          <a:xfrm flipH="1">
            <a:off x="61563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5" name="Line 23"/>
          <p:cNvSpPr>
            <a:spLocks noChangeShapeType="1"/>
          </p:cNvSpPr>
          <p:nvPr/>
        </p:nvSpPr>
        <p:spPr bwMode="auto">
          <a:xfrm flipH="1">
            <a:off x="5940425" y="2852738"/>
            <a:ext cx="8636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7896" name="Text Box 24"/>
          <p:cNvSpPr txBox="1">
            <a:spLocks noChangeArrowheads="1"/>
          </p:cNvSpPr>
          <p:nvPr/>
        </p:nvSpPr>
        <p:spPr bwMode="auto">
          <a:xfrm>
            <a:off x="2483768" y="1124744"/>
            <a:ext cx="62640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accent2"/>
                </a:solidFill>
                <a:cs typeface="+mn-cs"/>
              </a:rPr>
              <a:t>Annahme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+mn-cs"/>
              </a:rPr>
              <a:t>Knoten</a:t>
            </a:r>
            <a:r>
              <a:rPr lang="en-US" dirty="0">
                <a:solidFill>
                  <a:srgbClr val="000000"/>
                </a:solidFill>
                <a:cs typeface="+mn-cs"/>
              </a:rPr>
              <a:t> 7 </a:t>
            </a:r>
            <a:r>
              <a:rPr lang="en-US" dirty="0" err="1">
                <a:solidFill>
                  <a:srgbClr val="000000"/>
                </a:solidFill>
                <a:cs typeface="+mn-cs"/>
              </a:rPr>
              <a:t>ist</a:t>
            </a:r>
            <a:r>
              <a:rPr lang="en-US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+mn-cs"/>
              </a:rPr>
              <a:t>im</a:t>
            </a:r>
            <a:r>
              <a:rPr lang="en-US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+mn-cs"/>
              </a:rPr>
              <a:t>direkten</a:t>
            </a:r>
            <a:r>
              <a:rPr lang="en-US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+mn-cs"/>
              </a:rPr>
              <a:t>Zugriff</a:t>
            </a:r>
            <a:endParaRPr lang="en-US" dirty="0">
              <a:solidFill>
                <a:schemeClr val="accent2"/>
              </a:solidFill>
              <a:cs typeface="+mn-cs"/>
            </a:endParaRPr>
          </a:p>
          <a:p>
            <a:pPr>
              <a:defRPr/>
            </a:pPr>
            <a:r>
              <a:rPr lang="en-US" dirty="0" err="1">
                <a:solidFill>
                  <a:schemeClr val="accent2"/>
                </a:solidFill>
                <a:cs typeface="+mn-cs"/>
              </a:rPr>
              <a:t>Aufwand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: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  <a:r>
              <a:rPr lang="en-US" dirty="0">
                <a:cs typeface="+mn-cs"/>
              </a:rPr>
              <a:t>, da </a:t>
            </a:r>
            <a:r>
              <a:rPr lang="en-US" dirty="0" err="1">
                <a:cs typeface="+mn-cs"/>
              </a:rPr>
              <a:t>gegebener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Knoten</a:t>
            </a:r>
            <a:r>
              <a:rPr lang="en-US" dirty="0">
                <a:cs typeface="+mn-cs"/>
              </a:rPr>
              <a:t> 7 in </a:t>
            </a:r>
            <a:br>
              <a:rPr lang="en-US" dirty="0">
                <a:cs typeface="+mn-cs"/>
              </a:rPr>
            </a:b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entfernbar</a:t>
            </a:r>
            <a:r>
              <a:rPr lang="en-US" dirty="0">
                <a:cs typeface="+mn-cs"/>
              </a:rPr>
              <a:t> und </a:t>
            </a:r>
            <a:r>
              <a:rPr lang="en-US" dirty="0" err="1">
                <a:cs typeface="+mn-cs"/>
              </a:rPr>
              <a:t>Kinderliste</a:t>
            </a:r>
            <a:r>
              <a:rPr lang="en-US" dirty="0">
                <a:cs typeface="+mn-cs"/>
              </a:rPr>
              <a:t>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von 7 in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in </a:t>
            </a:r>
            <a:r>
              <a:rPr lang="en-US" dirty="0" err="1">
                <a:cs typeface="+mn-cs"/>
              </a:rPr>
              <a:t>Wurzelliste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integrierbar</a:t>
            </a:r>
            <a:endParaRPr lang="en-US" dirty="0">
              <a:cs typeface="+mn-cs"/>
            </a:endParaRPr>
          </a:p>
        </p:txBody>
      </p:sp>
      <p:sp>
        <p:nvSpPr>
          <p:cNvPr id="207897" name="Line 25"/>
          <p:cNvSpPr>
            <a:spLocks noChangeShapeType="1"/>
          </p:cNvSpPr>
          <p:nvPr/>
        </p:nvSpPr>
        <p:spPr bwMode="auto">
          <a:xfrm>
            <a:off x="6948488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57358" name="Group 27"/>
          <p:cNvGrpSpPr>
            <a:grpSpLocks/>
          </p:cNvGrpSpPr>
          <p:nvPr/>
        </p:nvGrpSpPr>
        <p:grpSpPr bwMode="auto">
          <a:xfrm>
            <a:off x="2411413" y="2492375"/>
            <a:ext cx="1441450" cy="1368425"/>
            <a:chOff x="2381" y="2840"/>
            <a:chExt cx="908" cy="862"/>
          </a:xfrm>
        </p:grpSpPr>
        <p:sp>
          <p:nvSpPr>
            <p:cNvPr id="207900" name="Oval 28"/>
            <p:cNvSpPr>
              <a:spLocks noChangeArrowheads="1"/>
            </p:cNvSpPr>
            <p:nvPr/>
          </p:nvSpPr>
          <p:spPr bwMode="auto">
            <a:xfrm>
              <a:off x="3016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11</a:t>
              </a:r>
            </a:p>
          </p:txBody>
        </p:sp>
        <p:sp>
          <p:nvSpPr>
            <p:cNvPr id="207901" name="Line 29"/>
            <p:cNvSpPr>
              <a:spLocks noChangeShapeType="1"/>
            </p:cNvSpPr>
            <p:nvPr/>
          </p:nvSpPr>
          <p:spPr bwMode="auto">
            <a:xfrm flipV="1"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07902" name="Oval 30"/>
            <p:cNvSpPr>
              <a:spLocks noChangeArrowheads="1"/>
            </p:cNvSpPr>
            <p:nvPr/>
          </p:nvSpPr>
          <p:spPr bwMode="auto">
            <a:xfrm>
              <a:off x="2381" y="284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20</a:t>
              </a:r>
            </a:p>
          </p:txBody>
        </p:sp>
        <p:sp>
          <p:nvSpPr>
            <p:cNvPr id="207903" name="Oval 31"/>
            <p:cNvSpPr>
              <a:spLocks noChangeArrowheads="1"/>
            </p:cNvSpPr>
            <p:nvPr/>
          </p:nvSpPr>
          <p:spPr bwMode="auto">
            <a:xfrm>
              <a:off x="2381" y="3430"/>
              <a:ext cx="273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24</a:t>
              </a:r>
            </a:p>
          </p:txBody>
        </p:sp>
        <p:sp>
          <p:nvSpPr>
            <p:cNvPr id="207904" name="Line 32"/>
            <p:cNvSpPr>
              <a:spLocks noChangeShapeType="1"/>
            </p:cNvSpPr>
            <p:nvPr/>
          </p:nvSpPr>
          <p:spPr bwMode="auto">
            <a:xfrm>
              <a:off x="2517" y="3112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" name="Rechteck 1"/>
          <p:cNvSpPr/>
          <p:nvPr/>
        </p:nvSpPr>
        <p:spPr>
          <a:xfrm>
            <a:off x="395536" y="4437112"/>
            <a:ext cx="770485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de-DE" dirty="0"/>
              <a:t>Vergleich zu Standard-Delete: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de-DE" dirty="0" err="1">
                <a:solidFill>
                  <a:schemeClr val="hlink"/>
                </a:solidFill>
              </a:rPr>
              <a:t>key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):= -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und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siftUp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wäre schon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Also </a:t>
            </a:r>
            <a:r>
              <a:rPr lang="en-US" dirty="0" err="1"/>
              <a:t>kein</a:t>
            </a:r>
            <a:r>
              <a:rPr lang="en-US" dirty="0"/>
              <a:t> </a:t>
            </a:r>
            <a:r>
              <a:rPr lang="en-US" dirty="0" err="1">
                <a:solidFill>
                  <a:srgbClr val="3C8C93"/>
                </a:solidFill>
              </a:rPr>
              <a:t>siftUp</a:t>
            </a:r>
            <a:endParaRPr lang="en-US" dirty="0">
              <a:solidFill>
                <a:srgbClr val="3C8C93"/>
              </a:solidFill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/>
              <a:t>Problem: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en-US" dirty="0" err="1"/>
              <a:t>Bäume</a:t>
            </a:r>
            <a:r>
              <a:rPr lang="en-US" dirty="0"/>
              <a:t> </a:t>
            </a:r>
            <a:r>
              <a:rPr lang="en-US" dirty="0" err="1"/>
              <a:t>gleichen</a:t>
            </a:r>
            <a:r>
              <a:rPr lang="en-US" dirty="0"/>
              <a:t> Ranges </a:t>
            </a:r>
            <a:r>
              <a:rPr lang="en-US" dirty="0" err="1"/>
              <a:t>treten</a:t>
            </a:r>
            <a:r>
              <a:rPr lang="en-US" dirty="0"/>
              <a:t> in der </a:t>
            </a:r>
            <a:r>
              <a:rPr lang="en-US" dirty="0" err="1"/>
              <a:t>Wurzelliste</a:t>
            </a:r>
            <a:r>
              <a:rPr lang="en-US" dirty="0"/>
              <a:t> auf</a:t>
            </a:r>
          </a:p>
          <a:p>
            <a:pPr marL="742950" lvl="1" indent="-285750">
              <a:buFont typeface="Arial"/>
              <a:buChar char="•"/>
              <a:defRPr/>
            </a:pPr>
            <a:r>
              <a:rPr lang="en-US" dirty="0"/>
              <a:t>Binomial-Heap-</a:t>
            </a:r>
            <a:r>
              <a:rPr lang="en-US" dirty="0" err="1"/>
              <a:t>Eigenschaft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verletzt</a:t>
            </a:r>
            <a:r>
              <a:rPr lang="en-US" dirty="0"/>
              <a:t> </a:t>
            </a:r>
            <a:r>
              <a:rPr lang="en-US" dirty="0" err="1"/>
              <a:t>sein</a:t>
            </a:r>
            <a:endParaRPr lang="en-US" dirty="0"/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FD134F10-CAD4-A447-95C6-C29ECC37A55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B378-940B-024B-B375-33546C70A558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 flipH="1">
            <a:off x="4211638" y="4211638"/>
            <a:ext cx="10191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Beispiel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delete(x)</a:t>
            </a:r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52308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52308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45386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45386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46878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895725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895725" y="4795838"/>
            <a:ext cx="298450" cy="319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V="1">
            <a:off x="3500438" y="4954588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203575" y="4795838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3203575" y="5486400"/>
            <a:ext cx="296863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3351213" y="5114925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H="1">
            <a:off x="3449638" y="431800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V="1">
            <a:off x="4143375" y="3521075"/>
            <a:ext cx="1087438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>
            <a:off x="5380038" y="3627438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>
            <a:off x="4043363" y="437197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>
            <a:off x="6835775" y="3468688"/>
            <a:ext cx="346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9" name="Oval 29"/>
          <p:cNvSpPr>
            <a:spLocks noChangeArrowheads="1"/>
          </p:cNvSpPr>
          <p:nvPr/>
        </p:nvSpPr>
        <p:spPr bwMode="auto">
          <a:xfrm>
            <a:off x="7875588" y="256540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0" name="Oval 30"/>
          <p:cNvSpPr>
            <a:spLocks noChangeArrowheads="1"/>
          </p:cNvSpPr>
          <p:nvPr/>
        </p:nvSpPr>
        <p:spPr bwMode="auto">
          <a:xfrm>
            <a:off x="7875588" y="330835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1" name="Oval 31"/>
          <p:cNvSpPr>
            <a:spLocks noChangeArrowheads="1"/>
          </p:cNvSpPr>
          <p:nvPr/>
        </p:nvSpPr>
        <p:spPr bwMode="auto">
          <a:xfrm>
            <a:off x="7181850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2" name="Oval 32"/>
          <p:cNvSpPr>
            <a:spLocks noChangeArrowheads="1"/>
          </p:cNvSpPr>
          <p:nvPr/>
        </p:nvSpPr>
        <p:spPr bwMode="auto">
          <a:xfrm>
            <a:off x="7181850" y="4000500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>
            <a:off x="7331075" y="362743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4" name="Oval 34"/>
          <p:cNvSpPr>
            <a:spLocks noChangeArrowheads="1"/>
          </p:cNvSpPr>
          <p:nvPr/>
        </p:nvSpPr>
        <p:spPr bwMode="auto">
          <a:xfrm>
            <a:off x="65389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5" name="Oval 35"/>
          <p:cNvSpPr>
            <a:spLocks noChangeArrowheads="1"/>
          </p:cNvSpPr>
          <p:nvPr/>
        </p:nvSpPr>
        <p:spPr bwMode="auto">
          <a:xfrm>
            <a:off x="65389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 flipV="1">
            <a:off x="6143625" y="4211638"/>
            <a:ext cx="395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7" name="Oval 37"/>
          <p:cNvSpPr>
            <a:spLocks noChangeArrowheads="1"/>
          </p:cNvSpPr>
          <p:nvPr/>
        </p:nvSpPr>
        <p:spPr bwMode="auto">
          <a:xfrm>
            <a:off x="58467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8" name="Oval 38"/>
          <p:cNvSpPr>
            <a:spLocks noChangeArrowheads="1"/>
          </p:cNvSpPr>
          <p:nvPr/>
        </p:nvSpPr>
        <p:spPr bwMode="auto">
          <a:xfrm>
            <a:off x="58467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9" name="Line 39"/>
          <p:cNvSpPr>
            <a:spLocks noChangeShapeType="1"/>
          </p:cNvSpPr>
          <p:nvPr/>
        </p:nvSpPr>
        <p:spPr bwMode="auto">
          <a:xfrm>
            <a:off x="59959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6092825" y="357505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1" name="Line 41"/>
          <p:cNvSpPr>
            <a:spLocks noChangeShapeType="1"/>
          </p:cNvSpPr>
          <p:nvPr/>
        </p:nvSpPr>
        <p:spPr bwMode="auto">
          <a:xfrm flipV="1">
            <a:off x="5476875" y="2778125"/>
            <a:ext cx="2398713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H="1">
            <a:off x="7478713" y="3468688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>
            <a:off x="8023225" y="2884488"/>
            <a:ext cx="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>
            <a:off x="6688138" y="362902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5527675" y="3468688"/>
            <a:ext cx="1038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0" name="Rechteck 4">
            <a:extLst>
              <a:ext uri="{FF2B5EF4-FFF2-40B4-BE49-F238E27FC236}">
                <a16:creationId xmlns:a16="http://schemas.microsoft.com/office/drawing/2014/main" id="{C21AFA4C-948D-8146-9C0D-898304D88D6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0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0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13873E-6 L -0.22048 -0.43006 " pathEditMode="relative" ptsTypes="AA">
                                      <p:cBhvr>
                                        <p:cTn id="19" dur="2000" fill="hold"/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5" grpId="0" animBg="1"/>
      <p:bldP spid="2099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470F3-57C2-7D45-A73B-834CF6ECCF0F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Fibonacci-Heap: </a:t>
            </a:r>
            <a:r>
              <a:rPr lang="en-US" dirty="0" err="1">
                <a:cs typeface="+mj-cs"/>
              </a:rPr>
              <a:t>Übersicht</a:t>
            </a:r>
            <a:endParaRPr lang="en-US" dirty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>
                <a:solidFill>
                  <a:schemeClr val="accent2"/>
                </a:solidFill>
                <a:cs typeface="+mn-cs"/>
              </a:rPr>
              <a:t>Operationen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  <a:cs typeface="+mn-cs"/>
              </a:rPr>
              <a:t>merge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Verbinde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Wurzellisten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aktualisiere</a:t>
            </a:r>
            <a:r>
              <a:rPr lang="en-US" dirty="0">
                <a:cs typeface="+mn-cs"/>
              </a:rPr>
              <a:t> min-Pointer: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  <a:cs typeface="+mn-cs"/>
              </a:rPr>
              <a:t>insert(x, 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Füge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B</a:t>
            </a:r>
            <a:r>
              <a:rPr lang="en-US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dirty="0">
                <a:cs typeface="+mn-cs"/>
              </a:rPr>
              <a:t> (</a:t>
            </a:r>
            <a:r>
              <a:rPr lang="en-US" dirty="0" err="1">
                <a:cs typeface="+mn-cs"/>
              </a:rPr>
              <a:t>mit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) in </a:t>
            </a:r>
            <a:r>
              <a:rPr lang="en-US" dirty="0" err="1">
                <a:cs typeface="+mn-cs"/>
              </a:rPr>
              <a:t>Wurzelliste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ein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aktualisiere</a:t>
            </a:r>
            <a:r>
              <a:rPr lang="en-US" dirty="0">
                <a:cs typeface="+mn-cs"/>
              </a:rPr>
              <a:t> min-Pointer.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  <a:cs typeface="+mn-cs"/>
              </a:rPr>
              <a:t>min(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Gib</a:t>
            </a:r>
            <a:r>
              <a:rPr lang="en-US" dirty="0">
                <a:cs typeface="+mn-cs"/>
              </a:rPr>
              <a:t> Element, auf das der min-Pointer </a:t>
            </a:r>
            <a:r>
              <a:rPr lang="en-US" dirty="0" err="1">
                <a:cs typeface="+mn-cs"/>
              </a:rPr>
              <a:t>zeigt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zurück</a:t>
            </a:r>
            <a:r>
              <a:rPr lang="en-US" dirty="0">
                <a:cs typeface="+mn-cs"/>
              </a:rPr>
              <a:t>. </a:t>
            </a:r>
            <a:r>
              <a:rPr lang="en-US" dirty="0" err="1">
                <a:cs typeface="+mn-cs"/>
              </a:rPr>
              <a:t>Zeit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(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), delete(x, 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), 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decreaseKey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(x, </a:t>
            </a:r>
            <a:r>
              <a:rPr lang="en-US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):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noch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zu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bestimmen</a:t>
            </a:r>
            <a:r>
              <a:rPr lang="en-US" dirty="0">
                <a:cs typeface="+mn-cs"/>
              </a:rPr>
              <a:t>…</a:t>
            </a:r>
          </a:p>
        </p:txBody>
      </p:sp>
      <p:sp>
        <p:nvSpPr>
          <p:cNvPr id="5" name="Rechteck 4"/>
          <p:cNvSpPr/>
          <p:nvPr/>
        </p:nvSpPr>
        <p:spPr>
          <a:xfrm>
            <a:off x="2555776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AEEC8-F4E4-2744-8487-D36D4E220BDC}" type="slidenum">
              <a:rPr lang="de-DE"/>
              <a:pPr>
                <a:defRPr/>
              </a:pPr>
              <a:t>15</a:t>
            </a:fld>
            <a:endParaRPr lang="de-DE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(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pq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):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Diese</a:t>
            </a:r>
            <a:r>
              <a:rPr lang="en-US" sz="2000" dirty="0">
                <a:cs typeface="+mn-cs"/>
              </a:rPr>
              <a:t> Operation hat </a:t>
            </a:r>
            <a:r>
              <a:rPr lang="en-US" sz="2000" dirty="0" err="1">
                <a:cs typeface="+mn-cs"/>
              </a:rPr>
              <a:t>Aufräumfunktion</a:t>
            </a:r>
            <a:r>
              <a:rPr lang="en-US" sz="2000" dirty="0">
                <a:cs typeface="+mn-cs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Der min-Pointer </a:t>
            </a:r>
            <a:r>
              <a:rPr lang="en-US" sz="2000" dirty="0" err="1">
                <a:cs typeface="+mn-cs"/>
              </a:rPr>
              <a:t>zeige</a:t>
            </a:r>
            <a:r>
              <a:rPr lang="en-US" sz="2000" dirty="0">
                <a:cs typeface="+mn-cs"/>
              </a:rPr>
              <a:t> auf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>
                <a:cs typeface="+mn-cs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()</a:t>
            </a:r>
            <a:br>
              <a:rPr lang="en-US" sz="2000" dirty="0">
                <a:solidFill>
                  <a:schemeClr val="accent2"/>
                </a:solidFill>
                <a:cs typeface="+mn-cs"/>
              </a:rPr>
            </a:br>
            <a:r>
              <a:rPr lang="en-US" sz="2000" i="1" dirty="0" err="1">
                <a:cs typeface="+mn-cs"/>
              </a:rPr>
              <a:t>entferne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 </a:t>
            </a:r>
            <a:r>
              <a:rPr lang="en-US" sz="2000" i="1" dirty="0" err="1">
                <a:cs typeface="+mn-cs"/>
              </a:rPr>
              <a:t>aus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Wurzelliste</a:t>
            </a:r>
            <a:br>
              <a:rPr lang="en-US" sz="2000" dirty="0">
                <a:cs typeface="+mn-cs"/>
              </a:rPr>
            </a:br>
            <a:r>
              <a:rPr lang="en-US" sz="2000" i="1" dirty="0" err="1">
                <a:cs typeface="+mn-cs"/>
              </a:rPr>
              <a:t>konkateniere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Kinderliste</a:t>
            </a:r>
            <a:r>
              <a:rPr lang="en-US" sz="2000" i="1" dirty="0">
                <a:cs typeface="+mn-cs"/>
              </a:rPr>
              <a:t> von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mit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Wurzelliste</a:t>
            </a:r>
            <a:br>
              <a:rPr lang="en-US" sz="2000" dirty="0">
                <a:cs typeface="+mn-cs"/>
              </a:rPr>
            </a:br>
            <a:r>
              <a:rPr lang="en-US" sz="2000" b="1" dirty="0">
                <a:solidFill>
                  <a:schemeClr val="accent2"/>
                </a:solidFill>
                <a:cs typeface="+mn-cs"/>
              </a:rPr>
              <a:t>while</a:t>
            </a:r>
            <a:r>
              <a:rPr lang="en-US" sz="2000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≥2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Bäume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mit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gleichem</a:t>
            </a:r>
            <a:r>
              <a:rPr lang="en-US" sz="2000" i="1" dirty="0">
                <a:cs typeface="+mn-cs"/>
              </a:rPr>
              <a:t> Rang </a:t>
            </a:r>
            <a:r>
              <a:rPr lang="en-US" sz="2000" i="1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000" i="1" dirty="0">
                <a:cs typeface="+mn-cs"/>
              </a:rPr>
              <a:t> </a:t>
            </a:r>
            <a:r>
              <a:rPr lang="en-US" sz="2000" b="1" dirty="0">
                <a:solidFill>
                  <a:schemeClr val="accent2"/>
                </a:solidFill>
                <a:cs typeface="+mn-cs"/>
              </a:rPr>
              <a:t>do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</a:t>
            </a:r>
            <a:r>
              <a:rPr lang="en-US" sz="2000" i="1" dirty="0">
                <a:cs typeface="+mn-cs"/>
              </a:rPr>
              <a:t>merge </a:t>
            </a:r>
            <a:r>
              <a:rPr lang="en-US" sz="2000" i="1" dirty="0" err="1">
                <a:cs typeface="+mn-cs"/>
              </a:rPr>
              <a:t>Bäume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zu</a:t>
            </a:r>
            <a:r>
              <a:rPr lang="en-US" sz="2000" i="1" dirty="0">
                <a:cs typeface="+mn-cs"/>
              </a:rPr>
              <a:t> Baum </a:t>
            </a:r>
            <a:r>
              <a:rPr lang="en-US" sz="2000" i="1" dirty="0" err="1">
                <a:cs typeface="+mn-cs"/>
              </a:rPr>
              <a:t>mit</a:t>
            </a:r>
            <a:r>
              <a:rPr lang="en-US" sz="2000" i="1" dirty="0">
                <a:cs typeface="+mn-cs"/>
              </a:rPr>
              <a:t> Rang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i+1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// </a:t>
            </a:r>
            <a:r>
              <a:rPr lang="en-US" sz="2000" i="1" dirty="0">
                <a:cs typeface="+mn-cs"/>
              </a:rPr>
              <a:t>(</a:t>
            </a:r>
            <a:r>
              <a:rPr lang="en-US" sz="2000" i="1" dirty="0" err="1">
                <a:cs typeface="+mn-cs"/>
              </a:rPr>
              <a:t>wie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bei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zwei</a:t>
            </a:r>
            <a:r>
              <a:rPr lang="en-US" sz="2000" i="1" dirty="0">
                <a:cs typeface="+mn-cs"/>
              </a:rPr>
              <a:t> Binomial-</a:t>
            </a:r>
            <a:r>
              <a:rPr lang="en-US" sz="2000" i="1" dirty="0" err="1">
                <a:cs typeface="+mn-cs"/>
              </a:rPr>
              <a:t>Bäumen</a:t>
            </a:r>
            <a:r>
              <a:rPr lang="en-US" sz="2000" i="1" dirty="0">
                <a:cs typeface="+mn-cs"/>
              </a:rPr>
              <a:t>)</a:t>
            </a:r>
            <a:br>
              <a:rPr lang="en-US" sz="2000" i="1" dirty="0">
                <a:cs typeface="+mn-cs"/>
              </a:rPr>
            </a:br>
            <a:r>
              <a:rPr lang="en-US" sz="2000" i="1" dirty="0" err="1">
                <a:cs typeface="+mn-cs"/>
              </a:rPr>
              <a:t>aktualisiere</a:t>
            </a:r>
            <a:r>
              <a:rPr lang="en-US" sz="2000" i="1" dirty="0">
                <a:cs typeface="+mn-cs"/>
              </a:rPr>
              <a:t> den min-Pointer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  <a:p>
            <a:r>
              <a:rPr lang="de-DE" sz="2000" dirty="0"/>
              <a:t>Durch die Integration der Kinderliste in die Wurzelliste können dort Bäume gleichen Ranges auftreten, die Struktur wird jedoch danach konsolidiert</a:t>
            </a:r>
          </a:p>
          <a:p>
            <a:r>
              <a:rPr lang="de-DE" sz="2000" dirty="0"/>
              <a:t>Die schon durch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delete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auftretenden Heaps gleichen Ranges werden gleich mit behandelt!</a:t>
            </a:r>
            <a:endParaRPr lang="en-US" sz="2000" dirty="0">
              <a:cs typeface="+mn-cs"/>
            </a:endParaRP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89305DEB-5B42-3642-B65A-D47EC85BD64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69"/>
          <p:cNvGrpSpPr>
            <a:grpSpLocks/>
          </p:cNvGrpSpPr>
          <p:nvPr/>
        </p:nvGrpSpPr>
        <p:grpSpPr bwMode="auto">
          <a:xfrm>
            <a:off x="3576438" y="1846094"/>
            <a:ext cx="577851" cy="796931"/>
            <a:chOff x="2031" y="2056"/>
            <a:chExt cx="364" cy="502"/>
          </a:xfrm>
        </p:grpSpPr>
        <p:sp>
          <p:nvSpPr>
            <p:cNvPr id="106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178" cy="4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4" name="Line 70"/>
            <p:cNvSpPr>
              <a:spLocks noChangeShapeType="1"/>
            </p:cNvSpPr>
            <p:nvPr/>
          </p:nvSpPr>
          <p:spPr bwMode="auto">
            <a:xfrm flipH="1">
              <a:off x="2039" y="2101"/>
              <a:ext cx="173" cy="4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5" name="Line 71"/>
            <p:cNvSpPr>
              <a:spLocks noChangeShapeType="1"/>
            </p:cNvSpPr>
            <p:nvPr/>
          </p:nvSpPr>
          <p:spPr bwMode="auto">
            <a:xfrm>
              <a:off x="2031" y="2522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7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8" name="Text Box 74"/>
            <p:cNvSpPr txBox="1">
              <a:spLocks noChangeArrowheads="1"/>
            </p:cNvSpPr>
            <p:nvPr/>
          </p:nvSpPr>
          <p:spPr bwMode="auto">
            <a:xfrm>
              <a:off x="2199" y="232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0</a:t>
              </a:r>
            </a:p>
          </p:txBody>
        </p:sp>
      </p:grpSp>
      <p:grpSp>
        <p:nvGrpSpPr>
          <p:cNvPr id="97" name="Group 69"/>
          <p:cNvGrpSpPr>
            <a:grpSpLocks/>
          </p:cNvGrpSpPr>
          <p:nvPr/>
        </p:nvGrpSpPr>
        <p:grpSpPr bwMode="auto">
          <a:xfrm>
            <a:off x="3324668" y="1844840"/>
            <a:ext cx="719137" cy="1000132"/>
            <a:chOff x="1986" y="2056"/>
            <a:chExt cx="453" cy="630"/>
          </a:xfrm>
        </p:grpSpPr>
        <p:sp>
          <p:nvSpPr>
            <p:cNvPr id="98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9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0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1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2" name="Text Box 74"/>
            <p:cNvSpPr txBox="1">
              <a:spLocks noChangeArrowheads="1"/>
            </p:cNvSpPr>
            <p:nvPr/>
          </p:nvSpPr>
          <p:spPr bwMode="auto">
            <a:xfrm>
              <a:off x="2229" y="245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1</a:t>
              </a:r>
            </a:p>
          </p:txBody>
        </p:sp>
      </p:grpSp>
      <p:grpSp>
        <p:nvGrpSpPr>
          <p:cNvPr id="91" name="Group 69"/>
          <p:cNvGrpSpPr>
            <a:grpSpLocks/>
          </p:cNvGrpSpPr>
          <p:nvPr/>
        </p:nvGrpSpPr>
        <p:grpSpPr bwMode="auto">
          <a:xfrm>
            <a:off x="3127464" y="1844824"/>
            <a:ext cx="720724" cy="1204918"/>
            <a:chOff x="1986" y="2056"/>
            <a:chExt cx="454" cy="759"/>
          </a:xfrm>
        </p:grpSpPr>
        <p:sp>
          <p:nvSpPr>
            <p:cNvPr id="92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3" name="Line 71"/>
            <p:cNvSpPr>
              <a:spLocks noChangeShapeType="1"/>
            </p:cNvSpPr>
            <p:nvPr/>
          </p:nvSpPr>
          <p:spPr bwMode="auto">
            <a:xfrm>
              <a:off x="1986" y="2783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4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8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5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6" name="Text Box 74"/>
            <p:cNvSpPr txBox="1">
              <a:spLocks noChangeArrowheads="1"/>
            </p:cNvSpPr>
            <p:nvPr/>
          </p:nvSpPr>
          <p:spPr bwMode="auto">
            <a:xfrm>
              <a:off x="2238" y="2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2</a:t>
              </a: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Beispiel: </a:t>
            </a:r>
            <a:r>
              <a:rPr lang="de-DE" dirty="0" err="1"/>
              <a:t>deleteMin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Line 43"/>
          <p:cNvSpPr>
            <a:spLocks noChangeShapeType="1"/>
          </p:cNvSpPr>
          <p:nvPr/>
        </p:nvSpPr>
        <p:spPr bwMode="auto">
          <a:xfrm>
            <a:off x="1761976" y="1916261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598463" y="1844824"/>
            <a:ext cx="311150" cy="458787"/>
            <a:chOff x="885" y="1149"/>
            <a:chExt cx="196" cy="289"/>
          </a:xfrm>
        </p:grpSpPr>
        <p:sp>
          <p:nvSpPr>
            <p:cNvPr id="7" name="Line 4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8" name="Line 4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48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Text Box 49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2</a:t>
              </a: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2266801" y="1844824"/>
            <a:ext cx="719137" cy="936625"/>
            <a:chOff x="1941" y="1149"/>
            <a:chExt cx="453" cy="590"/>
          </a:xfrm>
        </p:grpSpPr>
        <p:sp>
          <p:nvSpPr>
            <p:cNvPr id="13" name="Line 51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4" name="Line 52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5" name="Line 53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6" name="Oval 5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8" name="Group 57"/>
          <p:cNvGrpSpPr>
            <a:grpSpLocks/>
          </p:cNvGrpSpPr>
          <p:nvPr/>
        </p:nvGrpSpPr>
        <p:grpSpPr bwMode="auto">
          <a:xfrm>
            <a:off x="4479776" y="1844824"/>
            <a:ext cx="311150" cy="458787"/>
            <a:chOff x="930" y="2056"/>
            <a:chExt cx="196" cy="289"/>
          </a:xfrm>
        </p:grpSpPr>
        <p:sp>
          <p:nvSpPr>
            <p:cNvPr id="19" name="Line 58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0" name="Line 59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1" name="Line 60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2" name="Oval 61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3" name="Text Box 6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2</a:t>
              </a:r>
            </a:p>
          </p:txBody>
        </p:sp>
      </p:grpSp>
      <p:grpSp>
        <p:nvGrpSpPr>
          <p:cNvPr id="24" name="Group 63"/>
          <p:cNvGrpSpPr>
            <a:grpSpLocks/>
          </p:cNvGrpSpPr>
          <p:nvPr/>
        </p:nvGrpSpPr>
        <p:grpSpPr bwMode="auto">
          <a:xfrm>
            <a:off x="5364013" y="1844824"/>
            <a:ext cx="431800" cy="647700"/>
            <a:chOff x="1351" y="2056"/>
            <a:chExt cx="272" cy="408"/>
          </a:xfrm>
        </p:grpSpPr>
        <p:sp>
          <p:nvSpPr>
            <p:cNvPr id="25" name="Line 64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6" name="Line 65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" name="Line 66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" name="Oval 67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9" name="Text Box 68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30" name="Group 69"/>
          <p:cNvGrpSpPr>
            <a:grpSpLocks/>
          </p:cNvGrpSpPr>
          <p:nvPr/>
        </p:nvGrpSpPr>
        <p:grpSpPr bwMode="auto">
          <a:xfrm>
            <a:off x="6156176" y="1844824"/>
            <a:ext cx="719137" cy="936625"/>
            <a:chOff x="1986" y="2056"/>
            <a:chExt cx="453" cy="590"/>
          </a:xfrm>
        </p:grpSpPr>
        <p:sp>
          <p:nvSpPr>
            <p:cNvPr id="31" name="Line 70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2" name="Line 71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3" name="Line 72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4" name="Oval 73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5" name="Text Box 7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15" name="Gruppierung 114"/>
          <p:cNvGrpSpPr/>
          <p:nvPr/>
        </p:nvGrpSpPr>
        <p:grpSpPr>
          <a:xfrm>
            <a:off x="3212951" y="1916262"/>
            <a:ext cx="873126" cy="1157287"/>
            <a:chOff x="3212951" y="1916262"/>
            <a:chExt cx="873126" cy="1157287"/>
          </a:xfrm>
        </p:grpSpPr>
        <p:sp>
          <p:nvSpPr>
            <p:cNvPr id="37" name="Line 76"/>
            <p:cNvSpPr>
              <a:spLocks noChangeShapeType="1"/>
            </p:cNvSpPr>
            <p:nvPr/>
          </p:nvSpPr>
          <p:spPr bwMode="auto">
            <a:xfrm flipH="1">
              <a:off x="3224064" y="1916262"/>
              <a:ext cx="430213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8" name="Line 77"/>
            <p:cNvSpPr>
              <a:spLocks noChangeShapeType="1"/>
            </p:cNvSpPr>
            <p:nvPr/>
          </p:nvSpPr>
          <p:spPr bwMode="auto">
            <a:xfrm>
              <a:off x="3655864" y="1916262"/>
              <a:ext cx="430213" cy="1152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0" name="Text Box 79"/>
            <p:cNvSpPr txBox="1">
              <a:spLocks noChangeArrowheads="1"/>
            </p:cNvSpPr>
            <p:nvPr/>
          </p:nvSpPr>
          <p:spPr bwMode="auto">
            <a:xfrm>
              <a:off x="3511401" y="2557612"/>
              <a:ext cx="311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3</a:t>
              </a:r>
            </a:p>
          </p:txBody>
        </p:sp>
        <p:sp>
          <p:nvSpPr>
            <p:cNvPr id="41" name="Line 80"/>
            <p:cNvSpPr>
              <a:spLocks noChangeShapeType="1"/>
            </p:cNvSpPr>
            <p:nvPr/>
          </p:nvSpPr>
          <p:spPr bwMode="auto">
            <a:xfrm>
              <a:off x="3212951" y="3073549"/>
              <a:ext cx="86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2" name="Line 85"/>
          <p:cNvSpPr>
            <a:spLocks noChangeShapeType="1"/>
          </p:cNvSpPr>
          <p:nvPr/>
        </p:nvSpPr>
        <p:spPr bwMode="auto">
          <a:xfrm flipH="1">
            <a:off x="3635896" y="1629123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" name="Text Box 86"/>
          <p:cNvSpPr txBox="1">
            <a:spLocks noChangeArrowheads="1"/>
          </p:cNvSpPr>
          <p:nvPr/>
        </p:nvSpPr>
        <p:spPr bwMode="auto">
          <a:xfrm>
            <a:off x="3635896" y="1268760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grpSp>
        <p:nvGrpSpPr>
          <p:cNvPr id="113" name="Gruppierung 112"/>
          <p:cNvGrpSpPr/>
          <p:nvPr/>
        </p:nvGrpSpPr>
        <p:grpSpPr>
          <a:xfrm>
            <a:off x="3410889" y="2348433"/>
            <a:ext cx="511898" cy="148684"/>
            <a:chOff x="3410889" y="2348433"/>
            <a:chExt cx="511898" cy="148684"/>
          </a:xfrm>
        </p:grpSpPr>
        <p:cxnSp>
          <p:nvCxnSpPr>
            <p:cNvPr id="112" name="Gerade Verbindung 111"/>
            <p:cNvCxnSpPr>
              <a:stCxn id="45" idx="6"/>
              <a:endCxn id="47" idx="2"/>
            </p:cNvCxnSpPr>
            <p:nvPr/>
          </p:nvCxnSpPr>
          <p:spPr>
            <a:xfrm flipV="1">
              <a:off x="3553764" y="2420665"/>
              <a:ext cx="226148" cy="42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78"/>
            <p:cNvSpPr>
              <a:spLocks noChangeArrowheads="1"/>
            </p:cNvSpPr>
            <p:nvPr/>
          </p:nvSpPr>
          <p:spPr bwMode="auto">
            <a:xfrm>
              <a:off x="3410889" y="2352654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6" name="Oval 78"/>
            <p:cNvSpPr>
              <a:spLocks noChangeArrowheads="1"/>
            </p:cNvSpPr>
            <p:nvPr/>
          </p:nvSpPr>
          <p:spPr bwMode="auto">
            <a:xfrm>
              <a:off x="3606763" y="2348433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7" name="Oval 78"/>
            <p:cNvSpPr>
              <a:spLocks noChangeArrowheads="1"/>
            </p:cNvSpPr>
            <p:nvPr/>
          </p:nvSpPr>
          <p:spPr bwMode="auto">
            <a:xfrm>
              <a:off x="3779912" y="2348433"/>
              <a:ext cx="142875" cy="14446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85" name="Line 85"/>
          <p:cNvSpPr>
            <a:spLocks noChangeShapeType="1"/>
          </p:cNvSpPr>
          <p:nvPr/>
        </p:nvSpPr>
        <p:spPr bwMode="auto">
          <a:xfrm flipH="1">
            <a:off x="2627784" y="1629123"/>
            <a:ext cx="217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6" name="Text Box 86"/>
          <p:cNvSpPr txBox="1">
            <a:spLocks noChangeArrowheads="1"/>
          </p:cNvSpPr>
          <p:nvPr/>
        </p:nvSpPr>
        <p:spPr bwMode="auto">
          <a:xfrm>
            <a:off x="2627784" y="1268760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109" name="Textfeld 108"/>
          <p:cNvSpPr txBox="1"/>
          <p:nvPr/>
        </p:nvSpPr>
        <p:spPr>
          <a:xfrm>
            <a:off x="7596336" y="2420888"/>
            <a:ext cx="81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vorher</a:t>
            </a:r>
          </a:p>
        </p:txBody>
      </p:sp>
      <p:sp>
        <p:nvSpPr>
          <p:cNvPr id="39" name="Oval 78"/>
          <p:cNvSpPr>
            <a:spLocks noChangeArrowheads="1"/>
          </p:cNvSpPr>
          <p:nvPr/>
        </p:nvSpPr>
        <p:spPr bwMode="auto">
          <a:xfrm>
            <a:off x="3582839" y="1844824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1" name="Oval 73"/>
          <p:cNvSpPr>
            <a:spLocks noChangeArrowheads="1"/>
          </p:cNvSpPr>
          <p:nvPr/>
        </p:nvSpPr>
        <p:spPr bwMode="auto">
          <a:xfrm>
            <a:off x="3788242" y="1849418"/>
            <a:ext cx="142875" cy="144464"/>
          </a:xfrm>
          <a:prstGeom prst="ellipse">
            <a:avLst/>
          </a:prstGeom>
          <a:solidFill>
            <a:srgbClr val="FF650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69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2.22222E-6 -0.07361 " pathEditMode="relative" ptsTypes="AA">
                                      <p:cBhvr>
                                        <p:cTn id="25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85" grpId="0" animBg="1"/>
      <p:bldP spid="86" grpId="0"/>
      <p:bldP spid="39" grpId="0" animBg="1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EDE09-1533-0D42-8D2B-6C28BF0EF9FB}" type="slidenum">
              <a:rPr lang="de-DE"/>
              <a:pPr>
                <a:defRPr/>
              </a:pPr>
              <a:t>17</a:t>
            </a:fld>
            <a:endParaRPr lang="de-DE"/>
          </a:p>
        </p:txBody>
      </p:sp>
      <p:sp>
        <p:nvSpPr>
          <p:cNvPr id="199697" name="Line 17"/>
          <p:cNvSpPr>
            <a:spLocks noChangeShapeType="1"/>
          </p:cNvSpPr>
          <p:nvPr/>
        </p:nvSpPr>
        <p:spPr bwMode="auto">
          <a:xfrm flipH="1">
            <a:off x="4859338" y="3932238"/>
            <a:ext cx="433387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Binomial-Heap-</a:t>
            </a:r>
            <a:r>
              <a:rPr lang="en-US" dirty="0" err="1">
                <a:cs typeface="+mj-cs"/>
              </a:rPr>
              <a:t>Eigenschaft</a:t>
            </a:r>
            <a:r>
              <a:rPr lang="en-US" dirty="0">
                <a:cs typeface="+mj-cs"/>
              </a:rPr>
              <a:t> gilt </a:t>
            </a:r>
            <a:r>
              <a:rPr lang="en-US" dirty="0" err="1">
                <a:cs typeface="+mj-cs"/>
              </a:rPr>
              <a:t>auch</a:t>
            </a:r>
            <a:endParaRPr lang="en-US" dirty="0">
              <a:cs typeface="+mj-cs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Verschmelzung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zweier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Bäume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mit</a:t>
            </a:r>
            <a:r>
              <a:rPr lang="en-US" dirty="0">
                <a:cs typeface="+mn-cs"/>
              </a:rPr>
              <a:t> Rang </a:t>
            </a:r>
            <a:r>
              <a:rPr lang="en-US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dirty="0"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(</a:t>
            </a:r>
            <a:r>
              <a:rPr lang="en-US" dirty="0" err="1">
                <a:cs typeface="+mn-cs"/>
              </a:rPr>
              <a:t>d.h</a:t>
            </a:r>
            <a:r>
              <a:rPr lang="en-US" dirty="0">
                <a:cs typeface="+mn-cs"/>
              </a:rPr>
              <a:t>. </a:t>
            </a:r>
            <a:r>
              <a:rPr lang="en-US" dirty="0" err="1">
                <a:cs typeface="+mn-cs"/>
              </a:rPr>
              <a:t>Wurzelknoten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haben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dirty="0">
                <a:cs typeface="+mn-cs"/>
              </a:rPr>
              <a:t> Kinder):</a:t>
            </a:r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827088" y="3932238"/>
            <a:ext cx="7058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99685" name="Group 5"/>
          <p:cNvGrpSpPr>
            <a:grpSpLocks/>
          </p:cNvGrpSpPr>
          <p:nvPr/>
        </p:nvGrpSpPr>
        <p:grpSpPr bwMode="auto">
          <a:xfrm>
            <a:off x="2627313" y="3860800"/>
            <a:ext cx="882650" cy="1244600"/>
            <a:chOff x="2699" y="1149"/>
            <a:chExt cx="556" cy="784"/>
          </a:xfrm>
        </p:grpSpPr>
        <p:sp>
          <p:nvSpPr>
            <p:cNvPr id="199686" name="Line 6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8" name="Oval 8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89" name="Text Box 9"/>
            <p:cNvSpPr txBox="1">
              <a:spLocks noChangeArrowheads="1"/>
            </p:cNvSpPr>
            <p:nvPr/>
          </p:nvSpPr>
          <p:spPr bwMode="auto">
            <a:xfrm>
              <a:off x="2893" y="1466"/>
              <a:ext cx="1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cs typeface="+mn-cs"/>
                </a:rPr>
                <a:t>i</a:t>
              </a:r>
            </a:p>
          </p:txBody>
        </p:sp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61447" name="Group 11"/>
          <p:cNvGrpSpPr>
            <a:grpSpLocks/>
          </p:cNvGrpSpPr>
          <p:nvPr/>
        </p:nvGrpSpPr>
        <p:grpSpPr bwMode="auto">
          <a:xfrm>
            <a:off x="4859338" y="3860800"/>
            <a:ext cx="882650" cy="1244600"/>
            <a:chOff x="2699" y="1149"/>
            <a:chExt cx="556" cy="784"/>
          </a:xfrm>
        </p:grpSpPr>
        <p:sp>
          <p:nvSpPr>
            <p:cNvPr id="199692" name="Line 12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3" name="Line 13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4" name="Oval 14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99695" name="Text Box 15"/>
            <p:cNvSpPr txBox="1">
              <a:spLocks noChangeArrowheads="1"/>
            </p:cNvSpPr>
            <p:nvPr/>
          </p:nvSpPr>
          <p:spPr bwMode="auto">
            <a:xfrm>
              <a:off x="2893" y="1466"/>
              <a:ext cx="1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cs typeface="+mn-cs"/>
                </a:rPr>
                <a:t>i</a:t>
              </a:r>
            </a:p>
          </p:txBody>
        </p:sp>
        <p:sp>
          <p:nvSpPr>
            <p:cNvPr id="199696" name="Line 16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99698" name="Text Box 18"/>
          <p:cNvSpPr txBox="1">
            <a:spLocks noChangeArrowheads="1"/>
          </p:cNvSpPr>
          <p:nvPr/>
        </p:nvSpPr>
        <p:spPr bwMode="auto">
          <a:xfrm>
            <a:off x="6227763" y="4219575"/>
            <a:ext cx="1511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Annahme</a:t>
            </a:r>
            <a:r>
              <a:rPr lang="en-US" sz="2400" dirty="0">
                <a:cs typeface="+mn-cs"/>
              </a:rPr>
              <a:t>:</a:t>
            </a:r>
            <a:br>
              <a:rPr lang="en-US" sz="2400" dirty="0">
                <a:cs typeface="+mn-cs"/>
              </a:rPr>
            </a:br>
            <a:r>
              <a:rPr lang="en-US" sz="2400" dirty="0" err="1">
                <a:cs typeface="+mn-cs"/>
              </a:rPr>
              <a:t>Kleinere</a:t>
            </a:r>
            <a:endParaRPr lang="en-US" sz="2400" dirty="0">
              <a:cs typeface="+mn-cs"/>
            </a:endParaRPr>
          </a:p>
          <a:p>
            <a:pPr>
              <a:defRPr/>
            </a:pPr>
            <a:r>
              <a:rPr lang="en-US" sz="2400" dirty="0" err="1">
                <a:cs typeface="+mn-cs"/>
              </a:rPr>
              <a:t>Wurzel</a:t>
            </a:r>
            <a:endParaRPr lang="en-US" sz="2400" dirty="0">
              <a:cs typeface="+mn-cs"/>
            </a:endParaRPr>
          </a:p>
        </p:txBody>
      </p:sp>
      <p:sp>
        <p:nvSpPr>
          <p:cNvPr id="199699" name="Line 19"/>
          <p:cNvSpPr>
            <a:spLocks noChangeShapeType="1"/>
          </p:cNvSpPr>
          <p:nvPr/>
        </p:nvSpPr>
        <p:spPr bwMode="auto">
          <a:xfrm flipH="1" flipV="1">
            <a:off x="5508625" y="4076700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9700" name="Text Box 20"/>
          <p:cNvSpPr txBox="1">
            <a:spLocks noChangeArrowheads="1"/>
          </p:cNvSpPr>
          <p:nvPr/>
        </p:nvSpPr>
        <p:spPr bwMode="auto">
          <a:xfrm>
            <a:off x="4572000" y="3213100"/>
            <a:ext cx="360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cs typeface="+mn-cs"/>
              </a:rPr>
              <a:t>i+1</a:t>
            </a:r>
            <a:r>
              <a:rPr lang="en-US" sz="2400">
                <a:cs typeface="+mn-cs"/>
              </a:rPr>
              <a:t> Kinder, also Rang </a:t>
            </a:r>
            <a:r>
              <a:rPr lang="en-US" sz="2400">
                <a:solidFill>
                  <a:schemeClr val="hlink"/>
                </a:solidFill>
                <a:cs typeface="+mn-cs"/>
              </a:rPr>
              <a:t>i+1</a:t>
            </a:r>
          </a:p>
        </p:txBody>
      </p:sp>
      <p:sp>
        <p:nvSpPr>
          <p:cNvPr id="24" name="Rechteck 4">
            <a:extLst>
              <a:ext uri="{FF2B5EF4-FFF2-40B4-BE49-F238E27FC236}">
                <a16:creationId xmlns:a16="http://schemas.microsoft.com/office/drawing/2014/main" id="{35003BCA-40BA-4641-924D-DF0F0010245D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21387E-6 L 0.18889 0.05248 " pathEditMode="relative" ptsTypes="AA">
                                      <p:cBhvr>
                                        <p:cTn id="14" dur="20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98" grpId="0"/>
      <p:bldP spid="1997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7A630-324A-F44B-8447-510BF4888661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cs typeface="+mn-cs"/>
              </a:rPr>
              <a:t>Effiziente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Findung</a:t>
            </a:r>
            <a:r>
              <a:rPr lang="en-US" sz="2400" dirty="0">
                <a:cs typeface="+mn-cs"/>
              </a:rPr>
              <a:t> von </a:t>
            </a:r>
            <a:r>
              <a:rPr lang="en-US" sz="2400" dirty="0" err="1">
                <a:cs typeface="+mn-cs"/>
              </a:rPr>
              <a:t>Wurzeln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gleichem</a:t>
            </a:r>
            <a:r>
              <a:rPr lang="en-US" sz="2400" dirty="0">
                <a:cs typeface="+mn-cs"/>
              </a:rPr>
              <a:t> Rang: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cs typeface="+mn-cs"/>
              </a:rPr>
              <a:t>Scanne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vor</a:t>
            </a:r>
            <a:r>
              <a:rPr lang="en-US" sz="2400" dirty="0">
                <a:cs typeface="+mn-cs"/>
              </a:rPr>
              <a:t> while-</a:t>
            </a:r>
            <a:r>
              <a:rPr lang="en-US" sz="2400" dirty="0" err="1">
                <a:cs typeface="+mn-cs"/>
              </a:rPr>
              <a:t>Schleife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alle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Wurzeln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 err="1">
                <a:cs typeface="+mn-cs"/>
              </a:rPr>
              <a:t>speichere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diese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nach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Rängen</a:t>
            </a:r>
            <a:r>
              <a:rPr lang="en-US" sz="2400" dirty="0">
                <a:cs typeface="+mn-cs"/>
              </a:rPr>
              <a:t> in Feld (</a:t>
            </a:r>
            <a:r>
              <a:rPr lang="en-US" sz="2400" dirty="0" err="1">
                <a:cs typeface="+mn-cs"/>
              </a:rPr>
              <a:t>Eimerkette</a:t>
            </a:r>
            <a:r>
              <a:rPr lang="en-US" sz="2400" dirty="0">
                <a:cs typeface="+mn-cs"/>
              </a:rPr>
              <a:t>!):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Merge </a:t>
            </a:r>
            <a:r>
              <a:rPr lang="en-US" sz="2400" dirty="0" err="1">
                <a:cs typeface="+mn-cs"/>
              </a:rPr>
              <a:t>dann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wie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bei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Binomialbäumen</a:t>
            </a:r>
            <a:r>
              <a:rPr lang="en-US" sz="2400" dirty="0">
                <a:cs typeface="+mn-cs"/>
              </a:rPr>
              <a:t> von Rang 0 an </a:t>
            </a:r>
            <a:r>
              <a:rPr lang="en-US" sz="2400" dirty="0" err="1">
                <a:cs typeface="+mn-cs"/>
              </a:rPr>
              <a:t>bis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maximaler</a:t>
            </a:r>
            <a:r>
              <a:rPr lang="en-US" sz="2400" dirty="0">
                <a:cs typeface="+mn-cs"/>
              </a:rPr>
              <a:t> Rang </a:t>
            </a:r>
            <a:r>
              <a:rPr lang="en-US" sz="2400" dirty="0" err="1">
                <a:cs typeface="+mn-cs"/>
              </a:rPr>
              <a:t>erreicht</a:t>
            </a:r>
            <a:endParaRPr lang="en-US" sz="2400" dirty="0">
              <a:cs typeface="+mn-cs"/>
            </a:endParaRP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270033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0</a:t>
            </a: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370840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2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3203575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1</a:t>
            </a: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21163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3</a:t>
            </a:r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4716463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4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521970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5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5724525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6</a:t>
            </a:r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6229350" y="263691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7</a:t>
            </a: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6732588" y="263691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cs typeface="+mn-cs"/>
              </a:rPr>
              <a:t>8</a:t>
            </a:r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1547813" y="2638499"/>
            <a:ext cx="998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Rang:</a:t>
            </a:r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>
            <a:off x="4429125" y="3140149"/>
            <a:ext cx="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0" name="Line 16"/>
          <p:cNvSpPr>
            <a:spLocks noChangeShapeType="1"/>
          </p:cNvSpPr>
          <p:nvPr/>
        </p:nvSpPr>
        <p:spPr bwMode="auto">
          <a:xfrm>
            <a:off x="2987675" y="3140149"/>
            <a:ext cx="0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1" name="Oval 17"/>
          <p:cNvSpPr>
            <a:spLocks noChangeArrowheads="1"/>
          </p:cNvSpPr>
          <p:nvPr/>
        </p:nvSpPr>
        <p:spPr bwMode="auto">
          <a:xfrm>
            <a:off x="2843213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2" name="Oval 18"/>
          <p:cNvSpPr>
            <a:spLocks noChangeArrowheads="1"/>
          </p:cNvSpPr>
          <p:nvPr/>
        </p:nvSpPr>
        <p:spPr bwMode="auto">
          <a:xfrm>
            <a:off x="2843213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3" name="Oval 19"/>
          <p:cNvSpPr>
            <a:spLocks noChangeArrowheads="1"/>
          </p:cNvSpPr>
          <p:nvPr/>
        </p:nvSpPr>
        <p:spPr bwMode="auto">
          <a:xfrm>
            <a:off x="2843213" y="42196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4" name="Oval 20"/>
          <p:cNvSpPr>
            <a:spLocks noChangeArrowheads="1"/>
          </p:cNvSpPr>
          <p:nvPr/>
        </p:nvSpPr>
        <p:spPr bwMode="auto">
          <a:xfrm>
            <a:off x="3348038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5" name="Oval 21"/>
          <p:cNvSpPr>
            <a:spLocks noChangeArrowheads="1"/>
          </p:cNvSpPr>
          <p:nvPr/>
        </p:nvSpPr>
        <p:spPr bwMode="auto">
          <a:xfrm>
            <a:off x="4284663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6" name="Oval 22"/>
          <p:cNvSpPr>
            <a:spLocks noChangeArrowheads="1"/>
          </p:cNvSpPr>
          <p:nvPr/>
        </p:nvSpPr>
        <p:spPr bwMode="auto">
          <a:xfrm>
            <a:off x="4284663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7" name="Line 23"/>
          <p:cNvSpPr>
            <a:spLocks noChangeShapeType="1"/>
          </p:cNvSpPr>
          <p:nvPr/>
        </p:nvSpPr>
        <p:spPr bwMode="auto">
          <a:xfrm>
            <a:off x="3490913" y="3140149"/>
            <a:ext cx="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8" name="Line 24"/>
          <p:cNvSpPr>
            <a:spLocks noChangeShapeType="1"/>
          </p:cNvSpPr>
          <p:nvPr/>
        </p:nvSpPr>
        <p:spPr bwMode="auto">
          <a:xfrm>
            <a:off x="7021513" y="3140149"/>
            <a:ext cx="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29" name="Oval 25"/>
          <p:cNvSpPr>
            <a:spLocks noChangeArrowheads="1"/>
          </p:cNvSpPr>
          <p:nvPr/>
        </p:nvSpPr>
        <p:spPr bwMode="auto">
          <a:xfrm>
            <a:off x="6877050" y="33560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0730" name="Oval 26"/>
          <p:cNvSpPr>
            <a:spLocks noChangeArrowheads="1"/>
          </p:cNvSpPr>
          <p:nvPr/>
        </p:nvSpPr>
        <p:spPr bwMode="auto">
          <a:xfrm>
            <a:off x="6877050" y="3787849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04248" y="2204864"/>
            <a:ext cx="1187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max. Rang </a:t>
            </a:r>
            <a:endParaRPr lang="de-DE" dirty="0"/>
          </a:p>
        </p:txBody>
      </p:sp>
      <p:sp>
        <p:nvSpPr>
          <p:cNvPr id="29" name="Rechteck 4">
            <a:extLst>
              <a:ext uri="{FF2B5EF4-FFF2-40B4-BE49-F238E27FC236}">
                <a16:creationId xmlns:a16="http://schemas.microsoft.com/office/drawing/2014/main" id="{70C7262C-5C80-E542-A0B8-1F3FF18A673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Operation </a:t>
            </a:r>
            <a:r>
              <a:rPr lang="de-DE" dirty="0" err="1"/>
              <a:t>delete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Konsolidierung im Inneren der Heaps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8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 bisheriger Ergebnisse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76420"/>
              </p:ext>
            </p:extLst>
          </p:nvPr>
        </p:nvGraphicFramePr>
        <p:xfrm>
          <a:off x="684213" y="1556792"/>
          <a:ext cx="7704137" cy="4064001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marL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589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B378-940B-024B-B375-33546C70A558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 flipH="1">
            <a:off x="4211638" y="4211638"/>
            <a:ext cx="10191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Beispiel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delete(x):  (       : Mark=1)</a:t>
            </a:r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52308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52308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45386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45386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46878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3895725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3895725" y="4795838"/>
            <a:ext cx="298450" cy="319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V="1">
            <a:off x="3500438" y="4954588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203575" y="4795838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3203575" y="5486400"/>
            <a:ext cx="296863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3351213" y="5114925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H="1">
            <a:off x="3449638" y="431800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V="1">
            <a:off x="4143375" y="3521075"/>
            <a:ext cx="1087438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>
            <a:off x="5380038" y="3627438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>
            <a:off x="4043363" y="437197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>
            <a:off x="6835775" y="3468688"/>
            <a:ext cx="346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49" name="Oval 29"/>
          <p:cNvSpPr>
            <a:spLocks noChangeArrowheads="1"/>
          </p:cNvSpPr>
          <p:nvPr/>
        </p:nvSpPr>
        <p:spPr bwMode="auto">
          <a:xfrm>
            <a:off x="7875588" y="256540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0" name="Oval 30"/>
          <p:cNvSpPr>
            <a:spLocks noChangeArrowheads="1"/>
          </p:cNvSpPr>
          <p:nvPr/>
        </p:nvSpPr>
        <p:spPr bwMode="auto">
          <a:xfrm>
            <a:off x="7875588" y="3308350"/>
            <a:ext cx="296862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1" name="Oval 31"/>
          <p:cNvSpPr>
            <a:spLocks noChangeArrowheads="1"/>
          </p:cNvSpPr>
          <p:nvPr/>
        </p:nvSpPr>
        <p:spPr bwMode="auto">
          <a:xfrm>
            <a:off x="7181850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2" name="Oval 32"/>
          <p:cNvSpPr>
            <a:spLocks noChangeArrowheads="1"/>
          </p:cNvSpPr>
          <p:nvPr/>
        </p:nvSpPr>
        <p:spPr bwMode="auto">
          <a:xfrm>
            <a:off x="7181850" y="4000500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>
            <a:off x="7331075" y="362743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4" name="Oval 34"/>
          <p:cNvSpPr>
            <a:spLocks noChangeArrowheads="1"/>
          </p:cNvSpPr>
          <p:nvPr/>
        </p:nvSpPr>
        <p:spPr bwMode="auto">
          <a:xfrm>
            <a:off x="6538913" y="33083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5" name="Oval 35"/>
          <p:cNvSpPr>
            <a:spLocks noChangeArrowheads="1"/>
          </p:cNvSpPr>
          <p:nvPr/>
        </p:nvSpPr>
        <p:spPr bwMode="auto">
          <a:xfrm>
            <a:off x="653891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 flipV="1">
            <a:off x="6143625" y="4211638"/>
            <a:ext cx="3952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57" name="Oval 37"/>
          <p:cNvSpPr>
            <a:spLocks noChangeArrowheads="1"/>
          </p:cNvSpPr>
          <p:nvPr/>
        </p:nvSpPr>
        <p:spPr bwMode="auto">
          <a:xfrm>
            <a:off x="5846763" y="4052888"/>
            <a:ext cx="298450" cy="317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8" name="Oval 38"/>
          <p:cNvSpPr>
            <a:spLocks noChangeArrowheads="1"/>
          </p:cNvSpPr>
          <p:nvPr/>
        </p:nvSpPr>
        <p:spPr bwMode="auto">
          <a:xfrm>
            <a:off x="5846763" y="4743450"/>
            <a:ext cx="298450" cy="31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09959" name="Line 39"/>
          <p:cNvSpPr>
            <a:spLocks noChangeShapeType="1"/>
          </p:cNvSpPr>
          <p:nvPr/>
        </p:nvSpPr>
        <p:spPr bwMode="auto">
          <a:xfrm>
            <a:off x="5995988" y="4370388"/>
            <a:ext cx="0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6092825" y="3575050"/>
            <a:ext cx="495300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1" name="Line 41"/>
          <p:cNvSpPr>
            <a:spLocks noChangeShapeType="1"/>
          </p:cNvSpPr>
          <p:nvPr/>
        </p:nvSpPr>
        <p:spPr bwMode="auto">
          <a:xfrm flipV="1">
            <a:off x="5476875" y="2778125"/>
            <a:ext cx="2398713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H="1">
            <a:off x="7478713" y="3468688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>
            <a:off x="8023225" y="2884488"/>
            <a:ext cx="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>
            <a:off x="6688138" y="3629025"/>
            <a:ext cx="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5527675" y="3468688"/>
            <a:ext cx="1038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9969" name="Oval 49"/>
          <p:cNvSpPr>
            <a:spLocks noChangeArrowheads="1"/>
          </p:cNvSpPr>
          <p:nvPr/>
        </p:nvSpPr>
        <p:spPr bwMode="auto">
          <a:xfrm>
            <a:off x="3707904" y="1294160"/>
            <a:ext cx="298450" cy="3190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4538089" y="4051627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5" name="Oval 15"/>
          <p:cNvSpPr>
            <a:spLocks noChangeArrowheads="1"/>
          </p:cNvSpPr>
          <p:nvPr/>
        </p:nvSpPr>
        <p:spPr bwMode="auto">
          <a:xfrm>
            <a:off x="3894250" y="4797152"/>
            <a:ext cx="296863" cy="319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 flipV="1">
            <a:off x="6688138" y="2814639"/>
            <a:ext cx="1185863" cy="5032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7" name="Rechteck 4">
            <a:extLst>
              <a:ext uri="{FF2B5EF4-FFF2-40B4-BE49-F238E27FC236}">
                <a16:creationId xmlns:a16="http://schemas.microsoft.com/office/drawing/2014/main" id="{E49FC470-C864-0C4F-90F7-886946185C2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0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13873E-6 L -0.22048 -0.43006 " pathEditMode="relative" ptsTypes="AA">
                                      <p:cBhvr>
                                        <p:cTn id="19" dur="2000" fill="hold"/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-0.26458 -0.319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9" y="-1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09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09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0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0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9444 -0.22035 " pathEditMode="relative" ptsTypes="AA">
                                      <p:cBhvr>
                                        <p:cTn id="73" dur="2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09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0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90" dur="2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92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2604 -0.11538 " pathEditMode="relative" ptsTypes="AA">
                                      <p:cBhvr>
                                        <p:cTn id="94" dur="2000" fill="hold"/>
                                        <p:tgtEl>
                                          <p:spTgt spid="209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6" grpId="0" animBg="1"/>
      <p:bldP spid="209927" grpId="0" animBg="1"/>
      <p:bldP spid="209928" grpId="0" animBg="1"/>
      <p:bldP spid="209929" grpId="0" animBg="1"/>
      <p:bldP spid="209931" grpId="0" animBg="1"/>
      <p:bldP spid="209933" grpId="0" animBg="1"/>
      <p:bldP spid="209935" grpId="0" animBg="1"/>
      <p:bldP spid="209936" grpId="0" animBg="1"/>
      <p:bldP spid="44" grpId="0" animBg="1"/>
      <p:bldP spid="44" grpId="1" animBg="1"/>
      <p:bldP spid="45" grpId="0" animBg="1"/>
      <p:bldP spid="4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7B448-A5F2-9646-9BA5-08F5A662B82A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579296" cy="54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err="1">
                <a:cs typeface="+mn-cs"/>
              </a:rPr>
              <a:t>Sei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parent(x)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Vater</a:t>
            </a:r>
            <a:r>
              <a:rPr lang="en-US" sz="2000" dirty="0">
                <a:cs typeface="+mn-cs"/>
              </a:rPr>
              <a:t> von </a:t>
            </a:r>
            <a:r>
              <a:rPr lang="en-US" sz="2000" dirty="0" err="1">
                <a:cs typeface="+mn-cs"/>
              </a:rPr>
              <a:t>Knoten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>
                <a:cs typeface="+mn-cs"/>
              </a:rPr>
              <a:t>. </a:t>
            </a:r>
            <a:r>
              <a:rPr lang="en-US" sz="2000" dirty="0" err="1">
                <a:cs typeface="+mn-cs"/>
              </a:rPr>
              <a:t>Wenn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neu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eingefügt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wird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err="1">
                <a:cs typeface="+mn-cs"/>
              </a:rPr>
              <a:t>ist</a:t>
            </a:r>
            <a:r>
              <a:rPr lang="en-US" sz="2000" dirty="0">
                <a:cs typeface="+mn-cs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>
                <a:cs typeface="+mn-cs"/>
              </a:rPr>
              <a:t> (Mark(x) </a:t>
            </a:r>
            <a:r>
              <a:rPr lang="en-US" sz="2000" dirty="0" err="1">
                <a:cs typeface="+mn-cs"/>
              </a:rPr>
              <a:t>speichert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err="1">
                <a:cs typeface="+mn-cs"/>
              </a:rPr>
              <a:t>ob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</a:t>
            </a:r>
            <a:r>
              <a:rPr lang="en-US" sz="2000" dirty="0">
                <a:cs typeface="+mn-cs"/>
              </a:rPr>
              <a:t> Kind </a:t>
            </a:r>
            <a:r>
              <a:rPr lang="en-US" sz="2000" dirty="0" err="1">
                <a:cs typeface="+mn-cs"/>
              </a:rPr>
              <a:t>entfernt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wurde</a:t>
            </a:r>
            <a:r>
              <a:rPr lang="en-US" sz="2000" dirty="0">
                <a:cs typeface="+mn-cs"/>
              </a:rPr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delete(x):</a:t>
            </a:r>
            <a:br>
              <a:rPr lang="en-US" sz="2000" dirty="0">
                <a:solidFill>
                  <a:schemeClr val="accent2"/>
                </a:solidFill>
                <a:cs typeface="+mn-cs"/>
              </a:rPr>
            </a:b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ist</a:t>
            </a:r>
            <a:r>
              <a:rPr lang="en-US" sz="2000" i="1" dirty="0">
                <a:cs typeface="+mn-cs"/>
              </a:rPr>
              <a:t> min-</a:t>
            </a:r>
            <a:r>
              <a:rPr lang="en-US" sz="2000" i="1" dirty="0" err="1">
                <a:cs typeface="+mn-cs"/>
              </a:rPr>
              <a:t>Wurzel</a:t>
            </a:r>
            <a:r>
              <a:rPr lang="en-US" sz="2000" i="1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()</a:t>
            </a:r>
            <a:br>
              <a:rPr lang="en-US" sz="2000" dirty="0">
                <a:solidFill>
                  <a:schemeClr val="accent2"/>
                </a:solidFill>
                <a:cs typeface="+mn-cs"/>
              </a:rPr>
            </a:br>
            <a:r>
              <a:rPr lang="en-US" sz="2000" b="1" dirty="0">
                <a:cs typeface="+mn-cs"/>
              </a:rPr>
              <a:t>else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</a:t>
            </a:r>
            <a:r>
              <a:rPr lang="en-US" sz="2000" i="1" dirty="0" err="1">
                <a:cs typeface="+mn-cs"/>
              </a:rPr>
              <a:t>hänge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aus</a:t>
            </a:r>
            <a:r>
              <a:rPr lang="en-US" sz="2000" i="1" dirty="0">
                <a:cs typeface="+mn-cs"/>
              </a:rPr>
              <a:t>, </a:t>
            </a:r>
            <a:r>
              <a:rPr lang="en-US" sz="2000" i="1" dirty="0" err="1">
                <a:cs typeface="+mn-cs"/>
              </a:rPr>
              <a:t>füge</a:t>
            </a:r>
            <a:r>
              <a:rPr lang="en-US" sz="2000" i="1" dirty="0">
                <a:cs typeface="+mn-cs"/>
              </a:rPr>
              <a:t> Kinder von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in </a:t>
            </a:r>
            <a:r>
              <a:rPr lang="en-US" sz="2000" i="1" dirty="0" err="1">
                <a:cs typeface="+mn-cs"/>
              </a:rPr>
              <a:t>Wurzelliste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ein</a:t>
            </a:r>
            <a:r>
              <a:rPr lang="en-US" sz="2000" i="1" dirty="0">
                <a:cs typeface="+mn-cs"/>
              </a:rPr>
              <a:t> (</a:t>
            </a:r>
            <a:r>
              <a:rPr lang="en-US" sz="2000" i="1" dirty="0" err="1">
                <a:cs typeface="+mn-cs"/>
              </a:rPr>
              <a:t>entmarkiere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entsprechend</a:t>
            </a:r>
            <a:r>
              <a:rPr lang="en-US" sz="2000" i="1" dirty="0">
                <a:cs typeface="+mn-cs"/>
              </a:rPr>
              <a:t>)</a:t>
            </a:r>
            <a:r>
              <a:rPr lang="en-US" sz="2000" dirty="0">
                <a:cs typeface="+mn-cs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     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rgbClr val="3C8C93"/>
                </a:solidFill>
                <a:cs typeface="+mn-cs"/>
              </a:rPr>
              <a:t>not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</a:t>
            </a:r>
            <a:r>
              <a:rPr lang="en-US" sz="2000" b="1" dirty="0">
                <a:cs typeface="+mn-cs"/>
              </a:rPr>
              <a:t>exit</a:t>
            </a:r>
            <a:r>
              <a:rPr lang="en-US" sz="2000" dirty="0">
                <a:cs typeface="+mn-cs"/>
              </a:rPr>
              <a:t>  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Wurzel</a:t>
            </a:r>
            <a:br>
              <a:rPr lang="en-US" sz="2000" dirty="0">
                <a:cs typeface="+mn-cs"/>
              </a:rPr>
            </a:br>
            <a:r>
              <a:rPr lang="en-US" sz="2000" b="1" dirty="0">
                <a:cs typeface="+mn-cs"/>
              </a:rPr>
              <a:t>while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true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do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x:=parent(x)</a:t>
            </a:r>
            <a:br>
              <a:rPr lang="en-US" sz="2000" dirty="0">
                <a:solidFill>
                  <a:schemeClr val="hlink"/>
                </a:solidFill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rgbClr val="3C8C93"/>
                </a:solidFill>
                <a:cs typeface="+mn-cs"/>
              </a:rPr>
              <a:t>not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  </a:t>
            </a:r>
            <a:r>
              <a:rPr lang="en-US" sz="2000" b="1" dirty="0">
                <a:cs typeface="+mn-cs"/>
              </a:rPr>
              <a:t>exit</a:t>
            </a:r>
            <a:r>
              <a:rPr lang="en-US" sz="2000" dirty="0">
                <a:cs typeface="+mn-cs"/>
              </a:rPr>
              <a:t>    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Wurzel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Mark(x):=1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  </a:t>
            </a:r>
            <a:r>
              <a:rPr lang="en-US" sz="2000" b="1" dirty="0">
                <a:cs typeface="+mn-cs"/>
              </a:rPr>
              <a:t>exit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b="1" dirty="0">
                <a:cs typeface="+mn-cs"/>
              </a:rPr>
              <a:t>else</a:t>
            </a:r>
            <a:r>
              <a:rPr lang="en-US" sz="2000" dirty="0">
                <a:cs typeface="+mn-cs"/>
              </a:rPr>
              <a:t>      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Mark(x)=1, also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schon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Kind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weg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 </a:t>
            </a:r>
            <a:r>
              <a:rPr lang="en-US" sz="2000" i="1" dirty="0" err="1">
                <a:cs typeface="+mn-cs"/>
              </a:rPr>
              <a:t>hänge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samt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Unterbaum</a:t>
            </a:r>
            <a:r>
              <a:rPr lang="en-US" sz="2000" i="1" dirty="0">
                <a:cs typeface="+mn-cs"/>
              </a:rPr>
              <a:t> in </a:t>
            </a:r>
            <a:r>
              <a:rPr lang="en-US" sz="2000" i="1" dirty="0" err="1">
                <a:cs typeface="+mn-cs"/>
              </a:rPr>
              <a:t>Wurzelliste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Mark(x):=0 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Wurzeln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benötigen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kein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Mark</a:t>
            </a:r>
            <a:endParaRPr lang="en-US" sz="2400" dirty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EB5984B3-9A1A-B746-92C8-02600F8036D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AEC90-28BF-B641-85D7-DF58DCDDB115}" type="slidenum">
              <a:rPr lang="de-DE"/>
              <a:pPr>
                <a:defRPr/>
              </a:pPr>
              <a:t>22</a:t>
            </a:fld>
            <a:endParaRPr lang="de-DE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cs typeface="+mn-cs"/>
              </a:rPr>
              <a:t>procedure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decreaseKey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(x,</a:t>
            </a:r>
            <a:r>
              <a:rPr lang="en-US" sz="2000" dirty="0">
                <a:solidFill>
                  <a:schemeClr val="accent2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):</a:t>
            </a:r>
            <a:br>
              <a:rPr lang="en-US" sz="2000" dirty="0">
                <a:cs typeface="+mn-cs"/>
              </a:rPr>
            </a:br>
            <a:r>
              <a:rPr lang="en-US" sz="2000" i="1" dirty="0" err="1">
                <a:cs typeface="+mn-cs"/>
              </a:rPr>
              <a:t>füge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samt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Unterbaum</a:t>
            </a:r>
            <a:r>
              <a:rPr lang="en-US" sz="2000" i="1" dirty="0">
                <a:cs typeface="+mn-cs"/>
              </a:rPr>
              <a:t> in </a:t>
            </a:r>
            <a:r>
              <a:rPr lang="en-US" sz="2000" i="1" dirty="0" err="1">
                <a:cs typeface="+mn-cs"/>
              </a:rPr>
              <a:t>Wurzelliste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ein</a:t>
            </a:r>
            <a:r>
              <a:rPr lang="en-US" sz="2000" i="1" dirty="0">
                <a:cs typeface="+mn-cs"/>
              </a:rPr>
              <a:t> (</a:t>
            </a:r>
            <a:r>
              <a:rPr lang="en-US" sz="2000" i="1" dirty="0" err="1">
                <a:cs typeface="+mn-cs"/>
              </a:rPr>
              <a:t>entmarkiere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entsprechend</a:t>
            </a:r>
            <a:r>
              <a:rPr lang="en-US" sz="2000" i="1" dirty="0">
                <a:cs typeface="+mn-cs"/>
              </a:rPr>
              <a:t>)</a:t>
            </a:r>
            <a:br>
              <a:rPr lang="en-US" sz="2000" dirty="0">
                <a:cs typeface="+mn-cs"/>
              </a:rPr>
            </a:br>
            <a:r>
              <a:rPr lang="en-US" sz="2000" dirty="0">
                <a:solidFill>
                  <a:schemeClr val="hlink"/>
                </a:solidFill>
                <a:cs typeface="+mn-cs"/>
              </a:rPr>
              <a:t>key(x):=key(x)-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br>
              <a:rPr lang="en-US" sz="2000" dirty="0">
                <a:solidFill>
                  <a:schemeClr val="hlink"/>
                </a:solidFill>
                <a:cs typeface="+mn-cs"/>
              </a:rPr>
            </a:br>
            <a:r>
              <a:rPr lang="en-US" sz="2000" i="1" dirty="0" err="1">
                <a:cs typeface="+mn-cs"/>
              </a:rPr>
              <a:t>aktualisiere</a:t>
            </a:r>
            <a:r>
              <a:rPr lang="en-US" sz="2000" i="1" dirty="0">
                <a:cs typeface="+mn-cs"/>
              </a:rPr>
              <a:t> min-Pointer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>
                <a:cs typeface="+mn-cs"/>
              </a:rPr>
              <a:t>     	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not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parentExists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</a:t>
            </a:r>
            <a:r>
              <a:rPr lang="en-US" sz="2000" b="1" dirty="0">
                <a:cs typeface="+mn-cs"/>
              </a:rPr>
              <a:t>exit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war x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Wurzel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?</a:t>
            </a:r>
            <a:br>
              <a:rPr lang="en-US" sz="2000" dirty="0">
                <a:cs typeface="+mn-cs"/>
              </a:rPr>
            </a:br>
            <a:r>
              <a:rPr lang="en-US" sz="2000" b="1" dirty="0">
                <a:cs typeface="+mn-cs"/>
              </a:rPr>
              <a:t>while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true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do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x:=parent(x)</a:t>
            </a:r>
            <a:br>
              <a:rPr lang="en-US" sz="2000" dirty="0">
                <a:solidFill>
                  <a:schemeClr val="hlink"/>
                </a:solidFill>
                <a:cs typeface="+mn-cs"/>
              </a:rPr>
            </a:br>
            <a:r>
              <a:rPr lang="en-US" sz="2000" dirty="0">
                <a:cs typeface="+mn-cs"/>
              </a:rPr>
              <a:t>   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rgbClr val="3C8C93"/>
                </a:solidFill>
                <a:cs typeface="+mn-cs"/>
              </a:rPr>
              <a:t>not </a:t>
            </a:r>
            <a:r>
              <a:rPr lang="en-US" sz="2000" dirty="0" err="1">
                <a:solidFill>
                  <a:srgbClr val="3C8C93"/>
                </a:solidFill>
                <a:cs typeface="+mn-cs"/>
              </a:rPr>
              <a:t>parentExists</a:t>
            </a:r>
            <a:r>
              <a:rPr lang="en-US" sz="2000" dirty="0">
                <a:solidFill>
                  <a:srgbClr val="3C8C93"/>
                </a:solidFill>
                <a:cs typeface="+mn-cs"/>
              </a:rPr>
              <a:t>(x)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</a:t>
            </a:r>
            <a:r>
              <a:rPr lang="en-US" sz="2000" b="1" dirty="0">
                <a:cs typeface="+mn-cs"/>
              </a:rPr>
              <a:t>exit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x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ist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000" dirty="0" err="1">
                <a:solidFill>
                  <a:srgbClr val="FF0000"/>
                </a:solidFill>
                <a:cs typeface="+mn-cs"/>
              </a:rPr>
              <a:t>Wurzel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</a:t>
            </a:r>
            <a:r>
              <a:rPr lang="en-US" sz="2000" b="1" dirty="0">
                <a:cs typeface="+mn-cs"/>
              </a:rPr>
              <a:t>if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Mark(x)=0</a:t>
            </a:r>
            <a:r>
              <a:rPr lang="en-US" sz="2000" dirty="0">
                <a:cs typeface="+mn-cs"/>
              </a:rPr>
              <a:t> </a:t>
            </a:r>
            <a:r>
              <a:rPr lang="en-US" sz="2000" b="1" dirty="0">
                <a:cs typeface="+mn-cs"/>
              </a:rPr>
              <a:t>then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Mark(x):=1</a:t>
            </a:r>
            <a:r>
              <a:rPr lang="en-US" sz="2000" dirty="0">
                <a:cs typeface="+mn-cs"/>
              </a:rPr>
              <a:t> 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</a:t>
            </a:r>
            <a:r>
              <a:rPr lang="en-US" sz="2000" b="1" dirty="0">
                <a:cs typeface="+mn-cs"/>
              </a:rPr>
              <a:t>exit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</a:t>
            </a:r>
            <a:r>
              <a:rPr lang="en-US" sz="2000" b="1" dirty="0">
                <a:cs typeface="+mn-cs"/>
              </a:rPr>
              <a:t>else</a:t>
            </a:r>
            <a:r>
              <a:rPr lang="en-US" sz="2000" dirty="0">
                <a:cs typeface="+mn-cs"/>
              </a:rPr>
              <a:t>       </a:t>
            </a:r>
            <a:r>
              <a:rPr lang="en-US" sz="2000" dirty="0">
                <a:solidFill>
                  <a:srgbClr val="FF0000"/>
                </a:solidFill>
                <a:cs typeface="+mn-cs"/>
              </a:rPr>
              <a:t>// Mark(x)=1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</a:t>
            </a:r>
            <a:r>
              <a:rPr lang="en-US" sz="2000" i="1" dirty="0" err="1">
                <a:cs typeface="+mn-cs"/>
              </a:rPr>
              <a:t>hänge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samt</a:t>
            </a:r>
            <a:r>
              <a:rPr lang="en-US" sz="2000" i="1" dirty="0">
                <a:cs typeface="+mn-cs"/>
              </a:rPr>
              <a:t> </a:t>
            </a:r>
            <a:r>
              <a:rPr lang="en-US" sz="2000" i="1" dirty="0" err="1">
                <a:cs typeface="+mn-cs"/>
              </a:rPr>
              <a:t>Unterbaum</a:t>
            </a:r>
            <a:r>
              <a:rPr lang="en-US" sz="2000" i="1" dirty="0">
                <a:cs typeface="+mn-cs"/>
              </a:rPr>
              <a:t> in </a:t>
            </a:r>
            <a:r>
              <a:rPr lang="en-US" sz="2000" i="1" dirty="0" err="1">
                <a:cs typeface="+mn-cs"/>
              </a:rPr>
              <a:t>Wurzelliste</a:t>
            </a:r>
            <a:br>
              <a:rPr lang="en-US" sz="2000" dirty="0">
                <a:cs typeface="+mn-cs"/>
              </a:rPr>
            </a:br>
            <a:r>
              <a:rPr lang="en-US" sz="2000" dirty="0">
                <a:cs typeface="+mn-cs"/>
              </a:rPr>
              <a:t>     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Mark(x):=0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F9EB95A4-B791-8C41-A661-76A6EE5E163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957D0-2250-DF47-AAC4-8FBD843F309C}" type="slidenum">
              <a:rPr lang="de-DE"/>
              <a:pPr>
                <a:defRPr/>
              </a:pPr>
              <a:t>23</a:t>
            </a:fld>
            <a:endParaRPr lang="de-DE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 </a:t>
            </a:r>
            <a:r>
              <a:rPr lang="en-US" dirty="0" err="1">
                <a:cs typeface="+mj-cs"/>
              </a:rPr>
              <a:t>mit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markierten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Fehlern</a:t>
            </a:r>
            <a:endParaRPr lang="en-US" dirty="0">
              <a:cs typeface="+mj-cs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>
                <a:solidFill>
                  <a:srgbClr val="000000"/>
                </a:solidFill>
                <a:cs typeface="+mn-cs"/>
              </a:rPr>
              <a:t>Zeitaufwand</a:t>
            </a:r>
            <a:r>
              <a:rPr lang="en-US" b="1" dirty="0">
                <a:solidFill>
                  <a:srgbClr val="000000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rgbClr val="0000FF"/>
                </a:solidFill>
                <a:cs typeface="+mn-cs"/>
              </a:rPr>
              <a:t>deleteMin</a:t>
            </a:r>
            <a:r>
              <a:rPr lang="en-US" dirty="0">
                <a:cs typeface="+mn-cs"/>
              </a:rPr>
              <a:t>(): </a:t>
            </a:r>
            <a:br>
              <a:rPr lang="en-US" dirty="0">
                <a:cs typeface="+mn-cs"/>
              </a:rPr>
            </a:br>
            <a:r>
              <a:rPr lang="en-US" dirty="0">
                <a:solidFill>
                  <a:schemeClr val="hlink"/>
                </a:solidFill>
                <a:cs typeface="+mn-cs"/>
              </a:rPr>
              <a:t>O(max. Rang + #</a:t>
            </a:r>
            <a:r>
              <a:rPr lang="en-US" dirty="0" err="1">
                <a:solidFill>
                  <a:schemeClr val="hlink"/>
                </a:solidFill>
                <a:cs typeface="+mn-cs"/>
              </a:rPr>
              <a:t>Baumverschmelzungen</a:t>
            </a:r>
            <a:r>
              <a:rPr lang="en-US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FF"/>
                </a:solidFill>
                <a:cs typeface="+mn-cs"/>
              </a:rPr>
              <a:t>delete</a:t>
            </a:r>
            <a:r>
              <a:rPr lang="en-US" dirty="0">
                <a:cs typeface="+mn-cs"/>
              </a:rPr>
              <a:t>(x), </a:t>
            </a:r>
            <a:r>
              <a:rPr lang="en-US" dirty="0" err="1">
                <a:solidFill>
                  <a:srgbClr val="0000FF"/>
                </a:solidFill>
                <a:cs typeface="+mn-cs"/>
              </a:rPr>
              <a:t>decreaseKey</a:t>
            </a:r>
            <a:r>
              <a:rPr lang="en-US" dirty="0">
                <a:cs typeface="+mn-cs"/>
              </a:rPr>
              <a:t>(x,</a:t>
            </a:r>
            <a:r>
              <a:rPr lang="en-US" dirty="0">
                <a:latin typeface="Symbol" charset="0"/>
                <a:cs typeface="+mn-cs"/>
                <a:sym typeface="Symbol" charset="0"/>
              </a:rPr>
              <a:t>𝛥</a:t>
            </a:r>
            <a:r>
              <a:rPr lang="en-US" dirty="0">
                <a:cs typeface="+mn-cs"/>
              </a:rPr>
              <a:t>):</a:t>
            </a:r>
            <a:br>
              <a:rPr lang="en-US" dirty="0">
                <a:cs typeface="+mn-cs"/>
              </a:rPr>
            </a:br>
            <a:r>
              <a:rPr lang="en-US" dirty="0">
                <a:solidFill>
                  <a:schemeClr val="hlink"/>
                </a:solidFill>
                <a:cs typeface="+mn-cs"/>
              </a:rPr>
              <a:t>O(1 + #</a:t>
            </a:r>
            <a:r>
              <a:rPr lang="en-US" dirty="0" err="1">
                <a:solidFill>
                  <a:schemeClr val="hlink"/>
                </a:solidFill>
                <a:cs typeface="+mn-cs"/>
              </a:rPr>
              <a:t>kaskadierende</a:t>
            </a:r>
            <a:r>
              <a:rPr lang="en-US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dirty="0" err="1">
                <a:solidFill>
                  <a:schemeClr val="hlink"/>
                </a:solidFill>
                <a:cs typeface="+mn-cs"/>
              </a:rPr>
              <a:t>Schritte</a:t>
            </a:r>
            <a:r>
              <a:rPr lang="en-US" dirty="0">
                <a:solidFill>
                  <a:schemeClr val="hlink"/>
                </a:solidFill>
                <a:cs typeface="+mn-cs"/>
              </a:rPr>
              <a:t>)</a:t>
            </a:r>
            <a:br>
              <a:rPr lang="en-US" dirty="0">
                <a:solidFill>
                  <a:schemeClr val="hlink"/>
                </a:solidFill>
                <a:cs typeface="+mn-cs"/>
              </a:rPr>
            </a:br>
            <a:r>
              <a:rPr lang="en-US" dirty="0" err="1">
                <a:cs typeface="+mn-cs"/>
              </a:rPr>
              <a:t>d.h</a:t>
            </a:r>
            <a:r>
              <a:rPr lang="en-US" dirty="0">
                <a:cs typeface="+mn-cs"/>
              </a:rPr>
              <a:t>. #</a:t>
            </a:r>
            <a:r>
              <a:rPr lang="en-US" dirty="0" err="1">
                <a:cs typeface="+mn-cs"/>
              </a:rPr>
              <a:t>umgehängter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markierter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Knoten</a:t>
            </a:r>
            <a:endParaRPr lang="en-US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>
                <a:cs typeface="+mn-cs"/>
              </a:rPr>
              <a:t>Wir</a:t>
            </a:r>
            <a:r>
              <a:rPr lang="en-US" b="1" dirty="0">
                <a:cs typeface="+mn-cs"/>
              </a:rPr>
              <a:t> </a:t>
            </a:r>
            <a:r>
              <a:rPr lang="en-US" b="1" dirty="0" err="1">
                <a:cs typeface="+mn-cs"/>
              </a:rPr>
              <a:t>werden</a:t>
            </a:r>
            <a:r>
              <a:rPr lang="en-US" b="1" dirty="0">
                <a:cs typeface="+mn-cs"/>
              </a:rPr>
              <a:t> </a:t>
            </a:r>
            <a:r>
              <a:rPr lang="en-US" b="1" dirty="0" err="1">
                <a:cs typeface="+mn-cs"/>
              </a:rPr>
              <a:t>sehen</a:t>
            </a:r>
            <a:r>
              <a:rPr lang="en-US" b="1" dirty="0">
                <a:cs typeface="+mn-cs"/>
              </a:rPr>
              <a:t>: </a:t>
            </a:r>
            <a:br>
              <a:rPr lang="en-US" dirty="0">
                <a:cs typeface="+mn-cs"/>
              </a:rPr>
            </a:br>
            <a:r>
              <a:rPr lang="en-US" dirty="0" err="1">
                <a:cs typeface="+mn-cs"/>
              </a:rPr>
              <a:t>Zeitaufwand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kann</a:t>
            </a:r>
            <a:r>
              <a:rPr lang="en-US" dirty="0">
                <a:cs typeface="+mn-cs"/>
              </a:rPr>
              <a:t> in </a:t>
            </a:r>
            <a:r>
              <a:rPr lang="en-US" dirty="0" err="1">
                <a:cs typeface="+mn-cs"/>
              </a:rPr>
              <a:t>beiden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Fällen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durch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</a:rPr>
              <a:t>n </a:t>
            </a:r>
            <a:r>
              <a:rPr lang="en-US" dirty="0" err="1"/>
              <a:t>gedeckelt</a:t>
            </a:r>
            <a:r>
              <a:rPr lang="en-US" dirty="0"/>
              <a:t> </a:t>
            </a:r>
            <a:r>
              <a:rPr lang="en-US"/>
              <a:t>werden</a:t>
            </a:r>
            <a:r>
              <a:rPr lang="en-US" dirty="0"/>
              <a:t> (</a:t>
            </a:r>
            <a:r>
              <a:rPr lang="en-US" dirty="0" err="1"/>
              <a:t>ist</a:t>
            </a:r>
            <a:r>
              <a:rPr lang="en-US" dirty="0"/>
              <a:t> also 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O(n)</a:t>
            </a:r>
            <a:r>
              <a:rPr lang="en-US" dirty="0"/>
              <a:t>)</a:t>
            </a:r>
            <a:r>
              <a:rPr lang="en-US" dirty="0">
                <a:cs typeface="+mn-cs"/>
              </a:rPr>
              <a:t>, </a:t>
            </a:r>
            <a:r>
              <a:rPr lang="en-US" dirty="0" err="1">
                <a:cs typeface="+mn-cs"/>
              </a:rPr>
              <a:t>ist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aber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richtig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verteilt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günstiger</a:t>
            </a:r>
            <a:r>
              <a:rPr lang="en-US" dirty="0"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Strukturfehler: Verschiebung der 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353"/>
          </a:xfrm>
        </p:spPr>
        <p:txBody>
          <a:bodyPr/>
          <a:lstStyle/>
          <a:p>
            <a:r>
              <a:rPr lang="de-DE" sz="2400" dirty="0"/>
              <a:t>Statt bei jedem </a:t>
            </a:r>
            <a:r>
              <a:rPr lang="de-DE" sz="2400" dirty="0" err="1">
                <a:solidFill>
                  <a:srgbClr val="3C8C93"/>
                </a:solidFill>
              </a:rPr>
              <a:t>merge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/>
              <a:t>einen Aufwand von </a:t>
            </a:r>
            <a:br>
              <a:rPr lang="de-DE" sz="2400" dirty="0"/>
            </a:b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400" dirty="0"/>
              <a:t> zu leisten, ...</a:t>
            </a:r>
          </a:p>
          <a:p>
            <a:r>
              <a:rPr lang="de-DE" sz="2400" dirty="0"/>
              <a:t>... wird die Arbeit bei einem </a:t>
            </a:r>
            <a:br>
              <a:rPr lang="de-DE" sz="2400" dirty="0"/>
            </a:br>
            <a:r>
              <a:rPr lang="de-DE" sz="2400" dirty="0" err="1">
                <a:solidFill>
                  <a:srgbClr val="3C8C93"/>
                </a:solidFill>
              </a:rPr>
              <a:t>deleteMin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mit übernommen, ...</a:t>
            </a:r>
          </a:p>
          <a:p>
            <a:r>
              <a:rPr lang="de-DE" sz="2400" dirty="0"/>
              <a:t>... mit der Idee, dass man die</a:t>
            </a:r>
            <a:br>
              <a:rPr lang="de-DE" sz="2400" dirty="0"/>
            </a:br>
            <a:r>
              <a:rPr lang="de-DE" sz="2400" dirty="0"/>
              <a:t>entsprechenden Strukturen</a:t>
            </a:r>
            <a:br>
              <a:rPr lang="de-DE" sz="2400" dirty="0"/>
            </a:br>
            <a:r>
              <a:rPr lang="de-DE" sz="2400" dirty="0"/>
              <a:t>dort sowieso anfassen muss</a:t>
            </a:r>
          </a:p>
          <a:p>
            <a:r>
              <a:rPr lang="de-DE" sz="2400" dirty="0"/>
              <a:t>Das Umverteilen kann sich über</a:t>
            </a:r>
            <a:br>
              <a:rPr lang="de-DE" sz="2400" dirty="0"/>
            </a:br>
            <a:r>
              <a:rPr lang="de-DE" sz="2400" dirty="0"/>
              <a:t>eine längere Sequenz von</a:t>
            </a:r>
            <a:br>
              <a:rPr lang="de-DE" sz="2400" dirty="0"/>
            </a:br>
            <a:r>
              <a:rPr lang="de-DE" sz="2400" dirty="0"/>
              <a:t>Operationen durchaus </a:t>
            </a:r>
            <a:br>
              <a:rPr lang="de-DE" sz="2400" dirty="0"/>
            </a:br>
            <a:r>
              <a:rPr lang="de-DE" sz="2400" dirty="0"/>
              <a:t>amortisieren</a:t>
            </a:r>
          </a:p>
          <a:p>
            <a:r>
              <a:rPr lang="de-DE" sz="2400" dirty="0"/>
              <a:t>Vgl. </a:t>
            </a:r>
            <a:r>
              <a:rPr lang="de-DE" sz="2400" dirty="0" err="1">
                <a:solidFill>
                  <a:srgbClr val="3C8C93"/>
                </a:solidFill>
              </a:rPr>
              <a:t>build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für binäre Heaps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88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B2D05-F8D9-6644-8BEC-B38FF789B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04491"/>
            <a:ext cx="6984776" cy="4249018"/>
          </a:xfrm>
        </p:spPr>
        <p:txBody>
          <a:bodyPr/>
          <a:lstStyle/>
          <a:p>
            <a:r>
              <a:rPr lang="en-DE" dirty="0"/>
              <a:t>Wird uns unsere Intuition der Verschiebung der Arbeit im Fibonacci-Heap helfen?</a:t>
            </a:r>
          </a:p>
          <a:p>
            <a:r>
              <a:rPr lang="en-DE" dirty="0"/>
              <a:t>Werden wir für viele Zugriffe den erhofften Gewinn erzielen?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7893D-A5A7-5543-82D1-C9AD84F8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DDC777-6476-9C49-8AB7-43FAFB84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326240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Wunschliste: Weitere Verbesserungen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/>
        </p:nvGraphicFramePr>
        <p:xfrm>
          <a:off x="684213" y="1556792"/>
          <a:ext cx="7704137" cy="4064001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11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6233E-9B07-9C4D-9AA7-A3205EED5F14}" type="slidenum">
              <a:rPr lang="de-DE"/>
              <a:pPr>
                <a:defRPr/>
              </a:pPr>
              <a:t>4</a:t>
            </a:fld>
            <a:endParaRPr lang="de-DE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Datenstruktur</a:t>
            </a:r>
            <a:r>
              <a:rPr lang="en-US" dirty="0">
                <a:cs typeface="+mj-cs"/>
              </a:rPr>
              <a:t> Fibonacci-Heap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n-cs"/>
              </a:rPr>
              <a:t>Baut</a:t>
            </a:r>
            <a:r>
              <a:rPr lang="en-US" dirty="0">
                <a:cs typeface="+mn-cs"/>
              </a:rPr>
              <a:t> auf Binomial-</a:t>
            </a:r>
            <a:r>
              <a:rPr lang="en-US" dirty="0" err="1">
                <a:cs typeface="+mn-cs"/>
              </a:rPr>
              <a:t>Bäumen</a:t>
            </a:r>
            <a:r>
              <a:rPr lang="en-US" dirty="0">
                <a:cs typeface="+mn-cs"/>
              </a:rPr>
              <a:t> auf, </a:t>
            </a:r>
            <a:br>
              <a:rPr lang="en-US" dirty="0">
                <a:cs typeface="+mn-cs"/>
              </a:rPr>
            </a:br>
            <a:r>
              <a:rPr lang="en-US" dirty="0" err="1">
                <a:cs typeface="+mn-cs"/>
              </a:rPr>
              <a:t>aber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erlaubt</a:t>
            </a: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lazy merge </a:t>
            </a:r>
            <a:r>
              <a:rPr lang="en-US" dirty="0">
                <a:cs typeface="+mn-cs"/>
              </a:rPr>
              <a:t>und </a:t>
            </a:r>
            <a:r>
              <a:rPr lang="en-US" dirty="0">
                <a:solidFill>
                  <a:srgbClr val="3C8C93"/>
                </a:solidFill>
                <a:cs typeface="+mn-cs"/>
              </a:rPr>
              <a:t>lazy delete</a:t>
            </a:r>
            <a:r>
              <a:rPr lang="en-US" dirty="0"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cs typeface="+mn-cs"/>
              </a:rPr>
              <a:t>Lazy merge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keine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Verschmelzung</a:t>
            </a:r>
            <a:r>
              <a:rPr lang="en-US" dirty="0">
                <a:cs typeface="+mn-cs"/>
              </a:rPr>
              <a:t> von Binomial-</a:t>
            </a:r>
            <a:r>
              <a:rPr lang="en-US" dirty="0" err="1">
                <a:cs typeface="+mn-cs"/>
              </a:rPr>
              <a:t>Bäumen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gleichen</a:t>
            </a:r>
            <a:r>
              <a:rPr lang="en-US" dirty="0">
                <a:cs typeface="+mn-cs"/>
              </a:rPr>
              <a:t> Ranges </a:t>
            </a:r>
            <a:r>
              <a:rPr lang="en-US" dirty="0" err="1">
                <a:cs typeface="+mn-cs"/>
              </a:rPr>
              <a:t>bei</a:t>
            </a:r>
            <a:r>
              <a:rPr lang="en-US" dirty="0">
                <a:cs typeface="+mn-cs"/>
              </a:rPr>
              <a:t> merge, </a:t>
            </a:r>
            <a:r>
              <a:rPr lang="en-US" dirty="0" err="1">
                <a:cs typeface="+mn-cs"/>
              </a:rPr>
              <a:t>nur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Verkettung</a:t>
            </a:r>
            <a:r>
              <a:rPr lang="en-US" dirty="0">
                <a:cs typeface="+mn-cs"/>
              </a:rPr>
              <a:t>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der </a:t>
            </a:r>
            <a:r>
              <a:rPr lang="en-US" dirty="0" err="1">
                <a:cs typeface="+mn-cs"/>
              </a:rPr>
              <a:t>Wurzellisten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cs typeface="+mn-cs"/>
              </a:rPr>
              <a:t>Lazy delete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erzeugt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unvollständige</a:t>
            </a:r>
            <a:r>
              <a:rPr lang="en-US" dirty="0">
                <a:cs typeface="+mn-cs"/>
              </a:rPr>
              <a:t> Binomial-</a:t>
            </a:r>
            <a:r>
              <a:rPr lang="en-US" dirty="0" err="1">
                <a:cs typeface="+mn-cs"/>
              </a:rPr>
              <a:t>Bäume</a:t>
            </a: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Michael L. </a:t>
            </a:r>
            <a:r>
              <a:rPr lang="de-DE" sz="1200" dirty="0" err="1">
                <a:solidFill>
                  <a:srgbClr val="0000FF"/>
                </a:solidFill>
              </a:rPr>
              <a:t>Fredman</a:t>
            </a:r>
            <a:r>
              <a:rPr lang="de-DE" sz="1200" dirty="0">
                <a:solidFill>
                  <a:srgbClr val="0000FF"/>
                </a:solidFill>
              </a:rPr>
              <a:t>, Robert E.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dirty="0" err="1">
                <a:solidFill>
                  <a:srgbClr val="0000FF"/>
                </a:solidFill>
              </a:rPr>
              <a:t>Fibonacci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heaps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their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uses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improved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network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optimization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algorithms</a:t>
            </a:r>
            <a:r>
              <a:rPr lang="de-DE" sz="1200" dirty="0">
                <a:solidFill>
                  <a:srgbClr val="0000FF"/>
                </a:solidFill>
              </a:rPr>
              <a:t>. In: Journal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ACM. 34, Nr. 3, S. 596–615, </a:t>
            </a:r>
            <a:r>
              <a:rPr lang="de-DE" sz="1200" b="1" dirty="0">
                <a:solidFill>
                  <a:srgbClr val="FF0000"/>
                </a:solidFill>
              </a:rPr>
              <a:t>1987</a:t>
            </a:r>
          </a:p>
        </p:txBody>
      </p:sp>
      <p:sp>
        <p:nvSpPr>
          <p:cNvPr id="4" name="Rechteck 3"/>
          <p:cNvSpPr/>
          <p:nvPr/>
        </p:nvSpPr>
        <p:spPr>
          <a:xfrm>
            <a:off x="2351964" y="5524248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Der Name rührt von der Analyse der Datenstruktur her, bei der </a:t>
            </a:r>
            <a:r>
              <a:rPr lang="de-DE" sz="1200" dirty="0" err="1"/>
              <a:t>Fibonacci</a:t>
            </a:r>
            <a:r>
              <a:rPr lang="de-DE" sz="1200" dirty="0"/>
              <a:t>-Zahlen eine große Rolle spielen (wird nachher deutlich)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Prioritätswarteschlangen als Binomial-Heaps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9526E7-EF25-3741-BD96-6EDB540DB20C}"/>
              </a:ext>
            </a:extLst>
          </p:cNvPr>
          <p:cNvGrpSpPr/>
          <p:nvPr/>
        </p:nvGrpSpPr>
        <p:grpSpPr>
          <a:xfrm>
            <a:off x="722392" y="1358214"/>
            <a:ext cx="7879873" cy="5015941"/>
            <a:chOff x="722392" y="1358214"/>
            <a:chExt cx="7879873" cy="5015941"/>
          </a:xfrm>
        </p:grpSpPr>
        <p:sp>
          <p:nvSpPr>
            <p:cNvPr id="5" name="Textfeld 4"/>
            <p:cNvSpPr txBox="1"/>
            <p:nvPr/>
          </p:nvSpPr>
          <p:spPr>
            <a:xfrm>
              <a:off x="722392" y="1358214"/>
              <a:ext cx="591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err="1"/>
                <a:t>pq</a:t>
              </a:r>
              <a:endParaRPr lang="de-DE" sz="2800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2522592" y="1358214"/>
              <a:ext cx="360040" cy="20882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1370464" y="1646246"/>
              <a:ext cx="1152128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hteck 6">
              <a:extLst>
                <a:ext uri="{FF2B5EF4-FFF2-40B4-BE49-F238E27FC236}">
                  <a16:creationId xmlns:a16="http://schemas.microsoft.com/office/drawing/2014/main" id="{05A4F72F-F7D5-E747-8346-7C53C7469A1A}"/>
                </a:ext>
              </a:extLst>
            </p:cNvPr>
            <p:cNvSpPr/>
            <p:nvPr/>
          </p:nvSpPr>
          <p:spPr>
            <a:xfrm>
              <a:off x="3890744" y="2337721"/>
              <a:ext cx="720080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mit Pfeil 9">
              <a:extLst>
                <a:ext uri="{FF2B5EF4-FFF2-40B4-BE49-F238E27FC236}">
                  <a16:creationId xmlns:a16="http://schemas.microsoft.com/office/drawing/2014/main" id="{101882D0-D565-A348-8BED-EEE36587D897}"/>
                </a:ext>
              </a:extLst>
            </p:cNvPr>
            <p:cNvCxnSpPr/>
            <p:nvPr/>
          </p:nvCxnSpPr>
          <p:spPr>
            <a:xfrm>
              <a:off x="2738616" y="2528345"/>
              <a:ext cx="1152128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hteck 6">
              <a:extLst>
                <a:ext uri="{FF2B5EF4-FFF2-40B4-BE49-F238E27FC236}">
                  <a16:creationId xmlns:a16="http://schemas.microsoft.com/office/drawing/2014/main" id="{D3E0FF14-D976-0A4F-97D4-96F9A4D82899}"/>
                </a:ext>
              </a:extLst>
            </p:cNvPr>
            <p:cNvSpPr/>
            <p:nvPr/>
          </p:nvSpPr>
          <p:spPr>
            <a:xfrm>
              <a:off x="5114880" y="2337721"/>
              <a:ext cx="720080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6">
              <a:extLst>
                <a:ext uri="{FF2B5EF4-FFF2-40B4-BE49-F238E27FC236}">
                  <a16:creationId xmlns:a16="http://schemas.microsoft.com/office/drawing/2014/main" id="{F0258606-975A-8E45-A234-CCF4B7D34CFB}"/>
                </a:ext>
              </a:extLst>
            </p:cNvPr>
            <p:cNvSpPr/>
            <p:nvPr/>
          </p:nvSpPr>
          <p:spPr>
            <a:xfrm>
              <a:off x="7882185" y="2337721"/>
              <a:ext cx="720080" cy="36004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       </a:t>
              </a:r>
              <a:r>
                <a:rPr lang="de-DE" dirty="0">
                  <a:solidFill>
                    <a:schemeClr val="tx1"/>
                  </a:solidFill>
                </a:rPr>
                <a:t>[ ]</a:t>
              </a:r>
            </a:p>
          </p:txBody>
        </p:sp>
        <p:cxnSp>
          <p:nvCxnSpPr>
            <p:cNvPr id="23" name="Gerade Verbindung mit Pfeil 9">
              <a:extLst>
                <a:ext uri="{FF2B5EF4-FFF2-40B4-BE49-F238E27FC236}">
                  <a16:creationId xmlns:a16="http://schemas.microsoft.com/office/drawing/2014/main" id="{E19378B0-E16E-B346-B321-B6BF0FF72E01}"/>
                </a:ext>
              </a:extLst>
            </p:cNvPr>
            <p:cNvCxnSpPr>
              <a:endCxn id="21" idx="1"/>
            </p:cNvCxnSpPr>
            <p:nvPr/>
          </p:nvCxnSpPr>
          <p:spPr>
            <a:xfrm flipV="1">
              <a:off x="4466808" y="2517741"/>
              <a:ext cx="648072" cy="1060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9">
              <a:extLst>
                <a:ext uri="{FF2B5EF4-FFF2-40B4-BE49-F238E27FC236}">
                  <a16:creationId xmlns:a16="http://schemas.microsoft.com/office/drawing/2014/main" id="{25DDBC79-6B8E-7446-8C75-027BEDAC68FE}"/>
                </a:ext>
              </a:extLst>
            </p:cNvPr>
            <p:cNvCxnSpPr>
              <a:cxnSpLocks/>
              <a:stCxn id="21" idx="3"/>
              <a:endCxn id="22" idx="1"/>
            </p:cNvCxnSpPr>
            <p:nvPr/>
          </p:nvCxnSpPr>
          <p:spPr>
            <a:xfrm>
              <a:off x="5834960" y="2517741"/>
              <a:ext cx="204722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16">
              <a:extLst>
                <a:ext uri="{FF2B5EF4-FFF2-40B4-BE49-F238E27FC236}">
                  <a16:creationId xmlns:a16="http://schemas.microsoft.com/office/drawing/2014/main" id="{65111EB3-8E17-4043-8979-592A41C5B49F}"/>
                </a:ext>
              </a:extLst>
            </p:cNvPr>
            <p:cNvCxnSpPr/>
            <p:nvPr/>
          </p:nvCxnSpPr>
          <p:spPr>
            <a:xfrm>
              <a:off x="4059144" y="2587116"/>
              <a:ext cx="8384" cy="4404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16">
              <a:extLst>
                <a:ext uri="{FF2B5EF4-FFF2-40B4-BE49-F238E27FC236}">
                  <a16:creationId xmlns:a16="http://schemas.microsoft.com/office/drawing/2014/main" id="{B671D70B-BB3A-4A41-AC55-3BAEC2CFA46C}"/>
                </a:ext>
              </a:extLst>
            </p:cNvPr>
            <p:cNvCxnSpPr/>
            <p:nvPr/>
          </p:nvCxnSpPr>
          <p:spPr>
            <a:xfrm>
              <a:off x="5285689" y="2587116"/>
              <a:ext cx="8384" cy="4404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16">
              <a:extLst>
                <a:ext uri="{FF2B5EF4-FFF2-40B4-BE49-F238E27FC236}">
                  <a16:creationId xmlns:a16="http://schemas.microsoft.com/office/drawing/2014/main" id="{2DBCAA63-E168-854B-897C-31DB9225C656}"/>
                </a:ext>
              </a:extLst>
            </p:cNvPr>
            <p:cNvCxnSpPr/>
            <p:nvPr/>
          </p:nvCxnSpPr>
          <p:spPr>
            <a:xfrm>
              <a:off x="8050585" y="2587116"/>
              <a:ext cx="8384" cy="4404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70BBB7D-CEE6-574D-BCD2-5943BC0FDEB5}"/>
                </a:ext>
              </a:extLst>
            </p:cNvPr>
            <p:cNvSpPr/>
            <p:nvPr/>
          </p:nvSpPr>
          <p:spPr>
            <a:xfrm>
              <a:off x="2738616" y="2031796"/>
              <a:ext cx="2813454" cy="305896"/>
            </a:xfrm>
            <a:custGeom>
              <a:avLst/>
              <a:gdLst>
                <a:gd name="connsiteX0" fmla="*/ 0 w 2780270"/>
                <a:gd name="connsiteY0" fmla="*/ 253104 h 673233"/>
                <a:gd name="connsiteX1" fmla="*/ 840259 w 2780270"/>
                <a:gd name="connsiteY1" fmla="*/ 92466 h 673233"/>
                <a:gd name="connsiteX2" fmla="*/ 1594021 w 2780270"/>
                <a:gd name="connsiteY2" fmla="*/ 5968 h 673233"/>
                <a:gd name="connsiteX3" fmla="*/ 2026508 w 2780270"/>
                <a:gd name="connsiteY3" fmla="*/ 30682 h 673233"/>
                <a:gd name="connsiteX4" fmla="*/ 2496065 w 2780270"/>
                <a:gd name="connsiteY4" fmla="*/ 216033 h 673233"/>
                <a:gd name="connsiteX5" fmla="*/ 2780270 w 2780270"/>
                <a:gd name="connsiteY5" fmla="*/ 673233 h 673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80270" h="673233">
                  <a:moveTo>
                    <a:pt x="0" y="253104"/>
                  </a:moveTo>
                  <a:cubicBezTo>
                    <a:pt x="287294" y="193379"/>
                    <a:pt x="574589" y="133655"/>
                    <a:pt x="840259" y="92466"/>
                  </a:cubicBezTo>
                  <a:cubicBezTo>
                    <a:pt x="1105929" y="51277"/>
                    <a:pt x="1396313" y="16265"/>
                    <a:pt x="1594021" y="5968"/>
                  </a:cubicBezTo>
                  <a:cubicBezTo>
                    <a:pt x="1791729" y="-4329"/>
                    <a:pt x="1876167" y="-4329"/>
                    <a:pt x="2026508" y="30682"/>
                  </a:cubicBezTo>
                  <a:cubicBezTo>
                    <a:pt x="2176849" y="65693"/>
                    <a:pt x="2370438" y="108941"/>
                    <a:pt x="2496065" y="216033"/>
                  </a:cubicBezTo>
                  <a:cubicBezTo>
                    <a:pt x="2621692" y="323125"/>
                    <a:pt x="2700981" y="498179"/>
                    <a:pt x="2780270" y="67323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9DD0387-0910-A646-A11E-1B002D0693DB}"/>
                </a:ext>
              </a:extLst>
            </p:cNvPr>
            <p:cNvSpPr txBox="1"/>
            <p:nvPr/>
          </p:nvSpPr>
          <p:spPr>
            <a:xfrm>
              <a:off x="4992301" y="1699084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min</a:t>
              </a:r>
            </a:p>
          </p:txBody>
        </p:sp>
        <p:sp>
          <p:nvSpPr>
            <p:cNvPr id="31" name="Oval 19">
              <a:extLst>
                <a:ext uri="{FF2B5EF4-FFF2-40B4-BE49-F238E27FC236}">
                  <a16:creationId xmlns:a16="http://schemas.microsoft.com/office/drawing/2014/main" id="{A96AD8CC-16D3-DD48-B0DB-EDE14CFEF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478" y="3010360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9</a:t>
              </a:r>
            </a:p>
          </p:txBody>
        </p:sp>
        <p:sp>
          <p:nvSpPr>
            <p:cNvPr id="32" name="Oval 20">
              <a:extLst>
                <a:ext uri="{FF2B5EF4-FFF2-40B4-BE49-F238E27FC236}">
                  <a16:creationId xmlns:a16="http://schemas.microsoft.com/office/drawing/2014/main" id="{0437D48D-6423-E741-89C0-62BDBAED2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379" y="3026011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  <p:sp>
          <p:nvSpPr>
            <p:cNvPr id="33" name="Oval 21">
              <a:extLst>
                <a:ext uri="{FF2B5EF4-FFF2-40B4-BE49-F238E27FC236}">
                  <a16:creationId xmlns:a16="http://schemas.microsoft.com/office/drawing/2014/main" id="{024BA75F-64BB-824B-8898-360E966CB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379" y="3962636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15</a:t>
              </a:r>
            </a:p>
          </p:txBody>
        </p:sp>
        <p:sp>
          <p:nvSpPr>
            <p:cNvPr id="34" name="Line 22">
              <a:extLst>
                <a:ext uri="{FF2B5EF4-FFF2-40B4-BE49-F238E27FC236}">
                  <a16:creationId xmlns:a16="http://schemas.microsoft.com/office/drawing/2014/main" id="{F441BDAA-9123-CC49-A3CF-751EEEE99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3279" y="3457811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5" name="Oval 4">
              <a:extLst>
                <a:ext uri="{FF2B5EF4-FFF2-40B4-BE49-F238E27FC236}">
                  <a16:creationId xmlns:a16="http://schemas.microsoft.com/office/drawing/2014/main" id="{E53CF3C8-A262-444C-B6D6-56B7721E3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5695" y="2989605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4</a:t>
              </a:r>
            </a:p>
          </p:txBody>
        </p:sp>
        <p:sp>
          <p:nvSpPr>
            <p:cNvPr id="36" name="Oval 5">
              <a:extLst>
                <a:ext uri="{FF2B5EF4-FFF2-40B4-BE49-F238E27FC236}">
                  <a16:creationId xmlns:a16="http://schemas.microsoft.com/office/drawing/2014/main" id="{122CED7D-0665-7345-AB30-DCEC4BEFF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5695" y="3926230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37" name="Line 6">
              <a:extLst>
                <a:ext uri="{FF2B5EF4-FFF2-40B4-BE49-F238E27FC236}">
                  <a16:creationId xmlns:a16="http://schemas.microsoft.com/office/drawing/2014/main" id="{85571F3B-C26F-EE47-9C5D-B3089506D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61595" y="3421405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8" name="Oval 7">
              <a:extLst>
                <a:ext uri="{FF2B5EF4-FFF2-40B4-BE49-F238E27FC236}">
                  <a16:creationId xmlns:a16="http://schemas.microsoft.com/office/drawing/2014/main" id="{813C2CAB-3FBD-054B-A01F-58C081858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7633" y="3997668"/>
              <a:ext cx="433387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6</a:t>
              </a:r>
            </a:p>
          </p:txBody>
        </p:sp>
        <p:sp>
          <p:nvSpPr>
            <p:cNvPr id="39" name="Oval 8">
              <a:extLst>
                <a:ext uri="{FF2B5EF4-FFF2-40B4-BE49-F238E27FC236}">
                  <a16:creationId xmlns:a16="http://schemas.microsoft.com/office/drawing/2014/main" id="{F196E283-1E90-8F40-9655-48790C52A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7633" y="4934293"/>
              <a:ext cx="433387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8</a:t>
              </a:r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E0F50ACF-5E78-5148-81AE-E0B052E047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3533" y="4429468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1DF886FD-96D0-EB4A-8512-3D615F5164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96408" y="3349968"/>
              <a:ext cx="720725" cy="719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8A20B2E7-F899-DB4E-82BE-792945B56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008" y="3997668"/>
              <a:ext cx="433387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43" name="Oval 12">
              <a:extLst>
                <a:ext uri="{FF2B5EF4-FFF2-40B4-BE49-F238E27FC236}">
                  <a16:creationId xmlns:a16="http://schemas.microsoft.com/office/drawing/2014/main" id="{14523298-CB54-6B4E-A264-0DD1CB5E5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1008" y="4934293"/>
              <a:ext cx="433387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11</a:t>
              </a:r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CA192596-EBFE-C746-8E53-E919561BF0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6908" y="4429468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5" name="Oval 14">
              <a:extLst>
                <a:ext uri="{FF2B5EF4-FFF2-40B4-BE49-F238E27FC236}">
                  <a16:creationId xmlns:a16="http://schemas.microsoft.com/office/drawing/2014/main" id="{E2EF2B9A-B342-1F44-AB7B-00C52687D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945" y="5005730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20</a:t>
              </a:r>
            </a:p>
          </p:txBody>
        </p:sp>
        <p:sp>
          <p:nvSpPr>
            <p:cNvPr id="46" name="Oval 15">
              <a:extLst>
                <a:ext uri="{FF2B5EF4-FFF2-40B4-BE49-F238E27FC236}">
                  <a16:creationId xmlns:a16="http://schemas.microsoft.com/office/drawing/2014/main" id="{0B2B6FA7-01ED-3743-B66E-0D7EECAF9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945" y="5942355"/>
              <a:ext cx="433388" cy="431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24</a:t>
              </a:r>
            </a:p>
          </p:txBody>
        </p:sp>
        <p:sp>
          <p:nvSpPr>
            <p:cNvPr id="47" name="Line 16">
              <a:extLst>
                <a:ext uri="{FF2B5EF4-FFF2-40B4-BE49-F238E27FC236}">
                  <a16:creationId xmlns:a16="http://schemas.microsoft.com/office/drawing/2014/main" id="{3261360A-57AB-4D43-8F76-A1F08AE00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845" y="5437530"/>
              <a:ext cx="0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8" name="Line 17">
              <a:extLst>
                <a:ext uri="{FF2B5EF4-FFF2-40B4-BE49-F238E27FC236}">
                  <a16:creationId xmlns:a16="http://schemas.microsoft.com/office/drawing/2014/main" id="{FA2AEC80-67C7-B340-8D19-6CFDC0F94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1720" y="4358030"/>
              <a:ext cx="720725" cy="719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9" name="Line 18">
              <a:extLst>
                <a:ext uri="{FF2B5EF4-FFF2-40B4-BE49-F238E27FC236}">
                  <a16:creationId xmlns:a16="http://schemas.microsoft.com/office/drawing/2014/main" id="{5A9C1028-B9E9-9746-886B-6A36BCC0D4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61370" y="3276943"/>
              <a:ext cx="1584325" cy="7921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F7042718-FD4C-464C-BE9C-5B9F7FB2CC02}"/>
                </a:ext>
              </a:extLst>
            </p:cNvPr>
            <p:cNvSpPr/>
            <p:nvPr/>
          </p:nvSpPr>
          <p:spPr>
            <a:xfrm>
              <a:off x="2738616" y="1498395"/>
              <a:ext cx="5217934" cy="799793"/>
            </a:xfrm>
            <a:custGeom>
              <a:avLst/>
              <a:gdLst>
                <a:gd name="connsiteX0" fmla="*/ 0 w 2780270"/>
                <a:gd name="connsiteY0" fmla="*/ 253104 h 673233"/>
                <a:gd name="connsiteX1" fmla="*/ 840259 w 2780270"/>
                <a:gd name="connsiteY1" fmla="*/ 92466 h 673233"/>
                <a:gd name="connsiteX2" fmla="*/ 1594021 w 2780270"/>
                <a:gd name="connsiteY2" fmla="*/ 5968 h 673233"/>
                <a:gd name="connsiteX3" fmla="*/ 2026508 w 2780270"/>
                <a:gd name="connsiteY3" fmla="*/ 30682 h 673233"/>
                <a:gd name="connsiteX4" fmla="*/ 2496065 w 2780270"/>
                <a:gd name="connsiteY4" fmla="*/ 216033 h 673233"/>
                <a:gd name="connsiteX5" fmla="*/ 2780270 w 2780270"/>
                <a:gd name="connsiteY5" fmla="*/ 673233 h 673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80270" h="673233">
                  <a:moveTo>
                    <a:pt x="0" y="253104"/>
                  </a:moveTo>
                  <a:cubicBezTo>
                    <a:pt x="287294" y="193379"/>
                    <a:pt x="574589" y="133655"/>
                    <a:pt x="840259" y="92466"/>
                  </a:cubicBezTo>
                  <a:cubicBezTo>
                    <a:pt x="1105929" y="51277"/>
                    <a:pt x="1396313" y="16265"/>
                    <a:pt x="1594021" y="5968"/>
                  </a:cubicBezTo>
                  <a:cubicBezTo>
                    <a:pt x="1791729" y="-4329"/>
                    <a:pt x="1876167" y="-4329"/>
                    <a:pt x="2026508" y="30682"/>
                  </a:cubicBezTo>
                  <a:cubicBezTo>
                    <a:pt x="2176849" y="65693"/>
                    <a:pt x="2370438" y="108941"/>
                    <a:pt x="2496065" y="216033"/>
                  </a:cubicBezTo>
                  <a:cubicBezTo>
                    <a:pt x="2621692" y="323125"/>
                    <a:pt x="2700981" y="498179"/>
                    <a:pt x="2780270" y="67323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1A1185C-4B4E-9E46-A192-20A05E33C8DD}"/>
                </a:ext>
              </a:extLst>
            </p:cNvPr>
            <p:cNvSpPr txBox="1"/>
            <p:nvPr/>
          </p:nvSpPr>
          <p:spPr>
            <a:xfrm>
              <a:off x="6559844" y="1699084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last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30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1F9EC-C5F9-0C41-A3F4-3093CF026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Verkettung der Liste zweier PQs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5FCF9-E4E0-394A-A863-487F94DD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38A485B2-EC92-4D4A-8714-358DE4821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55" y="2060848"/>
            <a:ext cx="3900224" cy="2508404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3F9B1C40-AA0A-7E42-A40D-B92843CED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984" y="2060848"/>
            <a:ext cx="3900224" cy="25084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D2C6BD-C0D2-5140-9D92-85873C91C1E2}"/>
              </a:ext>
            </a:extLst>
          </p:cNvPr>
          <p:cNvSpPr txBox="1"/>
          <p:nvPr/>
        </p:nvSpPr>
        <p:spPr>
          <a:xfrm>
            <a:off x="5203340" y="2060848"/>
            <a:ext cx="232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‘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874DDC-1644-E84F-BE7A-A48790E700AE}"/>
              </a:ext>
            </a:extLst>
          </p:cNvPr>
          <p:cNvSpPr/>
          <p:nvPr/>
        </p:nvSpPr>
        <p:spPr>
          <a:xfrm>
            <a:off x="5045984" y="2001157"/>
            <a:ext cx="1326216" cy="13138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FB6959-2FA1-AF4C-A7D4-7E352ABAEBE9}"/>
              </a:ext>
            </a:extLst>
          </p:cNvPr>
          <p:cNvSpPr/>
          <p:nvPr/>
        </p:nvSpPr>
        <p:spPr>
          <a:xfrm>
            <a:off x="7812359" y="2336276"/>
            <a:ext cx="273513" cy="3006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137FBC-34DD-6F44-96FB-22A1B9DC795F}"/>
              </a:ext>
            </a:extLst>
          </p:cNvPr>
          <p:cNvSpPr/>
          <p:nvPr/>
        </p:nvSpPr>
        <p:spPr>
          <a:xfrm flipV="1">
            <a:off x="7113859" y="2348880"/>
            <a:ext cx="273513" cy="1060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850DF5-3B06-7F4B-BFD8-96D676F52A68}"/>
              </a:ext>
            </a:extLst>
          </p:cNvPr>
          <p:cNvSpPr/>
          <p:nvPr/>
        </p:nvSpPr>
        <p:spPr>
          <a:xfrm>
            <a:off x="1555600" y="2060848"/>
            <a:ext cx="2440336" cy="5032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E060DBA1-F7C4-484B-BF23-D7F73ADB6A9D}"/>
              </a:ext>
            </a:extLst>
          </p:cNvPr>
          <p:cNvSpPr/>
          <p:nvPr/>
        </p:nvSpPr>
        <p:spPr>
          <a:xfrm>
            <a:off x="197792" y="3603802"/>
            <a:ext cx="2069952" cy="1913430"/>
          </a:xfrm>
          <a:prstGeom prst="cloudCallout">
            <a:avLst>
              <a:gd name="adj1" fmla="val 9569"/>
              <a:gd name="adj2" fmla="val -10386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Min und Last neu zu bestimmen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671ECF-89EA-5E4D-8716-C9F858502800}"/>
              </a:ext>
            </a:extLst>
          </p:cNvPr>
          <p:cNvSpPr/>
          <p:nvPr/>
        </p:nvSpPr>
        <p:spPr>
          <a:xfrm>
            <a:off x="6102200" y="2073548"/>
            <a:ext cx="2440336" cy="5032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C17FC51-40AB-F64C-86CB-D52CA5FE519B}"/>
              </a:ext>
            </a:extLst>
          </p:cNvPr>
          <p:cNvSpPr/>
          <p:nvPr/>
        </p:nvSpPr>
        <p:spPr>
          <a:xfrm>
            <a:off x="4212771" y="1324429"/>
            <a:ext cx="2586098" cy="1353457"/>
          </a:xfrm>
          <a:custGeom>
            <a:avLst/>
            <a:gdLst>
              <a:gd name="connsiteX0" fmla="*/ 0 w 2586098"/>
              <a:gd name="connsiteY0" fmla="*/ 1353457 h 1353457"/>
              <a:gd name="connsiteX1" fmla="*/ 119743 w 2586098"/>
              <a:gd name="connsiteY1" fmla="*/ 656771 h 1353457"/>
              <a:gd name="connsiteX2" fmla="*/ 326572 w 2586098"/>
              <a:gd name="connsiteY2" fmla="*/ 297542 h 1353457"/>
              <a:gd name="connsiteX3" fmla="*/ 555172 w 2586098"/>
              <a:gd name="connsiteY3" fmla="*/ 90714 h 1353457"/>
              <a:gd name="connsiteX4" fmla="*/ 990600 w 2586098"/>
              <a:gd name="connsiteY4" fmla="*/ 14514 h 1353457"/>
              <a:gd name="connsiteX5" fmla="*/ 1687286 w 2586098"/>
              <a:gd name="connsiteY5" fmla="*/ 3628 h 1353457"/>
              <a:gd name="connsiteX6" fmla="*/ 2057400 w 2586098"/>
              <a:gd name="connsiteY6" fmla="*/ 58057 h 1353457"/>
              <a:gd name="connsiteX7" fmla="*/ 2416629 w 2586098"/>
              <a:gd name="connsiteY7" fmla="*/ 275771 h 1353457"/>
              <a:gd name="connsiteX8" fmla="*/ 2569029 w 2586098"/>
              <a:gd name="connsiteY8" fmla="*/ 613228 h 1353457"/>
              <a:gd name="connsiteX9" fmla="*/ 2569029 w 2586098"/>
              <a:gd name="connsiteY9" fmla="*/ 1059542 h 1353457"/>
              <a:gd name="connsiteX10" fmla="*/ 2449286 w 2586098"/>
              <a:gd name="connsiteY10" fmla="*/ 1277257 h 135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86098" h="1353457">
                <a:moveTo>
                  <a:pt x="0" y="1353457"/>
                </a:moveTo>
                <a:cubicBezTo>
                  <a:pt x="32657" y="1093107"/>
                  <a:pt x="65314" y="832757"/>
                  <a:pt x="119743" y="656771"/>
                </a:cubicBezTo>
                <a:cubicBezTo>
                  <a:pt x="174172" y="480785"/>
                  <a:pt x="254001" y="391885"/>
                  <a:pt x="326572" y="297542"/>
                </a:cubicBezTo>
                <a:cubicBezTo>
                  <a:pt x="399143" y="203199"/>
                  <a:pt x="444501" y="137885"/>
                  <a:pt x="555172" y="90714"/>
                </a:cubicBezTo>
                <a:cubicBezTo>
                  <a:pt x="665843" y="43543"/>
                  <a:pt x="801914" y="29028"/>
                  <a:pt x="990600" y="14514"/>
                </a:cubicBezTo>
                <a:cubicBezTo>
                  <a:pt x="1179286" y="0"/>
                  <a:pt x="1509486" y="-3629"/>
                  <a:pt x="1687286" y="3628"/>
                </a:cubicBezTo>
                <a:cubicBezTo>
                  <a:pt x="1865086" y="10885"/>
                  <a:pt x="1935843" y="12700"/>
                  <a:pt x="2057400" y="58057"/>
                </a:cubicBezTo>
                <a:cubicBezTo>
                  <a:pt x="2178957" y="103414"/>
                  <a:pt x="2331358" y="183243"/>
                  <a:pt x="2416629" y="275771"/>
                </a:cubicBezTo>
                <a:cubicBezTo>
                  <a:pt x="2501900" y="368299"/>
                  <a:pt x="2543629" y="482599"/>
                  <a:pt x="2569029" y="613228"/>
                </a:cubicBezTo>
                <a:cubicBezTo>
                  <a:pt x="2594429" y="743857"/>
                  <a:pt x="2588986" y="948870"/>
                  <a:pt x="2569029" y="1059542"/>
                </a:cubicBezTo>
                <a:cubicBezTo>
                  <a:pt x="2549072" y="1170214"/>
                  <a:pt x="2499179" y="1223735"/>
                  <a:pt x="2449286" y="1277257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680E6666-C841-E240-8868-F81258D3630C}"/>
              </a:ext>
            </a:extLst>
          </p:cNvPr>
          <p:cNvSpPr/>
          <p:nvPr/>
        </p:nvSpPr>
        <p:spPr>
          <a:xfrm>
            <a:off x="1498600" y="1153677"/>
            <a:ext cx="7264400" cy="1449823"/>
          </a:xfrm>
          <a:custGeom>
            <a:avLst/>
            <a:gdLst>
              <a:gd name="connsiteX0" fmla="*/ 0 w 7264400"/>
              <a:gd name="connsiteY0" fmla="*/ 1183123 h 1449823"/>
              <a:gd name="connsiteX1" fmla="*/ 482600 w 7264400"/>
              <a:gd name="connsiteY1" fmla="*/ 1094223 h 1449823"/>
              <a:gd name="connsiteX2" fmla="*/ 1028700 w 7264400"/>
              <a:gd name="connsiteY2" fmla="*/ 675123 h 1449823"/>
              <a:gd name="connsiteX3" fmla="*/ 1574800 w 7264400"/>
              <a:gd name="connsiteY3" fmla="*/ 395723 h 1449823"/>
              <a:gd name="connsiteX4" fmla="*/ 1574800 w 7264400"/>
              <a:gd name="connsiteY4" fmla="*/ 395723 h 1449823"/>
              <a:gd name="connsiteX5" fmla="*/ 2895600 w 7264400"/>
              <a:gd name="connsiteY5" fmla="*/ 141723 h 1449823"/>
              <a:gd name="connsiteX6" fmla="*/ 4292600 w 7264400"/>
              <a:gd name="connsiteY6" fmla="*/ 2023 h 1449823"/>
              <a:gd name="connsiteX7" fmla="*/ 5537200 w 7264400"/>
              <a:gd name="connsiteY7" fmla="*/ 78223 h 1449823"/>
              <a:gd name="connsiteX8" fmla="*/ 6235700 w 7264400"/>
              <a:gd name="connsiteY8" fmla="*/ 332223 h 1449823"/>
              <a:gd name="connsiteX9" fmla="*/ 7061200 w 7264400"/>
              <a:gd name="connsiteY9" fmla="*/ 954523 h 1449823"/>
              <a:gd name="connsiteX10" fmla="*/ 7264400 w 7264400"/>
              <a:gd name="connsiteY10" fmla="*/ 1449823 h 144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64400" h="1449823">
                <a:moveTo>
                  <a:pt x="0" y="1183123"/>
                </a:moveTo>
                <a:cubicBezTo>
                  <a:pt x="155575" y="1181006"/>
                  <a:pt x="311150" y="1178890"/>
                  <a:pt x="482600" y="1094223"/>
                </a:cubicBezTo>
                <a:cubicBezTo>
                  <a:pt x="654050" y="1009556"/>
                  <a:pt x="846667" y="791540"/>
                  <a:pt x="1028700" y="675123"/>
                </a:cubicBezTo>
                <a:cubicBezTo>
                  <a:pt x="1210733" y="558706"/>
                  <a:pt x="1574800" y="395723"/>
                  <a:pt x="1574800" y="395723"/>
                </a:cubicBezTo>
                <a:lnTo>
                  <a:pt x="1574800" y="395723"/>
                </a:lnTo>
                <a:cubicBezTo>
                  <a:pt x="1794933" y="353390"/>
                  <a:pt x="2442633" y="207340"/>
                  <a:pt x="2895600" y="141723"/>
                </a:cubicBezTo>
                <a:cubicBezTo>
                  <a:pt x="3348567" y="76106"/>
                  <a:pt x="3852333" y="12606"/>
                  <a:pt x="4292600" y="2023"/>
                </a:cubicBezTo>
                <a:cubicBezTo>
                  <a:pt x="4732867" y="-8560"/>
                  <a:pt x="5213350" y="23190"/>
                  <a:pt x="5537200" y="78223"/>
                </a:cubicBezTo>
                <a:cubicBezTo>
                  <a:pt x="5861050" y="133256"/>
                  <a:pt x="5981700" y="186173"/>
                  <a:pt x="6235700" y="332223"/>
                </a:cubicBezTo>
                <a:cubicBezTo>
                  <a:pt x="6489700" y="478273"/>
                  <a:pt x="6889750" y="768256"/>
                  <a:pt x="7061200" y="954523"/>
                </a:cubicBezTo>
                <a:cubicBezTo>
                  <a:pt x="7232650" y="1140790"/>
                  <a:pt x="7248525" y="1295306"/>
                  <a:pt x="7264400" y="1449823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2276AA2-CA08-B94D-ADF9-784778825DFE}"/>
              </a:ext>
            </a:extLst>
          </p:cNvPr>
          <p:cNvSpPr/>
          <p:nvPr/>
        </p:nvSpPr>
        <p:spPr>
          <a:xfrm>
            <a:off x="1498600" y="2290631"/>
            <a:ext cx="1308100" cy="287469"/>
          </a:xfrm>
          <a:custGeom>
            <a:avLst/>
            <a:gdLst>
              <a:gd name="connsiteX0" fmla="*/ 0 w 1308100"/>
              <a:gd name="connsiteY0" fmla="*/ 223969 h 287469"/>
              <a:gd name="connsiteX1" fmla="*/ 444500 w 1308100"/>
              <a:gd name="connsiteY1" fmla="*/ 160469 h 287469"/>
              <a:gd name="connsiteX2" fmla="*/ 825500 w 1308100"/>
              <a:gd name="connsiteY2" fmla="*/ 33469 h 287469"/>
              <a:gd name="connsiteX3" fmla="*/ 1168400 w 1308100"/>
              <a:gd name="connsiteY3" fmla="*/ 20769 h 287469"/>
              <a:gd name="connsiteX4" fmla="*/ 1308100 w 1308100"/>
              <a:gd name="connsiteY4" fmla="*/ 287469 h 28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287469">
                <a:moveTo>
                  <a:pt x="0" y="223969"/>
                </a:moveTo>
                <a:cubicBezTo>
                  <a:pt x="153458" y="208094"/>
                  <a:pt x="306917" y="192219"/>
                  <a:pt x="444500" y="160469"/>
                </a:cubicBezTo>
                <a:cubicBezTo>
                  <a:pt x="582083" y="128719"/>
                  <a:pt x="704850" y="56752"/>
                  <a:pt x="825500" y="33469"/>
                </a:cubicBezTo>
                <a:cubicBezTo>
                  <a:pt x="946150" y="10186"/>
                  <a:pt x="1087967" y="-21564"/>
                  <a:pt x="1168400" y="20769"/>
                </a:cubicBezTo>
                <a:cubicBezTo>
                  <a:pt x="1248833" y="63102"/>
                  <a:pt x="1278466" y="175285"/>
                  <a:pt x="1308100" y="287469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122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2" grpId="0" animBg="1"/>
      <p:bldP spid="13" grpId="0" animBg="1"/>
      <p:bldP spid="15" grpId="0" animBg="1"/>
      <p:bldP spid="15" grpId="1" animBg="1"/>
      <p:bldP spid="16" grpId="0" animBg="1"/>
      <p:bldP spid="16" grpId="1" animBg="1"/>
      <p:bldP spid="9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F8C21-BECC-4249-85A4-4A7BA1ED6466}" type="slidenum">
              <a:rPr lang="de-DE"/>
              <a:pPr>
                <a:defRPr/>
              </a:pPr>
              <a:t>7</a:t>
            </a:fld>
            <a:endParaRPr lang="de-DE"/>
          </a:p>
        </p:txBody>
      </p:sp>
      <p:sp>
        <p:nvSpPr>
          <p:cNvPr id="194579" name="Line 19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Baum in Binomial-Heap: </a:t>
            </a:r>
            <a:r>
              <a:rPr lang="en-US" dirty="0" err="1">
                <a:cs typeface="+mn-cs"/>
              </a:rPr>
              <a:t>Zentrale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Invariante</a:t>
            </a:r>
            <a:r>
              <a:rPr lang="en-US" dirty="0">
                <a:cs typeface="+mn-cs"/>
              </a:rPr>
              <a:t> </a:t>
            </a:r>
            <a:br>
              <a:rPr lang="en-US" dirty="0">
                <a:cs typeface="+mn-cs"/>
              </a:rPr>
            </a:br>
            <a:r>
              <a:rPr lang="en-US" dirty="0">
                <a:solidFill>
                  <a:srgbClr val="FF0000"/>
                </a:solidFill>
                <a:cs typeface="+mn-cs"/>
              </a:rPr>
              <a:t>Rang =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Anzahl</a:t>
            </a:r>
            <a:r>
              <a:rPr lang="en-US" dirty="0">
                <a:solidFill>
                  <a:srgbClr val="FF0000"/>
                </a:solidFill>
                <a:cs typeface="+mn-cs"/>
              </a:rPr>
              <a:t> der Kinder des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Wurzelknotens</a:t>
            </a:r>
            <a:endParaRPr lang="en-US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6227763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4565" name="Oval 5"/>
          <p:cNvSpPr>
            <a:spLocks noChangeArrowheads="1"/>
          </p:cNvSpPr>
          <p:nvPr/>
        </p:nvSpPr>
        <p:spPr bwMode="auto">
          <a:xfrm>
            <a:off x="6227763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>
            <a:off x="6443663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67" name="Oval 7"/>
          <p:cNvSpPr>
            <a:spLocks noChangeArrowheads="1"/>
          </p:cNvSpPr>
          <p:nvPr/>
        </p:nvSpPr>
        <p:spPr bwMode="auto">
          <a:xfrm>
            <a:off x="52197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4568" name="Oval 8"/>
          <p:cNvSpPr>
            <a:spLocks noChangeArrowheads="1"/>
          </p:cNvSpPr>
          <p:nvPr/>
        </p:nvSpPr>
        <p:spPr bwMode="auto">
          <a:xfrm>
            <a:off x="5219700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4569" name="Line 9"/>
          <p:cNvSpPr>
            <a:spLocks noChangeShapeType="1"/>
          </p:cNvSpPr>
          <p:nvPr/>
        </p:nvSpPr>
        <p:spPr bwMode="auto">
          <a:xfrm>
            <a:off x="5435600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0" name="Line 10"/>
          <p:cNvSpPr>
            <a:spLocks noChangeShapeType="1"/>
          </p:cNvSpPr>
          <p:nvPr/>
        </p:nvSpPr>
        <p:spPr bwMode="auto">
          <a:xfrm flipH="1">
            <a:off x="5578475" y="285273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1" name="Oval 11"/>
          <p:cNvSpPr>
            <a:spLocks noChangeArrowheads="1"/>
          </p:cNvSpPr>
          <p:nvPr/>
        </p:nvSpPr>
        <p:spPr bwMode="auto">
          <a:xfrm>
            <a:off x="428307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4572" name="Oval 12"/>
          <p:cNvSpPr>
            <a:spLocks noChangeArrowheads="1"/>
          </p:cNvSpPr>
          <p:nvPr/>
        </p:nvSpPr>
        <p:spPr bwMode="auto">
          <a:xfrm>
            <a:off x="4283075" y="45085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4573" name="Line 13"/>
          <p:cNvSpPr>
            <a:spLocks noChangeShapeType="1"/>
          </p:cNvSpPr>
          <p:nvPr/>
        </p:nvSpPr>
        <p:spPr bwMode="auto">
          <a:xfrm>
            <a:off x="4498975" y="393223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4" name="Oval 14"/>
          <p:cNvSpPr>
            <a:spLocks noChangeArrowheads="1"/>
          </p:cNvSpPr>
          <p:nvPr/>
        </p:nvSpPr>
        <p:spPr bwMode="auto">
          <a:xfrm>
            <a:off x="3275013" y="45085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4575" name="Oval 15"/>
          <p:cNvSpPr>
            <a:spLocks noChangeArrowheads="1"/>
          </p:cNvSpPr>
          <p:nvPr/>
        </p:nvSpPr>
        <p:spPr bwMode="auto">
          <a:xfrm>
            <a:off x="3275013" y="54451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4576" name="Line 16"/>
          <p:cNvSpPr>
            <a:spLocks noChangeShapeType="1"/>
          </p:cNvSpPr>
          <p:nvPr/>
        </p:nvSpPr>
        <p:spPr bwMode="auto">
          <a:xfrm>
            <a:off x="3490913" y="49403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7" name="Line 17"/>
          <p:cNvSpPr>
            <a:spLocks noChangeShapeType="1"/>
          </p:cNvSpPr>
          <p:nvPr/>
        </p:nvSpPr>
        <p:spPr bwMode="auto">
          <a:xfrm flipH="1">
            <a:off x="3633788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578" name="Line 18"/>
          <p:cNvSpPr>
            <a:spLocks noChangeShapeType="1"/>
          </p:cNvSpPr>
          <p:nvPr/>
        </p:nvSpPr>
        <p:spPr bwMode="auto">
          <a:xfrm flipV="1">
            <a:off x="4643438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347864" y="141277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23" name="Rechteck 4">
            <a:extLst>
              <a:ext uri="{FF2B5EF4-FFF2-40B4-BE49-F238E27FC236}">
                <a16:creationId xmlns:a16="http://schemas.microsoft.com/office/drawing/2014/main" id="{41A4ACFE-5924-E64C-A5B1-130F037EC160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11E81-0973-9949-BAA0-AD0BFE932047}" type="slidenum">
              <a:rPr lang="de-DE"/>
              <a:pPr>
                <a:defRPr/>
              </a:pPr>
              <a:t>8</a:t>
            </a:fld>
            <a:endParaRPr lang="de-DE"/>
          </a:p>
        </p:txBody>
      </p:sp>
      <p:sp>
        <p:nvSpPr>
          <p:cNvPr id="195622" name="Line 38"/>
          <p:cNvSpPr>
            <a:spLocks noChangeShapeType="1"/>
          </p:cNvSpPr>
          <p:nvPr/>
        </p:nvSpPr>
        <p:spPr bwMode="auto">
          <a:xfrm flipH="1">
            <a:off x="4716463" y="3716338"/>
            <a:ext cx="1511300" cy="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Fibonacci-Heap: </a:t>
            </a:r>
            <a:r>
              <a:rPr lang="en-US" dirty="0" err="1"/>
              <a:t>Anpassung</a:t>
            </a:r>
            <a:r>
              <a:rPr lang="en-US" dirty="0"/>
              <a:t> der </a:t>
            </a:r>
            <a:r>
              <a:rPr lang="en-US" dirty="0" err="1"/>
              <a:t>Struktur</a:t>
            </a:r>
            <a:endParaRPr lang="en-US" dirty="0">
              <a:cs typeface="+mj-cs"/>
            </a:endParaRPr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en-US" dirty="0">
                <a:cs typeface="+mn-cs"/>
              </a:rPr>
              <a:t>Baum in Fibonacci-Heap: </a:t>
            </a:r>
            <a:r>
              <a:rPr lang="en-US" dirty="0" err="1"/>
              <a:t>Zentrale</a:t>
            </a:r>
            <a:r>
              <a:rPr lang="en-US" dirty="0"/>
              <a:t> </a:t>
            </a:r>
            <a:r>
              <a:rPr lang="en-US" dirty="0" err="1"/>
              <a:t>Invariante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Rang = </a:t>
            </a:r>
            <a:r>
              <a:rPr lang="en-US" dirty="0" err="1">
                <a:solidFill>
                  <a:srgbClr val="FF0000"/>
                </a:solidFill>
              </a:rPr>
              <a:t>Anzahl</a:t>
            </a:r>
            <a:r>
              <a:rPr lang="en-US" dirty="0">
                <a:solidFill>
                  <a:srgbClr val="FF0000"/>
                </a:solidFill>
              </a:rPr>
              <a:t> der Kinder des </a:t>
            </a:r>
            <a:r>
              <a:rPr lang="en-US" dirty="0" err="1">
                <a:solidFill>
                  <a:srgbClr val="FF0000"/>
                </a:solidFill>
              </a:rPr>
              <a:t>Wurzelknotens</a:t>
            </a:r>
            <a:endParaRPr 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dirty="0">
              <a:cs typeface="+mn-cs"/>
            </a:endParaRPr>
          </a:p>
        </p:txBody>
      </p:sp>
      <p:sp>
        <p:nvSpPr>
          <p:cNvPr id="195615" name="Line 31"/>
          <p:cNvSpPr>
            <a:spLocks noChangeShapeType="1"/>
          </p:cNvSpPr>
          <p:nvPr/>
        </p:nvSpPr>
        <p:spPr bwMode="auto">
          <a:xfrm>
            <a:off x="1042988" y="2708275"/>
            <a:ext cx="7345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16" name="Oval 32"/>
          <p:cNvSpPr>
            <a:spLocks noChangeArrowheads="1"/>
          </p:cNvSpPr>
          <p:nvPr/>
        </p:nvSpPr>
        <p:spPr bwMode="auto">
          <a:xfrm>
            <a:off x="6227763" y="24923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5617" name="Oval 33"/>
          <p:cNvSpPr>
            <a:spLocks noChangeArrowheads="1"/>
          </p:cNvSpPr>
          <p:nvPr/>
        </p:nvSpPr>
        <p:spPr bwMode="auto">
          <a:xfrm>
            <a:off x="6227763" y="350043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5618" name="Line 34"/>
          <p:cNvSpPr>
            <a:spLocks noChangeShapeType="1"/>
          </p:cNvSpPr>
          <p:nvPr/>
        </p:nvSpPr>
        <p:spPr bwMode="auto">
          <a:xfrm>
            <a:off x="6443663" y="29241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19" name="Oval 35"/>
          <p:cNvSpPr>
            <a:spLocks noChangeArrowheads="1"/>
          </p:cNvSpPr>
          <p:nvPr/>
        </p:nvSpPr>
        <p:spPr bwMode="auto">
          <a:xfrm>
            <a:off x="5219700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5620" name="Oval 36"/>
          <p:cNvSpPr>
            <a:spLocks noChangeArrowheads="1"/>
          </p:cNvSpPr>
          <p:nvPr/>
        </p:nvSpPr>
        <p:spPr bwMode="auto">
          <a:xfrm>
            <a:off x="5219700" y="44370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5621" name="Line 37"/>
          <p:cNvSpPr>
            <a:spLocks noChangeShapeType="1"/>
          </p:cNvSpPr>
          <p:nvPr/>
        </p:nvSpPr>
        <p:spPr bwMode="auto">
          <a:xfrm>
            <a:off x="5435600" y="39322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3" name="Oval 39"/>
          <p:cNvSpPr>
            <a:spLocks noChangeArrowheads="1"/>
          </p:cNvSpPr>
          <p:nvPr/>
        </p:nvSpPr>
        <p:spPr bwMode="auto">
          <a:xfrm>
            <a:off x="4283075" y="35004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5624" name="Oval 40"/>
          <p:cNvSpPr>
            <a:spLocks noChangeArrowheads="1"/>
          </p:cNvSpPr>
          <p:nvPr/>
        </p:nvSpPr>
        <p:spPr bwMode="auto">
          <a:xfrm>
            <a:off x="4283075" y="45085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5625" name="Line 41"/>
          <p:cNvSpPr>
            <a:spLocks noChangeShapeType="1"/>
          </p:cNvSpPr>
          <p:nvPr/>
        </p:nvSpPr>
        <p:spPr bwMode="auto">
          <a:xfrm>
            <a:off x="4498975" y="393223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6" name="Oval 42"/>
          <p:cNvSpPr>
            <a:spLocks noChangeArrowheads="1"/>
          </p:cNvSpPr>
          <p:nvPr/>
        </p:nvSpPr>
        <p:spPr bwMode="auto">
          <a:xfrm>
            <a:off x="3275013" y="45085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5627" name="Oval 43"/>
          <p:cNvSpPr>
            <a:spLocks noChangeArrowheads="1"/>
          </p:cNvSpPr>
          <p:nvPr/>
        </p:nvSpPr>
        <p:spPr bwMode="auto">
          <a:xfrm>
            <a:off x="3275013" y="54451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5628" name="Line 44"/>
          <p:cNvSpPr>
            <a:spLocks noChangeShapeType="1"/>
          </p:cNvSpPr>
          <p:nvPr/>
        </p:nvSpPr>
        <p:spPr bwMode="auto">
          <a:xfrm>
            <a:off x="3490913" y="49403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29" name="Line 45"/>
          <p:cNvSpPr>
            <a:spLocks noChangeShapeType="1"/>
          </p:cNvSpPr>
          <p:nvPr/>
        </p:nvSpPr>
        <p:spPr bwMode="auto">
          <a:xfrm flipH="1">
            <a:off x="3633788" y="38608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30" name="Line 46"/>
          <p:cNvSpPr>
            <a:spLocks noChangeShapeType="1"/>
          </p:cNvSpPr>
          <p:nvPr/>
        </p:nvSpPr>
        <p:spPr bwMode="auto">
          <a:xfrm flipV="1">
            <a:off x="4643438" y="27797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5631" name="Text Box 47"/>
          <p:cNvSpPr txBox="1">
            <a:spLocks noChangeArrowheads="1"/>
          </p:cNvSpPr>
          <p:nvPr/>
        </p:nvSpPr>
        <p:spPr bwMode="auto">
          <a:xfrm>
            <a:off x="4787900" y="5229225"/>
            <a:ext cx="3070377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  <a:cs typeface="+mn-cs"/>
              </a:rPr>
              <a:t>Kinderliste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br>
              <a:rPr lang="en-US" sz="2400" dirty="0">
                <a:solidFill>
                  <a:srgbClr val="FF0000"/>
                </a:solidFill>
                <a:cs typeface="+mn-cs"/>
              </a:rPr>
            </a:br>
            <a:r>
              <a:rPr lang="en-US" sz="2400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ggf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. 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doppelt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verkettet</a:t>
            </a:r>
            <a:endParaRPr lang="en-US" sz="24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dito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für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dirty="0" err="1">
                <a:solidFill>
                  <a:srgbClr val="FF0000"/>
                </a:solidFill>
                <a:cs typeface="+mn-cs"/>
              </a:rPr>
              <a:t>Wurzelliste</a:t>
            </a:r>
            <a:r>
              <a:rPr lang="en-US" sz="2400" dirty="0">
                <a:solidFill>
                  <a:srgbClr val="FF0000"/>
                </a:solidFill>
                <a:cs typeface="+mn-cs"/>
              </a:rPr>
              <a:t>)</a:t>
            </a:r>
          </a:p>
        </p:txBody>
      </p:sp>
      <p:sp>
        <p:nvSpPr>
          <p:cNvPr id="195632" name="Line 48"/>
          <p:cNvSpPr>
            <a:spLocks noChangeShapeType="1"/>
          </p:cNvSpPr>
          <p:nvPr/>
        </p:nvSpPr>
        <p:spPr bwMode="auto">
          <a:xfrm flipH="1">
            <a:off x="3708400" y="4724400"/>
            <a:ext cx="576263" cy="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5" name="Rechteck 4">
            <a:extLst>
              <a:ext uri="{FF2B5EF4-FFF2-40B4-BE49-F238E27FC236}">
                <a16:creationId xmlns:a16="http://schemas.microsoft.com/office/drawing/2014/main" id="{1C1D01E4-218B-9741-AAB2-1C62A56E0F9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03555-B06D-EF4D-9817-209352E93A40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Fibonacci-Heap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jeden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Knoten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wird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gespeichert</a:t>
            </a:r>
            <a:r>
              <a:rPr lang="en-US" dirty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im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Knoten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gespeichertes</a:t>
            </a:r>
            <a:r>
              <a:rPr lang="en-US" dirty="0">
                <a:cs typeface="+mn-cs"/>
              </a:rPr>
              <a:t> Element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Vater</a:t>
            </a:r>
            <a:endParaRPr lang="en-US" dirty="0">
              <a:cs typeface="+mn-cs"/>
            </a:endParaRP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Liste</a:t>
            </a:r>
            <a:r>
              <a:rPr lang="en-US" dirty="0">
                <a:cs typeface="+mn-cs"/>
              </a:rPr>
              <a:t> der Kinder (</a:t>
            </a:r>
            <a:r>
              <a:rPr lang="en-US" dirty="0" err="1">
                <a:cs typeface="+mn-cs"/>
              </a:rPr>
              <a:t>mit</a:t>
            </a:r>
            <a:r>
              <a:rPr lang="en-US" dirty="0">
                <a:cs typeface="+mn-cs"/>
              </a:rPr>
              <a:t> Start- und </a:t>
            </a:r>
            <a:r>
              <a:rPr lang="en-US" dirty="0" err="1">
                <a:cs typeface="+mn-cs"/>
              </a:rPr>
              <a:t>Endpunkt</a:t>
            </a:r>
            <a:r>
              <a:rPr lang="en-US" dirty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Rang</a:t>
            </a:r>
            <a:endParaRPr lang="en-US" dirty="0">
              <a:cs typeface="+mn-cs"/>
            </a:endParaRP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0B64EDF4-2216-6948-A6E5-9D4FBFE39F2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</TotalTime>
  <Words>1635</Words>
  <Application>Microsoft Macintosh PowerPoint</Application>
  <PresentationFormat>On-screen Show (4:3)</PresentationFormat>
  <Paragraphs>289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cmsy10</vt:lpstr>
      <vt:lpstr>Myriad Pro</vt:lpstr>
      <vt:lpstr>Symbol</vt:lpstr>
      <vt:lpstr>7_Standarddesign</vt:lpstr>
      <vt:lpstr>Algorithmen und Datenstrukturen</vt:lpstr>
      <vt:lpstr>Zusammenfassung bisheriger Ergebnisse</vt:lpstr>
      <vt:lpstr>Wunschliste: Weitere Verbesserungen</vt:lpstr>
      <vt:lpstr>Datenstruktur Fibonacci-Heap</vt:lpstr>
      <vt:lpstr>Prioritätswarteschlangen als Binomial-Heaps</vt:lpstr>
      <vt:lpstr>Verkettung der Liste zweier PQs</vt:lpstr>
      <vt:lpstr>Fibonacci-Heap</vt:lpstr>
      <vt:lpstr>Fibonacci-Heap: Anpassung der Struktur</vt:lpstr>
      <vt:lpstr>Fibonacci-Heap</vt:lpstr>
      <vt:lpstr>Fibonacci-Heap: Lazy-Merge</vt:lpstr>
      <vt:lpstr>Fibonacci-Heap: Lazy-Delete</vt:lpstr>
      <vt:lpstr>Fibonacci-Heap: Lazy-Delete</vt:lpstr>
      <vt:lpstr>Fibonacci-Heap</vt:lpstr>
      <vt:lpstr>Fibonacci-Heap: Übersicht</vt:lpstr>
      <vt:lpstr>Fibonacci-Heap</vt:lpstr>
      <vt:lpstr>Beispiel: deleteMin</vt:lpstr>
      <vt:lpstr>Binomial-Heap-Eigenschaft gilt auch</vt:lpstr>
      <vt:lpstr>Fibonacci-Heap</vt:lpstr>
      <vt:lpstr>Operation delete</vt:lpstr>
      <vt:lpstr>Fibonacci-Heap</vt:lpstr>
      <vt:lpstr>Fibonacci-Heap</vt:lpstr>
      <vt:lpstr>Fibonacci-Heap</vt:lpstr>
      <vt:lpstr>Fibonacci-Heap mit markierten Fehlern</vt:lpstr>
      <vt:lpstr>Strukturfehler: Verschiebung der Arbeit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703</cp:revision>
  <dcterms:created xsi:type="dcterms:W3CDTF">2010-04-27T12:26:40Z</dcterms:created>
  <dcterms:modified xsi:type="dcterms:W3CDTF">2020-04-05T19:08:56Z</dcterms:modified>
</cp:coreProperties>
</file>