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411" r:id="rId2"/>
    <p:sldId id="340" r:id="rId3"/>
    <p:sldId id="323" r:id="rId4"/>
    <p:sldId id="324" r:id="rId5"/>
    <p:sldId id="325" r:id="rId6"/>
    <p:sldId id="326" r:id="rId7"/>
    <p:sldId id="327" r:id="rId8"/>
    <p:sldId id="332" r:id="rId9"/>
    <p:sldId id="409" r:id="rId10"/>
    <p:sldId id="328" r:id="rId11"/>
    <p:sldId id="329" r:id="rId12"/>
    <p:sldId id="412" r:id="rId13"/>
    <p:sldId id="413" r:id="rId14"/>
    <p:sldId id="330" r:id="rId15"/>
    <p:sldId id="367" r:id="rId16"/>
    <p:sldId id="370" r:id="rId17"/>
    <p:sldId id="331" r:id="rId18"/>
    <p:sldId id="414" r:id="rId19"/>
    <p:sldId id="333" r:id="rId20"/>
    <p:sldId id="334" r:id="rId21"/>
    <p:sldId id="335" r:id="rId22"/>
    <p:sldId id="336" r:id="rId23"/>
    <p:sldId id="337" r:id="rId24"/>
    <p:sldId id="366" r:id="rId25"/>
    <p:sldId id="376" r:id="rId26"/>
    <p:sldId id="399" r:id="rId27"/>
    <p:sldId id="380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AFF"/>
    <a:srgbClr val="00429D"/>
    <a:srgbClr val="009999"/>
    <a:srgbClr val="FF6501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34"/>
    <p:restoredTop sz="94694"/>
  </p:normalViewPr>
  <p:slideViewPr>
    <p:cSldViewPr>
      <p:cViewPr varScale="1">
        <p:scale>
          <a:sx n="117" d="100"/>
          <a:sy n="117" d="100"/>
        </p:scale>
        <p:origin x="10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05.04.20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05.04.20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777B9-1B53-A545-A7F4-8732EAD71DDA}"/>
              </a:ext>
            </a:extLst>
          </p:cNvPr>
          <p:cNvSpPr txBox="1"/>
          <p:nvPr/>
        </p:nvSpPr>
        <p:spPr>
          <a:xfrm>
            <a:off x="2268335" y="2060848"/>
            <a:ext cx="460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Prioritätswarteschlangen mit Fibonacci-Heaps</a:t>
            </a:r>
          </a:p>
          <a:p>
            <a:pPr algn="ctr"/>
            <a:r>
              <a:rPr lang="en-DE" dirty="0"/>
              <a:t>Amortisierte Analyse</a:t>
            </a:r>
          </a:p>
        </p:txBody>
      </p:sp>
    </p:spTree>
    <p:extLst>
      <p:ext uri="{BB962C8B-B14F-4D97-AF65-F5344CB8AC3E}">
        <p14:creationId xmlns:p14="http://schemas.microsoft.com/office/powerpoint/2010/main" val="228372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F722-84A1-5E4B-BF41-F2F0B0914A80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1: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Seien</a:t>
            </a:r>
            <a:r>
              <a:rPr lang="en-US" sz="2800" dirty="0">
                <a:cs typeface="+mn-cs"/>
              </a:rPr>
              <a:t> die Kinder von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sortiert</a:t>
            </a:r>
            <a:r>
              <a:rPr lang="en-US" sz="2800" dirty="0">
                <a:cs typeface="+mn-cs"/>
              </a:rPr>
              <a:t> in der </a:t>
            </a:r>
            <a:r>
              <a:rPr lang="en-US" sz="2800" dirty="0" err="1">
                <a:cs typeface="+mn-cs"/>
              </a:rPr>
              <a:t>Reihenfolge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ihres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Anfügens</a:t>
            </a:r>
            <a:r>
              <a:rPr lang="en-US" sz="2800" dirty="0">
                <a:cs typeface="+mn-cs"/>
              </a:rPr>
              <a:t> an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der Rang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Gültigkeit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Beim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Einfügen</a:t>
            </a:r>
            <a:r>
              <a:rPr lang="en-US" sz="2800" dirty="0">
                <a:cs typeface="+mn-cs"/>
              </a:rPr>
              <a:t>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hat </a:t>
            </a:r>
            <a:r>
              <a:rPr lang="en-US" sz="2800" dirty="0" err="1">
                <a:cs typeface="+mn-cs"/>
              </a:rPr>
              <a:t>zu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dieser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auch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Danach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verliert</a:t>
            </a:r>
            <a:r>
              <a:rPr lang="en-US" sz="2800" dirty="0">
                <a:cs typeface="+mn-cs"/>
              </a:rPr>
              <a:t> 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</a:t>
            </a:r>
            <a:r>
              <a:rPr lang="en-US" sz="2800" dirty="0" err="1">
                <a:cs typeface="+mn-cs"/>
              </a:rPr>
              <a:t>höchstens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eines</a:t>
            </a:r>
            <a:r>
              <a:rPr lang="en-US" sz="2800" dirty="0">
                <a:cs typeface="+mn-cs"/>
              </a:rPr>
              <a:t> seiner Kinder</a:t>
            </a:r>
            <a:r>
              <a:rPr lang="en-US" sz="2800" baseline="30000" dirty="0"/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d.h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sein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markierten</a:t>
            </a:r>
            <a:r>
              <a:rPr lang="en-US" dirty="0"/>
              <a:t> </a:t>
            </a:r>
            <a:r>
              <a:rPr lang="en-US" dirty="0" err="1"/>
              <a:t>Vater</a:t>
            </a:r>
            <a:r>
              <a:rPr lang="en-US" dirty="0"/>
              <a:t> </a:t>
            </a:r>
            <a:r>
              <a:rPr lang="en-US" dirty="0" err="1"/>
              <a:t>eines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gelöschten</a:t>
            </a:r>
            <a:r>
              <a:rPr lang="en-US" dirty="0"/>
              <a:t> </a:t>
            </a:r>
            <a:r>
              <a:rPr lang="en-US" dirty="0" err="1"/>
              <a:t>Knotens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konsolidiert</a:t>
            </a:r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A6019650-AEAB-E141-958F-B782AED34E5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3FFB-4E72-BA4E-ABEE-B65855F96B82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2: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enthält</a:t>
            </a:r>
            <a:r>
              <a:rPr lang="en-US" sz="2800" dirty="0">
                <a:cs typeface="+mn-cs"/>
              </a:rPr>
              <a:t> der Baum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Wurzel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mindestens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Elemente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wobei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die (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k+2)</a:t>
            </a:r>
            <a:r>
              <a:rPr lang="en-US" sz="2800" dirty="0">
                <a:cs typeface="+mn-cs"/>
              </a:rPr>
              <a:t>-</a:t>
            </a:r>
            <a:r>
              <a:rPr lang="en-US" sz="2800" dirty="0" err="1">
                <a:cs typeface="+mn-cs"/>
              </a:rPr>
              <a:t>te</a:t>
            </a:r>
            <a:r>
              <a:rPr lang="en-US" sz="2800" dirty="0">
                <a:cs typeface="+mn-cs"/>
              </a:rPr>
              <a:t> Fibonacci-</a:t>
            </a:r>
            <a:r>
              <a:rPr lang="en-US" sz="2800" dirty="0" err="1">
                <a:cs typeface="+mn-cs"/>
              </a:rPr>
              <a:t>Zahl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Einschub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 Definition der Fibonacci-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Zahlen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 </a:t>
            </a:r>
            <a:r>
              <a:rPr lang="en-US" sz="2800" dirty="0">
                <a:cs typeface="+mn-cs"/>
              </a:rPr>
              <a:t>und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+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alle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&gt;1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cs typeface="+mn-cs"/>
              </a:rPr>
              <a:t>Daraus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folgt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dass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i+2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 +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cs typeface="+mn-cs"/>
                <a:sym typeface="Symbol" charset="0"/>
              </a:rPr>
              <a:t>j=0</a:t>
            </a:r>
            <a:r>
              <a:rPr lang="en-US" sz="2800" baseline="30000" dirty="0">
                <a:solidFill>
                  <a:schemeClr val="hlink"/>
                </a:solidFill>
                <a:cs typeface="+mn-cs"/>
                <a:sym typeface="Symbol" charset="0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j</a:t>
            </a:r>
            <a:r>
              <a:rPr lang="en-US" sz="2800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endParaRPr lang="en-US" sz="2800" dirty="0">
              <a:cs typeface="+mn-c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39552" y="3933056"/>
            <a:ext cx="8604448" cy="2376264"/>
            <a:chOff x="539552" y="3933056"/>
            <a:chExt cx="8604448" cy="2376264"/>
          </a:xfrm>
        </p:grpSpPr>
        <p:sp>
          <p:nvSpPr>
            <p:cNvPr id="2" name="Rechteck 1"/>
            <p:cNvSpPr/>
            <p:nvPr/>
          </p:nvSpPr>
          <p:spPr>
            <a:xfrm>
              <a:off x="539552" y="593998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0, 1, 1, 2, 3, 5, 8, 13, 21, 34, 55, 89, 144, 233, 377, 610, 987, 1597, </a:t>
              </a:r>
              <a:r>
                <a:rPr lang="pl-PL" dirty="0" err="1"/>
                <a:t>usw</a:t>
              </a:r>
              <a:r>
                <a:rPr lang="pl-PL" dirty="0"/>
                <a:t>.</a:t>
              </a:r>
              <a:endParaRPr lang="de-DE" dirty="0"/>
            </a:p>
          </p:txBody>
        </p:sp>
        <p:pic>
          <p:nvPicPr>
            <p:cNvPr id="3" name="Bild 2" descr="360px-FibonacciBlock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893" y="3933056"/>
              <a:ext cx="3154107" cy="198884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172400" y="5877272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/>
                <a:t>[Wikipedia]</a:t>
              </a:r>
            </a:p>
          </p:txBody>
        </p:sp>
      </p:grpSp>
      <p:sp>
        <p:nvSpPr>
          <p:cNvPr id="11" name="Rechteck 4">
            <a:extLst>
              <a:ext uri="{FF2B5EF4-FFF2-40B4-BE49-F238E27FC236}">
                <a16:creationId xmlns:a16="http://schemas.microsoft.com/office/drawing/2014/main" id="{DF2BB9E5-88BA-BD48-B837-8C8B5268D6E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3C9E-C199-884E-90AA-82BDA606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i+2</a:t>
            </a:r>
            <a:r>
              <a:rPr lang="en-US" dirty="0">
                <a:solidFill>
                  <a:schemeClr val="hlink"/>
                </a:solidFill>
              </a:rPr>
              <a:t>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 </a:t>
            </a:r>
            <a:r>
              <a:rPr lang="en-US" dirty="0">
                <a:solidFill>
                  <a:schemeClr val="hlink"/>
                </a:solidFill>
              </a:rPr>
              <a:t>                          </a:t>
            </a:r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 = F</a:t>
            </a:r>
            <a:r>
              <a:rPr lang="en-US" baseline="-25000" dirty="0"/>
              <a:t>i-2</a:t>
            </a:r>
            <a:r>
              <a:rPr lang="en-US" dirty="0"/>
              <a:t>+ F</a:t>
            </a:r>
            <a:r>
              <a:rPr lang="en-US" baseline="-25000" dirty="0"/>
              <a:t>i-1</a:t>
            </a:r>
            <a:r>
              <a:rPr lang="en-US" dirty="0"/>
              <a:t>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BE42-7B2E-F246-BCEB-07866C85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i+1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</a:p>
          <a:p>
            <a:pPr marL="0" indent="0">
              <a:buNone/>
            </a:pPr>
            <a:r>
              <a:rPr lang="en-US" sz="2400" baseline="-25000" dirty="0"/>
              <a:t>….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 </a:t>
            </a:r>
            <a:r>
              <a:rPr lang="en-US" sz="2400" dirty="0"/>
              <a:t>+ F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</a:t>
            </a:r>
            <a:r>
              <a:rPr lang="en-US" sz="2400" dirty="0"/>
              <a:t> + F</a:t>
            </a:r>
            <a:r>
              <a:rPr lang="en-US" sz="2400" baseline="-25000" dirty="0"/>
              <a:t>0 </a:t>
            </a:r>
            <a:r>
              <a:rPr lang="en-US" sz="2400" dirty="0"/>
              <a:t>+ F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Symbol" charset="0"/>
                <a:sym typeface="Symbol" charset="0"/>
              </a:rPr>
              <a:t>			        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r>
              <a:rPr lang="en-US" sz="2400" dirty="0"/>
              <a:t>  			       1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1 + </a:t>
            </a:r>
            <a:r>
              <a:rPr lang="en-US" sz="2400" dirty="0"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endParaRPr lang="en-DE" sz="24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053A-85AE-3A4D-BE0F-2DC4686D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0733E2E-1619-CE4A-9D0A-FDC256BFAA47}"/>
              </a:ext>
            </a:extLst>
          </p:cNvPr>
          <p:cNvSpPr/>
          <p:nvPr/>
        </p:nvSpPr>
        <p:spPr>
          <a:xfrm rot="16200000">
            <a:off x="3995936" y="1340769"/>
            <a:ext cx="432048" cy="5904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2C698-0DA8-944C-8FE3-907AC742FD35}"/>
              </a:ext>
            </a:extLst>
          </p:cNvPr>
          <p:cNvSpPr/>
          <p:nvPr/>
        </p:nvSpPr>
        <p:spPr>
          <a:xfrm>
            <a:off x="6951548" y="259626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= 0 </a:t>
            </a:r>
            <a:r>
              <a:rPr lang="en-US" dirty="0"/>
              <a:t>und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= 1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F313189-2D07-ED48-B8C5-439CE438657F}"/>
              </a:ext>
            </a:extLst>
          </p:cNvPr>
          <p:cNvSpPr/>
          <p:nvPr/>
        </p:nvSpPr>
        <p:spPr>
          <a:xfrm rot="16200000">
            <a:off x="7240488" y="4081265"/>
            <a:ext cx="432048" cy="423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28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DE9-4328-024C-B44A-FFF398E4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Rang eines Knotens im Binomialbaum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E001-8051-5E4F-9150-1A0BEBAA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143" y="1380404"/>
            <a:ext cx="5193506" cy="4968875"/>
          </a:xfrm>
        </p:spPr>
        <p:txBody>
          <a:bodyPr/>
          <a:lstStyle/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sz="2000" dirty="0"/>
          </a:p>
          <a:p>
            <a:r>
              <a:rPr lang="en-DE" sz="2000" dirty="0"/>
              <a:t>Ein Binomialbaum vom Rang k hat k Kinder, deren Ränge sind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k-1, k-2, …. 1, 0</a:t>
            </a:r>
          </a:p>
          <a:p>
            <a:r>
              <a:rPr lang="en-US" sz="2000" dirty="0" err="1"/>
              <a:t>Invariante</a:t>
            </a:r>
            <a:r>
              <a:rPr lang="en-US" sz="2000" dirty="0"/>
              <a:t> 1: </a:t>
            </a:r>
            <a:br>
              <a:rPr lang="en-US" sz="2000" dirty="0"/>
            </a:br>
            <a:r>
              <a:rPr lang="en-US" sz="2000" dirty="0"/>
              <a:t>Rang des </a:t>
            </a:r>
            <a:r>
              <a:rPr lang="en-US" sz="2000" dirty="0" err="1">
                <a:solidFill>
                  <a:schemeClr val="hlink"/>
                </a:solidFill>
              </a:rPr>
              <a:t>i</a:t>
            </a:r>
            <a:r>
              <a:rPr lang="en-US" sz="2000" dirty="0"/>
              <a:t>-ten </a:t>
            </a:r>
            <a:r>
              <a:rPr lang="en-US" sz="2000" dirty="0" err="1"/>
              <a:t>Kindes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Fib. Heap </a:t>
            </a:r>
            <a:r>
              <a:rPr lang="en-US" sz="2000" dirty="0">
                <a:solidFill>
                  <a:schemeClr val="hlink"/>
                </a:solidFill>
              </a:rPr>
              <a:t>≥i-2</a:t>
            </a:r>
          </a:p>
          <a:p>
            <a:r>
              <a:rPr lang="en-US" sz="2000" dirty="0"/>
              <a:t>Sei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/>
              <a:t> die </a:t>
            </a:r>
            <a:r>
              <a:rPr lang="en-US" sz="2000" dirty="0" err="1"/>
              <a:t>Mindestanzahl</a:t>
            </a:r>
            <a:r>
              <a:rPr lang="en-US" sz="2000" dirty="0"/>
              <a:t> von </a:t>
            </a:r>
            <a:r>
              <a:rPr lang="en-US" sz="2000" dirty="0" err="1"/>
              <a:t>Knoten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Baumes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Rang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+ 1≤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6063-7344-1A45-A98E-E2B93EC7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3BEA09-C65E-194D-91A8-0B6DF2ED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069" y="116450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2F2466-F38C-C14C-9C18-EBA7E514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2651431-3473-1C40-A02F-1936BEC82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69" y="1596304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7E64FC-2F85-2645-8189-665C11B5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9DF265-D274-3B4E-8BEF-886E944C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C3E4563-1C96-4E4F-A5BD-DEA416AA2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906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F25B911-A3A8-7344-9630-4F478D7A3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2781" y="1524867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D901D7-C8C2-E24D-ACFB-1D3B2BFF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5C1EE8-7772-8D49-A1F6-06321DE79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3CF8D6C-F103-7845-98AD-A802905F6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281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EA8F0B-884F-994F-B972-548DCA63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3180629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1E677F-8EF8-554E-B8B4-A78034C6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411725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79A6A75-ACCE-694E-B6C4-524B1B8C2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219" y="3612429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A5986DF-04CF-E540-97B5-7A32FBF53C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094" y="2532929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D0F0ABA-4CF7-7740-900F-A66375A88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7744" y="1451842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1CBB41C-8BF9-244B-8C6F-692C9EEA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44" y="1093067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D9B8E8DC-FE75-B84C-8318-3877DF99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29" y="1803929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</p:spTree>
    <p:extLst>
      <p:ext uri="{BB962C8B-B14F-4D97-AF65-F5344CB8AC3E}">
        <p14:creationId xmlns:p14="http://schemas.microsoft.com/office/powerpoint/2010/main" val="39797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5E01-D82F-9846-A6D0-D3A6C99FF2C9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der </a:t>
            </a:r>
            <a:r>
              <a:rPr lang="en-US" sz="2400" dirty="0" err="1">
                <a:solidFill>
                  <a:schemeClr val="accent2"/>
                </a:solidFill>
              </a:rPr>
              <a:t>Gültigkeit</a:t>
            </a:r>
            <a:r>
              <a:rPr lang="en-US" sz="2400" dirty="0">
                <a:solidFill>
                  <a:schemeClr val="accent2"/>
                </a:solidFill>
              </a:rPr>
              <a:t> von </a:t>
            </a:r>
            <a:r>
              <a:rPr lang="en-US" sz="2400" dirty="0" err="1">
                <a:solidFill>
                  <a:schemeClr val="accent2"/>
                </a:solidFill>
              </a:rPr>
              <a:t>Invariante</a:t>
            </a:r>
            <a:r>
              <a:rPr lang="en-US" sz="2400" dirty="0">
                <a:solidFill>
                  <a:schemeClr val="accent2"/>
                </a:solidFill>
              </a:rPr>
              <a:t> 2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r>
              <a:rPr lang="en-US" sz="2800" dirty="0"/>
              <a:t>Sei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dirty="0"/>
              <a:t> die </a:t>
            </a:r>
            <a:r>
              <a:rPr lang="en-US" sz="2800" dirty="0" err="1"/>
              <a:t>Mindestanzahl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</a:t>
            </a:r>
            <a:r>
              <a:rPr lang="en-US" sz="2800" dirty="0" err="1"/>
              <a:t>Baumes</a:t>
            </a:r>
            <a:r>
              <a:rPr lang="en-US" sz="2800" dirty="0"/>
              <a:t> </a:t>
            </a:r>
            <a:r>
              <a:rPr lang="en-US" sz="2800" dirty="0" err="1"/>
              <a:t>vom</a:t>
            </a:r>
            <a:r>
              <a:rPr lang="en-US" sz="2800" dirty="0"/>
              <a:t> Rang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+ 1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Weiterhin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=1</a:t>
            </a:r>
            <a:r>
              <a:rPr lang="en-US" dirty="0">
                <a:cs typeface="+mn-cs"/>
              </a:rPr>
              <a:t> und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=2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+ 1 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+ 0 + 1 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≥ </a:t>
            </a:r>
            <a:r>
              <a:rPr lang="en-US" dirty="0" err="1">
                <a:solidFill>
                  <a:schemeClr val="hlink"/>
                </a:solidFill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  + F</a:t>
            </a:r>
            <a:r>
              <a:rPr lang="en-US" baseline="-25000" dirty="0">
                <a:solidFill>
                  <a:schemeClr val="hlink"/>
                </a:solidFill>
              </a:rPr>
              <a:t>k-1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k-2</a:t>
            </a:r>
            <a:r>
              <a:rPr lang="en-US" dirty="0">
                <a:solidFill>
                  <a:schemeClr val="hlink"/>
                </a:solidFill>
              </a:rPr>
              <a:t> +  .… + F</a:t>
            </a:r>
            <a:r>
              <a:rPr lang="en-US" baseline="-25000" dirty="0">
                <a:solidFill>
                  <a:schemeClr val="hlink"/>
                </a:solidFill>
              </a:rPr>
              <a:t>3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+ 1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</a:t>
            </a:r>
            <a:r>
              <a:rPr lang="en-US" dirty="0">
                <a:solidFill>
                  <a:schemeClr val="hlink"/>
                </a:solidFill>
              </a:rPr>
              <a:t> = F</a:t>
            </a:r>
            <a:r>
              <a:rPr lang="en-US" baseline="-25000" dirty="0">
                <a:solidFill>
                  <a:schemeClr val="hlink"/>
                </a:solidFill>
              </a:rPr>
              <a:t>k+2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Also </a:t>
            </a:r>
            <a:r>
              <a:rPr lang="en-US" dirty="0" err="1">
                <a:cs typeface="+mn-cs"/>
              </a:rPr>
              <a:t>folgt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nach</a:t>
            </a:r>
            <a:r>
              <a:rPr lang="en-US" dirty="0">
                <a:cs typeface="+mn-cs"/>
              </a:rPr>
              <a:t> den Fibonacci-</a:t>
            </a:r>
            <a:r>
              <a:rPr lang="en-US" dirty="0" err="1">
                <a:cs typeface="+mn-cs"/>
              </a:rPr>
              <a:t>Zahlen</a:t>
            </a:r>
            <a:r>
              <a:rPr lang="en-US" dirty="0">
                <a:cs typeface="+mn-cs"/>
              </a:rPr>
              <a:t>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                    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≥ 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k+2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3EECCB70-9CFC-9641-BF0A-C96A57CEF4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fibonacci_goo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"/>
            <a:ext cx="10367009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Spirale über den Goldenen Schnitt</a:t>
            </a:r>
          </a:p>
        </p:txBody>
      </p:sp>
    </p:spTree>
    <p:extLst>
      <p:ext uri="{BB962C8B-B14F-4D97-AF65-F5344CB8AC3E}">
        <p14:creationId xmlns:p14="http://schemas.microsoft.com/office/powerpoint/2010/main" val="3987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aus: [Wikipedia]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Screen Shot 2015-04-30 at 10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948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Man hat </a:t>
            </a:r>
            <a:r>
              <a:rPr lang="en-US" dirty="0" err="1">
                <a:cs typeface="+mn-cs"/>
              </a:rPr>
              <a:t>herausgefunden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dass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&gt; </a:t>
            </a:r>
            <a:r>
              <a:rPr lang="en-US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𝛷</a:t>
            </a:r>
            <a:r>
              <a:rPr lang="en-US" baseline="30000" dirty="0">
                <a:solidFill>
                  <a:schemeClr val="hlink"/>
                </a:solidFill>
                <a:cs typeface="+mn-cs"/>
                <a:sym typeface="Symbol" charset="0"/>
              </a:rPr>
              <a:t>k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für</a:t>
            </a:r>
            <a:br>
              <a:rPr lang="en-US" sz="1600" dirty="0">
                <a:cs typeface="+mn-cs"/>
              </a:rPr>
            </a:br>
            <a:r>
              <a:rPr lang="en-US" sz="1600" dirty="0">
                <a:cs typeface="+mn-cs"/>
              </a:rPr>
              <a:t> </a:t>
            </a:r>
            <a:br>
              <a:rPr lang="en-US" sz="1600" dirty="0">
                <a:cs typeface="+mn-cs"/>
              </a:rPr>
            </a:br>
            <a:r>
              <a:rPr lang="en-US" dirty="0">
                <a:cs typeface="+mn-cs"/>
              </a:rPr>
              <a:t>            </a:t>
            </a:r>
            <a:r>
              <a:rPr lang="en-US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𝛷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=(1+   5 )/2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 ≈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1,618034</a:t>
            </a:r>
            <a:br>
              <a:rPr lang="en-US" dirty="0">
                <a:solidFill>
                  <a:schemeClr val="hlink"/>
                </a:solidFill>
                <a:cs typeface="+mn-cs"/>
              </a:rPr>
            </a:br>
            <a:endParaRPr lang="en-US" sz="16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hlink"/>
                </a:solidFill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≥ F</a:t>
            </a:r>
            <a:r>
              <a:rPr lang="en-US" baseline="-25000" dirty="0">
                <a:solidFill>
                  <a:schemeClr val="hlink"/>
                </a:solidFill>
              </a:rPr>
              <a:t>k+2 </a:t>
            </a:r>
            <a:r>
              <a:rPr lang="en-US" dirty="0">
                <a:solidFill>
                  <a:schemeClr val="hlink"/>
                </a:solidFill>
              </a:rPr>
              <a:t>≥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𝛷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k+2</a:t>
            </a:r>
            <a:endParaRPr lang="en-US" dirty="0"/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D.h.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 Baum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Fibonacci-Heap hat </a:t>
            </a:r>
            <a:r>
              <a:rPr lang="en-US" dirty="0" err="1">
                <a:cs typeface="+mn-cs"/>
              </a:rPr>
              <a:t>mindestens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1,61</a:t>
            </a:r>
            <a:r>
              <a:rPr lang="en-US" baseline="30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Sei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n =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1,61</a:t>
            </a:r>
            <a:r>
              <a:rPr lang="en-US" baseline="30000" dirty="0">
                <a:solidFill>
                  <a:schemeClr val="hlink"/>
                </a:solidFill>
              </a:rPr>
              <a:t>k+2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gilt: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n/1,61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1,61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Also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 ∈ O(log n)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654300" y="2044700"/>
            <a:ext cx="71438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725738" y="1900238"/>
            <a:ext cx="71437" cy="360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2797175" y="1900238"/>
            <a:ext cx="3603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F2C93-67BE-8348-AF9B-4F6F71607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02" y="4990497"/>
            <a:ext cx="8388411" cy="98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Also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 ∈ O(log n)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also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O(log n)</a:t>
            </a:r>
            <a:br>
              <a:rPr lang="en-US" dirty="0">
                <a:solidFill>
                  <a:srgbClr val="FF0000"/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</a:t>
            </a:r>
            <a:endParaRPr lang="en-US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DE659-F368-964C-AB47-B9E37DA9FE26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deleteMin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79296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deleteMin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 (#Kinder(x) = Rang(x)):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400" dirty="0">
                <a:cs typeface="+mn-cs"/>
              </a:rPr>
              <a:t>Rang(x)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1 </a:t>
            </a:r>
            <a:r>
              <a:rPr lang="en-US" sz="2400" dirty="0">
                <a:cs typeface="+mn-cs"/>
              </a:rPr>
              <a:t>(-1 </a:t>
            </a:r>
            <a:r>
              <a:rPr lang="en-US" sz="2400" dirty="0" err="1">
                <a:cs typeface="+mn-cs"/>
              </a:rPr>
              <a:t>weil</a:t>
            </a:r>
            <a:r>
              <a:rPr lang="en-US" sz="2400" dirty="0">
                <a:cs typeface="+mn-cs"/>
              </a:rPr>
              <a:t> x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wird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Merge-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verkleinert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-(</a:t>
            </a:r>
            <a:r>
              <a:rPr lang="en-US" sz="2400" dirty="0">
                <a:cs typeface="+mn-cs"/>
              </a:rPr>
              <a:t>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Wegen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sz="2400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(Rang der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max.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  <a:r>
              <a:rPr lang="en-US" sz="2400" dirty="0">
                <a:cs typeface="+mn-cs"/>
              </a:rPr>
              <a:t>)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gilt: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 </a:t>
            </a:r>
            <a:r>
              <a:rPr lang="en-US" sz="2400" dirty="0">
                <a:solidFill>
                  <a:schemeClr val="hlink"/>
                </a:solidFill>
              </a:rPr>
              <a:t>– 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#Bäume</a:t>
            </a:r>
            <a:r>
              <a:rPr lang="en-US" sz="2400" baseline="30000" dirty="0">
                <a:cs typeface="+mn-cs"/>
              </a:rPr>
              <a:t>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deleteMin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96141" y="6093296"/>
            <a:ext cx="2340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Realisierung der Eimerkette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465AB30-9E8E-C24A-940A-39DE2FCA100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CECF-1956-4F44-9D2A-ECF938D587D2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2400" dirty="0">
                <a:cs typeface="+mn-cs"/>
              </a:rPr>
              <a:t>(</a:t>
            </a:r>
            <a:r>
              <a:rPr lang="en-US" sz="2400" dirty="0">
                <a:solidFill>
                  <a:srgbClr val="009999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ist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kein</a:t>
            </a:r>
            <a:r>
              <a:rPr lang="en-US" sz="2400" dirty="0">
                <a:cs typeface="+mn-cs"/>
              </a:rPr>
              <a:t> min-Element – </a:t>
            </a:r>
            <a:r>
              <a:rPr lang="en-US" sz="2400" dirty="0" err="1">
                <a:cs typeface="+mn-cs"/>
              </a:rPr>
              <a:t>sonst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oben</a:t>
            </a:r>
            <a:r>
              <a:rPr lang="en-US" sz="2400" dirty="0">
                <a:cs typeface="+mn-cs"/>
              </a:rPr>
              <a:t>)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</a:t>
            </a:r>
            <a:r>
              <a:rPr lang="en-US" sz="2400" dirty="0">
                <a:cs typeface="+mn-cs"/>
              </a:rPr>
              <a:t>Rang(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Entfernung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Knotens</a:t>
            </a:r>
            <a:r>
              <a:rPr lang="en-US" sz="2400" dirty="0">
                <a:cs typeface="+mn-cs"/>
              </a:rPr>
              <a:t>)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von delete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4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73EEF7EE-8D7F-8A40-BEDE-B428FDA039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1307-BF3E-7B43-8107-847E3891E987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  <a:r>
              <a:rPr lang="en-US" dirty="0">
                <a:cs typeface="+mj-cs"/>
              </a:rPr>
              <a:t> (Forts.)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Fortsetzung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  <a:br>
              <a:rPr lang="en-US" sz="2400" dirty="0">
                <a:solidFill>
                  <a:schemeClr val="hlink"/>
                </a:solidFill>
                <a:cs typeface="+mn-cs"/>
              </a:rPr>
            </a:br>
            <a:r>
              <a:rPr lang="en-US" sz="2400" dirty="0">
                <a:cs typeface="+mn-cs"/>
              </a:rPr>
              <a:t>          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O(log n)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 +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97ADCD17-E87D-3B47-9550-BE20EAF83D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decreaseKey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(x,</a:t>
            </a:r>
            <a:r>
              <a:rPr lang="en-US" sz="2400" dirty="0">
                <a:solidFill>
                  <a:srgbClr val="3C8C93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O(1).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auf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(#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-1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4D27F6B-11C9-6C45-B40E-AA9DD378631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4188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48376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00516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83768" y="5301208"/>
            <a:ext cx="40063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Weitere Entwicklung unter Ausnutzung</a:t>
            </a:r>
            <a:br>
              <a:rPr lang="de-DE" dirty="0"/>
            </a:br>
            <a:r>
              <a:rPr lang="de-DE" dirty="0"/>
              <a:t>von Dateneigenschaften: Radix-Heap</a:t>
            </a:r>
          </a:p>
        </p:txBody>
      </p:sp>
    </p:spTree>
    <p:extLst>
      <p:ext uri="{BB962C8B-B14F-4D97-AF65-F5344CB8AC3E}">
        <p14:creationId xmlns:p14="http://schemas.microsoft.com/office/powerpoint/2010/main" val="234697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Radix-Heap (</a:t>
            </a:r>
            <a:r>
              <a:rPr lang="en-US" dirty="0" err="1">
                <a:cs typeface="+mj-cs"/>
              </a:rPr>
              <a:t>nur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)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93433"/>
              </p:ext>
            </p:extLst>
          </p:nvPr>
        </p:nvGraphicFramePr>
        <p:xfrm>
          <a:off x="1619671" y="3016947"/>
          <a:ext cx="5472609" cy="2860325"/>
        </p:xfrm>
        <a:graphic>
          <a:graphicData uri="http://schemas.openxmlformats.org/drawingml/2006/table">
            <a:tbl>
              <a:tblPr/>
              <a:tblGrid>
                <a:gridCol w="162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 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deleteMin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decreaseKey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Bild 7" descr="Screen Shot 2015-05-07 at 15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31"/>
            <a:ext cx="8035430" cy="184486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Ahuja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Ravindra</a:t>
            </a:r>
            <a:r>
              <a:rPr lang="de-DE" sz="1200" dirty="0">
                <a:solidFill>
                  <a:srgbClr val="0000FF"/>
                </a:solidFill>
              </a:rPr>
              <a:t> K.; Mehlhorn, Kurt; </a:t>
            </a:r>
            <a:r>
              <a:rPr lang="de-DE" sz="1200" dirty="0" err="1">
                <a:solidFill>
                  <a:srgbClr val="0000FF"/>
                </a:solidFill>
              </a:rPr>
              <a:t>Orlin</a:t>
            </a:r>
            <a:r>
              <a:rPr lang="de-DE" sz="1200" dirty="0">
                <a:solidFill>
                  <a:srgbClr val="0000FF"/>
                </a:solidFill>
              </a:rPr>
              <a:t>, James B.;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, Robert E., </a:t>
            </a:r>
            <a:r>
              <a:rPr lang="de-DE" sz="1200" dirty="0" err="1">
                <a:solidFill>
                  <a:srgbClr val="0000FF"/>
                </a:solidFill>
              </a:rPr>
              <a:t>Faster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Association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Computing </a:t>
            </a:r>
            <a:r>
              <a:rPr lang="de-DE" sz="1200" dirty="0" err="1">
                <a:solidFill>
                  <a:srgbClr val="0000FF"/>
                </a:solidFill>
              </a:rPr>
              <a:t>Machinery</a:t>
            </a:r>
            <a:r>
              <a:rPr lang="de-DE" sz="1200" dirty="0">
                <a:solidFill>
                  <a:srgbClr val="0000FF"/>
                </a:solidFill>
              </a:rPr>
              <a:t> 37 (2): 213–223,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050240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amortisierte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838007"/>
          </a:xfrm>
        </p:spPr>
      </p:pic>
      <p:sp>
        <p:nvSpPr>
          <p:cNvPr id="8" name="Rectangle 7"/>
          <p:cNvSpPr/>
          <p:nvPr/>
        </p:nvSpPr>
        <p:spPr>
          <a:xfrm>
            <a:off x="2267744" y="6207695"/>
            <a:ext cx="583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George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Lagogiannis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and Robert E.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STRICT FIBONACCI HEAPS, In Proc. 44th Annual ACM Symposium on Theory of Computing, pages 1177-1184, </a:t>
            </a:r>
            <a:r>
              <a:rPr lang="en" sz="1100" b="1" dirty="0">
                <a:solidFill>
                  <a:srgbClr val="FF0000"/>
                </a:solidFill>
                <a:latin typeface="+mn-lt"/>
              </a:rPr>
              <a:t>2012.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30AFF"/>
                </a:solidFill>
                <a:latin typeface="+mn-lt"/>
              </a:rPr>
              <a:t>Fredman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Michael L.; Sedgewick, Robert;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Sleator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Daniel D.;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Robert E. The pairing heap: a new form of self-adjusting heap.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Algorithmica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 1 (1): 111–129,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1986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14451"/>
            <a:ext cx="1008112" cy="35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228" y="5114451"/>
            <a:ext cx="576064" cy="2587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460439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Merge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902" y="3203532"/>
            <a:ext cx="1213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>
                <a:solidFill>
                  <a:srgbClr val="00429D"/>
                </a:solidFill>
              </a:rPr>
              <a:t>Delete-Min</a:t>
            </a:r>
            <a:endParaRPr lang="en-US" cap="small" dirty="0">
              <a:solidFill>
                <a:srgbClr val="00429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A3DA9A-A247-1041-AB9F-A07D2909CD5F}"/>
              </a:ext>
            </a:extLst>
          </p:cNvPr>
          <p:cNvSpPr/>
          <p:nvPr/>
        </p:nvSpPr>
        <p:spPr>
          <a:xfrm>
            <a:off x="4716016" y="5589240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, Worst-case efficient priority queues. Proc. 7th ACM-SIAM Symposium on Discrete Algorithms, pp. 52–58,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90153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world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1956130" cy="68579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Informatik als Wissenschaft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 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Jahre Entwicklung und Analyse</a:t>
            </a:r>
          </a:p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von Algorithmen und Datenstrukturen</a:t>
            </a:r>
          </a:p>
        </p:txBody>
      </p:sp>
    </p:spTree>
    <p:extLst>
      <p:ext uri="{BB962C8B-B14F-4D97-AF65-F5344CB8AC3E}">
        <p14:creationId xmlns:p14="http://schemas.microsoft.com/office/powerpoint/2010/main" val="876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30276-87D7-2846-BD71-84263D0795D0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Amortisierte Analyse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: Zustandsraum einer Datenstruktur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: beliebige Folge von Operationen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&lt;Op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,…,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24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: Anfangszustand der Datenstruktur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4763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0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19796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510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7717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32750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3464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0671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45704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46418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3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71659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6372225" y="349974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6443663" y="3140968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651500" y="3212406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Arial" charset="0"/>
              </a:rPr>
              <a:t>….</a:t>
            </a: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EA591D64-4C2C-C849-9C56-AF3372312A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0C97-96C8-D845-987A-5573636DECB6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de-DE" sz="1600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Für den Zeitbedarf definieren wir eine Menge von Abschätzungsfunktionen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(s),</a:t>
            </a:r>
            <a:r>
              <a:rPr lang="de-DE" dirty="0">
                <a:cs typeface="+mn-cs"/>
              </a:rPr>
              <a:t> eine pro Operation 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 | X ∈ {Op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,…,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heißt </a:t>
            </a:r>
            <a:r>
              <a:rPr lang="de-DE" dirty="0">
                <a:solidFill>
                  <a:srgbClr val="FF0000"/>
                </a:solidFill>
                <a:cs typeface="+mn-cs"/>
              </a:rPr>
              <a:t>Familie amortisierter Zeitschranken</a:t>
            </a:r>
            <a:r>
              <a:rPr lang="de-DE" dirty="0">
                <a:cs typeface="+mn-cs"/>
              </a:rPr>
              <a:t> falls für jede Sequenz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 von Operationen gilt</a:t>
            </a:r>
            <a:br>
              <a:rPr lang="de-DE" dirty="0">
                <a:cs typeface="+mn-cs"/>
              </a:rPr>
            </a:b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dirty="0">
                <a:solidFill>
                  <a:schemeClr val="hlink"/>
                </a:solidFill>
              </a:rPr>
              <a:t>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(s</a:t>
            </a:r>
            <a:r>
              <a:rPr lang="de-DE" baseline="-25000" dirty="0">
                <a:solidFill>
                  <a:schemeClr val="hlink"/>
                </a:solidFill>
              </a:rPr>
              <a:t>i-1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≤ c +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 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br>
              <a:rPr lang="de-DE" sz="1600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für eine Konstante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c </a:t>
            </a:r>
            <a:r>
              <a:rPr lang="de-DE" dirty="0">
                <a:cs typeface="+mn-cs"/>
              </a:rPr>
              <a:t>unabhängig von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F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D8362CA-ED20-4948-9E8D-4E6C4D0D303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6280D-F08C-E845-A422-2D895EA1C02B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Analyse: Potentialmethode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Behauptung:</a:t>
            </a:r>
            <a:r>
              <a:rPr lang="de-DE" dirty="0">
                <a:cs typeface="+mn-cs"/>
              </a:rPr>
              <a:t>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der Zustandsraum einer Datenstruktur,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der Anfangszustand und sei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eine nichtnegative Funktion. 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>
                <a:solidFill>
                  <a:schemeClr val="hlink"/>
                </a:solidFill>
              </a:rPr>
              <a:t>: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dirty="0">
                <a:solidFill>
                  <a:schemeClr val="hlink"/>
                </a:solidFill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≥0</a:t>
            </a:r>
            <a:r>
              <a:rPr lang="de-DE" dirty="0"/>
              <a:t> wird auch </a:t>
            </a:r>
            <a:r>
              <a:rPr lang="de-DE" dirty="0">
                <a:solidFill>
                  <a:srgbClr val="FF0000"/>
                </a:solidFill>
              </a:rPr>
              <a:t>Potential</a:t>
            </a:r>
            <a:r>
              <a:rPr lang="de-DE" dirty="0"/>
              <a:t> genannt.</a:t>
            </a:r>
          </a:p>
          <a:p>
            <a:pPr eaLnBrk="1" hangingPunct="1">
              <a:buFontTx/>
              <a:buNone/>
              <a:defRPr/>
            </a:pP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Für eine Operation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und einen Zustand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s‘</a:t>
            </a:r>
            <a:r>
              <a:rPr lang="de-DE" dirty="0">
                <a:cs typeface="+mn-cs"/>
              </a:rPr>
              <a:t> definiere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cs typeface="+mn-cs"/>
              </a:rPr>
              <a:t> über die </a:t>
            </a:r>
            <a:r>
              <a:rPr lang="de-DE" dirty="0">
                <a:solidFill>
                  <a:srgbClr val="FF0000"/>
                </a:solidFill>
                <a:cs typeface="+mn-cs"/>
              </a:rPr>
              <a:t>Potentialdifferenz: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s‘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-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+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</a:rPr>
              <a:t>(s)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T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 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Dann sind die Funktionen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</a:t>
            </a:r>
            <a:r>
              <a:rPr lang="de-DE" dirty="0">
                <a:cs typeface="+mn-cs"/>
              </a:rPr>
              <a:t> eine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Familie amortisierter Zeitschranken.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380312" y="356634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398000" y="4715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B9B82B3-3096-E644-93EF-38EC45FAA62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84F6-58E0-2240-852E-5C5BCF301C7F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Zu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zeigen</a:t>
            </a:r>
            <a:r>
              <a:rPr lang="en-US" sz="3200" dirty="0">
                <a:cs typeface="+mn-cs"/>
              </a:rPr>
              <a:t>: 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c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Beweis</a:t>
            </a:r>
            <a:r>
              <a:rPr lang="en-US" sz="3200" dirty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T(F)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de-DE" sz="32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 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979513" y="4714755"/>
            <a:ext cx="1008311" cy="76898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319486" y="555010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konstant</a:t>
            </a:r>
            <a:endParaRPr lang="en-US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F609402A-965B-AF4B-AA75-DBEB41BCA8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CE36D-A3C1-0241-8E0B-59C5DF9986FC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	Für </a:t>
            </a:r>
            <a:r>
              <a:rPr lang="de-DE" dirty="0" err="1">
                <a:cs typeface="+mn-cs"/>
              </a:rPr>
              <a:t>Fibonacci</a:t>
            </a:r>
            <a:r>
              <a:rPr lang="de-DE" dirty="0">
                <a:cs typeface="+mn-cs"/>
              </a:rPr>
              <a:t>-Heaps verwenden wir für das Potential den Begriff Balance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bal</a:t>
            </a:r>
            <a:r>
              <a:rPr lang="de-DE" dirty="0"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    	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(s):= #Bäume + 2</a:t>
            </a:r>
            <a:r>
              <a:rPr lang="en-US" dirty="0">
                <a:solidFill>
                  <a:srgbClr val="FF0000"/>
                </a:solidFill>
                <a:latin typeface="cmsy10" charset="0"/>
                <a:cs typeface="+mn-cs"/>
              </a:rPr>
              <a:t>∙</a:t>
            </a:r>
            <a:r>
              <a:rPr lang="de-DE" dirty="0">
                <a:solidFill>
                  <a:srgbClr val="FF0000"/>
                </a:solidFill>
                <a:cs typeface="+mn-cs"/>
              </a:rPr>
              <a:t>#markierte Knoten im Zustand s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	</a:t>
            </a:r>
            <a:r>
              <a:rPr lang="de-DE" dirty="0">
                <a:cs typeface="+mn-cs"/>
              </a:rPr>
              <a:t>Für jeden markierten Knoten müssen wir 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eine Abtrennung und </a:t>
            </a:r>
            <a:r>
              <a:rPr lang="de-DE" dirty="0" err="1">
                <a:cs typeface="+mn-cs"/>
              </a:rPr>
              <a:t>Entmarkierung</a:t>
            </a:r>
            <a:r>
              <a:rPr lang="de-DE" dirty="0">
                <a:cs typeface="+mn-cs"/>
              </a:rPr>
              <a:t> vornehmen und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dann in die Wurzelliste einsortieren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(was für </a:t>
            </a: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 wieder Aufwand erzeugt)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Daher nehmen zählen wir für das Potential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jeden markierten Knoten zweimal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ADADA-B16C-8C44-854C-39433BA0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77"/>
            <a:ext cx="9144000" cy="3345748"/>
          </a:xfrm>
          <a:prstGeom prst="rect">
            <a:avLst/>
          </a:prstGeom>
        </p:spPr>
      </p:pic>
      <p:sp>
        <p:nvSpPr>
          <p:cNvPr id="8" name="Rechteck 4">
            <a:extLst>
              <a:ext uri="{FF2B5EF4-FFF2-40B4-BE49-F238E27FC236}">
                <a16:creationId xmlns:a16="http://schemas.microsoft.com/office/drawing/2014/main" id="{811F6330-CCA6-7F4E-B137-2BEBC9BE67F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CE64-D8F1-A64F-82F0-9FDC5DD6356C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insert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merge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min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ausgeführt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Zustand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 err="1">
                <a:cs typeface="+mn-cs"/>
              </a:rPr>
              <a:t>amortisierter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Aufwand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br>
              <a:rPr lang="en-US" sz="2800" dirty="0">
                <a:solidFill>
                  <a:schemeClr val="hlink"/>
                </a:solidFill>
                <a:cs typeface="+mn-cs"/>
                <a:sym typeface="Wingdings"/>
              </a:rPr>
            </a:br>
            <a:r>
              <a:rPr lang="en-US" sz="2800" dirty="0" err="1">
                <a:solidFill>
                  <a:srgbClr val="FF0000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+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(s’)-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(s)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, falls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i:</a:t>
            </a:r>
            <a:r>
              <a:rPr lang="en-US" sz="2800" dirty="0" err="1">
                <a:solidFill>
                  <a:schemeClr val="hlink"/>
                </a:solidFill>
              </a:rPr>
              <a:t>s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en-US" sz="2800" dirty="0">
                <a:solidFill>
                  <a:schemeClr val="hlink"/>
                </a:solidFill>
                <a:sym typeface="Wingdings"/>
              </a:rPr>
              <a:t> s’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br>
              <a:rPr lang="en-US" sz="2800" dirty="0">
                <a:solidFill>
                  <a:schemeClr val="hlink"/>
                </a:solidFill>
                <a:cs typeface="+mn-cs"/>
              </a:rPr>
            </a:br>
            <a:r>
              <a:rPr lang="en-US" sz="2800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aktuellen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Zustand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ausgeführt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wird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Amortisierte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Kosten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  <a:br>
              <a:rPr lang="en-US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 err="1">
                <a:solidFill>
                  <a:srgbClr val="FF0000"/>
                </a:solidFill>
              </a:rPr>
              <a:t>bal</a:t>
            </a:r>
            <a:r>
              <a:rPr lang="de-DE" sz="2800" dirty="0">
                <a:solidFill>
                  <a:srgbClr val="FF0000"/>
                </a:solidFill>
              </a:rPr>
              <a:t>(s) = #Bäume(s) + 2</a:t>
            </a:r>
            <a:r>
              <a:rPr lang="en-US" sz="2800" dirty="0">
                <a:solidFill>
                  <a:srgbClr val="FF0000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rgbClr val="FF0000"/>
                </a:solidFill>
              </a:rPr>
              <a:t>#markierte Knoten(s)</a:t>
            </a: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insert: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+1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merge: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min: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min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min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cs typeface="+mn-cs"/>
              </a:rPr>
              <a:t>deleteMin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???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O(log n)</a:t>
            </a:r>
            <a:br>
              <a:rPr lang="en-US" dirty="0">
                <a:solidFill>
                  <a:srgbClr val="FF0000"/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wenn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delete </a:t>
            </a:r>
            <a:r>
              <a:rPr lang="en-US" dirty="0" err="1">
                <a:cs typeface="+mn-cs"/>
              </a:rPr>
              <a:t>einige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wurden</a:t>
            </a:r>
            <a:endParaRPr lang="en-US" dirty="0">
              <a:cs typeface="+mn-cs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88FDE2A6-16A1-3A48-B321-BA3EEF9288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4906</TotalTime>
  <Words>2756</Words>
  <Application>Microsoft Macintosh PowerPoint</Application>
  <PresentationFormat>On-screen Show (4:3)</PresentationFormat>
  <Paragraphs>304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cmsy10</vt:lpstr>
      <vt:lpstr>Myriad Pro</vt:lpstr>
      <vt:lpstr>Symbol</vt:lpstr>
      <vt:lpstr>7_Standarddesign</vt:lpstr>
      <vt:lpstr>Algorithmen und Datenstrukturen</vt:lpstr>
      <vt:lpstr>Danksagung</vt:lpstr>
      <vt:lpstr>Amortisierte Analyse</vt:lpstr>
      <vt:lpstr>Amortisierte Analyse</vt:lpstr>
      <vt:lpstr>Amortisierte Analyse: Potentialmethode</vt:lpstr>
      <vt:lpstr>Amortisierte Analyse: Potentialmethode</vt:lpstr>
      <vt:lpstr>Amortisierte Analyse: Potentialmethode</vt:lpstr>
      <vt:lpstr>Fibonacci-Heap: insert, merge, min</vt:lpstr>
      <vt:lpstr>Fibonacci-Heap</vt:lpstr>
      <vt:lpstr>Fibonacci-Heap: Eigenschaften</vt:lpstr>
      <vt:lpstr>Fibonacci-Heap: Eigenschaften</vt:lpstr>
      <vt:lpstr>Fi+2 = 1 + 𝛴j=0i Fj                           Fi = Fi-2+ Fi-1 </vt:lpstr>
      <vt:lpstr>Rang eines Knotens im Binomialbaum</vt:lpstr>
      <vt:lpstr>Fibonacci-Heap</vt:lpstr>
      <vt:lpstr>PowerPoint Presentation</vt:lpstr>
      <vt:lpstr>aus: [Wikipedia]</vt:lpstr>
      <vt:lpstr>Fibonacci-Heap</vt:lpstr>
      <vt:lpstr>Fibonacci-Heap</vt:lpstr>
      <vt:lpstr>Fibonacci-Heap: deleteMin</vt:lpstr>
      <vt:lpstr>Fibonacci-Heap: delete</vt:lpstr>
      <vt:lpstr>Fibonacci-Heap: delete (Forts.)</vt:lpstr>
      <vt:lpstr>Fibonacci-Heap: decreaseKey</vt:lpstr>
      <vt:lpstr>Zusammenfassung: Laufzeitvergleich</vt:lpstr>
      <vt:lpstr>Zusammenfassung: Laufzeitvergleich</vt:lpstr>
      <vt:lpstr>Radix-Heap (nur Analyse)</vt:lpstr>
      <vt:lpstr>Es geht auch ohne amortisierte Analyse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756</cp:revision>
  <dcterms:created xsi:type="dcterms:W3CDTF">2010-04-27T12:26:40Z</dcterms:created>
  <dcterms:modified xsi:type="dcterms:W3CDTF">2020-04-05T20:42:24Z</dcterms:modified>
</cp:coreProperties>
</file>