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0"/>
  </p:notesMasterIdLst>
  <p:handoutMasterIdLst>
    <p:handoutMasterId r:id="rId51"/>
  </p:handoutMasterIdLst>
  <p:sldIdLst>
    <p:sldId id="273" r:id="rId2"/>
    <p:sldId id="473" r:id="rId3"/>
    <p:sldId id="749" r:id="rId4"/>
    <p:sldId id="747" r:id="rId5"/>
    <p:sldId id="746" r:id="rId6"/>
    <p:sldId id="643" r:id="rId7"/>
    <p:sldId id="712" r:id="rId8"/>
    <p:sldId id="753" r:id="rId9"/>
    <p:sldId id="754" r:id="rId10"/>
    <p:sldId id="755" r:id="rId11"/>
    <p:sldId id="756" r:id="rId12"/>
    <p:sldId id="758" r:id="rId13"/>
    <p:sldId id="759" r:id="rId14"/>
    <p:sldId id="757" r:id="rId15"/>
    <p:sldId id="766" r:id="rId16"/>
    <p:sldId id="751" r:id="rId17"/>
    <p:sldId id="744" r:id="rId18"/>
    <p:sldId id="752" r:id="rId19"/>
    <p:sldId id="760" r:id="rId20"/>
    <p:sldId id="750" r:id="rId21"/>
    <p:sldId id="652" r:id="rId22"/>
    <p:sldId id="466" r:id="rId23"/>
    <p:sldId id="467" r:id="rId24"/>
    <p:sldId id="468" r:id="rId25"/>
    <p:sldId id="469" r:id="rId26"/>
    <p:sldId id="470" r:id="rId27"/>
    <p:sldId id="471" r:id="rId28"/>
    <p:sldId id="275" r:id="rId29"/>
    <p:sldId id="276" r:id="rId30"/>
    <p:sldId id="277" r:id="rId31"/>
    <p:sldId id="278" r:id="rId32"/>
    <p:sldId id="462" r:id="rId33"/>
    <p:sldId id="645" r:id="rId34"/>
    <p:sldId id="646" r:id="rId35"/>
    <p:sldId id="647" r:id="rId36"/>
    <p:sldId id="649" r:id="rId37"/>
    <p:sldId id="650" r:id="rId38"/>
    <p:sldId id="651" r:id="rId39"/>
    <p:sldId id="653" r:id="rId40"/>
    <p:sldId id="279" r:id="rId41"/>
    <p:sldId id="280" r:id="rId42"/>
    <p:sldId id="762" r:id="rId43"/>
    <p:sldId id="656" r:id="rId44"/>
    <p:sldId id="764" r:id="rId45"/>
    <p:sldId id="648" r:id="rId46"/>
    <p:sldId id="657" r:id="rId47"/>
    <p:sldId id="765" r:id="rId48"/>
    <p:sldId id="763" r:id="rId4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833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50"/>
    <p:restoredTop sz="94762"/>
  </p:normalViewPr>
  <p:slideViewPr>
    <p:cSldViewPr>
      <p:cViewPr varScale="1">
        <p:scale>
          <a:sx n="117" d="100"/>
          <a:sy n="117" d="100"/>
        </p:scale>
        <p:origin x="12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15.04.20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15.04.20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94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9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24D5B89-3325-D044-A9E2-707542AC534C}" type="datetime1">
              <a:rPr lang="de-DE"/>
              <a:pPr/>
              <a:t>15.04.20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33590-2229-F248-96F0-143ED4C33B9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3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A984E645-BC47-4B47-8724-04D09A9A22AE}"/>
              </a:ext>
            </a:extLst>
          </p:cNvPr>
          <p:cNvSpPr/>
          <p:nvPr/>
        </p:nvSpPr>
        <p:spPr>
          <a:xfrm>
            <a:off x="6211426" y="108857"/>
            <a:ext cx="2825070" cy="43282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C313A4F-2074-F347-9C0E-160A73ED5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Typen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635F5AA-06C7-2649-A408-787A2485F327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772108" y="4564599"/>
            <a:ext cx="1336181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10A79BCA-3C3C-DA45-B1FC-05A2784FA86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431885" y="3760950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44">
            <a:extLst>
              <a:ext uri="{FF2B5EF4-FFF2-40B4-BE49-F238E27FC236}">
                <a16:creationId xmlns:a16="http://schemas.microsoft.com/office/drawing/2014/main" id="{E264770C-C4A1-8E4C-BC42-5B514AD551B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024326" y="4591426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22A89-C728-424C-BDC2-812B8C5002F2}"/>
              </a:ext>
            </a:extLst>
          </p:cNvPr>
          <p:cNvSpPr txBox="1"/>
          <p:nvPr/>
        </p:nvSpPr>
        <p:spPr>
          <a:xfrm flipH="1">
            <a:off x="1772311" y="515420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551B54-D5A7-6448-9C49-A7CA2C307290}"/>
              </a:ext>
            </a:extLst>
          </p:cNvPr>
          <p:cNvSpPr txBox="1"/>
          <p:nvPr/>
        </p:nvSpPr>
        <p:spPr>
          <a:xfrm flipH="1">
            <a:off x="2604746" y="5010699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age</a:t>
            </a:r>
          </a:p>
        </p:txBody>
      </p:sp>
      <p:sp>
        <p:nvSpPr>
          <p:cNvPr id="14" name="Line 44">
            <a:extLst>
              <a:ext uri="{FF2B5EF4-FFF2-40B4-BE49-F238E27FC236}">
                <a16:creationId xmlns:a16="http://schemas.microsoft.com/office/drawing/2014/main" id="{D52BE056-4A07-0441-BB02-F0ECAC4FBC7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115616" y="4499828"/>
            <a:ext cx="0" cy="28803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E0EC7C7-2404-D44E-9CB4-B8DAC74E2CDE}"/>
              </a:ext>
            </a:extLst>
          </p:cNvPr>
          <p:cNvSpPr txBox="1"/>
          <p:nvPr/>
        </p:nvSpPr>
        <p:spPr>
          <a:xfrm flipH="1">
            <a:off x="1763688" y="4352827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24" name="Rectangle 39">
            <a:extLst>
              <a:ext uri="{FF2B5EF4-FFF2-40B4-BE49-F238E27FC236}">
                <a16:creationId xmlns:a16="http://schemas.microsoft.com/office/drawing/2014/main" id="{E86C51EB-66B5-FA47-8D05-4BA6246BAEA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515111" y="4832611"/>
            <a:ext cx="1872206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" name="Line 44">
            <a:extLst>
              <a:ext uri="{FF2B5EF4-FFF2-40B4-BE49-F238E27FC236}">
                <a16:creationId xmlns:a16="http://schemas.microsoft.com/office/drawing/2014/main" id="{790F8509-B9DE-AB43-8A9E-45C8115F596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442900" y="3754643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" name="Line 44">
            <a:extLst>
              <a:ext uri="{FF2B5EF4-FFF2-40B4-BE49-F238E27FC236}">
                <a16:creationId xmlns:a16="http://schemas.microsoft.com/office/drawing/2014/main" id="{879D09B7-CAB2-D74D-B89C-F8595728A18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035341" y="4585119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DA62FF-6AFB-584A-982E-B98A83731D6F}"/>
              </a:ext>
            </a:extLst>
          </p:cNvPr>
          <p:cNvSpPr txBox="1"/>
          <p:nvPr/>
        </p:nvSpPr>
        <p:spPr>
          <a:xfrm flipH="1">
            <a:off x="4783326" y="51479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E9D5A6-06F0-FC40-B217-8E9CA560C457}"/>
              </a:ext>
            </a:extLst>
          </p:cNvPr>
          <p:cNvSpPr txBox="1"/>
          <p:nvPr/>
        </p:nvSpPr>
        <p:spPr>
          <a:xfrm flipH="1">
            <a:off x="5615761" y="5004392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name</a:t>
            </a:r>
          </a:p>
        </p:txBody>
      </p:sp>
      <p:sp>
        <p:nvSpPr>
          <p:cNvPr id="29" name="Line 44">
            <a:extLst>
              <a:ext uri="{FF2B5EF4-FFF2-40B4-BE49-F238E27FC236}">
                <a16:creationId xmlns:a16="http://schemas.microsoft.com/office/drawing/2014/main" id="{75FD9AED-E0CF-6C41-80B3-019E554F88F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136606" y="4503496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44">
            <a:extLst>
              <a:ext uri="{FF2B5EF4-FFF2-40B4-BE49-F238E27FC236}">
                <a16:creationId xmlns:a16="http://schemas.microsoft.com/office/drawing/2014/main" id="{AF93FBBE-3EE1-7B44-B882-01DDA7A8E18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035341" y="5036382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7B2530-E558-0344-ADAA-1AAF515330D2}"/>
              </a:ext>
            </a:extLst>
          </p:cNvPr>
          <p:cNvSpPr txBox="1"/>
          <p:nvPr/>
        </p:nvSpPr>
        <p:spPr>
          <a:xfrm flipH="1">
            <a:off x="4783326" y="557994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ECBF12-A442-244A-88DB-D51A00369C7D}"/>
              </a:ext>
            </a:extLst>
          </p:cNvPr>
          <p:cNvSpPr txBox="1"/>
          <p:nvPr/>
        </p:nvSpPr>
        <p:spPr>
          <a:xfrm flipH="1">
            <a:off x="5615761" y="5455655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stringEqual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B78CC7-3AC7-824F-9458-70389F1752C0}"/>
              </a:ext>
            </a:extLst>
          </p:cNvPr>
          <p:cNvSpPr txBox="1"/>
          <p:nvPr/>
        </p:nvSpPr>
        <p:spPr>
          <a:xfrm flipH="1">
            <a:off x="4774703" y="4346520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38" name="Rectangle 39">
            <a:extLst>
              <a:ext uri="{FF2B5EF4-FFF2-40B4-BE49-F238E27FC236}">
                <a16:creationId xmlns:a16="http://schemas.microsoft.com/office/drawing/2014/main" id="{B3B4AA10-345F-C74A-B8AA-50ED4967D63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416109" y="2069721"/>
            <a:ext cx="2952074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" name="Line 44">
            <a:extLst>
              <a:ext uri="{FF2B5EF4-FFF2-40B4-BE49-F238E27FC236}">
                <a16:creationId xmlns:a16="http://schemas.microsoft.com/office/drawing/2014/main" id="{9AB549EE-52A5-3742-87CC-74CA0871674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1220435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4981F1-E630-0643-B10B-C8AC16A8278E}"/>
              </a:ext>
            </a:extLst>
          </p:cNvPr>
          <p:cNvSpPr txBox="1"/>
          <p:nvPr/>
        </p:nvSpPr>
        <p:spPr>
          <a:xfrm flipH="1">
            <a:off x="7224258" y="178321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A522AF-701B-9346-9F7C-4874CCE55430}"/>
              </a:ext>
            </a:extLst>
          </p:cNvPr>
          <p:cNvSpPr txBox="1"/>
          <p:nvPr/>
        </p:nvSpPr>
        <p:spPr>
          <a:xfrm flipH="1">
            <a:off x="8056693" y="163970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identity</a:t>
            </a:r>
          </a:p>
        </p:txBody>
      </p:sp>
      <p:sp>
        <p:nvSpPr>
          <p:cNvPr id="43" name="Line 44">
            <a:extLst>
              <a:ext uri="{FF2B5EF4-FFF2-40B4-BE49-F238E27FC236}">
                <a16:creationId xmlns:a16="http://schemas.microsoft.com/office/drawing/2014/main" id="{39C42CFE-4AB4-7C47-BE2E-89ADDEFA4D1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901562" y="-538273"/>
            <a:ext cx="0" cy="3620037"/>
          </a:xfrm>
          <a:prstGeom prst="line">
            <a:avLst/>
          </a:prstGeom>
          <a:ln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44" name="Line 44">
            <a:extLst>
              <a:ext uri="{FF2B5EF4-FFF2-40B4-BE49-F238E27FC236}">
                <a16:creationId xmlns:a16="http://schemas.microsoft.com/office/drawing/2014/main" id="{66B6C102-4245-C84D-ABB5-1006E8AB882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1671698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8B3B672-6506-9E46-B765-E299ECDF76AA}"/>
              </a:ext>
            </a:extLst>
          </p:cNvPr>
          <p:cNvSpPr txBox="1"/>
          <p:nvPr/>
        </p:nvSpPr>
        <p:spPr>
          <a:xfrm flipH="1">
            <a:off x="7224258" y="221526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F7E2880-B2A9-9B48-A1A3-1923300A7671}"/>
              </a:ext>
            </a:extLst>
          </p:cNvPr>
          <p:cNvSpPr txBox="1"/>
          <p:nvPr/>
        </p:nvSpPr>
        <p:spPr>
          <a:xfrm flipH="1">
            <a:off x="8056693" y="209097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47" name="Line 44">
            <a:extLst>
              <a:ext uri="{FF2B5EF4-FFF2-40B4-BE49-F238E27FC236}">
                <a16:creationId xmlns:a16="http://schemas.microsoft.com/office/drawing/2014/main" id="{C339A261-CD4E-194F-B64F-3D51574F0FA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212296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0923295-8B0C-F04C-89BA-9E05EF8A0127}"/>
              </a:ext>
            </a:extLst>
          </p:cNvPr>
          <p:cNvSpPr txBox="1"/>
          <p:nvPr/>
        </p:nvSpPr>
        <p:spPr>
          <a:xfrm flipH="1">
            <a:off x="7224258" y="266652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452E225-42CB-F947-90DB-DD764136470B}"/>
              </a:ext>
            </a:extLst>
          </p:cNvPr>
          <p:cNvSpPr txBox="1"/>
          <p:nvPr/>
        </p:nvSpPr>
        <p:spPr>
          <a:xfrm flipH="1">
            <a:off x="8056693" y="254223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BAA68B2-24A7-5E46-A74F-8DBA7F8F07F2}"/>
              </a:ext>
            </a:extLst>
          </p:cNvPr>
          <p:cNvSpPr txBox="1"/>
          <p:nvPr/>
        </p:nvSpPr>
        <p:spPr>
          <a:xfrm flipH="1">
            <a:off x="6798983" y="2721694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D19DFF6D-9A22-2946-8C91-C9E985CE7987}"/>
              </a:ext>
            </a:extLst>
          </p:cNvPr>
          <p:cNvSpPr/>
          <p:nvPr/>
        </p:nvSpPr>
        <p:spPr>
          <a:xfrm>
            <a:off x="4495800" y="1383820"/>
            <a:ext cx="1643743" cy="2952075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6722F157-8F74-C24B-B38F-9BEEBA1A8A57}"/>
              </a:ext>
            </a:extLst>
          </p:cNvPr>
          <p:cNvSpPr/>
          <p:nvPr/>
        </p:nvSpPr>
        <p:spPr>
          <a:xfrm>
            <a:off x="1447800" y="1266124"/>
            <a:ext cx="1643743" cy="3069771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54" name="Line 44">
            <a:extLst>
              <a:ext uri="{FF2B5EF4-FFF2-40B4-BE49-F238E27FC236}">
                <a16:creationId xmlns:a16="http://schemas.microsoft.com/office/drawing/2014/main" id="{93A9093B-2060-4849-9799-104713A52D6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425563" y="1105471"/>
            <a:ext cx="0" cy="572036"/>
          </a:xfrm>
          <a:prstGeom prst="line">
            <a:avLst/>
          </a:prstGeom>
          <a:ln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A777DF-63B6-C74C-B788-EC1E5CD9AE71}"/>
              </a:ext>
            </a:extLst>
          </p:cNvPr>
          <p:cNvSpPr txBox="1"/>
          <p:nvPr/>
        </p:nvSpPr>
        <p:spPr>
          <a:xfrm>
            <a:off x="2574452" y="371849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type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937B9A6-FEE6-9645-B869-5D559B9E8BDE}"/>
              </a:ext>
            </a:extLst>
          </p:cNvPr>
          <p:cNvSpPr txBox="1"/>
          <p:nvPr/>
        </p:nvSpPr>
        <p:spPr>
          <a:xfrm>
            <a:off x="5644223" y="371849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type</a:t>
            </a:r>
          </a:p>
        </p:txBody>
      </p:sp>
      <p:sp>
        <p:nvSpPr>
          <p:cNvPr id="56" name="Line 44">
            <a:extLst>
              <a:ext uri="{FF2B5EF4-FFF2-40B4-BE49-F238E27FC236}">
                <a16:creationId xmlns:a16="http://schemas.microsoft.com/office/drawing/2014/main" id="{8ABF2DBC-9F46-5243-A13A-56357D01126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774120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76D835-794E-0548-BEB0-D10C5BC0C7F4}"/>
              </a:ext>
            </a:extLst>
          </p:cNvPr>
          <p:cNvSpPr txBox="1"/>
          <p:nvPr/>
        </p:nvSpPr>
        <p:spPr>
          <a:xfrm flipH="1">
            <a:off x="8056693" y="1160735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“Set”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5739539-6E3D-BC42-A93C-8E42722B6E3F}"/>
              </a:ext>
            </a:extLst>
          </p:cNvPr>
          <p:cNvSpPr txBox="1"/>
          <p:nvPr/>
        </p:nvSpPr>
        <p:spPr>
          <a:xfrm flipH="1">
            <a:off x="7224258" y="131513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4CAB6B-9BBD-074F-87C3-2CD672450079}"/>
              </a:ext>
            </a:extLst>
          </p:cNvPr>
          <p:cNvSpPr txBox="1"/>
          <p:nvPr/>
        </p:nvSpPr>
        <p:spPr>
          <a:xfrm>
            <a:off x="722401" y="432825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B433642-2EBD-7D46-80C5-42B4F7FDA1A0}"/>
              </a:ext>
            </a:extLst>
          </p:cNvPr>
          <p:cNvSpPr txBox="1"/>
          <p:nvPr/>
        </p:nvSpPr>
        <p:spPr>
          <a:xfrm>
            <a:off x="3717421" y="4328255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D66868-95E6-8D41-9E81-A965949CBC06}"/>
              </a:ext>
            </a:extLst>
          </p:cNvPr>
          <p:cNvSpPr txBox="1"/>
          <p:nvPr/>
        </p:nvSpPr>
        <p:spPr>
          <a:xfrm>
            <a:off x="405079" y="5679120"/>
            <a:ext cx="2395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=(s1) steht für </a:t>
            </a:r>
            <a:br>
              <a:rPr lang="en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          =(type(s1)) also =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3B3EA00-54B0-214C-8821-7B48917D7A38}"/>
              </a:ext>
            </a:extLst>
          </p:cNvPr>
          <p:cNvSpPr txBox="1"/>
          <p:nvPr/>
        </p:nvSpPr>
        <p:spPr>
          <a:xfrm>
            <a:off x="4737912" y="5951319"/>
            <a:ext cx="266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=(s2) steht für stringEqual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7487C2E-5B52-5848-98D9-F24CF3C47926}"/>
              </a:ext>
            </a:extLst>
          </p:cNvPr>
          <p:cNvSpPr txBox="1"/>
          <p:nvPr/>
        </p:nvSpPr>
        <p:spPr>
          <a:xfrm>
            <a:off x="179512" y="2420888"/>
            <a:ext cx="1901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s1 := &lt;…&gt; : Set </a:t>
            </a:r>
            <a:br>
              <a:rPr lang="en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    with key as age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85FAB59-7CDA-0943-97E2-1425446B1412}"/>
              </a:ext>
            </a:extLst>
          </p:cNvPr>
          <p:cNvSpPr txBox="1"/>
          <p:nvPr/>
        </p:nvSpPr>
        <p:spPr>
          <a:xfrm>
            <a:off x="2987824" y="2420888"/>
            <a:ext cx="2690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s2 := &lt;…&gt; : Set </a:t>
            </a:r>
            <a:br>
              <a:rPr lang="en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         with key as name</a:t>
            </a:r>
            <a:br>
              <a:rPr lang="en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         with = as stringEqual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9B19E8-EAF0-C94F-BD88-4F6533C0EEDB}"/>
              </a:ext>
            </a:extLst>
          </p:cNvPr>
          <p:cNvSpPr txBox="1"/>
          <p:nvPr/>
        </p:nvSpPr>
        <p:spPr>
          <a:xfrm>
            <a:off x="7445029" y="3356992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Datenstruktur</a:t>
            </a:r>
            <a:br>
              <a:rPr lang="en-DE" sz="1400" dirty="0"/>
            </a:br>
            <a:r>
              <a:rPr lang="en-DE" sz="1400" dirty="0"/>
              <a:t>für Typ</a:t>
            </a:r>
          </a:p>
        </p:txBody>
      </p:sp>
      <p:sp>
        <p:nvSpPr>
          <p:cNvPr id="51" name="Line 44">
            <a:extLst>
              <a:ext uri="{FF2B5EF4-FFF2-40B4-BE49-F238E27FC236}">
                <a16:creationId xmlns:a16="http://schemas.microsoft.com/office/drawing/2014/main" id="{AC78662F-473A-5D42-AF59-3165A4E69A6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333853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031E7F3-E465-C646-B51F-3E0BCA887453}"/>
              </a:ext>
            </a:extLst>
          </p:cNvPr>
          <p:cNvSpPr txBox="1"/>
          <p:nvPr/>
        </p:nvSpPr>
        <p:spPr>
          <a:xfrm flipH="1">
            <a:off x="7224258" y="87486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type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8A350FC-0493-6C4A-9390-B2CB80A7C9C5}"/>
              </a:ext>
            </a:extLst>
          </p:cNvPr>
          <p:cNvSpPr txBox="1"/>
          <p:nvPr/>
        </p:nvSpPr>
        <p:spPr>
          <a:xfrm flipH="1">
            <a:off x="8056693" y="754335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Type</a:t>
            </a:r>
          </a:p>
        </p:txBody>
      </p:sp>
    </p:spTree>
    <p:extLst>
      <p:ext uri="{BB962C8B-B14F-4D97-AF65-F5344CB8AC3E}">
        <p14:creationId xmlns:p14="http://schemas.microsoft.com/office/powerpoint/2010/main" val="345332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0" grpId="0"/>
      <p:bldP spid="61" grpId="0"/>
      <p:bldP spid="62" grpId="0"/>
      <p:bldP spid="51" grpId="0" animBg="1"/>
      <p:bldP spid="52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Kontexte und Instanzen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24" name="Rectangle 39">
            <a:extLst>
              <a:ext uri="{FF2B5EF4-FFF2-40B4-BE49-F238E27FC236}">
                <a16:creationId xmlns:a16="http://schemas.microsoft.com/office/drawing/2014/main" id="{E86C51EB-66B5-FA47-8D05-4BA6246BAEA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551929" y="5005548"/>
            <a:ext cx="105442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" name="Line 44">
            <a:extLst>
              <a:ext uri="{FF2B5EF4-FFF2-40B4-BE49-F238E27FC236}">
                <a16:creationId xmlns:a16="http://schemas.microsoft.com/office/drawing/2014/main" id="{790F8509-B9DE-AB43-8A9E-45C8115F596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3070828" y="4336469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44">
            <a:extLst>
              <a:ext uri="{FF2B5EF4-FFF2-40B4-BE49-F238E27FC236}">
                <a16:creationId xmlns:a16="http://schemas.microsoft.com/office/drawing/2014/main" id="{75FD9AED-E0CF-6C41-80B3-019E554F88F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764534" y="5085322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B78CC7-3AC7-824F-9458-70389F1752C0}"/>
              </a:ext>
            </a:extLst>
          </p:cNvPr>
          <p:cNvSpPr txBox="1"/>
          <p:nvPr/>
        </p:nvSpPr>
        <p:spPr>
          <a:xfrm flipH="1">
            <a:off x="2402631" y="4928346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38" name="Rectangle 39">
            <a:extLst>
              <a:ext uri="{FF2B5EF4-FFF2-40B4-BE49-F238E27FC236}">
                <a16:creationId xmlns:a16="http://schemas.microsoft.com/office/drawing/2014/main" id="{B3B4AA10-345F-C74A-B8AA-50ED4967D63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236748" y="2844258"/>
            <a:ext cx="2566652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" name="Line 44">
            <a:extLst>
              <a:ext uri="{FF2B5EF4-FFF2-40B4-BE49-F238E27FC236}">
                <a16:creationId xmlns:a16="http://schemas.microsoft.com/office/drawing/2014/main" id="{9AB549EE-52A5-3742-87CC-74CA0871674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104201" y="180226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4981F1-E630-0643-B10B-C8AC16A8278E}"/>
              </a:ext>
            </a:extLst>
          </p:cNvPr>
          <p:cNvSpPr txBox="1"/>
          <p:nvPr/>
        </p:nvSpPr>
        <p:spPr>
          <a:xfrm flipH="1">
            <a:off x="4852186" y="236504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A522AF-701B-9346-9F7C-4874CCE55430}"/>
              </a:ext>
            </a:extLst>
          </p:cNvPr>
          <p:cNvSpPr txBox="1"/>
          <p:nvPr/>
        </p:nvSpPr>
        <p:spPr>
          <a:xfrm flipH="1">
            <a:off x="5684621" y="2221534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identity</a:t>
            </a:r>
          </a:p>
        </p:txBody>
      </p:sp>
      <p:sp>
        <p:nvSpPr>
          <p:cNvPr id="44" name="Line 44">
            <a:extLst>
              <a:ext uri="{FF2B5EF4-FFF2-40B4-BE49-F238E27FC236}">
                <a16:creationId xmlns:a16="http://schemas.microsoft.com/office/drawing/2014/main" id="{66B6C102-4245-C84D-ABB5-1006E8AB882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104201" y="2253524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8B3B672-6506-9E46-B765-E299ECDF76AA}"/>
              </a:ext>
            </a:extLst>
          </p:cNvPr>
          <p:cNvSpPr txBox="1"/>
          <p:nvPr/>
        </p:nvSpPr>
        <p:spPr>
          <a:xfrm flipH="1">
            <a:off x="4852186" y="279709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F7E2880-B2A9-9B48-A1A3-1923300A7671}"/>
              </a:ext>
            </a:extLst>
          </p:cNvPr>
          <p:cNvSpPr txBox="1"/>
          <p:nvPr/>
        </p:nvSpPr>
        <p:spPr>
          <a:xfrm flipH="1">
            <a:off x="5684621" y="2672797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stringEqual</a:t>
            </a:r>
          </a:p>
        </p:txBody>
      </p:sp>
      <p:sp>
        <p:nvSpPr>
          <p:cNvPr id="47" name="Line 44">
            <a:extLst>
              <a:ext uri="{FF2B5EF4-FFF2-40B4-BE49-F238E27FC236}">
                <a16:creationId xmlns:a16="http://schemas.microsoft.com/office/drawing/2014/main" id="{C339A261-CD4E-194F-B64F-3D51574F0FA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104201" y="2704787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0923295-8B0C-F04C-89BA-9E05EF8A0127}"/>
              </a:ext>
            </a:extLst>
          </p:cNvPr>
          <p:cNvSpPr txBox="1"/>
          <p:nvPr/>
        </p:nvSpPr>
        <p:spPr>
          <a:xfrm flipH="1">
            <a:off x="4852186" y="324835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BAA68B2-24A7-5E46-A74F-8DBA7F8F07F2}"/>
              </a:ext>
            </a:extLst>
          </p:cNvPr>
          <p:cNvSpPr txBox="1"/>
          <p:nvPr/>
        </p:nvSpPr>
        <p:spPr>
          <a:xfrm flipH="1">
            <a:off x="4426911" y="3303520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937B9A6-FEE6-9645-B869-5D559B9E8BDE}"/>
              </a:ext>
            </a:extLst>
          </p:cNvPr>
          <p:cNvSpPr txBox="1"/>
          <p:nvPr/>
        </p:nvSpPr>
        <p:spPr>
          <a:xfrm>
            <a:off x="2435082" y="4289569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type</a:t>
            </a:r>
          </a:p>
        </p:txBody>
      </p:sp>
      <p:sp>
        <p:nvSpPr>
          <p:cNvPr id="56" name="Line 44">
            <a:extLst>
              <a:ext uri="{FF2B5EF4-FFF2-40B4-BE49-F238E27FC236}">
                <a16:creationId xmlns:a16="http://schemas.microsoft.com/office/drawing/2014/main" id="{8ABF2DBC-9F46-5243-A13A-56357D01126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104201" y="1355946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76D835-794E-0548-BEB0-D10C5BC0C7F4}"/>
              </a:ext>
            </a:extLst>
          </p:cNvPr>
          <p:cNvSpPr txBox="1"/>
          <p:nvPr/>
        </p:nvSpPr>
        <p:spPr>
          <a:xfrm flipH="1">
            <a:off x="5684621" y="1742561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“StringSet”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5739539-6E3D-BC42-A93C-8E42722B6E3F}"/>
              </a:ext>
            </a:extLst>
          </p:cNvPr>
          <p:cNvSpPr txBox="1"/>
          <p:nvPr/>
        </p:nvSpPr>
        <p:spPr>
          <a:xfrm flipH="1">
            <a:off x="4852186" y="189695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B433642-2EBD-7D46-80C5-42B4F7FDA1A0}"/>
              </a:ext>
            </a:extLst>
          </p:cNvPr>
          <p:cNvSpPr txBox="1"/>
          <p:nvPr/>
        </p:nvSpPr>
        <p:spPr>
          <a:xfrm>
            <a:off x="1345349" y="4910081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3B3EA00-54B0-214C-8821-7B48917D7A38}"/>
              </a:ext>
            </a:extLst>
          </p:cNvPr>
          <p:cNvSpPr txBox="1"/>
          <p:nvPr/>
        </p:nvSpPr>
        <p:spPr>
          <a:xfrm>
            <a:off x="1824639" y="5996101"/>
            <a:ext cx="344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Im Kontext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s: </a:t>
            </a:r>
            <a:r>
              <a:rPr lang="en-DE" dirty="0"/>
              <a:t>steht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en-DE" dirty="0"/>
              <a:t> für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=(type(s))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4807C59-E57E-C34B-9A82-9CD3E7489C07}"/>
              </a:ext>
            </a:extLst>
          </p:cNvPr>
          <p:cNvSpPr txBox="1"/>
          <p:nvPr/>
        </p:nvSpPr>
        <p:spPr>
          <a:xfrm flipH="1">
            <a:off x="5684621" y="3119112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stringLess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C8E458-FB4F-174C-A178-0EFF4963F8B6}"/>
              </a:ext>
            </a:extLst>
          </p:cNvPr>
          <p:cNvSpPr/>
          <p:nvPr/>
        </p:nvSpPr>
        <p:spPr>
          <a:xfrm>
            <a:off x="1424479" y="1144676"/>
            <a:ext cx="4249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dirty="0">
                <a:solidFill>
                  <a:schemeClr val="accent1">
                    <a:lumMod val="50000"/>
                  </a:schemeClr>
                </a:solidFill>
              </a:rPr>
              <a:t>:= &lt;“</a:t>
            </a:r>
            <a:r>
              <a:rPr lang="en" dirty="0" err="1">
                <a:solidFill>
                  <a:schemeClr val="accent1">
                    <a:lumMod val="50000"/>
                  </a:schemeClr>
                </a:solidFill>
              </a:rPr>
              <a:t>Rolly</a:t>
            </a:r>
            <a:r>
              <a:rPr lang="en" dirty="0">
                <a:solidFill>
                  <a:schemeClr val="accent1">
                    <a:lumMod val="50000"/>
                  </a:schemeClr>
                </a:solidFill>
              </a:rPr>
              <a:t>”, “Penny”, “Lucky”&gt; : </a:t>
            </a:r>
            <a:r>
              <a:rPr lang="en" dirty="0" err="1">
                <a:solidFill>
                  <a:schemeClr val="accent1">
                    <a:lumMod val="50000"/>
                  </a:schemeClr>
                </a:solidFill>
              </a:rPr>
              <a:t>StringSet</a:t>
            </a:r>
            <a:endParaRPr lang="en-DE" dirty="0"/>
          </a:p>
        </p:txBody>
      </p:sp>
      <p:sp>
        <p:nvSpPr>
          <p:cNvPr id="28" name="Cloud Callout 27">
            <a:extLst>
              <a:ext uri="{FF2B5EF4-FFF2-40B4-BE49-F238E27FC236}">
                <a16:creationId xmlns:a16="http://schemas.microsoft.com/office/drawing/2014/main" id="{7A8BE782-AF99-6E40-B50F-46D309A49DA1}"/>
              </a:ext>
            </a:extLst>
          </p:cNvPr>
          <p:cNvSpPr/>
          <p:nvPr/>
        </p:nvSpPr>
        <p:spPr>
          <a:xfrm>
            <a:off x="4067059" y="4831927"/>
            <a:ext cx="3960440" cy="894971"/>
          </a:xfrm>
          <a:prstGeom prst="cloudCallout">
            <a:avLst>
              <a:gd name="adj1" fmla="val -41823"/>
              <a:gd name="adj2" fmla="val -51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>
                <a:solidFill>
                  <a:schemeClr val="tx1"/>
                </a:solidFill>
              </a:rPr>
              <a:t>“</a:t>
            </a:r>
            <a:r>
              <a:rPr lang="en" dirty="0" err="1">
                <a:solidFill>
                  <a:schemeClr val="tx1"/>
                </a:solidFill>
              </a:rPr>
              <a:t>Rolly</a:t>
            </a:r>
            <a:r>
              <a:rPr lang="en" dirty="0">
                <a:solidFill>
                  <a:schemeClr val="tx1"/>
                </a:solidFill>
              </a:rPr>
              <a:t>”</a:t>
            </a:r>
            <a:endParaRPr lang="en-DE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2CA38A-715B-6E44-BCCE-220951E1C319}"/>
              </a:ext>
            </a:extLst>
          </p:cNvPr>
          <p:cNvSpPr/>
          <p:nvPr/>
        </p:nvSpPr>
        <p:spPr>
          <a:xfrm>
            <a:off x="4516373" y="4973620"/>
            <a:ext cx="952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dirty="0"/>
              <a:t>“Penny”</a:t>
            </a: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ADC265-185E-A94F-B6CC-F3F018D00B5B}"/>
              </a:ext>
            </a:extLst>
          </p:cNvPr>
          <p:cNvSpPr/>
          <p:nvPr/>
        </p:nvSpPr>
        <p:spPr>
          <a:xfrm>
            <a:off x="6762724" y="4907095"/>
            <a:ext cx="906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dirty="0"/>
              <a:t>“Lucky”</a:t>
            </a:r>
            <a:endParaRPr lang="en-DE" dirty="0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EEC26780-F2A4-504A-8297-7E6E17E644EC}"/>
              </a:ext>
            </a:extLst>
          </p:cNvPr>
          <p:cNvSpPr/>
          <p:nvPr/>
        </p:nvSpPr>
        <p:spPr>
          <a:xfrm>
            <a:off x="2097725" y="1929655"/>
            <a:ext cx="2200810" cy="2921298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4583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4E52-56B0-8643-932D-BE8BCE9E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Typdefinition und Methoden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BAE67-6C9C-3E47-96DF-BCBEA3E17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t</a:t>
            </a:r>
            <a:r>
              <a:rPr lang="en-DE" sz="2800" b="1" dirty="0"/>
              <a:t>ype</a:t>
            </a:r>
            <a:r>
              <a:rPr lang="en-DE" sz="2800" dirty="0"/>
              <a:t> Set ( ) ( )</a:t>
            </a:r>
          </a:p>
          <a:p>
            <a:pPr marL="0" indent="0">
              <a:buNone/>
            </a:pPr>
            <a:endParaRPr lang="de-DE" altLang="de-DE" sz="2800" b="1" dirty="0"/>
          </a:p>
          <a:p>
            <a:pPr marL="0" indent="0">
              <a:buNone/>
            </a:pPr>
            <a:r>
              <a:rPr lang="de-DE" altLang="de-DE" sz="2800" b="1" dirty="0" err="1"/>
              <a:t>method</a:t>
            </a:r>
            <a:r>
              <a:rPr lang="de-DE" altLang="de-DE" sz="2800" dirty="0">
                <a:solidFill>
                  <a:srgbClr val="FF0000"/>
                </a:solidFill>
              </a:rPr>
              <a:t> </a:t>
            </a:r>
            <a:r>
              <a:rPr lang="de-DE" altLang="de-DE" sz="2800" dirty="0" err="1">
                <a:solidFill>
                  <a:srgbClr val="FF0000"/>
                </a:solidFill>
              </a:rPr>
              <a:t>key</a:t>
            </a:r>
            <a:r>
              <a:rPr lang="de-DE" altLang="de-DE" sz="2800" dirty="0"/>
              <a:t>(</a:t>
            </a:r>
            <a:r>
              <a:rPr lang="de-DE" altLang="de-DE" sz="2800" dirty="0" err="1">
                <a:solidFill>
                  <a:schemeClr val="accent1">
                    <a:lumMod val="50000"/>
                  </a:schemeClr>
                </a:solidFill>
              </a:rPr>
              <a:t>S:Set</a:t>
            </a:r>
            <a:r>
              <a:rPr lang="de-DE" altLang="de-DE" sz="2800" dirty="0"/>
              <a:t>)</a:t>
            </a:r>
            <a:r>
              <a:rPr lang="de-DE" altLang="de-DE" sz="2800" dirty="0">
                <a:solidFill>
                  <a:srgbClr val="FF0000"/>
                </a:solidFill>
              </a:rPr>
              <a:t>(x)</a:t>
            </a:r>
          </a:p>
          <a:p>
            <a:pPr marL="0" indent="0">
              <a:buNone/>
            </a:pPr>
            <a:r>
              <a:rPr lang="en-DE" b="1" dirty="0"/>
              <a:t>     return</a:t>
            </a:r>
            <a:r>
              <a:rPr lang="en-DE" dirty="0"/>
              <a:t>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x</a:t>
            </a:r>
          </a:p>
          <a:p>
            <a:pPr marL="0" indent="0">
              <a:buNone/>
            </a:pPr>
            <a:endParaRPr lang="en-DE" dirty="0"/>
          </a:p>
          <a:p>
            <a:pPr marL="0" indent="0">
              <a:buNone/>
            </a:pPr>
            <a:r>
              <a:rPr lang="de-DE" altLang="de-DE" sz="2400" b="1" dirty="0" err="1"/>
              <a:t>method</a:t>
            </a:r>
            <a:r>
              <a:rPr lang="de-DE" altLang="de-DE" sz="2400" dirty="0">
                <a:solidFill>
                  <a:srgbClr val="FF0000"/>
                </a:solidFill>
              </a:rPr>
              <a:t> =</a:t>
            </a:r>
            <a:r>
              <a:rPr lang="de-DE" altLang="de-DE" sz="2400" dirty="0"/>
              <a:t>(</a:t>
            </a:r>
            <a:r>
              <a:rPr lang="de-DE" altLang="de-DE" sz="2400" dirty="0" err="1">
                <a:solidFill>
                  <a:schemeClr val="accent1">
                    <a:lumMod val="50000"/>
                  </a:schemeClr>
                </a:solidFill>
              </a:rPr>
              <a:t>S:Set</a:t>
            </a:r>
            <a:r>
              <a:rPr lang="de-DE" altLang="de-DE" sz="2400" dirty="0"/>
              <a:t>)</a:t>
            </a:r>
            <a:r>
              <a:rPr lang="de-DE" altLang="de-DE" sz="2400" dirty="0">
                <a:solidFill>
                  <a:srgbClr val="FF0000"/>
                </a:solidFill>
              </a:rPr>
              <a:t>(x, </a:t>
            </a:r>
            <a:r>
              <a:rPr lang="de-DE" altLang="de-DE" sz="2400" dirty="0" err="1">
                <a:solidFill>
                  <a:srgbClr val="FF0000"/>
                </a:solidFill>
              </a:rPr>
              <a:t>y</a:t>
            </a:r>
            <a:r>
              <a:rPr lang="de-DE" altLang="de-DE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DE" b="1" dirty="0"/>
              <a:t>     return</a:t>
            </a:r>
            <a:r>
              <a:rPr lang="en-DE" dirty="0"/>
              <a:t>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x = y</a:t>
            </a:r>
          </a:p>
          <a:p>
            <a:pPr marL="0" indent="0">
              <a:buNone/>
            </a:pPr>
            <a:endParaRPr lang="en-DE" dirty="0"/>
          </a:p>
          <a:p>
            <a:pPr marL="0" indent="0">
              <a:buNone/>
            </a:pPr>
            <a:r>
              <a:rPr lang="en-DE" dirty="0"/>
              <a:t>…</a:t>
            </a:r>
          </a:p>
          <a:p>
            <a:pPr marL="0" indent="0">
              <a:buNone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7A8EC-AA99-7649-94F9-1FEE3FA7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6A2E3DD6-BB7A-B042-8760-B046B353203B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053653" y="3803331"/>
            <a:ext cx="2837986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BBA079B4-931E-2849-B971-CB0135D2688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056773" y="2625667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68B009-EA66-E544-B8AB-0E60B3BBD94F}"/>
              </a:ext>
            </a:extLst>
          </p:cNvPr>
          <p:cNvSpPr txBox="1"/>
          <p:nvPr/>
        </p:nvSpPr>
        <p:spPr>
          <a:xfrm flipH="1">
            <a:off x="5744788" y="318844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02125A-DC25-BC48-90B4-5A97051A0378}"/>
              </a:ext>
            </a:extLst>
          </p:cNvPr>
          <p:cNvSpPr txBox="1"/>
          <p:nvPr/>
        </p:nvSpPr>
        <p:spPr>
          <a:xfrm flipH="1">
            <a:off x="6660232" y="3044940"/>
            <a:ext cx="182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I</a:t>
            </a:r>
            <a:r>
              <a:rPr lang="en-DE" i="1" dirty="0"/>
              <a:t>dentity  (Method)</a:t>
            </a:r>
          </a:p>
        </p:txBody>
      </p:sp>
      <p:sp>
        <p:nvSpPr>
          <p:cNvPr id="9" name="Line 44">
            <a:extLst>
              <a:ext uri="{FF2B5EF4-FFF2-40B4-BE49-F238E27FC236}">
                <a16:creationId xmlns:a16="http://schemas.microsoft.com/office/drawing/2014/main" id="{9BF8DFE2-0844-3A4E-92DF-C4D1869A9B2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056773" y="3076930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FC4FD4-E25C-5C4C-90EA-9162BA2816C5}"/>
              </a:ext>
            </a:extLst>
          </p:cNvPr>
          <p:cNvSpPr txBox="1"/>
          <p:nvPr/>
        </p:nvSpPr>
        <p:spPr>
          <a:xfrm flipH="1">
            <a:off x="5744788" y="362049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CD7C5C-59F6-F843-829E-230ADFAA5B25}"/>
              </a:ext>
            </a:extLst>
          </p:cNvPr>
          <p:cNvSpPr txBox="1"/>
          <p:nvPr/>
        </p:nvSpPr>
        <p:spPr>
          <a:xfrm flipH="1">
            <a:off x="6660232" y="349620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=</a:t>
            </a:r>
          </a:p>
        </p:txBody>
      </p:sp>
      <p:sp>
        <p:nvSpPr>
          <p:cNvPr id="12" name="Line 44">
            <a:extLst>
              <a:ext uri="{FF2B5EF4-FFF2-40B4-BE49-F238E27FC236}">
                <a16:creationId xmlns:a16="http://schemas.microsoft.com/office/drawing/2014/main" id="{722BEE5E-8534-7F4C-A63B-429DFD16BEA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056773" y="3478855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8DBF2F-B60A-E24D-A36F-E826B1E84FC0}"/>
              </a:ext>
            </a:extLst>
          </p:cNvPr>
          <p:cNvSpPr txBox="1"/>
          <p:nvPr/>
        </p:nvSpPr>
        <p:spPr>
          <a:xfrm flipH="1">
            <a:off x="5744788" y="403285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F05F-8160-544F-B834-8D8B1ACD4EF3}"/>
              </a:ext>
            </a:extLst>
          </p:cNvPr>
          <p:cNvSpPr txBox="1"/>
          <p:nvPr/>
        </p:nvSpPr>
        <p:spPr>
          <a:xfrm flipH="1">
            <a:off x="6660232" y="389812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&lt;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1B05EA-1883-164F-864A-C426479ED4D3}"/>
              </a:ext>
            </a:extLst>
          </p:cNvPr>
          <p:cNvSpPr txBox="1"/>
          <p:nvPr/>
        </p:nvSpPr>
        <p:spPr>
          <a:xfrm flipH="1">
            <a:off x="5379483" y="4149080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16" name="Line 44">
            <a:extLst>
              <a:ext uri="{FF2B5EF4-FFF2-40B4-BE49-F238E27FC236}">
                <a16:creationId xmlns:a16="http://schemas.microsoft.com/office/drawing/2014/main" id="{B2336171-3B9A-ED42-A8D9-4E96A7A6CD4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056773" y="2179352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56B690-0B6A-EF41-B041-892B78D6FB60}"/>
              </a:ext>
            </a:extLst>
          </p:cNvPr>
          <p:cNvSpPr txBox="1"/>
          <p:nvPr/>
        </p:nvSpPr>
        <p:spPr>
          <a:xfrm flipH="1">
            <a:off x="6660232" y="2565967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“Set”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CEADD2-C50C-2149-9F59-65B045653BDD}"/>
              </a:ext>
            </a:extLst>
          </p:cNvPr>
          <p:cNvSpPr txBox="1"/>
          <p:nvPr/>
        </p:nvSpPr>
        <p:spPr>
          <a:xfrm flipH="1">
            <a:off x="5744788" y="2720362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0D8A4EF-1ECC-424E-B1C8-47C89E58EADD}"/>
              </a:ext>
            </a:extLst>
          </p:cNvPr>
          <p:cNvSpPr/>
          <p:nvPr/>
        </p:nvSpPr>
        <p:spPr>
          <a:xfrm>
            <a:off x="4186021" y="2873727"/>
            <a:ext cx="1100970" cy="555273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6B3437-0996-1D45-8D7A-50C009896603}"/>
              </a:ext>
            </a:extLst>
          </p:cNvPr>
          <p:cNvSpPr/>
          <p:nvPr/>
        </p:nvSpPr>
        <p:spPr>
          <a:xfrm>
            <a:off x="3620082" y="3199880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Set</a:t>
            </a:r>
          </a:p>
        </p:txBody>
      </p:sp>
    </p:spTree>
    <p:extLst>
      <p:ext uri="{BB962C8B-B14F-4D97-AF65-F5344CB8AC3E}">
        <p14:creationId xmlns:p14="http://schemas.microsoft.com/office/powerpoint/2010/main" val="306075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1" animBg="1"/>
      <p:bldP spid="7" grpId="1"/>
      <p:bldP spid="8" grpId="1"/>
      <p:bldP spid="9" grpId="1" animBg="1"/>
      <p:bldP spid="10" grpId="1"/>
      <p:bldP spid="11" grpId="1"/>
      <p:bldP spid="12" grpId="1" animBg="1"/>
      <p:bldP spid="13" grpId="1"/>
      <p:bldP spid="14" grpId="1"/>
      <p:bldP spid="15" grpId="1"/>
      <p:bldP spid="16" grpId="0" animBg="1"/>
      <p:bldP spid="17" grpId="0"/>
      <p:bldP spid="18" grpId="0"/>
      <p:bldP spid="22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4E52-56B0-8643-932D-BE8BCE9E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Typen und instanzspezifische Daten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BAE67-6C9C-3E47-96DF-BCBEA3E17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t</a:t>
            </a:r>
            <a:r>
              <a:rPr lang="en-DE" sz="2800" b="1" dirty="0"/>
              <a:t>ype</a:t>
            </a:r>
            <a:r>
              <a:rPr lang="en-DE" sz="2800" dirty="0"/>
              <a:t> Set ( ) ( )</a:t>
            </a:r>
          </a:p>
          <a:p>
            <a:pPr marL="0" indent="0">
              <a:buNone/>
            </a:pPr>
            <a:r>
              <a:rPr lang="de-DE" altLang="de-DE" sz="2800" b="1" dirty="0"/>
              <a:t>    </a:t>
            </a:r>
            <a:endParaRPr lang="en-DE" dirty="0"/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:= { 1, 21, 3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7A8EC-AA99-7649-94F9-1FEE3FA7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6A2E3DD6-BB7A-B042-8760-B046B353203B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202665" y="2702420"/>
            <a:ext cx="2837986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BBA079B4-931E-2849-B971-CB0135D2688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205785" y="1524756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68B009-EA66-E544-B8AB-0E60B3BBD94F}"/>
              </a:ext>
            </a:extLst>
          </p:cNvPr>
          <p:cNvSpPr txBox="1"/>
          <p:nvPr/>
        </p:nvSpPr>
        <p:spPr>
          <a:xfrm flipH="1">
            <a:off x="6893800" y="208753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02125A-DC25-BC48-90B4-5A97051A0378}"/>
              </a:ext>
            </a:extLst>
          </p:cNvPr>
          <p:cNvSpPr txBox="1"/>
          <p:nvPr/>
        </p:nvSpPr>
        <p:spPr>
          <a:xfrm flipH="1">
            <a:off x="7786205" y="1944029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identity</a:t>
            </a:r>
          </a:p>
        </p:txBody>
      </p:sp>
      <p:sp>
        <p:nvSpPr>
          <p:cNvPr id="9" name="Line 44">
            <a:extLst>
              <a:ext uri="{FF2B5EF4-FFF2-40B4-BE49-F238E27FC236}">
                <a16:creationId xmlns:a16="http://schemas.microsoft.com/office/drawing/2014/main" id="{9BF8DFE2-0844-3A4E-92DF-C4D1869A9B2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205785" y="1976019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FC4FD4-E25C-5C4C-90EA-9162BA2816C5}"/>
              </a:ext>
            </a:extLst>
          </p:cNvPr>
          <p:cNvSpPr txBox="1"/>
          <p:nvPr/>
        </p:nvSpPr>
        <p:spPr>
          <a:xfrm flipH="1">
            <a:off x="6893800" y="2519585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CD7C5C-59F6-F843-829E-230ADFAA5B25}"/>
              </a:ext>
            </a:extLst>
          </p:cNvPr>
          <p:cNvSpPr txBox="1"/>
          <p:nvPr/>
        </p:nvSpPr>
        <p:spPr>
          <a:xfrm flipH="1">
            <a:off x="7786205" y="239529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12" name="Line 44">
            <a:extLst>
              <a:ext uri="{FF2B5EF4-FFF2-40B4-BE49-F238E27FC236}">
                <a16:creationId xmlns:a16="http://schemas.microsoft.com/office/drawing/2014/main" id="{722BEE5E-8534-7F4C-A63B-429DFD16BEA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205785" y="2377944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8DBF2F-B60A-E24D-A36F-E826B1E84FC0}"/>
              </a:ext>
            </a:extLst>
          </p:cNvPr>
          <p:cNvSpPr txBox="1"/>
          <p:nvPr/>
        </p:nvSpPr>
        <p:spPr>
          <a:xfrm flipH="1">
            <a:off x="6893800" y="293194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F05F-8160-544F-B834-8D8B1ACD4EF3}"/>
              </a:ext>
            </a:extLst>
          </p:cNvPr>
          <p:cNvSpPr txBox="1"/>
          <p:nvPr/>
        </p:nvSpPr>
        <p:spPr>
          <a:xfrm flipH="1">
            <a:off x="7786205" y="279721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1B05EA-1883-164F-864A-C426479ED4D3}"/>
              </a:ext>
            </a:extLst>
          </p:cNvPr>
          <p:cNvSpPr txBox="1"/>
          <p:nvPr/>
        </p:nvSpPr>
        <p:spPr>
          <a:xfrm flipH="1">
            <a:off x="6528495" y="3048169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16" name="Line 44">
            <a:extLst>
              <a:ext uri="{FF2B5EF4-FFF2-40B4-BE49-F238E27FC236}">
                <a16:creationId xmlns:a16="http://schemas.microsoft.com/office/drawing/2014/main" id="{B2336171-3B9A-ED42-A8D9-4E96A7A6CD4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205785" y="107844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56B690-0B6A-EF41-B041-892B78D6FB60}"/>
              </a:ext>
            </a:extLst>
          </p:cNvPr>
          <p:cNvSpPr txBox="1"/>
          <p:nvPr/>
        </p:nvSpPr>
        <p:spPr>
          <a:xfrm flipH="1">
            <a:off x="7786205" y="1465056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/>
              <a:t>“Set”</a:t>
            </a:r>
            <a:endParaRPr lang="en-DE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CEADD2-C50C-2149-9F59-65B045653BDD}"/>
              </a:ext>
            </a:extLst>
          </p:cNvPr>
          <p:cNvSpPr txBox="1"/>
          <p:nvPr/>
        </p:nvSpPr>
        <p:spPr>
          <a:xfrm flipH="1">
            <a:off x="6893800" y="1619451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0D8A4EF-1ECC-424E-B1C8-47C89E58EADD}"/>
              </a:ext>
            </a:extLst>
          </p:cNvPr>
          <p:cNvSpPr/>
          <p:nvPr/>
        </p:nvSpPr>
        <p:spPr>
          <a:xfrm>
            <a:off x="5127533" y="1772817"/>
            <a:ext cx="1308470" cy="622476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6B3437-0996-1D45-8D7A-50C009896603}"/>
              </a:ext>
            </a:extLst>
          </p:cNvPr>
          <p:cNvSpPr/>
          <p:nvPr/>
        </p:nvSpPr>
        <p:spPr>
          <a:xfrm>
            <a:off x="4608747" y="2210626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Set</a:t>
            </a:r>
          </a:p>
        </p:txBody>
      </p:sp>
      <p:sp>
        <p:nvSpPr>
          <p:cNvPr id="24" name="Rectangle 39">
            <a:extLst>
              <a:ext uri="{FF2B5EF4-FFF2-40B4-BE49-F238E27FC236}">
                <a16:creationId xmlns:a16="http://schemas.microsoft.com/office/drawing/2014/main" id="{AD5F8F19-6F60-A247-AFB6-555A329B3FB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847401" y="5101002"/>
            <a:ext cx="1318462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" name="Line 44">
            <a:extLst>
              <a:ext uri="{FF2B5EF4-FFF2-40B4-BE49-F238E27FC236}">
                <a16:creationId xmlns:a16="http://schemas.microsoft.com/office/drawing/2014/main" id="{A8C856DA-1763-AA44-ABF2-2A3D6772B8E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498318" y="4299904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Line 44">
            <a:extLst>
              <a:ext uri="{FF2B5EF4-FFF2-40B4-BE49-F238E27FC236}">
                <a16:creationId xmlns:a16="http://schemas.microsoft.com/office/drawing/2014/main" id="{CF204858-A28B-BE4C-BA8C-C5D8422F5D4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192024" y="5048757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E60BEF-AD5B-0B43-84BF-FF686D9E0590}"/>
              </a:ext>
            </a:extLst>
          </p:cNvPr>
          <p:cNvSpPr txBox="1"/>
          <p:nvPr/>
        </p:nvSpPr>
        <p:spPr>
          <a:xfrm flipH="1">
            <a:off x="1830121" y="4891781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DE" dirty="0">
                <a:solidFill>
                  <a:srgbClr val="FF0000"/>
                </a:solidFill>
              </a:rPr>
              <a:t>nternalRepr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F9384A2E-0B62-9748-8833-0FA53167B3B8}"/>
              </a:ext>
            </a:extLst>
          </p:cNvPr>
          <p:cNvSpPr/>
          <p:nvPr/>
        </p:nvSpPr>
        <p:spPr>
          <a:xfrm>
            <a:off x="1511051" y="1772816"/>
            <a:ext cx="4924952" cy="3060247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25BCE79-87DB-8845-A7DD-377A9A91CB01}"/>
              </a:ext>
            </a:extLst>
          </p:cNvPr>
          <p:cNvSpPr txBox="1"/>
          <p:nvPr/>
        </p:nvSpPr>
        <p:spPr>
          <a:xfrm>
            <a:off x="1830121" y="4416321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type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7ED53A-8586-6B48-B3E9-9A89C5138C33}"/>
              </a:ext>
            </a:extLst>
          </p:cNvPr>
          <p:cNvSpPr txBox="1"/>
          <p:nvPr/>
        </p:nvSpPr>
        <p:spPr>
          <a:xfrm>
            <a:off x="772839" y="4873516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1FBD815-45BC-1343-A872-93CA81E17DB8}"/>
              </a:ext>
            </a:extLst>
          </p:cNvPr>
          <p:cNvSpPr/>
          <p:nvPr/>
        </p:nvSpPr>
        <p:spPr>
          <a:xfrm>
            <a:off x="1793801" y="1197691"/>
            <a:ext cx="310213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altLang="de-DE" sz="2800" dirty="0"/>
              <a:t>( ) (</a:t>
            </a:r>
            <a:r>
              <a:rPr lang="de-DE" altLang="de-DE" sz="2800" dirty="0" err="1">
                <a:solidFill>
                  <a:srgbClr val="FF0000"/>
                </a:solidFill>
              </a:rPr>
              <a:t>internalRepr</a:t>
            </a:r>
            <a:r>
              <a:rPr lang="de-DE" altLang="de-DE" sz="2800" dirty="0"/>
              <a:t>, …)</a:t>
            </a:r>
          </a:p>
        </p:txBody>
      </p:sp>
      <p:sp>
        <p:nvSpPr>
          <p:cNvPr id="32" name="Cloud Callout 31">
            <a:extLst>
              <a:ext uri="{FF2B5EF4-FFF2-40B4-BE49-F238E27FC236}">
                <a16:creationId xmlns:a16="http://schemas.microsoft.com/office/drawing/2014/main" id="{E4D01E0A-0245-6445-9D51-3BAE0B69F4A2}"/>
              </a:ext>
            </a:extLst>
          </p:cNvPr>
          <p:cNvSpPr/>
          <p:nvPr/>
        </p:nvSpPr>
        <p:spPr>
          <a:xfrm>
            <a:off x="6084168" y="4217546"/>
            <a:ext cx="3744416" cy="2209664"/>
          </a:xfrm>
          <a:prstGeom prst="cloudCallout">
            <a:avLst>
              <a:gd name="adj1" fmla="val -71021"/>
              <a:gd name="adj2" fmla="val 1283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Wann, wo und wie wird die interne Repräsentation aufgebaut?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Mehr davon später.</a:t>
            </a:r>
          </a:p>
        </p:txBody>
      </p:sp>
      <p:sp>
        <p:nvSpPr>
          <p:cNvPr id="34" name="Cloud Callout 33">
            <a:extLst>
              <a:ext uri="{FF2B5EF4-FFF2-40B4-BE49-F238E27FC236}">
                <a16:creationId xmlns:a16="http://schemas.microsoft.com/office/drawing/2014/main" id="{B6AF88F1-D511-F846-A921-4399F93FE906}"/>
              </a:ext>
            </a:extLst>
          </p:cNvPr>
          <p:cNvSpPr/>
          <p:nvPr/>
        </p:nvSpPr>
        <p:spPr>
          <a:xfrm>
            <a:off x="3487183" y="4852754"/>
            <a:ext cx="1876905" cy="807556"/>
          </a:xfrm>
          <a:prstGeom prst="cloudCallout">
            <a:avLst>
              <a:gd name="adj1" fmla="val -41823"/>
              <a:gd name="adj2" fmla="val -51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1, 21, 3</a:t>
            </a:r>
          </a:p>
        </p:txBody>
      </p:sp>
    </p:spTree>
    <p:extLst>
      <p:ext uri="{BB962C8B-B14F-4D97-AF65-F5344CB8AC3E}">
        <p14:creationId xmlns:p14="http://schemas.microsoft.com/office/powerpoint/2010/main" val="160381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23" grpId="0" animBg="1"/>
      <p:bldP spid="32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Typerweiterungen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24" name="Rectangle 39">
            <a:extLst>
              <a:ext uri="{FF2B5EF4-FFF2-40B4-BE49-F238E27FC236}">
                <a16:creationId xmlns:a16="http://schemas.microsoft.com/office/drawing/2014/main" id="{E86C51EB-66B5-FA47-8D05-4BA6246BAEA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40653" y="4986753"/>
            <a:ext cx="1318462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" name="Line 44">
            <a:extLst>
              <a:ext uri="{FF2B5EF4-FFF2-40B4-BE49-F238E27FC236}">
                <a16:creationId xmlns:a16="http://schemas.microsoft.com/office/drawing/2014/main" id="{790F8509-B9DE-AB43-8A9E-45C8115F596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991570" y="4185655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44">
            <a:extLst>
              <a:ext uri="{FF2B5EF4-FFF2-40B4-BE49-F238E27FC236}">
                <a16:creationId xmlns:a16="http://schemas.microsoft.com/office/drawing/2014/main" id="{75FD9AED-E0CF-6C41-80B3-019E554F88F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85276" y="4934508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B78CC7-3AC7-824F-9458-70389F1752C0}"/>
              </a:ext>
            </a:extLst>
          </p:cNvPr>
          <p:cNvSpPr txBox="1"/>
          <p:nvPr/>
        </p:nvSpPr>
        <p:spPr>
          <a:xfrm flipH="1">
            <a:off x="1323373" y="477753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38" name="Rectangle 39">
            <a:extLst>
              <a:ext uri="{FF2B5EF4-FFF2-40B4-BE49-F238E27FC236}">
                <a16:creationId xmlns:a16="http://schemas.microsoft.com/office/drawing/2014/main" id="{B3B4AA10-345F-C74A-B8AA-50ED4967D63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231859" y="4443959"/>
            <a:ext cx="2566652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Line 44">
            <a:extLst>
              <a:ext uri="{FF2B5EF4-FFF2-40B4-BE49-F238E27FC236}">
                <a16:creationId xmlns:a16="http://schemas.microsoft.com/office/drawing/2014/main" id="{66B6C102-4245-C84D-ABB5-1006E8AB882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099312" y="3853225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8B3B672-6506-9E46-B765-E299ECDF76AA}"/>
              </a:ext>
            </a:extLst>
          </p:cNvPr>
          <p:cNvSpPr txBox="1"/>
          <p:nvPr/>
        </p:nvSpPr>
        <p:spPr>
          <a:xfrm flipH="1">
            <a:off x="4847297" y="4396791"/>
            <a:ext cx="322524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F7E2880-B2A9-9B48-A1A3-1923300A7671}"/>
              </a:ext>
            </a:extLst>
          </p:cNvPr>
          <p:cNvSpPr txBox="1"/>
          <p:nvPr/>
        </p:nvSpPr>
        <p:spPr>
          <a:xfrm flipH="1">
            <a:off x="5679732" y="4272498"/>
            <a:ext cx="1274708" cy="369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DE" i="1" dirty="0"/>
              <a:t>stringEqual</a:t>
            </a:r>
          </a:p>
        </p:txBody>
      </p:sp>
      <p:sp>
        <p:nvSpPr>
          <p:cNvPr id="47" name="Line 44">
            <a:extLst>
              <a:ext uri="{FF2B5EF4-FFF2-40B4-BE49-F238E27FC236}">
                <a16:creationId xmlns:a16="http://schemas.microsoft.com/office/drawing/2014/main" id="{C339A261-CD4E-194F-B64F-3D51574F0FA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099312" y="4304488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0923295-8B0C-F04C-89BA-9E05EF8A0127}"/>
              </a:ext>
            </a:extLst>
          </p:cNvPr>
          <p:cNvSpPr txBox="1"/>
          <p:nvPr/>
        </p:nvSpPr>
        <p:spPr>
          <a:xfrm flipH="1">
            <a:off x="4847297" y="484805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BAA68B2-24A7-5E46-A74F-8DBA7F8F07F2}"/>
              </a:ext>
            </a:extLst>
          </p:cNvPr>
          <p:cNvSpPr txBox="1"/>
          <p:nvPr/>
        </p:nvSpPr>
        <p:spPr>
          <a:xfrm flipH="1">
            <a:off x="4422022" y="4903221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D19DFF6D-9A22-2946-8C91-C9E985CE7987}"/>
              </a:ext>
            </a:extLst>
          </p:cNvPr>
          <p:cNvSpPr/>
          <p:nvPr/>
        </p:nvSpPr>
        <p:spPr>
          <a:xfrm>
            <a:off x="1004303" y="3565348"/>
            <a:ext cx="3314450" cy="1153466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937B9A6-FEE6-9645-B869-5D559B9E8BDE}"/>
              </a:ext>
            </a:extLst>
          </p:cNvPr>
          <p:cNvSpPr txBox="1"/>
          <p:nvPr/>
        </p:nvSpPr>
        <p:spPr>
          <a:xfrm>
            <a:off x="1337357" y="4301878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type</a:t>
            </a:r>
          </a:p>
        </p:txBody>
      </p:sp>
      <p:sp>
        <p:nvSpPr>
          <p:cNvPr id="56" name="Line 44">
            <a:extLst>
              <a:ext uri="{FF2B5EF4-FFF2-40B4-BE49-F238E27FC236}">
                <a16:creationId xmlns:a16="http://schemas.microsoft.com/office/drawing/2014/main" id="{8ABF2DBC-9F46-5243-A13A-56357D01126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013854" y="3503408"/>
            <a:ext cx="0" cy="9885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76D835-794E-0548-BEB0-D10C5BC0C7F4}"/>
              </a:ext>
            </a:extLst>
          </p:cNvPr>
          <p:cNvSpPr txBox="1"/>
          <p:nvPr/>
        </p:nvSpPr>
        <p:spPr>
          <a:xfrm flipH="1">
            <a:off x="5436096" y="3804565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833FF"/>
                </a:solidFill>
              </a:rPr>
              <a:t>“StringSet”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5739539-6E3D-BC42-A93C-8E42722B6E3F}"/>
              </a:ext>
            </a:extLst>
          </p:cNvPr>
          <p:cNvSpPr txBox="1"/>
          <p:nvPr/>
        </p:nvSpPr>
        <p:spPr>
          <a:xfrm flipH="1">
            <a:off x="4847297" y="395896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B433642-2EBD-7D46-80C5-42B4F7FDA1A0}"/>
              </a:ext>
            </a:extLst>
          </p:cNvPr>
          <p:cNvSpPr txBox="1"/>
          <p:nvPr/>
        </p:nvSpPr>
        <p:spPr>
          <a:xfrm>
            <a:off x="266091" y="4759267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4807C59-E57E-C34B-9A82-9CD3E7489C07}"/>
              </a:ext>
            </a:extLst>
          </p:cNvPr>
          <p:cNvSpPr txBox="1"/>
          <p:nvPr/>
        </p:nvSpPr>
        <p:spPr>
          <a:xfrm flipH="1">
            <a:off x="5679732" y="4718813"/>
            <a:ext cx="1093569" cy="369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DE" i="1" dirty="0"/>
              <a:t>stringLess</a:t>
            </a:r>
          </a:p>
        </p:txBody>
      </p:sp>
      <p:sp>
        <p:nvSpPr>
          <p:cNvPr id="33" name="Rectangle 39">
            <a:extLst>
              <a:ext uri="{FF2B5EF4-FFF2-40B4-BE49-F238E27FC236}">
                <a16:creationId xmlns:a16="http://schemas.microsoft.com/office/drawing/2014/main" id="{763840A6-8F86-1643-BEBF-DB0CF8E96B8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473153" y="2398099"/>
            <a:ext cx="2837986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" name="Line 44">
            <a:extLst>
              <a:ext uri="{FF2B5EF4-FFF2-40B4-BE49-F238E27FC236}">
                <a16:creationId xmlns:a16="http://schemas.microsoft.com/office/drawing/2014/main" id="{864C9BE7-2068-D247-AF97-14248990890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1459486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80DC2E6-D20C-E942-97F3-7DC45EE7E1FA}"/>
              </a:ext>
            </a:extLst>
          </p:cNvPr>
          <p:cNvSpPr txBox="1"/>
          <p:nvPr/>
        </p:nvSpPr>
        <p:spPr>
          <a:xfrm flipH="1">
            <a:off x="7164288" y="202226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6430E4-C9A9-FA44-A5F2-51877C2DE91D}"/>
              </a:ext>
            </a:extLst>
          </p:cNvPr>
          <p:cNvSpPr txBox="1"/>
          <p:nvPr/>
        </p:nvSpPr>
        <p:spPr>
          <a:xfrm flipH="1">
            <a:off x="8056693" y="1878759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identity</a:t>
            </a:r>
          </a:p>
        </p:txBody>
      </p:sp>
      <p:sp>
        <p:nvSpPr>
          <p:cNvPr id="39" name="Line 44">
            <a:extLst>
              <a:ext uri="{FF2B5EF4-FFF2-40B4-BE49-F238E27FC236}">
                <a16:creationId xmlns:a16="http://schemas.microsoft.com/office/drawing/2014/main" id="{2DC08433-E8D1-6949-AD39-869BC077EDC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1910749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1483D94-C946-524B-9A3B-BD94E01B4183}"/>
              </a:ext>
            </a:extLst>
          </p:cNvPr>
          <p:cNvSpPr txBox="1"/>
          <p:nvPr/>
        </p:nvSpPr>
        <p:spPr>
          <a:xfrm flipH="1">
            <a:off x="7164288" y="2454315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652510C-C152-F047-823F-6286B4689148}"/>
              </a:ext>
            </a:extLst>
          </p:cNvPr>
          <p:cNvSpPr txBox="1"/>
          <p:nvPr/>
        </p:nvSpPr>
        <p:spPr>
          <a:xfrm flipH="1">
            <a:off x="8056693" y="233002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52" name="Line 44">
            <a:extLst>
              <a:ext uri="{FF2B5EF4-FFF2-40B4-BE49-F238E27FC236}">
                <a16:creationId xmlns:a16="http://schemas.microsoft.com/office/drawing/2014/main" id="{389F3FA8-4C9F-4643-9C76-4209B4FF104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2312674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FFE1541-B403-584B-85EC-821EF82ABD3F}"/>
              </a:ext>
            </a:extLst>
          </p:cNvPr>
          <p:cNvSpPr txBox="1"/>
          <p:nvPr/>
        </p:nvSpPr>
        <p:spPr>
          <a:xfrm flipH="1">
            <a:off x="7164288" y="286667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B146E0-A171-0D4F-A259-910FF8DD92DA}"/>
              </a:ext>
            </a:extLst>
          </p:cNvPr>
          <p:cNvSpPr txBox="1"/>
          <p:nvPr/>
        </p:nvSpPr>
        <p:spPr>
          <a:xfrm flipH="1">
            <a:off x="8056693" y="273194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71B8D74-98A6-5B4A-9EC2-0336A78444AD}"/>
              </a:ext>
            </a:extLst>
          </p:cNvPr>
          <p:cNvSpPr txBox="1"/>
          <p:nvPr/>
        </p:nvSpPr>
        <p:spPr>
          <a:xfrm rot="5400000" flipH="1">
            <a:off x="6771873" y="332461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…</a:t>
            </a:r>
          </a:p>
        </p:txBody>
      </p:sp>
      <p:sp>
        <p:nvSpPr>
          <p:cNvPr id="63" name="Line 44">
            <a:extLst>
              <a:ext uri="{FF2B5EF4-FFF2-40B4-BE49-F238E27FC236}">
                <a16:creationId xmlns:a16="http://schemas.microsoft.com/office/drawing/2014/main" id="{A8DBB0F9-DE17-B24A-91F3-0F4F1C9C257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101317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0004A96-6265-1A43-A19D-E01C040E8B58}"/>
              </a:ext>
            </a:extLst>
          </p:cNvPr>
          <p:cNvSpPr txBox="1"/>
          <p:nvPr/>
        </p:nvSpPr>
        <p:spPr>
          <a:xfrm flipH="1">
            <a:off x="8056693" y="1399786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“Set”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1D25A5-20AC-C64C-9AC4-6A8C4F4521D2}"/>
              </a:ext>
            </a:extLst>
          </p:cNvPr>
          <p:cNvSpPr txBox="1"/>
          <p:nvPr/>
        </p:nvSpPr>
        <p:spPr>
          <a:xfrm flipH="1">
            <a:off x="7164288" y="1554181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678B298B-9289-274A-9CAA-F1519970C014}"/>
              </a:ext>
            </a:extLst>
          </p:cNvPr>
          <p:cNvSpPr/>
          <p:nvPr/>
        </p:nvSpPr>
        <p:spPr>
          <a:xfrm>
            <a:off x="4533711" y="1353829"/>
            <a:ext cx="2136895" cy="2232201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FA7704D-A7F2-4443-B830-244F368342F2}"/>
              </a:ext>
            </a:extLst>
          </p:cNvPr>
          <p:cNvSpPr txBox="1"/>
          <p:nvPr/>
        </p:nvSpPr>
        <p:spPr>
          <a:xfrm>
            <a:off x="542129" y="2603900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Im Kontext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s: </a:t>
            </a:r>
            <a:r>
              <a:rPr lang="en-DE" dirty="0"/>
              <a:t>steht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key(…)</a:t>
            </a:r>
            <a:r>
              <a:rPr lang="en-DE" dirty="0"/>
              <a:t> </a:t>
            </a:r>
            <a:br>
              <a:rPr lang="en-DE" dirty="0"/>
            </a:br>
            <a:r>
              <a:rPr lang="en-DE" dirty="0"/>
              <a:t>für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key(extends(type(s)))(…)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D46CFF6-F094-ED4D-B9AA-6F752BE7E08D}"/>
              </a:ext>
            </a:extLst>
          </p:cNvPr>
          <p:cNvSpPr txBox="1"/>
          <p:nvPr/>
        </p:nvSpPr>
        <p:spPr>
          <a:xfrm>
            <a:off x="4682742" y="3075668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extends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AAD224-E4AC-3244-A0B4-B073EF0B37A5}"/>
              </a:ext>
            </a:extLst>
          </p:cNvPr>
          <p:cNvSpPr txBox="1"/>
          <p:nvPr/>
        </p:nvSpPr>
        <p:spPr>
          <a:xfrm>
            <a:off x="5084726" y="5330511"/>
            <a:ext cx="34628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type</a:t>
            </a:r>
            <a:r>
              <a:rPr lang="en-DE" sz="2800" dirty="0"/>
              <a:t> </a:t>
            </a:r>
            <a:r>
              <a:rPr lang="en-DE" sz="2800" dirty="0">
                <a:solidFill>
                  <a:srgbClr val="0833FF"/>
                </a:solidFill>
              </a:rPr>
              <a:t>StringSet</a:t>
            </a:r>
            <a:r>
              <a:rPr lang="en-DE" sz="2800" dirty="0"/>
              <a:t> (</a:t>
            </a:r>
            <a:r>
              <a:rPr lang="en-DE" sz="2800" dirty="0">
                <a:solidFill>
                  <a:srgbClr val="FF0000"/>
                </a:solidFill>
              </a:rPr>
              <a:t>Set</a:t>
            </a:r>
            <a:r>
              <a:rPr lang="en-DE" sz="2800" dirty="0"/>
              <a:t>) ( )</a:t>
            </a:r>
          </a:p>
          <a:p>
            <a:r>
              <a:rPr lang="en-DE" sz="2800" dirty="0">
                <a:solidFill>
                  <a:schemeClr val="accent1">
                    <a:lumMod val="50000"/>
                  </a:schemeClr>
                </a:solidFill>
              </a:rPr>
              <a:t>s := &lt; … &gt;StringSet</a:t>
            </a:r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15CA89F6-4BC7-F84D-AC9D-20812A880722}"/>
              </a:ext>
            </a:extLst>
          </p:cNvPr>
          <p:cNvSpPr/>
          <p:nvPr/>
        </p:nvSpPr>
        <p:spPr>
          <a:xfrm>
            <a:off x="3269512" y="3671874"/>
            <a:ext cx="1035132" cy="2568274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2D77CE9-83DC-1D48-92A5-3CC9409B0461}"/>
              </a:ext>
            </a:extLst>
          </p:cNvPr>
          <p:cNvSpPr/>
          <p:nvPr/>
        </p:nvSpPr>
        <p:spPr>
          <a:xfrm>
            <a:off x="2201591" y="5977342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>
                <a:solidFill>
                  <a:srgbClr val="0833FF"/>
                </a:solidFill>
              </a:rPr>
              <a:t>StringSet</a:t>
            </a:r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65098DFE-4E5E-CB4F-BD9E-A5CD41296188}"/>
              </a:ext>
            </a:extLst>
          </p:cNvPr>
          <p:cNvSpPr/>
          <p:nvPr/>
        </p:nvSpPr>
        <p:spPr>
          <a:xfrm>
            <a:off x="3387280" y="1353829"/>
            <a:ext cx="2696887" cy="622476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none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3F929DE-0055-A048-B947-FD8849B912C4}"/>
              </a:ext>
            </a:extLst>
          </p:cNvPr>
          <p:cNvSpPr/>
          <p:nvPr/>
        </p:nvSpPr>
        <p:spPr>
          <a:xfrm>
            <a:off x="2868495" y="1791638"/>
            <a:ext cx="49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Set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E55DAF-143F-6142-96F2-B5B6B0B5453A}"/>
              </a:ext>
            </a:extLst>
          </p:cNvPr>
          <p:cNvGrpSpPr/>
          <p:nvPr/>
        </p:nvGrpSpPr>
        <p:grpSpPr>
          <a:xfrm>
            <a:off x="4726087" y="-970271"/>
            <a:ext cx="4332119" cy="2232201"/>
            <a:chOff x="4726087" y="-970271"/>
            <a:chExt cx="4332119" cy="2232201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8904BE1C-5577-224B-91CC-BC033E3B5486}"/>
                </a:ext>
              </a:extLst>
            </p:cNvPr>
            <p:cNvSpPr/>
            <p:nvPr/>
          </p:nvSpPr>
          <p:spPr>
            <a:xfrm>
              <a:off x="6921311" y="-970271"/>
              <a:ext cx="2136895" cy="2232201"/>
            </a:xfrm>
            <a:custGeom>
              <a:avLst/>
              <a:gdLst>
                <a:gd name="connsiteX0" fmla="*/ 0 w 1643743"/>
                <a:gd name="connsiteY0" fmla="*/ 3069771 h 3069771"/>
                <a:gd name="connsiteX1" fmla="*/ 707571 w 1643743"/>
                <a:gd name="connsiteY1" fmla="*/ 2939142 h 3069771"/>
                <a:gd name="connsiteX2" fmla="*/ 1110343 w 1643743"/>
                <a:gd name="connsiteY2" fmla="*/ 2503713 h 3069771"/>
                <a:gd name="connsiteX3" fmla="*/ 1164771 w 1643743"/>
                <a:gd name="connsiteY3" fmla="*/ 1872342 h 3069771"/>
                <a:gd name="connsiteX4" fmla="*/ 990600 w 1643743"/>
                <a:gd name="connsiteY4" fmla="*/ 1393371 h 3069771"/>
                <a:gd name="connsiteX5" fmla="*/ 740229 w 1643743"/>
                <a:gd name="connsiteY5" fmla="*/ 979713 h 3069771"/>
                <a:gd name="connsiteX6" fmla="*/ 674914 w 1643743"/>
                <a:gd name="connsiteY6" fmla="*/ 609599 h 3069771"/>
                <a:gd name="connsiteX7" fmla="*/ 783771 w 1643743"/>
                <a:gd name="connsiteY7" fmla="*/ 206828 h 3069771"/>
                <a:gd name="connsiteX8" fmla="*/ 1077686 w 1643743"/>
                <a:gd name="connsiteY8" fmla="*/ 21771 h 3069771"/>
                <a:gd name="connsiteX9" fmla="*/ 1643743 w 1643743"/>
                <a:gd name="connsiteY9" fmla="*/ 10885 h 306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43743" h="3069771">
                  <a:moveTo>
                    <a:pt x="0" y="3069771"/>
                  </a:moveTo>
                  <a:cubicBezTo>
                    <a:pt x="261257" y="3051628"/>
                    <a:pt x="522514" y="3033485"/>
                    <a:pt x="707571" y="2939142"/>
                  </a:cubicBezTo>
                  <a:cubicBezTo>
                    <a:pt x="892628" y="2844799"/>
                    <a:pt x="1034143" y="2681513"/>
                    <a:pt x="1110343" y="2503713"/>
                  </a:cubicBezTo>
                  <a:cubicBezTo>
                    <a:pt x="1186543" y="2325913"/>
                    <a:pt x="1184728" y="2057399"/>
                    <a:pt x="1164771" y="1872342"/>
                  </a:cubicBezTo>
                  <a:cubicBezTo>
                    <a:pt x="1144814" y="1687285"/>
                    <a:pt x="1061357" y="1542142"/>
                    <a:pt x="990600" y="1393371"/>
                  </a:cubicBezTo>
                  <a:cubicBezTo>
                    <a:pt x="919843" y="1244600"/>
                    <a:pt x="792843" y="1110342"/>
                    <a:pt x="740229" y="979713"/>
                  </a:cubicBezTo>
                  <a:cubicBezTo>
                    <a:pt x="687615" y="849084"/>
                    <a:pt x="667657" y="738413"/>
                    <a:pt x="674914" y="609599"/>
                  </a:cubicBezTo>
                  <a:cubicBezTo>
                    <a:pt x="682171" y="480785"/>
                    <a:pt x="716642" y="304799"/>
                    <a:pt x="783771" y="206828"/>
                  </a:cubicBezTo>
                  <a:cubicBezTo>
                    <a:pt x="850900" y="108857"/>
                    <a:pt x="934357" y="54428"/>
                    <a:pt x="1077686" y="21771"/>
                  </a:cubicBezTo>
                  <a:cubicBezTo>
                    <a:pt x="1221015" y="-10886"/>
                    <a:pt x="1432379" y="-1"/>
                    <a:pt x="1643743" y="10885"/>
                  </a:cubicBezTo>
                </a:path>
              </a:pathLst>
            </a:custGeom>
            <a:ln>
              <a:headEnd type="none" w="med" len="med"/>
              <a:tailEnd type="arrow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B340C97-ABB0-7A41-987F-566BC481E7FB}"/>
                </a:ext>
              </a:extLst>
            </p:cNvPr>
            <p:cNvSpPr txBox="1"/>
            <p:nvPr/>
          </p:nvSpPr>
          <p:spPr>
            <a:xfrm>
              <a:off x="7325550" y="581666"/>
              <a:ext cx="9492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extends</a:t>
              </a: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E99E595-FFB1-8F48-9867-0FE908069087}"/>
                </a:ext>
              </a:extLst>
            </p:cNvPr>
            <p:cNvSpPr/>
            <p:nvPr/>
          </p:nvSpPr>
          <p:spPr>
            <a:xfrm>
              <a:off x="5645151" y="-207638"/>
              <a:ext cx="2696887" cy="622476"/>
            </a:xfrm>
            <a:custGeom>
              <a:avLst/>
              <a:gdLst>
                <a:gd name="connsiteX0" fmla="*/ 0 w 1643743"/>
                <a:gd name="connsiteY0" fmla="*/ 3069771 h 3069771"/>
                <a:gd name="connsiteX1" fmla="*/ 707571 w 1643743"/>
                <a:gd name="connsiteY1" fmla="*/ 2939142 h 3069771"/>
                <a:gd name="connsiteX2" fmla="*/ 1110343 w 1643743"/>
                <a:gd name="connsiteY2" fmla="*/ 2503713 h 3069771"/>
                <a:gd name="connsiteX3" fmla="*/ 1164771 w 1643743"/>
                <a:gd name="connsiteY3" fmla="*/ 1872342 h 3069771"/>
                <a:gd name="connsiteX4" fmla="*/ 990600 w 1643743"/>
                <a:gd name="connsiteY4" fmla="*/ 1393371 h 3069771"/>
                <a:gd name="connsiteX5" fmla="*/ 740229 w 1643743"/>
                <a:gd name="connsiteY5" fmla="*/ 979713 h 3069771"/>
                <a:gd name="connsiteX6" fmla="*/ 674914 w 1643743"/>
                <a:gd name="connsiteY6" fmla="*/ 609599 h 3069771"/>
                <a:gd name="connsiteX7" fmla="*/ 783771 w 1643743"/>
                <a:gd name="connsiteY7" fmla="*/ 206828 h 3069771"/>
                <a:gd name="connsiteX8" fmla="*/ 1077686 w 1643743"/>
                <a:gd name="connsiteY8" fmla="*/ 21771 h 3069771"/>
                <a:gd name="connsiteX9" fmla="*/ 1643743 w 1643743"/>
                <a:gd name="connsiteY9" fmla="*/ 10885 h 306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43743" h="3069771">
                  <a:moveTo>
                    <a:pt x="0" y="3069771"/>
                  </a:moveTo>
                  <a:cubicBezTo>
                    <a:pt x="261257" y="3051628"/>
                    <a:pt x="522514" y="3033485"/>
                    <a:pt x="707571" y="2939142"/>
                  </a:cubicBezTo>
                  <a:cubicBezTo>
                    <a:pt x="892628" y="2844799"/>
                    <a:pt x="1034143" y="2681513"/>
                    <a:pt x="1110343" y="2503713"/>
                  </a:cubicBezTo>
                  <a:cubicBezTo>
                    <a:pt x="1186543" y="2325913"/>
                    <a:pt x="1184728" y="2057399"/>
                    <a:pt x="1164771" y="1872342"/>
                  </a:cubicBezTo>
                  <a:cubicBezTo>
                    <a:pt x="1144814" y="1687285"/>
                    <a:pt x="1061357" y="1542142"/>
                    <a:pt x="990600" y="1393371"/>
                  </a:cubicBezTo>
                  <a:cubicBezTo>
                    <a:pt x="919843" y="1244600"/>
                    <a:pt x="792843" y="1110342"/>
                    <a:pt x="740229" y="979713"/>
                  </a:cubicBezTo>
                  <a:cubicBezTo>
                    <a:pt x="687615" y="849084"/>
                    <a:pt x="667657" y="738413"/>
                    <a:pt x="674914" y="609599"/>
                  </a:cubicBezTo>
                  <a:cubicBezTo>
                    <a:pt x="682171" y="480785"/>
                    <a:pt x="716642" y="304799"/>
                    <a:pt x="783771" y="206828"/>
                  </a:cubicBezTo>
                  <a:cubicBezTo>
                    <a:pt x="850900" y="108857"/>
                    <a:pt x="934357" y="54428"/>
                    <a:pt x="1077686" y="21771"/>
                  </a:cubicBezTo>
                  <a:cubicBezTo>
                    <a:pt x="1221015" y="-10886"/>
                    <a:pt x="1432379" y="-1"/>
                    <a:pt x="1643743" y="10885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D74E8E05-005D-164A-8FB4-DFF91522CE86}"/>
                </a:ext>
              </a:extLst>
            </p:cNvPr>
            <p:cNvSpPr/>
            <p:nvPr/>
          </p:nvSpPr>
          <p:spPr>
            <a:xfrm>
              <a:off x="4726087" y="230171"/>
              <a:ext cx="8911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DE" dirty="0">
                  <a:solidFill>
                    <a:schemeClr val="accent1">
                      <a:lumMod val="50000"/>
                    </a:schemeClr>
                  </a:solidFill>
                </a:rPr>
                <a:t>Object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551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9" grpId="0" animBg="1"/>
      <p:bldP spid="37" grpId="0"/>
      <p:bldP spid="44" grpId="0" animBg="1"/>
      <p:bldP spid="45" grpId="0"/>
      <p:bldP spid="46" grpId="0"/>
      <p:bldP spid="47" grpId="0" animBg="1"/>
      <p:bldP spid="48" grpId="0"/>
      <p:bldP spid="3" grpId="0" animBg="1"/>
      <p:bldP spid="55" grpId="0"/>
      <p:bldP spid="59" grpId="0"/>
      <p:bldP spid="51" grpId="0"/>
      <p:bldP spid="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D67A9-9DA8-D542-B45F-08288728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Typerweiterungen und Instanzen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6F3E-D670-0D43-A73B-44BADC8EB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DE" dirty="0"/>
              <a:t>type </a:t>
            </a:r>
            <a:r>
              <a:rPr lang="en-DE" dirty="0">
                <a:solidFill>
                  <a:srgbClr val="FF0000"/>
                </a:solidFill>
              </a:rPr>
              <a:t>A</a:t>
            </a:r>
            <a:r>
              <a:rPr lang="en-DE" dirty="0"/>
              <a:t> ( ) (</a:t>
            </a:r>
            <a:r>
              <a:rPr lang="en-DE" dirty="0">
                <a:solidFill>
                  <a:srgbClr val="00B050"/>
                </a:solidFill>
              </a:rPr>
              <a:t>repr1</a:t>
            </a:r>
            <a:r>
              <a:rPr lang="en-DE" dirty="0"/>
              <a:t>, </a:t>
            </a:r>
            <a:r>
              <a:rPr lang="en-DE" dirty="0">
                <a:solidFill>
                  <a:srgbClr val="00B050"/>
                </a:solidFill>
              </a:rPr>
              <a:t>…</a:t>
            </a:r>
            <a:r>
              <a:rPr lang="en-DE" dirty="0"/>
              <a:t>)</a:t>
            </a:r>
          </a:p>
          <a:p>
            <a:pPr marL="0" indent="0">
              <a:buNone/>
            </a:pPr>
            <a:r>
              <a:rPr lang="en-DE" dirty="0"/>
              <a:t>type </a:t>
            </a:r>
            <a:r>
              <a:rPr lang="en-DE" dirty="0">
                <a:solidFill>
                  <a:srgbClr val="0833FF"/>
                </a:solidFill>
              </a:rPr>
              <a:t>B</a:t>
            </a:r>
            <a:r>
              <a:rPr lang="en-DE" dirty="0"/>
              <a:t> (A) (</a:t>
            </a:r>
            <a:r>
              <a:rPr lang="en-DE" dirty="0">
                <a:solidFill>
                  <a:srgbClr val="00B050"/>
                </a:solidFill>
              </a:rPr>
              <a:t>repr2</a:t>
            </a:r>
            <a:r>
              <a:rPr lang="en-DE" dirty="0"/>
              <a:t>)</a:t>
            </a:r>
          </a:p>
          <a:p>
            <a:pPr marL="0" indent="0">
              <a:buNone/>
            </a:pPr>
            <a:endParaRPr lang="en-DE" dirty="0"/>
          </a:p>
          <a:p>
            <a:pPr marL="0" indent="0">
              <a:buNone/>
            </a:pPr>
            <a:r>
              <a:rPr lang="en-DE" dirty="0"/>
              <a:t>x := &lt;…&gt;:</a:t>
            </a:r>
            <a:r>
              <a:rPr lang="en-DE" dirty="0">
                <a:solidFill>
                  <a:srgbClr val="0833FF"/>
                </a:solidFill>
              </a:rPr>
              <a:t>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14AEC-38FE-6346-A79E-AB358DB0E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DC6E039A-EAD4-234C-AF94-1F4E0F774239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35273" y="5192132"/>
            <a:ext cx="1729221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01264056-B8CF-584E-9BE7-A4E14D7CDC8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64015" y="4613210"/>
            <a:ext cx="0" cy="11194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B050"/>
              </a:solidFill>
            </a:endParaRPr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FC70B1A0-083E-CC47-B3F4-F5CE649C62F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85276" y="4934508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681564-FD22-664E-8C6B-9A0EDF092581}"/>
              </a:ext>
            </a:extLst>
          </p:cNvPr>
          <p:cNvSpPr txBox="1"/>
          <p:nvPr/>
        </p:nvSpPr>
        <p:spPr>
          <a:xfrm flipH="1">
            <a:off x="1323373" y="477753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0B050"/>
                </a:solidFill>
              </a:rPr>
              <a:t>repr1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7796339-513D-DB48-90A7-42744D4284E4}"/>
              </a:ext>
            </a:extLst>
          </p:cNvPr>
          <p:cNvSpPr/>
          <p:nvPr/>
        </p:nvSpPr>
        <p:spPr>
          <a:xfrm>
            <a:off x="1004303" y="3565348"/>
            <a:ext cx="3314450" cy="1153466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1D402C-8F27-D04B-9193-23BC0CD59C3E}"/>
              </a:ext>
            </a:extLst>
          </p:cNvPr>
          <p:cNvSpPr txBox="1"/>
          <p:nvPr/>
        </p:nvSpPr>
        <p:spPr>
          <a:xfrm>
            <a:off x="1302282" y="427241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type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EA573A-5311-9745-AAA1-BE8E2198E5D4}"/>
              </a:ext>
            </a:extLst>
          </p:cNvPr>
          <p:cNvSpPr txBox="1"/>
          <p:nvPr/>
        </p:nvSpPr>
        <p:spPr>
          <a:xfrm>
            <a:off x="266091" y="4759267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x</a:t>
            </a:r>
          </a:p>
        </p:txBody>
      </p:sp>
      <p:sp>
        <p:nvSpPr>
          <p:cNvPr id="12" name="Line 44">
            <a:extLst>
              <a:ext uri="{FF2B5EF4-FFF2-40B4-BE49-F238E27FC236}">
                <a16:creationId xmlns:a16="http://schemas.microsoft.com/office/drawing/2014/main" id="{ABEADEC7-4F1F-E549-B7BD-D8F9AD13419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64015" y="5533583"/>
            <a:ext cx="0" cy="11194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84B173-C93B-384A-AD25-7F2E184F08C0}"/>
              </a:ext>
            </a:extLst>
          </p:cNvPr>
          <p:cNvSpPr txBox="1"/>
          <p:nvPr/>
        </p:nvSpPr>
        <p:spPr>
          <a:xfrm flipH="1">
            <a:off x="1323373" y="569790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0B050"/>
                </a:solidFill>
              </a:rPr>
              <a:t>repr2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17DCE5-F425-6E4B-BDA0-D1C9497E1FC6}"/>
              </a:ext>
            </a:extLst>
          </p:cNvPr>
          <p:cNvSpPr/>
          <p:nvPr/>
        </p:nvSpPr>
        <p:spPr>
          <a:xfrm rot="5400000">
            <a:off x="876509" y="539629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>
                <a:solidFill>
                  <a:srgbClr val="00B050"/>
                </a:solidFill>
              </a:rPr>
              <a:t>…</a:t>
            </a:r>
          </a:p>
        </p:txBody>
      </p:sp>
      <p:sp>
        <p:nvSpPr>
          <p:cNvPr id="15" name="Rectangle 39">
            <a:extLst>
              <a:ext uri="{FF2B5EF4-FFF2-40B4-BE49-F238E27FC236}">
                <a16:creationId xmlns:a16="http://schemas.microsoft.com/office/drawing/2014/main" id="{AB22B54A-54AC-CD4E-A071-96561FAF2371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231859" y="4443959"/>
            <a:ext cx="2566652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Line 44">
            <a:extLst>
              <a:ext uri="{FF2B5EF4-FFF2-40B4-BE49-F238E27FC236}">
                <a16:creationId xmlns:a16="http://schemas.microsoft.com/office/drawing/2014/main" id="{DC62F12B-D46B-1348-AC8D-CC0FC9F8821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099312" y="3417950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F488A8-F6DD-6144-A213-112862CD49A4}"/>
              </a:ext>
            </a:extLst>
          </p:cNvPr>
          <p:cNvSpPr txBox="1"/>
          <p:nvPr/>
        </p:nvSpPr>
        <p:spPr>
          <a:xfrm flipH="1">
            <a:off x="5679732" y="3804565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833FF"/>
                </a:solidFill>
              </a:rPr>
              <a:t>“B”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DE4032-4EA5-FF40-B430-DB9C5A165460}"/>
              </a:ext>
            </a:extLst>
          </p:cNvPr>
          <p:cNvSpPr txBox="1"/>
          <p:nvPr/>
        </p:nvSpPr>
        <p:spPr>
          <a:xfrm flipH="1">
            <a:off x="4847297" y="395896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15173F9A-99D3-B84A-A9CC-AF1051C509FA}"/>
              </a:ext>
            </a:extLst>
          </p:cNvPr>
          <p:cNvSpPr/>
          <p:nvPr/>
        </p:nvSpPr>
        <p:spPr>
          <a:xfrm>
            <a:off x="4533711" y="1353829"/>
            <a:ext cx="2136895" cy="2232201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0BAD17-A907-D841-81CB-7694F0DD016D}"/>
              </a:ext>
            </a:extLst>
          </p:cNvPr>
          <p:cNvSpPr txBox="1"/>
          <p:nvPr/>
        </p:nvSpPr>
        <p:spPr>
          <a:xfrm>
            <a:off x="4698011" y="3087265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extends</a:t>
            </a:r>
          </a:p>
        </p:txBody>
      </p:sp>
      <p:sp>
        <p:nvSpPr>
          <p:cNvPr id="21" name="Rectangle 39">
            <a:extLst>
              <a:ext uri="{FF2B5EF4-FFF2-40B4-BE49-F238E27FC236}">
                <a16:creationId xmlns:a16="http://schemas.microsoft.com/office/drawing/2014/main" id="{801B7A1B-BA0C-AC42-99C5-9B9DDC9536D1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473153" y="2398099"/>
            <a:ext cx="2837986" cy="3611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" name="Line 44">
            <a:extLst>
              <a:ext uri="{FF2B5EF4-FFF2-40B4-BE49-F238E27FC236}">
                <a16:creationId xmlns:a16="http://schemas.microsoft.com/office/drawing/2014/main" id="{5357255B-73C7-5440-867F-FFD07B2CC4C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476273" y="101317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73459B-3A86-FE4B-9A8F-79127BDAEC88}"/>
              </a:ext>
            </a:extLst>
          </p:cNvPr>
          <p:cNvSpPr txBox="1"/>
          <p:nvPr/>
        </p:nvSpPr>
        <p:spPr>
          <a:xfrm flipH="1">
            <a:off x="8056693" y="139978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“A”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6D8CFC-6DE4-DD4A-A541-5D184ED069DA}"/>
              </a:ext>
            </a:extLst>
          </p:cNvPr>
          <p:cNvSpPr txBox="1"/>
          <p:nvPr/>
        </p:nvSpPr>
        <p:spPr>
          <a:xfrm flipH="1">
            <a:off x="7164288" y="1554181"/>
            <a:ext cx="73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/>
              <a:t>name</a:t>
            </a:r>
          </a:p>
        </p:txBody>
      </p:sp>
      <p:sp>
        <p:nvSpPr>
          <p:cNvPr id="26" name="Line 44">
            <a:extLst>
              <a:ext uri="{FF2B5EF4-FFF2-40B4-BE49-F238E27FC236}">
                <a16:creationId xmlns:a16="http://schemas.microsoft.com/office/drawing/2014/main" id="{67102165-14CA-C84A-A4EE-EA11713373B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355833" y="2352811"/>
            <a:ext cx="0" cy="918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F7839D-BE57-F047-BBA1-25CA55E578FD}"/>
              </a:ext>
            </a:extLst>
          </p:cNvPr>
          <p:cNvSpPr txBox="1"/>
          <p:nvPr/>
        </p:nvSpPr>
        <p:spPr>
          <a:xfrm flipH="1">
            <a:off x="7164288" y="2773381"/>
            <a:ext cx="731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/>
              <a:t>localData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4F2C74-2C6B-5848-92B7-D913919F77F1}"/>
              </a:ext>
            </a:extLst>
          </p:cNvPr>
          <p:cNvSpPr txBox="1"/>
          <p:nvPr/>
        </p:nvSpPr>
        <p:spPr>
          <a:xfrm>
            <a:off x="7815102" y="2604052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[</a:t>
            </a:r>
            <a:r>
              <a:rPr lang="en-DE" dirty="0">
                <a:solidFill>
                  <a:srgbClr val="00B050"/>
                </a:solidFill>
              </a:rPr>
              <a:t>repr1</a:t>
            </a:r>
            <a:r>
              <a:rPr lang="en-DE" dirty="0"/>
              <a:t>, </a:t>
            </a:r>
            <a:r>
              <a:rPr lang="en-DE" dirty="0">
                <a:solidFill>
                  <a:srgbClr val="00B050"/>
                </a:solidFill>
              </a:rPr>
              <a:t>…</a:t>
            </a:r>
            <a:r>
              <a:rPr lang="en-DE" dirty="0"/>
              <a:t>]</a:t>
            </a:r>
          </a:p>
        </p:txBody>
      </p:sp>
      <p:sp>
        <p:nvSpPr>
          <p:cNvPr id="28" name="Line 44">
            <a:extLst>
              <a:ext uri="{FF2B5EF4-FFF2-40B4-BE49-F238E27FC236}">
                <a16:creationId xmlns:a16="http://schemas.microsoft.com/office/drawing/2014/main" id="{79C70E17-9550-3C4C-A1A3-397EEC7245D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103187" y="4529257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A5688F-25F2-9446-88F2-7AC556AD690C}"/>
              </a:ext>
            </a:extLst>
          </p:cNvPr>
          <p:cNvSpPr txBox="1"/>
          <p:nvPr/>
        </p:nvSpPr>
        <p:spPr>
          <a:xfrm flipH="1">
            <a:off x="4791202" y="5070267"/>
            <a:ext cx="731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/>
              <a:t>localData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C1862FE-8810-F94B-8065-C7308B252EB0}"/>
              </a:ext>
            </a:extLst>
          </p:cNvPr>
          <p:cNvSpPr txBox="1"/>
          <p:nvPr/>
        </p:nvSpPr>
        <p:spPr>
          <a:xfrm>
            <a:off x="5714159" y="491182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[</a:t>
            </a:r>
            <a:r>
              <a:rPr lang="en-DE" dirty="0">
                <a:solidFill>
                  <a:srgbClr val="00B050"/>
                </a:solidFill>
              </a:rPr>
              <a:t>repr2</a:t>
            </a:r>
            <a:r>
              <a:rPr lang="en-DE" dirty="0"/>
              <a:t>]</a:t>
            </a: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BF9D09EC-E7CE-D84F-A0C8-BFC9597AB212}"/>
              </a:ext>
            </a:extLst>
          </p:cNvPr>
          <p:cNvSpPr/>
          <p:nvPr/>
        </p:nvSpPr>
        <p:spPr>
          <a:xfrm>
            <a:off x="3549730" y="3671874"/>
            <a:ext cx="754913" cy="1880325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arrow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F6E2846-55DB-4742-9D6B-B6BAA082736D}"/>
              </a:ext>
            </a:extLst>
          </p:cNvPr>
          <p:cNvSpPr/>
          <p:nvPr/>
        </p:nvSpPr>
        <p:spPr>
          <a:xfrm>
            <a:off x="3161361" y="5383650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>
                <a:solidFill>
                  <a:srgbClr val="0833FF"/>
                </a:solidFill>
              </a:rPr>
              <a:t>B</a:t>
            </a: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409512C2-2833-6048-8C6D-FB32BE68C472}"/>
              </a:ext>
            </a:extLst>
          </p:cNvPr>
          <p:cNvSpPr/>
          <p:nvPr/>
        </p:nvSpPr>
        <p:spPr>
          <a:xfrm>
            <a:off x="3549731" y="1353829"/>
            <a:ext cx="2534436" cy="1378128"/>
          </a:xfrm>
          <a:custGeom>
            <a:avLst/>
            <a:gdLst>
              <a:gd name="connsiteX0" fmla="*/ 0 w 1643743"/>
              <a:gd name="connsiteY0" fmla="*/ 3069771 h 3069771"/>
              <a:gd name="connsiteX1" fmla="*/ 707571 w 1643743"/>
              <a:gd name="connsiteY1" fmla="*/ 2939142 h 3069771"/>
              <a:gd name="connsiteX2" fmla="*/ 1110343 w 1643743"/>
              <a:gd name="connsiteY2" fmla="*/ 2503713 h 3069771"/>
              <a:gd name="connsiteX3" fmla="*/ 1164771 w 1643743"/>
              <a:gd name="connsiteY3" fmla="*/ 1872342 h 3069771"/>
              <a:gd name="connsiteX4" fmla="*/ 990600 w 1643743"/>
              <a:gd name="connsiteY4" fmla="*/ 1393371 h 3069771"/>
              <a:gd name="connsiteX5" fmla="*/ 740229 w 1643743"/>
              <a:gd name="connsiteY5" fmla="*/ 979713 h 3069771"/>
              <a:gd name="connsiteX6" fmla="*/ 674914 w 1643743"/>
              <a:gd name="connsiteY6" fmla="*/ 609599 h 3069771"/>
              <a:gd name="connsiteX7" fmla="*/ 783771 w 1643743"/>
              <a:gd name="connsiteY7" fmla="*/ 206828 h 3069771"/>
              <a:gd name="connsiteX8" fmla="*/ 1077686 w 1643743"/>
              <a:gd name="connsiteY8" fmla="*/ 21771 h 3069771"/>
              <a:gd name="connsiteX9" fmla="*/ 1643743 w 1643743"/>
              <a:gd name="connsiteY9" fmla="*/ 10885 h 306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3743" h="3069771">
                <a:moveTo>
                  <a:pt x="0" y="3069771"/>
                </a:moveTo>
                <a:cubicBezTo>
                  <a:pt x="261257" y="3051628"/>
                  <a:pt x="522514" y="3033485"/>
                  <a:pt x="707571" y="2939142"/>
                </a:cubicBezTo>
                <a:cubicBezTo>
                  <a:pt x="892628" y="2844799"/>
                  <a:pt x="1034143" y="2681513"/>
                  <a:pt x="1110343" y="2503713"/>
                </a:cubicBezTo>
                <a:cubicBezTo>
                  <a:pt x="1186543" y="2325913"/>
                  <a:pt x="1184728" y="2057399"/>
                  <a:pt x="1164771" y="1872342"/>
                </a:cubicBezTo>
                <a:cubicBezTo>
                  <a:pt x="1144814" y="1687285"/>
                  <a:pt x="1061357" y="1542142"/>
                  <a:pt x="990600" y="1393371"/>
                </a:cubicBezTo>
                <a:cubicBezTo>
                  <a:pt x="919843" y="1244600"/>
                  <a:pt x="792843" y="1110342"/>
                  <a:pt x="740229" y="979713"/>
                </a:cubicBezTo>
                <a:cubicBezTo>
                  <a:pt x="687615" y="849084"/>
                  <a:pt x="667657" y="738413"/>
                  <a:pt x="674914" y="609599"/>
                </a:cubicBezTo>
                <a:cubicBezTo>
                  <a:pt x="682171" y="480785"/>
                  <a:pt x="716642" y="304799"/>
                  <a:pt x="783771" y="206828"/>
                </a:cubicBezTo>
                <a:cubicBezTo>
                  <a:pt x="850900" y="108857"/>
                  <a:pt x="934357" y="54428"/>
                  <a:pt x="1077686" y="21771"/>
                </a:cubicBezTo>
                <a:cubicBezTo>
                  <a:pt x="1221015" y="-10886"/>
                  <a:pt x="1432379" y="-1"/>
                  <a:pt x="1643743" y="10885"/>
                </a:cubicBezTo>
              </a:path>
            </a:pathLst>
          </a:custGeom>
          <a:ln>
            <a:headEnd type="none" w="med" len="med"/>
            <a:tailEnd type="none" w="med" len="med"/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8FA34DF-A6E1-254D-8530-D01A671BFB57}"/>
              </a:ext>
            </a:extLst>
          </p:cNvPr>
          <p:cNvSpPr/>
          <p:nvPr/>
        </p:nvSpPr>
        <p:spPr>
          <a:xfrm>
            <a:off x="3218359" y="2519479"/>
            <a:ext cx="49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2875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Mengen: API 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340768"/>
            <a:ext cx="8496944" cy="4896544"/>
          </a:xfrm>
        </p:spPr>
        <p:txBody>
          <a:bodyPr/>
          <a:lstStyle/>
          <a:p>
            <a:r>
              <a:rPr lang="de-DE" sz="2400" dirty="0"/>
              <a:t>Obligatorische Operationen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test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s: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r>
              <a:rPr lang="de-DE" sz="2000" dirty="0"/>
              <a:t> testet, ob ein Element mit Schlüssel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000" dirty="0"/>
              <a:t> in </a:t>
            </a:r>
            <a:r>
              <a:rPr lang="de-DE" sz="2000" dirty="0">
                <a:solidFill>
                  <a:srgbClr val="3C8C93"/>
                </a:solidFill>
              </a:rPr>
              <a:t>s</a:t>
            </a:r>
            <a:r>
              <a:rPr lang="de-DE" sz="2000" dirty="0"/>
              <a:t> enthalten ist </a:t>
            </a:r>
            <a:br>
              <a:rPr lang="de-DE" sz="2000" dirty="0"/>
            </a:br>
            <a:r>
              <a:rPr lang="de-DE" sz="2000" dirty="0"/>
              <a:t>liefert </a:t>
            </a:r>
            <a:r>
              <a:rPr lang="de-DE" sz="2000" dirty="0" err="1"/>
              <a:t>true</a:t>
            </a:r>
            <a:r>
              <a:rPr lang="de-DE" sz="2000" dirty="0"/>
              <a:t> oder </a:t>
            </a:r>
            <a:r>
              <a:rPr lang="de-DE" sz="2000" dirty="0" err="1"/>
              <a:t>false</a:t>
            </a:r>
            <a:r>
              <a:rPr lang="de-DE" sz="2000" dirty="0"/>
              <a:t> 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search</a:t>
            </a:r>
            <a:r>
              <a:rPr lang="de-DE" sz="2000" dirty="0">
                <a:solidFill>
                  <a:srgbClr val="000000"/>
                </a:solidFill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s: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endParaRPr lang="de-DE" sz="2000" dirty="0"/>
          </a:p>
          <a:p>
            <a:pPr marL="914400" lvl="2" indent="0">
              <a:buNone/>
            </a:pPr>
            <a:r>
              <a:rPr lang="de-DE" sz="1800" dirty="0"/>
              <a:t>(1a) liefert das Element aus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1800" dirty="0"/>
              <a:t>, dessen Schlüssel </a:t>
            </a:r>
            <a:r>
              <a:rPr lang="de-DE" sz="1800" dirty="0" err="1">
                <a:solidFill>
                  <a:srgbClr val="3C8C93"/>
                </a:solidFill>
              </a:rPr>
              <a:t>k</a:t>
            </a:r>
            <a:r>
              <a:rPr lang="de-DE" sz="1800" dirty="0"/>
              <a:t> ist, oder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</a:rPr>
              <a:t>nil</a:t>
            </a:r>
            <a:endParaRPr lang="de-DE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r>
              <a:rPr lang="de-DE" sz="1800" dirty="0"/>
              <a:t>(</a:t>
            </a:r>
            <a:r>
              <a:rPr lang="de-DE" sz="1800" dirty="0">
                <a:solidFill>
                  <a:srgbClr val="0833FF"/>
                </a:solidFill>
              </a:rPr>
              <a:t>1b</a:t>
            </a:r>
            <a:r>
              <a:rPr lang="de-DE" sz="1800" dirty="0"/>
              <a:t>) liefert das Element aus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1800" dirty="0"/>
              <a:t>, dessen Schlüssel </a:t>
            </a:r>
            <a:r>
              <a:rPr lang="de-DE" sz="1800" dirty="0" err="1">
                <a:solidFill>
                  <a:srgbClr val="3C8C93"/>
                </a:solidFill>
              </a:rPr>
              <a:t>key</a:t>
            </a:r>
            <a:r>
              <a:rPr lang="de-DE" sz="1800" dirty="0">
                <a:solidFill>
                  <a:srgbClr val="3C8C93"/>
                </a:solidFill>
              </a:rPr>
              <a:t> </a:t>
            </a:r>
            <a:r>
              <a:rPr lang="de-DE" sz="1800" dirty="0">
                <a:solidFill>
                  <a:srgbClr val="FF0000"/>
                </a:solidFill>
              </a:rPr>
              <a:t>minimal</a:t>
            </a:r>
            <a:r>
              <a:rPr lang="de-DE" sz="1800" dirty="0"/>
              <a:t> in </a:t>
            </a:r>
            <a:r>
              <a:rPr lang="de-DE" sz="1800" dirty="0">
                <a:solidFill>
                  <a:srgbClr val="3C8C93"/>
                </a:solidFill>
              </a:rPr>
              <a:t>s</a:t>
            </a:r>
            <a:br>
              <a:rPr lang="de-DE" sz="1800" dirty="0"/>
            </a:br>
            <a:r>
              <a:rPr lang="de-DE" sz="1800" dirty="0"/>
              <a:t>         ist und für den </a:t>
            </a:r>
            <a:r>
              <a:rPr lang="de-DE" sz="1800" dirty="0" err="1">
                <a:solidFill>
                  <a:srgbClr val="3C8C93"/>
                </a:solidFill>
              </a:rPr>
              <a:t>key</a:t>
            </a:r>
            <a:r>
              <a:rPr lang="de-DE" sz="1800" baseline="-25000" dirty="0">
                <a:solidFill>
                  <a:srgbClr val="3C8C93"/>
                </a:solidFill>
              </a:rPr>
              <a:t> </a:t>
            </a:r>
            <a:r>
              <a:rPr lang="de-DE" sz="1800" dirty="0">
                <a:solidFill>
                  <a:srgbClr val="FF0000"/>
                </a:solidFill>
              </a:rPr>
              <a:t>≥</a:t>
            </a:r>
            <a:r>
              <a:rPr lang="de-DE" sz="1800" baseline="-25000" dirty="0">
                <a:solidFill>
                  <a:srgbClr val="FF0000"/>
                </a:solidFill>
              </a:rPr>
              <a:t> </a:t>
            </a:r>
            <a:r>
              <a:rPr lang="de-DE" sz="1800" dirty="0" err="1">
                <a:solidFill>
                  <a:srgbClr val="3C8C93"/>
                </a:solidFill>
              </a:rPr>
              <a:t>k</a:t>
            </a:r>
            <a:r>
              <a:rPr lang="de-DE" sz="1800" dirty="0"/>
              <a:t> gilt</a:t>
            </a:r>
          </a:p>
          <a:p>
            <a:pPr marL="914400" lvl="2" indent="0">
              <a:buNone/>
            </a:pPr>
            <a:r>
              <a:rPr lang="de-DE" sz="1800" dirty="0"/>
              <a:t>(2) liefert eine Menge von Elementen aus </a:t>
            </a:r>
            <a:r>
              <a:rPr lang="de-DE" sz="1800" dirty="0">
                <a:solidFill>
                  <a:srgbClr val="3C8C93"/>
                </a:solidFill>
              </a:rPr>
              <a:t>s</a:t>
            </a:r>
            <a:r>
              <a:rPr lang="de-DE" sz="1800" dirty="0"/>
              <a:t>, deren Schlüssel </a:t>
            </a:r>
            <a:r>
              <a:rPr lang="de-DE" sz="1800" dirty="0" err="1">
                <a:solidFill>
                  <a:srgbClr val="3C8C93"/>
                </a:solidFill>
              </a:rPr>
              <a:t>k</a:t>
            </a:r>
            <a:r>
              <a:rPr lang="de-DE" sz="1800" dirty="0"/>
              <a:t> ist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insert</a:t>
            </a:r>
            <a:r>
              <a:rPr lang="de-DE" sz="2000" dirty="0">
                <a:solidFill>
                  <a:srgbClr val="000000"/>
                </a:solidFill>
              </a:rPr>
              <a:t>(</a:t>
            </a:r>
            <a:r>
              <a:rPr lang="de-DE" sz="2000" dirty="0">
                <a:solidFill>
                  <a:srgbClr val="3C8C93"/>
                </a:solidFill>
              </a:rPr>
              <a:t>x, s: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r>
              <a:rPr lang="de-DE" sz="2000" dirty="0"/>
              <a:t> fügt das Element </a:t>
            </a:r>
            <a:r>
              <a:rPr lang="de-DE" sz="2000" dirty="0">
                <a:solidFill>
                  <a:srgbClr val="3C8C93"/>
                </a:solidFill>
              </a:rPr>
              <a:t>x</a:t>
            </a:r>
            <a:r>
              <a:rPr lang="de-DE" sz="2000" dirty="0"/>
              <a:t> in </a:t>
            </a:r>
            <a:r>
              <a:rPr lang="de-DE" sz="2000" dirty="0">
                <a:solidFill>
                  <a:srgbClr val="3C8C93"/>
                </a:solidFill>
              </a:rPr>
              <a:t>s</a:t>
            </a:r>
            <a:r>
              <a:rPr lang="de-DE" sz="2000" dirty="0"/>
              <a:t> ein </a:t>
            </a:r>
            <a:br>
              <a:rPr lang="de-DE" sz="2000" dirty="0"/>
            </a:br>
            <a:r>
              <a:rPr lang="de-DE" sz="2000" dirty="0"/>
              <a:t>		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wird ggf. modifiziert, wenn Element </a:t>
            </a:r>
            <a:br>
              <a:rPr lang="de-DE" sz="2000" dirty="0"/>
            </a:br>
            <a:r>
              <a:rPr lang="de-DE" sz="2000" dirty="0"/>
              <a:t>		 mit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(x)</a:t>
            </a:r>
            <a:r>
              <a:rPr lang="de-DE" sz="2000" dirty="0"/>
              <a:t> vorher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enthalten, wird es aus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entfernt)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delete</a:t>
            </a:r>
            <a:r>
              <a:rPr lang="de-DE" sz="2000" dirty="0">
                <a:solidFill>
                  <a:srgbClr val="000000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k</a:t>
            </a:r>
            <a:r>
              <a:rPr lang="de-DE" sz="2000" dirty="0">
                <a:solidFill>
                  <a:srgbClr val="3C8C93"/>
                </a:solidFill>
              </a:rPr>
              <a:t>, s: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r>
              <a:rPr lang="de-DE" sz="2000" dirty="0"/>
              <a:t> löscht Element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/>
              <a:t> mit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(x) =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aus </a:t>
            </a:r>
            <a:r>
              <a:rPr lang="de-DE" sz="2000" dirty="0">
                <a:solidFill>
                  <a:srgbClr val="3C8C93"/>
                </a:solidFill>
              </a:rPr>
              <a:t>s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dirty="0"/>
              <a:t>		    (</a:t>
            </a:r>
            <a:r>
              <a:rPr lang="de-DE" sz="2000" dirty="0">
                <a:solidFill>
                  <a:srgbClr val="3C8C93"/>
                </a:solidFill>
              </a:rPr>
              <a:t>s</a:t>
            </a:r>
            <a:r>
              <a:rPr lang="de-DE" sz="2000" dirty="0"/>
              <a:t> wird modifiziert,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/>
              <a:t> enthalten war)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73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Mengen: API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de-DE" sz="2400" dirty="0"/>
              <a:t>Iterationsoperatoren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map</a:t>
            </a:r>
            <a:r>
              <a:rPr lang="de-DE" sz="2000" dirty="0">
                <a:solidFill>
                  <a:srgbClr val="000000"/>
                </a:solidFill>
              </a:rPr>
              <a:t>(</a:t>
            </a:r>
            <a:r>
              <a:rPr lang="de-DE" sz="2000" dirty="0">
                <a:solidFill>
                  <a:srgbClr val="3C8C93"/>
                </a:solidFill>
              </a:rPr>
              <a:t>f</a:t>
            </a:r>
            <a:r>
              <a:rPr lang="de-DE" sz="2000" dirty="0">
                <a:solidFill>
                  <a:srgbClr val="000000"/>
                </a:solidFill>
              </a:rPr>
              <a:t>,</a:t>
            </a:r>
            <a:r>
              <a:rPr lang="de-DE" sz="2000" dirty="0">
                <a:solidFill>
                  <a:srgbClr val="3C8C93"/>
                </a:solidFill>
              </a:rPr>
              <a:t> s: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</a:p>
          <a:p>
            <a:pPr lvl="2"/>
            <a:r>
              <a:rPr lang="de-DE" sz="1800" dirty="0"/>
              <a:t>Wendet </a:t>
            </a:r>
            <a:r>
              <a:rPr lang="de-DE" sz="1800" dirty="0">
                <a:solidFill>
                  <a:srgbClr val="3C8C93"/>
                </a:solidFill>
              </a:rPr>
              <a:t>f</a:t>
            </a:r>
            <a:r>
              <a:rPr lang="de-DE" sz="1800" dirty="0"/>
              <a:t> auf jedes Element aus </a:t>
            </a:r>
            <a:r>
              <a:rPr lang="de-DE" sz="1800" dirty="0">
                <a:solidFill>
                  <a:srgbClr val="3C8C93"/>
                </a:solidFill>
              </a:rPr>
              <a:t>s</a:t>
            </a:r>
            <a:r>
              <a:rPr lang="de-DE" sz="1800" dirty="0"/>
              <a:t> an </a:t>
            </a:r>
            <a:br>
              <a:rPr lang="de-DE" sz="1800" dirty="0"/>
            </a:br>
            <a:r>
              <a:rPr lang="de-DE" sz="1800" dirty="0"/>
              <a:t>und gibt Ergebnisse als neue Menge zurück</a:t>
            </a:r>
          </a:p>
          <a:p>
            <a:pPr lvl="2"/>
            <a:r>
              <a:rPr lang="de-DE" sz="1800" dirty="0"/>
              <a:t>Beispiel</a:t>
            </a:r>
          </a:p>
          <a:p>
            <a:pPr lvl="3"/>
            <a:r>
              <a:rPr lang="de-DE" sz="1600" b="1" dirty="0" err="1"/>
              <a:t>function</a:t>
            </a:r>
            <a:r>
              <a:rPr lang="de-DE" sz="1600" dirty="0"/>
              <a:t> </a:t>
            </a:r>
            <a:r>
              <a:rPr lang="de-DE" sz="1600" dirty="0">
                <a:solidFill>
                  <a:srgbClr val="0833FF"/>
                </a:solidFill>
              </a:rPr>
              <a:t>plus1</a:t>
            </a:r>
            <a:r>
              <a:rPr lang="de-DE" sz="1600" dirty="0"/>
              <a:t>(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1600" dirty="0"/>
              <a:t>) </a:t>
            </a:r>
            <a:r>
              <a:rPr lang="de-DE" sz="1600" b="1" dirty="0" err="1"/>
              <a:t>return</a:t>
            </a:r>
            <a:r>
              <a:rPr lang="de-DE" sz="1600" dirty="0"/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x + 1</a:t>
            </a:r>
          </a:p>
          <a:p>
            <a:pPr lvl="3"/>
            <a:r>
              <a:rPr lang="de-DE" sz="1600" dirty="0" err="1">
                <a:solidFill>
                  <a:srgbClr val="0833FF"/>
                </a:solidFill>
              </a:rPr>
              <a:t>map</a:t>
            </a:r>
            <a:r>
              <a:rPr lang="de-DE" sz="1600" dirty="0"/>
              <a:t>(</a:t>
            </a:r>
            <a:r>
              <a:rPr lang="de-DE" sz="1600" dirty="0">
                <a:solidFill>
                  <a:srgbClr val="0833FF"/>
                </a:solidFill>
              </a:rPr>
              <a:t>plus1</a:t>
            </a:r>
            <a:r>
              <a:rPr lang="de-DE" sz="1600" dirty="0"/>
              <a:t>,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{42, 23, 17}</a:t>
            </a:r>
            <a:r>
              <a:rPr lang="de-DE" sz="1600" dirty="0"/>
              <a:t>) liefert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{43, 24, 18}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fold</a:t>
            </a:r>
            <a:r>
              <a:rPr lang="de-DE" sz="2000" dirty="0">
                <a:solidFill>
                  <a:srgbClr val="000000"/>
                </a:solidFill>
              </a:rPr>
              <a:t>(</a:t>
            </a:r>
            <a:r>
              <a:rPr lang="de-DE" sz="2000" dirty="0">
                <a:solidFill>
                  <a:srgbClr val="3C8C93"/>
                </a:solidFill>
              </a:rPr>
              <a:t>f</a:t>
            </a:r>
            <a:r>
              <a:rPr lang="de-DE" sz="2000" dirty="0">
                <a:solidFill>
                  <a:srgbClr val="000000"/>
                </a:solidFill>
              </a:rPr>
              <a:t>,</a:t>
            </a:r>
            <a:r>
              <a:rPr lang="de-DE" sz="2000" dirty="0">
                <a:solidFill>
                  <a:srgbClr val="3C8C93"/>
                </a:solidFill>
              </a:rPr>
              <a:t> s:</a:t>
            </a:r>
            <a:r>
              <a:rPr lang="de-DE" sz="2000" dirty="0">
                <a:solidFill>
                  <a:srgbClr val="000000"/>
                </a:solidFill>
              </a:rPr>
              <a:t>,</a:t>
            </a:r>
            <a:r>
              <a:rPr lang="de-DE" sz="2000" dirty="0">
                <a:solidFill>
                  <a:srgbClr val="3C8C93"/>
                </a:solidFill>
              </a:rPr>
              <a:t> </a:t>
            </a:r>
            <a:r>
              <a:rPr lang="de-DE" sz="2000" dirty="0" err="1">
                <a:solidFill>
                  <a:srgbClr val="3C8C93"/>
                </a:solidFill>
              </a:rPr>
              <a:t>init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endParaRPr lang="de-DE" sz="2000" dirty="0"/>
          </a:p>
          <a:p>
            <a:pPr lvl="2"/>
            <a:r>
              <a:rPr lang="de-DE" sz="1800" dirty="0"/>
              <a:t>Wendet die Funktion </a:t>
            </a:r>
            <a:r>
              <a:rPr lang="de-DE" sz="1800" dirty="0">
                <a:solidFill>
                  <a:srgbClr val="3C8C93"/>
                </a:solidFill>
              </a:rPr>
              <a:t>f</a:t>
            </a:r>
            <a:r>
              <a:rPr lang="de-DE" sz="1800" dirty="0"/>
              <a:t> </a:t>
            </a:r>
            <a:r>
              <a:rPr lang="de-DE" sz="1800" dirty="0" err="1"/>
              <a:t>kaskadierend</a:t>
            </a:r>
            <a:r>
              <a:rPr lang="de-DE" sz="1800" dirty="0"/>
              <a:t> </a:t>
            </a:r>
            <a:br>
              <a:rPr lang="de-DE" sz="1800" dirty="0"/>
            </a:br>
            <a:r>
              <a:rPr lang="de-DE" sz="1800" dirty="0"/>
              <a:t>auf dem jeweils vorigen Wert, beginnend mit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</a:rPr>
              <a:t>init</a:t>
            </a:r>
            <a:r>
              <a:rPr lang="de-DE" sz="1800" dirty="0"/>
              <a:t>, und jeweils alle Elemente in </a:t>
            </a:r>
            <a:r>
              <a:rPr lang="de-DE" sz="1800" dirty="0">
                <a:solidFill>
                  <a:srgbClr val="3C8C93"/>
                </a:solidFill>
              </a:rPr>
              <a:t>s</a:t>
            </a:r>
            <a:r>
              <a:rPr lang="de-DE" sz="1800" dirty="0"/>
              <a:t> an und liefert letzten Wert (bzw.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</a:rPr>
              <a:t>init</a:t>
            </a:r>
            <a:r>
              <a:rPr lang="de-DE" sz="1800" dirty="0"/>
              <a:t>, wenn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1800" dirty="0"/>
              <a:t> leer)</a:t>
            </a:r>
          </a:p>
          <a:p>
            <a:pPr lvl="2"/>
            <a:r>
              <a:rPr lang="de-DE" sz="1800" dirty="0"/>
              <a:t>Beispiel</a:t>
            </a:r>
          </a:p>
          <a:p>
            <a:pPr lvl="3"/>
            <a:r>
              <a:rPr lang="de-DE" sz="1600" b="1" dirty="0" err="1"/>
              <a:t>function</a:t>
            </a:r>
            <a:r>
              <a:rPr lang="de-DE" sz="1600" dirty="0"/>
              <a:t> </a:t>
            </a:r>
            <a:r>
              <a:rPr lang="de-DE" sz="1600" dirty="0" err="1">
                <a:solidFill>
                  <a:srgbClr val="0833FF"/>
                </a:solidFill>
              </a:rPr>
              <a:t>max</a:t>
            </a:r>
            <a:r>
              <a:rPr lang="de-DE" sz="1600" dirty="0"/>
              <a:t>(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a, b</a:t>
            </a:r>
            <a:r>
              <a:rPr lang="de-DE" sz="1600" dirty="0"/>
              <a:t>) </a:t>
            </a:r>
            <a:r>
              <a:rPr lang="de-DE" sz="1600" b="1" dirty="0" err="1"/>
              <a:t>if</a:t>
            </a:r>
            <a:r>
              <a:rPr lang="de-DE" sz="1600" dirty="0"/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a&gt;b</a:t>
            </a:r>
            <a:r>
              <a:rPr lang="de-DE" sz="1600" dirty="0"/>
              <a:t> </a:t>
            </a:r>
            <a:r>
              <a:rPr lang="de-DE" sz="1600" b="1" dirty="0" err="1"/>
              <a:t>then</a:t>
            </a:r>
            <a:r>
              <a:rPr lang="de-DE" sz="1600" dirty="0"/>
              <a:t> </a:t>
            </a:r>
            <a:r>
              <a:rPr lang="de-DE" sz="1600" b="1" dirty="0" err="1"/>
              <a:t>return</a:t>
            </a:r>
            <a:r>
              <a:rPr lang="de-DE" sz="1600" dirty="0"/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de-DE" sz="1600" dirty="0"/>
              <a:t> </a:t>
            </a:r>
            <a:r>
              <a:rPr lang="de-DE" sz="1600" b="1" dirty="0" err="1"/>
              <a:t>else</a:t>
            </a:r>
            <a:r>
              <a:rPr lang="de-DE" sz="1600" b="1" dirty="0"/>
              <a:t> </a:t>
            </a:r>
            <a:r>
              <a:rPr lang="de-DE" sz="1600" b="1" dirty="0" err="1"/>
              <a:t>return</a:t>
            </a:r>
            <a:r>
              <a:rPr lang="de-DE" sz="1600" b="1" dirty="0"/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b</a:t>
            </a:r>
          </a:p>
          <a:p>
            <a:pPr lvl="3"/>
            <a:r>
              <a:rPr lang="de-DE" sz="1600" dirty="0" err="1">
                <a:solidFill>
                  <a:srgbClr val="0833FF"/>
                </a:solidFill>
              </a:rPr>
              <a:t>fold</a:t>
            </a:r>
            <a:r>
              <a:rPr lang="de-DE" sz="1600" dirty="0"/>
              <a:t>(</a:t>
            </a:r>
            <a:r>
              <a:rPr lang="de-DE" sz="1600" dirty="0" err="1">
                <a:solidFill>
                  <a:srgbClr val="0833FF"/>
                </a:solidFill>
              </a:rPr>
              <a:t>max</a:t>
            </a:r>
            <a:r>
              <a:rPr lang="de-DE" sz="1600" dirty="0"/>
              <a:t>,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&lt;4, 12, 24, 2&gt;:Set</a:t>
            </a:r>
            <a:r>
              <a:rPr lang="de-DE" sz="1600" dirty="0"/>
              <a:t>,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de-DE" sz="1600" dirty="0"/>
              <a:t>) liefert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24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253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Mengen: API (3)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de-DE" sz="2400" dirty="0"/>
              <a:t>Zusätzliche Operationen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setEqual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s1</a:t>
            </a:r>
            <a:r>
              <a:rPr lang="de-DE" sz="2000" dirty="0">
                <a:solidFill>
                  <a:srgbClr val="000000"/>
                </a:solidFill>
              </a:rPr>
              <a:t>,</a:t>
            </a:r>
            <a:r>
              <a:rPr lang="de-DE" sz="2000" dirty="0">
                <a:solidFill>
                  <a:srgbClr val="3C8C93"/>
                </a:solidFill>
              </a:rPr>
              <a:t> s2</a:t>
            </a:r>
            <a:r>
              <a:rPr lang="de-DE" sz="2000" dirty="0"/>
              <a:t>)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union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s1</a:t>
            </a:r>
            <a:r>
              <a:rPr lang="de-DE" sz="2000" dirty="0"/>
              <a:t>,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s2</a:t>
            </a:r>
            <a:r>
              <a:rPr lang="de-DE" sz="2000" dirty="0"/>
              <a:t>)          (siehe auch </a:t>
            </a:r>
            <a:r>
              <a:rPr lang="de-DE" sz="2000" dirty="0" err="1"/>
              <a:t>merge</a:t>
            </a:r>
            <a:r>
              <a:rPr lang="de-DE" sz="2000" dirty="0"/>
              <a:t> bei PQs)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intersect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s1</a:t>
            </a:r>
            <a:r>
              <a:rPr lang="de-DE" sz="2000" dirty="0">
                <a:solidFill>
                  <a:srgbClr val="000000"/>
                </a:solidFill>
              </a:rPr>
              <a:t>,</a:t>
            </a:r>
            <a:r>
              <a:rPr lang="de-DE" sz="2000" dirty="0">
                <a:solidFill>
                  <a:srgbClr val="3C8C93"/>
                </a:solidFill>
              </a:rPr>
              <a:t> s2</a:t>
            </a:r>
            <a:r>
              <a:rPr lang="de-DE" sz="2000" dirty="0"/>
              <a:t>)</a:t>
            </a:r>
          </a:p>
          <a:p>
            <a:pPr lvl="1"/>
            <a:endParaRPr lang="de-DE" sz="2000" dirty="0"/>
          </a:p>
          <a:p>
            <a:r>
              <a:rPr lang="de-DE" sz="2200" dirty="0"/>
              <a:t>Annahme </a:t>
            </a:r>
          </a:p>
          <a:p>
            <a:pPr lvl="1"/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 := </a:t>
            </a:r>
            <a:r>
              <a:rPr lang="en" sz="2200" dirty="0">
                <a:solidFill>
                  <a:schemeClr val="accent1">
                    <a:lumMod val="50000"/>
                  </a:schemeClr>
                </a:solidFill>
              </a:rPr>
              <a:t>{“</a:t>
            </a:r>
            <a:r>
              <a:rPr lang="en" sz="2200" dirty="0" err="1">
                <a:solidFill>
                  <a:schemeClr val="accent1">
                    <a:lumMod val="50000"/>
                  </a:schemeClr>
                </a:solidFill>
              </a:rPr>
              <a:t>Rolly</a:t>
            </a:r>
            <a:r>
              <a:rPr lang="en" sz="2200" dirty="0">
                <a:solidFill>
                  <a:schemeClr val="accent1">
                    <a:lumMod val="50000"/>
                  </a:schemeClr>
                </a:solidFill>
              </a:rPr>
              <a:t>”, “Penny”}:</a:t>
            </a:r>
            <a:r>
              <a:rPr lang="en" sz="2200" dirty="0" err="1">
                <a:solidFill>
                  <a:schemeClr val="accent1">
                    <a:lumMod val="50000"/>
                  </a:schemeClr>
                </a:solidFill>
              </a:rPr>
              <a:t>StringSet</a:t>
            </a:r>
            <a:endParaRPr lang="de-DE" sz="2000" dirty="0"/>
          </a:p>
          <a:p>
            <a:r>
              <a:rPr lang="de-DE" sz="2200" dirty="0"/>
              <a:t>Typspezifische Funktionen und Prozeduren?</a:t>
            </a:r>
          </a:p>
          <a:p>
            <a:pPr lvl="1"/>
            <a:r>
              <a:rPr lang="de-DE" sz="2000" b="1" dirty="0" err="1"/>
              <a:t>procedure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0833FF"/>
                </a:solidFill>
              </a:rPr>
              <a:t>insert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str:</a:t>
            </a:r>
            <a:r>
              <a:rPr lang="de-DE" sz="2000" dirty="0" err="1">
                <a:solidFill>
                  <a:srgbClr val="FF0000"/>
                </a:solidFill>
              </a:rPr>
              <a:t>String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s:</a:t>
            </a:r>
            <a:r>
              <a:rPr lang="de-DE" sz="2000" dirty="0" err="1">
                <a:solidFill>
                  <a:srgbClr val="FF0000"/>
                </a:solidFill>
              </a:rPr>
              <a:t>StringSet</a:t>
            </a:r>
            <a:r>
              <a:rPr lang="de-DE" sz="2000" dirty="0"/>
              <a:t>) …</a:t>
            </a:r>
          </a:p>
          <a:p>
            <a:pPr lvl="1"/>
            <a:r>
              <a:rPr lang="de-DE" sz="2000" dirty="0"/>
              <a:t>Aufruf mit </a:t>
            </a:r>
            <a:r>
              <a:rPr lang="de-DE" sz="2000" dirty="0" err="1">
                <a:solidFill>
                  <a:srgbClr val="0833FF"/>
                </a:solidFill>
              </a:rPr>
              <a:t>insert</a:t>
            </a:r>
            <a:r>
              <a:rPr lang="de-DE" sz="2000" dirty="0"/>
              <a:t>(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“Lucky”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x</a:t>
            </a:r>
            <a:r>
              <a:rPr lang="en" sz="2000" dirty="0"/>
              <a:t>)</a:t>
            </a:r>
            <a:endParaRPr lang="de-DE" sz="2000" dirty="0"/>
          </a:p>
          <a:p>
            <a:r>
              <a:rPr lang="de-DE" sz="2200" dirty="0"/>
              <a:t>Dann sollte auch möglich sein:</a:t>
            </a:r>
          </a:p>
          <a:p>
            <a:pPr lvl="1"/>
            <a:r>
              <a:rPr lang="de-DE" sz="2000" b="1" dirty="0" err="1"/>
              <a:t>function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0833FF"/>
                </a:solidFill>
              </a:rPr>
              <a:t>getIterator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s:</a:t>
            </a:r>
            <a:r>
              <a:rPr lang="de-DE" sz="2000" dirty="0" err="1">
                <a:solidFill>
                  <a:srgbClr val="FF0000"/>
                </a:solidFill>
              </a:rPr>
              <a:t>Set</a:t>
            </a:r>
            <a:r>
              <a:rPr lang="de-DE" sz="2000" dirty="0"/>
              <a:t>) …</a:t>
            </a:r>
          </a:p>
          <a:p>
            <a:pPr lvl="1"/>
            <a:r>
              <a:rPr lang="de-DE" sz="2000" dirty="0"/>
              <a:t>Aufruf mit </a:t>
            </a:r>
            <a:r>
              <a:rPr lang="de-DE" sz="2000" dirty="0" err="1">
                <a:solidFill>
                  <a:srgbClr val="0833FF"/>
                </a:solidFill>
              </a:rPr>
              <a:t>getIterator</a:t>
            </a:r>
            <a:r>
              <a:rPr lang="de-DE" sz="2000" dirty="0"/>
              <a:t>(</a:t>
            </a:r>
            <a:r>
              <a:rPr lang="en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/>
              <a:t>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CE83812A-73EC-954A-93FA-DD7B0881EDFF}"/>
              </a:ext>
            </a:extLst>
          </p:cNvPr>
          <p:cNvSpPr/>
          <p:nvPr/>
        </p:nvSpPr>
        <p:spPr>
          <a:xfrm>
            <a:off x="5497884" y="4365104"/>
            <a:ext cx="4042667" cy="1891381"/>
          </a:xfrm>
          <a:prstGeom prst="cloudCallout">
            <a:avLst>
              <a:gd name="adj1" fmla="val -71021"/>
              <a:gd name="adj2" fmla="val 1283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Sollte auch für StringSet-Instanz anwendbar sein.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Mehr davon später.</a:t>
            </a:r>
          </a:p>
        </p:txBody>
      </p:sp>
    </p:spTree>
    <p:extLst>
      <p:ext uri="{BB962C8B-B14F-4D97-AF65-F5344CB8AC3E}">
        <p14:creationId xmlns:p14="http://schemas.microsoft.com/office/powerpoint/2010/main" val="175576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loud Callout 53">
            <a:extLst>
              <a:ext uri="{FF2B5EF4-FFF2-40B4-BE49-F238E27FC236}">
                <a16:creationId xmlns:a16="http://schemas.microsoft.com/office/drawing/2014/main" id="{C37FC398-9D20-5A45-AE61-0736A6118029}"/>
              </a:ext>
            </a:extLst>
          </p:cNvPr>
          <p:cNvSpPr/>
          <p:nvPr/>
        </p:nvSpPr>
        <p:spPr>
          <a:xfrm>
            <a:off x="4571416" y="2788058"/>
            <a:ext cx="6350466" cy="3532162"/>
          </a:xfrm>
          <a:prstGeom prst="cloudCallout">
            <a:avLst>
              <a:gd name="adj1" fmla="val -38726"/>
              <a:gd name="adj2" fmla="val 1579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25724CCD-36AC-454F-BA27-D3FD312505BD}"/>
              </a:ext>
            </a:extLst>
          </p:cNvPr>
          <p:cNvSpPr/>
          <p:nvPr/>
        </p:nvSpPr>
        <p:spPr>
          <a:xfrm>
            <a:off x="4486230" y="404664"/>
            <a:ext cx="6350466" cy="3532162"/>
          </a:xfrm>
          <a:prstGeom prst="cloudCallout">
            <a:avLst>
              <a:gd name="adj1" fmla="val -38726"/>
              <a:gd name="adj2" fmla="val 1579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3AFE5-61C9-9D4E-B299-6A5FA7566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679" y="260350"/>
            <a:ext cx="8900833" cy="503238"/>
          </a:xfrm>
        </p:spPr>
        <p:txBody>
          <a:bodyPr/>
          <a:lstStyle/>
          <a:p>
            <a:r>
              <a:rPr lang="en-DE" dirty="0"/>
              <a:t>Generische Funktionen (typspezifische Methoden)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9BCD3-0CEA-9847-AFE6-1BB5B358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693E77CA-FD28-C045-897D-CE4A379B2932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160415" y="2361264"/>
            <a:ext cx="2120838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67531D67-4F7B-874B-AC77-0AA79E38BE9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3373046" y="910095"/>
            <a:ext cx="0" cy="22955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A9832E74-953E-C140-BC12-51144D6AE9B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752620" y="1665869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40008F-5F85-5341-9167-ADB44C10A08B}"/>
              </a:ext>
            </a:extLst>
          </p:cNvPr>
          <p:cNvSpPr txBox="1"/>
          <p:nvPr/>
        </p:nvSpPr>
        <p:spPr>
          <a:xfrm flipH="1">
            <a:off x="2544323" y="167871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mappings</a:t>
            </a:r>
            <a:endParaRPr lang="en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3B29C5-C7C0-CD41-BD3D-41DC065E52F5}"/>
              </a:ext>
            </a:extLst>
          </p:cNvPr>
          <p:cNvSpPr txBox="1"/>
          <p:nvPr/>
        </p:nvSpPr>
        <p:spPr>
          <a:xfrm flipH="1">
            <a:off x="2123728" y="2570171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71B6B4-A824-294F-9003-FD0C688EFCC4}"/>
              </a:ext>
            </a:extLst>
          </p:cNvPr>
          <p:cNvSpPr txBox="1"/>
          <p:nvPr/>
        </p:nvSpPr>
        <p:spPr>
          <a:xfrm>
            <a:off x="868495" y="1600714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insert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0ECF26-4B33-594B-B1C2-DF949A96794F}"/>
              </a:ext>
            </a:extLst>
          </p:cNvPr>
          <p:cNvSpPr/>
          <p:nvPr/>
        </p:nvSpPr>
        <p:spPr>
          <a:xfrm>
            <a:off x="4793932" y="1394168"/>
            <a:ext cx="25170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000" dirty="0"/>
              <a:t>(</a:t>
            </a:r>
            <a:r>
              <a:rPr lang="de-DE" sz="2000" dirty="0">
                <a:solidFill>
                  <a:srgbClr val="FF0000"/>
                </a:solidFill>
              </a:rPr>
              <a:t>String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rgbClr val="FF0000"/>
                </a:solidFill>
              </a:rPr>
              <a:t>StringSet</a:t>
            </a:r>
            <a:r>
              <a:rPr lang="de-DE" sz="2000" dirty="0"/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ECC180-481B-E249-AC0E-E8259FADBF03}"/>
              </a:ext>
            </a:extLst>
          </p:cNvPr>
          <p:cNvSpPr/>
          <p:nvPr/>
        </p:nvSpPr>
        <p:spPr>
          <a:xfrm>
            <a:off x="4793932" y="1825968"/>
            <a:ext cx="1951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000" dirty="0"/>
              <a:t>(</a:t>
            </a:r>
            <a:r>
              <a:rPr lang="de-DE" sz="2000" dirty="0" err="1">
                <a:solidFill>
                  <a:srgbClr val="FF0000"/>
                </a:solidFill>
              </a:rPr>
              <a:t>Object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>
                <a:solidFill>
                  <a:srgbClr val="FF0000"/>
                </a:solidFill>
              </a:rPr>
              <a:t>Set</a:t>
            </a:r>
            <a:r>
              <a:rPr lang="de-DE" sz="2000" dirty="0"/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711BF7-FACF-4A43-AF94-9753143DE610}"/>
              </a:ext>
            </a:extLst>
          </p:cNvPr>
          <p:cNvSpPr txBox="1"/>
          <p:nvPr/>
        </p:nvSpPr>
        <p:spPr>
          <a:xfrm flipH="1">
            <a:off x="5304163" y="2281944"/>
            <a:ext cx="232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16" name="Line 44">
            <a:extLst>
              <a:ext uri="{FF2B5EF4-FFF2-40B4-BE49-F238E27FC236}">
                <a16:creationId xmlns:a16="http://schemas.microsoft.com/office/drawing/2014/main" id="{47732B4A-0AF0-EA43-A3B8-82A8119E1DB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82049" y="1270685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44">
            <a:extLst>
              <a:ext uri="{FF2B5EF4-FFF2-40B4-BE49-F238E27FC236}">
                <a16:creationId xmlns:a16="http://schemas.microsoft.com/office/drawing/2014/main" id="{536CB15B-AC93-C74B-ADF0-64AAD716C003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82049" y="1689786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A1DB18-7384-5A4E-A236-88E6E6327C92}"/>
              </a:ext>
            </a:extLst>
          </p:cNvPr>
          <p:cNvSpPr txBox="1"/>
          <p:nvPr/>
        </p:nvSpPr>
        <p:spPr>
          <a:xfrm>
            <a:off x="8180236" y="1409557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Method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B630BD-66B3-D247-B2BE-02841C744A06}"/>
              </a:ext>
            </a:extLst>
          </p:cNvPr>
          <p:cNvSpPr txBox="1"/>
          <p:nvPr/>
        </p:nvSpPr>
        <p:spPr>
          <a:xfrm>
            <a:off x="8180236" y="1866757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Method</a:t>
            </a:r>
          </a:p>
        </p:txBody>
      </p:sp>
      <p:sp>
        <p:nvSpPr>
          <p:cNvPr id="20" name="Rectangle 39">
            <a:extLst>
              <a:ext uri="{FF2B5EF4-FFF2-40B4-BE49-F238E27FC236}">
                <a16:creationId xmlns:a16="http://schemas.microsoft.com/office/drawing/2014/main" id="{2895043B-61E1-BE44-B70C-32AD6BA02DFB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093685" y="4707537"/>
            <a:ext cx="2254298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363CDB43-1CA1-FE40-9C3E-C6379F8C6A0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3373046" y="3323095"/>
            <a:ext cx="0" cy="22955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44">
            <a:extLst>
              <a:ext uri="{FF2B5EF4-FFF2-40B4-BE49-F238E27FC236}">
                <a16:creationId xmlns:a16="http://schemas.microsoft.com/office/drawing/2014/main" id="{1E018107-AABB-004C-925A-5246639924E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752620" y="4078869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331DB5-293B-1B42-BDF5-658E44096C41}"/>
              </a:ext>
            </a:extLst>
          </p:cNvPr>
          <p:cNvSpPr txBox="1"/>
          <p:nvPr/>
        </p:nvSpPr>
        <p:spPr>
          <a:xfrm flipH="1">
            <a:off x="2544323" y="409171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mappings</a:t>
            </a:r>
            <a:endParaRPr lang="en-DE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B2663D-F203-844F-B68A-CFA96CEA6267}"/>
              </a:ext>
            </a:extLst>
          </p:cNvPr>
          <p:cNvSpPr txBox="1"/>
          <p:nvPr/>
        </p:nvSpPr>
        <p:spPr>
          <a:xfrm flipH="1">
            <a:off x="2123728" y="4983171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5DB8E7-0070-074E-9CF5-DCA0CC6424C6}"/>
              </a:ext>
            </a:extLst>
          </p:cNvPr>
          <p:cNvSpPr txBox="1"/>
          <p:nvPr/>
        </p:nvSpPr>
        <p:spPr>
          <a:xfrm>
            <a:off x="539552" y="4013714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getIterator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16609F0-4B1B-B941-8210-2D2320BA1C8D}"/>
              </a:ext>
            </a:extLst>
          </p:cNvPr>
          <p:cNvSpPr/>
          <p:nvPr/>
        </p:nvSpPr>
        <p:spPr>
          <a:xfrm>
            <a:off x="4788024" y="3870102"/>
            <a:ext cx="1130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000" dirty="0"/>
              <a:t>(</a:t>
            </a:r>
            <a:r>
              <a:rPr lang="de-DE" sz="2000" dirty="0">
                <a:solidFill>
                  <a:srgbClr val="FF0000"/>
                </a:solidFill>
              </a:rPr>
              <a:t>Set</a:t>
            </a:r>
            <a:r>
              <a:rPr lang="de-DE" sz="2000" dirty="0"/>
              <a:t>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EABE1B-7ABD-9040-B123-C3933E5C2DB5}"/>
              </a:ext>
            </a:extLst>
          </p:cNvPr>
          <p:cNvSpPr/>
          <p:nvPr/>
        </p:nvSpPr>
        <p:spPr>
          <a:xfrm>
            <a:off x="4788024" y="430190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e-DE" sz="2000" dirty="0"/>
              <a:t>(</a:t>
            </a:r>
            <a:r>
              <a:rPr lang="de-DE" sz="2000" dirty="0">
                <a:solidFill>
                  <a:srgbClr val="FF0000"/>
                </a:solidFill>
              </a:rPr>
              <a:t>PQ</a:t>
            </a:r>
            <a:r>
              <a:rPr lang="de-DE" sz="2000" dirty="0"/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0F8F225-0322-3449-AA24-CFFA3845165F}"/>
              </a:ext>
            </a:extLst>
          </p:cNvPr>
          <p:cNvSpPr txBox="1"/>
          <p:nvPr/>
        </p:nvSpPr>
        <p:spPr>
          <a:xfrm flipH="1">
            <a:off x="5298255" y="4757878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30" name="Line 44">
            <a:extLst>
              <a:ext uri="{FF2B5EF4-FFF2-40B4-BE49-F238E27FC236}">
                <a16:creationId xmlns:a16="http://schemas.microsoft.com/office/drawing/2014/main" id="{7C5A9F0D-DF2E-3F43-A16C-97C4439C020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76141" y="3746619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Line 44">
            <a:extLst>
              <a:ext uri="{FF2B5EF4-FFF2-40B4-BE49-F238E27FC236}">
                <a16:creationId xmlns:a16="http://schemas.microsoft.com/office/drawing/2014/main" id="{1EA78060-21AD-8341-8FA4-2C315ADBF92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76141" y="4165720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7839EC-8CFC-7349-8089-897603038293}"/>
              </a:ext>
            </a:extLst>
          </p:cNvPr>
          <p:cNvSpPr txBox="1"/>
          <p:nvPr/>
        </p:nvSpPr>
        <p:spPr>
          <a:xfrm>
            <a:off x="8174328" y="3885491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Method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61881CD-AD5A-1741-8F80-4323F6CDE02B}"/>
              </a:ext>
            </a:extLst>
          </p:cNvPr>
          <p:cNvSpPr txBox="1"/>
          <p:nvPr/>
        </p:nvSpPr>
        <p:spPr>
          <a:xfrm>
            <a:off x="8174328" y="4342691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Method</a:t>
            </a:r>
          </a:p>
        </p:txBody>
      </p:sp>
      <p:sp>
        <p:nvSpPr>
          <p:cNvPr id="34" name="Line 44">
            <a:extLst>
              <a:ext uri="{FF2B5EF4-FFF2-40B4-BE49-F238E27FC236}">
                <a16:creationId xmlns:a16="http://schemas.microsoft.com/office/drawing/2014/main" id="{AC2C8AD3-A9A9-0C46-9086-7FCAE69D91A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750433" y="2040709"/>
            <a:ext cx="0" cy="10503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BD90265-BFF3-B341-8FDC-992CAAA4646D}"/>
              </a:ext>
            </a:extLst>
          </p:cNvPr>
          <p:cNvSpPr txBox="1"/>
          <p:nvPr/>
        </p:nvSpPr>
        <p:spPr>
          <a:xfrm flipH="1">
            <a:off x="2544323" y="218671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</a:t>
            </a:r>
            <a:endParaRPr lang="en-DE" dirty="0"/>
          </a:p>
        </p:txBody>
      </p:sp>
      <p:sp>
        <p:nvSpPr>
          <p:cNvPr id="36" name="Line 44">
            <a:extLst>
              <a:ext uri="{FF2B5EF4-FFF2-40B4-BE49-F238E27FC236}">
                <a16:creationId xmlns:a16="http://schemas.microsoft.com/office/drawing/2014/main" id="{C3562FE0-3C39-A94E-973A-27DFFFE8C2F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750433" y="4428309"/>
            <a:ext cx="0" cy="10503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56F59A-B06F-7A40-8AAF-5FE5EE972773}"/>
              </a:ext>
            </a:extLst>
          </p:cNvPr>
          <p:cNvSpPr txBox="1"/>
          <p:nvPr/>
        </p:nvSpPr>
        <p:spPr>
          <a:xfrm flipH="1">
            <a:off x="2544323" y="457431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</a:t>
            </a:r>
            <a:endParaRPr lang="en-DE" dirty="0"/>
          </a:p>
        </p:txBody>
      </p:sp>
      <p:sp>
        <p:nvSpPr>
          <p:cNvPr id="38" name="Line 44">
            <a:extLst>
              <a:ext uri="{FF2B5EF4-FFF2-40B4-BE49-F238E27FC236}">
                <a16:creationId xmlns:a16="http://schemas.microsoft.com/office/drawing/2014/main" id="{ED738AF5-F35A-4D4C-88AF-3CDA3EA9987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82050" y="2121587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" name="Line 44">
            <a:extLst>
              <a:ext uri="{FF2B5EF4-FFF2-40B4-BE49-F238E27FC236}">
                <a16:creationId xmlns:a16="http://schemas.microsoft.com/office/drawing/2014/main" id="{FFE111AA-ADEA-3E43-A501-1F34A672E1B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82052" y="2731189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" name="Line 44">
            <a:extLst>
              <a:ext uri="{FF2B5EF4-FFF2-40B4-BE49-F238E27FC236}">
                <a16:creationId xmlns:a16="http://schemas.microsoft.com/office/drawing/2014/main" id="{739E961B-716D-2448-9860-F5588071CA5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76143" y="4610222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" name="Line 44">
            <a:extLst>
              <a:ext uri="{FF2B5EF4-FFF2-40B4-BE49-F238E27FC236}">
                <a16:creationId xmlns:a16="http://schemas.microsoft.com/office/drawing/2014/main" id="{7AAEC1C4-8A5F-5846-BDF3-4C6D10B7992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676145" y="5219824"/>
            <a:ext cx="0" cy="7509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8279EAE-53D1-B043-9C0A-626839938D14}"/>
              </a:ext>
            </a:extLst>
          </p:cNvPr>
          <p:cNvSpPr txBox="1"/>
          <p:nvPr/>
        </p:nvSpPr>
        <p:spPr>
          <a:xfrm flipH="1">
            <a:off x="8390263" y="2315297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71606D9-02C5-4C47-9E1F-18291EEE1A65}"/>
              </a:ext>
            </a:extLst>
          </p:cNvPr>
          <p:cNvSpPr txBox="1"/>
          <p:nvPr/>
        </p:nvSpPr>
        <p:spPr>
          <a:xfrm flipH="1">
            <a:off x="8384355" y="4791231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6771E3-2AEF-194B-84B1-305CD2E336AE}"/>
              </a:ext>
            </a:extLst>
          </p:cNvPr>
          <p:cNvSpPr txBox="1"/>
          <p:nvPr/>
        </p:nvSpPr>
        <p:spPr>
          <a:xfrm>
            <a:off x="3241447" y="240142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“insert”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01ECC32-0E89-4E48-B641-B536E90BD8A3}"/>
              </a:ext>
            </a:extLst>
          </p:cNvPr>
          <p:cNvSpPr txBox="1"/>
          <p:nvPr/>
        </p:nvSpPr>
        <p:spPr>
          <a:xfrm>
            <a:off x="2771800" y="5029714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“getIterator”</a:t>
            </a:r>
          </a:p>
        </p:txBody>
      </p:sp>
      <p:sp>
        <p:nvSpPr>
          <p:cNvPr id="48" name="Line 44">
            <a:extLst>
              <a:ext uri="{FF2B5EF4-FFF2-40B4-BE49-F238E27FC236}">
                <a16:creationId xmlns:a16="http://schemas.microsoft.com/office/drawing/2014/main" id="{BB6F2C61-76CD-2844-87A0-80ADC5CD7D9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750675" y="1062810"/>
            <a:ext cx="0" cy="10503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6D6FA28-4B09-3A4A-9F92-651ED59CC702}"/>
              </a:ext>
            </a:extLst>
          </p:cNvPr>
          <p:cNvSpPr txBox="1"/>
          <p:nvPr/>
        </p:nvSpPr>
        <p:spPr>
          <a:xfrm flipH="1">
            <a:off x="2595124" y="1208811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50" name="Line 44">
            <a:extLst>
              <a:ext uri="{FF2B5EF4-FFF2-40B4-BE49-F238E27FC236}">
                <a16:creationId xmlns:a16="http://schemas.microsoft.com/office/drawing/2014/main" id="{308076CB-1511-DE4A-A5AF-E131A2CADDB9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750433" y="3488511"/>
            <a:ext cx="0" cy="10503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07D64F2-3CF5-524B-B8C6-8A9299250BAA}"/>
              </a:ext>
            </a:extLst>
          </p:cNvPr>
          <p:cNvSpPr txBox="1"/>
          <p:nvPr/>
        </p:nvSpPr>
        <p:spPr>
          <a:xfrm flipH="1">
            <a:off x="2544323" y="363451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5B5478B-21ED-8C43-96E7-2C3EAE0C3CAD}"/>
              </a:ext>
            </a:extLst>
          </p:cNvPr>
          <p:cNvSpPr txBox="1"/>
          <p:nvPr/>
        </p:nvSpPr>
        <p:spPr>
          <a:xfrm>
            <a:off x="3220250" y="1393477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Function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F094A8F-834B-7744-B2C1-E74F73D2CC98}"/>
              </a:ext>
            </a:extLst>
          </p:cNvPr>
          <p:cNvSpPr txBox="1"/>
          <p:nvPr/>
        </p:nvSpPr>
        <p:spPr>
          <a:xfrm>
            <a:off x="3247528" y="379282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Function</a:t>
            </a:r>
          </a:p>
        </p:txBody>
      </p:sp>
    </p:spTree>
    <p:extLst>
      <p:ext uri="{BB962C8B-B14F-4D97-AF65-F5344CB8AC3E}">
        <p14:creationId xmlns:p14="http://schemas.microsoft.com/office/powerpoint/2010/main" val="208767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7" grpId="0"/>
      <p:bldP spid="28" grpId="0"/>
      <p:bldP spid="29" grpId="0"/>
      <p:bldP spid="30" grpId="0" animBg="1"/>
      <p:bldP spid="31" grpId="0" animBg="1"/>
      <p:bldP spid="32" grpId="0"/>
      <p:bldP spid="33" grpId="0"/>
      <p:bldP spid="36" grpId="0" animBg="1"/>
      <p:bldP spid="37" grpId="0"/>
      <p:bldP spid="41" grpId="0" animBg="1"/>
      <p:bldP spid="42" grpId="0" animBg="1"/>
      <p:bldP spid="44" grpId="0"/>
      <p:bldP spid="46" grpId="0"/>
      <p:bldP spid="50" grpId="0" animBg="1"/>
      <p:bldP spid="51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24421"/>
            <a:ext cx="8496944" cy="5328915"/>
          </a:xfrm>
        </p:spPr>
        <p:txBody>
          <a:bodyPr/>
          <a:lstStyle/>
          <a:p>
            <a:r>
              <a:rPr lang="de-DE" sz="2000" dirty="0"/>
              <a:t>Datenstruktur, die Objekte verwaltet, für die </a:t>
            </a:r>
            <a:r>
              <a:rPr lang="de-DE" sz="2000" dirty="0">
                <a:solidFill>
                  <a:srgbClr val="FF0000"/>
                </a:solidFill>
              </a:rPr>
              <a:t>Schlüssel</a:t>
            </a:r>
            <a:r>
              <a:rPr lang="de-DE" sz="2000" dirty="0"/>
              <a:t> (</a:t>
            </a:r>
            <a:r>
              <a:rPr lang="de-DE" sz="2000" dirty="0" err="1">
                <a:solidFill>
                  <a:srgbClr val="FF0000"/>
                </a:solidFill>
              </a:rPr>
              <a:t>keys</a:t>
            </a:r>
            <a:r>
              <a:rPr lang="de-DE" sz="2000" dirty="0"/>
              <a:t>) definiert sind:  </a:t>
            </a:r>
          </a:p>
          <a:p>
            <a:pPr lvl="1"/>
            <a:r>
              <a:rPr lang="de-DE" sz="2000" dirty="0">
                <a:solidFill>
                  <a:srgbClr val="0833FF"/>
                </a:solidFill>
              </a:rPr>
              <a:t>einfache Menge </a:t>
            </a:r>
            <a:r>
              <a:rPr lang="de-DE" sz="2000" dirty="0"/>
              <a:t>(keine Schlüsselwert-Duplikate enthalten)</a:t>
            </a:r>
          </a:p>
          <a:p>
            <a:pPr lvl="1"/>
            <a:r>
              <a:rPr lang="de-DE" sz="2000" dirty="0"/>
              <a:t>Multimenge</a:t>
            </a:r>
          </a:p>
          <a:p>
            <a:pPr lvl="1"/>
            <a:r>
              <a:rPr lang="de-DE" sz="2000" dirty="0"/>
              <a:t>geordnete (Multi-)Menge</a:t>
            </a:r>
          </a:p>
          <a:p>
            <a:r>
              <a:rPr lang="de-DE" sz="2000" dirty="0"/>
              <a:t>Erzeugung von speziellen Mengen </a:t>
            </a: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:= {42, 23, 17} 		</a:t>
            </a:r>
            <a:r>
              <a:rPr lang="en" sz="1800" dirty="0"/>
              <a:t>//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en" sz="1800" dirty="0"/>
              <a:t> </a:t>
            </a:r>
            <a:r>
              <a:rPr lang="en" sz="1800" dirty="0" err="1"/>
              <a:t>ist</a:t>
            </a:r>
            <a:r>
              <a:rPr lang="en" sz="1800" dirty="0"/>
              <a:t> </a:t>
            </a:r>
            <a:r>
              <a:rPr lang="en" sz="1800" dirty="0" err="1"/>
              <a:t>Identitätsfunktion</a:t>
            </a:r>
            <a:endParaRPr lang="de-DE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</a:rPr>
              <a:t>test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(23, s)</a:t>
            </a:r>
            <a:r>
              <a:rPr lang="de-DE" sz="1800" dirty="0"/>
              <a:t> liefert </a:t>
            </a:r>
            <a:r>
              <a:rPr lang="de-DE" sz="1800" dirty="0" err="1"/>
              <a:t>true</a:t>
            </a:r>
            <a:r>
              <a:rPr lang="de-DE" sz="1800" dirty="0"/>
              <a:t>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</a:rPr>
              <a:t>test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(1024, s) </a:t>
            </a:r>
            <a:r>
              <a:rPr lang="de-DE" sz="1800" dirty="0"/>
              <a:t>liefert </a:t>
            </a:r>
            <a:r>
              <a:rPr lang="de-DE" sz="1800" dirty="0" err="1"/>
              <a:t>false</a:t>
            </a:r>
            <a:endParaRPr lang="de-DE" sz="1800" dirty="0"/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:= { }  			</a:t>
            </a:r>
            <a:r>
              <a:rPr lang="en" sz="1800" dirty="0"/>
              <a:t>//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en" sz="1800" dirty="0"/>
              <a:t> </a:t>
            </a:r>
            <a:r>
              <a:rPr lang="en" sz="1800" dirty="0" err="1"/>
              <a:t>ist</a:t>
            </a:r>
            <a:r>
              <a:rPr lang="en" sz="1800" dirty="0"/>
              <a:t> identity</a:t>
            </a:r>
            <a:endParaRPr lang="de-DE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:= {…} </a:t>
            </a:r>
            <a:r>
              <a:rPr lang="en" sz="1800" dirty="0">
                <a:solidFill>
                  <a:srgbClr val="FF0000"/>
                </a:solidFill>
              </a:rPr>
              <a:t>with key as …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" sz="1800" dirty="0"/>
              <a:t>//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en" sz="1800" dirty="0"/>
              <a:t> </a:t>
            </a:r>
            <a:r>
              <a:rPr lang="en" sz="1800" dirty="0" err="1"/>
              <a:t>wird</a:t>
            </a:r>
            <a:r>
              <a:rPr lang="en" sz="1800" dirty="0"/>
              <a:t> </a:t>
            </a:r>
            <a:r>
              <a:rPr lang="en" sz="1800" dirty="0" err="1"/>
              <a:t>vorgegeben</a:t>
            </a:r>
            <a:endParaRPr lang="de-DE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:= </a:t>
            </a:r>
            <a:r>
              <a:rPr lang="en" sz="1800" dirty="0">
                <a:solidFill>
                  <a:srgbClr val="0833FF"/>
                </a:solidFill>
              </a:rPr>
              <a:t>&lt;…&gt;:Set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with key as …  	</a:t>
            </a:r>
            <a:r>
              <a:rPr lang="en" sz="1800" dirty="0"/>
              <a:t>// Alternative Notion</a:t>
            </a:r>
            <a:endParaRPr lang="en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:= &lt;…&gt;:</a:t>
            </a:r>
            <a:r>
              <a:rPr lang="en" sz="1800" dirty="0" err="1">
                <a:solidFill>
                  <a:schemeClr val="accent1">
                    <a:lumMod val="50000"/>
                  </a:schemeClr>
                </a:solidFill>
              </a:rPr>
              <a:t>OrderedSet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 …          	</a:t>
            </a:r>
            <a:r>
              <a:rPr lang="en" sz="1800" dirty="0"/>
              <a:t>//</a:t>
            </a:r>
            <a:endParaRPr lang="de-DE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s := &lt;…&gt;:Multiset …  	</a:t>
            </a:r>
            <a:r>
              <a:rPr lang="en" sz="1800" dirty="0"/>
              <a:t>//</a:t>
            </a:r>
          </a:p>
          <a:p>
            <a:pPr lvl="1"/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s := &lt;…&gt;:</a:t>
            </a:r>
            <a:r>
              <a:rPr lang="en" sz="1800" dirty="0" err="1">
                <a:solidFill>
                  <a:schemeClr val="accent1">
                    <a:lumMod val="50000"/>
                  </a:schemeClr>
                </a:solidFill>
              </a:rPr>
              <a:t>OrderedMultiset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 …	</a:t>
            </a:r>
            <a:r>
              <a:rPr lang="en" sz="1800" dirty="0"/>
              <a:t>// </a:t>
            </a:r>
            <a:r>
              <a:rPr lang="en" sz="1800" dirty="0" err="1"/>
              <a:t>Könnte</a:t>
            </a:r>
            <a:r>
              <a:rPr lang="en" sz="1800" dirty="0"/>
              <a:t> </a:t>
            </a:r>
            <a:r>
              <a:rPr lang="en" sz="1800" dirty="0" err="1"/>
              <a:t>als</a:t>
            </a:r>
            <a:r>
              <a:rPr lang="en" sz="1800" dirty="0"/>
              <a:t> PQ </a:t>
            </a:r>
            <a:r>
              <a:rPr lang="en" sz="1800" dirty="0" err="1"/>
              <a:t>angesehen</a:t>
            </a:r>
            <a:r>
              <a:rPr lang="en" sz="1800" dirty="0"/>
              <a:t> </a:t>
            </a:r>
            <a:r>
              <a:rPr lang="en" sz="1800" dirty="0" err="1"/>
              <a:t>werden</a:t>
            </a:r>
            <a:r>
              <a:rPr lang="en" sz="1800" dirty="0"/>
              <a:t>, </a:t>
            </a:r>
          </a:p>
          <a:p>
            <a:pPr marL="457200" lvl="1" indent="0">
              <a:buNone/>
            </a:pPr>
            <a:r>
              <a:rPr lang="en" sz="1800" dirty="0"/>
              <a:t>   				// hat </a:t>
            </a:r>
            <a:r>
              <a:rPr lang="en" sz="1800" dirty="0" err="1"/>
              <a:t>aber</a:t>
            </a:r>
            <a:r>
              <a:rPr lang="en" sz="1800" dirty="0"/>
              <a:t> </a:t>
            </a:r>
            <a:r>
              <a:rPr lang="en" sz="1800" dirty="0" err="1"/>
              <a:t>anderes</a:t>
            </a:r>
            <a:r>
              <a:rPr lang="en" sz="1800" dirty="0"/>
              <a:t> API</a:t>
            </a:r>
          </a:p>
          <a:p>
            <a:r>
              <a:rPr lang="en" sz="2000" dirty="0"/>
              <a:t>Auch </a:t>
            </a:r>
            <a:r>
              <a:rPr lang="en" sz="2000" dirty="0" err="1"/>
              <a:t>möglich</a:t>
            </a:r>
            <a:r>
              <a:rPr lang="en" sz="2000" dirty="0"/>
              <a:t>:  </a:t>
            </a:r>
            <a:r>
              <a:rPr lang="en-US" sz="1800" noProof="1">
                <a:solidFill>
                  <a:schemeClr val="accent1">
                    <a:lumMod val="50000"/>
                  </a:schemeClr>
                </a:solidFill>
              </a:rPr>
              <a:t>pq := &lt;…&gt;:PQ</a:t>
            </a:r>
            <a:r>
              <a:rPr lang="de-DE" sz="1800" noProof="1">
                <a:solidFill>
                  <a:schemeClr val="accent1">
                    <a:lumMod val="50000"/>
                  </a:schemeClr>
                </a:solidFill>
                <a:latin typeface="Symbol" charset="0"/>
                <a:sym typeface="Symbol" charset="0"/>
              </a:rPr>
              <a:t> </a:t>
            </a:r>
            <a:r>
              <a:rPr lang="de-DE" sz="18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with key as 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5" name="Line Callout 2 4">
            <a:extLst>
              <a:ext uri="{FF2B5EF4-FFF2-40B4-BE49-F238E27FC236}">
                <a16:creationId xmlns:a16="http://schemas.microsoft.com/office/drawing/2014/main" id="{A2BB31A9-2E28-DE46-BE21-CA01DBE348E9}"/>
              </a:ext>
            </a:extLst>
          </p:cNvPr>
          <p:cNvSpPr/>
          <p:nvPr/>
        </p:nvSpPr>
        <p:spPr>
          <a:xfrm>
            <a:off x="5652120" y="1916832"/>
            <a:ext cx="2160240" cy="648072"/>
          </a:xfrm>
          <a:prstGeom prst="borderCallout2">
            <a:avLst>
              <a:gd name="adj1" fmla="val 72501"/>
              <a:gd name="adj2" fmla="val 1241"/>
              <a:gd name="adj3" fmla="val 72501"/>
              <a:gd name="adj4" fmla="val -21706"/>
              <a:gd name="adj5" fmla="val 159532"/>
              <a:gd name="adj6" fmla="val -484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en-DE" b="1" dirty="0">
                <a:solidFill>
                  <a:schemeClr val="tx1"/>
                </a:solidFill>
              </a:rPr>
              <a:t>unction</a:t>
            </a:r>
            <a:r>
              <a:rPr lang="en-DE" dirty="0">
                <a:solidFill>
                  <a:schemeClr val="tx1"/>
                </a:solidFill>
              </a:rPr>
              <a:t> identity(x)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    </a:t>
            </a:r>
            <a:r>
              <a:rPr lang="en-DE" b="1" dirty="0">
                <a:solidFill>
                  <a:schemeClr val="tx1"/>
                </a:solidFill>
              </a:rPr>
              <a:t>return </a:t>
            </a:r>
            <a:r>
              <a:rPr lang="en-DE" dirty="0">
                <a:solidFill>
                  <a:schemeClr val="tx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0145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C313A4F-2074-F347-9C0E-160A73ED5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pPr marL="457200" indent="-457200">
              <a:buFont typeface="+mj-lt"/>
              <a:buAutoNum type="arabicPeriod"/>
            </a:pPr>
            <a:r>
              <a:rPr lang="de-DE" sz="2000" dirty="0"/>
              <a:t>Repräsentation als verkettete Liste?</a:t>
            </a:r>
            <a:endParaRPr lang="de-DE" sz="1800" dirty="0"/>
          </a:p>
          <a:p>
            <a:pPr marL="514350" indent="-514350">
              <a:buFont typeface="+mj-lt"/>
              <a:buAutoNum type="arabicPeriod"/>
            </a:pPr>
            <a:endParaRPr lang="en-DE" dirty="0"/>
          </a:p>
          <a:p>
            <a:pPr marL="457200" indent="-457200">
              <a:buFont typeface="+mj-lt"/>
              <a:buAutoNum type="arabicPeriod"/>
            </a:pPr>
            <a:r>
              <a:rPr lang="de-DE" sz="2000" dirty="0"/>
              <a:t>Repräsentation als Array?</a:t>
            </a:r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Menge als ADT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635F5AA-06C7-2649-A408-787A2485F327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88922" y="2109123"/>
            <a:ext cx="127050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10A79BCA-3C3C-DA45-B1FC-05A2784FA86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215861" y="883615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07DAC617-D044-8F48-B01E-883A58C6C1DF}"/>
              </a:ext>
            </a:extLst>
          </p:cNvPr>
          <p:cNvSpPr/>
          <p:nvPr/>
        </p:nvSpPr>
        <p:spPr>
          <a:xfrm>
            <a:off x="3247995" y="998537"/>
            <a:ext cx="5112568" cy="2142423"/>
          </a:xfrm>
          <a:prstGeom prst="cloudCallout">
            <a:avLst>
              <a:gd name="adj1" fmla="val -41823"/>
              <a:gd name="adj2" fmla="val -51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Line 44">
            <a:extLst>
              <a:ext uri="{FF2B5EF4-FFF2-40B4-BE49-F238E27FC236}">
                <a16:creationId xmlns:a16="http://schemas.microsoft.com/office/drawing/2014/main" id="{D52BE056-4A07-0441-BB02-F0ECAC4FBC7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55961" y="1478862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48887E-3851-2A47-80AD-4C93F45FE7E4}"/>
              </a:ext>
            </a:extLst>
          </p:cNvPr>
          <p:cNvSpPr txBox="1"/>
          <p:nvPr/>
        </p:nvSpPr>
        <p:spPr>
          <a:xfrm flipH="1">
            <a:off x="1547664" y="1491703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039896-102B-D548-9BC4-182D26D94C20}"/>
              </a:ext>
            </a:extLst>
          </p:cNvPr>
          <p:cNvSpPr txBox="1"/>
          <p:nvPr/>
        </p:nvSpPr>
        <p:spPr>
          <a:xfrm flipH="1">
            <a:off x="1127069" y="1903070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11" name="Rechteck 6">
            <a:extLst>
              <a:ext uri="{FF2B5EF4-FFF2-40B4-BE49-F238E27FC236}">
                <a16:creationId xmlns:a16="http://schemas.microsoft.com/office/drawing/2014/main" id="{9B516E22-E6A1-0F4B-94C9-34AC14DC39C9}"/>
              </a:ext>
            </a:extLst>
          </p:cNvPr>
          <p:cNvSpPr/>
          <p:nvPr/>
        </p:nvSpPr>
        <p:spPr>
          <a:xfrm>
            <a:off x="3203848" y="167041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6">
            <a:extLst>
              <a:ext uri="{FF2B5EF4-FFF2-40B4-BE49-F238E27FC236}">
                <a16:creationId xmlns:a16="http://schemas.microsoft.com/office/drawing/2014/main" id="{8B22647E-929F-6F4F-BCD4-4BA5F9990C59}"/>
              </a:ext>
            </a:extLst>
          </p:cNvPr>
          <p:cNvSpPr/>
          <p:nvPr/>
        </p:nvSpPr>
        <p:spPr>
          <a:xfrm>
            <a:off x="4427984" y="167041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6">
            <a:extLst>
              <a:ext uri="{FF2B5EF4-FFF2-40B4-BE49-F238E27FC236}">
                <a16:creationId xmlns:a16="http://schemas.microsoft.com/office/drawing/2014/main" id="{38B359B6-2D6B-0B4B-909F-F37822043A3B}"/>
              </a:ext>
            </a:extLst>
          </p:cNvPr>
          <p:cNvSpPr/>
          <p:nvPr/>
        </p:nvSpPr>
        <p:spPr>
          <a:xfrm>
            <a:off x="5580112" y="167041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</a:t>
            </a:r>
            <a:r>
              <a:rPr lang="de-DE" dirty="0">
                <a:solidFill>
                  <a:schemeClr val="tx1"/>
                </a:solidFill>
              </a:rPr>
              <a:t>[ ]</a:t>
            </a:r>
          </a:p>
        </p:txBody>
      </p:sp>
      <p:cxnSp>
        <p:nvCxnSpPr>
          <p:cNvPr id="17" name="Gerade Verbindung mit Pfeil 9">
            <a:extLst>
              <a:ext uri="{FF2B5EF4-FFF2-40B4-BE49-F238E27FC236}">
                <a16:creationId xmlns:a16="http://schemas.microsoft.com/office/drawing/2014/main" id="{14E0E305-71D5-5741-89E1-61DE468E5BF2}"/>
              </a:ext>
            </a:extLst>
          </p:cNvPr>
          <p:cNvCxnSpPr>
            <a:endCxn id="15" idx="1"/>
          </p:cNvCxnSpPr>
          <p:nvPr/>
        </p:nvCxnSpPr>
        <p:spPr>
          <a:xfrm flipV="1">
            <a:off x="3779912" y="185043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9">
            <a:extLst>
              <a:ext uri="{FF2B5EF4-FFF2-40B4-BE49-F238E27FC236}">
                <a16:creationId xmlns:a16="http://schemas.microsoft.com/office/drawing/2014/main" id="{AEDFD561-A61A-6045-8626-0651F01616C3}"/>
              </a:ext>
            </a:extLst>
          </p:cNvPr>
          <p:cNvCxnSpPr>
            <a:endCxn id="16" idx="1"/>
          </p:cNvCxnSpPr>
          <p:nvPr/>
        </p:nvCxnSpPr>
        <p:spPr>
          <a:xfrm flipV="1">
            <a:off x="5004048" y="185043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hteck 6">
            <a:extLst>
              <a:ext uri="{FF2B5EF4-FFF2-40B4-BE49-F238E27FC236}">
                <a16:creationId xmlns:a16="http://schemas.microsoft.com/office/drawing/2014/main" id="{BC817E96-DA7B-2549-8A0E-F98E289EFA02}"/>
              </a:ext>
            </a:extLst>
          </p:cNvPr>
          <p:cNvSpPr/>
          <p:nvPr/>
        </p:nvSpPr>
        <p:spPr>
          <a:xfrm>
            <a:off x="3203848" y="235870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3" name="Gerade Verbindung mit Pfeil 16">
            <a:extLst>
              <a:ext uri="{FF2B5EF4-FFF2-40B4-BE49-F238E27FC236}">
                <a16:creationId xmlns:a16="http://schemas.microsoft.com/office/drawing/2014/main" id="{BD607049-8C3B-E043-8A98-545337FDC16B}"/>
              </a:ext>
            </a:extLst>
          </p:cNvPr>
          <p:cNvCxnSpPr/>
          <p:nvPr/>
        </p:nvCxnSpPr>
        <p:spPr>
          <a:xfrm>
            <a:off x="3372248" y="191980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hteck 6">
            <a:extLst>
              <a:ext uri="{FF2B5EF4-FFF2-40B4-BE49-F238E27FC236}">
                <a16:creationId xmlns:a16="http://schemas.microsoft.com/office/drawing/2014/main" id="{8E04601B-29E4-9E47-B8CF-EA485DAFD83E}"/>
              </a:ext>
            </a:extLst>
          </p:cNvPr>
          <p:cNvSpPr/>
          <p:nvPr/>
        </p:nvSpPr>
        <p:spPr>
          <a:xfrm>
            <a:off x="4430393" y="235870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25" name="Gerade Verbindung mit Pfeil 16">
            <a:extLst>
              <a:ext uri="{FF2B5EF4-FFF2-40B4-BE49-F238E27FC236}">
                <a16:creationId xmlns:a16="http://schemas.microsoft.com/office/drawing/2014/main" id="{3E503909-43F8-6642-9E0C-18B8DF5911CE}"/>
              </a:ext>
            </a:extLst>
          </p:cNvPr>
          <p:cNvCxnSpPr/>
          <p:nvPr/>
        </p:nvCxnSpPr>
        <p:spPr>
          <a:xfrm>
            <a:off x="4598793" y="191980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hteck 6">
            <a:extLst>
              <a:ext uri="{FF2B5EF4-FFF2-40B4-BE49-F238E27FC236}">
                <a16:creationId xmlns:a16="http://schemas.microsoft.com/office/drawing/2014/main" id="{84E9810E-E267-114B-8F82-2F96F6121358}"/>
              </a:ext>
            </a:extLst>
          </p:cNvPr>
          <p:cNvSpPr/>
          <p:nvPr/>
        </p:nvSpPr>
        <p:spPr>
          <a:xfrm>
            <a:off x="5580112" y="235870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7" name="Gerade Verbindung mit Pfeil 16">
            <a:extLst>
              <a:ext uri="{FF2B5EF4-FFF2-40B4-BE49-F238E27FC236}">
                <a16:creationId xmlns:a16="http://schemas.microsoft.com/office/drawing/2014/main" id="{21B389D7-4E10-DB4F-8614-9CEFA0EAE3D7}"/>
              </a:ext>
            </a:extLst>
          </p:cNvPr>
          <p:cNvCxnSpPr/>
          <p:nvPr/>
        </p:nvCxnSpPr>
        <p:spPr>
          <a:xfrm>
            <a:off x="5748512" y="191980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>
            <a:extLst>
              <a:ext uri="{FF2B5EF4-FFF2-40B4-BE49-F238E27FC236}">
                <a16:creationId xmlns:a16="http://schemas.microsoft.com/office/drawing/2014/main" id="{3A334647-107C-4C47-8380-C1B937DA6F89}"/>
              </a:ext>
            </a:extLst>
          </p:cNvPr>
          <p:cNvSpPr/>
          <p:nvPr/>
        </p:nvSpPr>
        <p:spPr>
          <a:xfrm>
            <a:off x="3218915" y="1687000"/>
            <a:ext cx="3495807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95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22" grpId="0" animBg="1"/>
      <p:bldP spid="22" grpId="1" animBg="1"/>
      <p:bldP spid="24" grpId="0" animBg="1"/>
      <p:bldP spid="24" grpId="1" animBg="1"/>
      <p:bldP spid="26" grpId="0" animBg="1"/>
      <p:bldP spid="26" grpId="1" animBg="1"/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einigen 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2: Suchstrukturen)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626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229600" cy="503238"/>
          </a:xfrm>
        </p:spPr>
        <p:txBody>
          <a:bodyPr/>
          <a:lstStyle/>
          <a:p>
            <a:r>
              <a:rPr lang="de-DE" sz="2800" dirty="0"/>
              <a:t>Repräsentation als verkettete Liste?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b="1" dirty="0"/>
              <a:t>Günstigster Fall: </a:t>
            </a:r>
            <a:r>
              <a:rPr lang="de-DE" sz="2000" dirty="0"/>
              <a:t>Element wird an 1. Stelle gefunden:</a:t>
            </a:r>
          </a:p>
          <a:p>
            <a:endParaRPr lang="de-DE" sz="2000" dirty="0"/>
          </a:p>
          <a:p>
            <a:r>
              <a:rPr lang="de-DE" sz="2000" b="1" dirty="0"/>
              <a:t>Ungünstigster Fall: </a:t>
            </a:r>
            <a:r>
              <a:rPr lang="de-DE" sz="2000" dirty="0"/>
              <a:t>Element wird an letzter Stelle gefunden (komplette Folge wurde durchlaufen):</a:t>
            </a:r>
          </a:p>
          <a:p>
            <a:endParaRPr lang="de-DE" sz="2000" dirty="0"/>
          </a:p>
          <a:p>
            <a:r>
              <a:rPr lang="de-DE" sz="2000" b="1" dirty="0"/>
              <a:t>Durchschnittlicher Fall (Element ist vorhanden):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i="1" dirty="0"/>
              <a:t>Annahme</a:t>
            </a:r>
            <a:r>
              <a:rPr lang="de-DE" sz="2000" dirty="0"/>
              <a:t>: kein Element wird bevorzugt gesucht:</a:t>
            </a:r>
          </a:p>
          <a:p>
            <a:pPr marL="0" indent="0">
              <a:buNone/>
            </a:pPr>
            <a:br>
              <a:rPr lang="de-DE" sz="2000" dirty="0"/>
            </a:b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r>
              <a:rPr lang="de-DE" sz="2000" b="1" dirty="0"/>
              <a:t>Falls Misserfolg bei der Suche (Element nicht gefunden):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dirty="0"/>
              <a:t>Es muss die gesamte Folge durchlaufen werden: 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22</a:t>
            </a:fld>
            <a:endParaRPr lang="de-DE" dirty="0"/>
          </a:p>
        </p:txBody>
      </p:sp>
      <p:pic>
        <p:nvPicPr>
          <p:cNvPr id="8" name="Bild 7" descr="Screen Shot 2015-05-04 at 19.13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068" y="2286793"/>
            <a:ext cx="1816230" cy="337755"/>
          </a:xfrm>
          <a:prstGeom prst="rect">
            <a:avLst/>
          </a:prstGeom>
        </p:spPr>
      </p:pic>
      <p:pic>
        <p:nvPicPr>
          <p:cNvPr id="9" name="Bild 8" descr="Screen Shot 2015-05-04 at 19.14.3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622" y="1246532"/>
            <a:ext cx="1724712" cy="357486"/>
          </a:xfrm>
          <a:prstGeom prst="rect">
            <a:avLst/>
          </a:prstGeom>
        </p:spPr>
      </p:pic>
      <p:pic>
        <p:nvPicPr>
          <p:cNvPr id="10" name="Bild 9" descr="Screen Shot 2015-05-04 at 19.13.3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80" y="3668326"/>
            <a:ext cx="5712135" cy="891167"/>
          </a:xfrm>
          <a:prstGeom prst="rect">
            <a:avLst/>
          </a:prstGeom>
        </p:spPr>
      </p:pic>
      <p:pic>
        <p:nvPicPr>
          <p:cNvPr id="11" name="Bild 10" descr="Screen Shot 2015-05-04 at 19.18.0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878" y="5013176"/>
            <a:ext cx="1876687" cy="38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056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Selbstanordnende Listen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b="1" dirty="0"/>
              <a:t>Idee:</a:t>
            </a:r>
            <a:r>
              <a:rPr lang="de-DE" altLang="de-DE" dirty="0"/>
              <a:t> </a:t>
            </a:r>
          </a:p>
          <a:p>
            <a:pPr lvl="1"/>
            <a:r>
              <a:rPr lang="de-DE" altLang="de-DE" dirty="0"/>
              <a:t>Ordne die Elemente bei der sequentiellen Suche so an, dass die </a:t>
            </a:r>
            <a:r>
              <a:rPr lang="de-DE" altLang="de-DE" dirty="0">
                <a:solidFill>
                  <a:srgbClr val="0833FF"/>
                </a:solidFill>
              </a:rPr>
              <a:t>Elemente, die am häufigsten gesucht werden, möglichst weit vorne </a:t>
            </a:r>
            <a:r>
              <a:rPr lang="de-DE" altLang="de-DE" dirty="0"/>
              <a:t>stehen</a:t>
            </a:r>
          </a:p>
          <a:p>
            <a:pPr lvl="2"/>
            <a:r>
              <a:rPr lang="de-DE" altLang="de-DE" dirty="0"/>
              <a:t>Meistens ist die </a:t>
            </a:r>
            <a:r>
              <a:rPr lang="de-DE" altLang="de-DE" dirty="0">
                <a:solidFill>
                  <a:srgbClr val="FF0000"/>
                </a:solidFill>
              </a:rPr>
              <a:t>Häufigkeit nicht bekannt</a:t>
            </a:r>
            <a:r>
              <a:rPr lang="de-DE" altLang="de-DE" dirty="0"/>
              <a:t>, man kann aber versuchen, </a:t>
            </a:r>
            <a:r>
              <a:rPr lang="de-DE" altLang="de-DE" i="1" dirty="0"/>
              <a:t>aus der </a:t>
            </a:r>
            <a:r>
              <a:rPr lang="de-DE" altLang="de-DE" i="1" dirty="0">
                <a:solidFill>
                  <a:srgbClr val="00B050"/>
                </a:solidFill>
              </a:rPr>
              <a:t>Vergangenheit auf die Zukunft </a:t>
            </a:r>
            <a:r>
              <a:rPr lang="de-DE" altLang="de-DE" dirty="0">
                <a:solidFill>
                  <a:srgbClr val="00B050"/>
                </a:solidFill>
              </a:rPr>
              <a:t>zu </a:t>
            </a:r>
            <a:r>
              <a:rPr lang="de-DE" altLang="de-DE" i="1" dirty="0">
                <a:solidFill>
                  <a:srgbClr val="00B050"/>
                </a:solidFill>
              </a:rPr>
              <a:t>schließen</a:t>
            </a:r>
          </a:p>
          <a:p>
            <a:endParaRPr lang="de-DE" altLang="de-DE" sz="1400" b="1" dirty="0"/>
          </a:p>
          <a:p>
            <a:r>
              <a:rPr lang="de-DE" altLang="de-DE" b="1" dirty="0"/>
              <a:t>Vorgehensweise:</a:t>
            </a:r>
          </a:p>
          <a:p>
            <a:pPr lvl="1"/>
            <a:r>
              <a:rPr lang="de-DE" altLang="de-DE" dirty="0"/>
              <a:t>Immer wenn nach einem Element gesucht wurde, </a:t>
            </a:r>
            <a:br>
              <a:rPr lang="de-DE" altLang="de-DE" dirty="0"/>
            </a:br>
            <a:r>
              <a:rPr lang="de-DE" altLang="de-DE" dirty="0"/>
              <a:t>wird dieses Element weiter vorne in der Liste platziert</a:t>
            </a: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9025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Strategien von selbstanordnenden Listen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400" b="1" i="1" dirty="0"/>
              <a:t>MF - Regel</a:t>
            </a:r>
            <a:r>
              <a:rPr lang="de-DE" altLang="de-DE" sz="2400" b="1" dirty="0"/>
              <a:t>, Move-</a:t>
            </a:r>
            <a:r>
              <a:rPr lang="de-DE" altLang="de-DE" sz="2400" b="1" dirty="0" err="1"/>
              <a:t>to</a:t>
            </a:r>
            <a:r>
              <a:rPr lang="de-DE" altLang="de-DE" sz="2400" b="1" dirty="0"/>
              <a:t>-front:</a:t>
            </a:r>
            <a:br>
              <a:rPr lang="de-DE" altLang="de-DE" sz="2400" b="1" dirty="0"/>
            </a:br>
            <a:r>
              <a:rPr lang="de-DE" altLang="de-DE" sz="2000" dirty="0">
                <a:solidFill>
                  <a:srgbClr val="0833FF"/>
                </a:solidFill>
              </a:rPr>
              <a:t>Mache ein Element zum ersten </a:t>
            </a:r>
            <a:r>
              <a:rPr lang="de-DE" altLang="de-DE" sz="2000" dirty="0"/>
              <a:t>Element der Liste, wenn nach diesem   Element erfolgreich gesucht wurde. Alle anderen Elemente bleiben unverändert.</a:t>
            </a:r>
          </a:p>
          <a:p>
            <a:r>
              <a:rPr lang="de-DE" altLang="de-DE" sz="2400" b="1" i="1" dirty="0"/>
              <a:t>T - Regel</a:t>
            </a:r>
            <a:r>
              <a:rPr lang="de-DE" altLang="de-DE" sz="2400" b="1" dirty="0"/>
              <a:t>, Transpose:</a:t>
            </a:r>
            <a:br>
              <a:rPr lang="de-DE" altLang="de-DE" sz="2400" b="1" dirty="0"/>
            </a:br>
            <a:r>
              <a:rPr lang="de-DE" altLang="de-DE" sz="2000" dirty="0">
                <a:solidFill>
                  <a:srgbClr val="0833FF"/>
                </a:solidFill>
              </a:rPr>
              <a:t>Vertausche </a:t>
            </a:r>
            <a:r>
              <a:rPr lang="de-DE" altLang="de-DE" sz="2000" dirty="0"/>
              <a:t>ein Element mit dem </a:t>
            </a:r>
            <a:r>
              <a:rPr lang="de-DE" altLang="de-DE" sz="2000" dirty="0">
                <a:solidFill>
                  <a:srgbClr val="0833FF"/>
                </a:solidFill>
              </a:rPr>
              <a:t>unmittelbar vorangehenden </a:t>
            </a:r>
            <a:br>
              <a:rPr lang="de-DE" altLang="de-DE" sz="2000" dirty="0"/>
            </a:br>
            <a:r>
              <a:rPr lang="de-DE" altLang="de-DE" sz="2000" dirty="0"/>
              <a:t>nachdem auf das Element zugegriffen wurde</a:t>
            </a:r>
          </a:p>
          <a:p>
            <a:r>
              <a:rPr lang="de-DE" altLang="de-DE" sz="2400" b="1" i="1" dirty="0"/>
              <a:t>FC - Regel</a:t>
            </a:r>
            <a:r>
              <a:rPr lang="de-DE" altLang="de-DE" sz="2400" b="1" dirty="0"/>
              <a:t>,  </a:t>
            </a:r>
            <a:r>
              <a:rPr lang="de-DE" altLang="de-DE" sz="2400" b="1" dirty="0" err="1"/>
              <a:t>Frequency</a:t>
            </a:r>
            <a:r>
              <a:rPr lang="de-DE" altLang="de-DE" sz="2400" b="1" dirty="0"/>
              <a:t> Count:</a:t>
            </a:r>
            <a:br>
              <a:rPr lang="de-DE" altLang="de-DE" sz="2400" b="1" dirty="0"/>
            </a:br>
            <a:r>
              <a:rPr lang="de-DE" altLang="de-DE" sz="2000" dirty="0"/>
              <a:t>Ordne jedem Element einen </a:t>
            </a:r>
            <a:r>
              <a:rPr lang="de-DE" altLang="de-DE" sz="2000" dirty="0">
                <a:solidFill>
                  <a:srgbClr val="0833FF"/>
                </a:solidFill>
              </a:rPr>
              <a:t>Häufigkeitszähler</a:t>
            </a:r>
            <a:r>
              <a:rPr lang="de-DE" altLang="de-DE" sz="2000" dirty="0"/>
              <a:t> zu, der zu Beginn mit 0 initialisiert wird und der bei jedem Zugriff auf das Element um 1 erhöht wird. </a:t>
            </a:r>
            <a:r>
              <a:rPr lang="de-DE" altLang="de-DE" sz="2000" dirty="0">
                <a:solidFill>
                  <a:srgbClr val="0833FF"/>
                </a:solidFill>
              </a:rPr>
              <a:t>Nach jedem Zugriff wird die Liste neu angeordnet</a:t>
            </a:r>
            <a:r>
              <a:rPr lang="de-DE" altLang="de-DE" sz="2000" dirty="0"/>
              <a:t>, so dass die Häufigkeitszähler in absteigender Reihenfolge sind.</a:t>
            </a:r>
            <a:endParaRPr lang="de-DE" sz="2000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433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selbstanordnende Listen, MF-Regel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15325" cy="4173538"/>
          </a:xfrm>
        </p:spPr>
        <p:txBody>
          <a:bodyPr/>
          <a:lstStyle/>
          <a:p>
            <a:r>
              <a:rPr lang="de-DE" dirty="0"/>
              <a:t>Beispiel (für </a:t>
            </a:r>
            <a:r>
              <a:rPr lang="de-DE" dirty="0" err="1"/>
              <a:t>Worst</a:t>
            </a:r>
            <a:r>
              <a:rPr lang="de-DE" dirty="0"/>
              <a:t> Case)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1400" dirty="0"/>
          </a:p>
          <a:p>
            <a:r>
              <a:rPr lang="de-DE" dirty="0"/>
              <a:t>Durchschnittliche Kosten: 7x7/7 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345276"/>
              </p:ext>
            </p:extLst>
          </p:nvPr>
        </p:nvGraphicFramePr>
        <p:xfrm>
          <a:off x="755576" y="1891640"/>
          <a:ext cx="7848871" cy="3606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Zugriff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(resultierende) Liste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Aufwand in zugegriffenen Elementen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  <a:r>
                        <a:rPr lang="de-DE" baseline="0" dirty="0"/>
                        <a:t>-6-5-4-3-2-1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2-1-7</a:t>
                      </a:r>
                      <a:r>
                        <a:rPr lang="de-DE" baseline="0" dirty="0"/>
                        <a:t>-6-5-4-3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3-2-1-7</a:t>
                      </a:r>
                      <a:r>
                        <a:rPr lang="de-DE" baseline="0" dirty="0"/>
                        <a:t>-6-5-4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4-3-2-1-7</a:t>
                      </a:r>
                      <a:r>
                        <a:rPr lang="de-DE" baseline="0" dirty="0"/>
                        <a:t>-6-5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5-4-3-2-1-7</a:t>
                      </a:r>
                      <a:r>
                        <a:rPr lang="de-DE" baseline="0" dirty="0"/>
                        <a:t>-6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6-5-4-3-2-1-7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7-6-5-4-3-2-1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3520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selbstanordnende Listen, MF-Regel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15325" cy="5040560"/>
          </a:xfrm>
        </p:spPr>
        <p:txBody>
          <a:bodyPr/>
          <a:lstStyle/>
          <a:p>
            <a:r>
              <a:rPr lang="de-DE" dirty="0"/>
              <a:t>Beispiel (für „beinahe“ Best Case)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1400" dirty="0"/>
          </a:p>
          <a:p>
            <a:r>
              <a:rPr lang="de-DE" dirty="0"/>
              <a:t>Durchschnittliche Kosten: 7 + 6 x 1/7 ≈ 1.86</a:t>
            </a:r>
          </a:p>
          <a:p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385688"/>
              </p:ext>
            </p:extLst>
          </p:nvPr>
        </p:nvGraphicFramePr>
        <p:xfrm>
          <a:off x="755576" y="1988840"/>
          <a:ext cx="7848871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Zugriff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(resultierende) Liste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Aufwand in zugegriffene Elemente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  <a:r>
                        <a:rPr lang="de-DE" baseline="0" dirty="0"/>
                        <a:t>-6-5-4-3-2-1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1-7</a:t>
                      </a:r>
                      <a:r>
                        <a:rPr lang="de-DE" baseline="0" dirty="0"/>
                        <a:t>-6-5-4-3-2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47018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selbstanordnende Listen, MF-Regel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/>
              <a:t>Feste Anordnung und naives Suchen </a:t>
            </a:r>
            <a:r>
              <a:rPr lang="de-DE" sz="2400" dirty="0"/>
              <a:t>hat bei einer </a:t>
            </a:r>
            <a:br>
              <a:rPr lang="de-DE" sz="2400" dirty="0"/>
            </a:br>
            <a:r>
              <a:rPr lang="de-DE" sz="2400" dirty="0"/>
              <a:t>7-elementigen Liste durchschnittlich den Aufwand: 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r>
              <a:rPr lang="de-DE" altLang="de-DE" sz="2400" dirty="0"/>
              <a:t>Die </a:t>
            </a:r>
            <a:r>
              <a:rPr lang="de-DE" altLang="de-DE" sz="2400" i="1" dirty="0"/>
              <a:t>MF -Regel</a:t>
            </a:r>
            <a:r>
              <a:rPr lang="de-DE" altLang="de-DE" sz="2400" dirty="0"/>
              <a:t> kann also Vorteile </a:t>
            </a:r>
            <a:br>
              <a:rPr lang="de-DE" altLang="de-DE" sz="2400" dirty="0"/>
            </a:br>
            <a:r>
              <a:rPr lang="de-DE" altLang="de-DE" sz="2400" dirty="0"/>
              <a:t>haben gegenüber einer festen </a:t>
            </a:r>
            <a:br>
              <a:rPr lang="de-DE" altLang="de-DE" sz="2400" dirty="0"/>
            </a:br>
            <a:r>
              <a:rPr lang="de-DE" altLang="de-DE" sz="2400" dirty="0"/>
              <a:t>Anordnung</a:t>
            </a:r>
          </a:p>
          <a:p>
            <a:pPr lvl="1"/>
            <a:r>
              <a:rPr lang="de-DE" altLang="de-DE" sz="2000" dirty="0"/>
              <a:t>Dies ist insbesondere der Fall, </a:t>
            </a:r>
            <a:br>
              <a:rPr lang="de-DE" altLang="de-DE" sz="2000" dirty="0"/>
            </a:br>
            <a:r>
              <a:rPr lang="de-DE" altLang="de-DE" sz="2000" dirty="0"/>
              <a:t>wenn die Suchschlüssel stark </a:t>
            </a:r>
            <a:br>
              <a:rPr lang="de-DE" altLang="de-DE" sz="2000" dirty="0"/>
            </a:br>
            <a:r>
              <a:rPr lang="de-DE" altLang="de-DE" sz="2000" dirty="0"/>
              <a:t>gebündelt auftreten</a:t>
            </a:r>
          </a:p>
          <a:p>
            <a:pPr lvl="1"/>
            <a:r>
              <a:rPr lang="de-DE" altLang="de-DE" sz="2000" dirty="0"/>
              <a:t>Näheres zu selbstanordnenden </a:t>
            </a:r>
            <a:br>
              <a:rPr lang="de-DE" altLang="de-DE" sz="2000" dirty="0"/>
            </a:br>
            <a:r>
              <a:rPr lang="de-DE" altLang="de-DE" sz="2000" dirty="0"/>
              <a:t>Listen findet man im Buch von </a:t>
            </a:r>
            <a:br>
              <a:rPr lang="de-DE" altLang="de-DE" sz="2000" dirty="0"/>
            </a:br>
            <a:r>
              <a:rPr lang="de-DE" altLang="de-DE" sz="2000" i="1" dirty="0"/>
              <a:t>Ottmann und </a:t>
            </a:r>
            <a:r>
              <a:rPr lang="de-DE" altLang="de-DE" sz="2000" i="1" dirty="0" err="1"/>
              <a:t>Widmayer</a:t>
            </a:r>
            <a:endParaRPr lang="de-DE" sz="20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546" y="2215235"/>
            <a:ext cx="2775853" cy="402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27</a:t>
            </a:fld>
            <a:endParaRPr lang="de-DE" dirty="0"/>
          </a:p>
        </p:txBody>
      </p:sp>
      <p:pic>
        <p:nvPicPr>
          <p:cNvPr id="4" name="Bild 3" descr="Screen Shot 2015-05-04 at 19.20.4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1988840"/>
            <a:ext cx="2376264" cy="81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69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40C44-8747-BB44-ADB6-3E6CEFD9CF6F}" type="slidenum">
              <a:rPr lang="de-DE"/>
              <a:pPr/>
              <a:t>28</a:t>
            </a:fld>
            <a:endParaRPr lang="de-DE" dirty="0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Repräsentation als Array?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/>
              <a:t>Speichere Elemente in sortiertem Feld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 err="1">
                <a:solidFill>
                  <a:schemeClr val="accent2"/>
                </a:solidFill>
              </a:rPr>
              <a:t>search</a:t>
            </a:r>
            <a:r>
              <a:rPr lang="de-DE" dirty="0"/>
              <a:t>: über binäre Suche ( </a:t>
            </a:r>
            <a:r>
              <a:rPr lang="de-DE" dirty="0">
                <a:solidFill>
                  <a:schemeClr val="hlink"/>
                </a:solidFill>
              </a:rPr>
              <a:t>O(log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Zeit )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899592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23589" name="Rectangle 5"/>
          <p:cNvSpPr>
            <a:spLocks noChangeArrowheads="1"/>
          </p:cNvSpPr>
          <p:nvPr/>
        </p:nvSpPr>
        <p:spPr bwMode="auto">
          <a:xfrm>
            <a:off x="1402829" y="400543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2410892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23591" name="Rectangle 7"/>
          <p:cNvSpPr>
            <a:spLocks noChangeArrowheads="1"/>
          </p:cNvSpPr>
          <p:nvPr/>
        </p:nvSpPr>
        <p:spPr bwMode="auto">
          <a:xfrm>
            <a:off x="2915717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23592" name="Rectangle 8"/>
          <p:cNvSpPr>
            <a:spLocks noChangeArrowheads="1"/>
          </p:cNvSpPr>
          <p:nvPr/>
        </p:nvSpPr>
        <p:spPr bwMode="auto">
          <a:xfrm>
            <a:off x="3418954" y="400543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23593" name="Rectangle 9"/>
          <p:cNvSpPr>
            <a:spLocks noChangeArrowheads="1"/>
          </p:cNvSpPr>
          <p:nvPr/>
        </p:nvSpPr>
        <p:spPr bwMode="auto">
          <a:xfrm>
            <a:off x="1907654" y="400543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23594" name="Rectangle 10"/>
          <p:cNvSpPr>
            <a:spLocks noChangeArrowheads="1"/>
          </p:cNvSpPr>
          <p:nvPr/>
        </p:nvSpPr>
        <p:spPr bwMode="auto">
          <a:xfrm>
            <a:off x="3923779" y="400543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23610" name="Rectangle 26"/>
          <p:cNvSpPr>
            <a:spLocks noChangeArrowheads="1"/>
          </p:cNvSpPr>
          <p:nvPr/>
        </p:nvSpPr>
        <p:spPr bwMode="auto">
          <a:xfrm>
            <a:off x="4427017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31</a:t>
            </a:r>
          </a:p>
        </p:txBody>
      </p:sp>
      <p:sp>
        <p:nvSpPr>
          <p:cNvPr id="323611" name="Rectangle 27"/>
          <p:cNvSpPr>
            <a:spLocks noChangeArrowheads="1"/>
          </p:cNvSpPr>
          <p:nvPr/>
        </p:nvSpPr>
        <p:spPr bwMode="auto">
          <a:xfrm>
            <a:off x="4931842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58</a:t>
            </a:r>
          </a:p>
        </p:txBody>
      </p:sp>
      <p:sp>
        <p:nvSpPr>
          <p:cNvPr id="323612" name="Rectangle 28"/>
          <p:cNvSpPr>
            <a:spLocks noChangeArrowheads="1"/>
          </p:cNvSpPr>
          <p:nvPr/>
        </p:nvSpPr>
        <p:spPr bwMode="auto">
          <a:xfrm>
            <a:off x="5435079" y="400543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60</a:t>
            </a:r>
          </a:p>
        </p:txBody>
      </p:sp>
      <p:sp>
        <p:nvSpPr>
          <p:cNvPr id="323613" name="Rectangle 29"/>
          <p:cNvSpPr>
            <a:spLocks noChangeArrowheads="1"/>
          </p:cNvSpPr>
          <p:nvPr/>
        </p:nvSpPr>
        <p:spPr bwMode="auto">
          <a:xfrm>
            <a:off x="5938317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82</a:t>
            </a:r>
          </a:p>
        </p:txBody>
      </p:sp>
      <p:sp>
        <p:nvSpPr>
          <p:cNvPr id="323614" name="Rectangle 30"/>
          <p:cNvSpPr>
            <a:spLocks noChangeArrowheads="1"/>
          </p:cNvSpPr>
          <p:nvPr/>
        </p:nvSpPr>
        <p:spPr bwMode="auto">
          <a:xfrm>
            <a:off x="6946379" y="400543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89</a:t>
            </a:r>
          </a:p>
        </p:txBody>
      </p:sp>
      <p:sp>
        <p:nvSpPr>
          <p:cNvPr id="323615" name="Rectangle 31"/>
          <p:cNvSpPr>
            <a:spLocks noChangeArrowheads="1"/>
          </p:cNvSpPr>
          <p:nvPr/>
        </p:nvSpPr>
        <p:spPr bwMode="auto">
          <a:xfrm>
            <a:off x="7451204" y="400543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94</a:t>
            </a:r>
          </a:p>
        </p:txBody>
      </p:sp>
      <p:sp>
        <p:nvSpPr>
          <p:cNvPr id="323616" name="Rectangle 32"/>
          <p:cNvSpPr>
            <a:spLocks noChangeArrowheads="1"/>
          </p:cNvSpPr>
          <p:nvPr/>
        </p:nvSpPr>
        <p:spPr bwMode="auto">
          <a:xfrm>
            <a:off x="7954442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98</a:t>
            </a:r>
          </a:p>
        </p:txBody>
      </p:sp>
      <p:sp>
        <p:nvSpPr>
          <p:cNvPr id="323617" name="Rectangle 33"/>
          <p:cNvSpPr>
            <a:spLocks noChangeArrowheads="1"/>
          </p:cNvSpPr>
          <p:nvPr/>
        </p:nvSpPr>
        <p:spPr bwMode="auto">
          <a:xfrm>
            <a:off x="6443142" y="400543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85</a:t>
            </a:r>
          </a:p>
        </p:txBody>
      </p:sp>
      <p:cxnSp>
        <p:nvCxnSpPr>
          <p:cNvPr id="323618" name="AutoShape 34"/>
          <p:cNvCxnSpPr>
            <a:cxnSpLocks noChangeShapeType="1"/>
            <a:stCxn id="323610" idx="0"/>
            <a:endCxn id="323590" idx="0"/>
          </p:cNvCxnSpPr>
          <p:nvPr/>
        </p:nvCxnSpPr>
        <p:spPr bwMode="auto">
          <a:xfrm rot="16200000" flipH="1" flipV="1">
            <a:off x="3670573" y="2998167"/>
            <a:ext cx="1587" cy="2016125"/>
          </a:xfrm>
          <a:prstGeom prst="curvedConnector3">
            <a:avLst>
              <a:gd name="adj1" fmla="val -4620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3619" name="AutoShape 35"/>
          <p:cNvCxnSpPr>
            <a:cxnSpLocks noChangeShapeType="1"/>
            <a:stCxn id="323590" idx="0"/>
            <a:endCxn id="323592" idx="0"/>
          </p:cNvCxnSpPr>
          <p:nvPr/>
        </p:nvCxnSpPr>
        <p:spPr bwMode="auto">
          <a:xfrm rot="5400000" flipV="1">
            <a:off x="3166542" y="3502198"/>
            <a:ext cx="1587" cy="1008063"/>
          </a:xfrm>
          <a:prstGeom prst="curvedConnector3">
            <a:avLst>
              <a:gd name="adj1" fmla="val -2670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3620" name="AutoShape 36"/>
          <p:cNvCxnSpPr>
            <a:cxnSpLocks noChangeShapeType="1"/>
            <a:stCxn id="323592" idx="0"/>
            <a:endCxn id="323591" idx="0"/>
          </p:cNvCxnSpPr>
          <p:nvPr/>
        </p:nvCxnSpPr>
        <p:spPr bwMode="auto">
          <a:xfrm rot="16200000" flipH="1" flipV="1">
            <a:off x="3418954" y="3754611"/>
            <a:ext cx="1587" cy="503238"/>
          </a:xfrm>
          <a:prstGeom prst="curvedConnector3">
            <a:avLst>
              <a:gd name="adj1" fmla="val -14400000"/>
            </a:avLst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3621" name="Text Box 37"/>
          <p:cNvSpPr txBox="1">
            <a:spLocks noChangeArrowheads="1"/>
          </p:cNvSpPr>
          <p:nvPr/>
        </p:nvSpPr>
        <p:spPr bwMode="auto">
          <a:xfrm>
            <a:off x="4428604" y="3140248"/>
            <a:ext cx="17620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 err="1"/>
              <a:t>search</a:t>
            </a:r>
            <a:r>
              <a:rPr lang="de-DE" sz="2400" dirty="0"/>
              <a:t>(12, s)</a:t>
            </a:r>
          </a:p>
        </p:txBody>
      </p:sp>
      <p:sp>
        <p:nvSpPr>
          <p:cNvPr id="323622" name="Line 38"/>
          <p:cNvSpPr>
            <a:spLocks noChangeShapeType="1"/>
          </p:cNvSpPr>
          <p:nvPr/>
        </p:nvSpPr>
        <p:spPr bwMode="auto">
          <a:xfrm>
            <a:off x="899592" y="3860973"/>
            <a:ext cx="0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3623" name="Line 39"/>
          <p:cNvSpPr>
            <a:spLocks noChangeShapeType="1"/>
          </p:cNvSpPr>
          <p:nvPr/>
        </p:nvSpPr>
        <p:spPr bwMode="auto">
          <a:xfrm>
            <a:off x="8460854" y="3860973"/>
            <a:ext cx="0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836291" y="1844824"/>
            <a:ext cx="1503449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467544" y="2029808"/>
            <a:ext cx="36926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hteck 4">
            <a:extLst>
              <a:ext uri="{FF2B5EF4-FFF2-40B4-BE49-F238E27FC236}">
                <a16:creationId xmlns:a16="http://schemas.microsoft.com/office/drawing/2014/main" id="{C3CDF3C6-DADF-7D48-AE98-E7E3AE9288F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30" name="Line 44"/>
          <p:cNvSpPr>
            <a:spLocks noChangeShapeType="1"/>
          </p:cNvSpPr>
          <p:nvPr/>
        </p:nvSpPr>
        <p:spPr bwMode="auto">
          <a:xfrm>
            <a:off x="1052739" y="2029808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" name="Line 44">
            <a:extLst>
              <a:ext uri="{FF2B5EF4-FFF2-40B4-BE49-F238E27FC236}">
                <a16:creationId xmlns:a16="http://schemas.microsoft.com/office/drawing/2014/main" id="{C040BC3E-ACFE-F24A-85D7-76CAD83C6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572" y="2029808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BCDE64-9108-8441-B619-21AF38D14B09}"/>
              </a:ext>
            </a:extLst>
          </p:cNvPr>
          <p:cNvSpPr txBox="1"/>
          <p:nvPr/>
        </p:nvSpPr>
        <p:spPr>
          <a:xfrm>
            <a:off x="1611686" y="243188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E503C0-43F4-DD40-B9E2-EACB006E448E}"/>
              </a:ext>
            </a:extLst>
          </p:cNvPr>
          <p:cNvSpPr txBox="1"/>
          <p:nvPr/>
        </p:nvSpPr>
        <p:spPr>
          <a:xfrm>
            <a:off x="1372108" y="3140968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….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4A53C5-81EB-9D47-94B2-A9646500420E}"/>
              </a:ext>
            </a:extLst>
          </p:cNvPr>
          <p:cNvSpPr txBox="1"/>
          <p:nvPr/>
        </p:nvSpPr>
        <p:spPr>
          <a:xfrm>
            <a:off x="1804042" y="1779709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….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99CCF7-748C-AD49-B80C-E0C690F1DC67}"/>
              </a:ext>
            </a:extLst>
          </p:cNvPr>
          <p:cNvSpPr txBox="1"/>
          <p:nvPr/>
        </p:nvSpPr>
        <p:spPr>
          <a:xfrm>
            <a:off x="35496" y="2431881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/>
              <a:t>i</a:t>
            </a:r>
            <a:r>
              <a:rPr lang="en-DE" dirty="0"/>
              <a:t>nternal</a:t>
            </a:r>
            <a:br>
              <a:rPr lang="en-DE" dirty="0"/>
            </a:br>
            <a:r>
              <a:rPr lang="en-DE" dirty="0"/>
              <a:t>Repr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C3842F-EB3C-DF4C-B398-3D4D167D8E33}"/>
              </a:ext>
            </a:extLst>
          </p:cNvPr>
          <p:cNvSpPr txBox="1"/>
          <p:nvPr/>
        </p:nvSpPr>
        <p:spPr>
          <a:xfrm>
            <a:off x="251520" y="16288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23631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-0.44097 -1.8518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2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236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22048 -1.85185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23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97 -1.85185E-6 L -0.55122 -1.85185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2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0" fill="hold"/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622" grpId="0" animBg="1"/>
      <p:bldP spid="323623" grpId="0" animBg="1"/>
      <p:bldP spid="32362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06028-5F75-5D48-8AE3-525ED54D9C70}" type="slidenum">
              <a:rPr lang="de-DE"/>
              <a:pPr/>
              <a:t>29</a:t>
            </a:fld>
            <a:endParaRPr lang="de-DE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Binäre Suche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accent2"/>
                </a:solidFill>
              </a:rPr>
              <a:t>Eingabe:</a:t>
            </a:r>
            <a:r>
              <a:rPr lang="de-DE" sz="2400" dirty="0"/>
              <a:t> Zahl </a:t>
            </a:r>
            <a:r>
              <a:rPr lang="de-DE" sz="2400" dirty="0">
                <a:solidFill>
                  <a:schemeClr val="hlink"/>
                </a:solidFill>
              </a:rPr>
              <a:t>x</a:t>
            </a:r>
            <a:r>
              <a:rPr lang="de-DE" sz="2400" dirty="0"/>
              <a:t> und eine Menge repräsentiert als sortiertes Feld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 dirty="0" err="1"/>
              <a:t>function</a:t>
            </a:r>
            <a:r>
              <a:rPr lang="de-DE" sz="2400" dirty="0">
                <a:solidFill>
                  <a:schemeClr val="accent2"/>
                </a:solidFill>
              </a:rPr>
              <a:t> </a:t>
            </a:r>
            <a:r>
              <a:rPr lang="de-DE" sz="2400" dirty="0" err="1">
                <a:solidFill>
                  <a:srgbClr val="0833FF"/>
                </a:solidFill>
              </a:rPr>
              <a:t>search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s:)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accent2"/>
                </a:solidFill>
              </a:rPr>
              <a:t>  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A :=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>   l := 1; </a:t>
            </a:r>
            <a:r>
              <a:rPr lang="de-DE" sz="2400" dirty="0" err="1">
                <a:solidFill>
                  <a:schemeClr val="hlink"/>
                </a:solidFill>
              </a:rPr>
              <a:t>r</a:t>
            </a:r>
            <a:r>
              <a:rPr lang="de-DE" sz="2400" dirty="0">
                <a:solidFill>
                  <a:schemeClr val="hlink"/>
                </a:solidFill>
              </a:rPr>
              <a:t> := </a:t>
            </a:r>
            <a:r>
              <a:rPr lang="de-DE" sz="2400" dirty="0" err="1">
                <a:solidFill>
                  <a:schemeClr val="hlink"/>
                </a:solidFill>
              </a:rPr>
              <a:t>length</a:t>
            </a:r>
            <a:r>
              <a:rPr lang="de-DE" sz="2400" dirty="0">
                <a:solidFill>
                  <a:schemeClr val="hlink"/>
                </a:solidFill>
              </a:rPr>
              <a:t>(A)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 dirty="0"/>
              <a:t>   </a:t>
            </a:r>
            <a:r>
              <a:rPr lang="de-DE" sz="2400" b="1" dirty="0" err="1"/>
              <a:t>while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l &lt; </a:t>
            </a:r>
            <a:r>
              <a:rPr lang="de-DE" sz="2400" dirty="0" err="1">
                <a:solidFill>
                  <a:schemeClr val="hlink"/>
                </a:solidFill>
              </a:rPr>
              <a:t>r</a:t>
            </a:r>
            <a:r>
              <a:rPr lang="de-DE" sz="2400" dirty="0"/>
              <a:t> </a:t>
            </a:r>
            <a:r>
              <a:rPr lang="de-DE" sz="2400" b="1" dirty="0"/>
              <a:t>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      </a:t>
            </a:r>
            <a:r>
              <a:rPr lang="de-DE" sz="2400" dirty="0">
                <a:solidFill>
                  <a:schemeClr val="hlink"/>
                </a:solidFill>
              </a:rPr>
              <a:t>m:=(</a:t>
            </a:r>
            <a:r>
              <a:rPr lang="de-DE" sz="2400" dirty="0" err="1">
                <a:solidFill>
                  <a:schemeClr val="hlink"/>
                </a:solidFill>
              </a:rPr>
              <a:t>r+l</a:t>
            </a:r>
            <a:r>
              <a:rPr lang="de-DE" sz="2400" dirty="0">
                <a:solidFill>
                  <a:schemeClr val="hlink"/>
                </a:solidFill>
              </a:rPr>
              <a:t>) div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      </a:t>
            </a:r>
            <a:r>
              <a:rPr lang="de-DE" sz="2400" b="1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key</a:t>
            </a:r>
            <a:r>
              <a:rPr lang="de-DE" sz="2400" dirty="0">
                <a:solidFill>
                  <a:srgbClr val="3C8C93"/>
                </a:solidFill>
              </a:rPr>
              <a:t>(A[m])</a:t>
            </a:r>
            <a:r>
              <a:rPr lang="de-DE" sz="2400" dirty="0">
                <a:solidFill>
                  <a:schemeClr val="hlink"/>
                </a:solidFill>
              </a:rPr>
              <a:t> = 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/>
              <a:t> </a:t>
            </a:r>
            <a:r>
              <a:rPr lang="de-DE" sz="2400" b="1" dirty="0" err="1"/>
              <a:t>then</a:t>
            </a:r>
            <a:r>
              <a:rPr lang="de-DE" sz="2400" b="1" dirty="0"/>
              <a:t> </a:t>
            </a:r>
            <a:r>
              <a:rPr lang="de-DE" sz="2400" b="1" dirty="0" err="1"/>
              <a:t>return</a:t>
            </a:r>
            <a:r>
              <a:rPr lang="de-DE" sz="2400" b="1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A[m]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      </a:t>
            </a:r>
            <a:r>
              <a:rPr lang="de-DE" sz="2400" b="1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key</a:t>
            </a:r>
            <a:r>
              <a:rPr lang="de-DE" sz="2400" baseline="-25000" dirty="0">
                <a:solidFill>
                  <a:srgbClr val="3C8C93"/>
                </a:solidFill>
              </a:rPr>
              <a:t> </a:t>
            </a:r>
            <a:r>
              <a:rPr lang="de-DE" sz="2400" dirty="0">
                <a:solidFill>
                  <a:srgbClr val="3C8C93"/>
                </a:solidFill>
              </a:rPr>
              <a:t>(A[m])</a:t>
            </a:r>
            <a:r>
              <a:rPr lang="de-DE" sz="2400" dirty="0">
                <a:solidFill>
                  <a:schemeClr val="hlink"/>
                </a:solidFill>
              </a:rPr>
              <a:t> &lt; 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/>
              <a:t> </a:t>
            </a:r>
            <a:r>
              <a:rPr lang="de-DE" sz="2400" b="1" dirty="0" err="1"/>
              <a:t>then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l:=m+1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      </a:t>
            </a:r>
            <a:r>
              <a:rPr lang="de-DE" sz="2400" b="1" dirty="0" err="1"/>
              <a:t>else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r</a:t>
            </a:r>
            <a:r>
              <a:rPr lang="de-DE" sz="2400" dirty="0">
                <a:solidFill>
                  <a:schemeClr val="hlink"/>
                </a:solidFill>
              </a:rPr>
              <a:t>:=m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 dirty="0"/>
              <a:t>   </a:t>
            </a:r>
            <a:r>
              <a:rPr lang="de-DE" sz="2400" b="1" dirty="0" err="1"/>
              <a:t>return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A[l]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EEE2E158-2C90-9940-90BA-A079DDD0F70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Explosion 2 1">
            <a:extLst>
              <a:ext uri="{FF2B5EF4-FFF2-40B4-BE49-F238E27FC236}">
                <a16:creationId xmlns:a16="http://schemas.microsoft.com/office/drawing/2014/main" id="{0C90F2D0-3A59-D949-8541-036C32944737}"/>
              </a:ext>
            </a:extLst>
          </p:cNvPr>
          <p:cNvSpPr/>
          <p:nvPr/>
        </p:nvSpPr>
        <p:spPr>
          <a:xfrm>
            <a:off x="5652120" y="2564904"/>
            <a:ext cx="4248472" cy="3456384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Gibt Element, sofern vorhanden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 oder nächstgrößeres zurück</a:t>
            </a:r>
          </a:p>
        </p:txBody>
      </p:sp>
    </p:spTree>
    <p:extLst>
      <p:ext uri="{BB962C8B-B14F-4D97-AF65-F5344CB8AC3E}">
        <p14:creationId xmlns:p14="http://schemas.microsoft.com/office/powerpoint/2010/main" val="21549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635F5AA-06C7-2649-A408-787A2485F327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092210" y="2403459"/>
            <a:ext cx="155853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10A79BCA-3C3C-DA45-B1FC-05A2784FA86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863164" y="1033937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44">
            <a:extLst>
              <a:ext uri="{FF2B5EF4-FFF2-40B4-BE49-F238E27FC236}">
                <a16:creationId xmlns:a16="http://schemas.microsoft.com/office/drawing/2014/main" id="{E264770C-C4A1-8E4C-BC42-5B514AD551B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455605" y="1864413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22A89-C728-424C-BDC2-812B8C5002F2}"/>
              </a:ext>
            </a:extLst>
          </p:cNvPr>
          <p:cNvSpPr txBox="1"/>
          <p:nvPr/>
        </p:nvSpPr>
        <p:spPr>
          <a:xfrm flipH="1">
            <a:off x="2203590" y="242719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551B54-D5A7-6448-9C49-A7CA2C307290}"/>
              </a:ext>
            </a:extLst>
          </p:cNvPr>
          <p:cNvSpPr txBox="1"/>
          <p:nvPr/>
        </p:nvSpPr>
        <p:spPr>
          <a:xfrm flipH="1">
            <a:off x="3036025" y="2283686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</a:t>
            </a:r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07DAC617-D044-8F48-B01E-883A58C6C1DF}"/>
              </a:ext>
            </a:extLst>
          </p:cNvPr>
          <p:cNvSpPr/>
          <p:nvPr/>
        </p:nvSpPr>
        <p:spPr>
          <a:xfrm>
            <a:off x="3923159" y="1549151"/>
            <a:ext cx="3960440" cy="894971"/>
          </a:xfrm>
          <a:prstGeom prst="cloudCallout">
            <a:avLst>
              <a:gd name="adj1" fmla="val -41823"/>
              <a:gd name="adj2" fmla="val -51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Line 44">
            <a:extLst>
              <a:ext uri="{FF2B5EF4-FFF2-40B4-BE49-F238E27FC236}">
                <a16:creationId xmlns:a16="http://schemas.microsoft.com/office/drawing/2014/main" id="{D52BE056-4A07-0441-BB02-F0ECAC4FBC7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403264" y="1629184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4ACC64-93F2-4644-AEFE-E8E40C6473E3}"/>
              </a:ext>
            </a:extLst>
          </p:cNvPr>
          <p:cNvSpPr/>
          <p:nvPr/>
        </p:nvSpPr>
        <p:spPr>
          <a:xfrm>
            <a:off x="658478" y="3665798"/>
            <a:ext cx="359425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dirty="0">
                <a:solidFill>
                  <a:schemeClr val="accent1">
                    <a:lumMod val="50000"/>
                  </a:schemeClr>
                </a:solidFill>
              </a:rPr>
              <a:t>key(s) </a:t>
            </a:r>
            <a:r>
              <a:rPr lang="en" dirty="0" err="1"/>
              <a:t>liefert</a:t>
            </a:r>
            <a:r>
              <a:rPr lang="en" dirty="0"/>
              <a:t> </a:t>
            </a:r>
            <a:r>
              <a:rPr lang="en" dirty="0" err="1"/>
              <a:t>Funktion</a:t>
            </a:r>
            <a:r>
              <a:rPr lang="en" dirty="0"/>
              <a:t> </a:t>
            </a:r>
            <a:r>
              <a:rPr lang="en" i="1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en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en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" dirty="0"/>
              <a:t>Sei f </a:t>
            </a:r>
            <a:r>
              <a:rPr lang="en" dirty="0" err="1"/>
              <a:t>eine</a:t>
            </a:r>
            <a:r>
              <a:rPr lang="en" dirty="0"/>
              <a:t> </a:t>
            </a:r>
            <a:r>
              <a:rPr lang="en" dirty="0" err="1"/>
              <a:t>einstellige</a:t>
            </a:r>
            <a:r>
              <a:rPr lang="en" dirty="0"/>
              <a:t> </a:t>
            </a:r>
            <a:r>
              <a:rPr lang="en" dirty="0" err="1"/>
              <a:t>Funktion</a:t>
            </a:r>
            <a:endParaRPr lang="en" dirty="0"/>
          </a:p>
          <a:p>
            <a:endParaRPr lang="en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" dirty="0">
                <a:solidFill>
                  <a:schemeClr val="accent1">
                    <a:lumMod val="50000"/>
                  </a:schemeClr>
                </a:solidFill>
              </a:rPr>
              <a:t>key(s)(x) </a:t>
            </a:r>
            <a:r>
              <a:rPr lang="en" dirty="0" err="1"/>
              <a:t>wendet</a:t>
            </a:r>
            <a:r>
              <a:rPr lang="en" dirty="0"/>
              <a:t> </a:t>
            </a:r>
            <a:r>
              <a:rPr lang="en" dirty="0" err="1"/>
              <a:t>Funktion</a:t>
            </a:r>
            <a:r>
              <a:rPr lang="en" dirty="0"/>
              <a:t> </a:t>
            </a:r>
            <a:r>
              <a:rPr lang="en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en" dirty="0"/>
              <a:t>auf</a:t>
            </a:r>
            <a:r>
              <a:rPr lang="en" dirty="0">
                <a:solidFill>
                  <a:schemeClr val="accent1">
                    <a:lumMod val="50000"/>
                  </a:schemeClr>
                </a:solidFill>
              </a:rPr>
              <a:t> x </a:t>
            </a:r>
            <a:r>
              <a:rPr lang="en" dirty="0"/>
              <a:t>an</a:t>
            </a:r>
            <a:endParaRPr lang="en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90DA81-CCB8-774C-9D70-16E5C572E1BE}"/>
              </a:ext>
            </a:extLst>
          </p:cNvPr>
          <p:cNvSpPr txBox="1"/>
          <p:nvPr/>
        </p:nvSpPr>
        <p:spPr>
          <a:xfrm>
            <a:off x="765824" y="168458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0A97EB-7CDB-514E-9188-A5763969DF48}"/>
              </a:ext>
            </a:extLst>
          </p:cNvPr>
          <p:cNvSpPr txBox="1"/>
          <p:nvPr/>
        </p:nvSpPr>
        <p:spPr>
          <a:xfrm flipH="1">
            <a:off x="2203590" y="1572171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0E12123F-2D4E-C947-A09A-57FA3DE57CFE}"/>
              </a:ext>
            </a:extLst>
          </p:cNvPr>
          <p:cNvSpPr/>
          <p:nvPr/>
        </p:nvSpPr>
        <p:spPr>
          <a:xfrm>
            <a:off x="4788024" y="3429000"/>
            <a:ext cx="3168526" cy="1224136"/>
          </a:xfrm>
          <a:prstGeom prst="wedgeRoundRectCallout">
            <a:avLst>
              <a:gd name="adj1" fmla="val -79238"/>
              <a:gd name="adj2" fmla="val -8244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 Wert von s </a:t>
            </a:r>
            <a:r>
              <a:rPr lang="en-US" dirty="0" err="1">
                <a:solidFill>
                  <a:schemeClr val="tx1"/>
                </a:solidFill>
              </a:rPr>
              <a:t>ist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Instanz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des </a:t>
            </a:r>
            <a:r>
              <a:rPr lang="en-US" dirty="0" err="1">
                <a:solidFill>
                  <a:schemeClr val="tx1"/>
                </a:solidFill>
              </a:rPr>
              <a:t>Datentyps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</a:t>
            </a:r>
            <a:endParaRPr lang="en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62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DA68-23A0-334A-B9B6-6486889A09FC}" type="slidenum">
              <a:rPr lang="de-DE"/>
              <a:pPr/>
              <a:t>30</a:t>
            </a:fld>
            <a:endParaRPr lang="de-DE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Einfügen und Löschen bei Arrays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 err="1">
                <a:solidFill>
                  <a:schemeClr val="accent2"/>
                </a:solidFill>
              </a:rPr>
              <a:t>insert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/>
              <a:t>und </a:t>
            </a:r>
            <a:r>
              <a:rPr lang="de-DE" dirty="0" err="1">
                <a:solidFill>
                  <a:schemeClr val="accent2"/>
                </a:solidFill>
              </a:rPr>
              <a:t>delete</a:t>
            </a:r>
            <a:r>
              <a:rPr lang="de-DE" dirty="0"/>
              <a:t> Operationen:</a:t>
            </a:r>
          </a:p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Sortiertes Feld schwierig zu aktualisieren!</a:t>
            </a:r>
          </a:p>
          <a:p>
            <a:pPr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Schlimmster Fall: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𝛳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Zeit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973138" y="3214067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25637" name="Rectangle 5"/>
          <p:cNvSpPr>
            <a:spLocks noChangeArrowheads="1"/>
          </p:cNvSpPr>
          <p:nvPr/>
        </p:nvSpPr>
        <p:spPr bwMode="auto">
          <a:xfrm>
            <a:off x="1476375" y="3214067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25638" name="Rectangle 6"/>
          <p:cNvSpPr>
            <a:spLocks noChangeArrowheads="1"/>
          </p:cNvSpPr>
          <p:nvPr/>
        </p:nvSpPr>
        <p:spPr bwMode="auto">
          <a:xfrm>
            <a:off x="2484438" y="3214067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2989263" y="3214067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25641" name="Rectangle 9"/>
          <p:cNvSpPr>
            <a:spLocks noChangeArrowheads="1"/>
          </p:cNvSpPr>
          <p:nvPr/>
        </p:nvSpPr>
        <p:spPr bwMode="auto">
          <a:xfrm>
            <a:off x="1981200" y="3214067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grpSp>
        <p:nvGrpSpPr>
          <p:cNvPr id="325651" name="Group 19"/>
          <p:cNvGrpSpPr>
            <a:grpSpLocks/>
          </p:cNvGrpSpPr>
          <p:nvPr/>
        </p:nvGrpSpPr>
        <p:grpSpPr bwMode="auto">
          <a:xfrm>
            <a:off x="3492500" y="3214067"/>
            <a:ext cx="3527425" cy="503238"/>
            <a:chOff x="2064" y="2614"/>
            <a:chExt cx="2222" cy="317"/>
          </a:xfrm>
        </p:grpSpPr>
        <p:sp>
          <p:nvSpPr>
            <p:cNvPr id="325640" name="Rectangle 8"/>
            <p:cNvSpPr>
              <a:spLocks noChangeArrowheads="1"/>
            </p:cNvSpPr>
            <p:nvPr/>
          </p:nvSpPr>
          <p:spPr bwMode="auto">
            <a:xfrm>
              <a:off x="2064" y="261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19</a:t>
              </a:r>
            </a:p>
          </p:txBody>
        </p:sp>
        <p:sp>
          <p:nvSpPr>
            <p:cNvPr id="325642" name="Rectangle 10"/>
            <p:cNvSpPr>
              <a:spLocks noChangeArrowheads="1"/>
            </p:cNvSpPr>
            <p:nvPr/>
          </p:nvSpPr>
          <p:spPr bwMode="auto">
            <a:xfrm>
              <a:off x="2382" y="261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28</a:t>
              </a:r>
            </a:p>
          </p:txBody>
        </p:sp>
        <p:sp>
          <p:nvSpPr>
            <p:cNvPr id="325643" name="Rectangle 11"/>
            <p:cNvSpPr>
              <a:spLocks noChangeArrowheads="1"/>
            </p:cNvSpPr>
            <p:nvPr/>
          </p:nvSpPr>
          <p:spPr bwMode="auto">
            <a:xfrm>
              <a:off x="2699" y="261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31</a:t>
              </a:r>
            </a:p>
          </p:txBody>
        </p:sp>
        <p:sp>
          <p:nvSpPr>
            <p:cNvPr id="325644" name="Rectangle 12"/>
            <p:cNvSpPr>
              <a:spLocks noChangeArrowheads="1"/>
            </p:cNvSpPr>
            <p:nvPr/>
          </p:nvSpPr>
          <p:spPr bwMode="auto">
            <a:xfrm>
              <a:off x="3017" y="261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58</a:t>
              </a:r>
            </a:p>
          </p:txBody>
        </p:sp>
        <p:sp>
          <p:nvSpPr>
            <p:cNvPr id="325645" name="Rectangle 13"/>
            <p:cNvSpPr>
              <a:spLocks noChangeArrowheads="1"/>
            </p:cNvSpPr>
            <p:nvPr/>
          </p:nvSpPr>
          <p:spPr bwMode="auto">
            <a:xfrm>
              <a:off x="3334" y="261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60</a:t>
              </a:r>
            </a:p>
          </p:txBody>
        </p:sp>
        <p:sp>
          <p:nvSpPr>
            <p:cNvPr id="325646" name="Rectangle 14"/>
            <p:cNvSpPr>
              <a:spLocks noChangeArrowheads="1"/>
            </p:cNvSpPr>
            <p:nvPr/>
          </p:nvSpPr>
          <p:spPr bwMode="auto">
            <a:xfrm>
              <a:off x="3651" y="261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82</a:t>
              </a:r>
            </a:p>
          </p:txBody>
        </p:sp>
        <p:sp>
          <p:nvSpPr>
            <p:cNvPr id="325647" name="Rectangle 15"/>
            <p:cNvSpPr>
              <a:spLocks noChangeArrowheads="1"/>
            </p:cNvSpPr>
            <p:nvPr/>
          </p:nvSpPr>
          <p:spPr bwMode="auto">
            <a:xfrm>
              <a:off x="3969" y="2614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85</a:t>
              </a:r>
            </a:p>
          </p:txBody>
        </p:sp>
      </p:grpSp>
      <p:sp>
        <p:nvSpPr>
          <p:cNvPr id="325649" name="Rectangle 17"/>
          <p:cNvSpPr>
            <a:spLocks noChangeArrowheads="1"/>
          </p:cNvSpPr>
          <p:nvPr/>
        </p:nvSpPr>
        <p:spPr bwMode="auto">
          <a:xfrm>
            <a:off x="3275013" y="2348880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15</a:t>
            </a:r>
          </a:p>
        </p:txBody>
      </p:sp>
      <p:sp>
        <p:nvSpPr>
          <p:cNvPr id="325650" name="Line 18"/>
          <p:cNvSpPr>
            <a:spLocks noChangeShapeType="1"/>
          </p:cNvSpPr>
          <p:nvPr/>
        </p:nvSpPr>
        <p:spPr bwMode="auto">
          <a:xfrm>
            <a:off x="3492500" y="2853705"/>
            <a:ext cx="0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612056" y="2276872"/>
            <a:ext cx="863600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" name="Line 44"/>
          <p:cNvSpPr>
            <a:spLocks noChangeShapeType="1"/>
          </p:cNvSpPr>
          <p:nvPr/>
        </p:nvSpPr>
        <p:spPr bwMode="auto">
          <a:xfrm>
            <a:off x="243308" y="2461856"/>
            <a:ext cx="36926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44"/>
          <p:cNvSpPr>
            <a:spLocks noChangeShapeType="1"/>
          </p:cNvSpPr>
          <p:nvPr/>
        </p:nvSpPr>
        <p:spPr bwMode="auto">
          <a:xfrm>
            <a:off x="1332137" y="2492896"/>
            <a:ext cx="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" name="Rechteck 4">
            <a:extLst>
              <a:ext uri="{FF2B5EF4-FFF2-40B4-BE49-F238E27FC236}">
                <a16:creationId xmlns:a16="http://schemas.microsoft.com/office/drawing/2014/main" id="{1E67E51B-299C-2D46-9C03-0450758AAFFF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0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25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51515E-6 L 0.02778 0.13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9" y="657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0.00532 L 0.05902 0.0053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9" grpId="0" animBg="1"/>
      <p:bldP spid="325649" grpId="1" animBg="1"/>
      <p:bldP spid="325650" grpId="0" animBg="1"/>
      <p:bldP spid="32565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Explosion 2 53">
            <a:extLst>
              <a:ext uri="{FF2B5EF4-FFF2-40B4-BE49-F238E27FC236}">
                <a16:creationId xmlns:a16="http://schemas.microsoft.com/office/drawing/2014/main" id="{9CEA7D5C-06D5-7745-AB41-1232B552C878}"/>
              </a:ext>
            </a:extLst>
          </p:cNvPr>
          <p:cNvSpPr/>
          <p:nvPr/>
        </p:nvSpPr>
        <p:spPr>
          <a:xfrm>
            <a:off x="6308098" y="4149960"/>
            <a:ext cx="3160446" cy="2303376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Warum </a:t>
            </a:r>
            <a:r>
              <a:rPr lang="en-US" dirty="0">
                <a:solidFill>
                  <a:schemeClr val="tx1"/>
                </a:solidFill>
                <a:latin typeface="cmsy10" charset="0"/>
              </a:rPr>
              <a:t>∞ ?</a:t>
            </a:r>
          </a:p>
        </p:txBody>
      </p:sp>
      <p:sp>
        <p:nvSpPr>
          <p:cNvPr id="4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B7D8-1965-024E-9E7B-9E28D6D4D827}" type="slidenum">
              <a:rPr lang="de-DE"/>
              <a:pPr/>
              <a:t>31</a:t>
            </a:fld>
            <a:endParaRPr lang="de-DE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Repräsentation als sortierte Liste?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Sortierte Liste (hier zyklisch und doppelt verkettet)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endParaRPr lang="de-D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rgbClr val="FF0000"/>
                </a:solidFill>
              </a:rPr>
              <a:t>Problem: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, </a:t>
            </a:r>
            <a:r>
              <a:rPr lang="de-DE" sz="2400" dirty="0" err="1">
                <a:solidFill>
                  <a:schemeClr val="accent2"/>
                </a:solidFill>
              </a:rPr>
              <a:t>delete</a:t>
            </a:r>
            <a:r>
              <a:rPr lang="de-DE" sz="2400" dirty="0">
                <a:solidFill>
                  <a:schemeClr val="accent2"/>
                </a:solidFill>
              </a:rPr>
              <a:t> </a:t>
            </a:r>
            <a:r>
              <a:rPr lang="de-DE" sz="2400" dirty="0"/>
              <a:t>und </a:t>
            </a:r>
            <a:r>
              <a:rPr lang="de-DE" sz="2400" dirty="0" err="1">
                <a:solidFill>
                  <a:schemeClr val="accent2"/>
                </a:solidFill>
              </a:rPr>
              <a:t>search</a:t>
            </a:r>
            <a:r>
              <a:rPr lang="de-DE" sz="2400" dirty="0"/>
              <a:t> kosten </a:t>
            </a:r>
            <a:br>
              <a:rPr lang="de-DE" sz="2400" dirty="0"/>
            </a:br>
            <a:r>
              <a:rPr lang="de-DE" sz="2400" dirty="0"/>
              <a:t>im schlimmsten Fall 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𝛳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r>
              <a:rPr lang="de-DE" sz="2400" dirty="0"/>
              <a:t> Zeit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>Einsicht:</a:t>
            </a:r>
            <a:r>
              <a:rPr lang="de-DE" sz="2400" dirty="0"/>
              <a:t> Wenn </a:t>
            </a:r>
            <a:r>
              <a:rPr lang="de-DE" sz="2400" dirty="0" err="1">
                <a:solidFill>
                  <a:schemeClr val="accent2"/>
                </a:solidFill>
              </a:rPr>
              <a:t>search</a:t>
            </a:r>
            <a:r>
              <a:rPr lang="de-DE" sz="2400" dirty="0"/>
              <a:t> effizient zu </a:t>
            </a:r>
            <a:br>
              <a:rPr lang="de-DE" sz="2400" dirty="0"/>
            </a:br>
            <a:r>
              <a:rPr lang="de-DE" sz="2400" dirty="0"/>
              <a:t>implementiert, dann auch alle </a:t>
            </a:r>
            <a:br>
              <a:rPr lang="de-DE" sz="2400" dirty="0"/>
            </a:br>
            <a:r>
              <a:rPr lang="de-DE" sz="2400" dirty="0"/>
              <a:t>anderen Operationen</a:t>
            </a:r>
          </a:p>
        </p:txBody>
      </p:sp>
      <p:grpSp>
        <p:nvGrpSpPr>
          <p:cNvPr id="181252" name="Group 4"/>
          <p:cNvGrpSpPr>
            <a:grpSpLocks/>
          </p:cNvGrpSpPr>
          <p:nvPr/>
        </p:nvGrpSpPr>
        <p:grpSpPr bwMode="auto">
          <a:xfrm>
            <a:off x="2392188" y="2707952"/>
            <a:ext cx="1873250" cy="936625"/>
            <a:chOff x="3424" y="1797"/>
            <a:chExt cx="1180" cy="590"/>
          </a:xfrm>
        </p:grpSpPr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3742" y="1842"/>
              <a:ext cx="544" cy="54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1254" name="Line 6"/>
            <p:cNvSpPr>
              <a:spLocks noChangeShapeType="1"/>
            </p:cNvSpPr>
            <p:nvPr/>
          </p:nvSpPr>
          <p:spPr bwMode="auto">
            <a:xfrm>
              <a:off x="3742" y="2024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1255" name="Line 7"/>
            <p:cNvSpPr>
              <a:spLocks noChangeShapeType="1"/>
            </p:cNvSpPr>
            <p:nvPr/>
          </p:nvSpPr>
          <p:spPr bwMode="auto">
            <a:xfrm>
              <a:off x="3742" y="2205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1256" name="Oval 8"/>
            <p:cNvSpPr>
              <a:spLocks noChangeArrowheads="1"/>
            </p:cNvSpPr>
            <p:nvPr/>
          </p:nvSpPr>
          <p:spPr bwMode="auto">
            <a:xfrm>
              <a:off x="3969" y="2069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1257" name="Oval 9"/>
            <p:cNvSpPr>
              <a:spLocks noChangeArrowheads="1"/>
            </p:cNvSpPr>
            <p:nvPr/>
          </p:nvSpPr>
          <p:spPr bwMode="auto">
            <a:xfrm>
              <a:off x="3969" y="2251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1258" name="Line 10"/>
            <p:cNvSpPr>
              <a:spLocks noChangeShapeType="1"/>
            </p:cNvSpPr>
            <p:nvPr/>
          </p:nvSpPr>
          <p:spPr bwMode="auto">
            <a:xfrm>
              <a:off x="4014" y="211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1259" name="Line 11"/>
            <p:cNvSpPr>
              <a:spLocks noChangeShapeType="1"/>
            </p:cNvSpPr>
            <p:nvPr/>
          </p:nvSpPr>
          <p:spPr bwMode="auto">
            <a:xfrm flipH="1">
              <a:off x="3424" y="2296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1260" name="Text Box 12"/>
            <p:cNvSpPr txBox="1">
              <a:spLocks noChangeArrowheads="1"/>
            </p:cNvSpPr>
            <p:nvPr/>
          </p:nvSpPr>
          <p:spPr bwMode="auto">
            <a:xfrm>
              <a:off x="3923" y="179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/>
                <a:t>3</a:t>
              </a:r>
            </a:p>
          </p:txBody>
        </p:sp>
      </p:grpSp>
      <p:sp>
        <p:nvSpPr>
          <p:cNvPr id="181261" name="Rectangle 13"/>
          <p:cNvSpPr>
            <a:spLocks noChangeArrowheads="1"/>
          </p:cNvSpPr>
          <p:nvPr/>
        </p:nvSpPr>
        <p:spPr bwMode="auto">
          <a:xfrm>
            <a:off x="1528588" y="2779390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62" name="Line 14"/>
          <p:cNvSpPr>
            <a:spLocks noChangeShapeType="1"/>
          </p:cNvSpPr>
          <p:nvPr/>
        </p:nvSpPr>
        <p:spPr bwMode="auto">
          <a:xfrm>
            <a:off x="1528588" y="306831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63" name="Line 15"/>
          <p:cNvSpPr>
            <a:spLocks noChangeShapeType="1"/>
          </p:cNvSpPr>
          <p:nvPr/>
        </p:nvSpPr>
        <p:spPr bwMode="auto">
          <a:xfrm>
            <a:off x="1528588" y="3355652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64" name="Oval 16"/>
          <p:cNvSpPr>
            <a:spLocks noChangeArrowheads="1"/>
          </p:cNvSpPr>
          <p:nvPr/>
        </p:nvSpPr>
        <p:spPr bwMode="auto">
          <a:xfrm>
            <a:off x="1888951" y="3139752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65" name="Oval 17"/>
          <p:cNvSpPr>
            <a:spLocks noChangeArrowheads="1"/>
          </p:cNvSpPr>
          <p:nvPr/>
        </p:nvSpPr>
        <p:spPr bwMode="auto">
          <a:xfrm>
            <a:off x="1888951" y="3428677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66" name="Line 18"/>
          <p:cNvSpPr>
            <a:spLocks noChangeShapeType="1"/>
          </p:cNvSpPr>
          <p:nvPr/>
        </p:nvSpPr>
        <p:spPr bwMode="auto">
          <a:xfrm>
            <a:off x="1960388" y="3212777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67" name="Line 19"/>
          <p:cNvSpPr>
            <a:spLocks noChangeShapeType="1"/>
          </p:cNvSpPr>
          <p:nvPr/>
        </p:nvSpPr>
        <p:spPr bwMode="auto">
          <a:xfrm flipH="1">
            <a:off x="1239663" y="350011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68" name="Text Box 20"/>
          <p:cNvSpPr txBox="1">
            <a:spLocks noChangeArrowheads="1"/>
          </p:cNvSpPr>
          <p:nvPr/>
        </p:nvSpPr>
        <p:spPr bwMode="auto">
          <a:xfrm>
            <a:off x="1815926" y="27111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 Unicode MS" charset="0"/>
              </a:rPr>
              <a:t>1</a:t>
            </a:r>
          </a:p>
        </p:txBody>
      </p:sp>
      <p:sp>
        <p:nvSpPr>
          <p:cNvPr id="181269" name="Text Box 21"/>
          <p:cNvSpPr txBox="1">
            <a:spLocks noChangeArrowheads="1"/>
          </p:cNvSpPr>
          <p:nvPr/>
        </p:nvSpPr>
        <p:spPr bwMode="auto">
          <a:xfrm>
            <a:off x="4336876" y="2925440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3200"/>
              <a:t>…</a:t>
            </a:r>
          </a:p>
        </p:txBody>
      </p:sp>
      <p:sp>
        <p:nvSpPr>
          <p:cNvPr id="181270" name="Rectangle 22"/>
          <p:cNvSpPr>
            <a:spLocks noChangeArrowheads="1"/>
          </p:cNvSpPr>
          <p:nvPr/>
        </p:nvSpPr>
        <p:spPr bwMode="auto">
          <a:xfrm>
            <a:off x="6784801" y="2761927"/>
            <a:ext cx="863600" cy="8651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71" name="Line 23"/>
          <p:cNvSpPr>
            <a:spLocks noChangeShapeType="1"/>
          </p:cNvSpPr>
          <p:nvPr/>
        </p:nvSpPr>
        <p:spPr bwMode="auto">
          <a:xfrm>
            <a:off x="6784801" y="3050852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72" name="Line 24"/>
          <p:cNvSpPr>
            <a:spLocks noChangeShapeType="1"/>
          </p:cNvSpPr>
          <p:nvPr/>
        </p:nvSpPr>
        <p:spPr bwMode="auto">
          <a:xfrm>
            <a:off x="6784801" y="333819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73" name="Oval 25"/>
          <p:cNvSpPr>
            <a:spLocks noChangeArrowheads="1"/>
          </p:cNvSpPr>
          <p:nvPr/>
        </p:nvSpPr>
        <p:spPr bwMode="auto">
          <a:xfrm>
            <a:off x="7145163" y="3122290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74" name="Oval 26"/>
          <p:cNvSpPr>
            <a:spLocks noChangeArrowheads="1"/>
          </p:cNvSpPr>
          <p:nvPr/>
        </p:nvSpPr>
        <p:spPr bwMode="auto">
          <a:xfrm>
            <a:off x="7145163" y="3411215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75" name="Line 27"/>
          <p:cNvSpPr>
            <a:spLocks noChangeShapeType="1"/>
          </p:cNvSpPr>
          <p:nvPr/>
        </p:nvSpPr>
        <p:spPr bwMode="auto">
          <a:xfrm flipH="1">
            <a:off x="6279976" y="3482652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76" name="Text Box 28"/>
          <p:cNvSpPr txBox="1">
            <a:spLocks noChangeArrowheads="1"/>
          </p:cNvSpPr>
          <p:nvPr/>
        </p:nvSpPr>
        <p:spPr bwMode="auto">
          <a:xfrm>
            <a:off x="7072138" y="2709540"/>
            <a:ext cx="3492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81277" name="Line 29"/>
          <p:cNvSpPr>
            <a:spLocks noChangeShapeType="1"/>
          </p:cNvSpPr>
          <p:nvPr/>
        </p:nvSpPr>
        <p:spPr bwMode="auto">
          <a:xfrm>
            <a:off x="1239663" y="350011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78" name="Line 30"/>
          <p:cNvSpPr>
            <a:spLocks noChangeShapeType="1"/>
          </p:cNvSpPr>
          <p:nvPr/>
        </p:nvSpPr>
        <p:spPr bwMode="auto">
          <a:xfrm>
            <a:off x="1239663" y="3789040"/>
            <a:ext cx="6697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79" name="Line 31"/>
          <p:cNvSpPr>
            <a:spLocks noChangeShapeType="1"/>
          </p:cNvSpPr>
          <p:nvPr/>
        </p:nvSpPr>
        <p:spPr bwMode="auto">
          <a:xfrm flipH="1" flipV="1">
            <a:off x="7946851" y="3482652"/>
            <a:ext cx="95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0" name="Line 32"/>
          <p:cNvSpPr>
            <a:spLocks noChangeShapeType="1"/>
          </p:cNvSpPr>
          <p:nvPr/>
        </p:nvSpPr>
        <p:spPr bwMode="auto">
          <a:xfrm flipH="1">
            <a:off x="7649988" y="3482652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1" name="Line 33"/>
          <p:cNvSpPr>
            <a:spLocks noChangeShapeType="1"/>
          </p:cNvSpPr>
          <p:nvPr/>
        </p:nvSpPr>
        <p:spPr bwMode="auto">
          <a:xfrm>
            <a:off x="1239663" y="2636515"/>
            <a:ext cx="6697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2" name="Line 34"/>
          <p:cNvSpPr>
            <a:spLocks noChangeShapeType="1"/>
          </p:cNvSpPr>
          <p:nvPr/>
        </p:nvSpPr>
        <p:spPr bwMode="auto">
          <a:xfrm flipH="1" flipV="1">
            <a:off x="7946851" y="2619052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3" name="Line 35"/>
          <p:cNvSpPr>
            <a:spLocks noChangeShapeType="1"/>
          </p:cNvSpPr>
          <p:nvPr/>
        </p:nvSpPr>
        <p:spPr bwMode="auto">
          <a:xfrm flipH="1">
            <a:off x="7227713" y="319531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4" name="Line 36"/>
          <p:cNvSpPr>
            <a:spLocks noChangeShapeType="1"/>
          </p:cNvSpPr>
          <p:nvPr/>
        </p:nvSpPr>
        <p:spPr bwMode="auto">
          <a:xfrm>
            <a:off x="1239663" y="2636515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5" name="Line 37"/>
          <p:cNvSpPr>
            <a:spLocks noChangeShapeType="1"/>
          </p:cNvSpPr>
          <p:nvPr/>
        </p:nvSpPr>
        <p:spPr bwMode="auto">
          <a:xfrm>
            <a:off x="1239663" y="3212777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417963" y="2761927"/>
            <a:ext cx="863600" cy="8651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88" name="Line 40"/>
          <p:cNvSpPr>
            <a:spLocks noChangeShapeType="1"/>
          </p:cNvSpPr>
          <p:nvPr/>
        </p:nvSpPr>
        <p:spPr bwMode="auto">
          <a:xfrm>
            <a:off x="5417963" y="3050852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89" name="Line 41"/>
          <p:cNvSpPr>
            <a:spLocks noChangeShapeType="1"/>
          </p:cNvSpPr>
          <p:nvPr/>
        </p:nvSpPr>
        <p:spPr bwMode="auto">
          <a:xfrm>
            <a:off x="5417963" y="333819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90" name="Oval 42"/>
          <p:cNvSpPr>
            <a:spLocks noChangeArrowheads="1"/>
          </p:cNvSpPr>
          <p:nvPr/>
        </p:nvSpPr>
        <p:spPr bwMode="auto">
          <a:xfrm>
            <a:off x="5778326" y="3122290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91" name="Oval 43"/>
          <p:cNvSpPr>
            <a:spLocks noChangeArrowheads="1"/>
          </p:cNvSpPr>
          <p:nvPr/>
        </p:nvSpPr>
        <p:spPr bwMode="auto">
          <a:xfrm>
            <a:off x="5778326" y="3411215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292" name="Line 44"/>
          <p:cNvSpPr>
            <a:spLocks noChangeShapeType="1"/>
          </p:cNvSpPr>
          <p:nvPr/>
        </p:nvSpPr>
        <p:spPr bwMode="auto">
          <a:xfrm>
            <a:off x="5849763" y="3195315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93" name="Line 45"/>
          <p:cNvSpPr>
            <a:spLocks noChangeShapeType="1"/>
          </p:cNvSpPr>
          <p:nvPr/>
        </p:nvSpPr>
        <p:spPr bwMode="auto">
          <a:xfrm flipH="1">
            <a:off x="4913138" y="3482652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294" name="Text Box 46"/>
          <p:cNvSpPr txBox="1">
            <a:spLocks noChangeArrowheads="1"/>
          </p:cNvSpPr>
          <p:nvPr/>
        </p:nvSpPr>
        <p:spPr bwMode="auto">
          <a:xfrm>
            <a:off x="5632276" y="2709540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19</a:t>
            </a:r>
            <a:endParaRPr lang="de-DE" baseline="-25000"/>
          </a:p>
        </p:txBody>
      </p:sp>
      <p:sp>
        <p:nvSpPr>
          <p:cNvPr id="49" name="Rectangle 39"/>
          <p:cNvSpPr>
            <a:spLocks noChangeArrowheads="1"/>
          </p:cNvSpPr>
          <p:nvPr/>
        </p:nvSpPr>
        <p:spPr bwMode="auto">
          <a:xfrm>
            <a:off x="1023813" y="1844824"/>
            <a:ext cx="863600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" name="Line 44"/>
          <p:cNvSpPr>
            <a:spLocks noChangeShapeType="1"/>
          </p:cNvSpPr>
          <p:nvPr/>
        </p:nvSpPr>
        <p:spPr bwMode="auto">
          <a:xfrm>
            <a:off x="663773" y="2029808"/>
            <a:ext cx="36056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" name="Line 44"/>
          <p:cNvSpPr>
            <a:spLocks noChangeShapeType="1"/>
          </p:cNvSpPr>
          <p:nvPr/>
        </p:nvSpPr>
        <p:spPr bwMode="auto">
          <a:xfrm>
            <a:off x="1743894" y="2060848"/>
            <a:ext cx="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" name="Rechteck 4">
            <a:extLst>
              <a:ext uri="{FF2B5EF4-FFF2-40B4-BE49-F238E27FC236}">
                <a16:creationId xmlns:a16="http://schemas.microsoft.com/office/drawing/2014/main" id="{4D802A74-3747-AF4E-AA66-5D9B5A807948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53" name="Explosion 2 52">
            <a:extLst>
              <a:ext uri="{FF2B5EF4-FFF2-40B4-BE49-F238E27FC236}">
                <a16:creationId xmlns:a16="http://schemas.microsoft.com/office/drawing/2014/main" id="{42AC7F42-D7EF-7647-9A95-2D981E4D7A8A}"/>
              </a:ext>
            </a:extLst>
          </p:cNvPr>
          <p:cNvSpPr/>
          <p:nvPr/>
        </p:nvSpPr>
        <p:spPr>
          <a:xfrm>
            <a:off x="5849763" y="3691198"/>
            <a:ext cx="4248472" cy="3096344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DE" dirty="0">
                <a:solidFill>
                  <a:schemeClr val="tx1"/>
                </a:solidFill>
              </a:rPr>
              <a:t>earch gibt Element oder nächstgrößeres zurück</a:t>
            </a:r>
          </a:p>
        </p:txBody>
      </p:sp>
    </p:spTree>
    <p:extLst>
      <p:ext uri="{BB962C8B-B14F-4D97-AF65-F5344CB8AC3E}">
        <p14:creationId xmlns:p14="http://schemas.microsoft.com/office/powerpoint/2010/main" val="28308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 der Repräsentationsstruktur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Betrachtete Alternativen</a:t>
            </a:r>
          </a:p>
          <a:p>
            <a:pPr lvl="1"/>
            <a:r>
              <a:rPr lang="de-DE" dirty="0"/>
              <a:t>Einfach verkettete Liste</a:t>
            </a:r>
          </a:p>
          <a:p>
            <a:pPr lvl="1"/>
            <a:r>
              <a:rPr lang="de-DE" dirty="0"/>
              <a:t>Sortiertes Array</a:t>
            </a:r>
          </a:p>
          <a:p>
            <a:pPr lvl="1"/>
            <a:r>
              <a:rPr lang="de-DE" dirty="0"/>
              <a:t>(Zyklische) </a:t>
            </a:r>
            <a:br>
              <a:rPr lang="de-DE" dirty="0"/>
            </a:br>
            <a:r>
              <a:rPr lang="de-DE" dirty="0"/>
              <a:t>doppelt verkettete </a:t>
            </a:r>
            <a:br>
              <a:rPr lang="de-DE" dirty="0"/>
            </a:br>
            <a:r>
              <a:rPr lang="de-DE" dirty="0"/>
              <a:t>sortierte Liste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6" name="Explosion 1 5"/>
          <p:cNvSpPr/>
          <p:nvPr/>
        </p:nvSpPr>
        <p:spPr>
          <a:xfrm>
            <a:off x="683568" y="3645024"/>
            <a:ext cx="6048672" cy="2520826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Was wäre die Folge bei einer einfach verketteten Liste bzgl. der Iterationsmöglichkeiten?</a:t>
            </a:r>
          </a:p>
        </p:txBody>
      </p:sp>
      <p:sp>
        <p:nvSpPr>
          <p:cNvPr id="7" name="Explosion 1 6"/>
          <p:cNvSpPr/>
          <p:nvPr/>
        </p:nvSpPr>
        <p:spPr>
          <a:xfrm>
            <a:off x="3995936" y="1916832"/>
            <a:ext cx="4968552" cy="2088232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Welche Möglichkeiten ergäben sich durch eine zyklische Liste?</a:t>
            </a:r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D6B2D88A-C3C2-6C47-BE4B-7AEF4A2757AD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0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 für Suche nach neuer Trägerstruktur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B050"/>
                </a:solidFill>
              </a:rPr>
              <a:t>Binäre Suche</a:t>
            </a:r>
            <a:r>
              <a:rPr lang="de-DE" dirty="0"/>
              <a:t> durchsucht </a:t>
            </a:r>
            <a:r>
              <a:rPr lang="de-DE" dirty="0">
                <a:solidFill>
                  <a:srgbClr val="0833FF"/>
                </a:solidFill>
              </a:rPr>
              <a:t>Felder </a:t>
            </a:r>
            <a:r>
              <a:rPr lang="de-DE" dirty="0">
                <a:solidFill>
                  <a:srgbClr val="00B050"/>
                </a:solidFill>
              </a:rPr>
              <a:t>in O(log(</a:t>
            </a:r>
            <a:r>
              <a:rPr lang="de-DE" dirty="0" err="1">
                <a:solidFill>
                  <a:srgbClr val="00B050"/>
                </a:solidFill>
              </a:rPr>
              <a:t>n</a:t>
            </a:r>
            <a:r>
              <a:rPr lang="de-DE" dirty="0">
                <a:solidFill>
                  <a:srgbClr val="00B050"/>
                </a:solidFill>
              </a:rPr>
              <a:t>))</a:t>
            </a:r>
          </a:p>
          <a:p>
            <a:pPr lvl="1"/>
            <a:r>
              <a:rPr lang="de-DE" dirty="0"/>
              <a:t>Einfügen neuer Elemente erfordert </a:t>
            </a:r>
            <a:r>
              <a:rPr lang="de-DE" dirty="0">
                <a:solidFill>
                  <a:srgbClr val="FF0000"/>
                </a:solidFill>
              </a:rPr>
              <a:t>Verschiebung</a:t>
            </a:r>
            <a:r>
              <a:rPr lang="de-DE" dirty="0"/>
              <a:t> und ggf. ein größeres Feld und </a:t>
            </a:r>
            <a:r>
              <a:rPr lang="de-DE" dirty="0">
                <a:solidFill>
                  <a:srgbClr val="FF0000"/>
                </a:solidFill>
              </a:rPr>
              <a:t>Umkopieren</a:t>
            </a:r>
            <a:r>
              <a:rPr lang="de-DE" dirty="0"/>
              <a:t> der Elemente </a:t>
            </a:r>
          </a:p>
          <a:p>
            <a:r>
              <a:rPr lang="de-DE" dirty="0">
                <a:solidFill>
                  <a:srgbClr val="00B050"/>
                </a:solidFill>
              </a:rPr>
              <a:t>Einfügen</a:t>
            </a:r>
            <a:r>
              <a:rPr lang="de-DE" dirty="0"/>
              <a:t> in </a:t>
            </a:r>
            <a:r>
              <a:rPr lang="de-DE" dirty="0">
                <a:solidFill>
                  <a:srgbClr val="0833FF"/>
                </a:solidFill>
              </a:rPr>
              <a:t>Listen</a:t>
            </a:r>
            <a:r>
              <a:rPr lang="de-DE" dirty="0"/>
              <a:t> in </a:t>
            </a:r>
            <a:r>
              <a:rPr lang="de-DE" dirty="0">
                <a:solidFill>
                  <a:srgbClr val="00B050"/>
                </a:solidFill>
              </a:rPr>
              <a:t>konstanter Zeit</a:t>
            </a:r>
          </a:p>
          <a:p>
            <a:pPr lvl="1"/>
            <a:r>
              <a:rPr lang="de-DE" dirty="0"/>
              <a:t>Zugriffe auf Elemente jedoch </a:t>
            </a:r>
            <a:r>
              <a:rPr lang="de-DE" dirty="0">
                <a:solidFill>
                  <a:srgbClr val="FF0000"/>
                </a:solidFill>
              </a:rPr>
              <a:t>sequentiell</a:t>
            </a:r>
            <a:r>
              <a:rPr lang="de-DE" dirty="0"/>
              <a:t> </a:t>
            </a:r>
          </a:p>
          <a:p>
            <a:r>
              <a:rPr lang="de-DE" dirty="0">
                <a:solidFill>
                  <a:srgbClr val="0833FF"/>
                </a:solidFill>
              </a:rPr>
              <a:t>(</a:t>
            </a:r>
            <a:r>
              <a:rPr lang="de-DE" dirty="0" err="1">
                <a:solidFill>
                  <a:srgbClr val="0833FF"/>
                </a:solidFill>
              </a:rPr>
              <a:t>Verzeigerter</a:t>
            </a:r>
            <a:r>
              <a:rPr lang="de-DE" dirty="0">
                <a:solidFill>
                  <a:srgbClr val="0833FF"/>
                </a:solidFill>
              </a:rPr>
              <a:t>) Baum</a:t>
            </a:r>
          </a:p>
          <a:p>
            <a:pPr lvl="1"/>
            <a:r>
              <a:rPr lang="de-DE" dirty="0"/>
              <a:t>Zum Suchen verwendbar</a:t>
            </a:r>
          </a:p>
          <a:p>
            <a:pPr lvl="1"/>
            <a:r>
              <a:rPr lang="de-DE" dirty="0"/>
              <a:t>Einfügen: erst Suche, dann an richtiger Position einfügen</a:t>
            </a:r>
          </a:p>
          <a:p>
            <a:pPr lvl="1"/>
            <a:r>
              <a:rPr lang="de-DE" dirty="0"/>
              <a:t>Vorwärts- und Rückwärtsiteration?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268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Binäre Suchbäume - Definition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binärer </a:t>
            </a:r>
            <a:r>
              <a:rPr lang="de-DE" dirty="0" err="1"/>
              <a:t>Suchbaum</a:t>
            </a:r>
            <a:r>
              <a:rPr lang="de-DE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ist ein Binärbaum, und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zusätzlich muss für jeden seiner Knoten gelten, </a:t>
            </a:r>
            <a:br>
              <a:rPr lang="de-DE" dirty="0"/>
            </a:br>
            <a:r>
              <a:rPr lang="de-DE" dirty="0"/>
              <a:t>dass das im Knoten</a:t>
            </a:r>
            <a:r>
              <a:rPr lang="de-DE" i="1" dirty="0"/>
              <a:t> gespeicherte Element</a:t>
            </a:r>
            <a:endParaRPr lang="de-DE" dirty="0"/>
          </a:p>
          <a:p>
            <a:pPr marL="1371600" lvl="2" indent="-457200">
              <a:buFont typeface="+mj-lt"/>
              <a:buAutoNum type="alphaLcParenR"/>
            </a:pPr>
            <a:r>
              <a:rPr lang="de-DE" i="1" dirty="0"/>
              <a:t> </a:t>
            </a:r>
            <a:r>
              <a:rPr lang="de-DE" b="1" i="1" dirty="0">
                <a:solidFill>
                  <a:srgbClr val="FF0000"/>
                </a:solidFill>
              </a:rPr>
              <a:t>≥</a:t>
            </a:r>
            <a:r>
              <a:rPr lang="de-DE" dirty="0"/>
              <a:t> ist als alle </a:t>
            </a:r>
            <a:r>
              <a:rPr lang="de-DE" i="1" dirty="0"/>
              <a:t>Elemente </a:t>
            </a:r>
            <a:r>
              <a:rPr lang="de-DE" dirty="0"/>
              <a:t>im </a:t>
            </a:r>
            <a:r>
              <a:rPr lang="de-DE" i="1" dirty="0"/>
              <a:t>linken Unterbaum</a:t>
            </a:r>
          </a:p>
          <a:p>
            <a:pPr marL="1371600" lvl="2" indent="-457200">
              <a:buFont typeface="+mj-lt"/>
              <a:buAutoNum type="alphaLcParenR"/>
            </a:pPr>
            <a:r>
              <a:rPr lang="de-DE" i="1" dirty="0"/>
              <a:t> </a:t>
            </a:r>
            <a:r>
              <a:rPr lang="de-DE" b="1" i="1" dirty="0">
                <a:solidFill>
                  <a:srgbClr val="FF0000"/>
                </a:solidFill>
              </a:rPr>
              <a:t>&lt;</a:t>
            </a:r>
            <a:r>
              <a:rPr lang="de-DE" i="1" dirty="0"/>
              <a:t> </a:t>
            </a:r>
            <a:r>
              <a:rPr lang="de-DE" dirty="0"/>
              <a:t>ist als alle </a:t>
            </a:r>
            <a:r>
              <a:rPr lang="de-DE" i="1" dirty="0"/>
              <a:t>Elemente </a:t>
            </a:r>
            <a:r>
              <a:rPr lang="de-DE" dirty="0"/>
              <a:t>im </a:t>
            </a:r>
            <a:r>
              <a:rPr lang="de-DE" i="1" dirty="0"/>
              <a:t>rechten Unterbaum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llipse 4"/>
              <p:cNvSpPr/>
              <p:nvPr/>
            </p:nvSpPr>
            <p:spPr>
              <a:xfrm>
                <a:off x="4247964" y="4941168"/>
                <a:ext cx="288032" cy="2880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Ellips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4941168"/>
                <a:ext cx="288032" cy="288032"/>
              </a:xfrm>
              <a:prstGeom prst="ellipse">
                <a:avLst/>
              </a:prstGeom>
              <a:blipFill rotWithShape="1">
                <a:blip r:embed="rId2"/>
                <a:stretch>
                  <a:fillRect t="-44231" r="-15094" b="-442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 Verbindung 6"/>
          <p:cNvCxnSpPr>
            <a:stCxn id="5" idx="5"/>
            <a:endCxn id="11" idx="0"/>
          </p:cNvCxnSpPr>
          <p:nvPr/>
        </p:nvCxnSpPr>
        <p:spPr>
          <a:xfrm>
            <a:off x="4493815" y="5187019"/>
            <a:ext cx="546237" cy="330213"/>
          </a:xfrm>
          <a:prstGeom prst="line">
            <a:avLst/>
          </a:prstGeom>
          <a:ln w="25400">
            <a:solidFill>
              <a:srgbClr val="89A4A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>
            <a:stCxn id="5" idx="3"/>
            <a:endCxn id="10" idx="0"/>
          </p:cNvCxnSpPr>
          <p:nvPr/>
        </p:nvCxnSpPr>
        <p:spPr>
          <a:xfrm flipH="1">
            <a:off x="3685682" y="5187019"/>
            <a:ext cx="604463" cy="330213"/>
          </a:xfrm>
          <a:prstGeom prst="line">
            <a:avLst/>
          </a:prstGeom>
          <a:ln w="25400">
            <a:solidFill>
              <a:srgbClr val="89A4A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leichschenkliges Dreieck 9"/>
          <p:cNvSpPr/>
          <p:nvPr/>
        </p:nvSpPr>
        <p:spPr>
          <a:xfrm>
            <a:off x="3073614" y="5517232"/>
            <a:ext cx="1224136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links</a:t>
            </a:r>
          </a:p>
        </p:txBody>
      </p:sp>
      <p:sp>
        <p:nvSpPr>
          <p:cNvPr id="11" name="Gleichschenkliges Dreieck 10"/>
          <p:cNvSpPr/>
          <p:nvPr/>
        </p:nvSpPr>
        <p:spPr>
          <a:xfrm>
            <a:off x="4427984" y="5517232"/>
            <a:ext cx="1224136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rechts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34</a:t>
            </a:fld>
            <a:endParaRPr lang="de-DE" dirty="0"/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E36F1FC2-B874-CE42-A558-5D28AFF88E73}"/>
              </a:ext>
            </a:extLst>
          </p:cNvPr>
          <p:cNvSpPr/>
          <p:nvPr/>
        </p:nvSpPr>
        <p:spPr>
          <a:xfrm>
            <a:off x="5868144" y="3863938"/>
            <a:ext cx="3744416" cy="1513284"/>
          </a:xfrm>
          <a:prstGeom prst="cloudCallout">
            <a:avLst>
              <a:gd name="adj1" fmla="val -75649"/>
              <a:gd name="adj2" fmla="val -416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Unterschied zum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Heap?</a:t>
            </a:r>
          </a:p>
        </p:txBody>
      </p:sp>
    </p:spTree>
    <p:extLst>
      <p:ext uri="{BB962C8B-B14F-4D97-AF65-F5344CB8AC3E}">
        <p14:creationId xmlns:p14="http://schemas.microsoft.com/office/powerpoint/2010/main" val="401273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 für binäre Suchbäume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84213" y="2492375"/>
            <a:ext cx="1455737" cy="3582988"/>
            <a:chOff x="793" y="1586"/>
            <a:chExt cx="917" cy="2257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H="1">
              <a:off x="884" y="1842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1111" y="1842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>
              <a:off x="1110" y="2341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337" y="2341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H="1">
              <a:off x="884" y="2840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111" y="2840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>
              <a:off x="1110" y="3339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337" y="3339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1027" y="158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5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793" y="2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3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1207" y="2115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13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020" y="26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7</a:t>
              </a: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1434" y="261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</a:t>
              </a: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1207" y="311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10</a:t>
              </a: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1020" y="36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8</a:t>
              </a: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1434" y="361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12</a:t>
              </a: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793" y="311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6</a:t>
              </a:r>
            </a:p>
          </p:txBody>
        </p:sp>
      </p:grpSp>
      <p:grpSp>
        <p:nvGrpSpPr>
          <p:cNvPr id="23" name="Group 24"/>
          <p:cNvGrpSpPr>
            <a:grpSpLocks/>
          </p:cNvGrpSpPr>
          <p:nvPr/>
        </p:nvGrpSpPr>
        <p:grpSpPr bwMode="auto">
          <a:xfrm>
            <a:off x="2700338" y="2781300"/>
            <a:ext cx="2454275" cy="1951038"/>
            <a:chOff x="2784" y="1752"/>
            <a:chExt cx="1546" cy="1229"/>
          </a:xfrm>
        </p:grpSpPr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3697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3924" y="2478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2880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3107" y="2478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3107" y="1979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3561" y="1979"/>
              <a:ext cx="363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3430" y="17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27</a:t>
              </a: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2976" y="225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</a:t>
              </a:r>
            </a:p>
          </p:txBody>
        </p: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>
              <a:off x="3753" y="2251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156</a:t>
              </a:r>
            </a:p>
          </p:txBody>
        </p: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>
              <a:off x="2784" y="275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3</a:t>
              </a:r>
            </a:p>
          </p:txBody>
        </p:sp>
        <p:sp>
          <p:nvSpPr>
            <p:cNvPr id="34" name="Text Box 35"/>
            <p:cNvSpPr txBox="1">
              <a:spLocks noChangeArrowheads="1"/>
            </p:cNvSpPr>
            <p:nvPr/>
          </p:nvSpPr>
          <p:spPr bwMode="auto">
            <a:xfrm>
              <a:off x="3198" y="2750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26</a:t>
              </a:r>
            </a:p>
          </p:txBody>
        </p:sp>
        <p:sp>
          <p:nvSpPr>
            <p:cNvPr id="35" name="Text Box 36"/>
            <p:cNvSpPr txBox="1">
              <a:spLocks noChangeArrowheads="1"/>
            </p:cNvSpPr>
            <p:nvPr/>
          </p:nvSpPr>
          <p:spPr bwMode="auto">
            <a:xfrm>
              <a:off x="3520" y="275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119</a:t>
              </a:r>
            </a:p>
          </p:txBody>
        </p:sp>
        <p:sp>
          <p:nvSpPr>
            <p:cNvPr id="36" name="Text Box 37"/>
            <p:cNvSpPr txBox="1">
              <a:spLocks noChangeArrowheads="1"/>
            </p:cNvSpPr>
            <p:nvPr/>
          </p:nvSpPr>
          <p:spPr bwMode="auto">
            <a:xfrm>
              <a:off x="3974" y="275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159</a:t>
              </a:r>
            </a:p>
          </p:txBody>
        </p:sp>
      </p:grpSp>
      <p:grpSp>
        <p:nvGrpSpPr>
          <p:cNvPr id="37" name="Group 53"/>
          <p:cNvGrpSpPr>
            <a:grpSpLocks/>
          </p:cNvGrpSpPr>
          <p:nvPr/>
        </p:nvGrpSpPr>
        <p:grpSpPr bwMode="auto">
          <a:xfrm>
            <a:off x="5795963" y="2781300"/>
            <a:ext cx="2390775" cy="1951038"/>
            <a:chOff x="3651" y="1752"/>
            <a:chExt cx="1506" cy="1229"/>
          </a:xfrm>
        </p:grpSpPr>
        <p:sp>
          <p:nvSpPr>
            <p:cNvPr id="38" name="Line 40"/>
            <p:cNvSpPr>
              <a:spLocks noChangeShapeType="1"/>
            </p:cNvSpPr>
            <p:nvPr/>
          </p:nvSpPr>
          <p:spPr bwMode="auto">
            <a:xfrm flipH="1">
              <a:off x="4564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39" name="Line 41"/>
            <p:cNvSpPr>
              <a:spLocks noChangeShapeType="1"/>
            </p:cNvSpPr>
            <p:nvPr/>
          </p:nvSpPr>
          <p:spPr bwMode="auto">
            <a:xfrm>
              <a:off x="4791" y="2478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40" name="Line 42"/>
            <p:cNvSpPr>
              <a:spLocks noChangeShapeType="1"/>
            </p:cNvSpPr>
            <p:nvPr/>
          </p:nvSpPr>
          <p:spPr bwMode="auto">
            <a:xfrm flipH="1">
              <a:off x="3747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 flipV="1">
              <a:off x="3974" y="1979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4428" y="1979"/>
              <a:ext cx="363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43" name="Text Box 46"/>
            <p:cNvSpPr txBox="1">
              <a:spLocks noChangeArrowheads="1"/>
            </p:cNvSpPr>
            <p:nvPr/>
          </p:nvSpPr>
          <p:spPr bwMode="auto">
            <a:xfrm>
              <a:off x="4297" y="17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17</a:t>
              </a:r>
            </a:p>
          </p:txBody>
        </p:sp>
        <p:sp>
          <p:nvSpPr>
            <p:cNvPr id="44" name="Text Box 47"/>
            <p:cNvSpPr txBox="1">
              <a:spLocks noChangeArrowheads="1"/>
            </p:cNvSpPr>
            <p:nvPr/>
          </p:nvSpPr>
          <p:spPr bwMode="auto">
            <a:xfrm>
              <a:off x="3883" y="225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9</a:t>
              </a:r>
            </a:p>
          </p:txBody>
        </p:sp>
        <p:sp>
          <p:nvSpPr>
            <p:cNvPr id="45" name="Text Box 48"/>
            <p:cNvSpPr txBox="1">
              <a:spLocks noChangeArrowheads="1"/>
            </p:cNvSpPr>
            <p:nvPr/>
          </p:nvSpPr>
          <p:spPr bwMode="auto">
            <a:xfrm>
              <a:off x="4660" y="225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26</a:t>
              </a:r>
            </a:p>
          </p:txBody>
        </p:sp>
        <p:sp>
          <p:nvSpPr>
            <p:cNvPr id="46" name="Text Box 49"/>
            <p:cNvSpPr txBox="1">
              <a:spLocks noChangeArrowheads="1"/>
            </p:cNvSpPr>
            <p:nvPr/>
          </p:nvSpPr>
          <p:spPr bwMode="auto">
            <a:xfrm>
              <a:off x="3651" y="275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8</a:t>
              </a:r>
            </a:p>
          </p:txBody>
        </p:sp>
        <p:sp>
          <p:nvSpPr>
            <p:cNvPr id="47" name="Text Box 51"/>
            <p:cNvSpPr txBox="1">
              <a:spLocks noChangeArrowheads="1"/>
            </p:cNvSpPr>
            <p:nvPr/>
          </p:nvSpPr>
          <p:spPr bwMode="auto">
            <a:xfrm>
              <a:off x="4427" y="2750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18</a:t>
              </a:r>
            </a:p>
          </p:txBody>
        </p:sp>
        <p:sp>
          <p:nvSpPr>
            <p:cNvPr id="48" name="Text Box 52"/>
            <p:cNvSpPr txBox="1">
              <a:spLocks noChangeArrowheads="1"/>
            </p:cNvSpPr>
            <p:nvPr/>
          </p:nvSpPr>
          <p:spPr bwMode="auto">
            <a:xfrm>
              <a:off x="4881" y="2750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28</a:t>
              </a:r>
            </a:p>
          </p:txBody>
        </p:sp>
      </p:grpSp>
      <p:sp>
        <p:nvSpPr>
          <p:cNvPr id="4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15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Suche im binären </a:t>
            </a:r>
            <a:r>
              <a:rPr lang="de-DE" dirty="0" err="1"/>
              <a:t>Suchbaum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>
                <a:sym typeface="Arrows2" pitchFamily="34" charset="2"/>
              </a:rPr>
              <a:t>Suche nach einem Element im binären </a:t>
            </a:r>
            <a:r>
              <a:rPr lang="de-DE" altLang="de-DE" dirty="0" err="1">
                <a:sym typeface="Arrows2" pitchFamily="34" charset="2"/>
              </a:rPr>
              <a:t>Suchbaum</a:t>
            </a:r>
            <a:r>
              <a:rPr lang="de-DE" altLang="de-DE" dirty="0">
                <a:sym typeface="Arrows2" pitchFamily="34" charset="2"/>
              </a:rPr>
              <a:t>:</a:t>
            </a:r>
          </a:p>
          <a:p>
            <a:pPr lvl="1"/>
            <a:r>
              <a:rPr lang="de-DE" altLang="de-DE" dirty="0">
                <a:sym typeface="Arrows2" pitchFamily="34" charset="2"/>
              </a:rPr>
              <a:t>Baum ist leer:</a:t>
            </a:r>
          </a:p>
          <a:p>
            <a:pPr lvl="2"/>
            <a:r>
              <a:rPr lang="de-DE" altLang="de-DE" dirty="0">
                <a:sym typeface="Arrows2" pitchFamily="34" charset="2"/>
              </a:rPr>
              <a:t>Element nicht gefunden</a:t>
            </a:r>
          </a:p>
          <a:p>
            <a:pPr lvl="1"/>
            <a:r>
              <a:rPr lang="de-DE" altLang="de-DE" dirty="0">
                <a:sym typeface="Arrows2" pitchFamily="34" charset="2"/>
              </a:rPr>
              <a:t>Baum ist nicht leer:</a:t>
            </a:r>
          </a:p>
          <a:p>
            <a:pPr lvl="2"/>
            <a:r>
              <a:rPr lang="de-DE" altLang="de-DE" dirty="0">
                <a:sym typeface="Arrows2" pitchFamily="34" charset="2"/>
              </a:rPr>
              <a:t>Wurzelelement ist gleich dem gesuchten Element:</a:t>
            </a:r>
          </a:p>
          <a:p>
            <a:pPr lvl="3"/>
            <a:r>
              <a:rPr lang="de-DE" altLang="de-DE" dirty="0">
                <a:sym typeface="Arrows2" pitchFamily="34" charset="2"/>
              </a:rPr>
              <a:t>Element gefunden</a:t>
            </a:r>
          </a:p>
          <a:p>
            <a:pPr lvl="2"/>
            <a:r>
              <a:rPr lang="de-DE" altLang="de-DE" dirty="0">
                <a:sym typeface="Arrows2" pitchFamily="34" charset="2"/>
              </a:rPr>
              <a:t>Gesuchtes Element ist kleiner als das Wurzelelement:</a:t>
            </a:r>
          </a:p>
          <a:p>
            <a:pPr lvl="3"/>
            <a:r>
              <a:rPr lang="de-DE" altLang="de-DE" dirty="0">
                <a:sym typeface="Arrows2" pitchFamily="34" charset="2"/>
              </a:rPr>
              <a:t>Suche im linken Unterbaum rekursiv</a:t>
            </a:r>
          </a:p>
          <a:p>
            <a:pPr lvl="2"/>
            <a:r>
              <a:rPr lang="de-DE" altLang="de-DE" dirty="0">
                <a:sym typeface="Arrows2" pitchFamily="34" charset="2"/>
              </a:rPr>
              <a:t>Gesuchtes Element ist größer als das Wurzelelement:</a:t>
            </a:r>
          </a:p>
          <a:p>
            <a:pPr lvl="3"/>
            <a:r>
              <a:rPr lang="de-DE" altLang="de-DE" dirty="0">
                <a:sym typeface="Arrows2" pitchFamily="34" charset="2"/>
              </a:rPr>
              <a:t>Suche im rechten Unterbaum rekursiv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93545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4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46497"/>
            <a:ext cx="6781800" cy="5122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787900" y="2103710"/>
            <a:ext cx="936625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6227763" y="3545160"/>
            <a:ext cx="936625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6156325" y="4911997"/>
            <a:ext cx="863600" cy="8651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Suche nach 28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11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Suche nach 13</a:t>
            </a:r>
          </a:p>
        </p:txBody>
      </p:sp>
      <p:pic>
        <p:nvPicPr>
          <p:cNvPr id="5" name="Picture 3" descr="f4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46497"/>
            <a:ext cx="6781800" cy="5122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 flipH="1">
            <a:off x="3348038" y="2319610"/>
            <a:ext cx="936625" cy="8651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348038" y="3545160"/>
            <a:ext cx="936625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716463" y="4985022"/>
            <a:ext cx="431800" cy="3603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84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Binärer </a:t>
            </a:r>
            <a:r>
              <a:rPr lang="de-DE" dirty="0" err="1"/>
              <a:t>Suchbaum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Wie kann man </a:t>
            </a:r>
            <a:r>
              <a:rPr lang="de-DE" dirty="0" err="1"/>
              <a:t>Iteratoren</a:t>
            </a:r>
            <a:r>
              <a:rPr lang="de-DE" dirty="0"/>
              <a:t> realisieren?</a:t>
            </a:r>
          </a:p>
          <a:p>
            <a:r>
              <a:rPr lang="de-DE" dirty="0" err="1">
                <a:solidFill>
                  <a:srgbClr val="FF0000"/>
                </a:solidFill>
              </a:rPr>
              <a:t>getIterator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dirty="0"/>
              <a:t>) bzw. </a:t>
            </a:r>
            <a:r>
              <a:rPr lang="de-DE" dirty="0" err="1">
                <a:solidFill>
                  <a:srgbClr val="FF0000"/>
                </a:solidFill>
              </a:rPr>
              <a:t>getIterator</a:t>
            </a:r>
            <a:r>
              <a:rPr lang="de-DE" dirty="0"/>
              <a:t>(</a:t>
            </a:r>
            <a:r>
              <a:rPr lang="de-DE" dirty="0">
                <a:solidFill>
                  <a:srgbClr val="3C8C93"/>
                </a:solidFill>
              </a:rPr>
              <a:t>s</a:t>
            </a:r>
            <a:r>
              <a:rPr lang="de-DE" dirty="0"/>
              <a:t>, </a:t>
            </a:r>
            <a:r>
              <a:rPr lang="de-DE" dirty="0" err="1">
                <a:solidFill>
                  <a:srgbClr val="3C8C93"/>
                </a:solidFill>
              </a:rPr>
              <a:t>fromKey</a:t>
            </a:r>
            <a:r>
              <a:rPr lang="de-DE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64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Vergleiche mit Zeichenketten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24421"/>
            <a:ext cx="8496944" cy="5328915"/>
          </a:xfrm>
        </p:spPr>
        <p:txBody>
          <a:bodyPr/>
          <a:lstStyle/>
          <a:p>
            <a:r>
              <a:rPr lang="en-US" sz="2000" dirty="0" err="1"/>
              <a:t>Zeichenketten</a:t>
            </a:r>
            <a:r>
              <a:rPr lang="en-US" sz="2000" dirty="0"/>
              <a:t> (Strings) </a:t>
            </a:r>
            <a:r>
              <a:rPr lang="en-US" sz="2000" dirty="0" err="1"/>
              <a:t>sind</a:t>
            </a:r>
            <a:r>
              <a:rPr lang="en-US" sz="2000" dirty="0"/>
              <a:t> Zeiger auf Arrays </a:t>
            </a:r>
            <a:r>
              <a:rPr lang="en-US" sz="2000" dirty="0" err="1"/>
              <a:t>mit</a:t>
            </a:r>
            <a:r>
              <a:rPr lang="en-US" sz="2000" dirty="0"/>
              <a:t> </a:t>
            </a:r>
            <a:r>
              <a:rPr lang="en-US" sz="2000" dirty="0" err="1"/>
              <a:t>Buchstaben</a:t>
            </a:r>
            <a:endParaRPr lang="en-US" sz="2000" dirty="0"/>
          </a:p>
          <a:p>
            <a:r>
              <a:rPr lang="en-US" sz="2000" dirty="0"/>
              <a:t>Gilt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“Lucky” = “Lucky”</a:t>
            </a:r>
            <a:r>
              <a:rPr lang="en-US" sz="2000" dirty="0"/>
              <a:t> ?</a:t>
            </a:r>
          </a:p>
          <a:p>
            <a:pPr lvl="1"/>
            <a:r>
              <a:rPr lang="de-DE" sz="1800" dirty="0"/>
              <a:t>Nein</a:t>
            </a:r>
          </a:p>
          <a:p>
            <a:pPr lvl="1"/>
            <a:r>
              <a:rPr lang="de-DE" sz="1800" dirty="0"/>
              <a:t>Die Funktion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sz="1800" dirty="0"/>
              <a:t> vergleicht Zeiger nicht Inhalte</a:t>
            </a:r>
          </a:p>
          <a:p>
            <a:r>
              <a:rPr lang="de-DE" sz="2000" dirty="0"/>
              <a:t>Problem:</a:t>
            </a:r>
          </a:p>
          <a:p>
            <a:pPr lvl="1"/>
            <a:r>
              <a:rPr lang="en-US" sz="1800" dirty="0">
                <a:solidFill>
                  <a:srgbClr val="0833FF"/>
                </a:solidFill>
              </a:rPr>
              <a:t>t</a:t>
            </a:r>
            <a:r>
              <a:rPr lang="en" sz="1800" dirty="0" err="1">
                <a:solidFill>
                  <a:srgbClr val="0833FF"/>
                </a:solidFill>
              </a:rPr>
              <a:t>est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(“Lucky”, {“</a:t>
            </a:r>
            <a:r>
              <a:rPr lang="en" sz="1800" dirty="0" err="1">
                <a:solidFill>
                  <a:schemeClr val="accent1">
                    <a:lumMod val="50000"/>
                  </a:schemeClr>
                </a:solidFill>
              </a:rPr>
              <a:t>Rolly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”, “Penny”, “Lucky”}) </a:t>
            </a:r>
            <a:r>
              <a:rPr lang="en" sz="1800" dirty="0" err="1"/>
              <a:t>wird</a:t>
            </a:r>
            <a:r>
              <a:rPr lang="en" sz="1800" dirty="0"/>
              <a:t> </a:t>
            </a:r>
            <a:r>
              <a:rPr lang="en" sz="1800" dirty="0" err="1"/>
              <a:t>nie</a:t>
            </a:r>
            <a:r>
              <a:rPr lang="en" sz="1800" dirty="0"/>
              <a:t> true </a:t>
            </a:r>
            <a:r>
              <a:rPr lang="en" sz="1800" dirty="0" err="1"/>
              <a:t>liefern</a:t>
            </a:r>
            <a:endParaRPr lang="de-DE" sz="2000" dirty="0"/>
          </a:p>
          <a:p>
            <a:r>
              <a:rPr lang="de-DE" sz="2000" dirty="0"/>
              <a:t>Vergleichsprädikate für Elemente sollten bei Mengen </a:t>
            </a:r>
            <a:br>
              <a:rPr lang="de-DE" sz="2000" dirty="0"/>
            </a:br>
            <a:r>
              <a:rPr lang="de-DE" sz="2000" dirty="0"/>
              <a:t>auch angegeben werden können</a:t>
            </a: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:= {…} with key as … </a:t>
            </a:r>
            <a:r>
              <a:rPr lang="en" sz="1800" dirty="0">
                <a:solidFill>
                  <a:srgbClr val="FF0000"/>
                </a:solidFill>
              </a:rPr>
              <a:t>with = as …</a:t>
            </a:r>
            <a:r>
              <a:rPr lang="en-DE" sz="1800" dirty="0"/>
              <a:t>	// Vergleichsprädikat, Standard: </a:t>
            </a:r>
            <a:r>
              <a:rPr lang="en-DE" sz="1800" dirty="0">
                <a:solidFill>
                  <a:schemeClr val="accent1">
                    <a:lumMod val="50000"/>
                  </a:schemeClr>
                </a:solidFill>
              </a:rPr>
              <a:t>=</a:t>
            </a:r>
          </a:p>
          <a:p>
            <a:r>
              <a:rPr lang="de-DE" sz="2000" dirty="0"/>
              <a:t>Beispiel:</a:t>
            </a:r>
          </a:p>
          <a:p>
            <a:pPr lvl="1"/>
            <a:r>
              <a:rPr lang="de-DE" sz="1800" b="1" dirty="0" err="1"/>
              <a:t>function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dirty="0" err="1">
                <a:solidFill>
                  <a:srgbClr val="0833FF"/>
                </a:solidFill>
              </a:rPr>
              <a:t>stringEqual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(str1, str2) … </a:t>
            </a:r>
            <a:r>
              <a:rPr lang="de-DE" sz="1800" dirty="0"/>
              <a:t>// buchstabenweiser Vergleich</a:t>
            </a: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:= {“</a:t>
            </a:r>
            <a:r>
              <a:rPr lang="en" sz="1800" dirty="0" err="1">
                <a:solidFill>
                  <a:schemeClr val="accent1">
                    <a:lumMod val="50000"/>
                  </a:schemeClr>
                </a:solidFill>
              </a:rPr>
              <a:t>Rolly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”, “Penny”, “Lucky”} with = as </a:t>
            </a:r>
            <a:r>
              <a:rPr lang="en" sz="1800" dirty="0" err="1">
                <a:solidFill>
                  <a:srgbClr val="0833FF"/>
                </a:solidFill>
              </a:rPr>
              <a:t>stringEqual</a:t>
            </a:r>
            <a:endParaRPr lang="en" sz="1800" dirty="0">
              <a:solidFill>
                <a:srgbClr val="0833FF"/>
              </a:solidFill>
            </a:endParaRPr>
          </a:p>
          <a:p>
            <a:pPr lvl="1"/>
            <a:r>
              <a:rPr lang="en-US" sz="1800" dirty="0">
                <a:solidFill>
                  <a:srgbClr val="0833FF"/>
                </a:solidFill>
              </a:rPr>
              <a:t>t</a:t>
            </a:r>
            <a:r>
              <a:rPr lang="en" sz="1800" dirty="0" err="1">
                <a:solidFill>
                  <a:srgbClr val="0833FF"/>
                </a:solidFill>
              </a:rPr>
              <a:t>est</a:t>
            </a:r>
            <a:r>
              <a:rPr lang="en" sz="1800" dirty="0">
                <a:solidFill>
                  <a:schemeClr val="accent1">
                    <a:lumMod val="50000"/>
                  </a:schemeClr>
                </a:solidFill>
              </a:rPr>
              <a:t>(“Lucky”, s)</a:t>
            </a:r>
            <a:r>
              <a:rPr lang="de-DE" sz="2000" dirty="0"/>
              <a:t> funktioniert dann</a:t>
            </a:r>
          </a:p>
          <a:p>
            <a:r>
              <a:rPr lang="de-DE" sz="2000" dirty="0"/>
              <a:t>Wir schreiben </a:t>
            </a:r>
            <a:r>
              <a:rPr lang="de-DE" sz="2000" dirty="0">
                <a:solidFill>
                  <a:srgbClr val="FF0000"/>
                </a:solidFill>
              </a:rPr>
              <a:t>=(</a:t>
            </a:r>
            <a:r>
              <a:rPr lang="de-DE" sz="2000" i="1" dirty="0" err="1">
                <a:solidFill>
                  <a:srgbClr val="FF0000"/>
                </a:solidFill>
              </a:rPr>
              <a:t>set</a:t>
            </a:r>
            <a:r>
              <a:rPr lang="de-DE" sz="2000" dirty="0">
                <a:solidFill>
                  <a:srgbClr val="FF0000"/>
                </a:solidFill>
              </a:rPr>
              <a:t>)(…, …)</a:t>
            </a:r>
            <a:r>
              <a:rPr lang="en" sz="2000" i="1" dirty="0">
                <a:solidFill>
                  <a:srgbClr val="FF0000"/>
                </a:solidFill>
              </a:rPr>
              <a:t> 	</a:t>
            </a:r>
            <a:r>
              <a:rPr lang="en" sz="2000" dirty="0" err="1"/>
              <a:t>Beispiel</a:t>
            </a:r>
            <a:r>
              <a:rPr lang="en" sz="2000" dirty="0"/>
              <a:t>: </a:t>
            </a:r>
            <a:r>
              <a:rPr lang="en" sz="2000" dirty="0">
                <a:solidFill>
                  <a:schemeClr val="accent1">
                    <a:lumMod val="50000"/>
                  </a:schemeClr>
                </a:solidFill>
              </a:rPr>
              <a:t>=(s)(…, …)</a:t>
            </a:r>
          </a:p>
          <a:p>
            <a:r>
              <a:rPr lang="en" sz="2000" dirty="0" err="1"/>
              <a:t>Gleiches</a:t>
            </a:r>
            <a:r>
              <a:rPr lang="en" sz="2000" dirty="0"/>
              <a:t> </a:t>
            </a:r>
            <a:r>
              <a:rPr lang="en" sz="2000" dirty="0" err="1"/>
              <a:t>für</a:t>
            </a:r>
            <a:r>
              <a:rPr lang="en" sz="2000" dirty="0"/>
              <a:t> </a:t>
            </a:r>
            <a:r>
              <a:rPr lang="en" sz="2000" dirty="0">
                <a:solidFill>
                  <a:srgbClr val="FF0000"/>
                </a:solidFill>
              </a:rPr>
              <a:t>&lt;, ≤, &gt;, ≥</a:t>
            </a:r>
            <a:r>
              <a:rPr lang="en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" sz="2000" dirty="0" err="1"/>
              <a:t>usw</a:t>
            </a:r>
            <a:r>
              <a:rPr lang="en" sz="2000" dirty="0"/>
              <a:t>.</a:t>
            </a:r>
          </a:p>
          <a:p>
            <a:pPr lvl="1"/>
            <a:endParaRPr lang="de-DE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BA382DD3-0D78-574C-B138-BA9C932FA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1" y="1700808"/>
            <a:ext cx="1152128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dirty="0"/>
              <a:t>L  </a:t>
            </a:r>
            <a:r>
              <a:rPr lang="de-DE" dirty="0" err="1"/>
              <a:t>u</a:t>
            </a:r>
            <a:r>
              <a:rPr lang="de-DE" dirty="0"/>
              <a:t>  c  </a:t>
            </a:r>
            <a:r>
              <a:rPr lang="de-DE" dirty="0" err="1"/>
              <a:t>k</a:t>
            </a:r>
            <a:r>
              <a:rPr lang="de-DE" dirty="0"/>
              <a:t>  </a:t>
            </a:r>
            <a:r>
              <a:rPr lang="de-DE" dirty="0" err="1"/>
              <a:t>y</a:t>
            </a:r>
            <a:endParaRPr lang="de-DE" dirty="0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F4471691-5AE7-D547-AB36-55536AC8F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3253" y="1885792"/>
            <a:ext cx="36926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35EDAE6E-9EE5-4548-93BD-6379F1E98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229" y="1700808"/>
            <a:ext cx="1152129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dirty="0"/>
              <a:t>L  </a:t>
            </a:r>
            <a:r>
              <a:rPr lang="de-DE" dirty="0" err="1"/>
              <a:t>u</a:t>
            </a:r>
            <a:r>
              <a:rPr lang="de-DE" dirty="0"/>
              <a:t>  c  </a:t>
            </a:r>
            <a:r>
              <a:rPr lang="de-DE" dirty="0" err="1"/>
              <a:t>k</a:t>
            </a:r>
            <a:r>
              <a:rPr lang="de-DE" dirty="0"/>
              <a:t>  </a:t>
            </a:r>
            <a:r>
              <a:rPr lang="de-DE" dirty="0" err="1"/>
              <a:t>y</a:t>
            </a:r>
            <a:endParaRPr lang="de-DE" dirty="0"/>
          </a:p>
        </p:txBody>
      </p:sp>
      <p:sp>
        <p:nvSpPr>
          <p:cNvPr id="8" name="Line 44">
            <a:extLst>
              <a:ext uri="{FF2B5EF4-FFF2-40B4-BE49-F238E27FC236}">
                <a16:creationId xmlns:a16="http://schemas.microsoft.com/office/drawing/2014/main" id="{63F4A767-FDBD-B449-838D-4B876D5CD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8482" y="1885792"/>
            <a:ext cx="36926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22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72510"/>
            <a:ext cx="1008063" cy="196850"/>
          </a:xfrm>
        </p:spPr>
        <p:txBody>
          <a:bodyPr/>
          <a:lstStyle/>
          <a:p>
            <a:fld id="{C78AB111-DE11-7A45-848F-BBD7EAEDEE08}" type="slidenum">
              <a:rPr lang="de-DE"/>
              <a:pPr/>
              <a:t>40</a:t>
            </a:fld>
            <a:endParaRPr lang="de-DE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Suchstruktur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</a:rPr>
              <a:t>Idee: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Baum</a:t>
            </a:r>
            <a:r>
              <a:rPr lang="de-DE" sz="2400" dirty="0"/>
              <a:t> als </a:t>
            </a:r>
            <a:r>
              <a:rPr lang="de-DE" sz="2400" dirty="0">
                <a:solidFill>
                  <a:srgbClr val="0833FF"/>
                </a:solidFill>
              </a:rPr>
              <a:t>Navigationsstruktur</a:t>
            </a:r>
            <a:r>
              <a:rPr lang="de-DE" sz="2400" dirty="0"/>
              <a:t> (nur Schlüsselwerte), die </a:t>
            </a:r>
            <a:r>
              <a:rPr lang="de-DE" sz="2400" dirty="0" err="1">
                <a:solidFill>
                  <a:schemeClr val="accent2"/>
                </a:solidFill>
              </a:rPr>
              <a:t>search</a:t>
            </a:r>
            <a:r>
              <a:rPr lang="de-DE" sz="2400" dirty="0"/>
              <a:t> effizient macht,  plus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doppelt verkettete zyklische Liste</a:t>
            </a:r>
            <a:r>
              <a:rPr lang="de-DE" sz="2400" dirty="0"/>
              <a:t> als </a:t>
            </a:r>
            <a:r>
              <a:rPr lang="de-DE" sz="2400" dirty="0">
                <a:solidFill>
                  <a:srgbClr val="0833FF"/>
                </a:solidFill>
              </a:rPr>
              <a:t>Iterationsstruktur </a:t>
            </a:r>
            <a:r>
              <a:rPr lang="de-DE" sz="2400" dirty="0"/>
              <a:t>und zum einfachen </a:t>
            </a:r>
            <a:r>
              <a:rPr lang="de-DE" sz="2400" dirty="0">
                <a:solidFill>
                  <a:schemeClr val="accent2">
                    <a:lumMod val="75000"/>
                  </a:schemeClr>
                </a:solidFill>
              </a:rPr>
              <a:t>Einfügen</a:t>
            </a:r>
          </a:p>
        </p:txBody>
      </p:sp>
      <p:grpSp>
        <p:nvGrpSpPr>
          <p:cNvPr id="182276" name="Group 4"/>
          <p:cNvGrpSpPr>
            <a:grpSpLocks/>
          </p:cNvGrpSpPr>
          <p:nvPr/>
        </p:nvGrpSpPr>
        <p:grpSpPr bwMode="auto">
          <a:xfrm>
            <a:off x="2411413" y="4940200"/>
            <a:ext cx="1873250" cy="936625"/>
            <a:chOff x="3424" y="1797"/>
            <a:chExt cx="1180" cy="590"/>
          </a:xfrm>
        </p:grpSpPr>
        <p:sp>
          <p:nvSpPr>
            <p:cNvPr id="182277" name="Rectangle 5"/>
            <p:cNvSpPr>
              <a:spLocks noChangeArrowheads="1"/>
            </p:cNvSpPr>
            <p:nvPr/>
          </p:nvSpPr>
          <p:spPr bwMode="auto">
            <a:xfrm>
              <a:off x="3742" y="1842"/>
              <a:ext cx="544" cy="54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2278" name="Line 6"/>
            <p:cNvSpPr>
              <a:spLocks noChangeShapeType="1"/>
            </p:cNvSpPr>
            <p:nvPr/>
          </p:nvSpPr>
          <p:spPr bwMode="auto">
            <a:xfrm>
              <a:off x="3742" y="2024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2279" name="Line 7"/>
            <p:cNvSpPr>
              <a:spLocks noChangeShapeType="1"/>
            </p:cNvSpPr>
            <p:nvPr/>
          </p:nvSpPr>
          <p:spPr bwMode="auto">
            <a:xfrm>
              <a:off x="3742" y="2205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2280" name="Oval 8"/>
            <p:cNvSpPr>
              <a:spLocks noChangeArrowheads="1"/>
            </p:cNvSpPr>
            <p:nvPr/>
          </p:nvSpPr>
          <p:spPr bwMode="auto">
            <a:xfrm>
              <a:off x="3969" y="2069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2281" name="Oval 9"/>
            <p:cNvSpPr>
              <a:spLocks noChangeArrowheads="1"/>
            </p:cNvSpPr>
            <p:nvPr/>
          </p:nvSpPr>
          <p:spPr bwMode="auto">
            <a:xfrm>
              <a:off x="3969" y="2251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2282" name="Line 10"/>
            <p:cNvSpPr>
              <a:spLocks noChangeShapeType="1"/>
            </p:cNvSpPr>
            <p:nvPr/>
          </p:nvSpPr>
          <p:spPr bwMode="auto">
            <a:xfrm>
              <a:off x="4014" y="211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2283" name="Line 11"/>
            <p:cNvSpPr>
              <a:spLocks noChangeShapeType="1"/>
            </p:cNvSpPr>
            <p:nvPr/>
          </p:nvSpPr>
          <p:spPr bwMode="auto">
            <a:xfrm flipH="1">
              <a:off x="3424" y="2296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2284" name="Text Box 12"/>
            <p:cNvSpPr txBox="1">
              <a:spLocks noChangeArrowheads="1"/>
            </p:cNvSpPr>
            <p:nvPr/>
          </p:nvSpPr>
          <p:spPr bwMode="auto">
            <a:xfrm>
              <a:off x="3923" y="179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/>
                <a:t>3</a:t>
              </a:r>
            </a:p>
          </p:txBody>
        </p:sp>
      </p:grpSp>
      <p:sp>
        <p:nvSpPr>
          <p:cNvPr id="182285" name="Rectangle 13"/>
          <p:cNvSpPr>
            <a:spLocks noChangeArrowheads="1"/>
          </p:cNvSpPr>
          <p:nvPr/>
        </p:nvSpPr>
        <p:spPr bwMode="auto">
          <a:xfrm>
            <a:off x="1547813" y="5011638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286" name="Line 14"/>
          <p:cNvSpPr>
            <a:spLocks noChangeShapeType="1"/>
          </p:cNvSpPr>
          <p:nvPr/>
        </p:nvSpPr>
        <p:spPr bwMode="auto">
          <a:xfrm>
            <a:off x="1547813" y="530056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287" name="Line 15"/>
          <p:cNvSpPr>
            <a:spLocks noChangeShapeType="1"/>
          </p:cNvSpPr>
          <p:nvPr/>
        </p:nvSpPr>
        <p:spPr bwMode="auto">
          <a:xfrm>
            <a:off x="1547813" y="55879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288" name="Oval 16"/>
          <p:cNvSpPr>
            <a:spLocks noChangeArrowheads="1"/>
          </p:cNvSpPr>
          <p:nvPr/>
        </p:nvSpPr>
        <p:spPr bwMode="auto">
          <a:xfrm>
            <a:off x="1908175" y="5372000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289" name="Oval 17"/>
          <p:cNvSpPr>
            <a:spLocks noChangeArrowheads="1"/>
          </p:cNvSpPr>
          <p:nvPr/>
        </p:nvSpPr>
        <p:spPr bwMode="auto">
          <a:xfrm>
            <a:off x="1908175" y="5660925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290" name="Line 18"/>
          <p:cNvSpPr>
            <a:spLocks noChangeShapeType="1"/>
          </p:cNvSpPr>
          <p:nvPr/>
        </p:nvSpPr>
        <p:spPr bwMode="auto">
          <a:xfrm>
            <a:off x="1979613" y="5445025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291" name="Line 19"/>
          <p:cNvSpPr>
            <a:spLocks noChangeShapeType="1"/>
          </p:cNvSpPr>
          <p:nvPr/>
        </p:nvSpPr>
        <p:spPr bwMode="auto">
          <a:xfrm flipH="1">
            <a:off x="1258888" y="5732363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1835150" y="4943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</a:rPr>
              <a:t>1</a:t>
            </a:r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4356100" y="51576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3200"/>
              <a:t>…</a:t>
            </a:r>
          </a:p>
        </p:txBody>
      </p:sp>
      <p:sp>
        <p:nvSpPr>
          <p:cNvPr id="182294" name="Rectangle 22"/>
          <p:cNvSpPr>
            <a:spLocks noChangeArrowheads="1"/>
          </p:cNvSpPr>
          <p:nvPr/>
        </p:nvSpPr>
        <p:spPr bwMode="auto">
          <a:xfrm>
            <a:off x="6804025" y="4994175"/>
            <a:ext cx="863600" cy="8651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295" name="Line 23"/>
          <p:cNvSpPr>
            <a:spLocks noChangeShapeType="1"/>
          </p:cNvSpPr>
          <p:nvPr/>
        </p:nvSpPr>
        <p:spPr bwMode="auto">
          <a:xfrm>
            <a:off x="6804025" y="52831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296" name="Line 24"/>
          <p:cNvSpPr>
            <a:spLocks noChangeShapeType="1"/>
          </p:cNvSpPr>
          <p:nvPr/>
        </p:nvSpPr>
        <p:spPr bwMode="auto">
          <a:xfrm>
            <a:off x="6804025" y="5570438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297" name="Oval 25"/>
          <p:cNvSpPr>
            <a:spLocks noChangeArrowheads="1"/>
          </p:cNvSpPr>
          <p:nvPr/>
        </p:nvSpPr>
        <p:spPr bwMode="auto">
          <a:xfrm>
            <a:off x="7164388" y="5354538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298" name="Oval 26"/>
          <p:cNvSpPr>
            <a:spLocks noChangeArrowheads="1"/>
          </p:cNvSpPr>
          <p:nvPr/>
        </p:nvSpPr>
        <p:spPr bwMode="auto">
          <a:xfrm>
            <a:off x="7164388" y="5643463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299" name="Line 27"/>
          <p:cNvSpPr>
            <a:spLocks noChangeShapeType="1"/>
          </p:cNvSpPr>
          <p:nvPr/>
        </p:nvSpPr>
        <p:spPr bwMode="auto">
          <a:xfrm flipH="1">
            <a:off x="6299200" y="571490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0" name="Text Box 28"/>
          <p:cNvSpPr txBox="1">
            <a:spLocks noChangeArrowheads="1"/>
          </p:cNvSpPr>
          <p:nvPr/>
        </p:nvSpPr>
        <p:spPr bwMode="auto">
          <a:xfrm>
            <a:off x="7091363" y="4941788"/>
            <a:ext cx="3492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82301" name="Line 29"/>
          <p:cNvSpPr>
            <a:spLocks noChangeShapeType="1"/>
          </p:cNvSpPr>
          <p:nvPr/>
        </p:nvSpPr>
        <p:spPr bwMode="auto">
          <a:xfrm>
            <a:off x="1258888" y="5732363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2" name="Line 30"/>
          <p:cNvSpPr>
            <a:spLocks noChangeShapeType="1"/>
          </p:cNvSpPr>
          <p:nvPr/>
        </p:nvSpPr>
        <p:spPr bwMode="auto">
          <a:xfrm>
            <a:off x="1258888" y="6021288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3" name="Line 31"/>
          <p:cNvSpPr>
            <a:spLocks noChangeShapeType="1"/>
          </p:cNvSpPr>
          <p:nvPr/>
        </p:nvSpPr>
        <p:spPr bwMode="auto">
          <a:xfrm flipH="1" flipV="1">
            <a:off x="7966075" y="5714900"/>
            <a:ext cx="95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4" name="Line 32"/>
          <p:cNvSpPr>
            <a:spLocks noChangeShapeType="1"/>
          </p:cNvSpPr>
          <p:nvPr/>
        </p:nvSpPr>
        <p:spPr bwMode="auto">
          <a:xfrm flipH="1">
            <a:off x="7669213" y="57149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5" name="Line 33"/>
          <p:cNvSpPr>
            <a:spLocks noChangeShapeType="1"/>
          </p:cNvSpPr>
          <p:nvPr/>
        </p:nvSpPr>
        <p:spPr bwMode="auto">
          <a:xfrm>
            <a:off x="1258888" y="4868763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6" name="Line 34"/>
          <p:cNvSpPr>
            <a:spLocks noChangeShapeType="1"/>
          </p:cNvSpPr>
          <p:nvPr/>
        </p:nvSpPr>
        <p:spPr bwMode="auto">
          <a:xfrm flipH="1" flipV="1">
            <a:off x="7966075" y="4851300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7" name="Line 35"/>
          <p:cNvSpPr>
            <a:spLocks noChangeShapeType="1"/>
          </p:cNvSpPr>
          <p:nvPr/>
        </p:nvSpPr>
        <p:spPr bwMode="auto">
          <a:xfrm flipH="1">
            <a:off x="7246938" y="5427563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8" name="Line 36"/>
          <p:cNvSpPr>
            <a:spLocks noChangeShapeType="1"/>
          </p:cNvSpPr>
          <p:nvPr/>
        </p:nvSpPr>
        <p:spPr bwMode="auto">
          <a:xfrm>
            <a:off x="1258888" y="4868763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09" name="Line 37"/>
          <p:cNvSpPr>
            <a:spLocks noChangeShapeType="1"/>
          </p:cNvSpPr>
          <p:nvPr/>
        </p:nvSpPr>
        <p:spPr bwMode="auto">
          <a:xfrm>
            <a:off x="1258888" y="5445025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10" name="Rectangle 38"/>
          <p:cNvSpPr>
            <a:spLocks noChangeArrowheads="1"/>
          </p:cNvSpPr>
          <p:nvPr/>
        </p:nvSpPr>
        <p:spPr bwMode="auto">
          <a:xfrm>
            <a:off x="5437188" y="4994175"/>
            <a:ext cx="863600" cy="8651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311" name="Line 39"/>
          <p:cNvSpPr>
            <a:spLocks noChangeShapeType="1"/>
          </p:cNvSpPr>
          <p:nvPr/>
        </p:nvSpPr>
        <p:spPr bwMode="auto">
          <a:xfrm>
            <a:off x="5437188" y="52831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12" name="Line 40"/>
          <p:cNvSpPr>
            <a:spLocks noChangeShapeType="1"/>
          </p:cNvSpPr>
          <p:nvPr/>
        </p:nvSpPr>
        <p:spPr bwMode="auto">
          <a:xfrm>
            <a:off x="5437188" y="5570438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13" name="Oval 41"/>
          <p:cNvSpPr>
            <a:spLocks noChangeArrowheads="1"/>
          </p:cNvSpPr>
          <p:nvPr/>
        </p:nvSpPr>
        <p:spPr bwMode="auto">
          <a:xfrm>
            <a:off x="5797550" y="5354538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314" name="Oval 42"/>
          <p:cNvSpPr>
            <a:spLocks noChangeArrowheads="1"/>
          </p:cNvSpPr>
          <p:nvPr/>
        </p:nvSpPr>
        <p:spPr bwMode="auto">
          <a:xfrm>
            <a:off x="5797550" y="5643463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315" name="Line 43"/>
          <p:cNvSpPr>
            <a:spLocks noChangeShapeType="1"/>
          </p:cNvSpPr>
          <p:nvPr/>
        </p:nvSpPr>
        <p:spPr bwMode="auto">
          <a:xfrm>
            <a:off x="5868988" y="5427563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16" name="Line 44"/>
          <p:cNvSpPr>
            <a:spLocks noChangeShapeType="1"/>
          </p:cNvSpPr>
          <p:nvPr/>
        </p:nvSpPr>
        <p:spPr bwMode="auto">
          <a:xfrm flipH="1">
            <a:off x="4932363" y="571490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17" name="Text Box 45"/>
          <p:cNvSpPr txBox="1">
            <a:spLocks noChangeArrowheads="1"/>
          </p:cNvSpPr>
          <p:nvPr/>
        </p:nvSpPr>
        <p:spPr bwMode="auto">
          <a:xfrm>
            <a:off x="5651500" y="49417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19</a:t>
            </a:r>
            <a:endParaRPr lang="de-DE" baseline="-25000"/>
          </a:p>
        </p:txBody>
      </p:sp>
      <p:sp>
        <p:nvSpPr>
          <p:cNvPr id="182318" name="Line 46"/>
          <p:cNvSpPr>
            <a:spLocks noChangeShapeType="1"/>
          </p:cNvSpPr>
          <p:nvPr/>
        </p:nvSpPr>
        <p:spPr bwMode="auto">
          <a:xfrm flipH="1">
            <a:off x="1979613" y="4363938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19" name="AutoShape 47"/>
          <p:cNvSpPr>
            <a:spLocks noChangeArrowheads="1"/>
          </p:cNvSpPr>
          <p:nvPr/>
        </p:nvSpPr>
        <p:spPr bwMode="auto">
          <a:xfrm>
            <a:off x="1619250" y="2852638"/>
            <a:ext cx="6048375" cy="15113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rgbClr val="0833FF"/>
                </a:solidFill>
              </a:rPr>
              <a:t>Navigationsstruktur</a:t>
            </a:r>
          </a:p>
        </p:txBody>
      </p:sp>
      <p:sp>
        <p:nvSpPr>
          <p:cNvPr id="182320" name="Line 48"/>
          <p:cNvSpPr>
            <a:spLocks noChangeShapeType="1"/>
          </p:cNvSpPr>
          <p:nvPr/>
        </p:nvSpPr>
        <p:spPr bwMode="auto">
          <a:xfrm flipH="1">
            <a:off x="3348038" y="4363938"/>
            <a:ext cx="144462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21" name="Line 49"/>
          <p:cNvSpPr>
            <a:spLocks noChangeShapeType="1"/>
          </p:cNvSpPr>
          <p:nvPr/>
        </p:nvSpPr>
        <p:spPr bwMode="auto">
          <a:xfrm>
            <a:off x="5724525" y="4363938"/>
            <a:ext cx="14287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2322" name="Line 50"/>
          <p:cNvSpPr>
            <a:spLocks noChangeShapeType="1"/>
          </p:cNvSpPr>
          <p:nvPr/>
        </p:nvSpPr>
        <p:spPr bwMode="auto">
          <a:xfrm>
            <a:off x="6948488" y="4363938"/>
            <a:ext cx="28733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507188" y="2677582"/>
            <a:ext cx="863600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" name="Line 44"/>
          <p:cNvSpPr>
            <a:spLocks noChangeShapeType="1"/>
          </p:cNvSpPr>
          <p:nvPr/>
        </p:nvSpPr>
        <p:spPr bwMode="auto">
          <a:xfrm>
            <a:off x="683568" y="2862880"/>
            <a:ext cx="80131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" name="Line 44"/>
          <p:cNvSpPr>
            <a:spLocks noChangeShapeType="1"/>
          </p:cNvSpPr>
          <p:nvPr/>
        </p:nvSpPr>
        <p:spPr bwMode="auto">
          <a:xfrm flipV="1">
            <a:off x="2202140" y="2852638"/>
            <a:ext cx="2441868" cy="252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" name="Line 44"/>
          <p:cNvSpPr>
            <a:spLocks noChangeShapeType="1"/>
          </p:cNvSpPr>
          <p:nvPr/>
        </p:nvSpPr>
        <p:spPr bwMode="auto">
          <a:xfrm flipH="1">
            <a:off x="1745801" y="2867654"/>
            <a:ext cx="17887" cy="21452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" name="Rechteck 4">
            <a:extLst>
              <a:ext uri="{FF2B5EF4-FFF2-40B4-BE49-F238E27FC236}">
                <a16:creationId xmlns:a16="http://schemas.microsoft.com/office/drawing/2014/main" id="{C3B944A6-CC26-9C4E-BBBC-998C0EB426A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828A85-F378-604B-BB09-234A9ADB9FBA}"/>
              </a:ext>
            </a:extLst>
          </p:cNvPr>
          <p:cNvSpPr/>
          <p:nvPr/>
        </p:nvSpPr>
        <p:spPr>
          <a:xfrm>
            <a:off x="3419872" y="6083755"/>
            <a:ext cx="20345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rgbClr val="0833FF"/>
                </a:solidFill>
              </a:rPr>
              <a:t>Iterationsstruktur</a:t>
            </a:r>
            <a:endParaRPr lang="en-DE" sz="2000" dirty="0">
              <a:solidFill>
                <a:srgbClr val="0833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9A27F1-3899-1544-ADEC-E94FE37738C2}"/>
              </a:ext>
            </a:extLst>
          </p:cNvPr>
          <p:cNvSpPr txBox="1"/>
          <p:nvPr/>
        </p:nvSpPr>
        <p:spPr>
          <a:xfrm rot="16200000">
            <a:off x="756507" y="3605799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internalRepr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578DEA2-4DDD-3E45-94D3-5603B5908A10}"/>
              </a:ext>
            </a:extLst>
          </p:cNvPr>
          <p:cNvSpPr txBox="1"/>
          <p:nvPr/>
        </p:nvSpPr>
        <p:spPr>
          <a:xfrm>
            <a:off x="2518323" y="2386604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navigationRepr</a:t>
            </a:r>
          </a:p>
        </p:txBody>
      </p:sp>
    </p:spTree>
    <p:extLst>
      <p:ext uri="{BB962C8B-B14F-4D97-AF65-F5344CB8AC3E}">
        <p14:creationId xmlns:p14="http://schemas.microsoft.com/office/powerpoint/2010/main" val="30114290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AD76-6592-0B44-A965-CB7BE9C50B4D}" type="slidenum">
              <a:rPr lang="de-DE"/>
              <a:pPr/>
              <a:t>41</a:t>
            </a:fld>
            <a:endParaRPr lang="de-DE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Binärer Suchbaum (ideal)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11160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19796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37068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5720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54356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8448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63007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3307" name="Rectangle 11"/>
          <p:cNvSpPr>
            <a:spLocks noChangeArrowheads="1"/>
          </p:cNvSpPr>
          <p:nvPr/>
        </p:nvSpPr>
        <p:spPr bwMode="auto">
          <a:xfrm>
            <a:off x="71643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83308" name="Oval 12"/>
          <p:cNvSpPr>
            <a:spLocks noChangeArrowheads="1"/>
          </p:cNvSpPr>
          <p:nvPr/>
        </p:nvSpPr>
        <p:spPr bwMode="auto">
          <a:xfrm>
            <a:off x="161925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3309" name="Oval 13"/>
          <p:cNvSpPr>
            <a:spLocks noChangeArrowheads="1"/>
          </p:cNvSpPr>
          <p:nvPr/>
        </p:nvSpPr>
        <p:spPr bwMode="auto">
          <a:xfrm>
            <a:off x="327660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83310" name="Oval 14"/>
          <p:cNvSpPr>
            <a:spLocks noChangeArrowheads="1"/>
          </p:cNvSpPr>
          <p:nvPr/>
        </p:nvSpPr>
        <p:spPr bwMode="auto">
          <a:xfrm>
            <a:off x="2484438" y="306863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83311" name="Line 15"/>
          <p:cNvSpPr>
            <a:spLocks noChangeShapeType="1"/>
          </p:cNvSpPr>
          <p:nvPr/>
        </p:nvSpPr>
        <p:spPr bwMode="auto">
          <a:xfrm flipH="1">
            <a:off x="2051050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2" name="Line 16"/>
          <p:cNvSpPr>
            <a:spLocks noChangeShapeType="1"/>
          </p:cNvSpPr>
          <p:nvPr/>
        </p:nvSpPr>
        <p:spPr bwMode="auto">
          <a:xfrm>
            <a:off x="2916238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3" name="Line 17"/>
          <p:cNvSpPr>
            <a:spLocks noChangeShapeType="1"/>
          </p:cNvSpPr>
          <p:nvPr/>
        </p:nvSpPr>
        <p:spPr bwMode="auto">
          <a:xfrm flipH="1">
            <a:off x="140335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4" name="Line 18"/>
          <p:cNvSpPr>
            <a:spLocks noChangeShapeType="1"/>
          </p:cNvSpPr>
          <p:nvPr/>
        </p:nvSpPr>
        <p:spPr bwMode="auto">
          <a:xfrm>
            <a:off x="190817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5" name="Line 19"/>
          <p:cNvSpPr>
            <a:spLocks noChangeShapeType="1"/>
          </p:cNvSpPr>
          <p:nvPr/>
        </p:nvSpPr>
        <p:spPr bwMode="auto">
          <a:xfrm flipH="1">
            <a:off x="305911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6" name="Line 20"/>
          <p:cNvSpPr>
            <a:spLocks noChangeShapeType="1"/>
          </p:cNvSpPr>
          <p:nvPr/>
        </p:nvSpPr>
        <p:spPr bwMode="auto">
          <a:xfrm>
            <a:off x="35639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7" name="Oval 21"/>
          <p:cNvSpPr>
            <a:spLocks noChangeArrowheads="1"/>
          </p:cNvSpPr>
          <p:nvPr/>
        </p:nvSpPr>
        <p:spPr bwMode="auto">
          <a:xfrm>
            <a:off x="507523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3318" name="Oval 22"/>
          <p:cNvSpPr>
            <a:spLocks noChangeArrowheads="1"/>
          </p:cNvSpPr>
          <p:nvPr/>
        </p:nvSpPr>
        <p:spPr bwMode="auto">
          <a:xfrm>
            <a:off x="673258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3319" name="Oval 23"/>
          <p:cNvSpPr>
            <a:spLocks noChangeArrowheads="1"/>
          </p:cNvSpPr>
          <p:nvPr/>
        </p:nvSpPr>
        <p:spPr bwMode="auto">
          <a:xfrm>
            <a:off x="5940425" y="30686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83320" name="Line 24"/>
          <p:cNvSpPr>
            <a:spLocks noChangeShapeType="1"/>
          </p:cNvSpPr>
          <p:nvPr/>
        </p:nvSpPr>
        <p:spPr bwMode="auto">
          <a:xfrm flipH="1">
            <a:off x="5507038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1" name="Line 25"/>
          <p:cNvSpPr>
            <a:spLocks noChangeShapeType="1"/>
          </p:cNvSpPr>
          <p:nvPr/>
        </p:nvSpPr>
        <p:spPr bwMode="auto">
          <a:xfrm>
            <a:off x="6372225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2" name="Line 26"/>
          <p:cNvSpPr>
            <a:spLocks noChangeShapeType="1"/>
          </p:cNvSpPr>
          <p:nvPr/>
        </p:nvSpPr>
        <p:spPr bwMode="auto">
          <a:xfrm flipH="1">
            <a:off x="48593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3" name="Line 27"/>
          <p:cNvSpPr>
            <a:spLocks noChangeShapeType="1"/>
          </p:cNvSpPr>
          <p:nvPr/>
        </p:nvSpPr>
        <p:spPr bwMode="auto">
          <a:xfrm>
            <a:off x="536416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4" name="Line 28"/>
          <p:cNvSpPr>
            <a:spLocks noChangeShapeType="1"/>
          </p:cNvSpPr>
          <p:nvPr/>
        </p:nvSpPr>
        <p:spPr bwMode="auto">
          <a:xfrm flipH="1">
            <a:off x="651510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5" name="Line 29"/>
          <p:cNvSpPr>
            <a:spLocks noChangeShapeType="1"/>
          </p:cNvSpPr>
          <p:nvPr/>
        </p:nvSpPr>
        <p:spPr bwMode="auto">
          <a:xfrm>
            <a:off x="701992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6" name="Oval 30"/>
          <p:cNvSpPr>
            <a:spLocks noChangeArrowheads="1"/>
          </p:cNvSpPr>
          <p:nvPr/>
        </p:nvSpPr>
        <p:spPr bwMode="auto">
          <a:xfrm>
            <a:off x="4211638" y="191611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3327" name="Line 31"/>
          <p:cNvSpPr>
            <a:spLocks noChangeShapeType="1"/>
          </p:cNvSpPr>
          <p:nvPr/>
        </p:nvSpPr>
        <p:spPr bwMode="auto">
          <a:xfrm flipH="1">
            <a:off x="2987675" y="2276475"/>
            <a:ext cx="12239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8" name="Line 32"/>
          <p:cNvSpPr>
            <a:spLocks noChangeShapeType="1"/>
          </p:cNvSpPr>
          <p:nvPr/>
        </p:nvSpPr>
        <p:spPr bwMode="auto">
          <a:xfrm>
            <a:off x="4716463" y="2349500"/>
            <a:ext cx="12239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0" name="Line 34"/>
          <p:cNvSpPr>
            <a:spLocks noChangeShapeType="1"/>
          </p:cNvSpPr>
          <p:nvPr/>
        </p:nvSpPr>
        <p:spPr bwMode="auto">
          <a:xfrm>
            <a:off x="1619250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1" name="Line 35"/>
          <p:cNvSpPr>
            <a:spLocks noChangeShapeType="1"/>
          </p:cNvSpPr>
          <p:nvPr/>
        </p:nvSpPr>
        <p:spPr bwMode="auto">
          <a:xfrm flipH="1">
            <a:off x="1619250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2" name="Line 36"/>
          <p:cNvSpPr>
            <a:spLocks noChangeShapeType="1"/>
          </p:cNvSpPr>
          <p:nvPr/>
        </p:nvSpPr>
        <p:spPr bwMode="auto">
          <a:xfrm>
            <a:off x="24844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3" name="Line 37"/>
          <p:cNvSpPr>
            <a:spLocks noChangeShapeType="1"/>
          </p:cNvSpPr>
          <p:nvPr/>
        </p:nvSpPr>
        <p:spPr bwMode="auto">
          <a:xfrm flipH="1">
            <a:off x="24844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4" name="Line 38"/>
          <p:cNvSpPr>
            <a:spLocks noChangeShapeType="1"/>
          </p:cNvSpPr>
          <p:nvPr/>
        </p:nvSpPr>
        <p:spPr bwMode="auto">
          <a:xfrm>
            <a:off x="33480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5" name="Line 39"/>
          <p:cNvSpPr>
            <a:spLocks noChangeShapeType="1"/>
          </p:cNvSpPr>
          <p:nvPr/>
        </p:nvSpPr>
        <p:spPr bwMode="auto">
          <a:xfrm flipH="1">
            <a:off x="33480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6" name="Line 40"/>
          <p:cNvSpPr>
            <a:spLocks noChangeShapeType="1"/>
          </p:cNvSpPr>
          <p:nvPr/>
        </p:nvSpPr>
        <p:spPr bwMode="auto">
          <a:xfrm>
            <a:off x="42116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7" name="Line 41"/>
          <p:cNvSpPr>
            <a:spLocks noChangeShapeType="1"/>
          </p:cNvSpPr>
          <p:nvPr/>
        </p:nvSpPr>
        <p:spPr bwMode="auto">
          <a:xfrm flipH="1">
            <a:off x="42116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8" name="Line 42"/>
          <p:cNvSpPr>
            <a:spLocks noChangeShapeType="1"/>
          </p:cNvSpPr>
          <p:nvPr/>
        </p:nvSpPr>
        <p:spPr bwMode="auto">
          <a:xfrm>
            <a:off x="50768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9" name="Line 43"/>
          <p:cNvSpPr>
            <a:spLocks noChangeShapeType="1"/>
          </p:cNvSpPr>
          <p:nvPr/>
        </p:nvSpPr>
        <p:spPr bwMode="auto">
          <a:xfrm flipH="1">
            <a:off x="50768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0" name="Line 44"/>
          <p:cNvSpPr>
            <a:spLocks noChangeShapeType="1"/>
          </p:cNvSpPr>
          <p:nvPr/>
        </p:nvSpPr>
        <p:spPr bwMode="auto">
          <a:xfrm>
            <a:off x="59404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1" name="Line 45"/>
          <p:cNvSpPr>
            <a:spLocks noChangeShapeType="1"/>
          </p:cNvSpPr>
          <p:nvPr/>
        </p:nvSpPr>
        <p:spPr bwMode="auto">
          <a:xfrm flipH="1">
            <a:off x="59404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2" name="Line 46"/>
          <p:cNvSpPr>
            <a:spLocks noChangeShapeType="1"/>
          </p:cNvSpPr>
          <p:nvPr/>
        </p:nvSpPr>
        <p:spPr bwMode="auto">
          <a:xfrm>
            <a:off x="68040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3" name="Line 47"/>
          <p:cNvSpPr>
            <a:spLocks noChangeShapeType="1"/>
          </p:cNvSpPr>
          <p:nvPr/>
        </p:nvSpPr>
        <p:spPr bwMode="auto">
          <a:xfrm flipH="1">
            <a:off x="68040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4" name="Text Box 48"/>
          <p:cNvSpPr txBox="1">
            <a:spLocks noChangeArrowheads="1"/>
          </p:cNvSpPr>
          <p:nvPr/>
        </p:nvSpPr>
        <p:spPr bwMode="auto">
          <a:xfrm>
            <a:off x="1042988" y="1700213"/>
            <a:ext cx="1510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search(14)</a:t>
            </a:r>
          </a:p>
        </p:txBody>
      </p:sp>
      <p:sp>
        <p:nvSpPr>
          <p:cNvPr id="50" name="Rechteck 4">
            <a:extLst>
              <a:ext uri="{FF2B5EF4-FFF2-40B4-BE49-F238E27FC236}">
                <a16:creationId xmlns:a16="http://schemas.microsoft.com/office/drawing/2014/main" id="{3AEC030F-4B3B-D140-97ED-3ACC27F3164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Explosion 2 1">
            <a:extLst>
              <a:ext uri="{FF2B5EF4-FFF2-40B4-BE49-F238E27FC236}">
                <a16:creationId xmlns:a16="http://schemas.microsoft.com/office/drawing/2014/main" id="{1F2BC944-5166-6342-953A-2D4DD75E2326}"/>
              </a:ext>
            </a:extLst>
          </p:cNvPr>
          <p:cNvSpPr/>
          <p:nvPr/>
        </p:nvSpPr>
        <p:spPr>
          <a:xfrm>
            <a:off x="7739062" y="4724400"/>
            <a:ext cx="1903727" cy="1459984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200" dirty="0">
                <a:solidFill>
                  <a:schemeClr val="tx1"/>
                </a:solidFill>
              </a:rPr>
              <a:t>Zyklus nicht gezeigt</a:t>
            </a:r>
          </a:p>
        </p:txBody>
      </p:sp>
    </p:spTree>
    <p:extLst>
      <p:ext uri="{BB962C8B-B14F-4D97-AF65-F5344CB8AC3E}">
        <p14:creationId xmlns:p14="http://schemas.microsoft.com/office/powerpoint/2010/main" val="208625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44" grpId="0"/>
      <p:bldP spid="2" grpId="0" animBg="1"/>
      <p:bldP spid="2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AD76-6592-0B44-A965-CB7BE9C50B4D}" type="slidenum">
              <a:rPr lang="de-DE"/>
              <a:pPr/>
              <a:t>42</a:t>
            </a:fld>
            <a:endParaRPr lang="de-DE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Binärer Suchbaum (ideal)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11160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19796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37068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5720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54356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8448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63007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3307" name="Rectangle 11"/>
          <p:cNvSpPr>
            <a:spLocks noChangeArrowheads="1"/>
          </p:cNvSpPr>
          <p:nvPr/>
        </p:nvSpPr>
        <p:spPr bwMode="auto">
          <a:xfrm>
            <a:off x="71643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83308" name="Oval 12"/>
          <p:cNvSpPr>
            <a:spLocks noChangeArrowheads="1"/>
          </p:cNvSpPr>
          <p:nvPr/>
        </p:nvSpPr>
        <p:spPr bwMode="auto">
          <a:xfrm>
            <a:off x="161925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3309" name="Oval 13"/>
          <p:cNvSpPr>
            <a:spLocks noChangeArrowheads="1"/>
          </p:cNvSpPr>
          <p:nvPr/>
        </p:nvSpPr>
        <p:spPr bwMode="auto">
          <a:xfrm>
            <a:off x="327660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83310" name="Oval 14"/>
          <p:cNvSpPr>
            <a:spLocks noChangeArrowheads="1"/>
          </p:cNvSpPr>
          <p:nvPr/>
        </p:nvSpPr>
        <p:spPr bwMode="auto">
          <a:xfrm>
            <a:off x="2484438" y="306863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83311" name="Line 15"/>
          <p:cNvSpPr>
            <a:spLocks noChangeShapeType="1"/>
          </p:cNvSpPr>
          <p:nvPr/>
        </p:nvSpPr>
        <p:spPr bwMode="auto">
          <a:xfrm flipH="1">
            <a:off x="2051050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2" name="Line 16"/>
          <p:cNvSpPr>
            <a:spLocks noChangeShapeType="1"/>
          </p:cNvSpPr>
          <p:nvPr/>
        </p:nvSpPr>
        <p:spPr bwMode="auto">
          <a:xfrm>
            <a:off x="2916238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3" name="Line 17"/>
          <p:cNvSpPr>
            <a:spLocks noChangeShapeType="1"/>
          </p:cNvSpPr>
          <p:nvPr/>
        </p:nvSpPr>
        <p:spPr bwMode="auto">
          <a:xfrm flipH="1">
            <a:off x="140335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4" name="Line 18"/>
          <p:cNvSpPr>
            <a:spLocks noChangeShapeType="1"/>
          </p:cNvSpPr>
          <p:nvPr/>
        </p:nvSpPr>
        <p:spPr bwMode="auto">
          <a:xfrm>
            <a:off x="190817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5" name="Line 19"/>
          <p:cNvSpPr>
            <a:spLocks noChangeShapeType="1"/>
          </p:cNvSpPr>
          <p:nvPr/>
        </p:nvSpPr>
        <p:spPr bwMode="auto">
          <a:xfrm flipH="1">
            <a:off x="305911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6" name="Line 20"/>
          <p:cNvSpPr>
            <a:spLocks noChangeShapeType="1"/>
          </p:cNvSpPr>
          <p:nvPr/>
        </p:nvSpPr>
        <p:spPr bwMode="auto">
          <a:xfrm>
            <a:off x="35639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17" name="Oval 21"/>
          <p:cNvSpPr>
            <a:spLocks noChangeArrowheads="1"/>
          </p:cNvSpPr>
          <p:nvPr/>
        </p:nvSpPr>
        <p:spPr bwMode="auto">
          <a:xfrm>
            <a:off x="507523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3318" name="Oval 22"/>
          <p:cNvSpPr>
            <a:spLocks noChangeArrowheads="1"/>
          </p:cNvSpPr>
          <p:nvPr/>
        </p:nvSpPr>
        <p:spPr bwMode="auto">
          <a:xfrm>
            <a:off x="673258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3319" name="Oval 23"/>
          <p:cNvSpPr>
            <a:spLocks noChangeArrowheads="1"/>
          </p:cNvSpPr>
          <p:nvPr/>
        </p:nvSpPr>
        <p:spPr bwMode="auto">
          <a:xfrm>
            <a:off x="5940425" y="30686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83320" name="Line 24"/>
          <p:cNvSpPr>
            <a:spLocks noChangeShapeType="1"/>
          </p:cNvSpPr>
          <p:nvPr/>
        </p:nvSpPr>
        <p:spPr bwMode="auto">
          <a:xfrm flipH="1">
            <a:off x="5507038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1" name="Line 25"/>
          <p:cNvSpPr>
            <a:spLocks noChangeShapeType="1"/>
          </p:cNvSpPr>
          <p:nvPr/>
        </p:nvSpPr>
        <p:spPr bwMode="auto">
          <a:xfrm>
            <a:off x="6372225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2" name="Line 26"/>
          <p:cNvSpPr>
            <a:spLocks noChangeShapeType="1"/>
          </p:cNvSpPr>
          <p:nvPr/>
        </p:nvSpPr>
        <p:spPr bwMode="auto">
          <a:xfrm flipH="1">
            <a:off x="48593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3" name="Line 27"/>
          <p:cNvSpPr>
            <a:spLocks noChangeShapeType="1"/>
          </p:cNvSpPr>
          <p:nvPr/>
        </p:nvSpPr>
        <p:spPr bwMode="auto">
          <a:xfrm>
            <a:off x="536416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4" name="Line 28"/>
          <p:cNvSpPr>
            <a:spLocks noChangeShapeType="1"/>
          </p:cNvSpPr>
          <p:nvPr/>
        </p:nvSpPr>
        <p:spPr bwMode="auto">
          <a:xfrm flipH="1">
            <a:off x="651510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5" name="Line 29"/>
          <p:cNvSpPr>
            <a:spLocks noChangeShapeType="1"/>
          </p:cNvSpPr>
          <p:nvPr/>
        </p:nvSpPr>
        <p:spPr bwMode="auto">
          <a:xfrm>
            <a:off x="701992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6" name="Oval 30"/>
          <p:cNvSpPr>
            <a:spLocks noChangeArrowheads="1"/>
          </p:cNvSpPr>
          <p:nvPr/>
        </p:nvSpPr>
        <p:spPr bwMode="auto">
          <a:xfrm>
            <a:off x="4211638" y="191611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3327" name="Line 31"/>
          <p:cNvSpPr>
            <a:spLocks noChangeShapeType="1"/>
          </p:cNvSpPr>
          <p:nvPr/>
        </p:nvSpPr>
        <p:spPr bwMode="auto">
          <a:xfrm flipH="1">
            <a:off x="2987675" y="2276475"/>
            <a:ext cx="12239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28" name="Line 32"/>
          <p:cNvSpPr>
            <a:spLocks noChangeShapeType="1"/>
          </p:cNvSpPr>
          <p:nvPr/>
        </p:nvSpPr>
        <p:spPr bwMode="auto">
          <a:xfrm>
            <a:off x="4716463" y="2349500"/>
            <a:ext cx="12239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0" name="Line 34"/>
          <p:cNvSpPr>
            <a:spLocks noChangeShapeType="1"/>
          </p:cNvSpPr>
          <p:nvPr/>
        </p:nvSpPr>
        <p:spPr bwMode="auto">
          <a:xfrm>
            <a:off x="1619250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1" name="Line 35"/>
          <p:cNvSpPr>
            <a:spLocks noChangeShapeType="1"/>
          </p:cNvSpPr>
          <p:nvPr/>
        </p:nvSpPr>
        <p:spPr bwMode="auto">
          <a:xfrm flipH="1">
            <a:off x="1619250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2" name="Line 36"/>
          <p:cNvSpPr>
            <a:spLocks noChangeShapeType="1"/>
          </p:cNvSpPr>
          <p:nvPr/>
        </p:nvSpPr>
        <p:spPr bwMode="auto">
          <a:xfrm>
            <a:off x="24844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3" name="Line 37"/>
          <p:cNvSpPr>
            <a:spLocks noChangeShapeType="1"/>
          </p:cNvSpPr>
          <p:nvPr/>
        </p:nvSpPr>
        <p:spPr bwMode="auto">
          <a:xfrm flipH="1">
            <a:off x="24844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4" name="Line 38"/>
          <p:cNvSpPr>
            <a:spLocks noChangeShapeType="1"/>
          </p:cNvSpPr>
          <p:nvPr/>
        </p:nvSpPr>
        <p:spPr bwMode="auto">
          <a:xfrm>
            <a:off x="33480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5" name="Line 39"/>
          <p:cNvSpPr>
            <a:spLocks noChangeShapeType="1"/>
          </p:cNvSpPr>
          <p:nvPr/>
        </p:nvSpPr>
        <p:spPr bwMode="auto">
          <a:xfrm flipH="1">
            <a:off x="33480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6" name="Line 40"/>
          <p:cNvSpPr>
            <a:spLocks noChangeShapeType="1"/>
          </p:cNvSpPr>
          <p:nvPr/>
        </p:nvSpPr>
        <p:spPr bwMode="auto">
          <a:xfrm>
            <a:off x="42116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7" name="Line 41"/>
          <p:cNvSpPr>
            <a:spLocks noChangeShapeType="1"/>
          </p:cNvSpPr>
          <p:nvPr/>
        </p:nvSpPr>
        <p:spPr bwMode="auto">
          <a:xfrm flipH="1">
            <a:off x="42116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8" name="Line 42"/>
          <p:cNvSpPr>
            <a:spLocks noChangeShapeType="1"/>
          </p:cNvSpPr>
          <p:nvPr/>
        </p:nvSpPr>
        <p:spPr bwMode="auto">
          <a:xfrm>
            <a:off x="50768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39" name="Line 43"/>
          <p:cNvSpPr>
            <a:spLocks noChangeShapeType="1"/>
          </p:cNvSpPr>
          <p:nvPr/>
        </p:nvSpPr>
        <p:spPr bwMode="auto">
          <a:xfrm flipH="1">
            <a:off x="50768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0" name="Line 44"/>
          <p:cNvSpPr>
            <a:spLocks noChangeShapeType="1"/>
          </p:cNvSpPr>
          <p:nvPr/>
        </p:nvSpPr>
        <p:spPr bwMode="auto">
          <a:xfrm>
            <a:off x="59404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1" name="Line 45"/>
          <p:cNvSpPr>
            <a:spLocks noChangeShapeType="1"/>
          </p:cNvSpPr>
          <p:nvPr/>
        </p:nvSpPr>
        <p:spPr bwMode="auto">
          <a:xfrm flipH="1">
            <a:off x="59404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2" name="Line 46"/>
          <p:cNvSpPr>
            <a:spLocks noChangeShapeType="1"/>
          </p:cNvSpPr>
          <p:nvPr/>
        </p:nvSpPr>
        <p:spPr bwMode="auto">
          <a:xfrm>
            <a:off x="68040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3" name="Line 47"/>
          <p:cNvSpPr>
            <a:spLocks noChangeShapeType="1"/>
          </p:cNvSpPr>
          <p:nvPr/>
        </p:nvSpPr>
        <p:spPr bwMode="auto">
          <a:xfrm flipH="1">
            <a:off x="68040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3344" name="Text Box 48"/>
          <p:cNvSpPr txBox="1">
            <a:spLocks noChangeArrowheads="1"/>
          </p:cNvSpPr>
          <p:nvPr/>
        </p:nvSpPr>
        <p:spPr bwMode="auto">
          <a:xfrm>
            <a:off x="1042988" y="1700213"/>
            <a:ext cx="164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search(12)</a:t>
            </a:r>
          </a:p>
        </p:txBody>
      </p:sp>
      <p:sp>
        <p:nvSpPr>
          <p:cNvPr id="50" name="Rechteck 4">
            <a:extLst>
              <a:ext uri="{FF2B5EF4-FFF2-40B4-BE49-F238E27FC236}">
                <a16:creationId xmlns:a16="http://schemas.microsoft.com/office/drawing/2014/main" id="{3AEC030F-4B3B-D140-97ED-3ACC27F3164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51" name="Explosion 2 50">
            <a:extLst>
              <a:ext uri="{FF2B5EF4-FFF2-40B4-BE49-F238E27FC236}">
                <a16:creationId xmlns:a16="http://schemas.microsoft.com/office/drawing/2014/main" id="{3D8FA10E-92C5-AD4E-83B0-20D35B0605A0}"/>
              </a:ext>
            </a:extLst>
          </p:cNvPr>
          <p:cNvSpPr/>
          <p:nvPr/>
        </p:nvSpPr>
        <p:spPr>
          <a:xfrm>
            <a:off x="5578475" y="260350"/>
            <a:ext cx="3565525" cy="2016125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Multimenge?</a:t>
            </a:r>
          </a:p>
        </p:txBody>
      </p:sp>
      <p:sp>
        <p:nvSpPr>
          <p:cNvPr id="52" name="Explosion 2 51">
            <a:extLst>
              <a:ext uri="{FF2B5EF4-FFF2-40B4-BE49-F238E27FC236}">
                <a16:creationId xmlns:a16="http://schemas.microsoft.com/office/drawing/2014/main" id="{4CC7E346-82C3-664C-B8AA-33CAB6A90876}"/>
              </a:ext>
            </a:extLst>
          </p:cNvPr>
          <p:cNvSpPr/>
          <p:nvPr/>
        </p:nvSpPr>
        <p:spPr>
          <a:xfrm>
            <a:off x="5759450" y="503238"/>
            <a:ext cx="3565525" cy="2016125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DE" dirty="0">
                <a:solidFill>
                  <a:schemeClr val="tx1"/>
                </a:solidFill>
              </a:rPr>
              <a:t>eordnete Menge?</a:t>
            </a:r>
          </a:p>
        </p:txBody>
      </p:sp>
    </p:spTree>
    <p:extLst>
      <p:ext uri="{BB962C8B-B14F-4D97-AF65-F5344CB8AC3E}">
        <p14:creationId xmlns:p14="http://schemas.microsoft.com/office/powerpoint/2010/main" val="36202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183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44" grpId="0"/>
      <p:bldP spid="51" grpId="0" animBg="1"/>
      <p:bldP spid="5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60350"/>
            <a:ext cx="9324527" cy="64837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Aufgabe: Iteration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über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alle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Elemente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?</a:t>
            </a: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2636912"/>
            <a:ext cx="8352928" cy="37444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de-DE" sz="36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86454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>
                <a:solidFill>
                  <a:schemeClr val="bg1"/>
                </a:solidFill>
                <a:latin typeface="Chalkduster"/>
              </a:rPr>
              <a:t>Wie 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Elemente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addieren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?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bg1"/>
                </a:solidFill>
                <a:latin typeface="Chalkduster"/>
              </a:rPr>
              <a:t>Wie Maximum/Minimum 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bestimmen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?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bg1"/>
                </a:solidFill>
                <a:latin typeface="Chalkduster"/>
              </a:rPr>
              <a:t>K-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Kleinstes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Element?</a:t>
            </a:r>
          </a:p>
        </p:txBody>
      </p:sp>
      <p:grpSp>
        <p:nvGrpSpPr>
          <p:cNvPr id="51" name="Group 4">
            <a:extLst>
              <a:ext uri="{FF2B5EF4-FFF2-40B4-BE49-F238E27FC236}">
                <a16:creationId xmlns:a16="http://schemas.microsoft.com/office/drawing/2014/main" id="{F60C4EB1-64D8-5D4C-A2DA-0D770FAB685F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5156522"/>
            <a:ext cx="1873250" cy="936625"/>
            <a:chOff x="3424" y="1797"/>
            <a:chExt cx="1180" cy="590"/>
          </a:xfrm>
        </p:grpSpPr>
        <p:sp>
          <p:nvSpPr>
            <p:cNvPr id="52" name="Rectangle 5">
              <a:extLst>
                <a:ext uri="{FF2B5EF4-FFF2-40B4-BE49-F238E27FC236}">
                  <a16:creationId xmlns:a16="http://schemas.microsoft.com/office/drawing/2014/main" id="{878BDCB1-4E76-C640-A3B8-E203E197C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1842"/>
              <a:ext cx="544" cy="54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" name="Line 6">
              <a:extLst>
                <a:ext uri="{FF2B5EF4-FFF2-40B4-BE49-F238E27FC236}">
                  <a16:creationId xmlns:a16="http://schemas.microsoft.com/office/drawing/2014/main" id="{079850D4-CE2C-654B-A230-470F4E2177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2024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Line 7">
              <a:extLst>
                <a:ext uri="{FF2B5EF4-FFF2-40B4-BE49-F238E27FC236}">
                  <a16:creationId xmlns:a16="http://schemas.microsoft.com/office/drawing/2014/main" id="{0C01D855-1EC7-D349-834C-551D63E959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2205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Oval 8">
              <a:extLst>
                <a:ext uri="{FF2B5EF4-FFF2-40B4-BE49-F238E27FC236}">
                  <a16:creationId xmlns:a16="http://schemas.microsoft.com/office/drawing/2014/main" id="{8412EE47-9FC5-3344-87CC-1541E98CF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2069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6" name="Oval 9">
              <a:extLst>
                <a:ext uri="{FF2B5EF4-FFF2-40B4-BE49-F238E27FC236}">
                  <a16:creationId xmlns:a16="http://schemas.microsoft.com/office/drawing/2014/main" id="{6706B62C-D07C-B944-BE6E-412FF709E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2251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7" name="Line 10">
              <a:extLst>
                <a:ext uri="{FF2B5EF4-FFF2-40B4-BE49-F238E27FC236}">
                  <a16:creationId xmlns:a16="http://schemas.microsoft.com/office/drawing/2014/main" id="{4014AF94-8791-424A-8D61-7EF1D2872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2115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Line 11">
              <a:extLst>
                <a:ext uri="{FF2B5EF4-FFF2-40B4-BE49-F238E27FC236}">
                  <a16:creationId xmlns:a16="http://schemas.microsoft.com/office/drawing/2014/main" id="{19DCBC0C-5BBA-EC40-BAE8-0F2C9A2F63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4" y="2296"/>
              <a:ext cx="5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Text Box 12">
              <a:extLst>
                <a:ext uri="{FF2B5EF4-FFF2-40B4-BE49-F238E27FC236}">
                  <a16:creationId xmlns:a16="http://schemas.microsoft.com/office/drawing/2014/main" id="{FDFB6DF3-8924-AF4F-9075-58D682EEA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179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/>
                <a:t>3</a:t>
              </a:r>
            </a:p>
          </p:txBody>
        </p:sp>
      </p:grpSp>
      <p:sp>
        <p:nvSpPr>
          <p:cNvPr id="60" name="Rectangle 13">
            <a:extLst>
              <a:ext uri="{FF2B5EF4-FFF2-40B4-BE49-F238E27FC236}">
                <a16:creationId xmlns:a16="http://schemas.microsoft.com/office/drawing/2014/main" id="{7A455E8D-49E4-2E4C-B452-A71C85EB4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5227960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" name="Line 14">
            <a:extLst>
              <a:ext uri="{FF2B5EF4-FFF2-40B4-BE49-F238E27FC236}">
                <a16:creationId xmlns:a16="http://schemas.microsoft.com/office/drawing/2014/main" id="{8026D4DE-AD4F-6844-9FDA-8E151C241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551688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" name="Line 15">
            <a:extLst>
              <a:ext uri="{FF2B5EF4-FFF2-40B4-BE49-F238E27FC236}">
                <a16:creationId xmlns:a16="http://schemas.microsoft.com/office/drawing/2014/main" id="{1071815C-5861-D546-AA74-3A77DA816E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5804222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" name="Oval 16">
            <a:extLst>
              <a:ext uri="{FF2B5EF4-FFF2-40B4-BE49-F238E27FC236}">
                <a16:creationId xmlns:a16="http://schemas.microsoft.com/office/drawing/2014/main" id="{4B0BAADF-EEF0-E746-B0E6-4932F43A0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5588322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4" name="Oval 17">
            <a:extLst>
              <a:ext uri="{FF2B5EF4-FFF2-40B4-BE49-F238E27FC236}">
                <a16:creationId xmlns:a16="http://schemas.microsoft.com/office/drawing/2014/main" id="{50524234-C8DC-824A-AD27-390E98370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5877247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" name="Line 18">
            <a:extLst>
              <a:ext uri="{FF2B5EF4-FFF2-40B4-BE49-F238E27FC236}">
                <a16:creationId xmlns:a16="http://schemas.microsoft.com/office/drawing/2014/main" id="{24E20E75-41C9-5B46-8E80-E7A7E77D0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5661347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" name="Line 19">
            <a:extLst>
              <a:ext uri="{FF2B5EF4-FFF2-40B4-BE49-F238E27FC236}">
                <a16:creationId xmlns:a16="http://schemas.microsoft.com/office/drawing/2014/main" id="{8FDC1DC9-D9EA-E946-9729-BC2618841D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8888" y="594868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" name="Text Box 20">
            <a:extLst>
              <a:ext uri="{FF2B5EF4-FFF2-40B4-BE49-F238E27FC236}">
                <a16:creationId xmlns:a16="http://schemas.microsoft.com/office/drawing/2014/main" id="{584F7A2B-CD2C-ED42-A57B-D0206B77D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15969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</a:rPr>
              <a:t>1</a:t>
            </a:r>
          </a:p>
        </p:txBody>
      </p:sp>
      <p:sp>
        <p:nvSpPr>
          <p:cNvPr id="68" name="Text Box 21">
            <a:extLst>
              <a:ext uri="{FF2B5EF4-FFF2-40B4-BE49-F238E27FC236}">
                <a16:creationId xmlns:a16="http://schemas.microsoft.com/office/drawing/2014/main" id="{1A4FBFBF-45EE-E846-8538-79E2AD6E5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5374010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3200"/>
              <a:t>…</a:t>
            </a:r>
          </a:p>
        </p:txBody>
      </p:sp>
      <p:sp>
        <p:nvSpPr>
          <p:cNvPr id="69" name="Rectangle 22">
            <a:extLst>
              <a:ext uri="{FF2B5EF4-FFF2-40B4-BE49-F238E27FC236}">
                <a16:creationId xmlns:a16="http://schemas.microsoft.com/office/drawing/2014/main" id="{F8E5EC0C-050B-7246-9A4B-9D0CA5C8D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210497"/>
            <a:ext cx="863600" cy="8651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0" name="Line 23">
            <a:extLst>
              <a:ext uri="{FF2B5EF4-FFF2-40B4-BE49-F238E27FC236}">
                <a16:creationId xmlns:a16="http://schemas.microsoft.com/office/drawing/2014/main" id="{C1590087-EA66-4A44-B0E2-6A93565BE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4025" y="5499422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" name="Line 24">
            <a:extLst>
              <a:ext uri="{FF2B5EF4-FFF2-40B4-BE49-F238E27FC236}">
                <a16:creationId xmlns:a16="http://schemas.microsoft.com/office/drawing/2014/main" id="{076560E6-A4EF-D145-BEA8-0FE6535A5B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4025" y="578676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" name="Oval 25">
            <a:extLst>
              <a:ext uri="{FF2B5EF4-FFF2-40B4-BE49-F238E27FC236}">
                <a16:creationId xmlns:a16="http://schemas.microsoft.com/office/drawing/2014/main" id="{EA73860B-403E-7D4D-9757-BDEA42ABD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5570860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3" name="Oval 26">
            <a:extLst>
              <a:ext uri="{FF2B5EF4-FFF2-40B4-BE49-F238E27FC236}">
                <a16:creationId xmlns:a16="http://schemas.microsoft.com/office/drawing/2014/main" id="{8906FD8F-903A-BD45-970F-60E9778B3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5859785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" name="Line 27">
            <a:extLst>
              <a:ext uri="{FF2B5EF4-FFF2-40B4-BE49-F238E27FC236}">
                <a16:creationId xmlns:a16="http://schemas.microsoft.com/office/drawing/2014/main" id="{9002D6A1-22BE-C74B-A156-E4036B580A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9200" y="5931222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" name="Text Box 28">
            <a:extLst>
              <a:ext uri="{FF2B5EF4-FFF2-40B4-BE49-F238E27FC236}">
                <a16:creationId xmlns:a16="http://schemas.microsoft.com/office/drawing/2014/main" id="{AE526CC4-BCA3-EC46-8CCC-51D23FECD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5158110"/>
            <a:ext cx="3492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76" name="Line 29">
            <a:extLst>
              <a:ext uri="{FF2B5EF4-FFF2-40B4-BE49-F238E27FC236}">
                <a16:creationId xmlns:a16="http://schemas.microsoft.com/office/drawing/2014/main" id="{14ACA1AE-7EC6-F943-8E40-6EEC02B4D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594868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" name="Line 30">
            <a:extLst>
              <a:ext uri="{FF2B5EF4-FFF2-40B4-BE49-F238E27FC236}">
                <a16:creationId xmlns:a16="http://schemas.microsoft.com/office/drawing/2014/main" id="{3A970D47-7B27-AD4D-A9E2-228D0D92B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6237610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" name="Line 31">
            <a:extLst>
              <a:ext uri="{FF2B5EF4-FFF2-40B4-BE49-F238E27FC236}">
                <a16:creationId xmlns:a16="http://schemas.microsoft.com/office/drawing/2014/main" id="{BACCE790-034F-4B4F-91DB-E447F983F0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66075" y="5931222"/>
            <a:ext cx="95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" name="Line 32">
            <a:extLst>
              <a:ext uri="{FF2B5EF4-FFF2-40B4-BE49-F238E27FC236}">
                <a16:creationId xmlns:a16="http://schemas.microsoft.com/office/drawing/2014/main" id="{1F00794E-961B-6D4A-BEA7-1C3C2F08C6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69213" y="5931222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0" name="Line 33">
            <a:extLst>
              <a:ext uri="{FF2B5EF4-FFF2-40B4-BE49-F238E27FC236}">
                <a16:creationId xmlns:a16="http://schemas.microsoft.com/office/drawing/2014/main" id="{BAF84FD6-F1CF-2248-86AD-9E6F9BAE50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5085085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" name="Line 34">
            <a:extLst>
              <a:ext uri="{FF2B5EF4-FFF2-40B4-BE49-F238E27FC236}">
                <a16:creationId xmlns:a16="http://schemas.microsoft.com/office/drawing/2014/main" id="{2AEA6CCC-7AE4-8F42-AA4F-1C185A2291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66075" y="5067622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" name="Line 35">
            <a:extLst>
              <a:ext uri="{FF2B5EF4-FFF2-40B4-BE49-F238E27FC236}">
                <a16:creationId xmlns:a16="http://schemas.microsoft.com/office/drawing/2014/main" id="{45CCC97D-8F9E-0E4D-85A9-8C4CCD5520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46938" y="564388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" name="Line 36">
            <a:extLst>
              <a:ext uri="{FF2B5EF4-FFF2-40B4-BE49-F238E27FC236}">
                <a16:creationId xmlns:a16="http://schemas.microsoft.com/office/drawing/2014/main" id="{14D3C43A-3272-8042-B48D-CE213174B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5085085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4" name="Line 37">
            <a:extLst>
              <a:ext uri="{FF2B5EF4-FFF2-40B4-BE49-F238E27FC236}">
                <a16:creationId xmlns:a16="http://schemas.microsoft.com/office/drawing/2014/main" id="{619FBFDC-E7F1-3B42-A6D6-A997DB0EF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5661347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" name="Rectangle 38">
            <a:extLst>
              <a:ext uri="{FF2B5EF4-FFF2-40B4-BE49-F238E27FC236}">
                <a16:creationId xmlns:a16="http://schemas.microsoft.com/office/drawing/2014/main" id="{D46D1F7C-5942-8D40-8A97-D79AB5A6B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5210497"/>
            <a:ext cx="863600" cy="86518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6" name="Line 39">
            <a:extLst>
              <a:ext uri="{FF2B5EF4-FFF2-40B4-BE49-F238E27FC236}">
                <a16:creationId xmlns:a16="http://schemas.microsoft.com/office/drawing/2014/main" id="{F3EFFDC9-79BB-304F-B936-A9A60C2DB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7188" y="5499422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7" name="Line 40">
            <a:extLst>
              <a:ext uri="{FF2B5EF4-FFF2-40B4-BE49-F238E27FC236}">
                <a16:creationId xmlns:a16="http://schemas.microsoft.com/office/drawing/2014/main" id="{7ADB3E05-AF03-B649-8AB2-58DE3F3A0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7188" y="578676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8" name="Oval 41">
            <a:extLst>
              <a:ext uri="{FF2B5EF4-FFF2-40B4-BE49-F238E27FC236}">
                <a16:creationId xmlns:a16="http://schemas.microsoft.com/office/drawing/2014/main" id="{C4E11273-B526-1746-8C17-389A01552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5570860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9" name="Oval 42">
            <a:extLst>
              <a:ext uri="{FF2B5EF4-FFF2-40B4-BE49-F238E27FC236}">
                <a16:creationId xmlns:a16="http://schemas.microsoft.com/office/drawing/2014/main" id="{583DA657-CD46-C841-B365-3B8482796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5859785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0" name="Line 43">
            <a:extLst>
              <a:ext uri="{FF2B5EF4-FFF2-40B4-BE49-F238E27FC236}">
                <a16:creationId xmlns:a16="http://schemas.microsoft.com/office/drawing/2014/main" id="{6D841238-93EC-7B4B-8573-B59F2F616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8988" y="5643885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1" name="Line 44">
            <a:extLst>
              <a:ext uri="{FF2B5EF4-FFF2-40B4-BE49-F238E27FC236}">
                <a16:creationId xmlns:a16="http://schemas.microsoft.com/office/drawing/2014/main" id="{3E5776BF-F867-EB40-9E28-B66DE986C8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2363" y="5931222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" name="Text Box 45">
            <a:extLst>
              <a:ext uri="{FF2B5EF4-FFF2-40B4-BE49-F238E27FC236}">
                <a16:creationId xmlns:a16="http://schemas.microsoft.com/office/drawing/2014/main" id="{93477692-7E18-544C-8377-B4467C07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5158110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19</a:t>
            </a:r>
            <a:endParaRPr lang="de-DE" baseline="-25000"/>
          </a:p>
        </p:txBody>
      </p:sp>
      <p:sp>
        <p:nvSpPr>
          <p:cNvPr id="93" name="Line 46">
            <a:extLst>
              <a:ext uri="{FF2B5EF4-FFF2-40B4-BE49-F238E27FC236}">
                <a16:creationId xmlns:a16="http://schemas.microsoft.com/office/drawing/2014/main" id="{FCA9D210-6A06-F448-9FFB-408A03B769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9613" y="4580260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4" name="AutoShape 47">
            <a:extLst>
              <a:ext uri="{FF2B5EF4-FFF2-40B4-BE49-F238E27FC236}">
                <a16:creationId xmlns:a16="http://schemas.microsoft.com/office/drawing/2014/main" id="{0FAE8713-AF67-824B-85F9-1063F6260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3068960"/>
            <a:ext cx="6048375" cy="15113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2400" dirty="0">
              <a:solidFill>
                <a:srgbClr val="0833FF"/>
              </a:solidFill>
            </a:endParaRPr>
          </a:p>
        </p:txBody>
      </p:sp>
      <p:sp>
        <p:nvSpPr>
          <p:cNvPr id="95" name="Line 48">
            <a:extLst>
              <a:ext uri="{FF2B5EF4-FFF2-40B4-BE49-F238E27FC236}">
                <a16:creationId xmlns:a16="http://schemas.microsoft.com/office/drawing/2014/main" id="{3CED4FFA-9016-3E46-B642-97EF7A923C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48038" y="4580260"/>
            <a:ext cx="144462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" name="Line 49">
            <a:extLst>
              <a:ext uri="{FF2B5EF4-FFF2-40B4-BE49-F238E27FC236}">
                <a16:creationId xmlns:a16="http://schemas.microsoft.com/office/drawing/2014/main" id="{3EE67561-687E-DD44-8C12-BFA0C70666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4525" y="4580260"/>
            <a:ext cx="14287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7" name="Line 50">
            <a:extLst>
              <a:ext uri="{FF2B5EF4-FFF2-40B4-BE49-F238E27FC236}">
                <a16:creationId xmlns:a16="http://schemas.microsoft.com/office/drawing/2014/main" id="{9266EDAC-0F7F-9F41-88F3-30825535B5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4580260"/>
            <a:ext cx="28733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8" name="Rectangle 39">
            <a:extLst>
              <a:ext uri="{FF2B5EF4-FFF2-40B4-BE49-F238E27FC236}">
                <a16:creationId xmlns:a16="http://schemas.microsoft.com/office/drawing/2014/main" id="{D5AD7C2B-34EE-C94B-98B7-3B5C76490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188" y="2893904"/>
            <a:ext cx="863600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" name="Line 44">
            <a:extLst>
              <a:ext uri="{FF2B5EF4-FFF2-40B4-BE49-F238E27FC236}">
                <a16:creationId xmlns:a16="http://schemas.microsoft.com/office/drawing/2014/main" id="{80824637-94D3-214A-8933-D7E3BC324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568" y="3079202"/>
            <a:ext cx="80131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" name="Line 44">
            <a:extLst>
              <a:ext uri="{FF2B5EF4-FFF2-40B4-BE49-F238E27FC236}">
                <a16:creationId xmlns:a16="http://schemas.microsoft.com/office/drawing/2014/main" id="{545CEE52-4CD9-114D-8561-F2A09194D8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2140" y="3068960"/>
            <a:ext cx="2441868" cy="252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" name="Line 44">
            <a:extLst>
              <a:ext uri="{FF2B5EF4-FFF2-40B4-BE49-F238E27FC236}">
                <a16:creationId xmlns:a16="http://schemas.microsoft.com/office/drawing/2014/main" id="{E8584757-D22B-EA44-9B7C-35E373312E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45801" y="3083976"/>
            <a:ext cx="17887" cy="21452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964527"/>
      </p:ext>
    </p:extLst>
  </p:cSld>
  <p:clrMapOvr>
    <a:masterClrMapping/>
  </p:clrMapOvr>
  <p:transition spd="slow"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60350"/>
            <a:ext cx="9324527" cy="64837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Aufgabe: Iteration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auch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über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Baumknoten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?</a:t>
            </a: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2348880"/>
            <a:ext cx="8352928" cy="37444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de-DE" sz="36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86454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>
                <a:solidFill>
                  <a:schemeClr val="bg1"/>
                </a:solidFill>
                <a:latin typeface="Chalkduster"/>
              </a:rPr>
              <a:t>Wie 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Elemente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addieren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?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chemeClr val="bg1"/>
                </a:solidFill>
                <a:latin typeface="Chalkduster"/>
              </a:rPr>
              <a:t>Wie Maximum/Minimum 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bestimmen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?</a:t>
            </a:r>
          </a:p>
        </p:txBody>
      </p: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1764234" y="2781300"/>
            <a:ext cx="2454275" cy="1951038"/>
            <a:chOff x="2784" y="1752"/>
            <a:chExt cx="1546" cy="1229"/>
          </a:xfrm>
        </p:grpSpPr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H="1">
              <a:off x="3697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>
              <a:off x="3924" y="2478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H="1">
              <a:off x="2880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>
              <a:off x="3107" y="2478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 flipV="1">
              <a:off x="3107" y="1979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3561" y="1979"/>
              <a:ext cx="363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3430" y="17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27</a:t>
              </a:r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2976" y="225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dirty="0"/>
                <a:t>15</a:t>
              </a:r>
            </a:p>
          </p:txBody>
        </p: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3753" y="2251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156</a:t>
              </a:r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784" y="275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3</a:t>
              </a:r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3198" y="2750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26</a:t>
              </a:r>
            </a:p>
          </p:txBody>
        </p:sp>
        <p:sp>
          <p:nvSpPr>
            <p:cNvPr id="24" name="Text Box 36"/>
            <p:cNvSpPr txBox="1">
              <a:spLocks noChangeArrowheads="1"/>
            </p:cNvSpPr>
            <p:nvPr/>
          </p:nvSpPr>
          <p:spPr bwMode="auto">
            <a:xfrm>
              <a:off x="3520" y="275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119</a:t>
              </a:r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3974" y="275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159</a:t>
              </a:r>
            </a:p>
          </p:txBody>
        </p:sp>
      </p:grpSp>
      <p:sp>
        <p:nvSpPr>
          <p:cNvPr id="28" name="Line 44"/>
          <p:cNvSpPr>
            <a:spLocks noChangeShapeType="1"/>
          </p:cNvSpPr>
          <p:nvPr/>
        </p:nvSpPr>
        <p:spPr bwMode="auto">
          <a:xfrm>
            <a:off x="971600" y="2996952"/>
            <a:ext cx="180019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611560" y="277163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427984" y="2636912"/>
            <a:ext cx="220605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>
                <a:sym typeface="Wingdings"/>
              </a:rPr>
              <a:t>fold</a:t>
            </a:r>
            <a:r>
              <a:rPr lang="de-DE" sz="2000" dirty="0">
                <a:sym typeface="Wingdings"/>
              </a:rPr>
              <a:t>(</a:t>
            </a:r>
            <a:r>
              <a:rPr lang="de-DE" sz="2000" dirty="0">
                <a:solidFill>
                  <a:srgbClr val="262673"/>
                </a:solidFill>
                <a:sym typeface="Wingdings"/>
              </a:rPr>
              <a:t>+</a:t>
            </a:r>
            <a:r>
              <a:rPr lang="de-DE" sz="2000" dirty="0">
                <a:sym typeface="Wingdings"/>
              </a:rPr>
              <a:t>, </a:t>
            </a:r>
            <a:r>
              <a:rPr lang="de-DE" sz="2000" dirty="0" err="1">
                <a:sym typeface="Wingdings"/>
              </a:rPr>
              <a:t>tr</a:t>
            </a:r>
            <a:r>
              <a:rPr lang="de-DE" sz="2000" dirty="0">
                <a:sym typeface="Wingdings"/>
              </a:rPr>
              <a:t>, 0)</a:t>
            </a:r>
          </a:p>
          <a:p>
            <a:r>
              <a:rPr lang="de-DE" sz="2000" dirty="0">
                <a:sym typeface="Wingdings"/>
              </a:rPr>
              <a:t> 505</a:t>
            </a:r>
            <a:endParaRPr lang="de-DE" sz="2000" dirty="0"/>
          </a:p>
          <a:p>
            <a:endParaRPr lang="de-DE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de-DE" sz="2000" b="1" dirty="0" err="1">
                <a:solidFill>
                  <a:schemeClr val="accent2">
                    <a:lumMod val="75000"/>
                  </a:schemeClr>
                </a:solidFill>
              </a:rPr>
              <a:t>function</a:t>
            </a:r>
            <a:r>
              <a:rPr lang="de-DE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2">
                    <a:lumMod val="75000"/>
                  </a:schemeClr>
                </a:solidFill>
              </a:rPr>
              <a:t>max</a:t>
            </a:r>
            <a:r>
              <a:rPr lang="de-DE" sz="2000" dirty="0">
                <a:solidFill>
                  <a:schemeClr val="accent2">
                    <a:lumMod val="75000"/>
                  </a:schemeClr>
                </a:solidFill>
              </a:rPr>
              <a:t> (x, </a:t>
            </a:r>
            <a:r>
              <a:rPr lang="de-DE" sz="2000" dirty="0" err="1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de-DE" sz="20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de-DE" sz="2000" dirty="0"/>
              <a:t>   </a:t>
            </a:r>
            <a:r>
              <a:rPr lang="de-DE" sz="2000" b="1" dirty="0" err="1"/>
              <a:t>if</a:t>
            </a:r>
            <a:r>
              <a:rPr lang="de-DE" sz="2000" dirty="0"/>
              <a:t>  x &gt; </a:t>
            </a:r>
            <a:r>
              <a:rPr lang="de-DE" sz="2000" dirty="0" err="1"/>
              <a:t>y</a:t>
            </a:r>
            <a:r>
              <a:rPr lang="de-DE" sz="2000" dirty="0"/>
              <a:t> </a:t>
            </a:r>
            <a:r>
              <a:rPr lang="de-DE" sz="2000" b="1" dirty="0" err="1"/>
              <a:t>then</a:t>
            </a:r>
            <a:endParaRPr lang="de-DE" sz="2000" b="1" dirty="0"/>
          </a:p>
          <a:p>
            <a:r>
              <a:rPr lang="de-DE" sz="2000" dirty="0"/>
              <a:t>      </a:t>
            </a:r>
            <a:r>
              <a:rPr lang="de-DE" sz="2000" b="1" dirty="0" err="1"/>
              <a:t>return</a:t>
            </a:r>
            <a:r>
              <a:rPr lang="de-DE" sz="2000" dirty="0"/>
              <a:t> x</a:t>
            </a:r>
          </a:p>
          <a:p>
            <a:r>
              <a:rPr lang="de-DE" sz="2000" dirty="0"/>
              <a:t>   </a:t>
            </a:r>
            <a:r>
              <a:rPr lang="de-DE" sz="2000" b="1" dirty="0" err="1"/>
              <a:t>else</a:t>
            </a:r>
            <a:r>
              <a:rPr lang="de-DE" sz="2000" dirty="0"/>
              <a:t> </a:t>
            </a:r>
            <a:r>
              <a:rPr lang="de-DE" sz="2000" b="1" dirty="0" err="1"/>
              <a:t>return</a:t>
            </a:r>
            <a:r>
              <a:rPr lang="de-DE" sz="2000" dirty="0"/>
              <a:t> </a:t>
            </a:r>
            <a:r>
              <a:rPr lang="de-DE" sz="2000" dirty="0" err="1"/>
              <a:t>y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 err="1"/>
              <a:t>fold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accent2">
                    <a:lumMod val="75000"/>
                  </a:schemeClr>
                </a:solidFill>
              </a:rPr>
              <a:t>max</a:t>
            </a:r>
            <a:r>
              <a:rPr lang="de-DE" sz="2000" dirty="0"/>
              <a:t>, </a:t>
            </a:r>
            <a:r>
              <a:rPr lang="de-DE" sz="2000" dirty="0" err="1"/>
              <a:t>tr</a:t>
            </a:r>
            <a:r>
              <a:rPr lang="de-DE" sz="2000" dirty="0"/>
              <a:t>, 0)</a:t>
            </a:r>
          </a:p>
          <a:p>
            <a:pPr marL="342900" indent="-342900">
              <a:buFont typeface="Wingdings" charset="0"/>
              <a:buChar char="à"/>
            </a:pPr>
            <a:r>
              <a:rPr lang="de-DE" sz="2000" dirty="0">
                <a:sym typeface="Wingdings"/>
              </a:rPr>
              <a:t>159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568187" y="3558495"/>
            <a:ext cx="216597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>
                <a:solidFill>
                  <a:schemeClr val="accent2">
                    <a:lumMod val="75000"/>
                  </a:schemeClr>
                </a:solidFill>
              </a:rPr>
              <a:t>function</a:t>
            </a:r>
            <a:r>
              <a:rPr lang="de-DE" sz="2000" dirty="0">
                <a:solidFill>
                  <a:schemeClr val="accent2">
                    <a:lumMod val="75000"/>
                  </a:schemeClr>
                </a:solidFill>
              </a:rPr>
              <a:t> min (x, </a:t>
            </a:r>
            <a:r>
              <a:rPr lang="de-DE" sz="2000" dirty="0" err="1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de-DE" sz="20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de-DE" sz="2000" dirty="0"/>
              <a:t>   </a:t>
            </a:r>
            <a:r>
              <a:rPr lang="de-DE" sz="2000" b="1" dirty="0" err="1"/>
              <a:t>if</a:t>
            </a:r>
            <a:r>
              <a:rPr lang="de-DE" sz="2000" dirty="0"/>
              <a:t>  x &gt; </a:t>
            </a:r>
            <a:r>
              <a:rPr lang="de-DE" sz="2000" dirty="0" err="1"/>
              <a:t>y</a:t>
            </a:r>
            <a:r>
              <a:rPr lang="de-DE" sz="2000" dirty="0"/>
              <a:t> </a:t>
            </a:r>
            <a:r>
              <a:rPr lang="de-DE" sz="2000" b="1" dirty="0" err="1"/>
              <a:t>then</a:t>
            </a:r>
            <a:endParaRPr lang="de-DE" sz="2000" b="1" dirty="0"/>
          </a:p>
          <a:p>
            <a:r>
              <a:rPr lang="de-DE" sz="2000" dirty="0"/>
              <a:t>      </a:t>
            </a:r>
            <a:r>
              <a:rPr lang="de-DE" sz="2000" b="1" dirty="0" err="1"/>
              <a:t>return</a:t>
            </a:r>
            <a:r>
              <a:rPr lang="de-DE" sz="2000" dirty="0"/>
              <a:t> </a:t>
            </a:r>
            <a:r>
              <a:rPr lang="de-DE" sz="2000" dirty="0" err="1"/>
              <a:t>y</a:t>
            </a:r>
            <a:endParaRPr lang="de-DE" sz="2000" dirty="0"/>
          </a:p>
          <a:p>
            <a:r>
              <a:rPr lang="de-DE" sz="2000" dirty="0"/>
              <a:t>   </a:t>
            </a:r>
            <a:r>
              <a:rPr lang="de-DE" sz="2000" b="1" dirty="0" err="1"/>
              <a:t>else</a:t>
            </a:r>
            <a:r>
              <a:rPr lang="de-DE" sz="2000" dirty="0"/>
              <a:t> </a:t>
            </a:r>
            <a:r>
              <a:rPr lang="de-DE" sz="2000" b="1" dirty="0" err="1"/>
              <a:t>return</a:t>
            </a:r>
            <a:r>
              <a:rPr lang="de-DE" sz="2000" dirty="0"/>
              <a:t> x</a:t>
            </a:r>
          </a:p>
          <a:p>
            <a:endParaRPr lang="de-DE" sz="2000" dirty="0"/>
          </a:p>
          <a:p>
            <a:r>
              <a:rPr lang="de-DE" sz="2000" dirty="0" err="1"/>
              <a:t>fold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accent2">
                    <a:lumMod val="75000"/>
                  </a:schemeClr>
                </a:solidFill>
              </a:rPr>
              <a:t>min</a:t>
            </a:r>
            <a:r>
              <a:rPr lang="de-DE" sz="2000" dirty="0"/>
              <a:t>, </a:t>
            </a:r>
            <a:r>
              <a:rPr lang="de-DE" sz="2000" dirty="0" err="1"/>
              <a:t>tr</a:t>
            </a:r>
            <a:r>
              <a:rPr lang="de-DE" sz="2000" dirty="0"/>
              <a:t>, ∞)</a:t>
            </a:r>
          </a:p>
          <a:p>
            <a:pPr marL="342900" indent="-342900">
              <a:buFont typeface="Wingdings" charset="0"/>
              <a:buChar char="à"/>
            </a:pPr>
            <a:r>
              <a:rPr lang="de-DE" sz="2000" dirty="0">
                <a:sym typeface="Wingding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49610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Inorder</a:t>
            </a:r>
            <a:r>
              <a:rPr lang="de-DE" dirty="0"/>
              <a:t>-Ausgabe ergibt Sortierreihenfolge</a:t>
            </a:r>
          </a:p>
        </p:txBody>
      </p:sp>
      <p:pic>
        <p:nvPicPr>
          <p:cNvPr id="5" name="Picture 3" descr="f4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5508625" cy="41608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3274864" y="2186583"/>
            <a:ext cx="649288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2050902" y="3339108"/>
            <a:ext cx="720725" cy="7191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2266802" y="3555008"/>
            <a:ext cx="6492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274864" y="3481983"/>
            <a:ext cx="720725" cy="7207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4864" y="4418608"/>
            <a:ext cx="720725" cy="7207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3419327" y="4563071"/>
            <a:ext cx="720725" cy="7191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3492352" y="3266083"/>
            <a:ext cx="719137" cy="7207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3492352" y="2402483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427389" y="2402483"/>
            <a:ext cx="720725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5003652" y="3410546"/>
            <a:ext cx="288925" cy="5762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5219552" y="3481983"/>
            <a:ext cx="288925" cy="5762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651352" y="3481983"/>
            <a:ext cx="720725" cy="649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5651352" y="4418608"/>
            <a:ext cx="720725" cy="7207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5795814" y="4563071"/>
            <a:ext cx="720725" cy="7191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 flipV="1">
            <a:off x="5795814" y="3266083"/>
            <a:ext cx="792163" cy="7207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 flipV="1">
            <a:off x="4571852" y="2115146"/>
            <a:ext cx="863600" cy="7191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1763688" y="6134696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-5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359001" y="6134696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-2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881288" y="6134696"/>
            <a:ext cx="395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2000"/>
              <a:t> 0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511526" y="6134696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12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4068738" y="6134696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14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4664051" y="6134696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20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221263" y="6134696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23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5816576" y="6134696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28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6318226" y="6134696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/>
              <a:t>36</a:t>
            </a:r>
          </a:p>
        </p:txBody>
      </p:sp>
      <p:sp>
        <p:nvSpPr>
          <p:cNvPr id="3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45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868144" y="1412776"/>
            <a:ext cx="30572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/>
              <a:t>function</a:t>
            </a:r>
            <a:r>
              <a:rPr lang="de-DE" dirty="0"/>
              <a:t> </a:t>
            </a:r>
            <a:r>
              <a:rPr lang="de-DE" dirty="0" err="1"/>
              <a:t>printNode</a:t>
            </a:r>
            <a:r>
              <a:rPr lang="de-DE" dirty="0"/>
              <a:t>(</a:t>
            </a:r>
            <a:r>
              <a:rPr lang="de-DE" dirty="0" err="1"/>
              <a:t>ignore</a:t>
            </a:r>
            <a:r>
              <a:rPr lang="de-DE" dirty="0"/>
              <a:t>, x)</a:t>
            </a:r>
          </a:p>
          <a:p>
            <a:r>
              <a:rPr lang="de-DE" dirty="0"/>
              <a:t>   </a:t>
            </a:r>
            <a:r>
              <a:rPr lang="de-DE" dirty="0" err="1"/>
              <a:t>print</a:t>
            </a:r>
            <a:r>
              <a:rPr lang="de-DE" dirty="0"/>
              <a:t>(x)</a:t>
            </a:r>
          </a:p>
          <a:p>
            <a:r>
              <a:rPr lang="de-DE" dirty="0"/>
              <a:t>   </a:t>
            </a:r>
            <a:r>
              <a:rPr lang="de-DE" b="1" dirty="0" err="1"/>
              <a:t>return</a:t>
            </a:r>
            <a:r>
              <a:rPr lang="de-DE" dirty="0"/>
              <a:t> 0</a:t>
            </a:r>
          </a:p>
          <a:p>
            <a:endParaRPr lang="de-DE" dirty="0"/>
          </a:p>
          <a:p>
            <a:r>
              <a:rPr lang="de-DE" dirty="0" err="1"/>
              <a:t>fold</a:t>
            </a:r>
            <a:r>
              <a:rPr lang="de-DE" dirty="0"/>
              <a:t>(</a:t>
            </a:r>
            <a:r>
              <a:rPr lang="de-DE" dirty="0" err="1"/>
              <a:t>printNode</a:t>
            </a:r>
            <a:r>
              <a:rPr lang="de-DE" dirty="0"/>
              <a:t>, </a:t>
            </a:r>
            <a:r>
              <a:rPr lang="de-DE" dirty="0" err="1"/>
              <a:t>tr</a:t>
            </a:r>
            <a:r>
              <a:rPr lang="de-DE" dirty="0"/>
              <a:t>, 0)</a:t>
            </a:r>
          </a:p>
        </p:txBody>
      </p:sp>
      <p:sp>
        <p:nvSpPr>
          <p:cNvPr id="33" name="Line 44"/>
          <p:cNvSpPr>
            <a:spLocks noChangeShapeType="1"/>
          </p:cNvSpPr>
          <p:nvPr/>
        </p:nvSpPr>
        <p:spPr bwMode="auto">
          <a:xfrm>
            <a:off x="2267744" y="2060848"/>
            <a:ext cx="180019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>
            <a:off x="1907704" y="183553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</a:t>
            </a:r>
            <a:endParaRPr lang="de-DE" dirty="0"/>
          </a:p>
        </p:txBody>
      </p:sp>
      <p:sp>
        <p:nvSpPr>
          <p:cNvPr id="35" name="Explosion 1 34">
            <a:extLst>
              <a:ext uri="{FF2B5EF4-FFF2-40B4-BE49-F238E27FC236}">
                <a16:creationId xmlns:a16="http://schemas.microsoft.com/office/drawing/2014/main" id="{3C2ECECE-F1DC-1145-B451-74639D6DE0DB}"/>
              </a:ext>
            </a:extLst>
          </p:cNvPr>
          <p:cNvSpPr/>
          <p:nvPr/>
        </p:nvSpPr>
        <p:spPr>
          <a:xfrm>
            <a:off x="7399416" y="2403755"/>
            <a:ext cx="2029476" cy="4664894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Können Sie </a:t>
            </a:r>
            <a:r>
              <a:rPr lang="de-DE" sz="1600" dirty="0" err="1">
                <a:solidFill>
                  <a:schemeClr val="tx1"/>
                </a:solidFill>
              </a:rPr>
              <a:t>fold</a:t>
            </a:r>
            <a:r>
              <a:rPr lang="de-DE" sz="1600" dirty="0">
                <a:solidFill>
                  <a:schemeClr val="tx1"/>
                </a:solidFill>
              </a:rPr>
              <a:t> für Bäume so realisieren, dass das klappt? </a:t>
            </a:r>
          </a:p>
        </p:txBody>
      </p:sp>
    </p:spTree>
    <p:extLst>
      <p:ext uri="{BB962C8B-B14F-4D97-AF65-F5344CB8AC3E}">
        <p14:creationId xmlns:p14="http://schemas.microsoft.com/office/powerpoint/2010/main" val="232759108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" grpId="0"/>
      <p:bldP spid="33" grpId="0" animBg="1"/>
      <p:bldP spid="34" grpId="0"/>
      <p:bldP spid="3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106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-72007" y="188640"/>
            <a:ext cx="9540551" cy="576064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Aufgabe: Fold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für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Bäume</a:t>
            </a:r>
            <a:endParaRPr lang="en-US" sz="2800" dirty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1052736"/>
            <a:ext cx="8352928" cy="53762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de-DE" sz="2400" b="1" dirty="0" err="1">
                <a:solidFill>
                  <a:schemeClr val="accent2">
                    <a:lumMod val="75000"/>
                  </a:schemeClr>
                </a:solidFill>
              </a:rPr>
              <a:t>function</a:t>
            </a:r>
            <a:r>
              <a:rPr lang="de-DE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2400" dirty="0" err="1">
                <a:solidFill>
                  <a:srgbClr val="FF0000"/>
                </a:solidFill>
              </a:rPr>
              <a:t>fold</a:t>
            </a:r>
            <a:r>
              <a:rPr lang="de-DE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de-DE" sz="2400" dirty="0">
                <a:solidFill>
                  <a:srgbClr val="0000FF"/>
                </a:solidFill>
              </a:rPr>
              <a:t>f</a:t>
            </a:r>
            <a:r>
              <a:rPr lang="de-DE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de-DE" sz="2400" dirty="0" err="1">
                <a:solidFill>
                  <a:srgbClr val="3C8C93"/>
                </a:solidFill>
              </a:rPr>
              <a:t>tr:TreeNode</a:t>
            </a:r>
            <a:r>
              <a:rPr lang="de-DE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de-DE" sz="2400" dirty="0" err="1">
                <a:solidFill>
                  <a:srgbClr val="3C8C93"/>
                </a:solidFill>
              </a:rPr>
              <a:t>init</a:t>
            </a:r>
            <a:r>
              <a:rPr lang="de-DE" sz="24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de-DE" sz="2400" dirty="0"/>
              <a:t>   </a:t>
            </a:r>
            <a:r>
              <a:rPr lang="de-DE" sz="2400" b="1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mtTree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?(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tr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de-DE" sz="2400" b="1" dirty="0" err="1"/>
              <a:t>then</a:t>
            </a:r>
            <a:endParaRPr lang="de-DE" sz="2400" b="1" dirty="0"/>
          </a:p>
          <a:p>
            <a:pPr>
              <a:lnSpc>
                <a:spcPct val="120000"/>
              </a:lnSpc>
            </a:pPr>
            <a:r>
              <a:rPr lang="de-DE" sz="2400" dirty="0"/>
              <a:t>      </a:t>
            </a:r>
            <a:r>
              <a:rPr lang="de-DE" sz="2400" b="1" dirty="0" err="1"/>
              <a:t>return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init</a:t>
            </a:r>
            <a:endParaRPr lang="de-DE" sz="2400" dirty="0">
              <a:solidFill>
                <a:srgbClr val="3C8C93"/>
              </a:solidFill>
            </a:endParaRPr>
          </a:p>
          <a:p>
            <a:pPr>
              <a:lnSpc>
                <a:spcPct val="120000"/>
              </a:lnSpc>
            </a:pPr>
            <a:r>
              <a:rPr lang="de-DE" sz="2400" dirty="0"/>
              <a:t>   </a:t>
            </a:r>
            <a:r>
              <a:rPr lang="de-DE" sz="2400" b="1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leaf</a:t>
            </a:r>
            <a:r>
              <a:rPr lang="de-DE" sz="2400" dirty="0">
                <a:solidFill>
                  <a:srgbClr val="3C8C93"/>
                </a:solidFill>
              </a:rPr>
              <a:t>?(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r>
              <a:rPr lang="de-DE" sz="2400" dirty="0"/>
              <a:t> </a:t>
            </a:r>
            <a:r>
              <a:rPr lang="de-DE" sz="2400" b="1" dirty="0" err="1"/>
              <a:t>then</a:t>
            </a:r>
            <a:endParaRPr lang="de-DE" sz="2400" b="1" dirty="0"/>
          </a:p>
          <a:p>
            <a:pPr>
              <a:lnSpc>
                <a:spcPct val="120000"/>
              </a:lnSpc>
            </a:pPr>
            <a:r>
              <a:rPr lang="de-DE" sz="2400" dirty="0"/>
              <a:t>      </a:t>
            </a:r>
            <a:r>
              <a:rPr lang="de-DE" sz="2400" b="1" dirty="0" err="1"/>
              <a:t>return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00FF"/>
                </a:solidFill>
              </a:rPr>
              <a:t>f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init</a:t>
            </a:r>
            <a:r>
              <a:rPr lang="de-DE" sz="2400" dirty="0">
                <a:solidFill>
                  <a:srgbClr val="3C8C93"/>
                </a:solidFill>
              </a:rPr>
              <a:t>, </a:t>
            </a:r>
            <a:r>
              <a:rPr lang="de-DE" sz="2400" dirty="0" err="1">
                <a:solidFill>
                  <a:srgbClr val="3C8C93"/>
                </a:solidFill>
              </a:rPr>
              <a:t>key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))</a:t>
            </a:r>
          </a:p>
          <a:p>
            <a:pPr>
              <a:lnSpc>
                <a:spcPct val="120000"/>
              </a:lnSpc>
            </a:pPr>
            <a:r>
              <a:rPr lang="de-DE" sz="2400" dirty="0"/>
              <a:t>   </a:t>
            </a:r>
            <a:r>
              <a:rPr lang="de-DE" sz="2400" b="1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leftExists</a:t>
            </a:r>
            <a:r>
              <a:rPr lang="de-DE" sz="2400" dirty="0">
                <a:solidFill>
                  <a:srgbClr val="3C8C93"/>
                </a:solidFill>
              </a:rPr>
              <a:t>?(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r>
              <a:rPr lang="de-DE" sz="2400" dirty="0"/>
              <a:t> </a:t>
            </a:r>
            <a:r>
              <a:rPr lang="de-DE" sz="2400" b="1" dirty="0" err="1"/>
              <a:t>then</a:t>
            </a:r>
            <a:endParaRPr lang="de-DE" sz="2400" b="1" dirty="0"/>
          </a:p>
          <a:p>
            <a:pPr>
              <a:lnSpc>
                <a:spcPct val="120000"/>
              </a:lnSpc>
            </a:pPr>
            <a:r>
              <a:rPr lang="de-DE" sz="2400" dirty="0"/>
              <a:t>      </a:t>
            </a:r>
            <a:r>
              <a:rPr lang="de-DE" sz="2400" dirty="0">
                <a:solidFill>
                  <a:srgbClr val="3C8C93"/>
                </a:solidFill>
              </a:rPr>
              <a:t>x := </a:t>
            </a:r>
            <a:r>
              <a:rPr lang="de-DE" sz="2400" dirty="0">
                <a:solidFill>
                  <a:srgbClr val="0000FF"/>
                </a:solidFill>
              </a:rPr>
              <a:t>f</a:t>
            </a:r>
            <a:r>
              <a:rPr lang="de-DE" sz="2400" dirty="0">
                <a:solidFill>
                  <a:srgbClr val="3C8C93"/>
                </a:solidFill>
              </a:rPr>
              <a:t>(  </a:t>
            </a:r>
            <a:r>
              <a:rPr lang="de-DE" sz="2400" dirty="0" err="1">
                <a:solidFill>
                  <a:srgbClr val="FF0000"/>
                </a:solidFill>
              </a:rPr>
              <a:t>fold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e-DE" sz="2400" dirty="0">
                <a:solidFill>
                  <a:srgbClr val="3C8C93"/>
                </a:solidFill>
              </a:rPr>
              <a:t>, </a:t>
            </a:r>
            <a:r>
              <a:rPr lang="de-DE" sz="2400" dirty="0" err="1">
                <a:solidFill>
                  <a:srgbClr val="3C8C93"/>
                </a:solidFill>
              </a:rPr>
              <a:t>left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), </a:t>
            </a:r>
            <a:r>
              <a:rPr lang="de-DE" sz="2400" dirty="0" err="1">
                <a:solidFill>
                  <a:srgbClr val="3C8C93"/>
                </a:solidFill>
              </a:rPr>
              <a:t>init</a:t>
            </a:r>
            <a:r>
              <a:rPr lang="de-DE" sz="2400" dirty="0">
                <a:solidFill>
                  <a:srgbClr val="3C8C93"/>
                </a:solidFill>
              </a:rPr>
              <a:t>),  </a:t>
            </a:r>
            <a:r>
              <a:rPr lang="de-DE" sz="2400" dirty="0" err="1">
                <a:solidFill>
                  <a:srgbClr val="3C8C93"/>
                </a:solidFill>
              </a:rPr>
              <a:t>key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 )</a:t>
            </a:r>
          </a:p>
          <a:p>
            <a:pPr>
              <a:lnSpc>
                <a:spcPct val="120000"/>
              </a:lnSpc>
            </a:pPr>
            <a:r>
              <a:rPr lang="de-DE" sz="2400" dirty="0"/>
              <a:t>      </a:t>
            </a:r>
            <a:r>
              <a:rPr lang="de-DE" sz="2400" b="1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rightExists</a:t>
            </a:r>
            <a:r>
              <a:rPr lang="de-DE" sz="2400" dirty="0">
                <a:solidFill>
                  <a:srgbClr val="3C8C93"/>
                </a:solidFill>
              </a:rPr>
              <a:t>?(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 </a:t>
            </a:r>
            <a:r>
              <a:rPr lang="de-DE" sz="2400" b="1" dirty="0" err="1"/>
              <a:t>then</a:t>
            </a:r>
            <a:endParaRPr lang="de-DE" sz="2400" b="1" dirty="0"/>
          </a:p>
          <a:p>
            <a:pPr>
              <a:lnSpc>
                <a:spcPct val="120000"/>
              </a:lnSpc>
            </a:pPr>
            <a:r>
              <a:rPr lang="de-DE" sz="2400" dirty="0"/>
              <a:t>         </a:t>
            </a:r>
            <a:r>
              <a:rPr lang="de-DE" sz="2400" b="1" dirty="0" err="1"/>
              <a:t>return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FF0000"/>
                </a:solidFill>
              </a:rPr>
              <a:t>fold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f, </a:t>
            </a:r>
            <a:r>
              <a:rPr lang="de-DE" sz="2400" dirty="0" err="1">
                <a:solidFill>
                  <a:srgbClr val="3C8C93"/>
                </a:solidFill>
              </a:rPr>
              <a:t>right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), x)</a:t>
            </a:r>
          </a:p>
          <a:p>
            <a:pPr>
              <a:lnSpc>
                <a:spcPct val="120000"/>
              </a:lnSpc>
            </a:pPr>
            <a:r>
              <a:rPr lang="de-DE" sz="2400" dirty="0"/>
              <a:t>      </a:t>
            </a:r>
            <a:r>
              <a:rPr lang="de-DE" sz="2400" b="1" dirty="0" err="1"/>
              <a:t>else</a:t>
            </a:r>
            <a:r>
              <a:rPr lang="de-DE" sz="2400" dirty="0"/>
              <a:t> </a:t>
            </a:r>
            <a:r>
              <a:rPr lang="de-DE" sz="2400" b="1" dirty="0" err="1"/>
              <a:t>return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</a:p>
          <a:p>
            <a:pPr>
              <a:lnSpc>
                <a:spcPct val="120000"/>
              </a:lnSpc>
            </a:pPr>
            <a:r>
              <a:rPr lang="de-DE" sz="2400" dirty="0">
                <a:solidFill>
                  <a:srgbClr val="FF0000"/>
                </a:solidFill>
              </a:rPr>
              <a:t>   </a:t>
            </a:r>
            <a:r>
              <a:rPr lang="de-DE" sz="2400" b="1" dirty="0" err="1"/>
              <a:t>else</a:t>
            </a:r>
            <a:r>
              <a:rPr lang="de-DE" sz="2400" dirty="0">
                <a:solidFill>
                  <a:srgbClr val="FF0000"/>
                </a:solidFill>
              </a:rPr>
              <a:t> // linker Nachfolger existiert nicht, rechter ja, sonst </a:t>
            </a:r>
            <a:r>
              <a:rPr lang="de-DE" sz="2400" dirty="0" err="1">
                <a:solidFill>
                  <a:srgbClr val="FF0000"/>
                </a:solidFill>
              </a:rPr>
              <a:t>leaf</a:t>
            </a:r>
            <a:endParaRPr lang="de-DE" sz="24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de-DE" sz="2400" b="1" dirty="0"/>
              <a:t>      </a:t>
            </a:r>
            <a:r>
              <a:rPr lang="de-DE" sz="2400" b="1" dirty="0" err="1"/>
              <a:t>return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FF0000"/>
                </a:solidFill>
              </a:rPr>
              <a:t>fold</a:t>
            </a:r>
            <a:r>
              <a:rPr lang="de-DE" sz="2400" dirty="0">
                <a:solidFill>
                  <a:srgbClr val="3C8C93"/>
                </a:solidFill>
              </a:rPr>
              <a:t>(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e-DE" sz="2400" dirty="0">
                <a:solidFill>
                  <a:srgbClr val="3C8C93"/>
                </a:solidFill>
              </a:rPr>
              <a:t>, </a:t>
            </a:r>
            <a:r>
              <a:rPr lang="de-DE" sz="2400" dirty="0" err="1">
                <a:solidFill>
                  <a:srgbClr val="3C8C93"/>
                </a:solidFill>
              </a:rPr>
              <a:t>right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), </a:t>
            </a:r>
            <a:r>
              <a:rPr lang="de-DE" sz="2400" dirty="0">
                <a:solidFill>
                  <a:srgbClr val="0000FF"/>
                </a:solidFill>
              </a:rPr>
              <a:t>f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init</a:t>
            </a:r>
            <a:r>
              <a:rPr lang="de-DE" sz="2400" dirty="0">
                <a:solidFill>
                  <a:srgbClr val="3C8C93"/>
                </a:solidFill>
              </a:rPr>
              <a:t>, </a:t>
            </a:r>
            <a:r>
              <a:rPr lang="de-DE" sz="2400" dirty="0" err="1">
                <a:solidFill>
                  <a:srgbClr val="3C8C93"/>
                </a:solidFill>
              </a:rPr>
              <a:t>key</a:t>
            </a:r>
            <a:r>
              <a:rPr lang="de-DE" sz="2400" dirty="0">
                <a:solidFill>
                  <a:srgbClr val="3C8C93"/>
                </a:solidFill>
              </a:rPr>
              <a:t>(</a:t>
            </a:r>
            <a:r>
              <a:rPr lang="de-DE" sz="2400" dirty="0" err="1">
                <a:solidFill>
                  <a:srgbClr val="3C8C93"/>
                </a:solidFill>
              </a:rPr>
              <a:t>tr</a:t>
            </a:r>
            <a:r>
              <a:rPr lang="de-DE" sz="2400" dirty="0">
                <a:solidFill>
                  <a:srgbClr val="3C8C93"/>
                </a:solidFill>
              </a:rPr>
              <a:t>))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</a:p>
        </p:txBody>
      </p:sp>
      <p:sp>
        <p:nvSpPr>
          <p:cNvPr id="2" name="Oval Callout 1">
            <a:extLst>
              <a:ext uri="{FF2B5EF4-FFF2-40B4-BE49-F238E27FC236}">
                <a16:creationId xmlns:a16="http://schemas.microsoft.com/office/drawing/2014/main" id="{9A183051-A057-7541-9DA4-EEB23DAF4104}"/>
              </a:ext>
            </a:extLst>
          </p:cNvPr>
          <p:cNvSpPr/>
          <p:nvPr/>
        </p:nvSpPr>
        <p:spPr>
          <a:xfrm>
            <a:off x="3275856" y="1617900"/>
            <a:ext cx="2520280" cy="1116908"/>
          </a:xfrm>
          <a:prstGeom prst="wedgeEllipseCallout">
            <a:avLst>
              <a:gd name="adj1" fmla="val -61722"/>
              <a:gd name="adj2" fmla="val 6294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dirty="0">
                <a:solidFill>
                  <a:schemeClr val="tx1"/>
                </a:solidFill>
              </a:rPr>
              <a:t>key(tr) liefert Knotenbeschriftung als Komponente von</a:t>
            </a:r>
            <a:br>
              <a:rPr lang="en-DE" sz="1400" dirty="0">
                <a:solidFill>
                  <a:schemeClr val="tx1"/>
                </a:solidFill>
              </a:rPr>
            </a:br>
            <a:r>
              <a:rPr lang="en-DE" sz="1400" dirty="0">
                <a:solidFill>
                  <a:schemeClr val="tx1"/>
                </a:solidFill>
              </a:rPr>
              <a:t>einem TreeNode</a:t>
            </a:r>
          </a:p>
        </p:txBody>
      </p:sp>
      <p:pic>
        <p:nvPicPr>
          <p:cNvPr id="4" name="Picture 3" descr="A picture containing map, drawing&#10;&#10;Description automatically generated">
            <a:extLst>
              <a:ext uri="{FF2B5EF4-FFF2-40B4-BE49-F238E27FC236}">
                <a16:creationId xmlns:a16="http://schemas.microsoft.com/office/drawing/2014/main" id="{19EDC795-881A-0743-BBEF-F7AAB7466F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2924944"/>
            <a:ext cx="3096344" cy="2315156"/>
          </a:xfrm>
          <a:prstGeom prst="rect">
            <a:avLst/>
          </a:prstGeom>
        </p:spPr>
      </p:pic>
      <p:sp>
        <p:nvSpPr>
          <p:cNvPr id="9" name="Textfeld 2">
            <a:extLst>
              <a:ext uri="{FF2B5EF4-FFF2-40B4-BE49-F238E27FC236}">
                <a16:creationId xmlns:a16="http://schemas.microsoft.com/office/drawing/2014/main" id="{377E8025-FC94-1C46-BEF2-6F8F9A136DAA}"/>
              </a:ext>
            </a:extLst>
          </p:cNvPr>
          <p:cNvSpPr txBox="1"/>
          <p:nvPr/>
        </p:nvSpPr>
        <p:spPr>
          <a:xfrm>
            <a:off x="6039412" y="1326409"/>
            <a:ext cx="2735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/>
              <a:t>function</a:t>
            </a:r>
            <a:r>
              <a:rPr lang="de-DE" sz="1600" dirty="0"/>
              <a:t> </a:t>
            </a:r>
            <a:r>
              <a:rPr lang="de-DE" sz="1600" dirty="0" err="1"/>
              <a:t>printNode</a:t>
            </a:r>
            <a:r>
              <a:rPr lang="de-DE" sz="1600" dirty="0"/>
              <a:t>(</a:t>
            </a:r>
            <a:r>
              <a:rPr lang="de-DE" sz="1600" dirty="0" err="1"/>
              <a:t>ignore</a:t>
            </a:r>
            <a:r>
              <a:rPr lang="de-DE" sz="1600" dirty="0"/>
              <a:t>, x)</a:t>
            </a:r>
          </a:p>
          <a:p>
            <a:r>
              <a:rPr lang="de-DE" sz="1600" dirty="0"/>
              <a:t>   </a:t>
            </a:r>
            <a:r>
              <a:rPr lang="de-DE" sz="1600" dirty="0" err="1"/>
              <a:t>print</a:t>
            </a:r>
            <a:r>
              <a:rPr lang="de-DE" sz="1600" dirty="0"/>
              <a:t>(x)</a:t>
            </a:r>
          </a:p>
          <a:p>
            <a:r>
              <a:rPr lang="de-DE" sz="1600" dirty="0"/>
              <a:t>   </a:t>
            </a:r>
            <a:r>
              <a:rPr lang="de-DE" sz="1600" b="1" dirty="0" err="1"/>
              <a:t>return</a:t>
            </a:r>
            <a:r>
              <a:rPr lang="de-DE" sz="1600" dirty="0"/>
              <a:t> 0</a:t>
            </a:r>
          </a:p>
          <a:p>
            <a:endParaRPr lang="de-DE" sz="1600" dirty="0"/>
          </a:p>
          <a:p>
            <a:r>
              <a:rPr lang="de-DE" sz="1600" dirty="0" err="1"/>
              <a:t>fold</a:t>
            </a:r>
            <a:r>
              <a:rPr lang="de-DE" sz="1600" dirty="0"/>
              <a:t>(</a:t>
            </a:r>
            <a:r>
              <a:rPr lang="de-DE" sz="1600" dirty="0" err="1"/>
              <a:t>printNode</a:t>
            </a:r>
            <a:r>
              <a:rPr lang="de-DE" sz="1600" dirty="0"/>
              <a:t>, </a:t>
            </a:r>
            <a:r>
              <a:rPr lang="de-DE" sz="1600" dirty="0" err="1"/>
              <a:t>tr</a:t>
            </a:r>
            <a:r>
              <a:rPr lang="de-DE" sz="1600" dirty="0"/>
              <a:t>, 0)</a:t>
            </a:r>
          </a:p>
        </p:txBody>
      </p:sp>
    </p:spTree>
    <p:extLst>
      <p:ext uri="{BB962C8B-B14F-4D97-AF65-F5344CB8AC3E}">
        <p14:creationId xmlns:p14="http://schemas.microsoft.com/office/powerpoint/2010/main" val="124822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60350"/>
            <a:ext cx="9324527" cy="64837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Aufgabe: Iteration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auch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über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Baumknoten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?</a:t>
            </a: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395536" y="2348880"/>
            <a:ext cx="8352928" cy="37444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de-DE" sz="36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86454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>
                <a:solidFill>
                  <a:schemeClr val="bg1"/>
                </a:solidFill>
                <a:latin typeface="Chalkduster"/>
              </a:rPr>
              <a:t>K-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Kleinstes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Element </a:t>
            </a: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bestimmen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?</a:t>
            </a:r>
          </a:p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fold?</a:t>
            </a:r>
          </a:p>
        </p:txBody>
      </p: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1764234" y="2781300"/>
            <a:ext cx="2454275" cy="1951038"/>
            <a:chOff x="2784" y="1752"/>
            <a:chExt cx="1546" cy="1229"/>
          </a:xfrm>
        </p:grpSpPr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H="1">
              <a:off x="3697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>
              <a:off x="3924" y="2478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H="1">
              <a:off x="2880" y="2478"/>
              <a:ext cx="2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>
              <a:off x="3107" y="2478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 flipV="1">
              <a:off x="3107" y="1979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3561" y="1979"/>
              <a:ext cx="363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de-DE"/>
            </a:p>
          </p:txBody>
        </p: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3430" y="17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27</a:t>
              </a:r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2976" y="225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 dirty="0"/>
                <a:t>15</a:t>
              </a:r>
            </a:p>
          </p:txBody>
        </p: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3753" y="2251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156</a:t>
              </a:r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2784" y="275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3</a:t>
              </a:r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3198" y="2750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26</a:t>
              </a:r>
            </a:p>
          </p:txBody>
        </p:sp>
        <p:sp>
          <p:nvSpPr>
            <p:cNvPr id="24" name="Text Box 36"/>
            <p:cNvSpPr txBox="1">
              <a:spLocks noChangeArrowheads="1"/>
            </p:cNvSpPr>
            <p:nvPr/>
          </p:nvSpPr>
          <p:spPr bwMode="auto">
            <a:xfrm>
              <a:off x="3520" y="275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119</a:t>
              </a:r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3974" y="275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de-DE" altLang="de-DE"/>
                <a:t>159</a:t>
              </a:r>
            </a:p>
          </p:txBody>
        </p:sp>
      </p:grpSp>
      <p:sp>
        <p:nvSpPr>
          <p:cNvPr id="28" name="Line 44"/>
          <p:cNvSpPr>
            <a:spLocks noChangeShapeType="1"/>
          </p:cNvSpPr>
          <p:nvPr/>
        </p:nvSpPr>
        <p:spPr bwMode="auto">
          <a:xfrm>
            <a:off x="971600" y="2996952"/>
            <a:ext cx="180019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611560" y="277163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0040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indoor, sitting&#10;&#10;Description automatically generated">
            <a:extLst>
              <a:ext uri="{FF2B5EF4-FFF2-40B4-BE49-F238E27FC236}">
                <a16:creationId xmlns:a16="http://schemas.microsoft.com/office/drawing/2014/main" id="{377F8DBF-2D20-3D43-AB7F-9075F03EA86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6000"/>
          </a:blip>
          <a:stretch>
            <a:fillRect/>
          </a:stretch>
        </p:blipFill>
        <p:spPr>
          <a:xfrm>
            <a:off x="-3298329" y="-1683568"/>
            <a:ext cx="12478841" cy="101432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672B36-BA67-F643-9262-B36C02F0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B0181-5CE3-9F4B-A6D9-852DE9EAC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en-DE" sz="2400" dirty="0"/>
              <a:t>Abstrakte Datentypen</a:t>
            </a:r>
          </a:p>
          <a:p>
            <a:pPr lvl="1"/>
            <a:r>
              <a:rPr lang="en-DE" sz="2000" dirty="0"/>
              <a:t>Typen</a:t>
            </a:r>
          </a:p>
          <a:p>
            <a:pPr lvl="1"/>
            <a:r>
              <a:rPr lang="en-DE" sz="2000" dirty="0"/>
              <a:t>Instanzen</a:t>
            </a:r>
          </a:p>
          <a:p>
            <a:pPr lvl="1"/>
            <a:r>
              <a:rPr lang="en-DE" sz="2000" dirty="0"/>
              <a:t>Generische Funktionen</a:t>
            </a:r>
          </a:p>
          <a:p>
            <a:pPr lvl="1"/>
            <a:r>
              <a:rPr lang="en-DE" sz="2000" dirty="0"/>
              <a:t>Methoden (in Instanzen, in Typen, in generischen Funktionen)</a:t>
            </a:r>
          </a:p>
          <a:p>
            <a:r>
              <a:rPr lang="en-DE" sz="2400" dirty="0"/>
              <a:t>Repräsentation von Mengen</a:t>
            </a:r>
          </a:p>
          <a:p>
            <a:pPr lvl="1"/>
            <a:r>
              <a:rPr lang="en-DE" sz="2000" dirty="0"/>
              <a:t>Liste</a:t>
            </a:r>
          </a:p>
          <a:p>
            <a:pPr lvl="2"/>
            <a:r>
              <a:rPr lang="en-DE" sz="2000" dirty="0"/>
              <a:t>Ggf. selbstadaptierend</a:t>
            </a:r>
          </a:p>
          <a:p>
            <a:pPr lvl="1"/>
            <a:r>
              <a:rPr lang="en-DE" sz="2000" dirty="0"/>
              <a:t>Array</a:t>
            </a:r>
          </a:p>
          <a:p>
            <a:pPr lvl="1"/>
            <a:r>
              <a:rPr lang="en-DE" sz="2000" dirty="0"/>
              <a:t>Baum</a:t>
            </a:r>
          </a:p>
          <a:p>
            <a:pPr lvl="1"/>
            <a:r>
              <a:rPr lang="en-DE" sz="2000" dirty="0"/>
              <a:t>Kombiniert</a:t>
            </a:r>
          </a:p>
          <a:p>
            <a:pPr lvl="2"/>
            <a:r>
              <a:rPr lang="en-DE" sz="2000" dirty="0"/>
              <a:t>Baum zur Navigation</a:t>
            </a:r>
          </a:p>
          <a:p>
            <a:pPr lvl="2"/>
            <a:r>
              <a:rPr lang="en-DE" sz="2000" dirty="0"/>
              <a:t>Doppelt verkettete zyklische Liste </a:t>
            </a:r>
            <a:br>
              <a:rPr lang="en-DE" sz="2000" dirty="0"/>
            </a:br>
            <a:r>
              <a:rPr lang="en-DE" sz="2000" dirty="0"/>
              <a:t>zur Iteration in beide Richtungen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0BF07-23F7-0947-B04C-11A8D3389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10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C313A4F-2074-F347-9C0E-160A73ED5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Gilt denn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{1, 2} = {1, 2} </a:t>
            </a:r>
            <a:r>
              <a:rPr lang="de-DE" sz="2000" dirty="0"/>
              <a:t>?</a:t>
            </a:r>
            <a:endParaRPr lang="en-US" sz="2000" dirty="0"/>
          </a:p>
          <a:p>
            <a:pPr lvl="1"/>
            <a:r>
              <a:rPr lang="de-DE" sz="1800" dirty="0"/>
              <a:t>Nein</a:t>
            </a:r>
            <a:endParaRPr lang="en-DE" dirty="0"/>
          </a:p>
          <a:p>
            <a:r>
              <a:rPr lang="de-DE" sz="2000" dirty="0"/>
              <a:t>Gilt denn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{} = {} </a:t>
            </a:r>
            <a:r>
              <a:rPr lang="de-DE" sz="2000" dirty="0"/>
              <a:t>?</a:t>
            </a:r>
            <a:endParaRPr lang="en-US" sz="2000" dirty="0"/>
          </a:p>
          <a:p>
            <a:pPr lvl="1"/>
            <a:r>
              <a:rPr lang="de-DE" sz="1800" dirty="0"/>
              <a:t>Nein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Mengen mit speziellen Eigenschaften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635F5AA-06C7-2649-A408-787A2485F327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-59151" y="2757196"/>
            <a:ext cx="2566652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10A79BCA-3C3C-DA45-B1FC-05A2784FA86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215861" y="883615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44">
            <a:extLst>
              <a:ext uri="{FF2B5EF4-FFF2-40B4-BE49-F238E27FC236}">
                <a16:creationId xmlns:a16="http://schemas.microsoft.com/office/drawing/2014/main" id="{E264770C-C4A1-8E4C-BC42-5B514AD551B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808302" y="171409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22A89-C728-424C-BDC2-812B8C5002F2}"/>
              </a:ext>
            </a:extLst>
          </p:cNvPr>
          <p:cNvSpPr txBox="1"/>
          <p:nvPr/>
        </p:nvSpPr>
        <p:spPr>
          <a:xfrm flipH="1">
            <a:off x="1556287" y="22768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551B54-D5A7-6448-9C49-A7CA2C307290}"/>
              </a:ext>
            </a:extLst>
          </p:cNvPr>
          <p:cNvSpPr txBox="1"/>
          <p:nvPr/>
        </p:nvSpPr>
        <p:spPr>
          <a:xfrm flipH="1">
            <a:off x="2388722" y="2133364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….</a:t>
            </a:r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07DAC617-D044-8F48-B01E-883A58C6C1DF}"/>
              </a:ext>
            </a:extLst>
          </p:cNvPr>
          <p:cNvSpPr/>
          <p:nvPr/>
        </p:nvSpPr>
        <p:spPr>
          <a:xfrm>
            <a:off x="3275856" y="1398829"/>
            <a:ext cx="3960440" cy="894971"/>
          </a:xfrm>
          <a:prstGeom prst="cloudCallout">
            <a:avLst>
              <a:gd name="adj1" fmla="val -41823"/>
              <a:gd name="adj2" fmla="val -51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Line 44">
            <a:extLst>
              <a:ext uri="{FF2B5EF4-FFF2-40B4-BE49-F238E27FC236}">
                <a16:creationId xmlns:a16="http://schemas.microsoft.com/office/drawing/2014/main" id="{D52BE056-4A07-0441-BB02-F0ECAC4FBC7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55961" y="1478862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44">
            <a:extLst>
              <a:ext uri="{FF2B5EF4-FFF2-40B4-BE49-F238E27FC236}">
                <a16:creationId xmlns:a16="http://schemas.microsoft.com/office/drawing/2014/main" id="{45864771-67D5-CF40-98C5-67E4B6D1784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808302" y="2165354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8E15EF-A81B-7644-B9C0-884972238CED}"/>
              </a:ext>
            </a:extLst>
          </p:cNvPr>
          <p:cNvSpPr txBox="1"/>
          <p:nvPr/>
        </p:nvSpPr>
        <p:spPr>
          <a:xfrm flipH="1">
            <a:off x="1556287" y="270892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0D3A8-762A-B54A-AF5A-8F7B247872E3}"/>
              </a:ext>
            </a:extLst>
          </p:cNvPr>
          <p:cNvSpPr txBox="1"/>
          <p:nvPr/>
        </p:nvSpPr>
        <p:spPr>
          <a:xfrm flipH="1">
            <a:off x="2388722" y="2584627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….</a:t>
            </a:r>
          </a:p>
        </p:txBody>
      </p:sp>
      <p:sp>
        <p:nvSpPr>
          <p:cNvPr id="18" name="Line 44">
            <a:extLst>
              <a:ext uri="{FF2B5EF4-FFF2-40B4-BE49-F238E27FC236}">
                <a16:creationId xmlns:a16="http://schemas.microsoft.com/office/drawing/2014/main" id="{E0745993-7B7B-3D47-88C9-D54D0A419F8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808302" y="2616617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B87B144-5240-AF4A-A850-55C8BEE6CE7B}"/>
              </a:ext>
            </a:extLst>
          </p:cNvPr>
          <p:cNvSpPr txBox="1"/>
          <p:nvPr/>
        </p:nvSpPr>
        <p:spPr>
          <a:xfrm flipH="1">
            <a:off x="1556287" y="316018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51D401-12FB-2542-909E-78A5FDB0CA03}"/>
              </a:ext>
            </a:extLst>
          </p:cNvPr>
          <p:cNvSpPr txBox="1"/>
          <p:nvPr/>
        </p:nvSpPr>
        <p:spPr>
          <a:xfrm flipH="1">
            <a:off x="2388722" y="303589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….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AB565C-42E3-A142-83FB-220E754472CE}"/>
              </a:ext>
            </a:extLst>
          </p:cNvPr>
          <p:cNvSpPr txBox="1"/>
          <p:nvPr/>
        </p:nvSpPr>
        <p:spPr>
          <a:xfrm flipH="1">
            <a:off x="1131012" y="3215350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E0EC7C7-2404-D44E-9CB4-B8DAC74E2CDE}"/>
              </a:ext>
            </a:extLst>
          </p:cNvPr>
          <p:cNvSpPr txBox="1"/>
          <p:nvPr/>
        </p:nvSpPr>
        <p:spPr>
          <a:xfrm flipH="1">
            <a:off x="1547664" y="147549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0B9B1D34-0912-EA4F-8333-762A794AA35C}"/>
              </a:ext>
            </a:extLst>
          </p:cNvPr>
          <p:cNvSpPr/>
          <p:nvPr/>
        </p:nvSpPr>
        <p:spPr>
          <a:xfrm>
            <a:off x="4427983" y="3405222"/>
            <a:ext cx="5242797" cy="1751970"/>
          </a:xfrm>
          <a:prstGeom prst="cloudCallout">
            <a:avLst>
              <a:gd name="adj1" fmla="val -74359"/>
              <a:gd name="adj2" fmla="val -439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Hm, ganz schön viele Einträge!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Wir werden das noch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eleganter lösen…</a:t>
            </a:r>
          </a:p>
        </p:txBody>
      </p:sp>
    </p:spTree>
    <p:extLst>
      <p:ext uri="{BB962C8B-B14F-4D97-AF65-F5344CB8AC3E}">
        <p14:creationId xmlns:p14="http://schemas.microsoft.com/office/powerpoint/2010/main" val="167349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Abstrakter Datentyp: </a:t>
            </a:r>
            <a:r>
              <a:rPr lang="de-DE" dirty="0" err="1"/>
              <a:t>Iteratoren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de-DE" sz="2400" dirty="0"/>
              <a:t>Wie kann ich über eine Struktur iterieren, dessen interne Repräsentation verborgen ist?</a:t>
            </a:r>
          </a:p>
          <a:p>
            <a:r>
              <a:rPr lang="de-DE" sz="2400" dirty="0" err="1"/>
              <a:t>Iteratoren</a:t>
            </a:r>
            <a:r>
              <a:rPr lang="de-DE" sz="2400" dirty="0"/>
              <a:t> für einfache Mengen und Multimengen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getIterator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), 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testNextElement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i</a:t>
            </a:r>
            <a:r>
              <a:rPr lang="de-DE" sz="2000" dirty="0"/>
              <a:t>), </a:t>
            </a:r>
            <a:r>
              <a:rPr lang="de-DE" sz="2000" dirty="0" err="1">
                <a:solidFill>
                  <a:srgbClr val="FF0000"/>
                </a:solidFill>
              </a:rPr>
              <a:t>testPreviousElement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i</a:t>
            </a:r>
            <a:r>
              <a:rPr lang="de-DE" sz="2000" dirty="0"/>
              <a:t>)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nextElement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i</a:t>
            </a:r>
            <a:r>
              <a:rPr lang="de-DE" sz="2000" dirty="0"/>
              <a:t>), </a:t>
            </a:r>
            <a:r>
              <a:rPr lang="de-DE" sz="2000" dirty="0" err="1">
                <a:solidFill>
                  <a:srgbClr val="FF0000"/>
                </a:solidFill>
              </a:rPr>
              <a:t>previousElement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i</a:t>
            </a:r>
            <a:r>
              <a:rPr lang="de-DE" sz="2000" dirty="0"/>
              <a:t>)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 err="1"/>
              <a:t>Iteratoren</a:t>
            </a:r>
            <a:r>
              <a:rPr lang="de-DE" sz="2200" dirty="0"/>
              <a:t> für geordnete Mengen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getIterator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, </a:t>
            </a:r>
            <a:r>
              <a:rPr lang="de-DE" sz="2000" dirty="0" err="1">
                <a:solidFill>
                  <a:srgbClr val="3C8C93"/>
                </a:solidFill>
              </a:rPr>
              <a:t>fromKey</a:t>
            </a:r>
            <a:r>
              <a:rPr lang="de-DE" sz="2000" dirty="0"/>
              <a:t>), </a:t>
            </a:r>
            <a:r>
              <a:rPr lang="de-DE" sz="2000" dirty="0" err="1">
                <a:solidFill>
                  <a:srgbClr val="FF0000"/>
                </a:solidFill>
              </a:rPr>
              <a:t>getIterator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s</a:t>
            </a:r>
            <a:r>
              <a:rPr lang="de-DE" sz="2000" dirty="0"/>
              <a:t>, </a:t>
            </a:r>
            <a:r>
              <a:rPr lang="de-DE" sz="2000" dirty="0" err="1">
                <a:solidFill>
                  <a:srgbClr val="3C8C93"/>
                </a:solidFill>
              </a:rPr>
              <a:t>fromKey</a:t>
            </a:r>
            <a:r>
              <a:rPr lang="de-DE" sz="2000" dirty="0"/>
              <a:t>, </a:t>
            </a:r>
            <a:r>
              <a:rPr lang="de-DE" sz="2000" dirty="0" err="1">
                <a:solidFill>
                  <a:srgbClr val="3C8C93"/>
                </a:solidFill>
              </a:rPr>
              <a:t>toKey</a:t>
            </a:r>
            <a:r>
              <a:rPr lang="de-DE" sz="2000" dirty="0"/>
              <a:t>)</a:t>
            </a:r>
          </a:p>
          <a:p>
            <a:pPr marL="0" indent="0">
              <a:buNone/>
            </a:pPr>
            <a:endParaRPr lang="de-DE" sz="2200" dirty="0"/>
          </a:p>
          <a:p>
            <a:pPr lvl="1"/>
            <a:endParaRPr lang="de-DE" sz="20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7" name="Cloud Callout 6">
            <a:extLst>
              <a:ext uri="{FF2B5EF4-FFF2-40B4-BE49-F238E27FC236}">
                <a16:creationId xmlns:a16="http://schemas.microsoft.com/office/drawing/2014/main" id="{9F4FC486-9F00-AB45-941F-A6E28A074563}"/>
              </a:ext>
            </a:extLst>
          </p:cNvPr>
          <p:cNvSpPr/>
          <p:nvPr/>
        </p:nvSpPr>
        <p:spPr>
          <a:xfrm>
            <a:off x="6156176" y="3284984"/>
            <a:ext cx="3744416" cy="1513284"/>
          </a:xfrm>
          <a:prstGeom prst="cloudCallout">
            <a:avLst>
              <a:gd name="adj1" fmla="val -75649"/>
              <a:gd name="adj2" fmla="val -416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Iteratoren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auch definierbar für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Stacks, Schlangen, PQs,…</a:t>
            </a:r>
          </a:p>
        </p:txBody>
      </p:sp>
    </p:spTree>
    <p:extLst>
      <p:ext uri="{BB962C8B-B14F-4D97-AF65-F5344CB8AC3E}">
        <p14:creationId xmlns:p14="http://schemas.microsoft.com/office/powerpoint/2010/main" val="124049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Iteration über die Elemente </a:t>
            </a:r>
            <a:r>
              <a:rPr lang="de-DE"/>
              <a:t>von ADTs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24967"/>
            <a:ext cx="8507413" cy="5184353"/>
          </a:xfrm>
        </p:spPr>
        <p:txBody>
          <a:bodyPr/>
          <a:lstStyle/>
          <a:p>
            <a:r>
              <a:rPr lang="de-DE" altLang="de-DE" dirty="0"/>
              <a:t>Wir wollen von der genauen Datenstruktur abstrahieren</a:t>
            </a:r>
          </a:p>
          <a:p>
            <a:endParaRPr lang="de-DE" altLang="de-DE" dirty="0"/>
          </a:p>
          <a:p>
            <a:endParaRPr lang="de-DE" altLang="de-DE" dirty="0"/>
          </a:p>
          <a:p>
            <a:endParaRPr lang="de-DE" altLang="de-DE" dirty="0"/>
          </a:p>
          <a:p>
            <a:endParaRPr lang="de-DE" altLang="de-DE" dirty="0"/>
          </a:p>
          <a:p>
            <a:endParaRPr lang="de-DE" altLang="de-DE" dirty="0"/>
          </a:p>
          <a:p>
            <a:r>
              <a:rPr lang="de-DE" altLang="de-DE" dirty="0"/>
              <a:t>Kurzschreibweise für die </a:t>
            </a:r>
            <a:r>
              <a:rPr lang="de-DE" altLang="de-DE" dirty="0" err="1"/>
              <a:t>Iteratoranwendung</a:t>
            </a:r>
            <a:endParaRPr lang="de-DE" altLang="de-DE" dirty="0"/>
          </a:p>
          <a:p>
            <a:endParaRPr lang="de-DE" altLang="de-DE" dirty="0"/>
          </a:p>
          <a:p>
            <a:endParaRPr lang="de-DE" alt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7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963307" y="4461808"/>
            <a:ext cx="69932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altLang="de-DE" sz="2000" b="1" dirty="0" err="1"/>
              <a:t>function</a:t>
            </a:r>
            <a:r>
              <a:rPr lang="de-DE" altLang="de-DE" sz="2000" dirty="0"/>
              <a:t> </a:t>
            </a:r>
            <a:r>
              <a:rPr lang="de-DE" altLang="de-DE" sz="2000" dirty="0" err="1">
                <a:solidFill>
                  <a:srgbClr val="0833FF"/>
                </a:solidFill>
              </a:rPr>
              <a:t>test</a:t>
            </a:r>
            <a:r>
              <a:rPr lang="de-DE" altLang="de-DE" sz="2000" dirty="0"/>
              <a:t>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, s</a:t>
            </a:r>
            <a:r>
              <a:rPr lang="de-DE" altLang="de-DE" sz="2000" dirty="0"/>
              <a:t>)</a:t>
            </a:r>
          </a:p>
          <a:p>
            <a:pPr marL="0" indent="0">
              <a:buNone/>
            </a:pPr>
            <a:r>
              <a:rPr lang="de-DE" altLang="de-DE" sz="2000" b="1" dirty="0"/>
              <a:t>   </a:t>
            </a:r>
            <a:r>
              <a:rPr lang="de-DE" altLang="de-DE" sz="2000" b="1" dirty="0" err="1">
                <a:solidFill>
                  <a:srgbClr val="FF0000"/>
                </a:solidFill>
              </a:rPr>
              <a:t>for</a:t>
            </a:r>
            <a:r>
              <a:rPr lang="de-DE" altLang="de-DE" sz="2000" b="1" dirty="0">
                <a:solidFill>
                  <a:srgbClr val="FF0000"/>
                </a:solidFill>
              </a:rPr>
              <a:t> 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x </a:t>
            </a:r>
            <a:r>
              <a:rPr lang="de-DE" altLang="de-DE" sz="2000" dirty="0">
                <a:solidFill>
                  <a:srgbClr val="FF0000"/>
                </a:solidFill>
              </a:rPr>
              <a:t>∈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 S </a:t>
            </a:r>
            <a:r>
              <a:rPr lang="de-DE" altLang="de-DE" sz="2000" b="1" dirty="0">
                <a:solidFill>
                  <a:srgbClr val="FF0000"/>
                </a:solidFill>
              </a:rPr>
              <a:t>do</a:t>
            </a:r>
          </a:p>
          <a:p>
            <a:r>
              <a:rPr lang="de-DE" altLang="de-DE" sz="2000" dirty="0"/>
              <a:t>     </a:t>
            </a:r>
            <a:r>
              <a:rPr lang="de-DE" altLang="de-DE" sz="2000" b="1" dirty="0" err="1"/>
              <a:t>if</a:t>
            </a:r>
            <a:r>
              <a:rPr lang="de-DE" altLang="de-DE" sz="2000" dirty="0"/>
              <a:t> 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=(s)(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/>
              <a:t>, 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(s)(x)) </a:t>
            </a:r>
            <a:r>
              <a:rPr lang="de-DE" altLang="de-DE" sz="2000" b="1" dirty="0" err="1"/>
              <a:t>then</a:t>
            </a:r>
            <a:endParaRPr lang="de-DE" altLang="de-DE" sz="2000" b="1" dirty="0"/>
          </a:p>
          <a:p>
            <a:pPr marL="0" indent="0">
              <a:buNone/>
            </a:pPr>
            <a:r>
              <a:rPr lang="de-DE" altLang="de-DE" sz="2000" dirty="0"/>
              <a:t>       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true</a:t>
            </a:r>
            <a:endParaRPr lang="de-DE" altLang="de-DE" sz="2000" dirty="0"/>
          </a:p>
          <a:p>
            <a:pPr marL="0" indent="0">
              <a:buNone/>
            </a:pPr>
            <a:r>
              <a:rPr lang="de-DE" altLang="de-DE" sz="2000" b="1" dirty="0"/>
              <a:t> 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false</a:t>
            </a:r>
            <a:endParaRPr lang="de-DE" altLang="de-DE" sz="2000" dirty="0"/>
          </a:p>
          <a:p>
            <a:endParaRPr lang="de-DE" sz="2000" dirty="0"/>
          </a:p>
        </p:txBody>
      </p:sp>
      <p:sp>
        <p:nvSpPr>
          <p:cNvPr id="6" name="Textfeld 8"/>
          <p:cNvSpPr txBox="1"/>
          <p:nvPr/>
        </p:nvSpPr>
        <p:spPr>
          <a:xfrm>
            <a:off x="963307" y="1614279"/>
            <a:ext cx="79930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altLang="de-DE" sz="2000" b="1" dirty="0" err="1"/>
              <a:t>function</a:t>
            </a:r>
            <a:r>
              <a:rPr lang="de-DE" altLang="de-DE" sz="2000" dirty="0"/>
              <a:t> </a:t>
            </a:r>
            <a:r>
              <a:rPr lang="de-DE" altLang="de-DE" sz="2000" dirty="0" err="1">
                <a:solidFill>
                  <a:srgbClr val="0833FF"/>
                </a:solidFill>
              </a:rPr>
              <a:t>test</a:t>
            </a:r>
            <a:r>
              <a:rPr lang="de-DE" altLang="de-DE" sz="2000" dirty="0"/>
              <a:t>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, s</a:t>
            </a:r>
            <a:r>
              <a:rPr lang="de-DE" altLang="de-DE" sz="2000" dirty="0"/>
              <a:t>)</a:t>
            </a:r>
          </a:p>
          <a:p>
            <a:pPr marL="0" indent="0">
              <a:buNone/>
            </a:pPr>
            <a:r>
              <a:rPr lang="de-DE" altLang="de-DE" sz="2000" dirty="0"/>
              <a:t>   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iter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sz="2000" dirty="0"/>
              <a:t>:= </a:t>
            </a:r>
            <a:r>
              <a:rPr lang="de-DE" altLang="de-DE" sz="2000" dirty="0" err="1">
                <a:solidFill>
                  <a:srgbClr val="FF0000"/>
                </a:solidFill>
              </a:rPr>
              <a:t>getIterator</a:t>
            </a:r>
            <a:r>
              <a:rPr lang="de-DE" altLang="de-DE" sz="2000" dirty="0"/>
              <a:t>(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altLang="de-DE" sz="2000" dirty="0"/>
              <a:t>)  	        	</a:t>
            </a:r>
            <a:r>
              <a:rPr lang="de-DE" altLang="de-DE" sz="2000" dirty="0">
                <a:solidFill>
                  <a:srgbClr val="FF0000"/>
                </a:solidFill>
              </a:rPr>
              <a:t>// Erzeuge </a:t>
            </a:r>
            <a:r>
              <a:rPr lang="de-DE" altLang="de-DE" sz="2000" dirty="0" err="1">
                <a:solidFill>
                  <a:srgbClr val="FF0000"/>
                </a:solidFill>
              </a:rPr>
              <a:t>Iterator</a:t>
            </a:r>
            <a:r>
              <a:rPr lang="de-DE" altLang="de-DE" sz="2000" dirty="0">
                <a:solidFill>
                  <a:srgbClr val="FF0000"/>
                </a:solidFill>
              </a:rPr>
              <a:t> mit Zustand</a:t>
            </a:r>
          </a:p>
          <a:p>
            <a:pPr marL="0" indent="0">
              <a:buNone/>
            </a:pPr>
            <a:r>
              <a:rPr lang="de-DE" altLang="de-DE" sz="2000" b="1" dirty="0"/>
              <a:t>   </a:t>
            </a:r>
            <a:r>
              <a:rPr lang="de-DE" altLang="de-DE" sz="2000" b="1" dirty="0" err="1"/>
              <a:t>while</a:t>
            </a:r>
            <a:r>
              <a:rPr lang="de-DE" altLang="de-DE" sz="2000" b="1" dirty="0"/>
              <a:t> </a:t>
            </a:r>
            <a:r>
              <a:rPr lang="de-DE" altLang="de-DE" sz="2000" dirty="0" err="1">
                <a:solidFill>
                  <a:srgbClr val="FF0000"/>
                </a:solidFill>
              </a:rPr>
              <a:t>testNextElement</a:t>
            </a:r>
            <a:r>
              <a:rPr lang="de-DE" altLang="de-DE" sz="2000" dirty="0"/>
              <a:t>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iter</a:t>
            </a:r>
            <a:r>
              <a:rPr lang="de-DE" altLang="de-DE" sz="2000" dirty="0"/>
              <a:t>) </a:t>
            </a:r>
            <a:r>
              <a:rPr lang="de-DE" altLang="de-DE" sz="2000" b="1" dirty="0"/>
              <a:t>do</a:t>
            </a:r>
            <a:r>
              <a:rPr lang="de-DE" altLang="de-DE" sz="2000" dirty="0"/>
              <a:t>  	</a:t>
            </a:r>
            <a:r>
              <a:rPr lang="de-DE" altLang="de-DE" sz="2000" dirty="0">
                <a:solidFill>
                  <a:srgbClr val="FF0000"/>
                </a:solidFill>
              </a:rPr>
              <a:t>// Noch ein Element vorhanden?</a:t>
            </a:r>
          </a:p>
          <a:p>
            <a:pPr marL="0" indent="0">
              <a:buNone/>
            </a:pPr>
            <a:r>
              <a:rPr lang="de-DE" altLang="de-DE" sz="2000" dirty="0"/>
              <a:t>     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altLang="de-DE" sz="2000" dirty="0"/>
              <a:t> := </a:t>
            </a:r>
            <a:r>
              <a:rPr lang="de-DE" altLang="de-DE" sz="2000" dirty="0" err="1">
                <a:solidFill>
                  <a:srgbClr val="FF0000"/>
                </a:solidFill>
              </a:rPr>
              <a:t>nextElement</a:t>
            </a:r>
            <a:r>
              <a:rPr lang="de-DE" altLang="de-DE" sz="2000" dirty="0"/>
              <a:t>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iter</a:t>
            </a:r>
            <a:r>
              <a:rPr lang="de-DE" altLang="de-DE" sz="2000" dirty="0"/>
              <a:t>)            	</a:t>
            </a:r>
            <a:r>
              <a:rPr lang="de-DE" altLang="de-DE" sz="2000" dirty="0">
                <a:solidFill>
                  <a:srgbClr val="FF0000"/>
                </a:solidFill>
              </a:rPr>
              <a:t>// Funkt. mit </a:t>
            </a:r>
            <a:r>
              <a:rPr lang="de-DE" altLang="de-DE" sz="2000" dirty="0" err="1">
                <a:solidFill>
                  <a:srgbClr val="FF0000"/>
                </a:solidFill>
              </a:rPr>
              <a:t>Iteratorzustandsänderung</a:t>
            </a:r>
            <a:endParaRPr lang="de-DE" altLang="de-D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altLang="de-DE" sz="2000" dirty="0"/>
              <a:t>     </a:t>
            </a:r>
            <a:r>
              <a:rPr lang="de-DE" altLang="de-DE" sz="2000" b="1" dirty="0" err="1"/>
              <a:t>if</a:t>
            </a:r>
            <a:r>
              <a:rPr lang="de-DE" altLang="de-DE" sz="2000" dirty="0"/>
              <a:t> 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=(s)(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/>
              <a:t>, 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(s)(x))</a:t>
            </a:r>
            <a:r>
              <a:rPr lang="de-DE" altLang="de-DE" sz="2000" dirty="0"/>
              <a:t> </a:t>
            </a:r>
            <a:r>
              <a:rPr lang="de-DE" altLang="de-DE" sz="2000" b="1" dirty="0" err="1"/>
              <a:t>then</a:t>
            </a:r>
            <a:br>
              <a:rPr lang="de-DE" altLang="de-DE" sz="2000" dirty="0"/>
            </a:br>
            <a:r>
              <a:rPr lang="de-DE" altLang="de-DE" sz="2000" dirty="0"/>
              <a:t>      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true</a:t>
            </a:r>
            <a:endParaRPr lang="de-DE" altLang="de-DE" sz="2000" dirty="0"/>
          </a:p>
          <a:p>
            <a:pPr marL="0" indent="0">
              <a:buNone/>
            </a:pPr>
            <a:r>
              <a:rPr lang="de-DE" altLang="de-DE" sz="2000" b="1" dirty="0"/>
              <a:t>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false</a:t>
            </a: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121498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Ultrakurzschreibweise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24967"/>
            <a:ext cx="8507413" cy="5184353"/>
          </a:xfrm>
        </p:spPr>
        <p:txBody>
          <a:bodyPr/>
          <a:lstStyle/>
          <a:p>
            <a:r>
              <a:rPr lang="de-DE" altLang="de-DE" dirty="0">
                <a:solidFill>
                  <a:srgbClr val="0833FF"/>
                </a:solidFill>
              </a:rPr>
              <a:t>Doppelpunkt als Kontext</a:t>
            </a:r>
          </a:p>
          <a:p>
            <a:endParaRPr lang="de-DE" altLang="de-DE" dirty="0"/>
          </a:p>
          <a:p>
            <a:endParaRPr lang="de-DE" altLang="de-DE" dirty="0"/>
          </a:p>
          <a:p>
            <a:endParaRPr lang="de-DE" altLang="de-DE" dirty="0"/>
          </a:p>
          <a:p>
            <a:pPr marL="0" indent="0">
              <a:buNone/>
            </a:pPr>
            <a:endParaRPr lang="de-DE" altLang="de-DE" dirty="0"/>
          </a:p>
          <a:p>
            <a:endParaRPr lang="de-DE" altLang="de-DE" dirty="0"/>
          </a:p>
          <a:p>
            <a:r>
              <a:rPr lang="de-DE" altLang="de-DE" dirty="0"/>
              <a:t>Wenn im Rumpf spezielle Funktionen (oder Prozeduren) für </a:t>
            </a:r>
            <a:r>
              <a:rPr lang="de-DE" altLang="de-DE" dirty="0">
                <a:solidFill>
                  <a:srgbClr val="FF0000"/>
                </a:solidFill>
              </a:rPr>
              <a:t>Kontextvariable</a:t>
            </a:r>
            <a:r>
              <a:rPr lang="de-DE" altLang="de-DE" dirty="0"/>
              <a:t> (mit </a:t>
            </a:r>
            <a:r>
              <a:rPr lang="de-DE" altLang="de-DE" dirty="0">
                <a:solidFill>
                  <a:srgbClr val="FF0000"/>
                </a:solidFill>
              </a:rPr>
              <a:t>:</a:t>
            </a:r>
            <a:r>
              <a:rPr lang="de-DE" altLang="de-DE" dirty="0"/>
              <a:t> gekennzeichnet) definiert sind, </a:t>
            </a:r>
            <a:br>
              <a:rPr lang="de-DE" altLang="de-DE" dirty="0"/>
            </a:br>
            <a:r>
              <a:rPr lang="de-DE" altLang="de-DE" dirty="0"/>
              <a:t>dann werden diese auch verwendet</a:t>
            </a:r>
          </a:p>
          <a:p>
            <a:r>
              <a:rPr lang="de-DE" altLang="de-DE" dirty="0"/>
              <a:t>Gilt hier für </a:t>
            </a:r>
            <a:r>
              <a:rPr lang="de-DE" altLang="de-DE" dirty="0">
                <a:solidFill>
                  <a:srgbClr val="FF0000"/>
                </a:solidFill>
              </a:rPr>
              <a:t>=</a:t>
            </a:r>
            <a:r>
              <a:rPr lang="de-DE" altLang="de-DE" dirty="0"/>
              <a:t> und </a:t>
            </a:r>
            <a:r>
              <a:rPr lang="de-DE" altLang="de-DE" dirty="0" err="1">
                <a:solidFill>
                  <a:srgbClr val="FF0000"/>
                </a:solidFill>
              </a:rPr>
              <a:t>key</a:t>
            </a:r>
            <a:endParaRPr lang="de-DE" altLang="de-DE" dirty="0">
              <a:solidFill>
                <a:srgbClr val="FF0000"/>
              </a:solidFill>
            </a:endParaRPr>
          </a:p>
          <a:p>
            <a:pPr lvl="1"/>
            <a:r>
              <a:rPr lang="de-DE" altLang="de-DE" dirty="0"/>
              <a:t>Im Kontext </a:t>
            </a:r>
            <a:r>
              <a:rPr lang="de-DE" altLang="de-DE" dirty="0">
                <a:solidFill>
                  <a:srgbClr val="FF0000"/>
                </a:solidFill>
              </a:rPr>
              <a:t>s: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dirty="0"/>
              <a:t>steht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dirty="0">
                <a:solidFill>
                  <a:srgbClr val="FF0000"/>
                </a:solidFill>
              </a:rPr>
              <a:t>=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dirty="0"/>
              <a:t>für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 =(s) </a:t>
            </a:r>
            <a:r>
              <a:rPr lang="de-DE" altLang="de-DE" dirty="0"/>
              <a:t>und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dirty="0" err="1">
                <a:solidFill>
                  <a:srgbClr val="FF0000"/>
                </a:solidFill>
              </a:rPr>
              <a:t>key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dirty="0"/>
              <a:t>für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altLang="de-DE" dirty="0">
                <a:solidFill>
                  <a:schemeClr val="accent1">
                    <a:lumMod val="50000"/>
                  </a:schemeClr>
                </a:solidFill>
              </a:rPr>
              <a:t>(s)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C9740C44-8747-BB44-ADB6-3E6CEFD9CF6F}" type="slidenum">
              <a:rPr lang="de-DE"/>
              <a:pPr/>
              <a:t>8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963307" y="1653730"/>
            <a:ext cx="69932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altLang="de-DE" sz="2000" b="1" dirty="0" err="1"/>
              <a:t>function</a:t>
            </a:r>
            <a:r>
              <a:rPr lang="de-DE" altLang="de-DE" sz="2000" dirty="0"/>
              <a:t> </a:t>
            </a:r>
            <a:r>
              <a:rPr lang="de-DE" altLang="de-DE" sz="2000" dirty="0" err="1">
                <a:solidFill>
                  <a:srgbClr val="0833FF"/>
                </a:solidFill>
              </a:rPr>
              <a:t>test</a:t>
            </a:r>
            <a:r>
              <a:rPr lang="de-DE" altLang="de-DE" sz="2000" dirty="0"/>
              <a:t>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altLang="de-DE" sz="2000" dirty="0">
                <a:solidFill>
                  <a:srgbClr val="FF0000"/>
                </a:solidFill>
              </a:rPr>
              <a:t>s:</a:t>
            </a:r>
            <a:r>
              <a:rPr lang="de-DE" altLang="de-DE" sz="2000" dirty="0"/>
              <a:t>)</a:t>
            </a:r>
          </a:p>
          <a:p>
            <a:pPr marL="0" indent="0">
              <a:buNone/>
            </a:pPr>
            <a:r>
              <a:rPr lang="de-DE" altLang="de-DE" sz="2000" b="1" dirty="0"/>
              <a:t>   </a:t>
            </a:r>
            <a:r>
              <a:rPr lang="de-DE" altLang="de-DE" sz="2000" b="1" dirty="0" err="1"/>
              <a:t>for</a:t>
            </a:r>
            <a:r>
              <a:rPr lang="de-DE" altLang="de-DE" sz="2000" b="1" dirty="0">
                <a:solidFill>
                  <a:srgbClr val="FF0000"/>
                </a:solidFill>
              </a:rPr>
              <a:t> 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x ∈ s </a:t>
            </a:r>
            <a:r>
              <a:rPr lang="de-DE" altLang="de-DE" sz="2000" b="1" dirty="0"/>
              <a:t>do</a:t>
            </a:r>
          </a:p>
          <a:p>
            <a:r>
              <a:rPr lang="de-DE" altLang="de-DE" sz="2000" dirty="0"/>
              <a:t>     </a:t>
            </a:r>
            <a:r>
              <a:rPr lang="de-DE" altLang="de-DE" sz="2000" b="1" dirty="0" err="1"/>
              <a:t>if</a:t>
            </a:r>
            <a:r>
              <a:rPr lang="de-DE" altLang="de-DE" sz="2000" dirty="0"/>
              <a:t> 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sz="2000" dirty="0">
                <a:solidFill>
                  <a:srgbClr val="FF0000"/>
                </a:solidFill>
              </a:rPr>
              <a:t>=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altLang="de-DE" sz="2000" dirty="0" err="1">
                <a:solidFill>
                  <a:srgbClr val="FF0000"/>
                </a:solidFill>
              </a:rPr>
              <a:t>key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(x) </a:t>
            </a:r>
            <a:r>
              <a:rPr lang="de-DE" altLang="de-DE" sz="2000" b="1" dirty="0" err="1"/>
              <a:t>then</a:t>
            </a:r>
            <a:endParaRPr lang="de-DE" altLang="de-DE" sz="2000" b="1" dirty="0"/>
          </a:p>
          <a:p>
            <a:pPr marL="0" indent="0">
              <a:buNone/>
            </a:pPr>
            <a:r>
              <a:rPr lang="de-DE" altLang="de-DE" sz="2000" dirty="0"/>
              <a:t>       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true</a:t>
            </a:r>
            <a:endParaRPr lang="de-DE" altLang="de-DE" sz="2000" dirty="0"/>
          </a:p>
          <a:p>
            <a:pPr marL="0" indent="0">
              <a:buNone/>
            </a:pPr>
            <a:r>
              <a:rPr lang="de-DE" altLang="de-DE" sz="2000" b="1" dirty="0"/>
              <a:t>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false</a:t>
            </a:r>
            <a:endParaRPr lang="de-DE" altLang="de-DE" sz="2000" dirty="0"/>
          </a:p>
          <a:p>
            <a:endParaRPr lang="de-DE" sz="2000" dirty="0"/>
          </a:p>
        </p:txBody>
      </p:sp>
      <p:sp>
        <p:nvSpPr>
          <p:cNvPr id="12" name="Textfeld 8">
            <a:extLst>
              <a:ext uri="{FF2B5EF4-FFF2-40B4-BE49-F238E27FC236}">
                <a16:creationId xmlns:a16="http://schemas.microsoft.com/office/drawing/2014/main" id="{62EE3687-0210-A34A-A2A2-BE557EE43AC6}"/>
              </a:ext>
            </a:extLst>
          </p:cNvPr>
          <p:cNvSpPr txBox="1"/>
          <p:nvPr/>
        </p:nvSpPr>
        <p:spPr>
          <a:xfrm>
            <a:off x="4364269" y="1653730"/>
            <a:ext cx="38801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altLang="de-DE" sz="2000" b="1" dirty="0" err="1"/>
              <a:t>function</a:t>
            </a:r>
            <a:r>
              <a:rPr lang="de-DE" altLang="de-DE" sz="2000" dirty="0"/>
              <a:t> </a:t>
            </a:r>
            <a:r>
              <a:rPr lang="de-DE" altLang="de-DE" sz="2000" dirty="0" err="1">
                <a:solidFill>
                  <a:srgbClr val="0833FF"/>
                </a:solidFill>
              </a:rPr>
              <a:t>test</a:t>
            </a:r>
            <a:r>
              <a:rPr lang="de-DE" altLang="de-DE" sz="2000" dirty="0"/>
              <a:t>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altLang="de-DE" sz="2000" dirty="0">
                <a:solidFill>
                  <a:srgbClr val="FF0000"/>
                </a:solidFill>
              </a:rPr>
              <a:t>s</a:t>
            </a:r>
            <a:r>
              <a:rPr lang="de-DE" altLang="de-DE" sz="2000" dirty="0"/>
              <a:t>)</a:t>
            </a:r>
          </a:p>
          <a:p>
            <a:pPr marL="0" indent="0">
              <a:buNone/>
            </a:pPr>
            <a:r>
              <a:rPr lang="de-DE" altLang="de-DE" sz="2000" b="1" dirty="0"/>
              <a:t>   </a:t>
            </a:r>
            <a:r>
              <a:rPr lang="de-DE" altLang="de-DE" sz="2000" b="1" dirty="0" err="1"/>
              <a:t>for</a:t>
            </a:r>
            <a:r>
              <a:rPr lang="de-DE" altLang="de-DE" sz="2000" b="1" dirty="0">
                <a:solidFill>
                  <a:srgbClr val="FF0000"/>
                </a:solidFill>
              </a:rPr>
              <a:t> 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x ∈ s </a:t>
            </a:r>
            <a:r>
              <a:rPr lang="de-DE" altLang="de-DE" sz="2000" b="1" dirty="0"/>
              <a:t>do</a:t>
            </a:r>
          </a:p>
          <a:p>
            <a:r>
              <a:rPr lang="de-DE" altLang="de-DE" sz="2000" dirty="0"/>
              <a:t>     </a:t>
            </a:r>
            <a:r>
              <a:rPr lang="de-DE" altLang="de-DE" sz="2000" b="1" dirty="0" err="1"/>
              <a:t>if</a:t>
            </a:r>
            <a:r>
              <a:rPr lang="de-DE" altLang="de-DE" sz="2000" dirty="0"/>
              <a:t> </a:t>
            </a:r>
            <a:r>
              <a:rPr lang="de-DE" altLang="de-DE" sz="2000" dirty="0">
                <a:solidFill>
                  <a:srgbClr val="FF0000"/>
                </a:solidFill>
              </a:rPr>
              <a:t>=(s)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alt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altLang="de-DE" sz="2000" dirty="0"/>
              <a:t>, </a:t>
            </a:r>
            <a:r>
              <a:rPr lang="de-DE" altLang="de-DE" sz="2000" dirty="0" err="1">
                <a:solidFill>
                  <a:srgbClr val="FF0000"/>
                </a:solidFill>
              </a:rPr>
              <a:t>key</a:t>
            </a:r>
            <a:r>
              <a:rPr lang="de-DE" altLang="de-DE" sz="2000" dirty="0">
                <a:solidFill>
                  <a:srgbClr val="FF0000"/>
                </a:solidFill>
              </a:rPr>
              <a:t>(s)</a:t>
            </a:r>
            <a:r>
              <a:rPr lang="de-DE" altLang="de-DE" sz="2000" dirty="0">
                <a:solidFill>
                  <a:schemeClr val="accent1">
                    <a:lumMod val="50000"/>
                  </a:schemeClr>
                </a:solidFill>
              </a:rPr>
              <a:t>(x)) </a:t>
            </a:r>
            <a:r>
              <a:rPr lang="de-DE" altLang="de-DE" sz="2000" b="1" dirty="0" err="1"/>
              <a:t>then</a:t>
            </a:r>
            <a:endParaRPr lang="de-DE" altLang="de-DE" sz="2000" b="1" dirty="0"/>
          </a:p>
          <a:p>
            <a:pPr marL="0" indent="0">
              <a:buNone/>
            </a:pPr>
            <a:r>
              <a:rPr lang="de-DE" altLang="de-DE" sz="2000" dirty="0"/>
              <a:t>       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true</a:t>
            </a:r>
            <a:endParaRPr lang="de-DE" altLang="de-DE" sz="2000" dirty="0"/>
          </a:p>
          <a:p>
            <a:pPr marL="0" indent="0">
              <a:buNone/>
            </a:pPr>
            <a:r>
              <a:rPr lang="de-DE" altLang="de-DE" sz="2000" b="1" dirty="0"/>
              <a:t>  </a:t>
            </a:r>
            <a:r>
              <a:rPr lang="de-DE" altLang="de-DE" sz="2000" b="1" dirty="0" err="1"/>
              <a:t>return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false</a:t>
            </a: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268568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C313A4F-2074-F347-9C0E-160A73ED5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DE" dirty="0"/>
              <a:t>Zuviel Redundanz?</a:t>
            </a:r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Alles pro Instanz speichern?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635F5AA-06C7-2649-A408-787A2485F327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-347952" y="2694480"/>
            <a:ext cx="2566652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10A79BCA-3C3C-DA45-B1FC-05A2784FA86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927060" y="820899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44">
            <a:extLst>
              <a:ext uri="{FF2B5EF4-FFF2-40B4-BE49-F238E27FC236}">
                <a16:creationId xmlns:a16="http://schemas.microsoft.com/office/drawing/2014/main" id="{E264770C-C4A1-8E4C-BC42-5B514AD551B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19501" y="1651375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22A89-C728-424C-BDC2-812B8C5002F2}"/>
              </a:ext>
            </a:extLst>
          </p:cNvPr>
          <p:cNvSpPr txBox="1"/>
          <p:nvPr/>
        </p:nvSpPr>
        <p:spPr>
          <a:xfrm flipH="1">
            <a:off x="1267486" y="22141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551B54-D5A7-6448-9C49-A7CA2C307290}"/>
              </a:ext>
            </a:extLst>
          </p:cNvPr>
          <p:cNvSpPr txBox="1"/>
          <p:nvPr/>
        </p:nvSpPr>
        <p:spPr>
          <a:xfrm flipH="1">
            <a:off x="2099921" y="207064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identity</a:t>
            </a:r>
          </a:p>
        </p:txBody>
      </p:sp>
      <p:sp>
        <p:nvSpPr>
          <p:cNvPr id="14" name="Line 44">
            <a:extLst>
              <a:ext uri="{FF2B5EF4-FFF2-40B4-BE49-F238E27FC236}">
                <a16:creationId xmlns:a16="http://schemas.microsoft.com/office/drawing/2014/main" id="{D52BE056-4A07-0441-BB02-F0ECAC4FBC7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67160" y="1416146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44">
            <a:extLst>
              <a:ext uri="{FF2B5EF4-FFF2-40B4-BE49-F238E27FC236}">
                <a16:creationId xmlns:a16="http://schemas.microsoft.com/office/drawing/2014/main" id="{45864771-67D5-CF40-98C5-67E4B6D1784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19501" y="2102638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8E15EF-A81B-7644-B9C0-884972238CED}"/>
              </a:ext>
            </a:extLst>
          </p:cNvPr>
          <p:cNvSpPr txBox="1"/>
          <p:nvPr/>
        </p:nvSpPr>
        <p:spPr>
          <a:xfrm flipH="1">
            <a:off x="1267486" y="264620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0D3A8-762A-B54A-AF5A-8F7B247872E3}"/>
              </a:ext>
            </a:extLst>
          </p:cNvPr>
          <p:cNvSpPr txBox="1"/>
          <p:nvPr/>
        </p:nvSpPr>
        <p:spPr>
          <a:xfrm flipH="1">
            <a:off x="2099921" y="252191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18" name="Line 44">
            <a:extLst>
              <a:ext uri="{FF2B5EF4-FFF2-40B4-BE49-F238E27FC236}">
                <a16:creationId xmlns:a16="http://schemas.microsoft.com/office/drawing/2014/main" id="{E0745993-7B7B-3D47-88C9-D54D0A419F8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19501" y="255390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B87B144-5240-AF4A-A850-55C8BEE6CE7B}"/>
              </a:ext>
            </a:extLst>
          </p:cNvPr>
          <p:cNvSpPr txBox="1"/>
          <p:nvPr/>
        </p:nvSpPr>
        <p:spPr>
          <a:xfrm flipH="1">
            <a:off x="1267486" y="309746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51D401-12FB-2542-909E-78A5FDB0CA03}"/>
              </a:ext>
            </a:extLst>
          </p:cNvPr>
          <p:cNvSpPr txBox="1"/>
          <p:nvPr/>
        </p:nvSpPr>
        <p:spPr>
          <a:xfrm flipH="1">
            <a:off x="2099921" y="297317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AB565C-42E3-A142-83FB-220E754472CE}"/>
              </a:ext>
            </a:extLst>
          </p:cNvPr>
          <p:cNvSpPr txBox="1"/>
          <p:nvPr/>
        </p:nvSpPr>
        <p:spPr>
          <a:xfrm flipH="1">
            <a:off x="842211" y="3152634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E0EC7C7-2404-D44E-9CB4-B8DAC74E2CDE}"/>
              </a:ext>
            </a:extLst>
          </p:cNvPr>
          <p:cNvSpPr txBox="1"/>
          <p:nvPr/>
        </p:nvSpPr>
        <p:spPr>
          <a:xfrm flipH="1">
            <a:off x="1258863" y="1412776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24" name="Rectangle 39">
            <a:extLst>
              <a:ext uri="{FF2B5EF4-FFF2-40B4-BE49-F238E27FC236}">
                <a16:creationId xmlns:a16="http://schemas.microsoft.com/office/drawing/2014/main" id="{E86C51EB-66B5-FA47-8D05-4BA6246BAEA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2675615" y="2694480"/>
            <a:ext cx="2566652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" name="Line 44">
            <a:extLst>
              <a:ext uri="{FF2B5EF4-FFF2-40B4-BE49-F238E27FC236}">
                <a16:creationId xmlns:a16="http://schemas.microsoft.com/office/drawing/2014/main" id="{790F8509-B9DE-AB43-8A9E-45C8115F596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950627" y="820899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" name="Line 44">
            <a:extLst>
              <a:ext uri="{FF2B5EF4-FFF2-40B4-BE49-F238E27FC236}">
                <a16:creationId xmlns:a16="http://schemas.microsoft.com/office/drawing/2014/main" id="{879D09B7-CAB2-D74D-B89C-F8595728A18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543068" y="1651375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DA62FF-6AFB-584A-982E-B98A83731D6F}"/>
              </a:ext>
            </a:extLst>
          </p:cNvPr>
          <p:cNvSpPr txBox="1"/>
          <p:nvPr/>
        </p:nvSpPr>
        <p:spPr>
          <a:xfrm flipH="1">
            <a:off x="4291053" y="22141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E9D5A6-06F0-FC40-B217-8E9CA560C457}"/>
              </a:ext>
            </a:extLst>
          </p:cNvPr>
          <p:cNvSpPr txBox="1"/>
          <p:nvPr/>
        </p:nvSpPr>
        <p:spPr>
          <a:xfrm flipH="1">
            <a:off x="5123488" y="207064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identity</a:t>
            </a:r>
          </a:p>
        </p:txBody>
      </p:sp>
      <p:sp>
        <p:nvSpPr>
          <p:cNvPr id="29" name="Line 44">
            <a:extLst>
              <a:ext uri="{FF2B5EF4-FFF2-40B4-BE49-F238E27FC236}">
                <a16:creationId xmlns:a16="http://schemas.microsoft.com/office/drawing/2014/main" id="{75FD9AED-E0CF-6C41-80B3-019E554F88F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3490727" y="1416146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44">
            <a:extLst>
              <a:ext uri="{FF2B5EF4-FFF2-40B4-BE49-F238E27FC236}">
                <a16:creationId xmlns:a16="http://schemas.microsoft.com/office/drawing/2014/main" id="{AF93FBBE-3EE1-7B44-B882-01DDA7A8E18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543068" y="2102638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7B2530-E558-0344-ADAA-1AAF515330D2}"/>
              </a:ext>
            </a:extLst>
          </p:cNvPr>
          <p:cNvSpPr txBox="1"/>
          <p:nvPr/>
        </p:nvSpPr>
        <p:spPr>
          <a:xfrm flipH="1">
            <a:off x="4291053" y="264620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FECBF12-A442-244A-88DB-D51A00369C7D}"/>
              </a:ext>
            </a:extLst>
          </p:cNvPr>
          <p:cNvSpPr txBox="1"/>
          <p:nvPr/>
        </p:nvSpPr>
        <p:spPr>
          <a:xfrm flipH="1">
            <a:off x="5123488" y="252191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33" name="Line 44">
            <a:extLst>
              <a:ext uri="{FF2B5EF4-FFF2-40B4-BE49-F238E27FC236}">
                <a16:creationId xmlns:a16="http://schemas.microsoft.com/office/drawing/2014/main" id="{88D07EC3-4D8A-C341-B622-B31C2E57CF0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543068" y="2553901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2694DDD-A7D0-7F47-A0F9-A7DDB1E8EFAE}"/>
              </a:ext>
            </a:extLst>
          </p:cNvPr>
          <p:cNvSpPr txBox="1"/>
          <p:nvPr/>
        </p:nvSpPr>
        <p:spPr>
          <a:xfrm flipH="1">
            <a:off x="4291053" y="309746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2E2CE1D-4C8F-6C4E-922A-3252641C72A5}"/>
              </a:ext>
            </a:extLst>
          </p:cNvPr>
          <p:cNvSpPr txBox="1"/>
          <p:nvPr/>
        </p:nvSpPr>
        <p:spPr>
          <a:xfrm flipH="1">
            <a:off x="5123488" y="297317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DAE0A3-9E80-F94C-B1B0-DF84844FA8F2}"/>
              </a:ext>
            </a:extLst>
          </p:cNvPr>
          <p:cNvSpPr txBox="1"/>
          <p:nvPr/>
        </p:nvSpPr>
        <p:spPr>
          <a:xfrm flipH="1">
            <a:off x="3865778" y="3152634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B78CC7-3AC7-824F-9458-70389F1752C0}"/>
              </a:ext>
            </a:extLst>
          </p:cNvPr>
          <p:cNvSpPr txBox="1"/>
          <p:nvPr/>
        </p:nvSpPr>
        <p:spPr>
          <a:xfrm flipH="1">
            <a:off x="4282430" y="1412776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52" name="Rectangle 39">
            <a:extLst>
              <a:ext uri="{FF2B5EF4-FFF2-40B4-BE49-F238E27FC236}">
                <a16:creationId xmlns:a16="http://schemas.microsoft.com/office/drawing/2014/main" id="{993F9195-0785-7848-8FF6-DAD206C81D41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721245" y="2694479"/>
            <a:ext cx="2566652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" name="Line 44">
            <a:extLst>
              <a:ext uri="{FF2B5EF4-FFF2-40B4-BE49-F238E27FC236}">
                <a16:creationId xmlns:a16="http://schemas.microsoft.com/office/drawing/2014/main" id="{B81278F4-B39F-3344-9F70-67496FA19EA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996257" y="820898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" name="Line 44">
            <a:extLst>
              <a:ext uri="{FF2B5EF4-FFF2-40B4-BE49-F238E27FC236}">
                <a16:creationId xmlns:a16="http://schemas.microsoft.com/office/drawing/2014/main" id="{73CF296A-8283-7E45-A082-2CEB5D33DF4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588698" y="1651374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1B2BFA-1FE2-BD4C-B179-CBD4664D8914}"/>
              </a:ext>
            </a:extLst>
          </p:cNvPr>
          <p:cNvSpPr txBox="1"/>
          <p:nvPr/>
        </p:nvSpPr>
        <p:spPr>
          <a:xfrm flipH="1">
            <a:off x="7336683" y="221415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key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E8F3A60-FD92-BE43-B369-DA05C824FC81}"/>
              </a:ext>
            </a:extLst>
          </p:cNvPr>
          <p:cNvSpPr txBox="1"/>
          <p:nvPr/>
        </p:nvSpPr>
        <p:spPr>
          <a:xfrm flipH="1">
            <a:off x="8169118" y="2070647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identity</a:t>
            </a:r>
          </a:p>
        </p:txBody>
      </p:sp>
      <p:sp>
        <p:nvSpPr>
          <p:cNvPr id="57" name="Line 44">
            <a:extLst>
              <a:ext uri="{FF2B5EF4-FFF2-40B4-BE49-F238E27FC236}">
                <a16:creationId xmlns:a16="http://schemas.microsoft.com/office/drawing/2014/main" id="{9F1DA779-ED71-A640-9438-38092C370B0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536357" y="1416145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" name="Line 44">
            <a:extLst>
              <a:ext uri="{FF2B5EF4-FFF2-40B4-BE49-F238E27FC236}">
                <a16:creationId xmlns:a16="http://schemas.microsoft.com/office/drawing/2014/main" id="{89535007-2B3F-BC4B-9123-DEA7DB2631D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588698" y="2102637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2C8373-B5A2-ED4B-A69B-A25C56952E55}"/>
              </a:ext>
            </a:extLst>
          </p:cNvPr>
          <p:cNvSpPr txBox="1"/>
          <p:nvPr/>
        </p:nvSpPr>
        <p:spPr>
          <a:xfrm flipH="1">
            <a:off x="7336683" y="264620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6A7270F-E119-3D4E-98DA-69470645427D}"/>
              </a:ext>
            </a:extLst>
          </p:cNvPr>
          <p:cNvSpPr txBox="1"/>
          <p:nvPr/>
        </p:nvSpPr>
        <p:spPr>
          <a:xfrm flipH="1">
            <a:off x="8169118" y="252191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=</a:t>
            </a:r>
          </a:p>
        </p:txBody>
      </p:sp>
      <p:sp>
        <p:nvSpPr>
          <p:cNvPr id="61" name="Line 44">
            <a:extLst>
              <a:ext uri="{FF2B5EF4-FFF2-40B4-BE49-F238E27FC236}">
                <a16:creationId xmlns:a16="http://schemas.microsoft.com/office/drawing/2014/main" id="{05F6B8B7-0EBF-E94B-93D4-74CFDE27159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588698" y="2553900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4F18628-4C8C-EA40-9302-5FA144A11769}"/>
              </a:ext>
            </a:extLst>
          </p:cNvPr>
          <p:cNvSpPr txBox="1"/>
          <p:nvPr/>
        </p:nvSpPr>
        <p:spPr>
          <a:xfrm flipH="1">
            <a:off x="7336683" y="309746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2EA58EB-E723-A44E-8268-6B07C9FF49BE}"/>
              </a:ext>
            </a:extLst>
          </p:cNvPr>
          <p:cNvSpPr txBox="1"/>
          <p:nvPr/>
        </p:nvSpPr>
        <p:spPr>
          <a:xfrm flipH="1">
            <a:off x="8169118" y="297317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&lt;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69D4885-B1E8-4D43-A528-4D8B614EFE3A}"/>
              </a:ext>
            </a:extLst>
          </p:cNvPr>
          <p:cNvSpPr txBox="1"/>
          <p:nvPr/>
        </p:nvSpPr>
        <p:spPr>
          <a:xfrm flipH="1">
            <a:off x="6911408" y="3152633"/>
            <a:ext cx="232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  <a:br>
              <a:rPr lang="en-DE" dirty="0"/>
            </a:br>
            <a:r>
              <a:rPr lang="en-DE" dirty="0"/>
              <a:t>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2C5F389-E4F2-1C43-B98F-43024A928F86}"/>
              </a:ext>
            </a:extLst>
          </p:cNvPr>
          <p:cNvSpPr txBox="1"/>
          <p:nvPr/>
        </p:nvSpPr>
        <p:spPr>
          <a:xfrm flipH="1">
            <a:off x="7328060" y="1412775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B2D2C7D-0E60-0E4B-80FD-D6E8FFC3FCDD}"/>
              </a:ext>
            </a:extLst>
          </p:cNvPr>
          <p:cNvSpPr txBox="1"/>
          <p:nvPr/>
        </p:nvSpPr>
        <p:spPr>
          <a:xfrm>
            <a:off x="81550" y="1313873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1438065-0B10-4343-B186-332AD71C6440}"/>
              </a:ext>
            </a:extLst>
          </p:cNvPr>
          <p:cNvSpPr txBox="1"/>
          <p:nvPr/>
        </p:nvSpPr>
        <p:spPr>
          <a:xfrm>
            <a:off x="3087640" y="1313873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A697CF1-C2D2-9747-840A-CA101D42FFBC}"/>
              </a:ext>
            </a:extLst>
          </p:cNvPr>
          <p:cNvSpPr txBox="1"/>
          <p:nvPr/>
        </p:nvSpPr>
        <p:spPr>
          <a:xfrm>
            <a:off x="6128020" y="1313873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389294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9283</TotalTime>
  <Words>3355</Words>
  <Application>Microsoft Macintosh PowerPoint</Application>
  <PresentationFormat>On-screen Show (4:3)</PresentationFormat>
  <Paragraphs>838</Paragraphs>
  <Slides>48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Arial Unicode MS</vt:lpstr>
      <vt:lpstr>Calibri</vt:lpstr>
      <vt:lpstr>Chalkduster</vt:lpstr>
      <vt:lpstr>cmsy10</vt:lpstr>
      <vt:lpstr>Myriad Pro</vt:lpstr>
      <vt:lpstr>Symbol</vt:lpstr>
      <vt:lpstr>Wingdings</vt:lpstr>
      <vt:lpstr>7_Standarddesign</vt:lpstr>
      <vt:lpstr>Algorithmen und Datenstrukturen</vt:lpstr>
      <vt:lpstr>Menge</vt:lpstr>
      <vt:lpstr>Mengen</vt:lpstr>
      <vt:lpstr>Vergleiche mit Zeichenketten</vt:lpstr>
      <vt:lpstr>Mengen mit speziellen Eigenschaften</vt:lpstr>
      <vt:lpstr>Abstrakter Datentyp: Iteratoren</vt:lpstr>
      <vt:lpstr>Iteration über die Elemente von ADTs</vt:lpstr>
      <vt:lpstr>Ultrakurzschreibweise</vt:lpstr>
      <vt:lpstr>Alles pro Instanz speichern?</vt:lpstr>
      <vt:lpstr>Typen</vt:lpstr>
      <vt:lpstr>Kontexte und Instanzen</vt:lpstr>
      <vt:lpstr>Typdefinition und Methoden</vt:lpstr>
      <vt:lpstr>Typen und instanzspezifische Daten</vt:lpstr>
      <vt:lpstr>Typerweiterungen</vt:lpstr>
      <vt:lpstr>Typerweiterungen und Instanzen</vt:lpstr>
      <vt:lpstr>Mengen: API (1)</vt:lpstr>
      <vt:lpstr>Mengen: API (2)</vt:lpstr>
      <vt:lpstr>Mengen: API (3)</vt:lpstr>
      <vt:lpstr>Generische Funktionen (typspezifische Methoden)</vt:lpstr>
      <vt:lpstr>Menge als ADT</vt:lpstr>
      <vt:lpstr>Danksagung</vt:lpstr>
      <vt:lpstr>Repräsentation als verkettete Liste?</vt:lpstr>
      <vt:lpstr>Selbstanordnende Listen</vt:lpstr>
      <vt:lpstr>Strategien von selbstanordnenden Listen</vt:lpstr>
      <vt:lpstr>Beispiel selbstanordnende Listen, MF-Regel</vt:lpstr>
      <vt:lpstr>Beispiel selbstanordnende Listen, MF-Regel</vt:lpstr>
      <vt:lpstr>Beispiel selbstanordnende Listen, MF-Regel</vt:lpstr>
      <vt:lpstr>Repräsentation als Array?</vt:lpstr>
      <vt:lpstr>Binäre Suche</vt:lpstr>
      <vt:lpstr>Einfügen und Löschen bei Arrays</vt:lpstr>
      <vt:lpstr>Repräsentation als sortierte Liste?</vt:lpstr>
      <vt:lpstr>Wahl der Repräsentationsstruktur</vt:lpstr>
      <vt:lpstr>Motivation für Suche nach neuer Trägerstruktur</vt:lpstr>
      <vt:lpstr>Binäre Suchbäume - Definition</vt:lpstr>
      <vt:lpstr>Beispiele für binäre Suchbäume</vt:lpstr>
      <vt:lpstr>Suche im binären Suchbaum</vt:lpstr>
      <vt:lpstr>Suche nach 28</vt:lpstr>
      <vt:lpstr>Suche nach 13</vt:lpstr>
      <vt:lpstr>Binärer Suchbaum</vt:lpstr>
      <vt:lpstr>Suchstruktur</vt:lpstr>
      <vt:lpstr>Binärer Suchbaum (ideal)</vt:lpstr>
      <vt:lpstr>Binärer Suchbaum (ideal)</vt:lpstr>
      <vt:lpstr>Aufgabe: Iteration über alle Elemente?</vt:lpstr>
      <vt:lpstr>Aufgabe: Iteration auch über Baumknoten?</vt:lpstr>
      <vt:lpstr>Inorder-Ausgabe ergibt Sortierreihenfolge</vt:lpstr>
      <vt:lpstr>Aufgabe: Fold für Bäume</vt:lpstr>
      <vt:lpstr>Aufgabe: Iteration auch über Baumknoten?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2117</cp:revision>
  <cp:lastPrinted>2015-04-09T12:56:16Z</cp:lastPrinted>
  <dcterms:created xsi:type="dcterms:W3CDTF">2010-04-27T12:26:40Z</dcterms:created>
  <dcterms:modified xsi:type="dcterms:W3CDTF">2020-04-15T16:49:31Z</dcterms:modified>
</cp:coreProperties>
</file>