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3"/>
  </p:notesMasterIdLst>
  <p:handoutMasterIdLst>
    <p:handoutMasterId r:id="rId44"/>
  </p:handoutMasterIdLst>
  <p:sldIdLst>
    <p:sldId id="273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759" r:id="rId12"/>
    <p:sldId id="290" r:id="rId13"/>
    <p:sldId id="291" r:id="rId14"/>
    <p:sldId id="292" r:id="rId15"/>
    <p:sldId id="293" r:id="rId16"/>
    <p:sldId id="294" r:id="rId17"/>
    <p:sldId id="476" r:id="rId18"/>
    <p:sldId id="662" r:id="rId19"/>
    <p:sldId id="757" r:id="rId20"/>
    <p:sldId id="670" r:id="rId21"/>
    <p:sldId id="674" r:id="rId22"/>
    <p:sldId id="669" r:id="rId23"/>
    <p:sldId id="478" r:id="rId24"/>
    <p:sldId id="479" r:id="rId25"/>
    <p:sldId id="480" r:id="rId26"/>
    <p:sldId id="481" r:id="rId27"/>
    <p:sldId id="723" r:id="rId28"/>
    <p:sldId id="482" r:id="rId29"/>
    <p:sldId id="724" r:id="rId30"/>
    <p:sldId id="725" r:id="rId31"/>
    <p:sldId id="483" r:id="rId32"/>
    <p:sldId id="484" r:id="rId33"/>
    <p:sldId id="485" r:id="rId34"/>
    <p:sldId id="732" r:id="rId35"/>
    <p:sldId id="735" r:id="rId36"/>
    <p:sldId id="486" r:id="rId37"/>
    <p:sldId id="733" r:id="rId38"/>
    <p:sldId id="734" r:id="rId39"/>
    <p:sldId id="487" r:id="rId40"/>
    <p:sldId id="488" r:id="rId41"/>
    <p:sldId id="758" r:id="rId4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833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86395"/>
  </p:normalViewPr>
  <p:slideViewPr>
    <p:cSldViewPr>
      <p:cViewPr varScale="1">
        <p:scale>
          <a:sx n="105" d="100"/>
          <a:sy n="105" d="100"/>
        </p:scale>
        <p:origin x="12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5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16.04.20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16.04.20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17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94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45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24D5B89-3325-D044-A9E2-707542AC534C}" type="datetime1">
              <a:rPr lang="de-DE"/>
              <a:pPr/>
              <a:t>16.04.20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Kapitel 3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33590-2229-F248-96F0-143ED4C33B9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3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>
                <a:cs typeface="+mn-cs"/>
              </a:rPr>
              <a:t> (</a:t>
            </a:r>
            <a:r>
              <a:rPr lang="de-DE" sz="2400" dirty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BC25-4C0D-954F-B39D-B2DB19145DBF}" type="slidenum">
              <a:rPr lang="de-DE"/>
              <a:pPr/>
              <a:t>10</a:t>
            </a:fld>
            <a:endParaRPr lang="de-DE"/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Insert(12)</a:t>
            </a:r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11890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96614" name="Rectangle 6"/>
          <p:cNvSpPr>
            <a:spLocks noChangeArrowheads="1"/>
          </p:cNvSpPr>
          <p:nvPr/>
        </p:nvSpPr>
        <p:spPr bwMode="auto">
          <a:xfrm>
            <a:off x="37798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96615" name="Rectangle 7"/>
          <p:cNvSpPr>
            <a:spLocks noChangeArrowheads="1"/>
          </p:cNvSpPr>
          <p:nvPr/>
        </p:nvSpPr>
        <p:spPr bwMode="auto">
          <a:xfrm>
            <a:off x="4645025" y="51577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12</a:t>
            </a:r>
          </a:p>
        </p:txBody>
      </p:sp>
      <p:sp>
        <p:nvSpPr>
          <p:cNvPr id="196616" name="Rectangle 8"/>
          <p:cNvSpPr>
            <a:spLocks noChangeArrowheads="1"/>
          </p:cNvSpPr>
          <p:nvPr/>
        </p:nvSpPr>
        <p:spPr bwMode="auto">
          <a:xfrm>
            <a:off x="63738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96617" name="Rectangle 9"/>
          <p:cNvSpPr>
            <a:spLocks noChangeArrowheads="1"/>
          </p:cNvSpPr>
          <p:nvPr/>
        </p:nvSpPr>
        <p:spPr bwMode="auto">
          <a:xfrm>
            <a:off x="72374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196618" name="Oval 10"/>
          <p:cNvSpPr>
            <a:spLocks noChangeArrowheads="1"/>
          </p:cNvSpPr>
          <p:nvPr/>
        </p:nvSpPr>
        <p:spPr bwMode="auto">
          <a:xfrm>
            <a:off x="2557463" y="2781300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96619" name="Line 11"/>
          <p:cNvSpPr>
            <a:spLocks noChangeShapeType="1"/>
          </p:cNvSpPr>
          <p:nvPr/>
        </p:nvSpPr>
        <p:spPr bwMode="auto">
          <a:xfrm flipH="1">
            <a:off x="1403350" y="3286125"/>
            <a:ext cx="1225550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20" name="Line 12"/>
          <p:cNvSpPr>
            <a:spLocks noChangeShapeType="1"/>
          </p:cNvSpPr>
          <p:nvPr/>
        </p:nvSpPr>
        <p:spPr bwMode="auto">
          <a:xfrm>
            <a:off x="2989263" y="3286125"/>
            <a:ext cx="287337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21" name="Oval 13"/>
          <p:cNvSpPr>
            <a:spLocks noChangeArrowheads="1"/>
          </p:cNvSpPr>
          <p:nvPr/>
        </p:nvSpPr>
        <p:spPr bwMode="auto">
          <a:xfrm>
            <a:off x="6805613" y="393382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96622" name="Oval 14"/>
          <p:cNvSpPr>
            <a:spLocks noChangeArrowheads="1"/>
          </p:cNvSpPr>
          <p:nvPr/>
        </p:nvSpPr>
        <p:spPr bwMode="auto">
          <a:xfrm>
            <a:off x="6013450" y="27813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96623" name="Line 15"/>
          <p:cNvSpPr>
            <a:spLocks noChangeShapeType="1"/>
          </p:cNvSpPr>
          <p:nvPr/>
        </p:nvSpPr>
        <p:spPr bwMode="auto">
          <a:xfrm flipH="1">
            <a:off x="5580063" y="3286125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24" name="Line 16"/>
          <p:cNvSpPr>
            <a:spLocks noChangeShapeType="1"/>
          </p:cNvSpPr>
          <p:nvPr/>
        </p:nvSpPr>
        <p:spPr bwMode="auto">
          <a:xfrm>
            <a:off x="6445250" y="3286125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25" name="Line 17"/>
          <p:cNvSpPr>
            <a:spLocks noChangeShapeType="1"/>
          </p:cNvSpPr>
          <p:nvPr/>
        </p:nvSpPr>
        <p:spPr bwMode="auto">
          <a:xfrm flipH="1">
            <a:off x="6588125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26" name="Line 18"/>
          <p:cNvSpPr>
            <a:spLocks noChangeShapeType="1"/>
          </p:cNvSpPr>
          <p:nvPr/>
        </p:nvSpPr>
        <p:spPr bwMode="auto">
          <a:xfrm>
            <a:off x="7092950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27" name="Oval 19"/>
          <p:cNvSpPr>
            <a:spLocks noChangeArrowheads="1"/>
          </p:cNvSpPr>
          <p:nvPr/>
        </p:nvSpPr>
        <p:spPr bwMode="auto">
          <a:xfrm>
            <a:off x="4284663" y="162877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96628" name="Line 20"/>
          <p:cNvSpPr>
            <a:spLocks noChangeShapeType="1"/>
          </p:cNvSpPr>
          <p:nvPr/>
        </p:nvSpPr>
        <p:spPr bwMode="auto">
          <a:xfrm flipH="1">
            <a:off x="3060700" y="1989138"/>
            <a:ext cx="1223963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29" name="Line 21"/>
          <p:cNvSpPr>
            <a:spLocks noChangeShapeType="1"/>
          </p:cNvSpPr>
          <p:nvPr/>
        </p:nvSpPr>
        <p:spPr bwMode="auto">
          <a:xfrm>
            <a:off x="4789488" y="2062163"/>
            <a:ext cx="12239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0" name="Line 22"/>
          <p:cNvSpPr>
            <a:spLocks noChangeShapeType="1"/>
          </p:cNvSpPr>
          <p:nvPr/>
        </p:nvSpPr>
        <p:spPr bwMode="auto">
          <a:xfrm>
            <a:off x="1692275" y="5300663"/>
            <a:ext cx="93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1" name="Line 23"/>
          <p:cNvSpPr>
            <a:spLocks noChangeShapeType="1"/>
          </p:cNvSpPr>
          <p:nvPr/>
        </p:nvSpPr>
        <p:spPr bwMode="auto">
          <a:xfrm flipH="1" flipV="1">
            <a:off x="1692275" y="5516563"/>
            <a:ext cx="93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2" name="Line 24"/>
          <p:cNvSpPr>
            <a:spLocks noChangeShapeType="1"/>
          </p:cNvSpPr>
          <p:nvPr/>
        </p:nvSpPr>
        <p:spPr bwMode="auto">
          <a:xfrm>
            <a:off x="4284663" y="53022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3" name="Line 25"/>
          <p:cNvSpPr>
            <a:spLocks noChangeShapeType="1"/>
          </p:cNvSpPr>
          <p:nvPr/>
        </p:nvSpPr>
        <p:spPr bwMode="auto">
          <a:xfrm flipH="1">
            <a:off x="4284663" y="55181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6" name="Line 28"/>
          <p:cNvSpPr>
            <a:spLocks noChangeShapeType="1"/>
          </p:cNvSpPr>
          <p:nvPr/>
        </p:nvSpPr>
        <p:spPr bwMode="auto">
          <a:xfrm>
            <a:off x="6877050" y="53022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7" name="Line 29"/>
          <p:cNvSpPr>
            <a:spLocks noChangeShapeType="1"/>
          </p:cNvSpPr>
          <p:nvPr/>
        </p:nvSpPr>
        <p:spPr bwMode="auto">
          <a:xfrm flipH="1">
            <a:off x="6877050" y="55181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38" name="Rectangle 30"/>
          <p:cNvSpPr>
            <a:spLocks noChangeArrowheads="1"/>
          </p:cNvSpPr>
          <p:nvPr/>
        </p:nvSpPr>
        <p:spPr bwMode="auto">
          <a:xfrm>
            <a:off x="26273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96639" name="Line 31"/>
          <p:cNvSpPr>
            <a:spLocks noChangeShapeType="1"/>
          </p:cNvSpPr>
          <p:nvPr/>
        </p:nvSpPr>
        <p:spPr bwMode="auto">
          <a:xfrm>
            <a:off x="3132138" y="53006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40" name="Line 32"/>
          <p:cNvSpPr>
            <a:spLocks noChangeShapeType="1"/>
          </p:cNvSpPr>
          <p:nvPr/>
        </p:nvSpPr>
        <p:spPr bwMode="auto">
          <a:xfrm flipH="1" flipV="1">
            <a:off x="3132138" y="55165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41" name="Oval 33"/>
          <p:cNvSpPr>
            <a:spLocks noChangeArrowheads="1"/>
          </p:cNvSpPr>
          <p:nvPr/>
        </p:nvSpPr>
        <p:spPr bwMode="auto">
          <a:xfrm>
            <a:off x="3203575" y="38608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96642" name="Line 34"/>
          <p:cNvSpPr>
            <a:spLocks noChangeShapeType="1"/>
          </p:cNvSpPr>
          <p:nvPr/>
        </p:nvSpPr>
        <p:spPr bwMode="auto">
          <a:xfrm flipH="1">
            <a:off x="29162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43" name="Line 35"/>
          <p:cNvSpPr>
            <a:spLocks noChangeShapeType="1"/>
          </p:cNvSpPr>
          <p:nvPr/>
        </p:nvSpPr>
        <p:spPr bwMode="auto">
          <a:xfrm>
            <a:off x="35639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44" name="Rectangle 36"/>
          <p:cNvSpPr>
            <a:spLocks noChangeArrowheads="1"/>
          </p:cNvSpPr>
          <p:nvPr/>
        </p:nvSpPr>
        <p:spPr bwMode="auto">
          <a:xfrm>
            <a:off x="5508625" y="51577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96645" name="Line 37"/>
          <p:cNvSpPr>
            <a:spLocks noChangeShapeType="1"/>
          </p:cNvSpPr>
          <p:nvPr/>
        </p:nvSpPr>
        <p:spPr bwMode="auto">
          <a:xfrm>
            <a:off x="6011863" y="53006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46" name="Line 38"/>
          <p:cNvSpPr>
            <a:spLocks noChangeShapeType="1"/>
          </p:cNvSpPr>
          <p:nvPr/>
        </p:nvSpPr>
        <p:spPr bwMode="auto">
          <a:xfrm flipH="1">
            <a:off x="6011863" y="55165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47" name="Line 39"/>
          <p:cNvSpPr>
            <a:spLocks noChangeShapeType="1"/>
          </p:cNvSpPr>
          <p:nvPr/>
        </p:nvSpPr>
        <p:spPr bwMode="auto">
          <a:xfrm>
            <a:off x="5148263" y="53006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48" name="Line 40"/>
          <p:cNvSpPr>
            <a:spLocks noChangeShapeType="1"/>
          </p:cNvSpPr>
          <p:nvPr/>
        </p:nvSpPr>
        <p:spPr bwMode="auto">
          <a:xfrm flipH="1">
            <a:off x="5148263" y="55165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49" name="Oval 41"/>
          <p:cNvSpPr>
            <a:spLocks noChangeArrowheads="1"/>
          </p:cNvSpPr>
          <p:nvPr/>
        </p:nvSpPr>
        <p:spPr bwMode="auto">
          <a:xfrm>
            <a:off x="5148263" y="393382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12</a:t>
            </a:r>
          </a:p>
        </p:txBody>
      </p:sp>
      <p:sp>
        <p:nvSpPr>
          <p:cNvPr id="196650" name="Line 42"/>
          <p:cNvSpPr>
            <a:spLocks noChangeShapeType="1"/>
          </p:cNvSpPr>
          <p:nvPr/>
        </p:nvSpPr>
        <p:spPr bwMode="auto">
          <a:xfrm flipH="1">
            <a:off x="4932363" y="4437063"/>
            <a:ext cx="360362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651" name="Line 43"/>
          <p:cNvSpPr>
            <a:spLocks noChangeShapeType="1"/>
          </p:cNvSpPr>
          <p:nvPr/>
        </p:nvSpPr>
        <p:spPr bwMode="auto">
          <a:xfrm>
            <a:off x="5508625" y="4437063"/>
            <a:ext cx="2159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" name="Rechteck 4">
            <a:extLst>
              <a:ext uri="{FF2B5EF4-FFF2-40B4-BE49-F238E27FC236}">
                <a16:creationId xmlns:a16="http://schemas.microsoft.com/office/drawing/2014/main" id="{E0C1F14A-921B-2345-A263-7FA282AFDF4B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392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4813-7346-4343-947A-FB24EB442F39}" type="slidenum">
              <a:rPr lang="de-DE"/>
              <a:pPr/>
              <a:t>11</a:t>
            </a:fld>
            <a:endParaRPr lang="de-DE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Delete Operation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800" dirty="0" err="1">
                <a:solidFill>
                  <a:srgbClr val="FF0000"/>
                </a:solidFill>
              </a:rPr>
              <a:t>delete</a:t>
            </a:r>
            <a:r>
              <a:rPr lang="de-DE" sz="2800" dirty="0"/>
              <a:t>(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, s:</a:t>
            </a:r>
            <a:r>
              <a:rPr lang="de-DE" sz="2800" dirty="0"/>
              <a:t>)</a:t>
            </a:r>
            <a:br>
              <a:rPr lang="de-DE" sz="2800" dirty="0"/>
            </a:br>
            <a:r>
              <a:rPr lang="de-DE" sz="2800" dirty="0"/>
              <a:t>Erst </a:t>
            </a:r>
            <a:r>
              <a:rPr lang="de-DE" sz="2800" dirty="0" err="1">
                <a:solidFill>
                  <a:schemeClr val="accent2"/>
                </a:solidFill>
              </a:rPr>
              <a:t>search</a:t>
            </a:r>
            <a:r>
              <a:rPr lang="de-DE" sz="2800" dirty="0"/>
              <a:t>(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, s</a:t>
            </a:r>
            <a:r>
              <a:rPr lang="de-DE" sz="2800" dirty="0"/>
              <a:t>) bis ein Element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/>
              <a:t> in Liste erreicht. Falls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baseline="-25000" dirty="0">
                <a:solidFill>
                  <a:schemeClr val="hlink"/>
                </a:solidFill>
              </a:rPr>
              <a:t> 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 =</a:t>
            </a:r>
            <a:r>
              <a:rPr lang="de-DE" sz="2800" baseline="-250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/>
              <a:t>, lösche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/>
              <a:t> aus Liste und Vater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von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/>
              <a:t> aus </a:t>
            </a:r>
            <a:r>
              <a:rPr lang="de-DE" sz="2800" dirty="0" err="1"/>
              <a:t>Suchbaum</a:t>
            </a:r>
            <a:r>
              <a:rPr lang="de-DE" sz="2800" dirty="0"/>
              <a:t>, und setze den Baumknoten 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/>
              <a:t> mit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baseline="-25000" dirty="0">
                <a:solidFill>
                  <a:schemeClr val="hlink"/>
                </a:solidFill>
              </a:rPr>
              <a:t> 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) = 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/>
              <a:t>: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dirty="0">
                <a:solidFill>
                  <a:schemeClr val="hlink"/>
                </a:solidFill>
              </a:rPr>
              <a:t>) :=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dirty="0">
                <a:solidFill>
                  <a:schemeClr val="hlink"/>
                </a:solidFill>
              </a:rPr>
              <a:t>(v)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2FAC6FD8-EE81-1144-BE92-92E5E47246B8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37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3329-08FE-5A4A-9418-220D48782D12}" type="slidenum">
              <a:rPr lang="de-DE"/>
              <a:pPr/>
              <a:t>12</a:t>
            </a:fld>
            <a:endParaRPr lang="de-DE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Delete(1)</a:t>
            </a:r>
          </a:p>
        </p:txBody>
      </p:sp>
      <p:sp>
        <p:nvSpPr>
          <p:cNvPr id="198660" name="Rectangle 4"/>
          <p:cNvSpPr>
            <a:spLocks noChangeArrowheads="1"/>
          </p:cNvSpPr>
          <p:nvPr/>
        </p:nvSpPr>
        <p:spPr bwMode="auto">
          <a:xfrm>
            <a:off x="11890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98661" name="Rectangle 5"/>
          <p:cNvSpPr>
            <a:spLocks noChangeArrowheads="1"/>
          </p:cNvSpPr>
          <p:nvPr/>
        </p:nvSpPr>
        <p:spPr bwMode="auto">
          <a:xfrm>
            <a:off x="37798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98662" name="Rectangle 6"/>
          <p:cNvSpPr>
            <a:spLocks noChangeArrowheads="1"/>
          </p:cNvSpPr>
          <p:nvPr/>
        </p:nvSpPr>
        <p:spPr bwMode="auto">
          <a:xfrm>
            <a:off x="4645025" y="51577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12</a:t>
            </a:r>
          </a:p>
        </p:txBody>
      </p:sp>
      <p:sp>
        <p:nvSpPr>
          <p:cNvPr id="198663" name="Rectangle 7"/>
          <p:cNvSpPr>
            <a:spLocks noChangeArrowheads="1"/>
          </p:cNvSpPr>
          <p:nvPr/>
        </p:nvSpPr>
        <p:spPr bwMode="auto">
          <a:xfrm>
            <a:off x="63738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72374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198665" name="Oval 9"/>
          <p:cNvSpPr>
            <a:spLocks noChangeArrowheads="1"/>
          </p:cNvSpPr>
          <p:nvPr/>
        </p:nvSpPr>
        <p:spPr bwMode="auto">
          <a:xfrm>
            <a:off x="2557463" y="2781300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98666" name="Line 10"/>
          <p:cNvSpPr>
            <a:spLocks noChangeShapeType="1"/>
          </p:cNvSpPr>
          <p:nvPr/>
        </p:nvSpPr>
        <p:spPr bwMode="auto">
          <a:xfrm flipH="1">
            <a:off x="1403350" y="3286125"/>
            <a:ext cx="1225550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67" name="Line 11"/>
          <p:cNvSpPr>
            <a:spLocks noChangeShapeType="1"/>
          </p:cNvSpPr>
          <p:nvPr/>
        </p:nvSpPr>
        <p:spPr bwMode="auto">
          <a:xfrm>
            <a:off x="2989263" y="3286125"/>
            <a:ext cx="287337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68" name="Oval 12"/>
          <p:cNvSpPr>
            <a:spLocks noChangeArrowheads="1"/>
          </p:cNvSpPr>
          <p:nvPr/>
        </p:nvSpPr>
        <p:spPr bwMode="auto">
          <a:xfrm>
            <a:off x="6805613" y="393382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98669" name="Oval 13"/>
          <p:cNvSpPr>
            <a:spLocks noChangeArrowheads="1"/>
          </p:cNvSpPr>
          <p:nvPr/>
        </p:nvSpPr>
        <p:spPr bwMode="auto">
          <a:xfrm>
            <a:off x="6013450" y="27813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98670" name="Line 14"/>
          <p:cNvSpPr>
            <a:spLocks noChangeShapeType="1"/>
          </p:cNvSpPr>
          <p:nvPr/>
        </p:nvSpPr>
        <p:spPr bwMode="auto">
          <a:xfrm flipH="1">
            <a:off x="5580063" y="3286125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71" name="Line 15"/>
          <p:cNvSpPr>
            <a:spLocks noChangeShapeType="1"/>
          </p:cNvSpPr>
          <p:nvPr/>
        </p:nvSpPr>
        <p:spPr bwMode="auto">
          <a:xfrm>
            <a:off x="6445250" y="3286125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72" name="Line 16"/>
          <p:cNvSpPr>
            <a:spLocks noChangeShapeType="1"/>
          </p:cNvSpPr>
          <p:nvPr/>
        </p:nvSpPr>
        <p:spPr bwMode="auto">
          <a:xfrm flipH="1">
            <a:off x="6588125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73" name="Line 17"/>
          <p:cNvSpPr>
            <a:spLocks noChangeShapeType="1"/>
          </p:cNvSpPr>
          <p:nvPr/>
        </p:nvSpPr>
        <p:spPr bwMode="auto">
          <a:xfrm>
            <a:off x="7092950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74" name="Oval 18"/>
          <p:cNvSpPr>
            <a:spLocks noChangeArrowheads="1"/>
          </p:cNvSpPr>
          <p:nvPr/>
        </p:nvSpPr>
        <p:spPr bwMode="auto">
          <a:xfrm>
            <a:off x="4284663" y="162877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98675" name="Line 19"/>
          <p:cNvSpPr>
            <a:spLocks noChangeShapeType="1"/>
          </p:cNvSpPr>
          <p:nvPr/>
        </p:nvSpPr>
        <p:spPr bwMode="auto">
          <a:xfrm flipH="1">
            <a:off x="3060700" y="1989138"/>
            <a:ext cx="1223963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76" name="Line 20"/>
          <p:cNvSpPr>
            <a:spLocks noChangeShapeType="1"/>
          </p:cNvSpPr>
          <p:nvPr/>
        </p:nvSpPr>
        <p:spPr bwMode="auto">
          <a:xfrm>
            <a:off x="4789488" y="2062163"/>
            <a:ext cx="12239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77" name="Line 21"/>
          <p:cNvSpPr>
            <a:spLocks noChangeShapeType="1"/>
          </p:cNvSpPr>
          <p:nvPr/>
        </p:nvSpPr>
        <p:spPr bwMode="auto">
          <a:xfrm>
            <a:off x="1692275" y="5300663"/>
            <a:ext cx="93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78" name="Line 22"/>
          <p:cNvSpPr>
            <a:spLocks noChangeShapeType="1"/>
          </p:cNvSpPr>
          <p:nvPr/>
        </p:nvSpPr>
        <p:spPr bwMode="auto">
          <a:xfrm flipH="1" flipV="1">
            <a:off x="1692275" y="5516563"/>
            <a:ext cx="93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79" name="Line 23"/>
          <p:cNvSpPr>
            <a:spLocks noChangeShapeType="1"/>
          </p:cNvSpPr>
          <p:nvPr/>
        </p:nvSpPr>
        <p:spPr bwMode="auto">
          <a:xfrm>
            <a:off x="4284663" y="53022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80" name="Line 24"/>
          <p:cNvSpPr>
            <a:spLocks noChangeShapeType="1"/>
          </p:cNvSpPr>
          <p:nvPr/>
        </p:nvSpPr>
        <p:spPr bwMode="auto">
          <a:xfrm flipH="1">
            <a:off x="4284663" y="55181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81" name="Line 25"/>
          <p:cNvSpPr>
            <a:spLocks noChangeShapeType="1"/>
          </p:cNvSpPr>
          <p:nvPr/>
        </p:nvSpPr>
        <p:spPr bwMode="auto">
          <a:xfrm>
            <a:off x="6877050" y="53022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82" name="Line 26"/>
          <p:cNvSpPr>
            <a:spLocks noChangeShapeType="1"/>
          </p:cNvSpPr>
          <p:nvPr/>
        </p:nvSpPr>
        <p:spPr bwMode="auto">
          <a:xfrm flipH="1">
            <a:off x="6877050" y="55181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83" name="Rectangle 27"/>
          <p:cNvSpPr>
            <a:spLocks noChangeArrowheads="1"/>
          </p:cNvSpPr>
          <p:nvPr/>
        </p:nvSpPr>
        <p:spPr bwMode="auto">
          <a:xfrm>
            <a:off x="26273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98684" name="Line 28"/>
          <p:cNvSpPr>
            <a:spLocks noChangeShapeType="1"/>
          </p:cNvSpPr>
          <p:nvPr/>
        </p:nvSpPr>
        <p:spPr bwMode="auto">
          <a:xfrm>
            <a:off x="3132138" y="53006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85" name="Line 29"/>
          <p:cNvSpPr>
            <a:spLocks noChangeShapeType="1"/>
          </p:cNvSpPr>
          <p:nvPr/>
        </p:nvSpPr>
        <p:spPr bwMode="auto">
          <a:xfrm flipH="1" flipV="1">
            <a:off x="3132138" y="55165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86" name="Oval 30"/>
          <p:cNvSpPr>
            <a:spLocks noChangeArrowheads="1"/>
          </p:cNvSpPr>
          <p:nvPr/>
        </p:nvSpPr>
        <p:spPr bwMode="auto">
          <a:xfrm>
            <a:off x="3203575" y="38608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98687" name="Line 31"/>
          <p:cNvSpPr>
            <a:spLocks noChangeShapeType="1"/>
          </p:cNvSpPr>
          <p:nvPr/>
        </p:nvSpPr>
        <p:spPr bwMode="auto">
          <a:xfrm flipH="1">
            <a:off x="29162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88" name="Line 32"/>
          <p:cNvSpPr>
            <a:spLocks noChangeShapeType="1"/>
          </p:cNvSpPr>
          <p:nvPr/>
        </p:nvSpPr>
        <p:spPr bwMode="auto">
          <a:xfrm>
            <a:off x="35639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89" name="Rectangle 33"/>
          <p:cNvSpPr>
            <a:spLocks noChangeArrowheads="1"/>
          </p:cNvSpPr>
          <p:nvPr/>
        </p:nvSpPr>
        <p:spPr bwMode="auto">
          <a:xfrm>
            <a:off x="5508625" y="51577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98690" name="Line 34"/>
          <p:cNvSpPr>
            <a:spLocks noChangeShapeType="1"/>
          </p:cNvSpPr>
          <p:nvPr/>
        </p:nvSpPr>
        <p:spPr bwMode="auto">
          <a:xfrm>
            <a:off x="6011863" y="53006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91" name="Line 35"/>
          <p:cNvSpPr>
            <a:spLocks noChangeShapeType="1"/>
          </p:cNvSpPr>
          <p:nvPr/>
        </p:nvSpPr>
        <p:spPr bwMode="auto">
          <a:xfrm flipH="1">
            <a:off x="6011863" y="55165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92" name="Line 36"/>
          <p:cNvSpPr>
            <a:spLocks noChangeShapeType="1"/>
          </p:cNvSpPr>
          <p:nvPr/>
        </p:nvSpPr>
        <p:spPr bwMode="auto">
          <a:xfrm>
            <a:off x="5148263" y="53006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93" name="Line 37"/>
          <p:cNvSpPr>
            <a:spLocks noChangeShapeType="1"/>
          </p:cNvSpPr>
          <p:nvPr/>
        </p:nvSpPr>
        <p:spPr bwMode="auto">
          <a:xfrm flipH="1">
            <a:off x="5148263" y="55165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94" name="Oval 38"/>
          <p:cNvSpPr>
            <a:spLocks noChangeArrowheads="1"/>
          </p:cNvSpPr>
          <p:nvPr/>
        </p:nvSpPr>
        <p:spPr bwMode="auto">
          <a:xfrm>
            <a:off x="5148263" y="393382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12</a:t>
            </a:r>
          </a:p>
        </p:txBody>
      </p:sp>
      <p:sp>
        <p:nvSpPr>
          <p:cNvPr id="198695" name="Line 39"/>
          <p:cNvSpPr>
            <a:spLocks noChangeShapeType="1"/>
          </p:cNvSpPr>
          <p:nvPr/>
        </p:nvSpPr>
        <p:spPr bwMode="auto">
          <a:xfrm flipH="1">
            <a:off x="4932363" y="4437063"/>
            <a:ext cx="360362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96" name="Line 40"/>
          <p:cNvSpPr>
            <a:spLocks noChangeShapeType="1"/>
          </p:cNvSpPr>
          <p:nvPr/>
        </p:nvSpPr>
        <p:spPr bwMode="auto">
          <a:xfrm>
            <a:off x="5508625" y="4437063"/>
            <a:ext cx="2159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" name="Rechteck 4">
            <a:extLst>
              <a:ext uri="{FF2B5EF4-FFF2-40B4-BE49-F238E27FC236}">
                <a16:creationId xmlns:a16="http://schemas.microsoft.com/office/drawing/2014/main" id="{31853E57-173E-2142-BAAE-F00F13F341F6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4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986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986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986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000" fill="hold"/>
                                        <p:tgtEl>
                                          <p:spTgt spid="1986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1986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986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8F64-17C2-1F4E-BB62-49091DCA1662}" type="slidenum">
              <a:rPr lang="de-DE"/>
              <a:pPr/>
              <a:t>13</a:t>
            </a:fld>
            <a:endParaRPr lang="de-DE"/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Delete(1)</a:t>
            </a:r>
          </a:p>
        </p:txBody>
      </p:sp>
      <p:sp>
        <p:nvSpPr>
          <p:cNvPr id="200710" name="Rectangle 6"/>
          <p:cNvSpPr>
            <a:spLocks noChangeArrowheads="1"/>
          </p:cNvSpPr>
          <p:nvPr/>
        </p:nvSpPr>
        <p:spPr bwMode="auto">
          <a:xfrm>
            <a:off x="37798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200711" name="Rectangle 7"/>
          <p:cNvSpPr>
            <a:spLocks noChangeArrowheads="1"/>
          </p:cNvSpPr>
          <p:nvPr/>
        </p:nvSpPr>
        <p:spPr bwMode="auto">
          <a:xfrm>
            <a:off x="4645025" y="51577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12</a:t>
            </a:r>
          </a:p>
        </p:txBody>
      </p:sp>
      <p:sp>
        <p:nvSpPr>
          <p:cNvPr id="200712" name="Rectangle 8"/>
          <p:cNvSpPr>
            <a:spLocks noChangeArrowheads="1"/>
          </p:cNvSpPr>
          <p:nvPr/>
        </p:nvSpPr>
        <p:spPr bwMode="auto">
          <a:xfrm>
            <a:off x="63738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200713" name="Rectangle 9"/>
          <p:cNvSpPr>
            <a:spLocks noChangeArrowheads="1"/>
          </p:cNvSpPr>
          <p:nvPr/>
        </p:nvSpPr>
        <p:spPr bwMode="auto">
          <a:xfrm>
            <a:off x="72374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200717" name="Oval 13"/>
          <p:cNvSpPr>
            <a:spLocks noChangeArrowheads="1"/>
          </p:cNvSpPr>
          <p:nvPr/>
        </p:nvSpPr>
        <p:spPr bwMode="auto">
          <a:xfrm>
            <a:off x="6805613" y="393382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200718" name="Oval 14"/>
          <p:cNvSpPr>
            <a:spLocks noChangeArrowheads="1"/>
          </p:cNvSpPr>
          <p:nvPr/>
        </p:nvSpPr>
        <p:spPr bwMode="auto">
          <a:xfrm>
            <a:off x="6013450" y="27813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200719" name="Line 15"/>
          <p:cNvSpPr>
            <a:spLocks noChangeShapeType="1"/>
          </p:cNvSpPr>
          <p:nvPr/>
        </p:nvSpPr>
        <p:spPr bwMode="auto">
          <a:xfrm flipH="1">
            <a:off x="5580063" y="3286125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20" name="Line 16"/>
          <p:cNvSpPr>
            <a:spLocks noChangeShapeType="1"/>
          </p:cNvSpPr>
          <p:nvPr/>
        </p:nvSpPr>
        <p:spPr bwMode="auto">
          <a:xfrm>
            <a:off x="6445250" y="3286125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21" name="Line 17"/>
          <p:cNvSpPr>
            <a:spLocks noChangeShapeType="1"/>
          </p:cNvSpPr>
          <p:nvPr/>
        </p:nvSpPr>
        <p:spPr bwMode="auto">
          <a:xfrm flipH="1">
            <a:off x="6588125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22" name="Line 18"/>
          <p:cNvSpPr>
            <a:spLocks noChangeShapeType="1"/>
          </p:cNvSpPr>
          <p:nvPr/>
        </p:nvSpPr>
        <p:spPr bwMode="auto">
          <a:xfrm>
            <a:off x="7092950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23" name="Oval 19"/>
          <p:cNvSpPr>
            <a:spLocks noChangeArrowheads="1"/>
          </p:cNvSpPr>
          <p:nvPr/>
        </p:nvSpPr>
        <p:spPr bwMode="auto">
          <a:xfrm>
            <a:off x="4284663" y="162877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200724" name="Line 20"/>
          <p:cNvSpPr>
            <a:spLocks noChangeShapeType="1"/>
          </p:cNvSpPr>
          <p:nvPr/>
        </p:nvSpPr>
        <p:spPr bwMode="auto">
          <a:xfrm flipH="1">
            <a:off x="3492500" y="1989138"/>
            <a:ext cx="792163" cy="18716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25" name="Line 21"/>
          <p:cNvSpPr>
            <a:spLocks noChangeShapeType="1"/>
          </p:cNvSpPr>
          <p:nvPr/>
        </p:nvSpPr>
        <p:spPr bwMode="auto">
          <a:xfrm>
            <a:off x="4789488" y="2062163"/>
            <a:ext cx="12239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28" name="Line 24"/>
          <p:cNvSpPr>
            <a:spLocks noChangeShapeType="1"/>
          </p:cNvSpPr>
          <p:nvPr/>
        </p:nvSpPr>
        <p:spPr bwMode="auto">
          <a:xfrm>
            <a:off x="4284663" y="53022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29" name="Line 25"/>
          <p:cNvSpPr>
            <a:spLocks noChangeShapeType="1"/>
          </p:cNvSpPr>
          <p:nvPr/>
        </p:nvSpPr>
        <p:spPr bwMode="auto">
          <a:xfrm flipH="1">
            <a:off x="4284663" y="55181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30" name="Line 26"/>
          <p:cNvSpPr>
            <a:spLocks noChangeShapeType="1"/>
          </p:cNvSpPr>
          <p:nvPr/>
        </p:nvSpPr>
        <p:spPr bwMode="auto">
          <a:xfrm>
            <a:off x="6877050" y="53022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31" name="Line 27"/>
          <p:cNvSpPr>
            <a:spLocks noChangeShapeType="1"/>
          </p:cNvSpPr>
          <p:nvPr/>
        </p:nvSpPr>
        <p:spPr bwMode="auto">
          <a:xfrm flipH="1">
            <a:off x="6877050" y="55181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32" name="Rectangle 28"/>
          <p:cNvSpPr>
            <a:spLocks noChangeArrowheads="1"/>
          </p:cNvSpPr>
          <p:nvPr/>
        </p:nvSpPr>
        <p:spPr bwMode="auto">
          <a:xfrm>
            <a:off x="26273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200733" name="Line 29"/>
          <p:cNvSpPr>
            <a:spLocks noChangeShapeType="1"/>
          </p:cNvSpPr>
          <p:nvPr/>
        </p:nvSpPr>
        <p:spPr bwMode="auto">
          <a:xfrm>
            <a:off x="3132138" y="53006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34" name="Line 30"/>
          <p:cNvSpPr>
            <a:spLocks noChangeShapeType="1"/>
          </p:cNvSpPr>
          <p:nvPr/>
        </p:nvSpPr>
        <p:spPr bwMode="auto">
          <a:xfrm flipH="1" flipV="1">
            <a:off x="3132138" y="55165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35" name="Oval 31"/>
          <p:cNvSpPr>
            <a:spLocks noChangeArrowheads="1"/>
          </p:cNvSpPr>
          <p:nvPr/>
        </p:nvSpPr>
        <p:spPr bwMode="auto">
          <a:xfrm>
            <a:off x="3203575" y="38608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200736" name="Line 32"/>
          <p:cNvSpPr>
            <a:spLocks noChangeShapeType="1"/>
          </p:cNvSpPr>
          <p:nvPr/>
        </p:nvSpPr>
        <p:spPr bwMode="auto">
          <a:xfrm flipH="1">
            <a:off x="29162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37" name="Line 33"/>
          <p:cNvSpPr>
            <a:spLocks noChangeShapeType="1"/>
          </p:cNvSpPr>
          <p:nvPr/>
        </p:nvSpPr>
        <p:spPr bwMode="auto">
          <a:xfrm>
            <a:off x="35639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38" name="Rectangle 34"/>
          <p:cNvSpPr>
            <a:spLocks noChangeArrowheads="1"/>
          </p:cNvSpPr>
          <p:nvPr/>
        </p:nvSpPr>
        <p:spPr bwMode="auto">
          <a:xfrm>
            <a:off x="5508625" y="51577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200739" name="Line 35"/>
          <p:cNvSpPr>
            <a:spLocks noChangeShapeType="1"/>
          </p:cNvSpPr>
          <p:nvPr/>
        </p:nvSpPr>
        <p:spPr bwMode="auto">
          <a:xfrm>
            <a:off x="6011863" y="53006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40" name="Line 36"/>
          <p:cNvSpPr>
            <a:spLocks noChangeShapeType="1"/>
          </p:cNvSpPr>
          <p:nvPr/>
        </p:nvSpPr>
        <p:spPr bwMode="auto">
          <a:xfrm flipH="1">
            <a:off x="6011863" y="55165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41" name="Line 37"/>
          <p:cNvSpPr>
            <a:spLocks noChangeShapeType="1"/>
          </p:cNvSpPr>
          <p:nvPr/>
        </p:nvSpPr>
        <p:spPr bwMode="auto">
          <a:xfrm>
            <a:off x="5148263" y="53006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42" name="Line 38"/>
          <p:cNvSpPr>
            <a:spLocks noChangeShapeType="1"/>
          </p:cNvSpPr>
          <p:nvPr/>
        </p:nvSpPr>
        <p:spPr bwMode="auto">
          <a:xfrm flipH="1">
            <a:off x="5148263" y="55165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43" name="Oval 39"/>
          <p:cNvSpPr>
            <a:spLocks noChangeArrowheads="1"/>
          </p:cNvSpPr>
          <p:nvPr/>
        </p:nvSpPr>
        <p:spPr bwMode="auto">
          <a:xfrm>
            <a:off x="5148263" y="393382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12</a:t>
            </a:r>
          </a:p>
        </p:txBody>
      </p:sp>
      <p:sp>
        <p:nvSpPr>
          <p:cNvPr id="200744" name="Line 40"/>
          <p:cNvSpPr>
            <a:spLocks noChangeShapeType="1"/>
          </p:cNvSpPr>
          <p:nvPr/>
        </p:nvSpPr>
        <p:spPr bwMode="auto">
          <a:xfrm flipH="1">
            <a:off x="4932363" y="4437063"/>
            <a:ext cx="360362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45" name="Line 41"/>
          <p:cNvSpPr>
            <a:spLocks noChangeShapeType="1"/>
          </p:cNvSpPr>
          <p:nvPr/>
        </p:nvSpPr>
        <p:spPr bwMode="auto">
          <a:xfrm>
            <a:off x="5508625" y="4437063"/>
            <a:ext cx="2159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" name="Rechteck 4">
            <a:extLst>
              <a:ext uri="{FF2B5EF4-FFF2-40B4-BE49-F238E27FC236}">
                <a16:creationId xmlns:a16="http://schemas.microsoft.com/office/drawing/2014/main" id="{A144BC9B-C0AC-DA48-BA0B-73297AA21B4C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835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92B9-CA68-2348-B72A-100A9BD5F619}" type="slidenum">
              <a:rPr lang="de-DE"/>
              <a:pPr/>
              <a:t>14</a:t>
            </a:fld>
            <a:endParaRPr lang="de-DE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Delete(14)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37798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4645025" y="51577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63738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72374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202760" name="Oval 8"/>
          <p:cNvSpPr>
            <a:spLocks noChangeArrowheads="1"/>
          </p:cNvSpPr>
          <p:nvPr/>
        </p:nvSpPr>
        <p:spPr bwMode="auto">
          <a:xfrm>
            <a:off x="6805613" y="393382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202761" name="Oval 9"/>
          <p:cNvSpPr>
            <a:spLocks noChangeArrowheads="1"/>
          </p:cNvSpPr>
          <p:nvPr/>
        </p:nvSpPr>
        <p:spPr bwMode="auto">
          <a:xfrm>
            <a:off x="6013450" y="27813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202762" name="Line 10"/>
          <p:cNvSpPr>
            <a:spLocks noChangeShapeType="1"/>
          </p:cNvSpPr>
          <p:nvPr/>
        </p:nvSpPr>
        <p:spPr bwMode="auto">
          <a:xfrm flipH="1">
            <a:off x="5580063" y="3286125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63" name="Line 11"/>
          <p:cNvSpPr>
            <a:spLocks noChangeShapeType="1"/>
          </p:cNvSpPr>
          <p:nvPr/>
        </p:nvSpPr>
        <p:spPr bwMode="auto">
          <a:xfrm>
            <a:off x="6445250" y="3286125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64" name="Line 12"/>
          <p:cNvSpPr>
            <a:spLocks noChangeShapeType="1"/>
          </p:cNvSpPr>
          <p:nvPr/>
        </p:nvSpPr>
        <p:spPr bwMode="auto">
          <a:xfrm flipH="1">
            <a:off x="6588125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65" name="Line 13"/>
          <p:cNvSpPr>
            <a:spLocks noChangeShapeType="1"/>
          </p:cNvSpPr>
          <p:nvPr/>
        </p:nvSpPr>
        <p:spPr bwMode="auto">
          <a:xfrm>
            <a:off x="7092950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66" name="Oval 14"/>
          <p:cNvSpPr>
            <a:spLocks noChangeArrowheads="1"/>
          </p:cNvSpPr>
          <p:nvPr/>
        </p:nvSpPr>
        <p:spPr bwMode="auto">
          <a:xfrm>
            <a:off x="4284663" y="162877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202767" name="Line 15"/>
          <p:cNvSpPr>
            <a:spLocks noChangeShapeType="1"/>
          </p:cNvSpPr>
          <p:nvPr/>
        </p:nvSpPr>
        <p:spPr bwMode="auto">
          <a:xfrm flipH="1">
            <a:off x="3492500" y="1989138"/>
            <a:ext cx="792163" cy="18716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68" name="Line 16"/>
          <p:cNvSpPr>
            <a:spLocks noChangeShapeType="1"/>
          </p:cNvSpPr>
          <p:nvPr/>
        </p:nvSpPr>
        <p:spPr bwMode="auto">
          <a:xfrm>
            <a:off x="4789488" y="2062163"/>
            <a:ext cx="12239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69" name="Line 17"/>
          <p:cNvSpPr>
            <a:spLocks noChangeShapeType="1"/>
          </p:cNvSpPr>
          <p:nvPr/>
        </p:nvSpPr>
        <p:spPr bwMode="auto">
          <a:xfrm>
            <a:off x="4284663" y="53022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 flipH="1">
            <a:off x="4284663" y="55181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71" name="Line 19"/>
          <p:cNvSpPr>
            <a:spLocks noChangeShapeType="1"/>
          </p:cNvSpPr>
          <p:nvPr/>
        </p:nvSpPr>
        <p:spPr bwMode="auto">
          <a:xfrm>
            <a:off x="6877050" y="53022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72" name="Line 20"/>
          <p:cNvSpPr>
            <a:spLocks noChangeShapeType="1"/>
          </p:cNvSpPr>
          <p:nvPr/>
        </p:nvSpPr>
        <p:spPr bwMode="auto">
          <a:xfrm flipH="1">
            <a:off x="6877050" y="55181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26273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202774" name="Line 22"/>
          <p:cNvSpPr>
            <a:spLocks noChangeShapeType="1"/>
          </p:cNvSpPr>
          <p:nvPr/>
        </p:nvSpPr>
        <p:spPr bwMode="auto">
          <a:xfrm>
            <a:off x="3132138" y="53006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75" name="Line 23"/>
          <p:cNvSpPr>
            <a:spLocks noChangeShapeType="1"/>
          </p:cNvSpPr>
          <p:nvPr/>
        </p:nvSpPr>
        <p:spPr bwMode="auto">
          <a:xfrm flipH="1" flipV="1">
            <a:off x="3132138" y="55165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76" name="Oval 24"/>
          <p:cNvSpPr>
            <a:spLocks noChangeArrowheads="1"/>
          </p:cNvSpPr>
          <p:nvPr/>
        </p:nvSpPr>
        <p:spPr bwMode="auto">
          <a:xfrm>
            <a:off x="3203575" y="38608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202777" name="Line 25"/>
          <p:cNvSpPr>
            <a:spLocks noChangeShapeType="1"/>
          </p:cNvSpPr>
          <p:nvPr/>
        </p:nvSpPr>
        <p:spPr bwMode="auto">
          <a:xfrm flipH="1">
            <a:off x="29162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78" name="Line 26"/>
          <p:cNvSpPr>
            <a:spLocks noChangeShapeType="1"/>
          </p:cNvSpPr>
          <p:nvPr/>
        </p:nvSpPr>
        <p:spPr bwMode="auto">
          <a:xfrm>
            <a:off x="35639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79" name="Rectangle 27"/>
          <p:cNvSpPr>
            <a:spLocks noChangeArrowheads="1"/>
          </p:cNvSpPr>
          <p:nvPr/>
        </p:nvSpPr>
        <p:spPr bwMode="auto">
          <a:xfrm>
            <a:off x="5508625" y="51577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202780" name="Line 28"/>
          <p:cNvSpPr>
            <a:spLocks noChangeShapeType="1"/>
          </p:cNvSpPr>
          <p:nvPr/>
        </p:nvSpPr>
        <p:spPr bwMode="auto">
          <a:xfrm>
            <a:off x="6011863" y="53006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81" name="Line 29"/>
          <p:cNvSpPr>
            <a:spLocks noChangeShapeType="1"/>
          </p:cNvSpPr>
          <p:nvPr/>
        </p:nvSpPr>
        <p:spPr bwMode="auto">
          <a:xfrm flipH="1">
            <a:off x="6011863" y="55165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82" name="Line 30"/>
          <p:cNvSpPr>
            <a:spLocks noChangeShapeType="1"/>
          </p:cNvSpPr>
          <p:nvPr/>
        </p:nvSpPr>
        <p:spPr bwMode="auto">
          <a:xfrm>
            <a:off x="5148263" y="53006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83" name="Line 31"/>
          <p:cNvSpPr>
            <a:spLocks noChangeShapeType="1"/>
          </p:cNvSpPr>
          <p:nvPr/>
        </p:nvSpPr>
        <p:spPr bwMode="auto">
          <a:xfrm flipH="1">
            <a:off x="5148263" y="55165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84" name="Oval 32"/>
          <p:cNvSpPr>
            <a:spLocks noChangeArrowheads="1"/>
          </p:cNvSpPr>
          <p:nvPr/>
        </p:nvSpPr>
        <p:spPr bwMode="auto">
          <a:xfrm>
            <a:off x="5148263" y="393382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12</a:t>
            </a:r>
          </a:p>
        </p:txBody>
      </p:sp>
      <p:sp>
        <p:nvSpPr>
          <p:cNvPr id="202785" name="Line 33"/>
          <p:cNvSpPr>
            <a:spLocks noChangeShapeType="1"/>
          </p:cNvSpPr>
          <p:nvPr/>
        </p:nvSpPr>
        <p:spPr bwMode="auto">
          <a:xfrm flipH="1">
            <a:off x="4932363" y="4437063"/>
            <a:ext cx="360362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86" name="Line 34"/>
          <p:cNvSpPr>
            <a:spLocks noChangeShapeType="1"/>
          </p:cNvSpPr>
          <p:nvPr/>
        </p:nvSpPr>
        <p:spPr bwMode="auto">
          <a:xfrm>
            <a:off x="5508625" y="4437063"/>
            <a:ext cx="2159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87" name="Line 35"/>
          <p:cNvSpPr>
            <a:spLocks noChangeShapeType="1"/>
          </p:cNvSpPr>
          <p:nvPr/>
        </p:nvSpPr>
        <p:spPr bwMode="auto">
          <a:xfrm flipV="1">
            <a:off x="5508625" y="3141663"/>
            <a:ext cx="792163" cy="10080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" name="Rechteck 4">
            <a:extLst>
              <a:ext uri="{FF2B5EF4-FFF2-40B4-BE49-F238E27FC236}">
                <a16:creationId xmlns:a16="http://schemas.microsoft.com/office/drawing/2014/main" id="{51449954-F036-1E4B-8329-3DA0B62BC318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01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000" fill="hold"/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1000" fill="hold"/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8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6F38-1F14-B941-9E1D-D03040E719A7}" type="slidenum">
              <a:rPr lang="de-DE"/>
              <a:pPr/>
              <a:t>15</a:t>
            </a:fld>
            <a:endParaRPr lang="de-DE"/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Delete(14)</a:t>
            </a:r>
          </a:p>
        </p:txBody>
      </p:sp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37798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204806" name="Rectangle 6"/>
          <p:cNvSpPr>
            <a:spLocks noChangeArrowheads="1"/>
          </p:cNvSpPr>
          <p:nvPr/>
        </p:nvSpPr>
        <p:spPr bwMode="auto">
          <a:xfrm>
            <a:off x="4645025" y="51577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12</a:t>
            </a:r>
          </a:p>
        </p:txBody>
      </p: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63738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204808" name="Rectangle 8"/>
          <p:cNvSpPr>
            <a:spLocks noChangeArrowheads="1"/>
          </p:cNvSpPr>
          <p:nvPr/>
        </p:nvSpPr>
        <p:spPr bwMode="auto">
          <a:xfrm>
            <a:off x="72374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204809" name="Oval 9"/>
          <p:cNvSpPr>
            <a:spLocks noChangeArrowheads="1"/>
          </p:cNvSpPr>
          <p:nvPr/>
        </p:nvSpPr>
        <p:spPr bwMode="auto">
          <a:xfrm>
            <a:off x="6805613" y="393382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204810" name="Oval 10"/>
          <p:cNvSpPr>
            <a:spLocks noChangeArrowheads="1"/>
          </p:cNvSpPr>
          <p:nvPr/>
        </p:nvSpPr>
        <p:spPr bwMode="auto">
          <a:xfrm>
            <a:off x="6013450" y="27813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12</a:t>
            </a:r>
          </a:p>
        </p:txBody>
      </p:sp>
      <p:sp>
        <p:nvSpPr>
          <p:cNvPr id="204811" name="Line 11"/>
          <p:cNvSpPr>
            <a:spLocks noChangeShapeType="1"/>
          </p:cNvSpPr>
          <p:nvPr/>
        </p:nvSpPr>
        <p:spPr bwMode="auto">
          <a:xfrm flipH="1">
            <a:off x="4932363" y="3286125"/>
            <a:ext cx="1152525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12" name="Line 12"/>
          <p:cNvSpPr>
            <a:spLocks noChangeShapeType="1"/>
          </p:cNvSpPr>
          <p:nvPr/>
        </p:nvSpPr>
        <p:spPr bwMode="auto">
          <a:xfrm>
            <a:off x="6445250" y="3286125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13" name="Line 13"/>
          <p:cNvSpPr>
            <a:spLocks noChangeShapeType="1"/>
          </p:cNvSpPr>
          <p:nvPr/>
        </p:nvSpPr>
        <p:spPr bwMode="auto">
          <a:xfrm flipH="1">
            <a:off x="6588125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14" name="Line 14"/>
          <p:cNvSpPr>
            <a:spLocks noChangeShapeType="1"/>
          </p:cNvSpPr>
          <p:nvPr/>
        </p:nvSpPr>
        <p:spPr bwMode="auto">
          <a:xfrm>
            <a:off x="7092950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15" name="Oval 15"/>
          <p:cNvSpPr>
            <a:spLocks noChangeArrowheads="1"/>
          </p:cNvSpPr>
          <p:nvPr/>
        </p:nvSpPr>
        <p:spPr bwMode="auto">
          <a:xfrm>
            <a:off x="4284663" y="162877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204816" name="Line 16"/>
          <p:cNvSpPr>
            <a:spLocks noChangeShapeType="1"/>
          </p:cNvSpPr>
          <p:nvPr/>
        </p:nvSpPr>
        <p:spPr bwMode="auto">
          <a:xfrm flipH="1">
            <a:off x="3492500" y="1989138"/>
            <a:ext cx="792163" cy="18716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17" name="Line 17"/>
          <p:cNvSpPr>
            <a:spLocks noChangeShapeType="1"/>
          </p:cNvSpPr>
          <p:nvPr/>
        </p:nvSpPr>
        <p:spPr bwMode="auto">
          <a:xfrm>
            <a:off x="4789488" y="2062163"/>
            <a:ext cx="12239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18" name="Line 18"/>
          <p:cNvSpPr>
            <a:spLocks noChangeShapeType="1"/>
          </p:cNvSpPr>
          <p:nvPr/>
        </p:nvSpPr>
        <p:spPr bwMode="auto">
          <a:xfrm>
            <a:off x="4284663" y="53022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19" name="Line 19"/>
          <p:cNvSpPr>
            <a:spLocks noChangeShapeType="1"/>
          </p:cNvSpPr>
          <p:nvPr/>
        </p:nvSpPr>
        <p:spPr bwMode="auto">
          <a:xfrm flipH="1">
            <a:off x="4284663" y="55181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20" name="Line 20"/>
          <p:cNvSpPr>
            <a:spLocks noChangeShapeType="1"/>
          </p:cNvSpPr>
          <p:nvPr/>
        </p:nvSpPr>
        <p:spPr bwMode="auto">
          <a:xfrm>
            <a:off x="6877050" y="53022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21" name="Line 21"/>
          <p:cNvSpPr>
            <a:spLocks noChangeShapeType="1"/>
          </p:cNvSpPr>
          <p:nvPr/>
        </p:nvSpPr>
        <p:spPr bwMode="auto">
          <a:xfrm flipH="1">
            <a:off x="6877050" y="55181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22" name="Rectangle 22"/>
          <p:cNvSpPr>
            <a:spLocks noChangeArrowheads="1"/>
          </p:cNvSpPr>
          <p:nvPr/>
        </p:nvSpPr>
        <p:spPr bwMode="auto">
          <a:xfrm>
            <a:off x="26273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204823" name="Line 23"/>
          <p:cNvSpPr>
            <a:spLocks noChangeShapeType="1"/>
          </p:cNvSpPr>
          <p:nvPr/>
        </p:nvSpPr>
        <p:spPr bwMode="auto">
          <a:xfrm>
            <a:off x="3132138" y="53006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24" name="Line 24"/>
          <p:cNvSpPr>
            <a:spLocks noChangeShapeType="1"/>
          </p:cNvSpPr>
          <p:nvPr/>
        </p:nvSpPr>
        <p:spPr bwMode="auto">
          <a:xfrm flipH="1" flipV="1">
            <a:off x="3132138" y="55165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25" name="Oval 25"/>
          <p:cNvSpPr>
            <a:spLocks noChangeArrowheads="1"/>
          </p:cNvSpPr>
          <p:nvPr/>
        </p:nvSpPr>
        <p:spPr bwMode="auto">
          <a:xfrm>
            <a:off x="3203575" y="38608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204826" name="Line 26"/>
          <p:cNvSpPr>
            <a:spLocks noChangeShapeType="1"/>
          </p:cNvSpPr>
          <p:nvPr/>
        </p:nvSpPr>
        <p:spPr bwMode="auto">
          <a:xfrm flipH="1">
            <a:off x="29162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27" name="Line 27"/>
          <p:cNvSpPr>
            <a:spLocks noChangeShapeType="1"/>
          </p:cNvSpPr>
          <p:nvPr/>
        </p:nvSpPr>
        <p:spPr bwMode="auto">
          <a:xfrm>
            <a:off x="35639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31" name="Line 31"/>
          <p:cNvSpPr>
            <a:spLocks noChangeShapeType="1"/>
          </p:cNvSpPr>
          <p:nvPr/>
        </p:nvSpPr>
        <p:spPr bwMode="auto">
          <a:xfrm>
            <a:off x="5148263" y="5300663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832" name="Line 32"/>
          <p:cNvSpPr>
            <a:spLocks noChangeShapeType="1"/>
          </p:cNvSpPr>
          <p:nvPr/>
        </p:nvSpPr>
        <p:spPr bwMode="auto">
          <a:xfrm flipH="1">
            <a:off x="5148263" y="5516563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hteck 4">
            <a:extLst>
              <a:ext uri="{FF2B5EF4-FFF2-40B4-BE49-F238E27FC236}">
                <a16:creationId xmlns:a16="http://schemas.microsoft.com/office/drawing/2014/main" id="{9BD9C05F-B88A-BC49-ACC3-F5881B10828E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723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76FD-396F-1F4E-8DC0-39D5B54BDE89}" type="slidenum">
              <a:rPr lang="de-DE"/>
              <a:pPr/>
              <a:t>16</a:t>
            </a:fld>
            <a:endParaRPr lang="de-DE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Entarteter Binärbaum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</a:t>
            </a:r>
            <a:r>
              <a:rPr lang="de-DE" dirty="0"/>
              <a:t> Binärbaum kann bei bestimmter Einfüge-</a:t>
            </a:r>
            <a:r>
              <a:rPr lang="de-DE" dirty="0" err="1"/>
              <a:t>reihenfolge</a:t>
            </a:r>
            <a:r>
              <a:rPr lang="de-DE" dirty="0"/>
              <a:t> in entarteter Form aufgebaut werden!</a:t>
            </a:r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Beispiel:</a:t>
            </a:r>
            <a:r>
              <a:rPr lang="de-DE" dirty="0"/>
              <a:t> Zahlen werden in sortierter Folge eingefügt</a:t>
            </a:r>
          </a:p>
        </p:txBody>
      </p:sp>
      <p:grpSp>
        <p:nvGrpSpPr>
          <p:cNvPr id="210991" name="Group 47"/>
          <p:cNvGrpSpPr>
            <a:grpSpLocks/>
          </p:cNvGrpSpPr>
          <p:nvPr/>
        </p:nvGrpSpPr>
        <p:grpSpPr bwMode="auto">
          <a:xfrm>
            <a:off x="755650" y="2781945"/>
            <a:ext cx="5545138" cy="2808287"/>
            <a:chOff x="703" y="1525"/>
            <a:chExt cx="4127" cy="2222"/>
          </a:xfrm>
        </p:grpSpPr>
        <p:sp>
          <p:nvSpPr>
            <p:cNvPr id="210948" name="Rectangle 4"/>
            <p:cNvSpPr>
              <a:spLocks noChangeArrowheads="1"/>
            </p:cNvSpPr>
            <p:nvPr/>
          </p:nvSpPr>
          <p:spPr bwMode="auto">
            <a:xfrm>
              <a:off x="703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</a:t>
              </a:r>
            </a:p>
          </p:txBody>
        </p:sp>
        <p:sp>
          <p:nvSpPr>
            <p:cNvPr id="210949" name="Rectangle 5"/>
            <p:cNvSpPr>
              <a:spLocks noChangeArrowheads="1"/>
            </p:cNvSpPr>
            <p:nvPr/>
          </p:nvSpPr>
          <p:spPr bwMode="auto">
            <a:xfrm>
              <a:off x="1247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3</a:t>
              </a:r>
            </a:p>
          </p:txBody>
        </p:sp>
        <p:sp>
          <p:nvSpPr>
            <p:cNvPr id="210950" name="Rectangle 6"/>
            <p:cNvSpPr>
              <a:spLocks noChangeArrowheads="1"/>
            </p:cNvSpPr>
            <p:nvPr/>
          </p:nvSpPr>
          <p:spPr bwMode="auto">
            <a:xfrm>
              <a:off x="2335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10</a:t>
              </a:r>
            </a:p>
          </p:txBody>
        </p:sp>
        <p:sp>
          <p:nvSpPr>
            <p:cNvPr id="210951" name="Rectangle 7"/>
            <p:cNvSpPr>
              <a:spLocks noChangeArrowheads="1"/>
            </p:cNvSpPr>
            <p:nvPr/>
          </p:nvSpPr>
          <p:spPr bwMode="auto">
            <a:xfrm>
              <a:off x="2880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14</a:t>
              </a:r>
            </a:p>
          </p:txBody>
        </p:sp>
        <p:sp>
          <p:nvSpPr>
            <p:cNvPr id="210952" name="Rectangle 8"/>
            <p:cNvSpPr>
              <a:spLocks noChangeArrowheads="1"/>
            </p:cNvSpPr>
            <p:nvPr/>
          </p:nvSpPr>
          <p:spPr bwMode="auto">
            <a:xfrm>
              <a:off x="3424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19</a:t>
              </a:r>
            </a:p>
          </p:txBody>
        </p:sp>
        <p:sp>
          <p:nvSpPr>
            <p:cNvPr id="210953" name="Rectangle 9"/>
            <p:cNvSpPr>
              <a:spLocks noChangeArrowheads="1"/>
            </p:cNvSpPr>
            <p:nvPr/>
          </p:nvSpPr>
          <p:spPr bwMode="auto">
            <a:xfrm>
              <a:off x="1792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5</a:t>
              </a:r>
            </a:p>
          </p:txBody>
        </p:sp>
        <p:sp>
          <p:nvSpPr>
            <p:cNvPr id="210954" name="Rectangle 10"/>
            <p:cNvSpPr>
              <a:spLocks noChangeArrowheads="1"/>
            </p:cNvSpPr>
            <p:nvPr/>
          </p:nvSpPr>
          <p:spPr bwMode="auto">
            <a:xfrm>
              <a:off x="3969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28</a:t>
              </a:r>
            </a:p>
          </p:txBody>
        </p:sp>
        <p:sp>
          <p:nvSpPr>
            <p:cNvPr id="210955" name="Rectangle 11"/>
            <p:cNvSpPr>
              <a:spLocks noChangeArrowheads="1"/>
            </p:cNvSpPr>
            <p:nvPr/>
          </p:nvSpPr>
          <p:spPr bwMode="auto">
            <a:xfrm>
              <a:off x="4513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latin typeface="cmsy10" charset="0"/>
                </a:rPr>
                <a:t>∞</a:t>
              </a:r>
            </a:p>
          </p:txBody>
        </p:sp>
        <p:sp>
          <p:nvSpPr>
            <p:cNvPr id="210956" name="Oval 12"/>
            <p:cNvSpPr>
              <a:spLocks noChangeArrowheads="1"/>
            </p:cNvSpPr>
            <p:nvPr/>
          </p:nvSpPr>
          <p:spPr bwMode="auto">
            <a:xfrm>
              <a:off x="1066" y="1525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</a:t>
              </a:r>
            </a:p>
          </p:txBody>
        </p:sp>
        <p:sp>
          <p:nvSpPr>
            <p:cNvPr id="210957" name="Oval 13"/>
            <p:cNvSpPr>
              <a:spLocks noChangeArrowheads="1"/>
            </p:cNvSpPr>
            <p:nvPr/>
          </p:nvSpPr>
          <p:spPr bwMode="auto">
            <a:xfrm>
              <a:off x="2109" y="1933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5</a:t>
              </a:r>
            </a:p>
          </p:txBody>
        </p:sp>
        <p:sp>
          <p:nvSpPr>
            <p:cNvPr id="210958" name="Oval 14"/>
            <p:cNvSpPr>
              <a:spLocks noChangeArrowheads="1"/>
            </p:cNvSpPr>
            <p:nvPr/>
          </p:nvSpPr>
          <p:spPr bwMode="auto">
            <a:xfrm>
              <a:off x="1610" y="1752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3</a:t>
              </a:r>
            </a:p>
          </p:txBody>
        </p:sp>
        <p:sp>
          <p:nvSpPr>
            <p:cNvPr id="210959" name="Line 15"/>
            <p:cNvSpPr>
              <a:spLocks noChangeShapeType="1"/>
            </p:cNvSpPr>
            <p:nvPr/>
          </p:nvSpPr>
          <p:spPr bwMode="auto">
            <a:xfrm>
              <a:off x="3969" y="2795"/>
              <a:ext cx="226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60" name="Line 16"/>
            <p:cNvSpPr>
              <a:spLocks noChangeShapeType="1"/>
            </p:cNvSpPr>
            <p:nvPr/>
          </p:nvSpPr>
          <p:spPr bwMode="auto">
            <a:xfrm>
              <a:off x="3424" y="2568"/>
              <a:ext cx="227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61" name="Line 17"/>
            <p:cNvSpPr>
              <a:spLocks noChangeShapeType="1"/>
            </p:cNvSpPr>
            <p:nvPr/>
          </p:nvSpPr>
          <p:spPr bwMode="auto">
            <a:xfrm flipH="1">
              <a:off x="884" y="1797"/>
              <a:ext cx="272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62" name="Line 18"/>
            <p:cNvSpPr>
              <a:spLocks noChangeShapeType="1"/>
            </p:cNvSpPr>
            <p:nvPr/>
          </p:nvSpPr>
          <p:spPr bwMode="auto">
            <a:xfrm flipH="1">
              <a:off x="1429" y="2069"/>
              <a:ext cx="272" cy="13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63" name="Line 19"/>
            <p:cNvSpPr>
              <a:spLocks noChangeShapeType="1"/>
            </p:cNvSpPr>
            <p:nvPr/>
          </p:nvSpPr>
          <p:spPr bwMode="auto">
            <a:xfrm flipH="1">
              <a:off x="1927" y="2251"/>
              <a:ext cx="273" cy="11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64" name="Line 20"/>
            <p:cNvSpPr>
              <a:spLocks noChangeShapeType="1"/>
            </p:cNvSpPr>
            <p:nvPr/>
          </p:nvSpPr>
          <p:spPr bwMode="auto">
            <a:xfrm flipH="1">
              <a:off x="2472" y="2478"/>
              <a:ext cx="227" cy="9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65" name="Oval 21"/>
            <p:cNvSpPr>
              <a:spLocks noChangeArrowheads="1"/>
            </p:cNvSpPr>
            <p:nvPr/>
          </p:nvSpPr>
          <p:spPr bwMode="auto">
            <a:xfrm>
              <a:off x="3107" y="2341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14</a:t>
              </a:r>
            </a:p>
          </p:txBody>
        </p:sp>
        <p:sp>
          <p:nvSpPr>
            <p:cNvPr id="210966" name="Oval 22"/>
            <p:cNvSpPr>
              <a:spLocks noChangeArrowheads="1"/>
            </p:cNvSpPr>
            <p:nvPr/>
          </p:nvSpPr>
          <p:spPr bwMode="auto">
            <a:xfrm>
              <a:off x="4195" y="2795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28</a:t>
              </a:r>
            </a:p>
          </p:txBody>
        </p:sp>
        <p:sp>
          <p:nvSpPr>
            <p:cNvPr id="210967" name="Oval 23"/>
            <p:cNvSpPr>
              <a:spLocks noChangeArrowheads="1"/>
            </p:cNvSpPr>
            <p:nvPr/>
          </p:nvSpPr>
          <p:spPr bwMode="auto">
            <a:xfrm>
              <a:off x="3651" y="2568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19</a:t>
              </a:r>
            </a:p>
          </p:txBody>
        </p:sp>
        <p:sp>
          <p:nvSpPr>
            <p:cNvPr id="210968" name="Line 24"/>
            <p:cNvSpPr>
              <a:spLocks noChangeShapeType="1"/>
            </p:cNvSpPr>
            <p:nvPr/>
          </p:nvSpPr>
          <p:spPr bwMode="auto">
            <a:xfrm>
              <a:off x="2426" y="2160"/>
              <a:ext cx="182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69" name="Line 25"/>
            <p:cNvSpPr>
              <a:spLocks noChangeShapeType="1"/>
            </p:cNvSpPr>
            <p:nvPr/>
          </p:nvSpPr>
          <p:spPr bwMode="auto">
            <a:xfrm>
              <a:off x="2925" y="2341"/>
              <a:ext cx="182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70" name="Line 26"/>
            <p:cNvSpPr>
              <a:spLocks noChangeShapeType="1"/>
            </p:cNvSpPr>
            <p:nvPr/>
          </p:nvSpPr>
          <p:spPr bwMode="auto">
            <a:xfrm flipH="1">
              <a:off x="3061" y="2659"/>
              <a:ext cx="137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71" name="Line 27"/>
            <p:cNvSpPr>
              <a:spLocks noChangeShapeType="1"/>
            </p:cNvSpPr>
            <p:nvPr/>
          </p:nvSpPr>
          <p:spPr bwMode="auto">
            <a:xfrm flipH="1">
              <a:off x="3606" y="2886"/>
              <a:ext cx="136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72" name="Line 28"/>
            <p:cNvSpPr>
              <a:spLocks noChangeShapeType="1"/>
            </p:cNvSpPr>
            <p:nvPr/>
          </p:nvSpPr>
          <p:spPr bwMode="auto">
            <a:xfrm flipH="1">
              <a:off x="4104" y="3113"/>
              <a:ext cx="137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73" name="Line 29"/>
            <p:cNvSpPr>
              <a:spLocks noChangeShapeType="1"/>
            </p:cNvSpPr>
            <p:nvPr/>
          </p:nvSpPr>
          <p:spPr bwMode="auto">
            <a:xfrm>
              <a:off x="4468" y="3067"/>
              <a:ext cx="181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74" name="Oval 30"/>
            <p:cNvSpPr>
              <a:spLocks noChangeArrowheads="1"/>
            </p:cNvSpPr>
            <p:nvPr/>
          </p:nvSpPr>
          <p:spPr bwMode="auto">
            <a:xfrm>
              <a:off x="2608" y="2160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10</a:t>
              </a:r>
            </a:p>
          </p:txBody>
        </p:sp>
        <p:sp>
          <p:nvSpPr>
            <p:cNvPr id="210975" name="Line 31"/>
            <p:cNvSpPr>
              <a:spLocks noChangeShapeType="1"/>
            </p:cNvSpPr>
            <p:nvPr/>
          </p:nvSpPr>
          <p:spPr bwMode="auto">
            <a:xfrm>
              <a:off x="1383" y="1752"/>
              <a:ext cx="227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76" name="Line 32"/>
            <p:cNvSpPr>
              <a:spLocks noChangeShapeType="1"/>
            </p:cNvSpPr>
            <p:nvPr/>
          </p:nvSpPr>
          <p:spPr bwMode="auto">
            <a:xfrm>
              <a:off x="1927" y="1933"/>
              <a:ext cx="182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77" name="Line 33"/>
            <p:cNvSpPr>
              <a:spLocks noChangeShapeType="1"/>
            </p:cNvSpPr>
            <p:nvPr/>
          </p:nvSpPr>
          <p:spPr bwMode="auto">
            <a:xfrm>
              <a:off x="1020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78" name="Line 34"/>
            <p:cNvSpPr>
              <a:spLocks noChangeShapeType="1"/>
            </p:cNvSpPr>
            <p:nvPr/>
          </p:nvSpPr>
          <p:spPr bwMode="auto">
            <a:xfrm flipH="1">
              <a:off x="1020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79" name="Line 35"/>
            <p:cNvSpPr>
              <a:spLocks noChangeShapeType="1"/>
            </p:cNvSpPr>
            <p:nvPr/>
          </p:nvSpPr>
          <p:spPr bwMode="auto">
            <a:xfrm>
              <a:off x="1565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80" name="Line 36"/>
            <p:cNvSpPr>
              <a:spLocks noChangeShapeType="1"/>
            </p:cNvSpPr>
            <p:nvPr/>
          </p:nvSpPr>
          <p:spPr bwMode="auto">
            <a:xfrm flipH="1">
              <a:off x="1565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81" name="Line 37"/>
            <p:cNvSpPr>
              <a:spLocks noChangeShapeType="1"/>
            </p:cNvSpPr>
            <p:nvPr/>
          </p:nvSpPr>
          <p:spPr bwMode="auto">
            <a:xfrm>
              <a:off x="2109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82" name="Line 38"/>
            <p:cNvSpPr>
              <a:spLocks noChangeShapeType="1"/>
            </p:cNvSpPr>
            <p:nvPr/>
          </p:nvSpPr>
          <p:spPr bwMode="auto">
            <a:xfrm flipH="1">
              <a:off x="2109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83" name="Line 39"/>
            <p:cNvSpPr>
              <a:spLocks noChangeShapeType="1"/>
            </p:cNvSpPr>
            <p:nvPr/>
          </p:nvSpPr>
          <p:spPr bwMode="auto">
            <a:xfrm>
              <a:off x="2653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84" name="Line 40"/>
            <p:cNvSpPr>
              <a:spLocks noChangeShapeType="1"/>
            </p:cNvSpPr>
            <p:nvPr/>
          </p:nvSpPr>
          <p:spPr bwMode="auto">
            <a:xfrm flipH="1">
              <a:off x="2653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85" name="Line 41"/>
            <p:cNvSpPr>
              <a:spLocks noChangeShapeType="1"/>
            </p:cNvSpPr>
            <p:nvPr/>
          </p:nvSpPr>
          <p:spPr bwMode="auto">
            <a:xfrm>
              <a:off x="3198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86" name="Line 42"/>
            <p:cNvSpPr>
              <a:spLocks noChangeShapeType="1"/>
            </p:cNvSpPr>
            <p:nvPr/>
          </p:nvSpPr>
          <p:spPr bwMode="auto">
            <a:xfrm flipH="1">
              <a:off x="3198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87" name="Line 43"/>
            <p:cNvSpPr>
              <a:spLocks noChangeShapeType="1"/>
            </p:cNvSpPr>
            <p:nvPr/>
          </p:nvSpPr>
          <p:spPr bwMode="auto">
            <a:xfrm>
              <a:off x="3742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88" name="Line 44"/>
            <p:cNvSpPr>
              <a:spLocks noChangeShapeType="1"/>
            </p:cNvSpPr>
            <p:nvPr/>
          </p:nvSpPr>
          <p:spPr bwMode="auto">
            <a:xfrm flipH="1">
              <a:off x="3742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89" name="Line 45"/>
            <p:cNvSpPr>
              <a:spLocks noChangeShapeType="1"/>
            </p:cNvSpPr>
            <p:nvPr/>
          </p:nvSpPr>
          <p:spPr bwMode="auto">
            <a:xfrm>
              <a:off x="4286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90" name="Line 46"/>
            <p:cNvSpPr>
              <a:spLocks noChangeShapeType="1"/>
            </p:cNvSpPr>
            <p:nvPr/>
          </p:nvSpPr>
          <p:spPr bwMode="auto">
            <a:xfrm flipH="1">
              <a:off x="4286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10992" name="Text Box 48"/>
          <p:cNvSpPr txBox="1">
            <a:spLocks noChangeArrowheads="1"/>
          </p:cNvSpPr>
          <p:nvPr/>
        </p:nvSpPr>
        <p:spPr bwMode="auto">
          <a:xfrm>
            <a:off x="4500563" y="2708920"/>
            <a:ext cx="328808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Search benötigt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Symbol" charset="0"/>
                <a:sym typeface="Symbol" charset="0"/>
              </a:rPr>
              <a:t>𝛳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br>
              <a:rPr lang="de-DE" sz="2800" dirty="0">
                <a:solidFill>
                  <a:srgbClr val="FF0000"/>
                </a:solidFill>
              </a:rPr>
            </a:br>
            <a:r>
              <a:rPr lang="de-DE" sz="2800" dirty="0">
                <a:solidFill>
                  <a:srgbClr val="FF0000"/>
                </a:solidFill>
              </a:rPr>
              <a:t>Zeit im </a:t>
            </a:r>
            <a:r>
              <a:rPr lang="de-DE" sz="2800" dirty="0" err="1">
                <a:solidFill>
                  <a:srgbClr val="FF0000"/>
                </a:solidFill>
              </a:rPr>
              <a:t>worst</a:t>
            </a:r>
            <a:r>
              <a:rPr lang="de-DE" sz="2800" dirty="0">
                <a:solidFill>
                  <a:srgbClr val="FF0000"/>
                </a:solidFill>
              </a:rPr>
              <a:t> </a:t>
            </a:r>
            <a:r>
              <a:rPr lang="de-DE" sz="2800" dirty="0" err="1">
                <a:solidFill>
                  <a:srgbClr val="FF0000"/>
                </a:solidFill>
              </a:rPr>
              <a:t>case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52" name="Rechteck 4">
            <a:extLst>
              <a:ext uri="{FF2B5EF4-FFF2-40B4-BE49-F238E27FC236}">
                <a16:creationId xmlns:a16="http://schemas.microsoft.com/office/drawing/2014/main" id="{271E2627-D77A-E643-A64F-F54A3DA59D47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66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Automatische Umstrukturierung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Optionen</a:t>
            </a:r>
          </a:p>
          <a:p>
            <a:r>
              <a:rPr lang="de-DE" dirty="0"/>
              <a:t>Anpassung bei Anfragen (Operationen </a:t>
            </a:r>
            <a:r>
              <a:rPr lang="de-DE" dirty="0" err="1">
                <a:solidFill>
                  <a:srgbClr val="0833FF"/>
                </a:solidFill>
              </a:rPr>
              <a:t>search</a:t>
            </a:r>
            <a:r>
              <a:rPr lang="de-DE" dirty="0"/>
              <a:t> oder </a:t>
            </a:r>
            <a:r>
              <a:rPr lang="de-DE" dirty="0" err="1">
                <a:solidFill>
                  <a:srgbClr val="0833FF"/>
                </a:solidFill>
              </a:rPr>
              <a:t>test</a:t>
            </a:r>
            <a:r>
              <a:rPr lang="de-DE" dirty="0"/>
              <a:t>)</a:t>
            </a:r>
          </a:p>
          <a:p>
            <a:r>
              <a:rPr lang="de-DE" dirty="0"/>
              <a:t>Anpassung beim Einfügen (</a:t>
            </a:r>
            <a:r>
              <a:rPr lang="de-DE" dirty="0" err="1">
                <a:solidFill>
                  <a:srgbClr val="0833FF"/>
                </a:solidFill>
              </a:rPr>
              <a:t>insert</a:t>
            </a:r>
            <a:r>
              <a:rPr lang="de-DE" dirty="0"/>
              <a:t>) oder Löschen (</a:t>
            </a:r>
            <a:r>
              <a:rPr lang="de-DE" dirty="0" err="1">
                <a:solidFill>
                  <a:srgbClr val="0833FF"/>
                </a:solidFill>
              </a:rPr>
              <a:t>delete</a:t>
            </a:r>
            <a:r>
              <a:rPr lang="de-DE" dirty="0"/>
              <a:t>) neuer Elemente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177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Definition: Ausgeglichener </a:t>
            </a:r>
            <a:r>
              <a:rPr lang="de-DE" dirty="0" err="1"/>
              <a:t>Suchbaum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Längen der Pfade von den Blättern zur Wurzel unterscheiden sich maximal um 1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r>
              <a:rPr lang="de-DE" dirty="0"/>
              <a:t>„Alle Ebenen bis auf Blattebene voll gefüllt“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467544" y="2997944"/>
            <a:ext cx="4405705" cy="2231231"/>
            <a:chOff x="703" y="1525"/>
            <a:chExt cx="4127" cy="2222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703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247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3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335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10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80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14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424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19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792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5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969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28</a:t>
              </a: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4513" y="3430"/>
              <a:ext cx="31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latin typeface="cmsy10" charset="0"/>
                </a:rPr>
                <a:t>∞</a:t>
              </a: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1066" y="1525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</a:t>
              </a: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2109" y="1933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dirty="0"/>
                <a:t>5</a:t>
              </a:r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1610" y="1752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3</a:t>
              </a: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3969" y="2795"/>
              <a:ext cx="226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424" y="2568"/>
              <a:ext cx="227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H="1">
              <a:off x="884" y="1797"/>
              <a:ext cx="272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1429" y="2069"/>
              <a:ext cx="272" cy="13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H="1">
              <a:off x="1927" y="2251"/>
              <a:ext cx="273" cy="11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H="1">
              <a:off x="2472" y="2478"/>
              <a:ext cx="227" cy="9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3107" y="2341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14</a:t>
              </a:r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4195" y="2795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dirty="0"/>
                <a:t>28</a:t>
              </a:r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3651" y="2568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19</a:t>
              </a:r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2426" y="2160"/>
              <a:ext cx="182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2925" y="2341"/>
              <a:ext cx="182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3061" y="2659"/>
              <a:ext cx="137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H="1">
              <a:off x="3606" y="2886"/>
              <a:ext cx="136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 flipH="1">
              <a:off x="4104" y="3113"/>
              <a:ext cx="137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4468" y="3067"/>
              <a:ext cx="181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2608" y="2160"/>
              <a:ext cx="317" cy="3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10</a:t>
              </a:r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1383" y="1752"/>
              <a:ext cx="227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1927" y="1933"/>
              <a:ext cx="182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1020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H="1">
              <a:off x="1020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1565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 flipH="1">
              <a:off x="1565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2109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 flipH="1">
              <a:off x="2109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>
              <a:off x="2653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 flipH="1">
              <a:off x="2653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>
              <a:off x="3198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auto">
            <a:xfrm flipH="1">
              <a:off x="3198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>
              <a:off x="3742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 flipH="1">
              <a:off x="3742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>
              <a:off x="4286" y="352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auto">
            <a:xfrm flipH="1">
              <a:off x="4286" y="3657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74" name="Gruppierung 73"/>
          <p:cNvGrpSpPr/>
          <p:nvPr/>
        </p:nvGrpSpPr>
        <p:grpSpPr>
          <a:xfrm>
            <a:off x="5292006" y="2708895"/>
            <a:ext cx="3196024" cy="2520305"/>
            <a:chOff x="2627313" y="1628775"/>
            <a:chExt cx="5113337" cy="4032250"/>
          </a:xfrm>
        </p:grpSpPr>
        <p:sp>
          <p:nvSpPr>
            <p:cNvPr id="49" name="Rectangle 5"/>
            <p:cNvSpPr>
              <a:spLocks noChangeArrowheads="1"/>
            </p:cNvSpPr>
            <p:nvPr/>
          </p:nvSpPr>
          <p:spPr bwMode="auto">
            <a:xfrm>
              <a:off x="3779838" y="51577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10</a:t>
              </a:r>
            </a:p>
          </p:txBody>
        </p: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4645025" y="5157788"/>
              <a:ext cx="503238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12</a:t>
              </a:r>
            </a:p>
          </p:txBody>
        </p:sp>
        <p:sp>
          <p:nvSpPr>
            <p:cNvPr id="51" name="Rectangle 7"/>
            <p:cNvSpPr>
              <a:spLocks noChangeArrowheads="1"/>
            </p:cNvSpPr>
            <p:nvPr/>
          </p:nvSpPr>
          <p:spPr bwMode="auto">
            <a:xfrm>
              <a:off x="6373813" y="51577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28</a:t>
              </a:r>
            </a:p>
          </p:txBody>
        </p:sp>
        <p:sp>
          <p:nvSpPr>
            <p:cNvPr id="52" name="Rectangle 8"/>
            <p:cNvSpPr>
              <a:spLocks noChangeArrowheads="1"/>
            </p:cNvSpPr>
            <p:nvPr/>
          </p:nvSpPr>
          <p:spPr bwMode="auto">
            <a:xfrm>
              <a:off x="7237413" y="51577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latin typeface="cmsy10" charset="0"/>
                </a:rPr>
                <a:t>∞</a:t>
              </a:r>
            </a:p>
          </p:txBody>
        </p:sp>
        <p:sp>
          <p:nvSpPr>
            <p:cNvPr id="53" name="Oval 9"/>
            <p:cNvSpPr>
              <a:spLocks noChangeArrowheads="1"/>
            </p:cNvSpPr>
            <p:nvPr/>
          </p:nvSpPr>
          <p:spPr bwMode="auto">
            <a:xfrm>
              <a:off x="6805613" y="3933825"/>
              <a:ext cx="503237" cy="5048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28</a:t>
              </a:r>
            </a:p>
          </p:txBody>
        </p:sp>
        <p:sp>
          <p:nvSpPr>
            <p:cNvPr id="54" name="Oval 10"/>
            <p:cNvSpPr>
              <a:spLocks noChangeArrowheads="1"/>
            </p:cNvSpPr>
            <p:nvPr/>
          </p:nvSpPr>
          <p:spPr bwMode="auto">
            <a:xfrm>
              <a:off x="6013450" y="2781300"/>
              <a:ext cx="503238" cy="5048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12</a:t>
              </a:r>
            </a:p>
          </p:txBody>
        </p:sp>
        <p:sp>
          <p:nvSpPr>
            <p:cNvPr id="55" name="Line 11"/>
            <p:cNvSpPr>
              <a:spLocks noChangeShapeType="1"/>
            </p:cNvSpPr>
            <p:nvPr/>
          </p:nvSpPr>
          <p:spPr bwMode="auto">
            <a:xfrm flipH="1">
              <a:off x="4932363" y="3286125"/>
              <a:ext cx="1152525" cy="18716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" name="Line 12"/>
            <p:cNvSpPr>
              <a:spLocks noChangeShapeType="1"/>
            </p:cNvSpPr>
            <p:nvPr/>
          </p:nvSpPr>
          <p:spPr bwMode="auto">
            <a:xfrm>
              <a:off x="6445250" y="3286125"/>
              <a:ext cx="431800" cy="647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" name="Line 13"/>
            <p:cNvSpPr>
              <a:spLocks noChangeShapeType="1"/>
            </p:cNvSpPr>
            <p:nvPr/>
          </p:nvSpPr>
          <p:spPr bwMode="auto">
            <a:xfrm flipH="1">
              <a:off x="6588125" y="4437063"/>
              <a:ext cx="360363" cy="6492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" name="Line 14"/>
            <p:cNvSpPr>
              <a:spLocks noChangeShapeType="1"/>
            </p:cNvSpPr>
            <p:nvPr/>
          </p:nvSpPr>
          <p:spPr bwMode="auto">
            <a:xfrm>
              <a:off x="7092950" y="4437063"/>
              <a:ext cx="360363" cy="6492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" name="Oval 15"/>
            <p:cNvSpPr>
              <a:spLocks noChangeArrowheads="1"/>
            </p:cNvSpPr>
            <p:nvPr/>
          </p:nvSpPr>
          <p:spPr bwMode="auto">
            <a:xfrm>
              <a:off x="4284663" y="1628775"/>
              <a:ext cx="503237" cy="5048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10</a:t>
              </a:r>
            </a:p>
          </p:txBody>
        </p:sp>
        <p:sp>
          <p:nvSpPr>
            <p:cNvPr id="60" name="Line 16"/>
            <p:cNvSpPr>
              <a:spLocks noChangeShapeType="1"/>
            </p:cNvSpPr>
            <p:nvPr/>
          </p:nvSpPr>
          <p:spPr bwMode="auto">
            <a:xfrm flipH="1">
              <a:off x="3492500" y="1989138"/>
              <a:ext cx="792163" cy="18716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" name="Line 17"/>
            <p:cNvSpPr>
              <a:spLocks noChangeShapeType="1"/>
            </p:cNvSpPr>
            <p:nvPr/>
          </p:nvSpPr>
          <p:spPr bwMode="auto">
            <a:xfrm>
              <a:off x="4789488" y="2062163"/>
              <a:ext cx="1223962" cy="7921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" name="Line 18"/>
            <p:cNvSpPr>
              <a:spLocks noChangeShapeType="1"/>
            </p:cNvSpPr>
            <p:nvPr/>
          </p:nvSpPr>
          <p:spPr bwMode="auto">
            <a:xfrm>
              <a:off x="4284663" y="5302250"/>
              <a:ext cx="3603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flipH="1">
              <a:off x="4284663" y="5518150"/>
              <a:ext cx="3603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>
              <a:off x="6877050" y="5302250"/>
              <a:ext cx="360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flipH="1">
              <a:off x="6877050" y="5518150"/>
              <a:ext cx="360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6" name="Rectangle 22"/>
            <p:cNvSpPr>
              <a:spLocks noChangeArrowheads="1"/>
            </p:cNvSpPr>
            <p:nvPr/>
          </p:nvSpPr>
          <p:spPr bwMode="auto">
            <a:xfrm>
              <a:off x="2627313" y="51577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/>
                <a:t>5</a:t>
              </a:r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>
              <a:off x="3132138" y="5300663"/>
              <a:ext cx="647700" cy="15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flipH="1" flipV="1">
              <a:off x="3132138" y="5516563"/>
              <a:ext cx="647700" cy="15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" name="Oval 25"/>
            <p:cNvSpPr>
              <a:spLocks noChangeArrowheads="1"/>
            </p:cNvSpPr>
            <p:nvPr/>
          </p:nvSpPr>
          <p:spPr bwMode="auto">
            <a:xfrm>
              <a:off x="3203575" y="3860800"/>
              <a:ext cx="503238" cy="5048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dirty="0"/>
                <a:t>5</a:t>
              </a:r>
            </a:p>
          </p:txBody>
        </p:sp>
        <p:sp>
          <p:nvSpPr>
            <p:cNvPr id="70" name="Line 26"/>
            <p:cNvSpPr>
              <a:spLocks noChangeShapeType="1"/>
            </p:cNvSpPr>
            <p:nvPr/>
          </p:nvSpPr>
          <p:spPr bwMode="auto">
            <a:xfrm flipH="1">
              <a:off x="2916238" y="4365625"/>
              <a:ext cx="431800" cy="792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" name="Line 27"/>
            <p:cNvSpPr>
              <a:spLocks noChangeShapeType="1"/>
            </p:cNvSpPr>
            <p:nvPr/>
          </p:nvSpPr>
          <p:spPr bwMode="auto">
            <a:xfrm>
              <a:off x="3563938" y="4365625"/>
              <a:ext cx="431800" cy="792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" name="Line 31"/>
            <p:cNvSpPr>
              <a:spLocks noChangeShapeType="1"/>
            </p:cNvSpPr>
            <p:nvPr/>
          </p:nvSpPr>
          <p:spPr bwMode="auto">
            <a:xfrm>
              <a:off x="5148263" y="5300663"/>
              <a:ext cx="12239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" name="Line 32"/>
            <p:cNvSpPr>
              <a:spLocks noChangeShapeType="1"/>
            </p:cNvSpPr>
            <p:nvPr/>
          </p:nvSpPr>
          <p:spPr bwMode="auto">
            <a:xfrm flipH="1">
              <a:off x="5148263" y="5516563"/>
              <a:ext cx="12239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75" name="Wolkenförmige Legende 74"/>
          <p:cNvSpPr/>
          <p:nvPr/>
        </p:nvSpPr>
        <p:spPr>
          <a:xfrm>
            <a:off x="1907704" y="2204839"/>
            <a:ext cx="2952328" cy="792088"/>
          </a:xfrm>
          <a:prstGeom prst="cloudCallout">
            <a:avLst>
              <a:gd name="adj1" fmla="val -32171"/>
              <a:gd name="adj2" fmla="val 1109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Ausgeglichen?</a:t>
            </a:r>
          </a:p>
        </p:txBody>
      </p:sp>
      <p:sp>
        <p:nvSpPr>
          <p:cNvPr id="76" name="Wolkenförmige Legende 75"/>
          <p:cNvSpPr/>
          <p:nvPr/>
        </p:nvSpPr>
        <p:spPr>
          <a:xfrm>
            <a:off x="5940152" y="1772791"/>
            <a:ext cx="2952328" cy="792088"/>
          </a:xfrm>
          <a:prstGeom prst="cloudCallout">
            <a:avLst>
              <a:gd name="adj1" fmla="val -8494"/>
              <a:gd name="adj2" fmla="val 13334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Ausgeglichen!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403648" y="537321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Blatt</a:t>
            </a:r>
          </a:p>
        </p:txBody>
      </p:sp>
      <p:cxnSp>
        <p:nvCxnSpPr>
          <p:cNvPr id="79" name="Gerade Verbindung mit Pfeil 78"/>
          <p:cNvCxnSpPr>
            <a:stCxn id="77" idx="1"/>
          </p:cNvCxnSpPr>
          <p:nvPr/>
        </p:nvCxnSpPr>
        <p:spPr>
          <a:xfrm flipH="1" flipV="1">
            <a:off x="683568" y="5229200"/>
            <a:ext cx="720080" cy="3286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hteck 4">
            <a:extLst>
              <a:ext uri="{FF2B5EF4-FFF2-40B4-BE49-F238E27FC236}">
                <a16:creationId xmlns:a16="http://schemas.microsoft.com/office/drawing/2014/main" id="{88B3C6D9-6BDE-7C44-B7BD-9E6D085D0034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97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419-5D0E-D54E-8710-C6EA14C7E4C7}" type="slidenum">
              <a:rPr lang="de-DE"/>
              <a:pPr/>
              <a:t>19</a:t>
            </a:fld>
            <a:endParaRPr lang="de-DE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Ein </a:t>
            </a:r>
            <a:r>
              <a:rPr lang="en-US" dirty="0" err="1"/>
              <a:t>weiterer</a:t>
            </a:r>
            <a:r>
              <a:rPr lang="en-US" dirty="0"/>
              <a:t> Zeiger pro </a:t>
            </a:r>
            <a:r>
              <a:rPr lang="en-US" dirty="0" err="1"/>
              <a:t>Knoten</a:t>
            </a:r>
            <a:r>
              <a:rPr lang="en-US" dirty="0"/>
              <a:t>…</a:t>
            </a:r>
          </a:p>
        </p:txBody>
      </p:sp>
      <p:sp>
        <p:nvSpPr>
          <p:cNvPr id="343043" name="Rectangle 3"/>
          <p:cNvSpPr>
            <a:spLocks noChangeArrowheads="1"/>
          </p:cNvSpPr>
          <p:nvPr/>
        </p:nvSpPr>
        <p:spPr bwMode="auto">
          <a:xfrm>
            <a:off x="1116013" y="5229696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1979613" y="5229696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43045" name="Rectangle 5"/>
          <p:cNvSpPr>
            <a:spLocks noChangeArrowheads="1"/>
          </p:cNvSpPr>
          <p:nvPr/>
        </p:nvSpPr>
        <p:spPr bwMode="auto">
          <a:xfrm>
            <a:off x="3706813" y="5229696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43046" name="Rectangle 6"/>
          <p:cNvSpPr>
            <a:spLocks noChangeArrowheads="1"/>
          </p:cNvSpPr>
          <p:nvPr/>
        </p:nvSpPr>
        <p:spPr bwMode="auto">
          <a:xfrm>
            <a:off x="4572000" y="5229696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43047" name="Rectangle 7"/>
          <p:cNvSpPr>
            <a:spLocks noChangeArrowheads="1"/>
          </p:cNvSpPr>
          <p:nvPr/>
        </p:nvSpPr>
        <p:spPr bwMode="auto">
          <a:xfrm>
            <a:off x="5435600" y="5229696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43048" name="Rectangle 8"/>
          <p:cNvSpPr>
            <a:spLocks noChangeArrowheads="1"/>
          </p:cNvSpPr>
          <p:nvPr/>
        </p:nvSpPr>
        <p:spPr bwMode="auto">
          <a:xfrm>
            <a:off x="2844800" y="5229696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43049" name="Rectangle 9"/>
          <p:cNvSpPr>
            <a:spLocks noChangeArrowheads="1"/>
          </p:cNvSpPr>
          <p:nvPr/>
        </p:nvSpPr>
        <p:spPr bwMode="auto">
          <a:xfrm>
            <a:off x="6300788" y="5229696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43050" name="Rectangle 10"/>
          <p:cNvSpPr>
            <a:spLocks noChangeArrowheads="1"/>
          </p:cNvSpPr>
          <p:nvPr/>
        </p:nvSpPr>
        <p:spPr bwMode="auto">
          <a:xfrm>
            <a:off x="7164388" y="5229696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msy10" charset="0"/>
              </a:rPr>
              <a:t>1</a:t>
            </a:r>
          </a:p>
        </p:txBody>
      </p:sp>
      <p:sp>
        <p:nvSpPr>
          <p:cNvPr id="343051" name="Oval 11"/>
          <p:cNvSpPr>
            <a:spLocks noChangeArrowheads="1"/>
          </p:cNvSpPr>
          <p:nvPr/>
        </p:nvSpPr>
        <p:spPr bwMode="auto">
          <a:xfrm>
            <a:off x="1619250" y="4005734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43052" name="Oval 12"/>
          <p:cNvSpPr>
            <a:spLocks noChangeArrowheads="1"/>
          </p:cNvSpPr>
          <p:nvPr/>
        </p:nvSpPr>
        <p:spPr bwMode="auto">
          <a:xfrm>
            <a:off x="3276600" y="4005734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43053" name="Oval 13"/>
          <p:cNvSpPr>
            <a:spLocks noChangeArrowheads="1"/>
          </p:cNvSpPr>
          <p:nvPr/>
        </p:nvSpPr>
        <p:spPr bwMode="auto">
          <a:xfrm>
            <a:off x="2484438" y="2853209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43054" name="Line 14"/>
          <p:cNvSpPr>
            <a:spLocks noChangeShapeType="1"/>
          </p:cNvSpPr>
          <p:nvPr/>
        </p:nvSpPr>
        <p:spPr bwMode="auto">
          <a:xfrm flipH="1">
            <a:off x="2051050" y="3358034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5" name="Line 15"/>
          <p:cNvSpPr>
            <a:spLocks noChangeShapeType="1"/>
          </p:cNvSpPr>
          <p:nvPr/>
        </p:nvSpPr>
        <p:spPr bwMode="auto">
          <a:xfrm>
            <a:off x="2916238" y="3358034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6" name="Line 16"/>
          <p:cNvSpPr>
            <a:spLocks noChangeShapeType="1"/>
          </p:cNvSpPr>
          <p:nvPr/>
        </p:nvSpPr>
        <p:spPr bwMode="auto">
          <a:xfrm flipH="1">
            <a:off x="1403350" y="4508971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7" name="Line 17"/>
          <p:cNvSpPr>
            <a:spLocks noChangeShapeType="1"/>
          </p:cNvSpPr>
          <p:nvPr/>
        </p:nvSpPr>
        <p:spPr bwMode="auto">
          <a:xfrm>
            <a:off x="1908175" y="4508971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8" name="Line 18"/>
          <p:cNvSpPr>
            <a:spLocks noChangeShapeType="1"/>
          </p:cNvSpPr>
          <p:nvPr/>
        </p:nvSpPr>
        <p:spPr bwMode="auto">
          <a:xfrm flipH="1">
            <a:off x="3059113" y="4508971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9" name="Line 19"/>
          <p:cNvSpPr>
            <a:spLocks noChangeShapeType="1"/>
          </p:cNvSpPr>
          <p:nvPr/>
        </p:nvSpPr>
        <p:spPr bwMode="auto">
          <a:xfrm>
            <a:off x="3563938" y="4508971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0" name="Oval 20"/>
          <p:cNvSpPr>
            <a:spLocks noChangeArrowheads="1"/>
          </p:cNvSpPr>
          <p:nvPr/>
        </p:nvSpPr>
        <p:spPr bwMode="auto">
          <a:xfrm>
            <a:off x="5075238" y="4005734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43061" name="Oval 21"/>
          <p:cNvSpPr>
            <a:spLocks noChangeArrowheads="1"/>
          </p:cNvSpPr>
          <p:nvPr/>
        </p:nvSpPr>
        <p:spPr bwMode="auto">
          <a:xfrm>
            <a:off x="6732588" y="4005734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43062" name="Oval 22"/>
          <p:cNvSpPr>
            <a:spLocks noChangeArrowheads="1"/>
          </p:cNvSpPr>
          <p:nvPr/>
        </p:nvSpPr>
        <p:spPr bwMode="auto">
          <a:xfrm>
            <a:off x="5940425" y="2853209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43063" name="Line 23"/>
          <p:cNvSpPr>
            <a:spLocks noChangeShapeType="1"/>
          </p:cNvSpPr>
          <p:nvPr/>
        </p:nvSpPr>
        <p:spPr bwMode="auto">
          <a:xfrm flipH="1">
            <a:off x="5507038" y="3358034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4" name="Line 24"/>
          <p:cNvSpPr>
            <a:spLocks noChangeShapeType="1"/>
          </p:cNvSpPr>
          <p:nvPr/>
        </p:nvSpPr>
        <p:spPr bwMode="auto">
          <a:xfrm>
            <a:off x="6372225" y="3358034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5" name="Line 25"/>
          <p:cNvSpPr>
            <a:spLocks noChangeShapeType="1"/>
          </p:cNvSpPr>
          <p:nvPr/>
        </p:nvSpPr>
        <p:spPr bwMode="auto">
          <a:xfrm flipH="1">
            <a:off x="4859338" y="4508971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6" name="Line 26"/>
          <p:cNvSpPr>
            <a:spLocks noChangeShapeType="1"/>
          </p:cNvSpPr>
          <p:nvPr/>
        </p:nvSpPr>
        <p:spPr bwMode="auto">
          <a:xfrm>
            <a:off x="5364163" y="4508971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7" name="Line 27"/>
          <p:cNvSpPr>
            <a:spLocks noChangeShapeType="1"/>
          </p:cNvSpPr>
          <p:nvPr/>
        </p:nvSpPr>
        <p:spPr bwMode="auto">
          <a:xfrm flipH="1">
            <a:off x="6515100" y="4508971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8" name="Line 28"/>
          <p:cNvSpPr>
            <a:spLocks noChangeShapeType="1"/>
          </p:cNvSpPr>
          <p:nvPr/>
        </p:nvSpPr>
        <p:spPr bwMode="auto">
          <a:xfrm>
            <a:off x="7019925" y="4508971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9" name="Oval 29"/>
          <p:cNvSpPr>
            <a:spLocks noChangeArrowheads="1"/>
          </p:cNvSpPr>
          <p:nvPr/>
        </p:nvSpPr>
        <p:spPr bwMode="auto">
          <a:xfrm>
            <a:off x="4211638" y="1700684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43070" name="Line 30"/>
          <p:cNvSpPr>
            <a:spLocks noChangeShapeType="1"/>
          </p:cNvSpPr>
          <p:nvPr/>
        </p:nvSpPr>
        <p:spPr bwMode="auto">
          <a:xfrm flipH="1">
            <a:off x="2987675" y="2061046"/>
            <a:ext cx="12239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1" name="Line 31"/>
          <p:cNvSpPr>
            <a:spLocks noChangeShapeType="1"/>
          </p:cNvSpPr>
          <p:nvPr/>
        </p:nvSpPr>
        <p:spPr bwMode="auto">
          <a:xfrm>
            <a:off x="4716463" y="2134071"/>
            <a:ext cx="12239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2" name="Line 32"/>
          <p:cNvSpPr>
            <a:spLocks noChangeShapeType="1"/>
          </p:cNvSpPr>
          <p:nvPr/>
        </p:nvSpPr>
        <p:spPr bwMode="auto">
          <a:xfrm>
            <a:off x="1619250" y="53741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3" name="Line 33"/>
          <p:cNvSpPr>
            <a:spLocks noChangeShapeType="1"/>
          </p:cNvSpPr>
          <p:nvPr/>
        </p:nvSpPr>
        <p:spPr bwMode="auto">
          <a:xfrm flipH="1">
            <a:off x="1619250" y="55900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4" name="Line 34"/>
          <p:cNvSpPr>
            <a:spLocks noChangeShapeType="1"/>
          </p:cNvSpPr>
          <p:nvPr/>
        </p:nvSpPr>
        <p:spPr bwMode="auto">
          <a:xfrm>
            <a:off x="2484438" y="5374159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5" name="Line 35"/>
          <p:cNvSpPr>
            <a:spLocks noChangeShapeType="1"/>
          </p:cNvSpPr>
          <p:nvPr/>
        </p:nvSpPr>
        <p:spPr bwMode="auto">
          <a:xfrm flipH="1">
            <a:off x="2484438" y="5590059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6" name="Line 36"/>
          <p:cNvSpPr>
            <a:spLocks noChangeShapeType="1"/>
          </p:cNvSpPr>
          <p:nvPr/>
        </p:nvSpPr>
        <p:spPr bwMode="auto">
          <a:xfrm>
            <a:off x="3348038" y="5374159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7" name="Line 37"/>
          <p:cNvSpPr>
            <a:spLocks noChangeShapeType="1"/>
          </p:cNvSpPr>
          <p:nvPr/>
        </p:nvSpPr>
        <p:spPr bwMode="auto">
          <a:xfrm flipH="1">
            <a:off x="3348038" y="5590059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8" name="Line 38"/>
          <p:cNvSpPr>
            <a:spLocks noChangeShapeType="1"/>
          </p:cNvSpPr>
          <p:nvPr/>
        </p:nvSpPr>
        <p:spPr bwMode="auto">
          <a:xfrm>
            <a:off x="4211638" y="5374159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9" name="Line 39"/>
          <p:cNvSpPr>
            <a:spLocks noChangeShapeType="1"/>
          </p:cNvSpPr>
          <p:nvPr/>
        </p:nvSpPr>
        <p:spPr bwMode="auto">
          <a:xfrm flipH="1">
            <a:off x="4211638" y="5590059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0" name="Line 40"/>
          <p:cNvSpPr>
            <a:spLocks noChangeShapeType="1"/>
          </p:cNvSpPr>
          <p:nvPr/>
        </p:nvSpPr>
        <p:spPr bwMode="auto">
          <a:xfrm>
            <a:off x="5076825" y="53741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1" name="Line 41"/>
          <p:cNvSpPr>
            <a:spLocks noChangeShapeType="1"/>
          </p:cNvSpPr>
          <p:nvPr/>
        </p:nvSpPr>
        <p:spPr bwMode="auto">
          <a:xfrm flipH="1">
            <a:off x="5076825" y="55900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2" name="Line 42"/>
          <p:cNvSpPr>
            <a:spLocks noChangeShapeType="1"/>
          </p:cNvSpPr>
          <p:nvPr/>
        </p:nvSpPr>
        <p:spPr bwMode="auto">
          <a:xfrm>
            <a:off x="5940425" y="53741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3" name="Line 43"/>
          <p:cNvSpPr>
            <a:spLocks noChangeShapeType="1"/>
          </p:cNvSpPr>
          <p:nvPr/>
        </p:nvSpPr>
        <p:spPr bwMode="auto">
          <a:xfrm flipH="1">
            <a:off x="5940425" y="55900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4" name="Line 44"/>
          <p:cNvSpPr>
            <a:spLocks noChangeShapeType="1"/>
          </p:cNvSpPr>
          <p:nvPr/>
        </p:nvSpPr>
        <p:spPr bwMode="auto">
          <a:xfrm>
            <a:off x="6804025" y="53741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5" name="Line 45"/>
          <p:cNvSpPr>
            <a:spLocks noChangeShapeType="1"/>
          </p:cNvSpPr>
          <p:nvPr/>
        </p:nvSpPr>
        <p:spPr bwMode="auto">
          <a:xfrm flipH="1">
            <a:off x="6804025" y="55900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6" name="Text Box 46"/>
          <p:cNvSpPr txBox="1">
            <a:spLocks noChangeArrowheads="1"/>
          </p:cNvSpPr>
          <p:nvPr/>
        </p:nvSpPr>
        <p:spPr bwMode="auto">
          <a:xfrm>
            <a:off x="1042988" y="1484784"/>
            <a:ext cx="1643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search(19)</a:t>
            </a:r>
          </a:p>
        </p:txBody>
      </p:sp>
      <p:sp>
        <p:nvSpPr>
          <p:cNvPr id="343087" name="Line 47"/>
          <p:cNvSpPr>
            <a:spLocks noChangeShapeType="1"/>
          </p:cNvSpPr>
          <p:nvPr/>
        </p:nvSpPr>
        <p:spPr bwMode="auto">
          <a:xfrm flipH="1">
            <a:off x="5795963" y="3429471"/>
            <a:ext cx="360362" cy="1728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8" name="Text Box 48"/>
          <p:cNvSpPr txBox="1">
            <a:spLocks noChangeArrowheads="1"/>
          </p:cNvSpPr>
          <p:nvPr/>
        </p:nvSpPr>
        <p:spPr bwMode="auto">
          <a:xfrm>
            <a:off x="6011863" y="1845146"/>
            <a:ext cx="20168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Zeiger auf 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 err="1">
                <a:solidFill>
                  <a:srgbClr val="FF0000"/>
                </a:solidFill>
              </a:rPr>
              <a:t>Listenelement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0" name="Rechteck 4">
            <a:extLst>
              <a:ext uri="{FF2B5EF4-FFF2-40B4-BE49-F238E27FC236}">
                <a16:creationId xmlns:a16="http://schemas.microsoft.com/office/drawing/2014/main" id="{FA58D790-0BF2-9344-A057-F42CAA92B3A3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47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000" fill="hold"/>
                                        <p:tgtEl>
                                          <p:spTgt spid="343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343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430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343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343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3430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1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3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86" grpId="0"/>
      <p:bldP spid="3430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E56C-C359-8F4A-B61B-E8719101510B}" type="slidenum">
              <a:rPr lang="de-DE"/>
              <a:pPr/>
              <a:t>2</a:t>
            </a:fld>
            <a:endParaRPr lang="de-DE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Binärer Suchbaum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Suchbaum-Regel: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dirty="0"/>
              <a:t>Damit lässt sich die </a:t>
            </a:r>
            <a:r>
              <a:rPr lang="de-DE" dirty="0" err="1">
                <a:solidFill>
                  <a:schemeClr val="accent2"/>
                </a:solidFill>
              </a:rPr>
              <a:t>search</a:t>
            </a:r>
            <a:r>
              <a:rPr lang="de-DE" dirty="0"/>
              <a:t> Operation für Mengen </a:t>
            </a:r>
            <a:br>
              <a:rPr lang="de-DE" dirty="0"/>
            </a:br>
            <a:r>
              <a:rPr lang="de-DE" dirty="0"/>
              <a:t>einfach implementieren.</a:t>
            </a:r>
          </a:p>
        </p:txBody>
      </p:sp>
      <p:sp>
        <p:nvSpPr>
          <p:cNvPr id="185348" name="Oval 4"/>
          <p:cNvSpPr>
            <a:spLocks noChangeArrowheads="1"/>
          </p:cNvSpPr>
          <p:nvPr/>
        </p:nvSpPr>
        <p:spPr bwMode="auto">
          <a:xfrm>
            <a:off x="2052117" y="1916832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k</a:t>
            </a:r>
          </a:p>
        </p:txBody>
      </p:sp>
      <p:sp>
        <p:nvSpPr>
          <p:cNvPr id="185349" name="AutoShape 5"/>
          <p:cNvSpPr>
            <a:spLocks noChangeArrowheads="1"/>
          </p:cNvSpPr>
          <p:nvPr/>
        </p:nvSpPr>
        <p:spPr bwMode="auto">
          <a:xfrm>
            <a:off x="899592" y="2780432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T</a:t>
            </a:r>
            <a:r>
              <a:rPr lang="de-DE" baseline="-25000"/>
              <a:t>1</a:t>
            </a:r>
          </a:p>
        </p:txBody>
      </p:sp>
      <p:sp>
        <p:nvSpPr>
          <p:cNvPr id="185350" name="AutoShape 6"/>
          <p:cNvSpPr>
            <a:spLocks noChangeArrowheads="1"/>
          </p:cNvSpPr>
          <p:nvPr/>
        </p:nvSpPr>
        <p:spPr bwMode="auto">
          <a:xfrm>
            <a:off x="2626792" y="2780432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T</a:t>
            </a:r>
            <a:r>
              <a:rPr lang="de-DE" baseline="-25000"/>
              <a:t>2</a:t>
            </a:r>
          </a:p>
        </p:txBody>
      </p:sp>
      <p:sp>
        <p:nvSpPr>
          <p:cNvPr id="185351" name="Line 7"/>
          <p:cNvSpPr>
            <a:spLocks noChangeShapeType="1"/>
          </p:cNvSpPr>
          <p:nvPr/>
        </p:nvSpPr>
        <p:spPr bwMode="auto">
          <a:xfrm flipH="1">
            <a:off x="1402829" y="2275607"/>
            <a:ext cx="649288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5352" name="Line 8"/>
          <p:cNvSpPr>
            <a:spLocks noChangeShapeType="1"/>
          </p:cNvSpPr>
          <p:nvPr/>
        </p:nvSpPr>
        <p:spPr bwMode="auto">
          <a:xfrm>
            <a:off x="2410892" y="2275607"/>
            <a:ext cx="7207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5353" name="Text Box 9"/>
          <p:cNvSpPr txBox="1">
            <a:spLocks noChangeArrowheads="1"/>
          </p:cNvSpPr>
          <p:nvPr/>
        </p:nvSpPr>
        <p:spPr bwMode="auto">
          <a:xfrm>
            <a:off x="4211638" y="2636838"/>
            <a:ext cx="394691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 dirty="0"/>
              <a:t>Für alle Schlüssel 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'</a:t>
            </a:r>
            <a:r>
              <a:rPr lang="de-DE" sz="2800" dirty="0"/>
              <a:t> in </a:t>
            </a:r>
            <a:r>
              <a:rPr lang="de-DE" sz="2800" dirty="0">
                <a:solidFill>
                  <a:schemeClr val="hlink"/>
                </a:solidFill>
              </a:rPr>
              <a:t>T</a:t>
            </a:r>
            <a:r>
              <a:rPr lang="de-DE" sz="2800" baseline="-25000" dirty="0">
                <a:solidFill>
                  <a:schemeClr val="hlink"/>
                </a:solidFill>
              </a:rPr>
              <a:t>1</a:t>
            </a:r>
            <a:r>
              <a:rPr lang="de-DE" sz="2800" dirty="0"/>
              <a:t> </a:t>
            </a:r>
          </a:p>
          <a:p>
            <a:r>
              <a:rPr lang="de-DE" sz="2800" dirty="0"/>
              <a:t>und 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''</a:t>
            </a:r>
            <a:r>
              <a:rPr lang="de-DE" sz="2800" dirty="0"/>
              <a:t> in </a:t>
            </a:r>
            <a:r>
              <a:rPr lang="de-DE" sz="2800" dirty="0">
                <a:solidFill>
                  <a:schemeClr val="hlink"/>
                </a:solidFill>
              </a:rPr>
              <a:t>T</a:t>
            </a:r>
            <a:r>
              <a:rPr lang="de-DE" sz="2800" baseline="-25000" dirty="0">
                <a:solidFill>
                  <a:schemeClr val="hlink"/>
                </a:solidFill>
              </a:rPr>
              <a:t>2</a:t>
            </a:r>
            <a:r>
              <a:rPr lang="de-DE" sz="2800" dirty="0"/>
              <a:t>: </a:t>
            </a:r>
            <a:r>
              <a:rPr lang="de-DE" sz="2800" dirty="0" err="1">
                <a:solidFill>
                  <a:srgbClr val="FF0000"/>
                </a:solidFill>
              </a:rPr>
              <a:t>k</a:t>
            </a:r>
            <a:r>
              <a:rPr lang="de-DE" sz="2800" dirty="0">
                <a:solidFill>
                  <a:srgbClr val="FF0000"/>
                </a:solidFill>
              </a:rPr>
              <a:t>' ≤ </a:t>
            </a:r>
            <a:r>
              <a:rPr lang="de-DE" sz="2800" dirty="0" err="1">
                <a:solidFill>
                  <a:srgbClr val="FF0000"/>
                </a:solidFill>
              </a:rPr>
              <a:t>k</a:t>
            </a:r>
            <a:r>
              <a:rPr lang="de-DE" sz="2800" dirty="0">
                <a:solidFill>
                  <a:srgbClr val="FF0000"/>
                </a:solidFill>
              </a:rPr>
              <a:t> &lt; </a:t>
            </a:r>
            <a:r>
              <a:rPr lang="de-DE" sz="2800" dirty="0" err="1">
                <a:solidFill>
                  <a:srgbClr val="FF0000"/>
                </a:solidFill>
              </a:rPr>
              <a:t>k</a:t>
            </a:r>
            <a:r>
              <a:rPr lang="de-DE" sz="2800" dirty="0">
                <a:solidFill>
                  <a:srgbClr val="FF0000"/>
                </a:solidFill>
              </a:rPr>
              <a:t>''</a:t>
            </a:r>
          </a:p>
        </p:txBody>
      </p:sp>
      <p:sp>
        <p:nvSpPr>
          <p:cNvPr id="14" name="Rechteck 4">
            <a:extLst>
              <a:ext uri="{FF2B5EF4-FFF2-40B4-BE49-F238E27FC236}">
                <a16:creationId xmlns:a16="http://schemas.microsoft.com/office/drawing/2014/main" id="{E613CD50-9F9A-644C-A89B-336AC43E890D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325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Navigationsbäume mit Zeigern auf Listenelemente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435280" cy="4968875"/>
          </a:xfrm>
        </p:spPr>
        <p:txBody>
          <a:bodyPr/>
          <a:lstStyle/>
          <a:p>
            <a:r>
              <a:rPr lang="de-DE" dirty="0">
                <a:solidFill>
                  <a:srgbClr val="0833FF"/>
                </a:solidFill>
              </a:rPr>
              <a:t>Ausgeglichenheit</a:t>
            </a:r>
            <a:r>
              <a:rPr lang="de-DE" dirty="0"/>
              <a:t> nur optimal, wenn relative Häufigkeit des Zugriffs bei allen Schlüsseln gleich</a:t>
            </a:r>
          </a:p>
          <a:p>
            <a:r>
              <a:rPr lang="de-DE" dirty="0"/>
              <a:t>Ist dies nicht der Fall, sollte </a:t>
            </a:r>
            <a:r>
              <a:rPr lang="de-DE" dirty="0">
                <a:solidFill>
                  <a:srgbClr val="0833FF"/>
                </a:solidFill>
              </a:rPr>
              <a:t>relative Zugriffshäufigkeit </a:t>
            </a:r>
            <a:r>
              <a:rPr lang="de-DE" dirty="0"/>
              <a:t>bei der Baumkonstruktion </a:t>
            </a:r>
            <a:r>
              <a:rPr lang="de-DE" dirty="0">
                <a:solidFill>
                  <a:srgbClr val="0833FF"/>
                </a:solidFill>
              </a:rPr>
              <a:t>berücksichtigt</a:t>
            </a:r>
            <a:r>
              <a:rPr lang="de-DE" dirty="0"/>
              <a:t> werden</a:t>
            </a:r>
          </a:p>
          <a:p>
            <a:r>
              <a:rPr lang="de-DE" dirty="0"/>
              <a:t>Idee: Ordne den Schlüsseln </a:t>
            </a:r>
            <a:r>
              <a:rPr lang="de-DE" dirty="0">
                <a:solidFill>
                  <a:srgbClr val="0833FF"/>
                </a:solidFill>
              </a:rPr>
              <a:t>Gewichte</a:t>
            </a:r>
            <a:r>
              <a:rPr lang="de-DE" dirty="0"/>
              <a:t> zu</a:t>
            </a:r>
          </a:p>
          <a:p>
            <a:pPr lvl="1"/>
            <a:r>
              <a:rPr lang="de-DE" dirty="0">
                <a:solidFill>
                  <a:srgbClr val="0833FF"/>
                </a:solidFill>
              </a:rPr>
              <a:t>Häufiger</a:t>
            </a:r>
            <a:r>
              <a:rPr lang="de-DE" dirty="0"/>
              <a:t> zugegriffene Schlüssel: </a:t>
            </a:r>
            <a:r>
              <a:rPr lang="de-DE" dirty="0">
                <a:solidFill>
                  <a:srgbClr val="0833FF"/>
                </a:solidFill>
              </a:rPr>
              <a:t>hohes</a:t>
            </a:r>
            <a:r>
              <a:rPr lang="de-DE" dirty="0"/>
              <a:t> Gewicht</a:t>
            </a:r>
          </a:p>
          <a:p>
            <a:pPr lvl="1"/>
            <a:r>
              <a:rPr lang="de-DE" dirty="0">
                <a:solidFill>
                  <a:srgbClr val="0833FF"/>
                </a:solidFill>
              </a:rPr>
              <a:t>Weniger oft </a:t>
            </a:r>
            <a:r>
              <a:rPr lang="de-DE" dirty="0"/>
              <a:t>zugegriffene Schlüssel: </a:t>
            </a:r>
            <a:r>
              <a:rPr lang="de-DE" dirty="0">
                <a:solidFill>
                  <a:srgbClr val="0833FF"/>
                </a:solidFill>
              </a:rPr>
              <a:t>kleines</a:t>
            </a:r>
            <a:r>
              <a:rPr lang="de-DE" dirty="0"/>
              <a:t> Gewicht</a:t>
            </a:r>
          </a:p>
          <a:p>
            <a:r>
              <a:rPr lang="de-DE" dirty="0"/>
              <a:t>Knoten mit Schlüsseln, denen ein </a:t>
            </a:r>
            <a:r>
              <a:rPr lang="de-DE" dirty="0">
                <a:solidFill>
                  <a:srgbClr val="0833FF"/>
                </a:solidFill>
              </a:rPr>
              <a:t>höheres Gewicht </a:t>
            </a:r>
            <a:r>
              <a:rPr lang="de-DE" dirty="0"/>
              <a:t>gegeben wird, sollen </a:t>
            </a:r>
            <a:r>
              <a:rPr lang="de-DE" dirty="0">
                <a:solidFill>
                  <a:srgbClr val="0833FF"/>
                </a:solidFill>
              </a:rPr>
              <a:t>weiter oben </a:t>
            </a:r>
            <a:r>
              <a:rPr lang="de-DE" dirty="0"/>
              <a:t>stehen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345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Selbstorganisierende Bäume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4968875"/>
          </a:xfrm>
        </p:spPr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Man beachte: </a:t>
            </a:r>
            <a:r>
              <a:rPr lang="de-DE" dirty="0"/>
              <a:t>Suchaufwand </a:t>
            </a:r>
            <a:r>
              <a:rPr lang="de-DE" dirty="0">
                <a:solidFill>
                  <a:srgbClr val="FF0000"/>
                </a:solidFill>
                <a:latin typeface="Symbol" charset="2"/>
                <a:cs typeface="Symbol" charset="2"/>
              </a:rPr>
              <a:t>Q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(log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de-DE" dirty="0"/>
          </a:p>
          <a:p>
            <a:pPr lvl="1"/>
            <a:r>
              <a:rPr lang="de-DE" dirty="0"/>
              <a:t>Elementtests mehrfach mit dem gleichen Element: </a:t>
            </a:r>
            <a:br>
              <a:rPr lang="de-DE" dirty="0"/>
            </a:br>
            <a:r>
              <a:rPr lang="de-DE" dirty="0">
                <a:sym typeface="Wingdings"/>
              </a:rPr>
              <a:t> </a:t>
            </a:r>
            <a:r>
              <a:rPr lang="de-DE" dirty="0"/>
              <a:t>dann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O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(log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/>
              <a:t> „zu teuer“</a:t>
            </a:r>
          </a:p>
          <a:p>
            <a:r>
              <a:rPr lang="de-DE" dirty="0">
                <a:solidFill>
                  <a:srgbClr val="FF0000"/>
                </a:solidFill>
              </a:rPr>
              <a:t>Weiterhin: </a:t>
            </a:r>
            <a:r>
              <a:rPr lang="de-DE" dirty="0"/>
              <a:t>Mit bisheriger Technik des Einfügens kann </a:t>
            </a:r>
            <a:r>
              <a:rPr lang="de-DE" dirty="0">
                <a:solidFill>
                  <a:srgbClr val="FF0000"/>
                </a:solidFill>
              </a:rPr>
              <a:t>Ausgeglichenheit nicht garantiert </a:t>
            </a:r>
            <a:r>
              <a:rPr lang="de-DE" dirty="0"/>
              <a:t>werden: Zugriff für bestimmte Elemente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&gt; log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dirty="0"/>
              <a:t>Elementtest für diese Elemente häufig: </a:t>
            </a:r>
            <a:br>
              <a:rPr lang="de-DE" dirty="0"/>
            </a:br>
            <a:r>
              <a:rPr lang="de-DE" dirty="0">
                <a:sym typeface="Wingdings"/>
              </a:rPr>
              <a:t> </a:t>
            </a:r>
            <a:r>
              <a:rPr lang="de-DE" dirty="0"/>
              <a:t>Performanz sinkt</a:t>
            </a:r>
          </a:p>
          <a:p>
            <a:r>
              <a:rPr lang="de-DE" dirty="0">
                <a:solidFill>
                  <a:srgbClr val="FF0000"/>
                </a:solidFill>
              </a:rPr>
              <a:t>Idee: </a:t>
            </a:r>
            <a:r>
              <a:rPr lang="de-DE" dirty="0"/>
              <a:t>Häufig zugegriffene Elemente sollten trotz Unausgeglichenheit schneller gefunden werden</a:t>
            </a:r>
            <a:br>
              <a:rPr lang="de-DE" dirty="0"/>
            </a:br>
            <a:r>
              <a:rPr lang="de-DE" dirty="0"/>
              <a:t>(amortisiert betrachtet dann insgesamt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O(log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/>
              <a:t>)</a:t>
            </a:r>
          </a:p>
          <a:p>
            <a:r>
              <a:rPr lang="de-DE" dirty="0">
                <a:solidFill>
                  <a:srgbClr val="FF0000"/>
                </a:solidFill>
              </a:rPr>
              <a:t>Umsetzung: </a:t>
            </a:r>
            <a:r>
              <a:rPr lang="de-DE" dirty="0" err="1">
                <a:solidFill>
                  <a:srgbClr val="0000FF"/>
                </a:solidFill>
              </a:rPr>
              <a:t>Splay</a:t>
            </a:r>
            <a:r>
              <a:rPr lang="de-DE" dirty="0">
                <a:solidFill>
                  <a:srgbClr val="0000FF"/>
                </a:solidFill>
              </a:rPr>
              <a:t>-Baum </a:t>
            </a:r>
            <a:r>
              <a:rPr lang="de-DE" dirty="0"/>
              <a:t>(selbstorganisierend)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154560" y="6222934"/>
            <a:ext cx="49685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>
                <a:solidFill>
                  <a:srgbClr val="0000FF"/>
                </a:solidFill>
              </a:rPr>
              <a:t>Daniel D. </a:t>
            </a:r>
            <a:r>
              <a:rPr lang="de-DE" sz="1100" dirty="0" err="1">
                <a:solidFill>
                  <a:srgbClr val="0000FF"/>
                </a:solidFill>
              </a:rPr>
              <a:t>Sleator</a:t>
            </a:r>
            <a:r>
              <a:rPr lang="de-DE" sz="1100" dirty="0">
                <a:solidFill>
                  <a:srgbClr val="0000FF"/>
                </a:solidFill>
              </a:rPr>
              <a:t>, Robert </a:t>
            </a:r>
            <a:r>
              <a:rPr lang="de-DE" sz="1100" dirty="0" err="1">
                <a:solidFill>
                  <a:srgbClr val="0000FF"/>
                </a:solidFill>
              </a:rPr>
              <a:t>Tarjan</a:t>
            </a:r>
            <a:r>
              <a:rPr lang="de-DE" sz="1100" dirty="0">
                <a:solidFill>
                  <a:srgbClr val="0000FF"/>
                </a:solidFill>
              </a:rPr>
              <a:t>: </a:t>
            </a:r>
            <a:r>
              <a:rPr lang="de-DE" sz="1100" dirty="0" err="1">
                <a:solidFill>
                  <a:srgbClr val="0000FF"/>
                </a:solidFill>
              </a:rPr>
              <a:t>Self-Adjusting</a:t>
            </a:r>
            <a:r>
              <a:rPr lang="de-DE" sz="1100" dirty="0">
                <a:solidFill>
                  <a:srgbClr val="0000FF"/>
                </a:solidFill>
              </a:rPr>
              <a:t> Binary Search </a:t>
            </a:r>
            <a:r>
              <a:rPr lang="de-DE" sz="1100" dirty="0" err="1">
                <a:solidFill>
                  <a:srgbClr val="0000FF"/>
                </a:solidFill>
              </a:rPr>
              <a:t>Trees</a:t>
            </a:r>
            <a:r>
              <a:rPr lang="de-DE" sz="1100" dirty="0">
                <a:solidFill>
                  <a:srgbClr val="0000FF"/>
                </a:solidFill>
              </a:rPr>
              <a:t>, In: Journal of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ACM (</a:t>
            </a:r>
            <a:r>
              <a:rPr lang="de-DE" sz="1100" dirty="0" err="1">
                <a:solidFill>
                  <a:srgbClr val="0000FF"/>
                </a:solidFill>
              </a:rPr>
              <a:t>Association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for</a:t>
            </a:r>
            <a:r>
              <a:rPr lang="de-DE" sz="1100" dirty="0">
                <a:solidFill>
                  <a:srgbClr val="0000FF"/>
                </a:solidFill>
              </a:rPr>
              <a:t> Computing </a:t>
            </a:r>
            <a:r>
              <a:rPr lang="de-DE" sz="1100" dirty="0" err="1">
                <a:solidFill>
                  <a:srgbClr val="0000FF"/>
                </a:solidFill>
              </a:rPr>
              <a:t>Machinery</a:t>
            </a:r>
            <a:r>
              <a:rPr lang="de-DE" sz="1100" dirty="0">
                <a:solidFill>
                  <a:srgbClr val="0000FF"/>
                </a:solidFill>
              </a:rPr>
              <a:t>). 32, Nr. 3, S. 652–686, </a:t>
            </a:r>
            <a:r>
              <a:rPr lang="de-DE" sz="1100" b="1" dirty="0">
                <a:solidFill>
                  <a:srgbClr val="FF0000"/>
                </a:solidFill>
              </a:rPr>
              <a:t>1985</a:t>
            </a:r>
          </a:p>
        </p:txBody>
      </p:sp>
    </p:spTree>
    <p:extLst>
      <p:ext uri="{BB962C8B-B14F-4D97-AF65-F5344CB8AC3E}">
        <p14:creationId xmlns:p14="http://schemas.microsoft.com/office/powerpoint/2010/main" val="10858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nachfolgenden Präsentationen wurden mit einigen Änderungen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2: Suchstrukturen)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 marL="0" indent="0">
              <a:buNone/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pic>
        <p:nvPicPr>
          <p:cNvPr id="4" name="Bild 3" descr="GEN-thank-you-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512" y="3754938"/>
            <a:ext cx="9144000" cy="291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873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A9A1-A9F1-D445-A931-E066F9E3DE7A}" type="slidenum">
              <a:rPr lang="de-DE"/>
              <a:pPr/>
              <a:t>23</a:t>
            </a:fld>
            <a:endParaRPr lang="de-DE"/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Splay-Baum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Üblicherweise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Implementierung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interner</a:t>
            </a:r>
            <a:r>
              <a:rPr lang="en-US" dirty="0"/>
              <a:t> </a:t>
            </a:r>
            <a:r>
              <a:rPr lang="en-US" dirty="0" err="1"/>
              <a:t>Suchbaum</a:t>
            </a:r>
            <a:r>
              <a:rPr lang="en-US" dirty="0"/>
              <a:t> (</a:t>
            </a:r>
            <a:r>
              <a:rPr lang="en-US" dirty="0" err="1"/>
              <a:t>d.h</a:t>
            </a:r>
            <a:r>
              <a:rPr lang="en-US" dirty="0"/>
              <a:t>.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direkt</a:t>
            </a:r>
            <a:r>
              <a:rPr lang="en-US" dirty="0"/>
              <a:t> </a:t>
            </a:r>
            <a:r>
              <a:rPr lang="en-US" dirty="0" err="1"/>
              <a:t>integriert</a:t>
            </a:r>
            <a:r>
              <a:rPr lang="en-US" dirty="0"/>
              <a:t> in Baum und </a:t>
            </a:r>
            <a:r>
              <a:rPr lang="en-US" dirty="0" err="1"/>
              <a:t>nicht</a:t>
            </a:r>
            <a:r>
              <a:rPr lang="en-US" dirty="0"/>
              <a:t> in extra </a:t>
            </a:r>
            <a:r>
              <a:rPr lang="en-US" dirty="0" err="1"/>
              <a:t>Liste</a:t>
            </a:r>
            <a:r>
              <a:rPr lang="en-US" dirty="0"/>
              <a:t> “</a:t>
            </a:r>
            <a:r>
              <a:rPr lang="en-US" dirty="0" err="1"/>
              <a:t>unten</a:t>
            </a:r>
            <a:r>
              <a:rPr lang="en-US" dirty="0"/>
              <a:t>”)</a:t>
            </a: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Hier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Implementierung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externer</a:t>
            </a:r>
            <a:r>
              <a:rPr lang="en-US" dirty="0"/>
              <a:t> </a:t>
            </a:r>
            <a:r>
              <a:rPr lang="en-US" dirty="0" err="1"/>
              <a:t>Suchbaum</a:t>
            </a:r>
            <a:r>
              <a:rPr lang="en-US" dirty="0"/>
              <a:t> (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beim</a:t>
            </a:r>
            <a:r>
              <a:rPr lang="en-US" dirty="0"/>
              <a:t> </a:t>
            </a:r>
            <a:r>
              <a:rPr lang="en-US" dirty="0" err="1"/>
              <a:t>binären</a:t>
            </a:r>
            <a:r>
              <a:rPr lang="en-US" dirty="0"/>
              <a:t> </a:t>
            </a:r>
            <a:r>
              <a:rPr lang="en-US" dirty="0" err="1"/>
              <a:t>Navigationsbaum</a:t>
            </a:r>
            <a:r>
              <a:rPr lang="en-US" dirty="0"/>
              <a:t> </a:t>
            </a:r>
            <a:r>
              <a:rPr lang="en-US" dirty="0" err="1"/>
              <a:t>oben</a:t>
            </a:r>
            <a:r>
              <a:rPr lang="en-US" dirty="0"/>
              <a:t>)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err="1">
                <a:solidFill>
                  <a:srgbClr val="FF0000"/>
                </a:solidFill>
              </a:rPr>
              <a:t>Modifikation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>
                <a:solidFill>
                  <a:srgbClr val="0833FF"/>
                </a:solidFill>
              </a:rPr>
              <a:t>Anfragen</a:t>
            </a:r>
            <a:endParaRPr lang="en-US" dirty="0">
              <a:solidFill>
                <a:srgbClr val="0833FF"/>
              </a:solidFill>
            </a:endParaRP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988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5419-5D0E-D54E-8710-C6EA14C7E4C7}" type="slidenum">
              <a:rPr lang="de-DE"/>
              <a:pPr/>
              <a:t>24</a:t>
            </a:fld>
            <a:endParaRPr lang="de-DE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Splay-Baum</a:t>
            </a:r>
          </a:p>
        </p:txBody>
      </p:sp>
      <p:sp>
        <p:nvSpPr>
          <p:cNvPr id="343043" name="Rectangle 3"/>
          <p:cNvSpPr>
            <a:spLocks noChangeArrowheads="1"/>
          </p:cNvSpPr>
          <p:nvPr/>
        </p:nvSpPr>
        <p:spPr bwMode="auto">
          <a:xfrm>
            <a:off x="1116013" y="5229696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1979613" y="5229696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43045" name="Rectangle 5"/>
          <p:cNvSpPr>
            <a:spLocks noChangeArrowheads="1"/>
          </p:cNvSpPr>
          <p:nvPr/>
        </p:nvSpPr>
        <p:spPr bwMode="auto">
          <a:xfrm>
            <a:off x="3706813" y="5229696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43046" name="Rectangle 6"/>
          <p:cNvSpPr>
            <a:spLocks noChangeArrowheads="1"/>
          </p:cNvSpPr>
          <p:nvPr/>
        </p:nvSpPr>
        <p:spPr bwMode="auto">
          <a:xfrm>
            <a:off x="4572000" y="5229696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43047" name="Rectangle 7"/>
          <p:cNvSpPr>
            <a:spLocks noChangeArrowheads="1"/>
          </p:cNvSpPr>
          <p:nvPr/>
        </p:nvSpPr>
        <p:spPr bwMode="auto">
          <a:xfrm>
            <a:off x="5435600" y="5229696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43048" name="Rectangle 8"/>
          <p:cNvSpPr>
            <a:spLocks noChangeArrowheads="1"/>
          </p:cNvSpPr>
          <p:nvPr/>
        </p:nvSpPr>
        <p:spPr bwMode="auto">
          <a:xfrm>
            <a:off x="2844800" y="5229696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43049" name="Rectangle 9"/>
          <p:cNvSpPr>
            <a:spLocks noChangeArrowheads="1"/>
          </p:cNvSpPr>
          <p:nvPr/>
        </p:nvSpPr>
        <p:spPr bwMode="auto">
          <a:xfrm>
            <a:off x="6300788" y="5229696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43050" name="Rectangle 10"/>
          <p:cNvSpPr>
            <a:spLocks noChangeArrowheads="1"/>
          </p:cNvSpPr>
          <p:nvPr/>
        </p:nvSpPr>
        <p:spPr bwMode="auto">
          <a:xfrm>
            <a:off x="7164388" y="5229696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msy10" charset="0"/>
              </a:rPr>
              <a:t>1</a:t>
            </a:r>
          </a:p>
        </p:txBody>
      </p:sp>
      <p:sp>
        <p:nvSpPr>
          <p:cNvPr id="343051" name="Oval 11"/>
          <p:cNvSpPr>
            <a:spLocks noChangeArrowheads="1"/>
          </p:cNvSpPr>
          <p:nvPr/>
        </p:nvSpPr>
        <p:spPr bwMode="auto">
          <a:xfrm>
            <a:off x="1619250" y="4005734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43052" name="Oval 12"/>
          <p:cNvSpPr>
            <a:spLocks noChangeArrowheads="1"/>
          </p:cNvSpPr>
          <p:nvPr/>
        </p:nvSpPr>
        <p:spPr bwMode="auto">
          <a:xfrm>
            <a:off x="3276600" y="4005734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43053" name="Oval 13"/>
          <p:cNvSpPr>
            <a:spLocks noChangeArrowheads="1"/>
          </p:cNvSpPr>
          <p:nvPr/>
        </p:nvSpPr>
        <p:spPr bwMode="auto">
          <a:xfrm>
            <a:off x="2484438" y="2853209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43054" name="Line 14"/>
          <p:cNvSpPr>
            <a:spLocks noChangeShapeType="1"/>
          </p:cNvSpPr>
          <p:nvPr/>
        </p:nvSpPr>
        <p:spPr bwMode="auto">
          <a:xfrm flipH="1">
            <a:off x="2051050" y="3358034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5" name="Line 15"/>
          <p:cNvSpPr>
            <a:spLocks noChangeShapeType="1"/>
          </p:cNvSpPr>
          <p:nvPr/>
        </p:nvSpPr>
        <p:spPr bwMode="auto">
          <a:xfrm>
            <a:off x="2916238" y="3358034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6" name="Line 16"/>
          <p:cNvSpPr>
            <a:spLocks noChangeShapeType="1"/>
          </p:cNvSpPr>
          <p:nvPr/>
        </p:nvSpPr>
        <p:spPr bwMode="auto">
          <a:xfrm flipH="1">
            <a:off x="1403350" y="4508971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7" name="Line 17"/>
          <p:cNvSpPr>
            <a:spLocks noChangeShapeType="1"/>
          </p:cNvSpPr>
          <p:nvPr/>
        </p:nvSpPr>
        <p:spPr bwMode="auto">
          <a:xfrm>
            <a:off x="1908175" y="4508971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8" name="Line 18"/>
          <p:cNvSpPr>
            <a:spLocks noChangeShapeType="1"/>
          </p:cNvSpPr>
          <p:nvPr/>
        </p:nvSpPr>
        <p:spPr bwMode="auto">
          <a:xfrm flipH="1">
            <a:off x="3059113" y="4508971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59" name="Line 19"/>
          <p:cNvSpPr>
            <a:spLocks noChangeShapeType="1"/>
          </p:cNvSpPr>
          <p:nvPr/>
        </p:nvSpPr>
        <p:spPr bwMode="auto">
          <a:xfrm>
            <a:off x="3563938" y="4508971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0" name="Oval 20"/>
          <p:cNvSpPr>
            <a:spLocks noChangeArrowheads="1"/>
          </p:cNvSpPr>
          <p:nvPr/>
        </p:nvSpPr>
        <p:spPr bwMode="auto">
          <a:xfrm>
            <a:off x="5075238" y="4005734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43061" name="Oval 21"/>
          <p:cNvSpPr>
            <a:spLocks noChangeArrowheads="1"/>
          </p:cNvSpPr>
          <p:nvPr/>
        </p:nvSpPr>
        <p:spPr bwMode="auto">
          <a:xfrm>
            <a:off x="6732588" y="4005734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43062" name="Oval 22"/>
          <p:cNvSpPr>
            <a:spLocks noChangeArrowheads="1"/>
          </p:cNvSpPr>
          <p:nvPr/>
        </p:nvSpPr>
        <p:spPr bwMode="auto">
          <a:xfrm>
            <a:off x="5940425" y="2853209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43063" name="Line 23"/>
          <p:cNvSpPr>
            <a:spLocks noChangeShapeType="1"/>
          </p:cNvSpPr>
          <p:nvPr/>
        </p:nvSpPr>
        <p:spPr bwMode="auto">
          <a:xfrm flipH="1">
            <a:off x="5507038" y="3358034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4" name="Line 24"/>
          <p:cNvSpPr>
            <a:spLocks noChangeShapeType="1"/>
          </p:cNvSpPr>
          <p:nvPr/>
        </p:nvSpPr>
        <p:spPr bwMode="auto">
          <a:xfrm>
            <a:off x="6372225" y="3358034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5" name="Line 25"/>
          <p:cNvSpPr>
            <a:spLocks noChangeShapeType="1"/>
          </p:cNvSpPr>
          <p:nvPr/>
        </p:nvSpPr>
        <p:spPr bwMode="auto">
          <a:xfrm flipH="1">
            <a:off x="4859338" y="4508971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6" name="Line 26"/>
          <p:cNvSpPr>
            <a:spLocks noChangeShapeType="1"/>
          </p:cNvSpPr>
          <p:nvPr/>
        </p:nvSpPr>
        <p:spPr bwMode="auto">
          <a:xfrm>
            <a:off x="5364163" y="4508971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7" name="Line 27"/>
          <p:cNvSpPr>
            <a:spLocks noChangeShapeType="1"/>
          </p:cNvSpPr>
          <p:nvPr/>
        </p:nvSpPr>
        <p:spPr bwMode="auto">
          <a:xfrm flipH="1">
            <a:off x="6515100" y="4508971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8" name="Line 28"/>
          <p:cNvSpPr>
            <a:spLocks noChangeShapeType="1"/>
          </p:cNvSpPr>
          <p:nvPr/>
        </p:nvSpPr>
        <p:spPr bwMode="auto">
          <a:xfrm>
            <a:off x="7019925" y="4508971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69" name="Oval 29"/>
          <p:cNvSpPr>
            <a:spLocks noChangeArrowheads="1"/>
          </p:cNvSpPr>
          <p:nvPr/>
        </p:nvSpPr>
        <p:spPr bwMode="auto">
          <a:xfrm>
            <a:off x="4211638" y="1700684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43070" name="Line 30"/>
          <p:cNvSpPr>
            <a:spLocks noChangeShapeType="1"/>
          </p:cNvSpPr>
          <p:nvPr/>
        </p:nvSpPr>
        <p:spPr bwMode="auto">
          <a:xfrm flipH="1">
            <a:off x="2987675" y="2061046"/>
            <a:ext cx="12239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1" name="Line 31"/>
          <p:cNvSpPr>
            <a:spLocks noChangeShapeType="1"/>
          </p:cNvSpPr>
          <p:nvPr/>
        </p:nvSpPr>
        <p:spPr bwMode="auto">
          <a:xfrm>
            <a:off x="4716463" y="2134071"/>
            <a:ext cx="12239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2" name="Line 32"/>
          <p:cNvSpPr>
            <a:spLocks noChangeShapeType="1"/>
          </p:cNvSpPr>
          <p:nvPr/>
        </p:nvSpPr>
        <p:spPr bwMode="auto">
          <a:xfrm>
            <a:off x="1619250" y="53741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3" name="Line 33"/>
          <p:cNvSpPr>
            <a:spLocks noChangeShapeType="1"/>
          </p:cNvSpPr>
          <p:nvPr/>
        </p:nvSpPr>
        <p:spPr bwMode="auto">
          <a:xfrm flipH="1">
            <a:off x="1619250" y="55900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4" name="Line 34"/>
          <p:cNvSpPr>
            <a:spLocks noChangeShapeType="1"/>
          </p:cNvSpPr>
          <p:nvPr/>
        </p:nvSpPr>
        <p:spPr bwMode="auto">
          <a:xfrm>
            <a:off x="2484438" y="5374159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5" name="Line 35"/>
          <p:cNvSpPr>
            <a:spLocks noChangeShapeType="1"/>
          </p:cNvSpPr>
          <p:nvPr/>
        </p:nvSpPr>
        <p:spPr bwMode="auto">
          <a:xfrm flipH="1">
            <a:off x="2484438" y="5590059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6" name="Line 36"/>
          <p:cNvSpPr>
            <a:spLocks noChangeShapeType="1"/>
          </p:cNvSpPr>
          <p:nvPr/>
        </p:nvSpPr>
        <p:spPr bwMode="auto">
          <a:xfrm>
            <a:off x="3348038" y="5374159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7" name="Line 37"/>
          <p:cNvSpPr>
            <a:spLocks noChangeShapeType="1"/>
          </p:cNvSpPr>
          <p:nvPr/>
        </p:nvSpPr>
        <p:spPr bwMode="auto">
          <a:xfrm flipH="1">
            <a:off x="3348038" y="5590059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8" name="Line 38"/>
          <p:cNvSpPr>
            <a:spLocks noChangeShapeType="1"/>
          </p:cNvSpPr>
          <p:nvPr/>
        </p:nvSpPr>
        <p:spPr bwMode="auto">
          <a:xfrm>
            <a:off x="4211638" y="5374159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79" name="Line 39"/>
          <p:cNvSpPr>
            <a:spLocks noChangeShapeType="1"/>
          </p:cNvSpPr>
          <p:nvPr/>
        </p:nvSpPr>
        <p:spPr bwMode="auto">
          <a:xfrm flipH="1">
            <a:off x="4211638" y="5590059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0" name="Line 40"/>
          <p:cNvSpPr>
            <a:spLocks noChangeShapeType="1"/>
          </p:cNvSpPr>
          <p:nvPr/>
        </p:nvSpPr>
        <p:spPr bwMode="auto">
          <a:xfrm>
            <a:off x="5076825" y="53741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1" name="Line 41"/>
          <p:cNvSpPr>
            <a:spLocks noChangeShapeType="1"/>
          </p:cNvSpPr>
          <p:nvPr/>
        </p:nvSpPr>
        <p:spPr bwMode="auto">
          <a:xfrm flipH="1">
            <a:off x="5076825" y="55900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2" name="Line 42"/>
          <p:cNvSpPr>
            <a:spLocks noChangeShapeType="1"/>
          </p:cNvSpPr>
          <p:nvPr/>
        </p:nvSpPr>
        <p:spPr bwMode="auto">
          <a:xfrm>
            <a:off x="5940425" y="53741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3" name="Line 43"/>
          <p:cNvSpPr>
            <a:spLocks noChangeShapeType="1"/>
          </p:cNvSpPr>
          <p:nvPr/>
        </p:nvSpPr>
        <p:spPr bwMode="auto">
          <a:xfrm flipH="1">
            <a:off x="5940425" y="55900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4" name="Line 44"/>
          <p:cNvSpPr>
            <a:spLocks noChangeShapeType="1"/>
          </p:cNvSpPr>
          <p:nvPr/>
        </p:nvSpPr>
        <p:spPr bwMode="auto">
          <a:xfrm>
            <a:off x="6804025" y="53741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5" name="Line 45"/>
          <p:cNvSpPr>
            <a:spLocks noChangeShapeType="1"/>
          </p:cNvSpPr>
          <p:nvPr/>
        </p:nvSpPr>
        <p:spPr bwMode="auto">
          <a:xfrm flipH="1">
            <a:off x="6804025" y="55900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3086" name="Text Box 46"/>
          <p:cNvSpPr txBox="1">
            <a:spLocks noChangeArrowheads="1"/>
          </p:cNvSpPr>
          <p:nvPr/>
        </p:nvSpPr>
        <p:spPr bwMode="auto">
          <a:xfrm>
            <a:off x="1042988" y="1484784"/>
            <a:ext cx="1643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search(19)</a:t>
            </a:r>
          </a:p>
        </p:txBody>
      </p:sp>
      <p:sp>
        <p:nvSpPr>
          <p:cNvPr id="343087" name="Line 47"/>
          <p:cNvSpPr>
            <a:spLocks noChangeShapeType="1"/>
          </p:cNvSpPr>
          <p:nvPr/>
        </p:nvSpPr>
        <p:spPr bwMode="auto">
          <a:xfrm flipH="1">
            <a:off x="5795963" y="3429471"/>
            <a:ext cx="360362" cy="1728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" name="Rechteck 4">
            <a:extLst>
              <a:ext uri="{FF2B5EF4-FFF2-40B4-BE49-F238E27FC236}">
                <a16:creationId xmlns:a16="http://schemas.microsoft.com/office/drawing/2014/main" id="{FA58D790-0BF2-9344-A057-F42CAA92B3A3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38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000" fill="hold"/>
                                        <p:tgtEl>
                                          <p:spTgt spid="343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343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430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343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343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3430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1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86" grpId="0"/>
      <p:bldP spid="34308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A83B-8CDB-1C4B-9B45-F1D264925547}" type="slidenum">
              <a:rPr lang="de-DE"/>
              <a:pPr/>
              <a:t>25</a:t>
            </a:fld>
            <a:endParaRPr lang="de-DE"/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Splay-Baum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Idee</a:t>
            </a:r>
            <a:r>
              <a:rPr lang="en-US" dirty="0">
                <a:solidFill>
                  <a:schemeClr val="accent2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err="1"/>
              <a:t>Bewege</a:t>
            </a:r>
            <a:r>
              <a:rPr lang="en-US" dirty="0"/>
              <a:t> </a:t>
            </a:r>
            <a:r>
              <a:rPr lang="en-US" dirty="0" err="1"/>
              <a:t>Schlüssel</a:t>
            </a:r>
            <a:r>
              <a:rPr lang="en-US" dirty="0"/>
              <a:t> </a:t>
            </a:r>
            <a:r>
              <a:rPr lang="en-US" dirty="0" err="1"/>
              <a:t>vom</a:t>
            </a:r>
            <a:r>
              <a:rPr lang="en-US" dirty="0"/>
              <a:t> </a:t>
            </a:r>
            <a:r>
              <a:rPr lang="en-US" dirty="0" err="1"/>
              <a:t>zugegriffenem</a:t>
            </a:r>
            <a:r>
              <a:rPr lang="en-US" dirty="0"/>
              <a:t> Element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Wurzel</a:t>
            </a:r>
            <a:endParaRPr lang="en-US" dirty="0"/>
          </a:p>
          <a:p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einfach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oben</a:t>
            </a:r>
            <a:r>
              <a:rPr lang="en-US" dirty="0"/>
              <a:t> </a:t>
            </a:r>
            <a:r>
              <a:rPr lang="en-US" dirty="0" err="1"/>
              <a:t>sieben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beim</a:t>
            </a:r>
            <a:r>
              <a:rPr lang="en-US" dirty="0"/>
              <a:t> Heap?</a:t>
            </a:r>
          </a:p>
          <a:p>
            <a:pPr lvl="1"/>
            <a:r>
              <a:rPr lang="en-US" dirty="0" err="1"/>
              <a:t>Nein</a:t>
            </a:r>
            <a:endParaRPr lang="en-US" dirty="0"/>
          </a:p>
          <a:p>
            <a:r>
              <a:rPr lang="en-US" dirty="0"/>
              <a:t>Wie </a:t>
            </a:r>
            <a:r>
              <a:rPr lang="en-US" dirty="0" err="1"/>
              <a:t>dann</a:t>
            </a:r>
            <a:r>
              <a:rPr lang="en-US" dirty="0"/>
              <a:t> </a:t>
            </a:r>
            <a:r>
              <a:rPr lang="en-US" dirty="0" err="1"/>
              <a:t>Bewegung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Wurzel</a:t>
            </a:r>
            <a:r>
              <a:rPr lang="en-US" dirty="0"/>
              <a:t> </a:t>
            </a:r>
            <a:r>
              <a:rPr lang="en-US" dirty="0" err="1"/>
              <a:t>realisieren</a:t>
            </a:r>
            <a:r>
              <a:rPr lang="en-US" dirty="0"/>
              <a:t>?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Idee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über</a:t>
            </a:r>
            <a:r>
              <a:rPr lang="en-US" dirty="0"/>
              <a:t> </a:t>
            </a:r>
            <a:r>
              <a:rPr lang="en-US" dirty="0" err="1"/>
              <a:t>sog</a:t>
            </a:r>
            <a:r>
              <a:rPr lang="en-US" dirty="0"/>
              <a:t>. </a:t>
            </a:r>
            <a:r>
              <a:rPr lang="en-US" dirty="0">
                <a:solidFill>
                  <a:schemeClr val="accent2"/>
                </a:solidFill>
              </a:rPr>
              <a:t>Splay-Operation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BEF757B-1A52-0E48-A401-B2AF180537C9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47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5382-1097-DB46-AB04-FCB837743801}" type="slidenum">
              <a:rPr lang="de-DE"/>
              <a:pPr/>
              <a:t>26</a:t>
            </a:fld>
            <a:endParaRPr lang="de-DE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Bewegung von Schlüssel </a:t>
            </a:r>
            <a:r>
              <a:rPr lang="en-US">
                <a:solidFill>
                  <a:schemeClr val="hlink"/>
                </a:solidFill>
              </a:rPr>
              <a:t>x</a:t>
            </a:r>
            <a:r>
              <a:rPr lang="en-US"/>
              <a:t> nach oben:</a:t>
            </a:r>
          </a:p>
          <a:p>
            <a:pPr marL="609600" indent="-609600">
              <a:buFontTx/>
              <a:buNone/>
            </a:pPr>
            <a:r>
              <a:rPr lang="en-US"/>
              <a:t>Wir unterscheiden zwischen 3 Fällen.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hlink"/>
                </a:solidFill>
              </a:rPr>
              <a:t>1a.  x</a:t>
            </a:r>
            <a:r>
              <a:rPr lang="en-US"/>
              <a:t> ist Kind der Wurzel:</a:t>
            </a:r>
          </a:p>
        </p:txBody>
      </p:sp>
      <p:sp>
        <p:nvSpPr>
          <p:cNvPr id="345092" name="AutoShape 4"/>
          <p:cNvSpPr>
            <a:spLocks noChangeArrowheads="1"/>
          </p:cNvSpPr>
          <p:nvPr/>
        </p:nvSpPr>
        <p:spPr bwMode="auto">
          <a:xfrm>
            <a:off x="1116013" y="508476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345093" name="AutoShape 5"/>
          <p:cNvSpPr>
            <a:spLocks noChangeArrowheads="1"/>
          </p:cNvSpPr>
          <p:nvPr/>
        </p:nvSpPr>
        <p:spPr bwMode="auto">
          <a:xfrm>
            <a:off x="2339975" y="508476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45094" name="Line 6"/>
          <p:cNvSpPr>
            <a:spLocks noChangeShapeType="1"/>
          </p:cNvSpPr>
          <p:nvPr/>
        </p:nvSpPr>
        <p:spPr bwMode="auto">
          <a:xfrm flipV="1">
            <a:off x="1476375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5095" name="Line 7"/>
          <p:cNvSpPr>
            <a:spLocks noChangeShapeType="1"/>
          </p:cNvSpPr>
          <p:nvPr/>
        </p:nvSpPr>
        <p:spPr bwMode="auto">
          <a:xfrm flipH="1" flipV="1">
            <a:off x="2124075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5096" name="Oval 8"/>
          <p:cNvSpPr>
            <a:spLocks noChangeArrowheads="1"/>
          </p:cNvSpPr>
          <p:nvPr/>
        </p:nvSpPr>
        <p:spPr bwMode="auto">
          <a:xfrm>
            <a:off x="1979613" y="45085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5097" name="Line 9"/>
          <p:cNvSpPr>
            <a:spLocks noChangeShapeType="1"/>
          </p:cNvSpPr>
          <p:nvPr/>
        </p:nvSpPr>
        <p:spPr bwMode="auto">
          <a:xfrm flipV="1">
            <a:off x="2268538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5098" name="AutoShape 10"/>
          <p:cNvSpPr>
            <a:spLocks noChangeArrowheads="1"/>
          </p:cNvSpPr>
          <p:nvPr/>
        </p:nvSpPr>
        <p:spPr bwMode="auto">
          <a:xfrm>
            <a:off x="3132138" y="4581525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45099" name="Line 11"/>
          <p:cNvSpPr>
            <a:spLocks noChangeShapeType="1"/>
          </p:cNvSpPr>
          <p:nvPr/>
        </p:nvSpPr>
        <p:spPr bwMode="auto">
          <a:xfrm flipH="1" flipV="1">
            <a:off x="2916238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5100" name="Oval 12"/>
          <p:cNvSpPr>
            <a:spLocks noChangeArrowheads="1"/>
          </p:cNvSpPr>
          <p:nvPr/>
        </p:nvSpPr>
        <p:spPr bwMode="auto">
          <a:xfrm>
            <a:off x="2771775" y="4005263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5101" name="Line 13"/>
          <p:cNvSpPr>
            <a:spLocks noChangeShapeType="1"/>
          </p:cNvSpPr>
          <p:nvPr/>
        </p:nvSpPr>
        <p:spPr bwMode="auto">
          <a:xfrm>
            <a:off x="4140200" y="4724400"/>
            <a:ext cx="863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5102" name="Text Box 14"/>
          <p:cNvSpPr txBox="1">
            <a:spLocks noChangeArrowheads="1"/>
          </p:cNvSpPr>
          <p:nvPr/>
        </p:nvSpPr>
        <p:spPr bwMode="auto">
          <a:xfrm>
            <a:off x="1671638" y="42402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45103" name="Text Box 15"/>
          <p:cNvSpPr txBox="1">
            <a:spLocks noChangeArrowheads="1"/>
          </p:cNvSpPr>
          <p:nvPr/>
        </p:nvSpPr>
        <p:spPr bwMode="auto">
          <a:xfrm>
            <a:off x="2411413" y="37893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45115" name="Text Box 27"/>
          <p:cNvSpPr txBox="1">
            <a:spLocks noChangeArrowheads="1"/>
          </p:cNvSpPr>
          <p:nvPr/>
        </p:nvSpPr>
        <p:spPr bwMode="auto">
          <a:xfrm>
            <a:off x="4211638" y="4076700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</a:t>
            </a:r>
          </a:p>
        </p:txBody>
      </p:sp>
      <p:sp>
        <p:nvSpPr>
          <p:cNvPr id="18" name="Rechteck 4">
            <a:extLst>
              <a:ext uri="{FF2B5EF4-FFF2-40B4-BE49-F238E27FC236}">
                <a16:creationId xmlns:a16="http://schemas.microsoft.com/office/drawing/2014/main" id="{04868C8D-94DE-F148-B5A1-B5B9CA4C81F2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786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5382-1097-DB46-AB04-FCB837743801}" type="slidenum">
              <a:rPr lang="de-DE"/>
              <a:pPr/>
              <a:t>27</a:t>
            </a:fld>
            <a:endParaRPr lang="de-DE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Bewegung von Schlüssel </a:t>
            </a:r>
            <a:r>
              <a:rPr lang="en-US">
                <a:solidFill>
                  <a:schemeClr val="hlink"/>
                </a:solidFill>
              </a:rPr>
              <a:t>x</a:t>
            </a:r>
            <a:r>
              <a:rPr lang="en-US"/>
              <a:t> nach oben:</a:t>
            </a:r>
          </a:p>
          <a:p>
            <a:pPr marL="609600" indent="-609600">
              <a:buFontTx/>
              <a:buNone/>
            </a:pPr>
            <a:r>
              <a:rPr lang="en-US"/>
              <a:t>Wir unterscheiden zwischen 3 Fällen.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hlink"/>
                </a:solidFill>
              </a:rPr>
              <a:t>1a.  x</a:t>
            </a:r>
            <a:r>
              <a:rPr lang="en-US"/>
              <a:t> ist Kind der Wurzel:</a:t>
            </a:r>
          </a:p>
        </p:txBody>
      </p:sp>
      <p:sp>
        <p:nvSpPr>
          <p:cNvPr id="345101" name="Line 13"/>
          <p:cNvSpPr>
            <a:spLocks noChangeShapeType="1"/>
          </p:cNvSpPr>
          <p:nvPr/>
        </p:nvSpPr>
        <p:spPr bwMode="auto">
          <a:xfrm>
            <a:off x="4140200" y="4724400"/>
            <a:ext cx="863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5104" name="Line 16"/>
          <p:cNvSpPr>
            <a:spLocks noChangeShapeType="1"/>
          </p:cNvSpPr>
          <p:nvPr/>
        </p:nvSpPr>
        <p:spPr bwMode="auto">
          <a:xfrm flipV="1">
            <a:off x="5724525" y="40767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5105" name="Line 17"/>
          <p:cNvSpPr>
            <a:spLocks noChangeShapeType="1"/>
          </p:cNvSpPr>
          <p:nvPr/>
        </p:nvSpPr>
        <p:spPr bwMode="auto">
          <a:xfrm flipH="1" flipV="1">
            <a:off x="6372225" y="40767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5106" name="Oval 18"/>
          <p:cNvSpPr>
            <a:spLocks noChangeArrowheads="1"/>
          </p:cNvSpPr>
          <p:nvPr/>
        </p:nvSpPr>
        <p:spPr bwMode="auto">
          <a:xfrm>
            <a:off x="6227763" y="393223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5107" name="Text Box 19"/>
          <p:cNvSpPr txBox="1">
            <a:spLocks noChangeArrowheads="1"/>
          </p:cNvSpPr>
          <p:nvPr/>
        </p:nvSpPr>
        <p:spPr bwMode="auto">
          <a:xfrm>
            <a:off x="5867400" y="37163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45108" name="AutoShape 20"/>
          <p:cNvSpPr>
            <a:spLocks noChangeArrowheads="1"/>
          </p:cNvSpPr>
          <p:nvPr/>
        </p:nvSpPr>
        <p:spPr bwMode="auto">
          <a:xfrm>
            <a:off x="5364163" y="4508500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345109" name="AutoShape 21"/>
          <p:cNvSpPr>
            <a:spLocks noChangeArrowheads="1"/>
          </p:cNvSpPr>
          <p:nvPr/>
        </p:nvSpPr>
        <p:spPr bwMode="auto">
          <a:xfrm>
            <a:off x="6084888" y="5013325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45110" name="AutoShape 22"/>
          <p:cNvSpPr>
            <a:spLocks noChangeArrowheads="1"/>
          </p:cNvSpPr>
          <p:nvPr/>
        </p:nvSpPr>
        <p:spPr bwMode="auto">
          <a:xfrm>
            <a:off x="7308850" y="5013325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45111" name="Line 23"/>
          <p:cNvSpPr>
            <a:spLocks noChangeShapeType="1"/>
          </p:cNvSpPr>
          <p:nvPr/>
        </p:nvSpPr>
        <p:spPr bwMode="auto">
          <a:xfrm flipV="1">
            <a:off x="6445250" y="45815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5112" name="Line 24"/>
          <p:cNvSpPr>
            <a:spLocks noChangeShapeType="1"/>
          </p:cNvSpPr>
          <p:nvPr/>
        </p:nvSpPr>
        <p:spPr bwMode="auto">
          <a:xfrm flipH="1" flipV="1">
            <a:off x="7092950" y="45815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5113" name="Oval 25"/>
          <p:cNvSpPr>
            <a:spLocks noChangeArrowheads="1"/>
          </p:cNvSpPr>
          <p:nvPr/>
        </p:nvSpPr>
        <p:spPr bwMode="auto">
          <a:xfrm>
            <a:off x="6948488" y="4437063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5114" name="Text Box 26"/>
          <p:cNvSpPr txBox="1">
            <a:spLocks noChangeArrowheads="1"/>
          </p:cNvSpPr>
          <p:nvPr/>
        </p:nvSpPr>
        <p:spPr bwMode="auto">
          <a:xfrm>
            <a:off x="7235825" y="42211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45115" name="Text Box 27"/>
          <p:cNvSpPr txBox="1">
            <a:spLocks noChangeArrowheads="1"/>
          </p:cNvSpPr>
          <p:nvPr/>
        </p:nvSpPr>
        <p:spPr bwMode="auto">
          <a:xfrm>
            <a:off x="4211638" y="4076700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</a:t>
            </a:r>
          </a:p>
        </p:txBody>
      </p:sp>
      <p:sp>
        <p:nvSpPr>
          <p:cNvPr id="18" name="Rechteck 4">
            <a:extLst>
              <a:ext uri="{FF2B5EF4-FFF2-40B4-BE49-F238E27FC236}">
                <a16:creationId xmlns:a16="http://schemas.microsoft.com/office/drawing/2014/main" id="{AF07F3C9-D067-5C4B-A89E-06503999B31E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268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8D30-064F-8F45-80E2-3CC6D8749DAD}" type="slidenum">
              <a:rPr lang="de-DE"/>
              <a:pPr/>
              <a:t>28</a:t>
            </a:fld>
            <a:endParaRPr lang="de-DE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dirty="0" err="1"/>
              <a:t>Bewegung</a:t>
            </a:r>
            <a:r>
              <a:rPr lang="en-US" dirty="0"/>
              <a:t> von </a:t>
            </a:r>
            <a:r>
              <a:rPr lang="en-US" dirty="0" err="1"/>
              <a:t>Schlüssel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x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oben</a:t>
            </a:r>
            <a:r>
              <a:rPr lang="en-US" dirty="0"/>
              <a:t>:</a:t>
            </a:r>
          </a:p>
          <a:p>
            <a:pPr marL="609600" indent="-609600">
              <a:buFontTx/>
              <a:buNone/>
            </a:pP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unterscheiden</a:t>
            </a:r>
            <a:r>
              <a:rPr lang="en-US" dirty="0"/>
              <a:t> </a:t>
            </a:r>
            <a:r>
              <a:rPr lang="en-US" dirty="0" err="1"/>
              <a:t>zwischen</a:t>
            </a:r>
            <a:r>
              <a:rPr lang="en-US" dirty="0"/>
              <a:t> 3 </a:t>
            </a:r>
            <a:r>
              <a:rPr lang="en-US" dirty="0" err="1"/>
              <a:t>Fällen</a:t>
            </a:r>
            <a:r>
              <a:rPr lang="en-US" dirty="0"/>
              <a:t>.</a:t>
            </a:r>
          </a:p>
          <a:p>
            <a:pPr marL="609600" indent="-609600">
              <a:buFontTx/>
              <a:buNone/>
            </a:pPr>
            <a:r>
              <a:rPr lang="en-US" dirty="0">
                <a:solidFill>
                  <a:schemeClr val="hlink"/>
                </a:solidFill>
              </a:rPr>
              <a:t>1b.  x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Kind der </a:t>
            </a:r>
            <a:r>
              <a:rPr lang="en-US" dirty="0" err="1"/>
              <a:t>Wurzel</a:t>
            </a:r>
            <a:r>
              <a:rPr lang="en-US" dirty="0"/>
              <a:t>:</a:t>
            </a:r>
          </a:p>
        </p:txBody>
      </p:sp>
      <p:sp>
        <p:nvSpPr>
          <p:cNvPr id="346125" name="Line 13"/>
          <p:cNvSpPr>
            <a:spLocks noChangeShapeType="1"/>
          </p:cNvSpPr>
          <p:nvPr/>
        </p:nvSpPr>
        <p:spPr bwMode="auto">
          <a:xfrm>
            <a:off x="4140200" y="4724400"/>
            <a:ext cx="863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6128" name="Line 16"/>
          <p:cNvSpPr>
            <a:spLocks noChangeShapeType="1"/>
          </p:cNvSpPr>
          <p:nvPr/>
        </p:nvSpPr>
        <p:spPr bwMode="auto">
          <a:xfrm flipV="1">
            <a:off x="1403351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6129" name="Line 17"/>
          <p:cNvSpPr>
            <a:spLocks noChangeShapeType="1"/>
          </p:cNvSpPr>
          <p:nvPr/>
        </p:nvSpPr>
        <p:spPr bwMode="auto">
          <a:xfrm flipH="1" flipV="1">
            <a:off x="2051051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6130" name="Oval 18"/>
          <p:cNvSpPr>
            <a:spLocks noChangeArrowheads="1"/>
          </p:cNvSpPr>
          <p:nvPr/>
        </p:nvSpPr>
        <p:spPr bwMode="auto">
          <a:xfrm>
            <a:off x="1906588" y="4005263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6131" name="Text Box 19"/>
          <p:cNvSpPr txBox="1">
            <a:spLocks noChangeArrowheads="1"/>
          </p:cNvSpPr>
          <p:nvPr/>
        </p:nvSpPr>
        <p:spPr bwMode="auto">
          <a:xfrm>
            <a:off x="1546226" y="37893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46132" name="AutoShape 20"/>
          <p:cNvSpPr>
            <a:spLocks noChangeArrowheads="1"/>
          </p:cNvSpPr>
          <p:nvPr/>
        </p:nvSpPr>
        <p:spPr bwMode="auto">
          <a:xfrm>
            <a:off x="1042988" y="4581525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346133" name="AutoShape 21"/>
          <p:cNvSpPr>
            <a:spLocks noChangeArrowheads="1"/>
          </p:cNvSpPr>
          <p:nvPr/>
        </p:nvSpPr>
        <p:spPr bwMode="auto">
          <a:xfrm>
            <a:off x="1763713" y="5086350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46134" name="AutoShape 22"/>
          <p:cNvSpPr>
            <a:spLocks noChangeArrowheads="1"/>
          </p:cNvSpPr>
          <p:nvPr/>
        </p:nvSpPr>
        <p:spPr bwMode="auto">
          <a:xfrm>
            <a:off x="2987676" y="5086350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46135" name="Line 23"/>
          <p:cNvSpPr>
            <a:spLocks noChangeShapeType="1"/>
          </p:cNvSpPr>
          <p:nvPr/>
        </p:nvSpPr>
        <p:spPr bwMode="auto">
          <a:xfrm flipV="1">
            <a:off x="2124076" y="465455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6136" name="Line 24"/>
          <p:cNvSpPr>
            <a:spLocks noChangeShapeType="1"/>
          </p:cNvSpPr>
          <p:nvPr/>
        </p:nvSpPr>
        <p:spPr bwMode="auto">
          <a:xfrm flipH="1" flipV="1">
            <a:off x="2771776" y="465455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6137" name="Oval 25"/>
          <p:cNvSpPr>
            <a:spLocks noChangeArrowheads="1"/>
          </p:cNvSpPr>
          <p:nvPr/>
        </p:nvSpPr>
        <p:spPr bwMode="auto">
          <a:xfrm>
            <a:off x="2627313" y="451008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6138" name="Text Box 26"/>
          <p:cNvSpPr txBox="1">
            <a:spLocks noChangeArrowheads="1"/>
          </p:cNvSpPr>
          <p:nvPr/>
        </p:nvSpPr>
        <p:spPr bwMode="auto">
          <a:xfrm>
            <a:off x="2914651" y="42941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46141" name="Text Box 29"/>
          <p:cNvSpPr txBox="1">
            <a:spLocks noChangeArrowheads="1"/>
          </p:cNvSpPr>
          <p:nvPr/>
        </p:nvSpPr>
        <p:spPr bwMode="auto">
          <a:xfrm>
            <a:off x="4211638" y="4076700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</a:t>
            </a:r>
          </a:p>
        </p:txBody>
      </p:sp>
      <p:sp>
        <p:nvSpPr>
          <p:cNvPr id="18" name="Rechteck 4">
            <a:extLst>
              <a:ext uri="{FF2B5EF4-FFF2-40B4-BE49-F238E27FC236}">
                <a16:creationId xmlns:a16="http://schemas.microsoft.com/office/drawing/2014/main" id="{18913644-8FA2-D64D-AFBB-80AB1AAB5071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5796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8D30-064F-8F45-80E2-3CC6D8749DAD}" type="slidenum">
              <a:rPr lang="de-DE"/>
              <a:pPr/>
              <a:t>29</a:t>
            </a:fld>
            <a:endParaRPr lang="de-DE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Bewegung von Schlüssel </a:t>
            </a:r>
            <a:r>
              <a:rPr lang="en-US">
                <a:solidFill>
                  <a:schemeClr val="hlink"/>
                </a:solidFill>
              </a:rPr>
              <a:t>x</a:t>
            </a:r>
            <a:r>
              <a:rPr lang="en-US"/>
              <a:t> nach oben:</a:t>
            </a:r>
          </a:p>
          <a:p>
            <a:pPr marL="609600" indent="-609600">
              <a:buFontTx/>
              <a:buNone/>
            </a:pPr>
            <a:r>
              <a:rPr lang="en-US"/>
              <a:t>Wir unterscheiden zwischen 3 Fällen.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hlink"/>
                </a:solidFill>
              </a:rPr>
              <a:t>1b.  x</a:t>
            </a:r>
            <a:r>
              <a:rPr lang="en-US"/>
              <a:t> ist Kind der Wurzel:</a:t>
            </a:r>
          </a:p>
        </p:txBody>
      </p:sp>
      <p:sp>
        <p:nvSpPr>
          <p:cNvPr id="346125" name="Line 13"/>
          <p:cNvSpPr>
            <a:spLocks noChangeShapeType="1"/>
          </p:cNvSpPr>
          <p:nvPr/>
        </p:nvSpPr>
        <p:spPr bwMode="auto">
          <a:xfrm>
            <a:off x="4140200" y="4724400"/>
            <a:ext cx="863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6116" name="AutoShape 4"/>
          <p:cNvSpPr>
            <a:spLocks noChangeArrowheads="1"/>
          </p:cNvSpPr>
          <p:nvPr/>
        </p:nvSpPr>
        <p:spPr bwMode="auto">
          <a:xfrm>
            <a:off x="5219700" y="508476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346117" name="AutoShape 5"/>
          <p:cNvSpPr>
            <a:spLocks noChangeArrowheads="1"/>
          </p:cNvSpPr>
          <p:nvPr/>
        </p:nvSpPr>
        <p:spPr bwMode="auto">
          <a:xfrm>
            <a:off x="6443663" y="508476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46118" name="Line 6"/>
          <p:cNvSpPr>
            <a:spLocks noChangeShapeType="1"/>
          </p:cNvSpPr>
          <p:nvPr/>
        </p:nvSpPr>
        <p:spPr bwMode="auto">
          <a:xfrm flipV="1">
            <a:off x="5580063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6119" name="Line 7"/>
          <p:cNvSpPr>
            <a:spLocks noChangeShapeType="1"/>
          </p:cNvSpPr>
          <p:nvPr/>
        </p:nvSpPr>
        <p:spPr bwMode="auto">
          <a:xfrm flipH="1" flipV="1">
            <a:off x="6227763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6120" name="Oval 8"/>
          <p:cNvSpPr>
            <a:spLocks noChangeArrowheads="1"/>
          </p:cNvSpPr>
          <p:nvPr/>
        </p:nvSpPr>
        <p:spPr bwMode="auto">
          <a:xfrm>
            <a:off x="6083300" y="4508501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6121" name="Line 9"/>
          <p:cNvSpPr>
            <a:spLocks noChangeShapeType="1"/>
          </p:cNvSpPr>
          <p:nvPr/>
        </p:nvSpPr>
        <p:spPr bwMode="auto">
          <a:xfrm flipV="1">
            <a:off x="6372225" y="4149726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6122" name="AutoShape 10"/>
          <p:cNvSpPr>
            <a:spLocks noChangeArrowheads="1"/>
          </p:cNvSpPr>
          <p:nvPr/>
        </p:nvSpPr>
        <p:spPr bwMode="auto">
          <a:xfrm>
            <a:off x="7235825" y="4581526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46123" name="Line 11"/>
          <p:cNvSpPr>
            <a:spLocks noChangeShapeType="1"/>
          </p:cNvSpPr>
          <p:nvPr/>
        </p:nvSpPr>
        <p:spPr bwMode="auto">
          <a:xfrm flipH="1" flipV="1">
            <a:off x="7019925" y="4149726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6124" name="Oval 12"/>
          <p:cNvSpPr>
            <a:spLocks noChangeArrowheads="1"/>
          </p:cNvSpPr>
          <p:nvPr/>
        </p:nvSpPr>
        <p:spPr bwMode="auto">
          <a:xfrm>
            <a:off x="6875463" y="4005263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6126" name="Text Box 14"/>
          <p:cNvSpPr txBox="1">
            <a:spLocks noChangeArrowheads="1"/>
          </p:cNvSpPr>
          <p:nvPr/>
        </p:nvSpPr>
        <p:spPr bwMode="auto">
          <a:xfrm>
            <a:off x="5775325" y="42402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46127" name="Text Box 15"/>
          <p:cNvSpPr txBox="1">
            <a:spLocks noChangeArrowheads="1"/>
          </p:cNvSpPr>
          <p:nvPr/>
        </p:nvSpPr>
        <p:spPr bwMode="auto">
          <a:xfrm>
            <a:off x="6515100" y="37893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46141" name="Text Box 29"/>
          <p:cNvSpPr txBox="1">
            <a:spLocks noChangeArrowheads="1"/>
          </p:cNvSpPr>
          <p:nvPr/>
        </p:nvSpPr>
        <p:spPr bwMode="auto">
          <a:xfrm>
            <a:off x="4211638" y="4076700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</a:t>
            </a:r>
          </a:p>
        </p:txBody>
      </p:sp>
      <p:sp>
        <p:nvSpPr>
          <p:cNvPr id="18" name="Rechteck 4">
            <a:extLst>
              <a:ext uri="{FF2B5EF4-FFF2-40B4-BE49-F238E27FC236}">
                <a16:creationId xmlns:a16="http://schemas.microsoft.com/office/drawing/2014/main" id="{ECB597D5-42AB-EA4E-B96B-522AFDCC0408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0941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5C625-C945-2049-906F-C5B233852461}" type="slidenum">
              <a:rPr lang="de-DE"/>
              <a:pPr/>
              <a:t>3</a:t>
            </a:fld>
            <a:endParaRPr lang="de-DE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search(k) Operation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Suchstrategie:</a:t>
            </a:r>
          </a:p>
          <a:p>
            <a:r>
              <a:rPr lang="de-DE" sz="2800" dirty="0"/>
              <a:t>Starte in Wurzel des Suchbaums</a:t>
            </a:r>
          </a:p>
          <a:p>
            <a:r>
              <a:rPr lang="de-DE" sz="2800" dirty="0"/>
              <a:t>Für jeden erreichten Knoten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:</a:t>
            </a:r>
          </a:p>
          <a:p>
            <a:pPr lvl="1"/>
            <a:r>
              <a:rPr lang="de-DE" sz="2400" dirty="0"/>
              <a:t>Falls </a:t>
            </a:r>
            <a:r>
              <a:rPr lang="de-DE" sz="2400" dirty="0" err="1">
                <a:solidFill>
                  <a:schemeClr val="hlink"/>
                </a:solidFill>
              </a:rPr>
              <a:t>key</a:t>
            </a:r>
            <a:r>
              <a:rPr lang="de-DE" sz="2400" dirty="0">
                <a:solidFill>
                  <a:schemeClr val="hlink"/>
                </a:solidFill>
              </a:rPr>
              <a:t>(v) </a:t>
            </a:r>
            <a:r>
              <a:rPr lang="de-DE" dirty="0">
                <a:solidFill>
                  <a:schemeClr val="hlink"/>
                </a:solidFill>
              </a:rPr>
              <a:t>≤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/>
              <a:t>, gehe zum linken Kind von </a:t>
            </a:r>
            <a:r>
              <a:rPr lang="de-DE" sz="2400" dirty="0">
                <a:solidFill>
                  <a:schemeClr val="hlink"/>
                </a:solidFill>
              </a:rPr>
              <a:t>v,</a:t>
            </a:r>
            <a:r>
              <a:rPr lang="de-DE" sz="2400" dirty="0"/>
              <a:t> sonst gehe zum rechten Kind</a:t>
            </a:r>
          </a:p>
          <a:p>
            <a:endParaRPr lang="de-DE" sz="2800" dirty="0"/>
          </a:p>
        </p:txBody>
      </p:sp>
      <p:sp>
        <p:nvSpPr>
          <p:cNvPr id="191492" name="Oval 4"/>
          <p:cNvSpPr>
            <a:spLocks noChangeArrowheads="1"/>
          </p:cNvSpPr>
          <p:nvPr/>
        </p:nvSpPr>
        <p:spPr bwMode="auto">
          <a:xfrm>
            <a:off x="2268538" y="16287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k</a:t>
            </a:r>
          </a:p>
        </p:txBody>
      </p:sp>
      <p:sp>
        <p:nvSpPr>
          <p:cNvPr id="191493" name="AutoShape 5"/>
          <p:cNvSpPr>
            <a:spLocks noChangeArrowheads="1"/>
          </p:cNvSpPr>
          <p:nvPr/>
        </p:nvSpPr>
        <p:spPr bwMode="auto">
          <a:xfrm>
            <a:off x="1116013" y="2492375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T</a:t>
            </a:r>
            <a:r>
              <a:rPr lang="de-DE" baseline="-25000"/>
              <a:t>1</a:t>
            </a:r>
          </a:p>
        </p:txBody>
      </p:sp>
      <p:sp>
        <p:nvSpPr>
          <p:cNvPr id="191494" name="AutoShape 6"/>
          <p:cNvSpPr>
            <a:spLocks noChangeArrowheads="1"/>
          </p:cNvSpPr>
          <p:nvPr/>
        </p:nvSpPr>
        <p:spPr bwMode="auto">
          <a:xfrm>
            <a:off x="2843213" y="2492375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T</a:t>
            </a:r>
            <a:r>
              <a:rPr lang="de-DE" baseline="-25000"/>
              <a:t>2</a:t>
            </a:r>
          </a:p>
        </p:txBody>
      </p:sp>
      <p:sp>
        <p:nvSpPr>
          <p:cNvPr id="191495" name="Line 7"/>
          <p:cNvSpPr>
            <a:spLocks noChangeShapeType="1"/>
          </p:cNvSpPr>
          <p:nvPr/>
        </p:nvSpPr>
        <p:spPr bwMode="auto">
          <a:xfrm flipH="1">
            <a:off x="1619250" y="1987550"/>
            <a:ext cx="649288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>
            <a:off x="2627313" y="1987550"/>
            <a:ext cx="7207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1497" name="Text Box 9"/>
          <p:cNvSpPr txBox="1">
            <a:spLocks noChangeArrowheads="1"/>
          </p:cNvSpPr>
          <p:nvPr/>
        </p:nvSpPr>
        <p:spPr bwMode="auto">
          <a:xfrm>
            <a:off x="4067175" y="1989138"/>
            <a:ext cx="38347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 dirty="0"/>
              <a:t>Für alle Schlüssel 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'</a:t>
            </a:r>
            <a:r>
              <a:rPr lang="de-DE" sz="2800" dirty="0"/>
              <a:t> in </a:t>
            </a:r>
            <a:r>
              <a:rPr lang="de-DE" sz="2800" dirty="0">
                <a:solidFill>
                  <a:schemeClr val="hlink"/>
                </a:solidFill>
              </a:rPr>
              <a:t>T</a:t>
            </a:r>
            <a:r>
              <a:rPr lang="de-DE" sz="2800" baseline="-25000" dirty="0">
                <a:solidFill>
                  <a:schemeClr val="hlink"/>
                </a:solidFill>
              </a:rPr>
              <a:t>1</a:t>
            </a:r>
            <a:r>
              <a:rPr lang="de-DE" sz="2800" dirty="0"/>
              <a:t> </a:t>
            </a:r>
          </a:p>
          <a:p>
            <a:r>
              <a:rPr lang="de-DE" sz="2800" dirty="0"/>
              <a:t>und 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''</a:t>
            </a:r>
            <a:r>
              <a:rPr lang="de-DE" sz="2800" dirty="0"/>
              <a:t> in </a:t>
            </a:r>
            <a:r>
              <a:rPr lang="de-DE" sz="2800" dirty="0">
                <a:solidFill>
                  <a:schemeClr val="hlink"/>
                </a:solidFill>
              </a:rPr>
              <a:t>T</a:t>
            </a:r>
            <a:r>
              <a:rPr lang="de-DE" sz="2800" baseline="-25000" dirty="0">
                <a:solidFill>
                  <a:schemeClr val="hlink"/>
                </a:solidFill>
              </a:rPr>
              <a:t>2</a:t>
            </a:r>
            <a:r>
              <a:rPr lang="de-DE" sz="2800" dirty="0"/>
              <a:t>: 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' ≤ 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 &lt; 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''</a:t>
            </a:r>
          </a:p>
        </p:txBody>
      </p:sp>
      <p:sp>
        <p:nvSpPr>
          <p:cNvPr id="12" name="Rechteck 4">
            <a:extLst>
              <a:ext uri="{FF2B5EF4-FFF2-40B4-BE49-F238E27FC236}">
                <a16:creationId xmlns:a16="http://schemas.microsoft.com/office/drawing/2014/main" id="{1EEF8D7F-B6A3-D844-893F-71F8088285F6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8236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C4D9-62C3-4244-8E77-A60D67B561D6}" type="slidenum">
              <a:rPr lang="de-DE"/>
              <a:pPr/>
              <a:t>30</a:t>
            </a:fld>
            <a:endParaRPr lang="de-DE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Wir unterscheiden zwischen 3 Fällen.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hlink"/>
                </a:solidFill>
              </a:rPr>
              <a:t>2a.  x</a:t>
            </a:r>
            <a:r>
              <a:rPr lang="en-US"/>
              <a:t> hat Vater und Großvater rechts:</a:t>
            </a:r>
          </a:p>
        </p:txBody>
      </p:sp>
      <p:sp>
        <p:nvSpPr>
          <p:cNvPr id="347166" name="AutoShape 30"/>
          <p:cNvSpPr>
            <a:spLocks noChangeArrowheads="1"/>
          </p:cNvSpPr>
          <p:nvPr/>
        </p:nvSpPr>
        <p:spPr bwMode="auto">
          <a:xfrm>
            <a:off x="396875" y="508476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347167" name="AutoShape 31"/>
          <p:cNvSpPr>
            <a:spLocks noChangeArrowheads="1"/>
          </p:cNvSpPr>
          <p:nvPr/>
        </p:nvSpPr>
        <p:spPr bwMode="auto">
          <a:xfrm>
            <a:off x="1620838" y="508476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47168" name="Line 32"/>
          <p:cNvSpPr>
            <a:spLocks noChangeShapeType="1"/>
          </p:cNvSpPr>
          <p:nvPr/>
        </p:nvSpPr>
        <p:spPr bwMode="auto">
          <a:xfrm flipV="1">
            <a:off x="757238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69" name="Line 33"/>
          <p:cNvSpPr>
            <a:spLocks noChangeShapeType="1"/>
          </p:cNvSpPr>
          <p:nvPr/>
        </p:nvSpPr>
        <p:spPr bwMode="auto">
          <a:xfrm flipH="1" flipV="1">
            <a:off x="1404938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70" name="Oval 34"/>
          <p:cNvSpPr>
            <a:spLocks noChangeArrowheads="1"/>
          </p:cNvSpPr>
          <p:nvPr/>
        </p:nvSpPr>
        <p:spPr bwMode="auto">
          <a:xfrm>
            <a:off x="1260475" y="45085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71" name="Line 35"/>
          <p:cNvSpPr>
            <a:spLocks noChangeShapeType="1"/>
          </p:cNvSpPr>
          <p:nvPr/>
        </p:nvSpPr>
        <p:spPr bwMode="auto">
          <a:xfrm flipV="1">
            <a:off x="1549400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72" name="AutoShape 36"/>
          <p:cNvSpPr>
            <a:spLocks noChangeArrowheads="1"/>
          </p:cNvSpPr>
          <p:nvPr/>
        </p:nvSpPr>
        <p:spPr bwMode="auto">
          <a:xfrm>
            <a:off x="2413000" y="4581525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47173" name="Line 37"/>
          <p:cNvSpPr>
            <a:spLocks noChangeShapeType="1"/>
          </p:cNvSpPr>
          <p:nvPr/>
        </p:nvSpPr>
        <p:spPr bwMode="auto">
          <a:xfrm flipH="1" flipV="1">
            <a:off x="2197100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74" name="Oval 38"/>
          <p:cNvSpPr>
            <a:spLocks noChangeArrowheads="1"/>
          </p:cNvSpPr>
          <p:nvPr/>
        </p:nvSpPr>
        <p:spPr bwMode="auto">
          <a:xfrm>
            <a:off x="2052638" y="4005263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75" name="Line 39"/>
          <p:cNvSpPr>
            <a:spLocks noChangeShapeType="1"/>
          </p:cNvSpPr>
          <p:nvPr/>
        </p:nvSpPr>
        <p:spPr bwMode="auto">
          <a:xfrm>
            <a:off x="4211638" y="5084763"/>
            <a:ext cx="9366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76" name="Text Box 40"/>
          <p:cNvSpPr txBox="1">
            <a:spLocks noChangeArrowheads="1"/>
          </p:cNvSpPr>
          <p:nvPr/>
        </p:nvSpPr>
        <p:spPr bwMode="auto">
          <a:xfrm>
            <a:off x="952500" y="42402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47177" name="Text Box 41"/>
          <p:cNvSpPr txBox="1">
            <a:spLocks noChangeArrowheads="1"/>
          </p:cNvSpPr>
          <p:nvPr/>
        </p:nvSpPr>
        <p:spPr bwMode="auto">
          <a:xfrm>
            <a:off x="1692275" y="37893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47189" name="Text Box 53"/>
          <p:cNvSpPr txBox="1">
            <a:spLocks noChangeArrowheads="1"/>
          </p:cNvSpPr>
          <p:nvPr/>
        </p:nvSpPr>
        <p:spPr bwMode="auto">
          <a:xfrm>
            <a:off x="4140200" y="45085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zig-zig</a:t>
            </a:r>
          </a:p>
        </p:txBody>
      </p:sp>
      <p:sp>
        <p:nvSpPr>
          <p:cNvPr id="347194" name="Line 58"/>
          <p:cNvSpPr>
            <a:spLocks noChangeShapeType="1"/>
          </p:cNvSpPr>
          <p:nvPr/>
        </p:nvSpPr>
        <p:spPr bwMode="auto">
          <a:xfrm flipV="1">
            <a:off x="2341563" y="36449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95" name="AutoShape 59"/>
          <p:cNvSpPr>
            <a:spLocks noChangeArrowheads="1"/>
          </p:cNvSpPr>
          <p:nvPr/>
        </p:nvSpPr>
        <p:spPr bwMode="auto">
          <a:xfrm>
            <a:off x="3205163" y="4076700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D</a:t>
            </a:r>
          </a:p>
        </p:txBody>
      </p:sp>
      <p:sp>
        <p:nvSpPr>
          <p:cNvPr id="347196" name="Line 60"/>
          <p:cNvSpPr>
            <a:spLocks noChangeShapeType="1"/>
          </p:cNvSpPr>
          <p:nvPr/>
        </p:nvSpPr>
        <p:spPr bwMode="auto">
          <a:xfrm flipH="1" flipV="1">
            <a:off x="2989263" y="36449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97" name="Oval 61"/>
          <p:cNvSpPr>
            <a:spLocks noChangeArrowheads="1"/>
          </p:cNvSpPr>
          <p:nvPr/>
        </p:nvSpPr>
        <p:spPr bwMode="auto">
          <a:xfrm>
            <a:off x="2844800" y="350043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98" name="Text Box 62"/>
          <p:cNvSpPr txBox="1">
            <a:spLocks noChangeArrowheads="1"/>
          </p:cNvSpPr>
          <p:nvPr/>
        </p:nvSpPr>
        <p:spPr bwMode="auto">
          <a:xfrm>
            <a:off x="2484438" y="32845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z</a:t>
            </a:r>
          </a:p>
        </p:txBody>
      </p:sp>
      <p:sp>
        <p:nvSpPr>
          <p:cNvPr id="23" name="Rechteck 4">
            <a:extLst>
              <a:ext uri="{FF2B5EF4-FFF2-40B4-BE49-F238E27FC236}">
                <a16:creationId xmlns:a16="http://schemas.microsoft.com/office/drawing/2014/main" id="{AB5B8C76-74F9-6640-8217-673B21ADB7FB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794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C4D9-62C3-4244-8E77-A60D67B561D6}" type="slidenum">
              <a:rPr lang="de-DE"/>
              <a:pPr/>
              <a:t>31</a:t>
            </a:fld>
            <a:endParaRPr lang="de-DE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Wir unterscheiden zwischen 3 Fällen.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hlink"/>
                </a:solidFill>
              </a:rPr>
              <a:t>2a.  x</a:t>
            </a:r>
            <a:r>
              <a:rPr lang="en-US"/>
              <a:t> hat Vater und Großvater rechts:</a:t>
            </a:r>
          </a:p>
        </p:txBody>
      </p:sp>
      <p:sp>
        <p:nvSpPr>
          <p:cNvPr id="347175" name="Line 39"/>
          <p:cNvSpPr>
            <a:spLocks noChangeShapeType="1"/>
          </p:cNvSpPr>
          <p:nvPr/>
        </p:nvSpPr>
        <p:spPr bwMode="auto">
          <a:xfrm>
            <a:off x="4211638" y="5084763"/>
            <a:ext cx="9366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78" name="Line 42"/>
          <p:cNvSpPr>
            <a:spLocks noChangeShapeType="1"/>
          </p:cNvSpPr>
          <p:nvPr/>
        </p:nvSpPr>
        <p:spPr bwMode="auto">
          <a:xfrm flipV="1">
            <a:off x="6516688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79" name="Line 43"/>
          <p:cNvSpPr>
            <a:spLocks noChangeShapeType="1"/>
          </p:cNvSpPr>
          <p:nvPr/>
        </p:nvSpPr>
        <p:spPr bwMode="auto">
          <a:xfrm flipH="1" flipV="1">
            <a:off x="7164388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80" name="Oval 44"/>
          <p:cNvSpPr>
            <a:spLocks noChangeArrowheads="1"/>
          </p:cNvSpPr>
          <p:nvPr/>
        </p:nvSpPr>
        <p:spPr bwMode="auto">
          <a:xfrm>
            <a:off x="7019925" y="4005263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81" name="Text Box 45"/>
          <p:cNvSpPr txBox="1">
            <a:spLocks noChangeArrowheads="1"/>
          </p:cNvSpPr>
          <p:nvPr/>
        </p:nvSpPr>
        <p:spPr bwMode="auto">
          <a:xfrm>
            <a:off x="7380288" y="37179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47182" name="AutoShape 46"/>
          <p:cNvSpPr>
            <a:spLocks noChangeArrowheads="1"/>
          </p:cNvSpPr>
          <p:nvPr/>
        </p:nvSpPr>
        <p:spPr bwMode="auto">
          <a:xfrm>
            <a:off x="6156325" y="4581525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47183" name="AutoShape 47"/>
          <p:cNvSpPr>
            <a:spLocks noChangeArrowheads="1"/>
          </p:cNvSpPr>
          <p:nvPr/>
        </p:nvSpPr>
        <p:spPr bwMode="auto">
          <a:xfrm>
            <a:off x="6877050" y="5086350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47184" name="AutoShape 48"/>
          <p:cNvSpPr>
            <a:spLocks noChangeArrowheads="1"/>
          </p:cNvSpPr>
          <p:nvPr/>
        </p:nvSpPr>
        <p:spPr bwMode="auto">
          <a:xfrm>
            <a:off x="8101013" y="5086350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D</a:t>
            </a:r>
          </a:p>
        </p:txBody>
      </p:sp>
      <p:sp>
        <p:nvSpPr>
          <p:cNvPr id="347185" name="Line 49"/>
          <p:cNvSpPr>
            <a:spLocks noChangeShapeType="1"/>
          </p:cNvSpPr>
          <p:nvPr/>
        </p:nvSpPr>
        <p:spPr bwMode="auto">
          <a:xfrm flipV="1">
            <a:off x="7237413" y="465455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86" name="Line 50"/>
          <p:cNvSpPr>
            <a:spLocks noChangeShapeType="1"/>
          </p:cNvSpPr>
          <p:nvPr/>
        </p:nvSpPr>
        <p:spPr bwMode="auto">
          <a:xfrm flipH="1" flipV="1">
            <a:off x="7885113" y="465455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187" name="Oval 51"/>
          <p:cNvSpPr>
            <a:spLocks noChangeArrowheads="1"/>
          </p:cNvSpPr>
          <p:nvPr/>
        </p:nvSpPr>
        <p:spPr bwMode="auto">
          <a:xfrm>
            <a:off x="7740650" y="451008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88" name="Text Box 52"/>
          <p:cNvSpPr txBox="1">
            <a:spLocks noChangeArrowheads="1"/>
          </p:cNvSpPr>
          <p:nvPr/>
        </p:nvSpPr>
        <p:spPr bwMode="auto">
          <a:xfrm>
            <a:off x="8027988" y="42941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z</a:t>
            </a:r>
          </a:p>
        </p:txBody>
      </p:sp>
      <p:sp>
        <p:nvSpPr>
          <p:cNvPr id="347189" name="Text Box 53"/>
          <p:cNvSpPr txBox="1">
            <a:spLocks noChangeArrowheads="1"/>
          </p:cNvSpPr>
          <p:nvPr/>
        </p:nvSpPr>
        <p:spPr bwMode="auto">
          <a:xfrm>
            <a:off x="4140200" y="45085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zig-zig</a:t>
            </a:r>
          </a:p>
        </p:txBody>
      </p:sp>
      <p:sp>
        <p:nvSpPr>
          <p:cNvPr id="347199" name="Line 63"/>
          <p:cNvSpPr>
            <a:spLocks noChangeShapeType="1"/>
          </p:cNvSpPr>
          <p:nvPr/>
        </p:nvSpPr>
        <p:spPr bwMode="auto">
          <a:xfrm flipV="1">
            <a:off x="5724525" y="36449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200" name="Line 64"/>
          <p:cNvSpPr>
            <a:spLocks noChangeShapeType="1"/>
          </p:cNvSpPr>
          <p:nvPr/>
        </p:nvSpPr>
        <p:spPr bwMode="auto">
          <a:xfrm flipH="1" flipV="1">
            <a:off x="6372225" y="36449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7201" name="Oval 65"/>
          <p:cNvSpPr>
            <a:spLocks noChangeArrowheads="1"/>
          </p:cNvSpPr>
          <p:nvPr/>
        </p:nvSpPr>
        <p:spPr bwMode="auto">
          <a:xfrm>
            <a:off x="6227763" y="350043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202" name="Text Box 66"/>
          <p:cNvSpPr txBox="1">
            <a:spLocks noChangeArrowheads="1"/>
          </p:cNvSpPr>
          <p:nvPr/>
        </p:nvSpPr>
        <p:spPr bwMode="auto">
          <a:xfrm>
            <a:off x="6588125" y="32131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47203" name="AutoShape 67"/>
          <p:cNvSpPr>
            <a:spLocks noChangeArrowheads="1"/>
          </p:cNvSpPr>
          <p:nvPr/>
        </p:nvSpPr>
        <p:spPr bwMode="auto">
          <a:xfrm>
            <a:off x="5364163" y="4076700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23" name="Rechteck 4">
            <a:extLst>
              <a:ext uri="{FF2B5EF4-FFF2-40B4-BE49-F238E27FC236}">
                <a16:creationId xmlns:a16="http://schemas.microsoft.com/office/drawing/2014/main" id="{94F2FA93-8072-D74C-BECD-EA7C1E18840A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937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DF75-1075-F848-A046-0B1C0E3F6705}" type="slidenum">
              <a:rPr lang="de-DE"/>
              <a:pPr/>
              <a:t>32</a:t>
            </a:fld>
            <a:endParaRPr lang="de-DE"/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Wir unterscheiden zwischen 3 Fällen.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hlink"/>
                </a:solidFill>
              </a:rPr>
              <a:t>2b.  x</a:t>
            </a:r>
            <a:r>
              <a:rPr lang="en-US"/>
              <a:t> hat Vater und Großvater links:</a:t>
            </a:r>
          </a:p>
        </p:txBody>
      </p:sp>
      <p:sp>
        <p:nvSpPr>
          <p:cNvPr id="348173" name="Line 13"/>
          <p:cNvSpPr>
            <a:spLocks noChangeShapeType="1"/>
          </p:cNvSpPr>
          <p:nvPr/>
        </p:nvSpPr>
        <p:spPr bwMode="auto">
          <a:xfrm>
            <a:off x="4211638" y="5084763"/>
            <a:ext cx="9366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187" name="Text Box 27"/>
          <p:cNvSpPr txBox="1">
            <a:spLocks noChangeArrowheads="1"/>
          </p:cNvSpPr>
          <p:nvPr/>
        </p:nvSpPr>
        <p:spPr bwMode="auto">
          <a:xfrm>
            <a:off x="4140200" y="45085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zig-zig</a:t>
            </a:r>
          </a:p>
        </p:txBody>
      </p:sp>
      <p:grpSp>
        <p:nvGrpSpPr>
          <p:cNvPr id="348198" name="Group 38"/>
          <p:cNvGrpSpPr>
            <a:grpSpLocks/>
          </p:cNvGrpSpPr>
          <p:nvPr/>
        </p:nvGrpSpPr>
        <p:grpSpPr bwMode="auto">
          <a:xfrm>
            <a:off x="5219700" y="3357564"/>
            <a:ext cx="3600454" cy="2447926"/>
            <a:chOff x="250" y="2069"/>
            <a:chExt cx="2268" cy="1542"/>
          </a:xfrm>
        </p:grpSpPr>
        <p:sp>
          <p:nvSpPr>
            <p:cNvPr id="348164" name="AutoShape 4"/>
            <p:cNvSpPr>
              <a:spLocks noChangeArrowheads="1"/>
            </p:cNvSpPr>
            <p:nvPr/>
          </p:nvSpPr>
          <p:spPr bwMode="auto">
            <a:xfrm>
              <a:off x="250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348165" name="AutoShape 5"/>
            <p:cNvSpPr>
              <a:spLocks noChangeArrowheads="1"/>
            </p:cNvSpPr>
            <p:nvPr/>
          </p:nvSpPr>
          <p:spPr bwMode="auto">
            <a:xfrm>
              <a:off x="1021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48166" name="Line 6"/>
            <p:cNvSpPr>
              <a:spLocks noChangeShapeType="1"/>
            </p:cNvSpPr>
            <p:nvPr/>
          </p:nvSpPr>
          <p:spPr bwMode="auto">
            <a:xfrm flipV="1">
              <a:off x="477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167" name="Line 7"/>
            <p:cNvSpPr>
              <a:spLocks noChangeShapeType="1"/>
            </p:cNvSpPr>
            <p:nvPr/>
          </p:nvSpPr>
          <p:spPr bwMode="auto">
            <a:xfrm flipH="1" flipV="1">
              <a:off x="885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168" name="Oval 8"/>
            <p:cNvSpPr>
              <a:spLocks noChangeArrowheads="1"/>
            </p:cNvSpPr>
            <p:nvPr/>
          </p:nvSpPr>
          <p:spPr bwMode="auto">
            <a:xfrm>
              <a:off x="794" y="284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169" name="Line 9"/>
            <p:cNvSpPr>
              <a:spLocks noChangeShapeType="1"/>
            </p:cNvSpPr>
            <p:nvPr/>
          </p:nvSpPr>
          <p:spPr bwMode="auto">
            <a:xfrm flipV="1">
              <a:off x="976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170" name="AutoShape 10"/>
            <p:cNvSpPr>
              <a:spLocks noChangeArrowheads="1"/>
            </p:cNvSpPr>
            <p:nvPr/>
          </p:nvSpPr>
          <p:spPr bwMode="auto">
            <a:xfrm>
              <a:off x="1520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48171" name="Line 11"/>
            <p:cNvSpPr>
              <a:spLocks noChangeShapeType="1"/>
            </p:cNvSpPr>
            <p:nvPr/>
          </p:nvSpPr>
          <p:spPr bwMode="auto">
            <a:xfrm flipH="1" flipV="1">
              <a:off x="1384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172" name="Oval 12"/>
            <p:cNvSpPr>
              <a:spLocks noChangeArrowheads="1"/>
            </p:cNvSpPr>
            <p:nvPr/>
          </p:nvSpPr>
          <p:spPr bwMode="auto">
            <a:xfrm>
              <a:off x="1293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174" name="Text Box 14"/>
            <p:cNvSpPr txBox="1">
              <a:spLocks noChangeArrowheads="1"/>
            </p:cNvSpPr>
            <p:nvPr/>
          </p:nvSpPr>
          <p:spPr bwMode="auto">
            <a:xfrm>
              <a:off x="600" y="2671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48175" name="Text Box 15"/>
            <p:cNvSpPr txBox="1">
              <a:spLocks noChangeArrowheads="1"/>
            </p:cNvSpPr>
            <p:nvPr/>
          </p:nvSpPr>
          <p:spPr bwMode="auto">
            <a:xfrm>
              <a:off x="1066" y="2387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48188" name="Line 28"/>
            <p:cNvSpPr>
              <a:spLocks noChangeShapeType="1"/>
            </p:cNvSpPr>
            <p:nvPr/>
          </p:nvSpPr>
          <p:spPr bwMode="auto">
            <a:xfrm flipV="1">
              <a:off x="1475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189" name="AutoShape 29"/>
            <p:cNvSpPr>
              <a:spLocks noChangeArrowheads="1"/>
            </p:cNvSpPr>
            <p:nvPr/>
          </p:nvSpPr>
          <p:spPr bwMode="auto">
            <a:xfrm>
              <a:off x="201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48190" name="Line 30"/>
            <p:cNvSpPr>
              <a:spLocks noChangeShapeType="1"/>
            </p:cNvSpPr>
            <p:nvPr/>
          </p:nvSpPr>
          <p:spPr bwMode="auto">
            <a:xfrm flipH="1" flipV="1">
              <a:off x="1883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191" name="Oval 31"/>
            <p:cNvSpPr>
              <a:spLocks noChangeArrowheads="1"/>
            </p:cNvSpPr>
            <p:nvPr/>
          </p:nvSpPr>
          <p:spPr bwMode="auto">
            <a:xfrm>
              <a:off x="1792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192" name="Text Box 32"/>
            <p:cNvSpPr txBox="1">
              <a:spLocks noChangeArrowheads="1"/>
            </p:cNvSpPr>
            <p:nvPr/>
          </p:nvSpPr>
          <p:spPr bwMode="auto">
            <a:xfrm>
              <a:off x="1565" y="2069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</p:grpSp>
      <p:grpSp>
        <p:nvGrpSpPr>
          <p:cNvPr id="348199" name="Group 39"/>
          <p:cNvGrpSpPr>
            <a:grpSpLocks/>
          </p:cNvGrpSpPr>
          <p:nvPr/>
        </p:nvGrpSpPr>
        <p:grpSpPr bwMode="auto">
          <a:xfrm>
            <a:off x="468313" y="3284538"/>
            <a:ext cx="3529012" cy="2520950"/>
            <a:chOff x="3379" y="2024"/>
            <a:chExt cx="2223" cy="1588"/>
          </a:xfrm>
        </p:grpSpPr>
        <p:sp>
          <p:nvSpPr>
            <p:cNvPr id="348176" name="Line 16"/>
            <p:cNvSpPr>
              <a:spLocks noChangeShapeType="1"/>
            </p:cNvSpPr>
            <p:nvPr/>
          </p:nvSpPr>
          <p:spPr bwMode="auto">
            <a:xfrm flipV="1">
              <a:off x="4105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177" name="Line 17"/>
            <p:cNvSpPr>
              <a:spLocks noChangeShapeType="1"/>
            </p:cNvSpPr>
            <p:nvPr/>
          </p:nvSpPr>
          <p:spPr bwMode="auto">
            <a:xfrm flipH="1" flipV="1">
              <a:off x="4513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178" name="Oval 18"/>
            <p:cNvSpPr>
              <a:spLocks noChangeArrowheads="1"/>
            </p:cNvSpPr>
            <p:nvPr/>
          </p:nvSpPr>
          <p:spPr bwMode="auto">
            <a:xfrm>
              <a:off x="4422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179" name="Text Box 19"/>
            <p:cNvSpPr txBox="1">
              <a:spLocks noChangeArrowheads="1"/>
            </p:cNvSpPr>
            <p:nvPr/>
          </p:nvSpPr>
          <p:spPr bwMode="auto">
            <a:xfrm>
              <a:off x="4649" y="234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48180" name="AutoShape 20"/>
            <p:cNvSpPr>
              <a:spLocks noChangeArrowheads="1"/>
            </p:cNvSpPr>
            <p:nvPr/>
          </p:nvSpPr>
          <p:spPr bwMode="auto">
            <a:xfrm>
              <a:off x="3878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48181" name="AutoShape 21"/>
            <p:cNvSpPr>
              <a:spLocks noChangeArrowheads="1"/>
            </p:cNvSpPr>
            <p:nvPr/>
          </p:nvSpPr>
          <p:spPr bwMode="auto">
            <a:xfrm>
              <a:off x="4332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48182" name="AutoShape 22"/>
            <p:cNvSpPr>
              <a:spLocks noChangeArrowheads="1"/>
            </p:cNvSpPr>
            <p:nvPr/>
          </p:nvSpPr>
          <p:spPr bwMode="auto">
            <a:xfrm>
              <a:off x="5103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48183" name="Line 23"/>
            <p:cNvSpPr>
              <a:spLocks noChangeShapeType="1"/>
            </p:cNvSpPr>
            <p:nvPr/>
          </p:nvSpPr>
          <p:spPr bwMode="auto">
            <a:xfrm flipV="1">
              <a:off x="4559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184" name="Line 24"/>
            <p:cNvSpPr>
              <a:spLocks noChangeShapeType="1"/>
            </p:cNvSpPr>
            <p:nvPr/>
          </p:nvSpPr>
          <p:spPr bwMode="auto">
            <a:xfrm flipH="1" flipV="1">
              <a:off x="4967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185" name="Oval 25"/>
            <p:cNvSpPr>
              <a:spLocks noChangeArrowheads="1"/>
            </p:cNvSpPr>
            <p:nvPr/>
          </p:nvSpPr>
          <p:spPr bwMode="auto">
            <a:xfrm>
              <a:off x="4876" y="2841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186" name="Text Box 26"/>
            <p:cNvSpPr txBox="1">
              <a:spLocks noChangeArrowheads="1"/>
            </p:cNvSpPr>
            <p:nvPr/>
          </p:nvSpPr>
          <p:spPr bwMode="auto">
            <a:xfrm>
              <a:off x="5057" y="2705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48193" name="Line 33"/>
            <p:cNvSpPr>
              <a:spLocks noChangeShapeType="1"/>
            </p:cNvSpPr>
            <p:nvPr/>
          </p:nvSpPr>
          <p:spPr bwMode="auto">
            <a:xfrm flipV="1">
              <a:off x="3606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194" name="Line 34"/>
            <p:cNvSpPr>
              <a:spLocks noChangeShapeType="1"/>
            </p:cNvSpPr>
            <p:nvPr/>
          </p:nvSpPr>
          <p:spPr bwMode="auto">
            <a:xfrm flipH="1" flipV="1">
              <a:off x="4014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195" name="Oval 35"/>
            <p:cNvSpPr>
              <a:spLocks noChangeArrowheads="1"/>
            </p:cNvSpPr>
            <p:nvPr/>
          </p:nvSpPr>
          <p:spPr bwMode="auto">
            <a:xfrm>
              <a:off x="3923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8196" name="Text Box 36"/>
            <p:cNvSpPr txBox="1">
              <a:spLocks noChangeArrowheads="1"/>
            </p:cNvSpPr>
            <p:nvPr/>
          </p:nvSpPr>
          <p:spPr bwMode="auto">
            <a:xfrm>
              <a:off x="4150" y="202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48197" name="AutoShape 37"/>
            <p:cNvSpPr>
              <a:spLocks noChangeArrowheads="1"/>
            </p:cNvSpPr>
            <p:nvPr/>
          </p:nvSpPr>
          <p:spPr bwMode="auto">
            <a:xfrm>
              <a:off x="337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</p:grpSp>
      <p:sp>
        <p:nvSpPr>
          <p:cNvPr id="41" name="Rechteck 4">
            <a:extLst>
              <a:ext uri="{FF2B5EF4-FFF2-40B4-BE49-F238E27FC236}">
                <a16:creationId xmlns:a16="http://schemas.microsoft.com/office/drawing/2014/main" id="{BB8C7648-4DEA-D145-880B-7D63642B5742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3500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Wir unterscheiden zwischen 3 Fällen.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hlink"/>
                </a:solidFill>
              </a:rPr>
              <a:t>3a.  x</a:t>
            </a:r>
            <a:r>
              <a:rPr lang="en-US"/>
              <a:t> hat Vater links, Großvater rechts:</a:t>
            </a:r>
          </a:p>
        </p:txBody>
      </p:sp>
      <p:sp>
        <p:nvSpPr>
          <p:cNvPr id="349188" name="Line 4"/>
          <p:cNvSpPr>
            <a:spLocks noChangeShapeType="1"/>
          </p:cNvSpPr>
          <p:nvPr/>
        </p:nvSpPr>
        <p:spPr bwMode="auto">
          <a:xfrm>
            <a:off x="3563938" y="4652963"/>
            <a:ext cx="10080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189" name="Text Box 5"/>
          <p:cNvSpPr txBox="1">
            <a:spLocks noChangeArrowheads="1"/>
          </p:cNvSpPr>
          <p:nvPr/>
        </p:nvSpPr>
        <p:spPr bwMode="auto">
          <a:xfrm>
            <a:off x="3492500" y="4076700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zig-zag</a:t>
            </a:r>
          </a:p>
        </p:txBody>
      </p:sp>
      <p:sp>
        <p:nvSpPr>
          <p:cNvPr id="349208" name="Line 24"/>
          <p:cNvSpPr>
            <a:spLocks noChangeShapeType="1"/>
          </p:cNvSpPr>
          <p:nvPr/>
        </p:nvSpPr>
        <p:spPr bwMode="auto">
          <a:xfrm flipV="1">
            <a:off x="685800" y="42211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9" name="Line 25"/>
          <p:cNvSpPr>
            <a:spLocks noChangeShapeType="1"/>
          </p:cNvSpPr>
          <p:nvPr/>
        </p:nvSpPr>
        <p:spPr bwMode="auto">
          <a:xfrm flipH="1" flipV="1">
            <a:off x="1333500" y="42211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10" name="Oval 26"/>
          <p:cNvSpPr>
            <a:spLocks noChangeArrowheads="1"/>
          </p:cNvSpPr>
          <p:nvPr/>
        </p:nvSpPr>
        <p:spPr bwMode="auto">
          <a:xfrm>
            <a:off x="1189038" y="40767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11" name="Text Box 27"/>
          <p:cNvSpPr txBox="1">
            <a:spLocks noChangeArrowheads="1"/>
          </p:cNvSpPr>
          <p:nvPr/>
        </p:nvSpPr>
        <p:spPr bwMode="auto">
          <a:xfrm>
            <a:off x="900113" y="37893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49212" name="AutoShape 28"/>
          <p:cNvSpPr>
            <a:spLocks noChangeArrowheads="1"/>
          </p:cNvSpPr>
          <p:nvPr/>
        </p:nvSpPr>
        <p:spPr bwMode="auto">
          <a:xfrm>
            <a:off x="325438" y="465296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349213" name="AutoShape 29"/>
          <p:cNvSpPr>
            <a:spLocks noChangeArrowheads="1"/>
          </p:cNvSpPr>
          <p:nvPr/>
        </p:nvSpPr>
        <p:spPr bwMode="auto">
          <a:xfrm>
            <a:off x="1046163" y="5157788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49214" name="AutoShape 30"/>
          <p:cNvSpPr>
            <a:spLocks noChangeArrowheads="1"/>
          </p:cNvSpPr>
          <p:nvPr/>
        </p:nvSpPr>
        <p:spPr bwMode="auto">
          <a:xfrm>
            <a:off x="2270125" y="5157788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49215" name="Line 31"/>
          <p:cNvSpPr>
            <a:spLocks noChangeShapeType="1"/>
          </p:cNvSpPr>
          <p:nvPr/>
        </p:nvSpPr>
        <p:spPr bwMode="auto">
          <a:xfrm flipV="1">
            <a:off x="1406525" y="4725988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16" name="Line 32"/>
          <p:cNvSpPr>
            <a:spLocks noChangeShapeType="1"/>
          </p:cNvSpPr>
          <p:nvPr/>
        </p:nvSpPr>
        <p:spPr bwMode="auto">
          <a:xfrm flipH="1" flipV="1">
            <a:off x="2054225" y="4725988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17" name="Oval 33"/>
          <p:cNvSpPr>
            <a:spLocks noChangeArrowheads="1"/>
          </p:cNvSpPr>
          <p:nvPr/>
        </p:nvSpPr>
        <p:spPr bwMode="auto">
          <a:xfrm>
            <a:off x="1909763" y="4581525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18" name="Text Box 34"/>
          <p:cNvSpPr txBox="1">
            <a:spLocks noChangeArrowheads="1"/>
          </p:cNvSpPr>
          <p:nvPr/>
        </p:nvSpPr>
        <p:spPr bwMode="auto">
          <a:xfrm>
            <a:off x="1908175" y="41497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49219" name="Line 35"/>
          <p:cNvSpPr>
            <a:spLocks noChangeShapeType="1"/>
          </p:cNvSpPr>
          <p:nvPr/>
        </p:nvSpPr>
        <p:spPr bwMode="auto">
          <a:xfrm flipV="1">
            <a:off x="1477963" y="37179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20" name="Line 36"/>
          <p:cNvSpPr>
            <a:spLocks noChangeShapeType="1"/>
          </p:cNvSpPr>
          <p:nvPr/>
        </p:nvSpPr>
        <p:spPr bwMode="auto">
          <a:xfrm flipH="1" flipV="1">
            <a:off x="2125663" y="37179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21" name="Oval 37"/>
          <p:cNvSpPr>
            <a:spLocks noChangeArrowheads="1"/>
          </p:cNvSpPr>
          <p:nvPr/>
        </p:nvSpPr>
        <p:spPr bwMode="auto">
          <a:xfrm>
            <a:off x="1981200" y="3573463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22" name="Text Box 38"/>
          <p:cNvSpPr txBox="1">
            <a:spLocks noChangeArrowheads="1"/>
          </p:cNvSpPr>
          <p:nvPr/>
        </p:nvSpPr>
        <p:spPr bwMode="auto">
          <a:xfrm>
            <a:off x="2341563" y="32861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z</a:t>
            </a:r>
          </a:p>
        </p:txBody>
      </p:sp>
      <p:sp>
        <p:nvSpPr>
          <p:cNvPr id="349223" name="AutoShape 39"/>
          <p:cNvSpPr>
            <a:spLocks noChangeArrowheads="1"/>
          </p:cNvSpPr>
          <p:nvPr/>
        </p:nvSpPr>
        <p:spPr bwMode="auto">
          <a:xfrm>
            <a:off x="2413000" y="4149725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D</a:t>
            </a:r>
          </a:p>
        </p:txBody>
      </p:sp>
      <p:sp>
        <p:nvSpPr>
          <p:cNvPr id="22" name="Rechteck 4">
            <a:extLst>
              <a:ext uri="{FF2B5EF4-FFF2-40B4-BE49-F238E27FC236}">
                <a16:creationId xmlns:a16="http://schemas.microsoft.com/office/drawing/2014/main" id="{90460FCC-E3C5-5741-8206-C83EC3646220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7965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E181E-EA5B-CE42-A6C5-0347152C2B63}" type="slidenum">
              <a:rPr lang="de-DE"/>
              <a:pPr/>
              <a:t>34</a:t>
            </a:fld>
            <a:endParaRPr lang="de-DE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Wir unterscheiden zwischen 3 Fällen.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hlink"/>
                </a:solidFill>
              </a:rPr>
              <a:t>3a.  x</a:t>
            </a:r>
            <a:r>
              <a:rPr lang="en-US"/>
              <a:t> hat Vater links, Großvater rechts:</a:t>
            </a:r>
          </a:p>
        </p:txBody>
      </p:sp>
      <p:sp>
        <p:nvSpPr>
          <p:cNvPr id="349188" name="Line 4"/>
          <p:cNvSpPr>
            <a:spLocks noChangeShapeType="1"/>
          </p:cNvSpPr>
          <p:nvPr/>
        </p:nvSpPr>
        <p:spPr bwMode="auto">
          <a:xfrm>
            <a:off x="3563938" y="4652963"/>
            <a:ext cx="10080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189" name="Text Box 5"/>
          <p:cNvSpPr txBox="1">
            <a:spLocks noChangeArrowheads="1"/>
          </p:cNvSpPr>
          <p:nvPr/>
        </p:nvSpPr>
        <p:spPr bwMode="auto">
          <a:xfrm>
            <a:off x="3492500" y="4076700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zig-zag</a:t>
            </a:r>
          </a:p>
        </p:txBody>
      </p:sp>
      <p:sp>
        <p:nvSpPr>
          <p:cNvPr id="349191" name="AutoShape 7"/>
          <p:cNvSpPr>
            <a:spLocks noChangeArrowheads="1"/>
          </p:cNvSpPr>
          <p:nvPr/>
        </p:nvSpPr>
        <p:spPr bwMode="auto">
          <a:xfrm>
            <a:off x="4522788" y="506571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349192" name="AutoShape 8"/>
          <p:cNvSpPr>
            <a:spLocks noChangeArrowheads="1"/>
          </p:cNvSpPr>
          <p:nvPr/>
        </p:nvSpPr>
        <p:spPr bwMode="auto">
          <a:xfrm>
            <a:off x="5746750" y="506571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49193" name="Line 9"/>
          <p:cNvSpPr>
            <a:spLocks noChangeShapeType="1"/>
          </p:cNvSpPr>
          <p:nvPr/>
        </p:nvSpPr>
        <p:spPr bwMode="auto">
          <a:xfrm flipV="1">
            <a:off x="4883150" y="463391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194" name="Line 10"/>
          <p:cNvSpPr>
            <a:spLocks noChangeShapeType="1"/>
          </p:cNvSpPr>
          <p:nvPr/>
        </p:nvSpPr>
        <p:spPr bwMode="auto">
          <a:xfrm flipH="1" flipV="1">
            <a:off x="5530850" y="463391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195" name="Oval 11"/>
          <p:cNvSpPr>
            <a:spLocks noChangeArrowheads="1"/>
          </p:cNvSpPr>
          <p:nvPr/>
        </p:nvSpPr>
        <p:spPr bwMode="auto">
          <a:xfrm>
            <a:off x="5386388" y="448945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96" name="Line 12"/>
          <p:cNvSpPr>
            <a:spLocks noChangeShapeType="1"/>
          </p:cNvSpPr>
          <p:nvPr/>
        </p:nvSpPr>
        <p:spPr bwMode="auto">
          <a:xfrm flipV="1">
            <a:off x="5675313" y="4078288"/>
            <a:ext cx="841375" cy="48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197" name="AutoShape 13"/>
          <p:cNvSpPr>
            <a:spLocks noChangeArrowheads="1"/>
          </p:cNvSpPr>
          <p:nvPr/>
        </p:nvSpPr>
        <p:spPr bwMode="auto">
          <a:xfrm>
            <a:off x="6878638" y="508476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49198" name="Line 14"/>
          <p:cNvSpPr>
            <a:spLocks noChangeShapeType="1"/>
          </p:cNvSpPr>
          <p:nvPr/>
        </p:nvSpPr>
        <p:spPr bwMode="auto">
          <a:xfrm flipH="1" flipV="1">
            <a:off x="6804025" y="4078288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199" name="Oval 15"/>
          <p:cNvSpPr>
            <a:spLocks noChangeArrowheads="1"/>
          </p:cNvSpPr>
          <p:nvPr/>
        </p:nvSpPr>
        <p:spPr bwMode="auto">
          <a:xfrm>
            <a:off x="6516688" y="386238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00" name="Text Box 16"/>
          <p:cNvSpPr txBox="1">
            <a:spLocks noChangeArrowheads="1"/>
          </p:cNvSpPr>
          <p:nvPr/>
        </p:nvSpPr>
        <p:spPr bwMode="auto">
          <a:xfrm>
            <a:off x="5078413" y="42211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49201" name="Text Box 17"/>
          <p:cNvSpPr txBox="1">
            <a:spLocks noChangeArrowheads="1"/>
          </p:cNvSpPr>
          <p:nvPr/>
        </p:nvSpPr>
        <p:spPr bwMode="auto">
          <a:xfrm>
            <a:off x="6516688" y="33575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49202" name="Line 18"/>
          <p:cNvSpPr>
            <a:spLocks noChangeShapeType="1"/>
          </p:cNvSpPr>
          <p:nvPr/>
        </p:nvSpPr>
        <p:spPr bwMode="auto">
          <a:xfrm flipV="1">
            <a:off x="7239000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3" name="AutoShape 19"/>
          <p:cNvSpPr>
            <a:spLocks noChangeArrowheads="1"/>
          </p:cNvSpPr>
          <p:nvPr/>
        </p:nvSpPr>
        <p:spPr bwMode="auto">
          <a:xfrm>
            <a:off x="8102600" y="508476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D</a:t>
            </a:r>
          </a:p>
        </p:txBody>
      </p:sp>
      <p:sp>
        <p:nvSpPr>
          <p:cNvPr id="349204" name="Line 20"/>
          <p:cNvSpPr>
            <a:spLocks noChangeShapeType="1"/>
          </p:cNvSpPr>
          <p:nvPr/>
        </p:nvSpPr>
        <p:spPr bwMode="auto">
          <a:xfrm flipH="1" flipV="1">
            <a:off x="7886700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5" name="Oval 21"/>
          <p:cNvSpPr>
            <a:spLocks noChangeArrowheads="1"/>
          </p:cNvSpPr>
          <p:nvPr/>
        </p:nvSpPr>
        <p:spPr bwMode="auto">
          <a:xfrm>
            <a:off x="7742238" y="45085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06" name="Text Box 22"/>
          <p:cNvSpPr txBox="1">
            <a:spLocks noChangeArrowheads="1"/>
          </p:cNvSpPr>
          <p:nvPr/>
        </p:nvSpPr>
        <p:spPr bwMode="auto">
          <a:xfrm>
            <a:off x="8027988" y="42227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z</a:t>
            </a:r>
          </a:p>
        </p:txBody>
      </p:sp>
      <p:sp>
        <p:nvSpPr>
          <p:cNvPr id="23" name="Rechteck 4">
            <a:extLst>
              <a:ext uri="{FF2B5EF4-FFF2-40B4-BE49-F238E27FC236}">
                <a16:creationId xmlns:a16="http://schemas.microsoft.com/office/drawing/2014/main" id="{5CC1E4C5-8EB6-7946-BBAC-8AE260363026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43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Wir unterscheiden zwischen 3 Fällen.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hlink"/>
                </a:solidFill>
              </a:rPr>
              <a:t>3a.  x</a:t>
            </a:r>
            <a:r>
              <a:rPr lang="en-US"/>
              <a:t> hat Vater links, Großvater rechts:</a:t>
            </a:r>
          </a:p>
        </p:txBody>
      </p:sp>
      <p:sp>
        <p:nvSpPr>
          <p:cNvPr id="349188" name="Line 4"/>
          <p:cNvSpPr>
            <a:spLocks noChangeShapeType="1"/>
          </p:cNvSpPr>
          <p:nvPr/>
        </p:nvSpPr>
        <p:spPr bwMode="auto">
          <a:xfrm>
            <a:off x="3563938" y="4652963"/>
            <a:ext cx="10080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189" name="Text Box 5"/>
          <p:cNvSpPr txBox="1">
            <a:spLocks noChangeArrowheads="1"/>
          </p:cNvSpPr>
          <p:nvPr/>
        </p:nvSpPr>
        <p:spPr bwMode="auto">
          <a:xfrm>
            <a:off x="3492500" y="4076700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zig-zag</a:t>
            </a:r>
          </a:p>
        </p:txBody>
      </p:sp>
      <p:sp>
        <p:nvSpPr>
          <p:cNvPr id="349208" name="Line 24"/>
          <p:cNvSpPr>
            <a:spLocks noChangeShapeType="1"/>
          </p:cNvSpPr>
          <p:nvPr/>
        </p:nvSpPr>
        <p:spPr bwMode="auto">
          <a:xfrm flipV="1">
            <a:off x="685800" y="42211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09" name="Line 25"/>
          <p:cNvSpPr>
            <a:spLocks noChangeShapeType="1"/>
          </p:cNvSpPr>
          <p:nvPr/>
        </p:nvSpPr>
        <p:spPr bwMode="auto">
          <a:xfrm flipH="1" flipV="1">
            <a:off x="1333500" y="42211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10" name="Oval 26"/>
          <p:cNvSpPr>
            <a:spLocks noChangeArrowheads="1"/>
          </p:cNvSpPr>
          <p:nvPr/>
        </p:nvSpPr>
        <p:spPr bwMode="auto">
          <a:xfrm>
            <a:off x="1189038" y="40767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11" name="Text Box 27"/>
          <p:cNvSpPr txBox="1">
            <a:spLocks noChangeArrowheads="1"/>
          </p:cNvSpPr>
          <p:nvPr/>
        </p:nvSpPr>
        <p:spPr bwMode="auto">
          <a:xfrm>
            <a:off x="900113" y="37893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49212" name="AutoShape 28"/>
          <p:cNvSpPr>
            <a:spLocks noChangeArrowheads="1"/>
          </p:cNvSpPr>
          <p:nvPr/>
        </p:nvSpPr>
        <p:spPr bwMode="auto">
          <a:xfrm>
            <a:off x="325438" y="465296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349213" name="AutoShape 29"/>
          <p:cNvSpPr>
            <a:spLocks noChangeArrowheads="1"/>
          </p:cNvSpPr>
          <p:nvPr/>
        </p:nvSpPr>
        <p:spPr bwMode="auto">
          <a:xfrm>
            <a:off x="1046163" y="5157788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49214" name="AutoShape 30"/>
          <p:cNvSpPr>
            <a:spLocks noChangeArrowheads="1"/>
          </p:cNvSpPr>
          <p:nvPr/>
        </p:nvSpPr>
        <p:spPr bwMode="auto">
          <a:xfrm>
            <a:off x="2270125" y="5157788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49215" name="Line 31"/>
          <p:cNvSpPr>
            <a:spLocks noChangeShapeType="1"/>
          </p:cNvSpPr>
          <p:nvPr/>
        </p:nvSpPr>
        <p:spPr bwMode="auto">
          <a:xfrm flipV="1">
            <a:off x="1406525" y="4725988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16" name="Line 32"/>
          <p:cNvSpPr>
            <a:spLocks noChangeShapeType="1"/>
          </p:cNvSpPr>
          <p:nvPr/>
        </p:nvSpPr>
        <p:spPr bwMode="auto">
          <a:xfrm flipH="1" flipV="1">
            <a:off x="2054225" y="4725988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17" name="Oval 33"/>
          <p:cNvSpPr>
            <a:spLocks noChangeArrowheads="1"/>
          </p:cNvSpPr>
          <p:nvPr/>
        </p:nvSpPr>
        <p:spPr bwMode="auto">
          <a:xfrm>
            <a:off x="1909763" y="4581525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18" name="Text Box 34"/>
          <p:cNvSpPr txBox="1">
            <a:spLocks noChangeArrowheads="1"/>
          </p:cNvSpPr>
          <p:nvPr/>
        </p:nvSpPr>
        <p:spPr bwMode="auto">
          <a:xfrm>
            <a:off x="1908175" y="41497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49219" name="Line 35"/>
          <p:cNvSpPr>
            <a:spLocks noChangeShapeType="1"/>
          </p:cNvSpPr>
          <p:nvPr/>
        </p:nvSpPr>
        <p:spPr bwMode="auto">
          <a:xfrm flipV="1">
            <a:off x="1477963" y="37179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20" name="Line 36"/>
          <p:cNvSpPr>
            <a:spLocks noChangeShapeType="1"/>
          </p:cNvSpPr>
          <p:nvPr/>
        </p:nvSpPr>
        <p:spPr bwMode="auto">
          <a:xfrm flipH="1" flipV="1">
            <a:off x="2125663" y="37179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9221" name="Oval 37"/>
          <p:cNvSpPr>
            <a:spLocks noChangeArrowheads="1"/>
          </p:cNvSpPr>
          <p:nvPr/>
        </p:nvSpPr>
        <p:spPr bwMode="auto">
          <a:xfrm>
            <a:off x="1981200" y="3573463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22" name="Text Box 38"/>
          <p:cNvSpPr txBox="1">
            <a:spLocks noChangeArrowheads="1"/>
          </p:cNvSpPr>
          <p:nvPr/>
        </p:nvSpPr>
        <p:spPr bwMode="auto">
          <a:xfrm>
            <a:off x="2341563" y="32861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z</a:t>
            </a:r>
          </a:p>
        </p:txBody>
      </p:sp>
      <p:sp>
        <p:nvSpPr>
          <p:cNvPr id="349223" name="AutoShape 39"/>
          <p:cNvSpPr>
            <a:spLocks noChangeArrowheads="1"/>
          </p:cNvSpPr>
          <p:nvPr/>
        </p:nvSpPr>
        <p:spPr bwMode="auto">
          <a:xfrm>
            <a:off x="2413000" y="4149725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D</a:t>
            </a:r>
          </a:p>
        </p:txBody>
      </p:sp>
      <p:sp>
        <p:nvSpPr>
          <p:cNvPr id="22" name="AutoShape 7"/>
          <p:cNvSpPr>
            <a:spLocks noChangeArrowheads="1"/>
          </p:cNvSpPr>
          <p:nvPr/>
        </p:nvSpPr>
        <p:spPr bwMode="auto">
          <a:xfrm>
            <a:off x="4522788" y="506571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23" name="AutoShape 8"/>
          <p:cNvSpPr>
            <a:spLocks noChangeArrowheads="1"/>
          </p:cNvSpPr>
          <p:nvPr/>
        </p:nvSpPr>
        <p:spPr bwMode="auto">
          <a:xfrm>
            <a:off x="5746750" y="506571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4883150" y="463391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 flipV="1">
            <a:off x="5530850" y="463391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5386388" y="448945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V="1">
            <a:off x="5675313" y="4078288"/>
            <a:ext cx="841375" cy="48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" name="AutoShape 13"/>
          <p:cNvSpPr>
            <a:spLocks noChangeArrowheads="1"/>
          </p:cNvSpPr>
          <p:nvPr/>
        </p:nvSpPr>
        <p:spPr bwMode="auto">
          <a:xfrm>
            <a:off x="6878638" y="508476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29" name="Line 14"/>
          <p:cNvSpPr>
            <a:spLocks noChangeShapeType="1"/>
          </p:cNvSpPr>
          <p:nvPr/>
        </p:nvSpPr>
        <p:spPr bwMode="auto">
          <a:xfrm flipH="1" flipV="1">
            <a:off x="6804025" y="4078288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Oval 15"/>
          <p:cNvSpPr>
            <a:spLocks noChangeArrowheads="1"/>
          </p:cNvSpPr>
          <p:nvPr/>
        </p:nvSpPr>
        <p:spPr bwMode="auto">
          <a:xfrm>
            <a:off x="6516688" y="386238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5078413" y="42211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6516688" y="33575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3" name="Line 18"/>
          <p:cNvSpPr>
            <a:spLocks noChangeShapeType="1"/>
          </p:cNvSpPr>
          <p:nvPr/>
        </p:nvSpPr>
        <p:spPr bwMode="auto">
          <a:xfrm flipV="1">
            <a:off x="7239000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" name="AutoShape 19"/>
          <p:cNvSpPr>
            <a:spLocks noChangeArrowheads="1"/>
          </p:cNvSpPr>
          <p:nvPr/>
        </p:nvSpPr>
        <p:spPr bwMode="auto">
          <a:xfrm>
            <a:off x="8102600" y="508476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D</a:t>
            </a:r>
          </a:p>
        </p:txBody>
      </p:sp>
      <p:sp>
        <p:nvSpPr>
          <p:cNvPr id="35" name="Line 20"/>
          <p:cNvSpPr>
            <a:spLocks noChangeShapeType="1"/>
          </p:cNvSpPr>
          <p:nvPr/>
        </p:nvSpPr>
        <p:spPr bwMode="auto">
          <a:xfrm flipH="1" flipV="1">
            <a:off x="7886700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" name="Oval 21"/>
          <p:cNvSpPr>
            <a:spLocks noChangeArrowheads="1"/>
          </p:cNvSpPr>
          <p:nvPr/>
        </p:nvSpPr>
        <p:spPr bwMode="auto">
          <a:xfrm>
            <a:off x="7742238" y="45085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" name="Text Box 22"/>
          <p:cNvSpPr txBox="1">
            <a:spLocks noChangeArrowheads="1"/>
          </p:cNvSpPr>
          <p:nvPr/>
        </p:nvSpPr>
        <p:spPr bwMode="auto">
          <a:xfrm>
            <a:off x="8027988" y="42227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z</a:t>
            </a:r>
          </a:p>
        </p:txBody>
      </p:sp>
      <p:sp>
        <p:nvSpPr>
          <p:cNvPr id="38" name="Rechteck 4">
            <a:extLst>
              <a:ext uri="{FF2B5EF4-FFF2-40B4-BE49-F238E27FC236}">
                <a16:creationId xmlns:a16="http://schemas.microsoft.com/office/drawing/2014/main" id="{4E83D4D6-98DC-324E-91D4-C9DBDEDFC6EF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0897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4208-6DAE-5544-BB5D-A3DCA775D588}" type="slidenum">
              <a:rPr lang="de-DE"/>
              <a:pPr/>
              <a:t>36</a:t>
            </a:fld>
            <a:endParaRPr lang="de-DE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Wir unterscheiden zwischen 3 Fällen.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hlink"/>
                </a:solidFill>
              </a:rPr>
              <a:t>3b.  x</a:t>
            </a:r>
            <a:r>
              <a:rPr lang="en-US"/>
              <a:t> hat Vater rechts, Großvater links:</a:t>
            </a:r>
          </a:p>
        </p:txBody>
      </p:sp>
      <p:sp>
        <p:nvSpPr>
          <p:cNvPr id="350212" name="Line 4"/>
          <p:cNvSpPr>
            <a:spLocks noChangeShapeType="1"/>
          </p:cNvSpPr>
          <p:nvPr/>
        </p:nvSpPr>
        <p:spPr bwMode="auto">
          <a:xfrm>
            <a:off x="3563938" y="4652963"/>
            <a:ext cx="10080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13" name="Text Box 5"/>
          <p:cNvSpPr txBox="1">
            <a:spLocks noChangeArrowheads="1"/>
          </p:cNvSpPr>
          <p:nvPr/>
        </p:nvSpPr>
        <p:spPr bwMode="auto">
          <a:xfrm>
            <a:off x="3492500" y="4076700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zig-zag</a:t>
            </a:r>
          </a:p>
        </p:txBody>
      </p:sp>
      <p:sp>
        <p:nvSpPr>
          <p:cNvPr id="350246" name="AutoShape 38"/>
          <p:cNvSpPr>
            <a:spLocks noChangeArrowheads="1"/>
          </p:cNvSpPr>
          <p:nvPr/>
        </p:nvSpPr>
        <p:spPr bwMode="auto">
          <a:xfrm>
            <a:off x="468313" y="508476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50247" name="AutoShape 39"/>
          <p:cNvSpPr>
            <a:spLocks noChangeArrowheads="1"/>
          </p:cNvSpPr>
          <p:nvPr/>
        </p:nvSpPr>
        <p:spPr bwMode="auto">
          <a:xfrm>
            <a:off x="1692275" y="508476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50248" name="Line 40"/>
          <p:cNvSpPr>
            <a:spLocks noChangeShapeType="1"/>
          </p:cNvSpPr>
          <p:nvPr/>
        </p:nvSpPr>
        <p:spPr bwMode="auto">
          <a:xfrm flipV="1">
            <a:off x="828675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49" name="Line 41"/>
          <p:cNvSpPr>
            <a:spLocks noChangeShapeType="1"/>
          </p:cNvSpPr>
          <p:nvPr/>
        </p:nvSpPr>
        <p:spPr bwMode="auto">
          <a:xfrm flipH="1" flipV="1">
            <a:off x="1476375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50" name="Oval 42"/>
          <p:cNvSpPr>
            <a:spLocks noChangeArrowheads="1"/>
          </p:cNvSpPr>
          <p:nvPr/>
        </p:nvSpPr>
        <p:spPr bwMode="auto">
          <a:xfrm>
            <a:off x="1331913" y="45085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251" name="Line 43"/>
          <p:cNvSpPr>
            <a:spLocks noChangeShapeType="1"/>
          </p:cNvSpPr>
          <p:nvPr/>
        </p:nvSpPr>
        <p:spPr bwMode="auto">
          <a:xfrm flipV="1">
            <a:off x="1620838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52" name="AutoShape 44"/>
          <p:cNvSpPr>
            <a:spLocks noChangeArrowheads="1"/>
          </p:cNvSpPr>
          <p:nvPr/>
        </p:nvSpPr>
        <p:spPr bwMode="auto">
          <a:xfrm>
            <a:off x="2484438" y="4581525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D</a:t>
            </a:r>
          </a:p>
        </p:txBody>
      </p:sp>
      <p:sp>
        <p:nvSpPr>
          <p:cNvPr id="350253" name="Line 45"/>
          <p:cNvSpPr>
            <a:spLocks noChangeShapeType="1"/>
          </p:cNvSpPr>
          <p:nvPr/>
        </p:nvSpPr>
        <p:spPr bwMode="auto">
          <a:xfrm flipH="1" flipV="1">
            <a:off x="2268538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54" name="Oval 46"/>
          <p:cNvSpPr>
            <a:spLocks noChangeArrowheads="1"/>
          </p:cNvSpPr>
          <p:nvPr/>
        </p:nvSpPr>
        <p:spPr bwMode="auto">
          <a:xfrm>
            <a:off x="2124075" y="4005263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255" name="Text Box 47"/>
          <p:cNvSpPr txBox="1">
            <a:spLocks noChangeArrowheads="1"/>
          </p:cNvSpPr>
          <p:nvPr/>
        </p:nvSpPr>
        <p:spPr bwMode="auto">
          <a:xfrm>
            <a:off x="1330325" y="40767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50256" name="Text Box 48"/>
          <p:cNvSpPr txBox="1">
            <a:spLocks noChangeArrowheads="1"/>
          </p:cNvSpPr>
          <p:nvPr/>
        </p:nvSpPr>
        <p:spPr bwMode="auto">
          <a:xfrm>
            <a:off x="2339975" y="36449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50257" name="Line 49"/>
          <p:cNvSpPr>
            <a:spLocks noChangeShapeType="1"/>
          </p:cNvSpPr>
          <p:nvPr/>
        </p:nvSpPr>
        <p:spPr bwMode="auto">
          <a:xfrm flipV="1">
            <a:off x="828675" y="36449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58" name="AutoShape 50"/>
          <p:cNvSpPr>
            <a:spLocks noChangeArrowheads="1"/>
          </p:cNvSpPr>
          <p:nvPr/>
        </p:nvSpPr>
        <p:spPr bwMode="auto">
          <a:xfrm>
            <a:off x="395288" y="4076700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350259" name="Line 51"/>
          <p:cNvSpPr>
            <a:spLocks noChangeShapeType="1"/>
          </p:cNvSpPr>
          <p:nvPr/>
        </p:nvSpPr>
        <p:spPr bwMode="auto">
          <a:xfrm flipH="1" flipV="1">
            <a:off x="1476375" y="36449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60" name="Oval 52"/>
          <p:cNvSpPr>
            <a:spLocks noChangeArrowheads="1"/>
          </p:cNvSpPr>
          <p:nvPr/>
        </p:nvSpPr>
        <p:spPr bwMode="auto">
          <a:xfrm>
            <a:off x="1331913" y="350043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261" name="Text Box 53"/>
          <p:cNvSpPr txBox="1">
            <a:spLocks noChangeArrowheads="1"/>
          </p:cNvSpPr>
          <p:nvPr/>
        </p:nvSpPr>
        <p:spPr bwMode="auto">
          <a:xfrm>
            <a:off x="971550" y="32845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z</a:t>
            </a:r>
          </a:p>
        </p:txBody>
      </p:sp>
      <p:sp>
        <p:nvSpPr>
          <p:cNvPr id="23" name="Rechteck 4">
            <a:extLst>
              <a:ext uri="{FF2B5EF4-FFF2-40B4-BE49-F238E27FC236}">
                <a16:creationId xmlns:a16="http://schemas.microsoft.com/office/drawing/2014/main" id="{520145ED-FFBD-CD4E-96F8-20D73AEAE575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4914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4208-6DAE-5544-BB5D-A3DCA775D588}" type="slidenum">
              <a:rPr lang="de-DE"/>
              <a:pPr/>
              <a:t>37</a:t>
            </a:fld>
            <a:endParaRPr lang="de-DE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Wir unterscheiden zwischen 3 Fällen.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hlink"/>
                </a:solidFill>
              </a:rPr>
              <a:t>3b.  x</a:t>
            </a:r>
            <a:r>
              <a:rPr lang="en-US"/>
              <a:t> hat Vater rechts, Großvater links:</a:t>
            </a:r>
          </a:p>
        </p:txBody>
      </p:sp>
      <p:sp>
        <p:nvSpPr>
          <p:cNvPr id="350212" name="Line 4"/>
          <p:cNvSpPr>
            <a:spLocks noChangeShapeType="1"/>
          </p:cNvSpPr>
          <p:nvPr/>
        </p:nvSpPr>
        <p:spPr bwMode="auto">
          <a:xfrm>
            <a:off x="3563938" y="4652963"/>
            <a:ext cx="10080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13" name="Text Box 5"/>
          <p:cNvSpPr txBox="1">
            <a:spLocks noChangeArrowheads="1"/>
          </p:cNvSpPr>
          <p:nvPr/>
        </p:nvSpPr>
        <p:spPr bwMode="auto">
          <a:xfrm>
            <a:off x="3492500" y="4076700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zig-zag</a:t>
            </a:r>
          </a:p>
        </p:txBody>
      </p:sp>
      <p:sp>
        <p:nvSpPr>
          <p:cNvPr id="350214" name="AutoShape 6"/>
          <p:cNvSpPr>
            <a:spLocks noChangeArrowheads="1"/>
          </p:cNvSpPr>
          <p:nvPr/>
        </p:nvSpPr>
        <p:spPr bwMode="auto">
          <a:xfrm>
            <a:off x="4522788" y="506571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350215" name="AutoShape 7"/>
          <p:cNvSpPr>
            <a:spLocks noChangeArrowheads="1"/>
          </p:cNvSpPr>
          <p:nvPr/>
        </p:nvSpPr>
        <p:spPr bwMode="auto">
          <a:xfrm>
            <a:off x="5746750" y="506571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50216" name="Line 8"/>
          <p:cNvSpPr>
            <a:spLocks noChangeShapeType="1"/>
          </p:cNvSpPr>
          <p:nvPr/>
        </p:nvSpPr>
        <p:spPr bwMode="auto">
          <a:xfrm flipV="1">
            <a:off x="4883150" y="463391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17" name="Line 9"/>
          <p:cNvSpPr>
            <a:spLocks noChangeShapeType="1"/>
          </p:cNvSpPr>
          <p:nvPr/>
        </p:nvSpPr>
        <p:spPr bwMode="auto">
          <a:xfrm flipH="1" flipV="1">
            <a:off x="5530850" y="463391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18" name="Oval 10"/>
          <p:cNvSpPr>
            <a:spLocks noChangeArrowheads="1"/>
          </p:cNvSpPr>
          <p:nvPr/>
        </p:nvSpPr>
        <p:spPr bwMode="auto">
          <a:xfrm>
            <a:off x="5386388" y="448945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219" name="Line 11"/>
          <p:cNvSpPr>
            <a:spLocks noChangeShapeType="1"/>
          </p:cNvSpPr>
          <p:nvPr/>
        </p:nvSpPr>
        <p:spPr bwMode="auto">
          <a:xfrm flipV="1">
            <a:off x="5675313" y="4078288"/>
            <a:ext cx="841375" cy="48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0" name="AutoShape 12"/>
          <p:cNvSpPr>
            <a:spLocks noChangeArrowheads="1"/>
          </p:cNvSpPr>
          <p:nvPr/>
        </p:nvSpPr>
        <p:spPr bwMode="auto">
          <a:xfrm>
            <a:off x="6878638" y="508476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50221" name="Line 13"/>
          <p:cNvSpPr>
            <a:spLocks noChangeShapeType="1"/>
          </p:cNvSpPr>
          <p:nvPr/>
        </p:nvSpPr>
        <p:spPr bwMode="auto">
          <a:xfrm flipH="1" flipV="1">
            <a:off x="6804025" y="4078288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2" name="Oval 14"/>
          <p:cNvSpPr>
            <a:spLocks noChangeArrowheads="1"/>
          </p:cNvSpPr>
          <p:nvPr/>
        </p:nvSpPr>
        <p:spPr bwMode="auto">
          <a:xfrm>
            <a:off x="6516688" y="386238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223" name="Text Box 15"/>
          <p:cNvSpPr txBox="1">
            <a:spLocks noChangeArrowheads="1"/>
          </p:cNvSpPr>
          <p:nvPr/>
        </p:nvSpPr>
        <p:spPr bwMode="auto">
          <a:xfrm>
            <a:off x="5078413" y="42211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z</a:t>
            </a:r>
          </a:p>
        </p:txBody>
      </p:sp>
      <p:sp>
        <p:nvSpPr>
          <p:cNvPr id="350224" name="Text Box 16"/>
          <p:cNvSpPr txBox="1">
            <a:spLocks noChangeArrowheads="1"/>
          </p:cNvSpPr>
          <p:nvPr/>
        </p:nvSpPr>
        <p:spPr bwMode="auto">
          <a:xfrm>
            <a:off x="6516688" y="33575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50225" name="Line 17"/>
          <p:cNvSpPr>
            <a:spLocks noChangeShapeType="1"/>
          </p:cNvSpPr>
          <p:nvPr/>
        </p:nvSpPr>
        <p:spPr bwMode="auto">
          <a:xfrm flipV="1">
            <a:off x="7239000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6" name="AutoShape 18"/>
          <p:cNvSpPr>
            <a:spLocks noChangeArrowheads="1"/>
          </p:cNvSpPr>
          <p:nvPr/>
        </p:nvSpPr>
        <p:spPr bwMode="auto">
          <a:xfrm>
            <a:off x="8102600" y="508476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D</a:t>
            </a:r>
          </a:p>
        </p:txBody>
      </p:sp>
      <p:sp>
        <p:nvSpPr>
          <p:cNvPr id="350227" name="Line 19"/>
          <p:cNvSpPr>
            <a:spLocks noChangeShapeType="1"/>
          </p:cNvSpPr>
          <p:nvPr/>
        </p:nvSpPr>
        <p:spPr bwMode="auto">
          <a:xfrm flipH="1" flipV="1">
            <a:off x="7886700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8" name="Oval 20"/>
          <p:cNvSpPr>
            <a:spLocks noChangeArrowheads="1"/>
          </p:cNvSpPr>
          <p:nvPr/>
        </p:nvSpPr>
        <p:spPr bwMode="auto">
          <a:xfrm>
            <a:off x="7742238" y="45085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229" name="Text Box 21"/>
          <p:cNvSpPr txBox="1">
            <a:spLocks noChangeArrowheads="1"/>
          </p:cNvSpPr>
          <p:nvPr/>
        </p:nvSpPr>
        <p:spPr bwMode="auto">
          <a:xfrm>
            <a:off x="8027988" y="42227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23" name="Rechteck 4">
            <a:extLst>
              <a:ext uri="{FF2B5EF4-FFF2-40B4-BE49-F238E27FC236}">
                <a16:creationId xmlns:a16="http://schemas.microsoft.com/office/drawing/2014/main" id="{E15F4B37-21B7-4647-A6BC-F5105F4824FD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1580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4208-6DAE-5544-BB5D-A3DCA775D588}" type="slidenum">
              <a:rPr lang="de-DE"/>
              <a:pPr/>
              <a:t>38</a:t>
            </a:fld>
            <a:endParaRPr lang="de-DE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Wir unterscheiden zwischen 3 Fällen.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hlink"/>
                </a:solidFill>
              </a:rPr>
              <a:t>3b.  x</a:t>
            </a:r>
            <a:r>
              <a:rPr lang="en-US"/>
              <a:t> hat Vater rechts, Großvater links:</a:t>
            </a:r>
          </a:p>
        </p:txBody>
      </p:sp>
      <p:sp>
        <p:nvSpPr>
          <p:cNvPr id="350212" name="Line 4"/>
          <p:cNvSpPr>
            <a:spLocks noChangeShapeType="1"/>
          </p:cNvSpPr>
          <p:nvPr/>
        </p:nvSpPr>
        <p:spPr bwMode="auto">
          <a:xfrm>
            <a:off x="3563938" y="4652963"/>
            <a:ext cx="10080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13" name="Text Box 5"/>
          <p:cNvSpPr txBox="1">
            <a:spLocks noChangeArrowheads="1"/>
          </p:cNvSpPr>
          <p:nvPr/>
        </p:nvSpPr>
        <p:spPr bwMode="auto">
          <a:xfrm>
            <a:off x="3492500" y="4076700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zig-zag</a:t>
            </a:r>
          </a:p>
        </p:txBody>
      </p:sp>
      <p:sp>
        <p:nvSpPr>
          <p:cNvPr id="350214" name="AutoShape 6"/>
          <p:cNvSpPr>
            <a:spLocks noChangeArrowheads="1"/>
          </p:cNvSpPr>
          <p:nvPr/>
        </p:nvSpPr>
        <p:spPr bwMode="auto">
          <a:xfrm>
            <a:off x="4522788" y="506571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350215" name="AutoShape 7"/>
          <p:cNvSpPr>
            <a:spLocks noChangeArrowheads="1"/>
          </p:cNvSpPr>
          <p:nvPr/>
        </p:nvSpPr>
        <p:spPr bwMode="auto">
          <a:xfrm>
            <a:off x="5746750" y="506571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50216" name="Line 8"/>
          <p:cNvSpPr>
            <a:spLocks noChangeShapeType="1"/>
          </p:cNvSpPr>
          <p:nvPr/>
        </p:nvSpPr>
        <p:spPr bwMode="auto">
          <a:xfrm flipV="1">
            <a:off x="4883150" y="463391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17" name="Line 9"/>
          <p:cNvSpPr>
            <a:spLocks noChangeShapeType="1"/>
          </p:cNvSpPr>
          <p:nvPr/>
        </p:nvSpPr>
        <p:spPr bwMode="auto">
          <a:xfrm flipH="1" flipV="1">
            <a:off x="5530850" y="463391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18" name="Oval 10"/>
          <p:cNvSpPr>
            <a:spLocks noChangeArrowheads="1"/>
          </p:cNvSpPr>
          <p:nvPr/>
        </p:nvSpPr>
        <p:spPr bwMode="auto">
          <a:xfrm>
            <a:off x="5386388" y="448945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219" name="Line 11"/>
          <p:cNvSpPr>
            <a:spLocks noChangeShapeType="1"/>
          </p:cNvSpPr>
          <p:nvPr/>
        </p:nvSpPr>
        <p:spPr bwMode="auto">
          <a:xfrm flipV="1">
            <a:off x="5675313" y="4078288"/>
            <a:ext cx="841375" cy="48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0" name="AutoShape 12"/>
          <p:cNvSpPr>
            <a:spLocks noChangeArrowheads="1"/>
          </p:cNvSpPr>
          <p:nvPr/>
        </p:nvSpPr>
        <p:spPr bwMode="auto">
          <a:xfrm>
            <a:off x="6878638" y="508476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50221" name="Line 13"/>
          <p:cNvSpPr>
            <a:spLocks noChangeShapeType="1"/>
          </p:cNvSpPr>
          <p:nvPr/>
        </p:nvSpPr>
        <p:spPr bwMode="auto">
          <a:xfrm flipH="1" flipV="1">
            <a:off x="6804025" y="4078288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2" name="Oval 14"/>
          <p:cNvSpPr>
            <a:spLocks noChangeArrowheads="1"/>
          </p:cNvSpPr>
          <p:nvPr/>
        </p:nvSpPr>
        <p:spPr bwMode="auto">
          <a:xfrm>
            <a:off x="6516688" y="386238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223" name="Text Box 15"/>
          <p:cNvSpPr txBox="1">
            <a:spLocks noChangeArrowheads="1"/>
          </p:cNvSpPr>
          <p:nvPr/>
        </p:nvSpPr>
        <p:spPr bwMode="auto">
          <a:xfrm>
            <a:off x="5078413" y="42211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z</a:t>
            </a:r>
          </a:p>
        </p:txBody>
      </p:sp>
      <p:sp>
        <p:nvSpPr>
          <p:cNvPr id="350224" name="Text Box 16"/>
          <p:cNvSpPr txBox="1">
            <a:spLocks noChangeArrowheads="1"/>
          </p:cNvSpPr>
          <p:nvPr/>
        </p:nvSpPr>
        <p:spPr bwMode="auto">
          <a:xfrm>
            <a:off x="6516688" y="33575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50225" name="Line 17"/>
          <p:cNvSpPr>
            <a:spLocks noChangeShapeType="1"/>
          </p:cNvSpPr>
          <p:nvPr/>
        </p:nvSpPr>
        <p:spPr bwMode="auto">
          <a:xfrm flipV="1">
            <a:off x="7239000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6" name="AutoShape 18"/>
          <p:cNvSpPr>
            <a:spLocks noChangeArrowheads="1"/>
          </p:cNvSpPr>
          <p:nvPr/>
        </p:nvSpPr>
        <p:spPr bwMode="auto">
          <a:xfrm>
            <a:off x="8102600" y="508476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D</a:t>
            </a:r>
          </a:p>
        </p:txBody>
      </p:sp>
      <p:sp>
        <p:nvSpPr>
          <p:cNvPr id="350227" name="Line 19"/>
          <p:cNvSpPr>
            <a:spLocks noChangeShapeType="1"/>
          </p:cNvSpPr>
          <p:nvPr/>
        </p:nvSpPr>
        <p:spPr bwMode="auto">
          <a:xfrm flipH="1" flipV="1">
            <a:off x="7886700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28" name="Oval 20"/>
          <p:cNvSpPr>
            <a:spLocks noChangeArrowheads="1"/>
          </p:cNvSpPr>
          <p:nvPr/>
        </p:nvSpPr>
        <p:spPr bwMode="auto">
          <a:xfrm>
            <a:off x="7742238" y="45085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229" name="Text Box 21"/>
          <p:cNvSpPr txBox="1">
            <a:spLocks noChangeArrowheads="1"/>
          </p:cNvSpPr>
          <p:nvPr/>
        </p:nvSpPr>
        <p:spPr bwMode="auto">
          <a:xfrm>
            <a:off x="8027988" y="42227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50246" name="AutoShape 38"/>
          <p:cNvSpPr>
            <a:spLocks noChangeArrowheads="1"/>
          </p:cNvSpPr>
          <p:nvPr/>
        </p:nvSpPr>
        <p:spPr bwMode="auto">
          <a:xfrm>
            <a:off x="468313" y="5084763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350247" name="AutoShape 39"/>
          <p:cNvSpPr>
            <a:spLocks noChangeArrowheads="1"/>
          </p:cNvSpPr>
          <p:nvPr/>
        </p:nvSpPr>
        <p:spPr bwMode="auto">
          <a:xfrm>
            <a:off x="1692275" y="5084763"/>
            <a:ext cx="792163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350248" name="Line 40"/>
          <p:cNvSpPr>
            <a:spLocks noChangeShapeType="1"/>
          </p:cNvSpPr>
          <p:nvPr/>
        </p:nvSpPr>
        <p:spPr bwMode="auto">
          <a:xfrm flipV="1">
            <a:off x="828675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49" name="Line 41"/>
          <p:cNvSpPr>
            <a:spLocks noChangeShapeType="1"/>
          </p:cNvSpPr>
          <p:nvPr/>
        </p:nvSpPr>
        <p:spPr bwMode="auto">
          <a:xfrm flipH="1" flipV="1">
            <a:off x="1476375" y="46529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50" name="Oval 42"/>
          <p:cNvSpPr>
            <a:spLocks noChangeArrowheads="1"/>
          </p:cNvSpPr>
          <p:nvPr/>
        </p:nvSpPr>
        <p:spPr bwMode="auto">
          <a:xfrm>
            <a:off x="1331913" y="45085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251" name="Line 43"/>
          <p:cNvSpPr>
            <a:spLocks noChangeShapeType="1"/>
          </p:cNvSpPr>
          <p:nvPr/>
        </p:nvSpPr>
        <p:spPr bwMode="auto">
          <a:xfrm flipV="1">
            <a:off x="1620838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52" name="AutoShape 44"/>
          <p:cNvSpPr>
            <a:spLocks noChangeArrowheads="1"/>
          </p:cNvSpPr>
          <p:nvPr/>
        </p:nvSpPr>
        <p:spPr bwMode="auto">
          <a:xfrm>
            <a:off x="2484438" y="4581525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D</a:t>
            </a:r>
          </a:p>
        </p:txBody>
      </p:sp>
      <p:sp>
        <p:nvSpPr>
          <p:cNvPr id="350253" name="Line 45"/>
          <p:cNvSpPr>
            <a:spLocks noChangeShapeType="1"/>
          </p:cNvSpPr>
          <p:nvPr/>
        </p:nvSpPr>
        <p:spPr bwMode="auto">
          <a:xfrm flipH="1" flipV="1">
            <a:off x="2268538" y="414972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54" name="Oval 46"/>
          <p:cNvSpPr>
            <a:spLocks noChangeArrowheads="1"/>
          </p:cNvSpPr>
          <p:nvPr/>
        </p:nvSpPr>
        <p:spPr bwMode="auto">
          <a:xfrm>
            <a:off x="2124075" y="4005263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255" name="Text Box 47"/>
          <p:cNvSpPr txBox="1">
            <a:spLocks noChangeArrowheads="1"/>
          </p:cNvSpPr>
          <p:nvPr/>
        </p:nvSpPr>
        <p:spPr bwMode="auto">
          <a:xfrm>
            <a:off x="1330325" y="40767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50256" name="Text Box 48"/>
          <p:cNvSpPr txBox="1">
            <a:spLocks noChangeArrowheads="1"/>
          </p:cNvSpPr>
          <p:nvPr/>
        </p:nvSpPr>
        <p:spPr bwMode="auto">
          <a:xfrm>
            <a:off x="2339975" y="36449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y</a:t>
            </a:r>
          </a:p>
        </p:txBody>
      </p:sp>
      <p:sp>
        <p:nvSpPr>
          <p:cNvPr id="350257" name="Line 49"/>
          <p:cNvSpPr>
            <a:spLocks noChangeShapeType="1"/>
          </p:cNvSpPr>
          <p:nvPr/>
        </p:nvSpPr>
        <p:spPr bwMode="auto">
          <a:xfrm flipV="1">
            <a:off x="828675" y="36449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58" name="AutoShape 50"/>
          <p:cNvSpPr>
            <a:spLocks noChangeArrowheads="1"/>
          </p:cNvSpPr>
          <p:nvPr/>
        </p:nvSpPr>
        <p:spPr bwMode="auto">
          <a:xfrm>
            <a:off x="395288" y="4076700"/>
            <a:ext cx="792162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350259" name="Line 51"/>
          <p:cNvSpPr>
            <a:spLocks noChangeShapeType="1"/>
          </p:cNvSpPr>
          <p:nvPr/>
        </p:nvSpPr>
        <p:spPr bwMode="auto">
          <a:xfrm flipH="1" flipV="1">
            <a:off x="1476375" y="36449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0260" name="Oval 52"/>
          <p:cNvSpPr>
            <a:spLocks noChangeArrowheads="1"/>
          </p:cNvSpPr>
          <p:nvPr/>
        </p:nvSpPr>
        <p:spPr bwMode="auto">
          <a:xfrm>
            <a:off x="1331913" y="350043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261" name="Text Box 53"/>
          <p:cNvSpPr txBox="1">
            <a:spLocks noChangeArrowheads="1"/>
          </p:cNvSpPr>
          <p:nvPr/>
        </p:nvSpPr>
        <p:spPr bwMode="auto">
          <a:xfrm>
            <a:off x="971550" y="32845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z</a:t>
            </a:r>
          </a:p>
        </p:txBody>
      </p:sp>
      <p:sp>
        <p:nvSpPr>
          <p:cNvPr id="39" name="Rechteck 4">
            <a:extLst>
              <a:ext uri="{FF2B5EF4-FFF2-40B4-BE49-F238E27FC236}">
                <a16:creationId xmlns:a16="http://schemas.microsoft.com/office/drawing/2014/main" id="{FF0B5FB9-20D7-6540-B4DD-8B5048DC8083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468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F7B7-ED41-F240-A832-698511A23DD4}" type="slidenum">
              <a:rPr lang="de-DE"/>
              <a:pPr/>
              <a:t>39</a:t>
            </a:fld>
            <a:endParaRPr lang="de-DE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Beispiel:</a:t>
            </a:r>
          </a:p>
        </p:txBody>
      </p:sp>
      <p:sp>
        <p:nvSpPr>
          <p:cNvPr id="352260" name="Rectangle 4"/>
          <p:cNvSpPr>
            <a:spLocks noChangeArrowheads="1"/>
          </p:cNvSpPr>
          <p:nvPr/>
        </p:nvSpPr>
        <p:spPr bwMode="auto">
          <a:xfrm>
            <a:off x="11160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52261" name="Rectangle 5"/>
          <p:cNvSpPr>
            <a:spLocks noChangeArrowheads="1"/>
          </p:cNvSpPr>
          <p:nvPr/>
        </p:nvSpPr>
        <p:spPr bwMode="auto">
          <a:xfrm>
            <a:off x="19796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52262" name="Rectangle 6"/>
          <p:cNvSpPr>
            <a:spLocks noChangeArrowheads="1"/>
          </p:cNvSpPr>
          <p:nvPr/>
        </p:nvSpPr>
        <p:spPr bwMode="auto">
          <a:xfrm>
            <a:off x="37068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52263" name="Rectangle 7"/>
          <p:cNvSpPr>
            <a:spLocks noChangeArrowheads="1"/>
          </p:cNvSpPr>
          <p:nvPr/>
        </p:nvSpPr>
        <p:spPr bwMode="auto">
          <a:xfrm>
            <a:off x="45720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52264" name="Rectangle 8"/>
          <p:cNvSpPr>
            <a:spLocks noChangeArrowheads="1"/>
          </p:cNvSpPr>
          <p:nvPr/>
        </p:nvSpPr>
        <p:spPr bwMode="auto">
          <a:xfrm>
            <a:off x="54356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52265" name="Rectangle 9"/>
          <p:cNvSpPr>
            <a:spLocks noChangeArrowheads="1"/>
          </p:cNvSpPr>
          <p:nvPr/>
        </p:nvSpPr>
        <p:spPr bwMode="auto">
          <a:xfrm>
            <a:off x="28448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52266" name="Rectangle 10"/>
          <p:cNvSpPr>
            <a:spLocks noChangeArrowheads="1"/>
          </p:cNvSpPr>
          <p:nvPr/>
        </p:nvSpPr>
        <p:spPr bwMode="auto">
          <a:xfrm>
            <a:off x="63007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52267" name="Rectangle 11"/>
          <p:cNvSpPr>
            <a:spLocks noChangeArrowheads="1"/>
          </p:cNvSpPr>
          <p:nvPr/>
        </p:nvSpPr>
        <p:spPr bwMode="auto">
          <a:xfrm>
            <a:off x="71643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52268" name="Oval 12"/>
          <p:cNvSpPr>
            <a:spLocks noChangeArrowheads="1"/>
          </p:cNvSpPr>
          <p:nvPr/>
        </p:nvSpPr>
        <p:spPr bwMode="auto">
          <a:xfrm>
            <a:off x="1619250" y="42211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52269" name="Oval 13"/>
          <p:cNvSpPr>
            <a:spLocks noChangeArrowheads="1"/>
          </p:cNvSpPr>
          <p:nvPr/>
        </p:nvSpPr>
        <p:spPr bwMode="auto">
          <a:xfrm>
            <a:off x="3276600" y="4221163"/>
            <a:ext cx="503238" cy="504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52270" name="Oval 14"/>
          <p:cNvSpPr>
            <a:spLocks noChangeArrowheads="1"/>
          </p:cNvSpPr>
          <p:nvPr/>
        </p:nvSpPr>
        <p:spPr bwMode="auto">
          <a:xfrm>
            <a:off x="2484438" y="3068638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52271" name="Line 15"/>
          <p:cNvSpPr>
            <a:spLocks noChangeShapeType="1"/>
          </p:cNvSpPr>
          <p:nvPr/>
        </p:nvSpPr>
        <p:spPr bwMode="auto">
          <a:xfrm flipH="1">
            <a:off x="2051050" y="357346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72" name="Line 16"/>
          <p:cNvSpPr>
            <a:spLocks noChangeShapeType="1"/>
          </p:cNvSpPr>
          <p:nvPr/>
        </p:nvSpPr>
        <p:spPr bwMode="auto">
          <a:xfrm>
            <a:off x="2916238" y="3573463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73" name="Line 17"/>
          <p:cNvSpPr>
            <a:spLocks noChangeShapeType="1"/>
          </p:cNvSpPr>
          <p:nvPr/>
        </p:nvSpPr>
        <p:spPr bwMode="auto">
          <a:xfrm flipH="1">
            <a:off x="1403350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74" name="Line 18"/>
          <p:cNvSpPr>
            <a:spLocks noChangeShapeType="1"/>
          </p:cNvSpPr>
          <p:nvPr/>
        </p:nvSpPr>
        <p:spPr bwMode="auto">
          <a:xfrm>
            <a:off x="1908175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75" name="Line 19"/>
          <p:cNvSpPr>
            <a:spLocks noChangeShapeType="1"/>
          </p:cNvSpPr>
          <p:nvPr/>
        </p:nvSpPr>
        <p:spPr bwMode="auto">
          <a:xfrm flipH="1">
            <a:off x="3059113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76" name="Line 20"/>
          <p:cNvSpPr>
            <a:spLocks noChangeShapeType="1"/>
          </p:cNvSpPr>
          <p:nvPr/>
        </p:nvSpPr>
        <p:spPr bwMode="auto">
          <a:xfrm>
            <a:off x="3563938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77" name="Oval 21"/>
          <p:cNvSpPr>
            <a:spLocks noChangeArrowheads="1"/>
          </p:cNvSpPr>
          <p:nvPr/>
        </p:nvSpPr>
        <p:spPr bwMode="auto">
          <a:xfrm>
            <a:off x="5075238" y="42211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52278" name="Oval 22"/>
          <p:cNvSpPr>
            <a:spLocks noChangeArrowheads="1"/>
          </p:cNvSpPr>
          <p:nvPr/>
        </p:nvSpPr>
        <p:spPr bwMode="auto">
          <a:xfrm>
            <a:off x="6732588" y="42211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52279" name="Oval 23"/>
          <p:cNvSpPr>
            <a:spLocks noChangeArrowheads="1"/>
          </p:cNvSpPr>
          <p:nvPr/>
        </p:nvSpPr>
        <p:spPr bwMode="auto">
          <a:xfrm>
            <a:off x="5940425" y="306863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52280" name="Line 24"/>
          <p:cNvSpPr>
            <a:spLocks noChangeShapeType="1"/>
          </p:cNvSpPr>
          <p:nvPr/>
        </p:nvSpPr>
        <p:spPr bwMode="auto">
          <a:xfrm flipH="1">
            <a:off x="5507038" y="357346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1" name="Line 25"/>
          <p:cNvSpPr>
            <a:spLocks noChangeShapeType="1"/>
          </p:cNvSpPr>
          <p:nvPr/>
        </p:nvSpPr>
        <p:spPr bwMode="auto">
          <a:xfrm>
            <a:off x="6372225" y="3573463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2" name="Line 26"/>
          <p:cNvSpPr>
            <a:spLocks noChangeShapeType="1"/>
          </p:cNvSpPr>
          <p:nvPr/>
        </p:nvSpPr>
        <p:spPr bwMode="auto">
          <a:xfrm flipH="1">
            <a:off x="4859338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3" name="Line 27"/>
          <p:cNvSpPr>
            <a:spLocks noChangeShapeType="1"/>
          </p:cNvSpPr>
          <p:nvPr/>
        </p:nvSpPr>
        <p:spPr bwMode="auto">
          <a:xfrm>
            <a:off x="5364163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4" name="Line 28"/>
          <p:cNvSpPr>
            <a:spLocks noChangeShapeType="1"/>
          </p:cNvSpPr>
          <p:nvPr/>
        </p:nvSpPr>
        <p:spPr bwMode="auto">
          <a:xfrm flipH="1">
            <a:off x="6515100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5" name="Line 29"/>
          <p:cNvSpPr>
            <a:spLocks noChangeShapeType="1"/>
          </p:cNvSpPr>
          <p:nvPr/>
        </p:nvSpPr>
        <p:spPr bwMode="auto">
          <a:xfrm>
            <a:off x="7019925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6" name="Oval 30"/>
          <p:cNvSpPr>
            <a:spLocks noChangeArrowheads="1"/>
          </p:cNvSpPr>
          <p:nvPr/>
        </p:nvSpPr>
        <p:spPr bwMode="auto">
          <a:xfrm>
            <a:off x="4211638" y="191611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52287" name="Line 31"/>
          <p:cNvSpPr>
            <a:spLocks noChangeShapeType="1"/>
          </p:cNvSpPr>
          <p:nvPr/>
        </p:nvSpPr>
        <p:spPr bwMode="auto">
          <a:xfrm flipH="1">
            <a:off x="2987675" y="2276475"/>
            <a:ext cx="12239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8" name="Line 32"/>
          <p:cNvSpPr>
            <a:spLocks noChangeShapeType="1"/>
          </p:cNvSpPr>
          <p:nvPr/>
        </p:nvSpPr>
        <p:spPr bwMode="auto">
          <a:xfrm>
            <a:off x="4716463" y="2349500"/>
            <a:ext cx="12239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9" name="Line 33"/>
          <p:cNvSpPr>
            <a:spLocks noChangeShapeType="1"/>
          </p:cNvSpPr>
          <p:nvPr/>
        </p:nvSpPr>
        <p:spPr bwMode="auto">
          <a:xfrm>
            <a:off x="1619250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0" name="Line 34"/>
          <p:cNvSpPr>
            <a:spLocks noChangeShapeType="1"/>
          </p:cNvSpPr>
          <p:nvPr/>
        </p:nvSpPr>
        <p:spPr bwMode="auto">
          <a:xfrm flipH="1">
            <a:off x="1619250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1" name="Line 35"/>
          <p:cNvSpPr>
            <a:spLocks noChangeShapeType="1"/>
          </p:cNvSpPr>
          <p:nvPr/>
        </p:nvSpPr>
        <p:spPr bwMode="auto">
          <a:xfrm>
            <a:off x="24844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2" name="Line 36"/>
          <p:cNvSpPr>
            <a:spLocks noChangeShapeType="1"/>
          </p:cNvSpPr>
          <p:nvPr/>
        </p:nvSpPr>
        <p:spPr bwMode="auto">
          <a:xfrm flipH="1">
            <a:off x="24844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3" name="Line 37"/>
          <p:cNvSpPr>
            <a:spLocks noChangeShapeType="1"/>
          </p:cNvSpPr>
          <p:nvPr/>
        </p:nvSpPr>
        <p:spPr bwMode="auto">
          <a:xfrm>
            <a:off x="33480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4" name="Line 38"/>
          <p:cNvSpPr>
            <a:spLocks noChangeShapeType="1"/>
          </p:cNvSpPr>
          <p:nvPr/>
        </p:nvSpPr>
        <p:spPr bwMode="auto">
          <a:xfrm flipH="1">
            <a:off x="33480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5" name="Line 39"/>
          <p:cNvSpPr>
            <a:spLocks noChangeShapeType="1"/>
          </p:cNvSpPr>
          <p:nvPr/>
        </p:nvSpPr>
        <p:spPr bwMode="auto">
          <a:xfrm>
            <a:off x="42116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6" name="Line 40"/>
          <p:cNvSpPr>
            <a:spLocks noChangeShapeType="1"/>
          </p:cNvSpPr>
          <p:nvPr/>
        </p:nvSpPr>
        <p:spPr bwMode="auto">
          <a:xfrm flipH="1">
            <a:off x="42116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7" name="Line 41"/>
          <p:cNvSpPr>
            <a:spLocks noChangeShapeType="1"/>
          </p:cNvSpPr>
          <p:nvPr/>
        </p:nvSpPr>
        <p:spPr bwMode="auto">
          <a:xfrm>
            <a:off x="50768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8" name="Line 42"/>
          <p:cNvSpPr>
            <a:spLocks noChangeShapeType="1"/>
          </p:cNvSpPr>
          <p:nvPr/>
        </p:nvSpPr>
        <p:spPr bwMode="auto">
          <a:xfrm flipH="1">
            <a:off x="50768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9" name="Line 43"/>
          <p:cNvSpPr>
            <a:spLocks noChangeShapeType="1"/>
          </p:cNvSpPr>
          <p:nvPr/>
        </p:nvSpPr>
        <p:spPr bwMode="auto">
          <a:xfrm>
            <a:off x="59404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300" name="Line 44"/>
          <p:cNvSpPr>
            <a:spLocks noChangeShapeType="1"/>
          </p:cNvSpPr>
          <p:nvPr/>
        </p:nvSpPr>
        <p:spPr bwMode="auto">
          <a:xfrm flipH="1">
            <a:off x="59404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301" name="Line 45"/>
          <p:cNvSpPr>
            <a:spLocks noChangeShapeType="1"/>
          </p:cNvSpPr>
          <p:nvPr/>
        </p:nvSpPr>
        <p:spPr bwMode="auto">
          <a:xfrm>
            <a:off x="68040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302" name="Line 46"/>
          <p:cNvSpPr>
            <a:spLocks noChangeShapeType="1"/>
          </p:cNvSpPr>
          <p:nvPr/>
        </p:nvSpPr>
        <p:spPr bwMode="auto">
          <a:xfrm flipH="1">
            <a:off x="68040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303" name="Text Box 47"/>
          <p:cNvSpPr txBox="1">
            <a:spLocks noChangeArrowheads="1"/>
          </p:cNvSpPr>
          <p:nvPr/>
        </p:nvSpPr>
        <p:spPr bwMode="auto">
          <a:xfrm>
            <a:off x="3779838" y="39338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2304" name="Oval 48"/>
          <p:cNvSpPr>
            <a:spLocks noChangeArrowheads="1"/>
          </p:cNvSpPr>
          <p:nvPr/>
        </p:nvSpPr>
        <p:spPr bwMode="auto">
          <a:xfrm rot="2810405">
            <a:off x="2375694" y="1591469"/>
            <a:ext cx="2735262" cy="33845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2305" name="Text Box 49"/>
          <p:cNvSpPr txBox="1">
            <a:spLocks noChangeArrowheads="1"/>
          </p:cNvSpPr>
          <p:nvPr/>
        </p:nvSpPr>
        <p:spPr bwMode="auto">
          <a:xfrm>
            <a:off x="5219700" y="1844675"/>
            <a:ext cx="321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zig-zag Operation (3a)</a:t>
            </a:r>
          </a:p>
        </p:txBody>
      </p:sp>
      <p:sp>
        <p:nvSpPr>
          <p:cNvPr id="51" name="Rechteck 4">
            <a:extLst>
              <a:ext uri="{FF2B5EF4-FFF2-40B4-BE49-F238E27FC236}">
                <a16:creationId xmlns:a16="http://schemas.microsoft.com/office/drawing/2014/main" id="{E59A0CC8-5A90-E540-B7A2-FDA52E9B9463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28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304" grpId="0" animBg="1"/>
      <p:bldP spid="3523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B8777-DF02-3743-B68E-5B7AAB71486B}" type="slidenum">
              <a:rPr lang="de-DE"/>
              <a:pPr/>
              <a:t>4</a:t>
            </a:fld>
            <a:endParaRPr lang="de-DE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Binärer </a:t>
            </a:r>
            <a:r>
              <a:rPr lang="de-DE" dirty="0" err="1"/>
              <a:t>Suchbaum</a:t>
            </a:r>
            <a:r>
              <a:rPr lang="de-DE" dirty="0"/>
              <a:t> als Navigationsstruktur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chemeClr val="accent2"/>
                </a:solidFill>
              </a:rPr>
              <a:t>F</a:t>
            </a:r>
            <a:r>
              <a:rPr lang="de-DE" sz="2400" dirty="0"/>
              <a:t>ür einen Baumknoten </a:t>
            </a:r>
            <a:r>
              <a:rPr lang="de-DE" sz="2400" dirty="0">
                <a:solidFill>
                  <a:schemeClr val="hlink"/>
                </a:solidFill>
              </a:rPr>
              <a:t>v</a:t>
            </a:r>
            <a:r>
              <a:rPr lang="de-DE" sz="2400" dirty="0"/>
              <a:t> sei</a:t>
            </a:r>
          </a:p>
          <a:p>
            <a:pPr>
              <a:lnSpc>
                <a:spcPct val="90000"/>
              </a:lnSpc>
            </a:pPr>
            <a:r>
              <a:rPr lang="de-DE" sz="2400" dirty="0" err="1">
                <a:solidFill>
                  <a:schemeClr val="hlink"/>
                </a:solidFill>
              </a:rPr>
              <a:t>key</a:t>
            </a:r>
            <a:r>
              <a:rPr lang="de-DE" sz="2400" dirty="0">
                <a:solidFill>
                  <a:schemeClr val="hlink"/>
                </a:solidFill>
              </a:rPr>
              <a:t>(v) </a:t>
            </a:r>
            <a:r>
              <a:rPr lang="de-DE" sz="2400" dirty="0"/>
              <a:t>der Schlüssel in </a:t>
            </a:r>
            <a:r>
              <a:rPr lang="de-DE" sz="2400" dirty="0">
                <a:solidFill>
                  <a:schemeClr val="hlink"/>
                </a:solidFill>
              </a:rPr>
              <a:t>v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chemeClr val="hlink"/>
                </a:solidFill>
              </a:rPr>
              <a:t>d(v) </a:t>
            </a:r>
            <a:r>
              <a:rPr lang="de-DE" sz="2400" dirty="0"/>
              <a:t>die Anzahl Kinder von </a:t>
            </a:r>
            <a:r>
              <a:rPr lang="de-DE" sz="2400" dirty="0">
                <a:solidFill>
                  <a:schemeClr val="hlink"/>
                </a:solidFill>
              </a:rPr>
              <a:t>v</a:t>
            </a:r>
            <a:endParaRPr lang="de-DE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dirty="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FF0000"/>
                </a:solidFill>
              </a:rPr>
              <a:t>Suchbaum-Regel: </a:t>
            </a:r>
            <a:r>
              <a:rPr lang="de-DE" sz="2400" dirty="0"/>
              <a:t>(s.o.)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FF0000"/>
                </a:solidFill>
              </a:rPr>
              <a:t>Grad-Regel: (Grad = Anzahl der Kinder)</a:t>
            </a:r>
            <a:br>
              <a:rPr lang="de-DE" sz="2400" dirty="0">
                <a:solidFill>
                  <a:srgbClr val="FF0000"/>
                </a:solidFill>
              </a:rPr>
            </a:br>
            <a:r>
              <a:rPr lang="de-DE" sz="2400" dirty="0"/>
              <a:t>Alle Baumknoten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sz="2400" dirty="0"/>
              <a:t> haben zwei Kinder: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d(v) = 2</a:t>
            </a:r>
            <a:br>
              <a:rPr lang="de-DE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2400" dirty="0"/>
              <a:t>(wenn #Elemente </a:t>
            </a:r>
            <a:r>
              <a:rPr lang="de-DE" sz="2400" dirty="0">
                <a:solidFill>
                  <a:schemeClr val="hlink"/>
                </a:solidFill>
              </a:rPr>
              <a:t>=0</a:t>
            </a:r>
            <a:r>
              <a:rPr lang="de-DE" sz="2400" dirty="0"/>
              <a:t> keine Baumknoten vorhanden)</a:t>
            </a:r>
            <a:br>
              <a:rPr lang="de-DE" sz="2400" dirty="0"/>
            </a:br>
            <a:r>
              <a:rPr lang="de-DE" sz="2400" dirty="0"/>
              <a:t>Unten sind die Knoten der verketteten Liste.</a:t>
            </a:r>
            <a:endParaRPr lang="de-DE" sz="24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FF0000"/>
                </a:solidFill>
              </a:rPr>
              <a:t>Schlüssel-Regel:</a:t>
            </a:r>
            <a:br>
              <a:rPr lang="de-DE" sz="2400" dirty="0"/>
            </a:br>
            <a:r>
              <a:rPr lang="de-DE" sz="2400" dirty="0"/>
              <a:t>Für jedes Element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/>
              <a:t> in der Liste gibt es genau einen Baumknoten </a:t>
            </a:r>
            <a:r>
              <a:rPr lang="de-DE" sz="2400" dirty="0">
                <a:solidFill>
                  <a:schemeClr val="hlink"/>
                </a:solidFill>
              </a:rPr>
              <a:t>v</a:t>
            </a:r>
            <a:r>
              <a:rPr lang="de-DE" sz="2400" dirty="0"/>
              <a:t> mit </a:t>
            </a:r>
            <a:r>
              <a:rPr lang="de-DE" sz="2400" dirty="0" err="1">
                <a:solidFill>
                  <a:schemeClr val="hlink"/>
                </a:solidFill>
              </a:rPr>
              <a:t>key</a:t>
            </a:r>
            <a:r>
              <a:rPr lang="de-DE" sz="2400" dirty="0">
                <a:solidFill>
                  <a:schemeClr val="hlink"/>
                </a:solidFill>
              </a:rPr>
              <a:t>(v)=</a:t>
            </a:r>
            <a:r>
              <a:rPr lang="de-DE" sz="2400" dirty="0" err="1">
                <a:solidFill>
                  <a:schemeClr val="hlink"/>
                </a:solidFill>
              </a:rPr>
              <a:t>key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).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4ADFCB21-EB6A-7A40-82D5-D73A88BE23E5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9681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FAF3-DC46-3B4B-B336-84C8E63C2B5F}" type="slidenum">
              <a:rPr lang="de-DE"/>
              <a:pPr/>
              <a:t>40</a:t>
            </a:fld>
            <a:endParaRPr lang="de-DE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53284" name="Rectangle 4"/>
          <p:cNvSpPr>
            <a:spLocks noChangeArrowheads="1"/>
          </p:cNvSpPr>
          <p:nvPr/>
        </p:nvSpPr>
        <p:spPr bwMode="auto">
          <a:xfrm>
            <a:off x="11160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53285" name="Rectangle 5"/>
          <p:cNvSpPr>
            <a:spLocks noChangeArrowheads="1"/>
          </p:cNvSpPr>
          <p:nvPr/>
        </p:nvSpPr>
        <p:spPr bwMode="auto">
          <a:xfrm>
            <a:off x="19796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53286" name="Rectangle 6"/>
          <p:cNvSpPr>
            <a:spLocks noChangeArrowheads="1"/>
          </p:cNvSpPr>
          <p:nvPr/>
        </p:nvSpPr>
        <p:spPr bwMode="auto">
          <a:xfrm>
            <a:off x="37068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45720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53288" name="Rectangle 8"/>
          <p:cNvSpPr>
            <a:spLocks noChangeArrowheads="1"/>
          </p:cNvSpPr>
          <p:nvPr/>
        </p:nvSpPr>
        <p:spPr bwMode="auto">
          <a:xfrm>
            <a:off x="54356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28448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53290" name="Rectangle 10"/>
          <p:cNvSpPr>
            <a:spLocks noChangeArrowheads="1"/>
          </p:cNvSpPr>
          <p:nvPr/>
        </p:nvSpPr>
        <p:spPr bwMode="auto">
          <a:xfrm>
            <a:off x="63007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53291" name="Rectangle 11"/>
          <p:cNvSpPr>
            <a:spLocks noChangeArrowheads="1"/>
          </p:cNvSpPr>
          <p:nvPr/>
        </p:nvSpPr>
        <p:spPr bwMode="auto">
          <a:xfrm>
            <a:off x="71643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53292" name="Line 12"/>
          <p:cNvSpPr>
            <a:spLocks noChangeShapeType="1"/>
          </p:cNvSpPr>
          <p:nvPr/>
        </p:nvSpPr>
        <p:spPr bwMode="auto">
          <a:xfrm>
            <a:off x="1619250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3" name="Line 13"/>
          <p:cNvSpPr>
            <a:spLocks noChangeShapeType="1"/>
          </p:cNvSpPr>
          <p:nvPr/>
        </p:nvSpPr>
        <p:spPr bwMode="auto">
          <a:xfrm flipH="1">
            <a:off x="1619250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4" name="Line 14"/>
          <p:cNvSpPr>
            <a:spLocks noChangeShapeType="1"/>
          </p:cNvSpPr>
          <p:nvPr/>
        </p:nvSpPr>
        <p:spPr bwMode="auto">
          <a:xfrm>
            <a:off x="24844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5" name="Line 15"/>
          <p:cNvSpPr>
            <a:spLocks noChangeShapeType="1"/>
          </p:cNvSpPr>
          <p:nvPr/>
        </p:nvSpPr>
        <p:spPr bwMode="auto">
          <a:xfrm flipH="1">
            <a:off x="24844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6" name="Line 16"/>
          <p:cNvSpPr>
            <a:spLocks noChangeShapeType="1"/>
          </p:cNvSpPr>
          <p:nvPr/>
        </p:nvSpPr>
        <p:spPr bwMode="auto">
          <a:xfrm>
            <a:off x="33480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7" name="Line 17"/>
          <p:cNvSpPr>
            <a:spLocks noChangeShapeType="1"/>
          </p:cNvSpPr>
          <p:nvPr/>
        </p:nvSpPr>
        <p:spPr bwMode="auto">
          <a:xfrm flipH="1">
            <a:off x="33480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8" name="Line 18"/>
          <p:cNvSpPr>
            <a:spLocks noChangeShapeType="1"/>
          </p:cNvSpPr>
          <p:nvPr/>
        </p:nvSpPr>
        <p:spPr bwMode="auto">
          <a:xfrm>
            <a:off x="42116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9" name="Line 19"/>
          <p:cNvSpPr>
            <a:spLocks noChangeShapeType="1"/>
          </p:cNvSpPr>
          <p:nvPr/>
        </p:nvSpPr>
        <p:spPr bwMode="auto">
          <a:xfrm flipH="1">
            <a:off x="42116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0" name="Line 20"/>
          <p:cNvSpPr>
            <a:spLocks noChangeShapeType="1"/>
          </p:cNvSpPr>
          <p:nvPr/>
        </p:nvSpPr>
        <p:spPr bwMode="auto">
          <a:xfrm>
            <a:off x="50768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1" name="Line 21"/>
          <p:cNvSpPr>
            <a:spLocks noChangeShapeType="1"/>
          </p:cNvSpPr>
          <p:nvPr/>
        </p:nvSpPr>
        <p:spPr bwMode="auto">
          <a:xfrm flipH="1">
            <a:off x="50768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2" name="Line 22"/>
          <p:cNvSpPr>
            <a:spLocks noChangeShapeType="1"/>
          </p:cNvSpPr>
          <p:nvPr/>
        </p:nvSpPr>
        <p:spPr bwMode="auto">
          <a:xfrm>
            <a:off x="59404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3" name="Line 23"/>
          <p:cNvSpPr>
            <a:spLocks noChangeShapeType="1"/>
          </p:cNvSpPr>
          <p:nvPr/>
        </p:nvSpPr>
        <p:spPr bwMode="auto">
          <a:xfrm flipH="1">
            <a:off x="59404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4" name="Line 24"/>
          <p:cNvSpPr>
            <a:spLocks noChangeShapeType="1"/>
          </p:cNvSpPr>
          <p:nvPr/>
        </p:nvSpPr>
        <p:spPr bwMode="auto">
          <a:xfrm>
            <a:off x="68040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5" name="Line 25"/>
          <p:cNvSpPr>
            <a:spLocks noChangeShapeType="1"/>
          </p:cNvSpPr>
          <p:nvPr/>
        </p:nvSpPr>
        <p:spPr bwMode="auto">
          <a:xfrm flipH="1">
            <a:off x="68040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6" name="Oval 26"/>
          <p:cNvSpPr>
            <a:spLocks noChangeArrowheads="1"/>
          </p:cNvSpPr>
          <p:nvPr/>
        </p:nvSpPr>
        <p:spPr bwMode="auto">
          <a:xfrm>
            <a:off x="1619250" y="42211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53307" name="Line 27"/>
          <p:cNvSpPr>
            <a:spLocks noChangeShapeType="1"/>
          </p:cNvSpPr>
          <p:nvPr/>
        </p:nvSpPr>
        <p:spPr bwMode="auto">
          <a:xfrm flipH="1">
            <a:off x="1403350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8" name="Line 28"/>
          <p:cNvSpPr>
            <a:spLocks noChangeShapeType="1"/>
          </p:cNvSpPr>
          <p:nvPr/>
        </p:nvSpPr>
        <p:spPr bwMode="auto">
          <a:xfrm>
            <a:off x="1908175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9" name="Oval 29"/>
          <p:cNvSpPr>
            <a:spLocks noChangeArrowheads="1"/>
          </p:cNvSpPr>
          <p:nvPr/>
        </p:nvSpPr>
        <p:spPr bwMode="auto">
          <a:xfrm>
            <a:off x="5076825" y="44370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53310" name="Oval 30"/>
          <p:cNvSpPr>
            <a:spLocks noChangeArrowheads="1"/>
          </p:cNvSpPr>
          <p:nvPr/>
        </p:nvSpPr>
        <p:spPr bwMode="auto">
          <a:xfrm>
            <a:off x="6734175" y="44370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53311" name="Oval 31"/>
          <p:cNvSpPr>
            <a:spLocks noChangeArrowheads="1"/>
          </p:cNvSpPr>
          <p:nvPr/>
        </p:nvSpPr>
        <p:spPr bwMode="auto">
          <a:xfrm>
            <a:off x="5940425" y="350043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53312" name="Line 32"/>
          <p:cNvSpPr>
            <a:spLocks noChangeShapeType="1"/>
          </p:cNvSpPr>
          <p:nvPr/>
        </p:nvSpPr>
        <p:spPr bwMode="auto">
          <a:xfrm flipH="1">
            <a:off x="5508625" y="3933825"/>
            <a:ext cx="50323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13" name="Line 33"/>
          <p:cNvSpPr>
            <a:spLocks noChangeShapeType="1"/>
          </p:cNvSpPr>
          <p:nvPr/>
        </p:nvSpPr>
        <p:spPr bwMode="auto">
          <a:xfrm>
            <a:off x="6372225" y="3933825"/>
            <a:ext cx="43338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14" name="Line 34"/>
          <p:cNvSpPr>
            <a:spLocks noChangeShapeType="1"/>
          </p:cNvSpPr>
          <p:nvPr/>
        </p:nvSpPr>
        <p:spPr bwMode="auto">
          <a:xfrm flipH="1">
            <a:off x="4859338" y="4941888"/>
            <a:ext cx="360362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15" name="Line 35"/>
          <p:cNvSpPr>
            <a:spLocks noChangeShapeType="1"/>
          </p:cNvSpPr>
          <p:nvPr/>
        </p:nvSpPr>
        <p:spPr bwMode="auto">
          <a:xfrm>
            <a:off x="5435600" y="4941888"/>
            <a:ext cx="288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16" name="Line 36"/>
          <p:cNvSpPr>
            <a:spLocks noChangeShapeType="1"/>
          </p:cNvSpPr>
          <p:nvPr/>
        </p:nvSpPr>
        <p:spPr bwMode="auto">
          <a:xfrm flipH="1">
            <a:off x="6588125" y="4941888"/>
            <a:ext cx="288925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17" name="Line 37"/>
          <p:cNvSpPr>
            <a:spLocks noChangeShapeType="1"/>
          </p:cNvSpPr>
          <p:nvPr/>
        </p:nvSpPr>
        <p:spPr bwMode="auto">
          <a:xfrm>
            <a:off x="7092950" y="4941888"/>
            <a:ext cx="358775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21" name="Oval 41"/>
          <p:cNvSpPr>
            <a:spLocks noChangeArrowheads="1"/>
          </p:cNvSpPr>
          <p:nvPr/>
        </p:nvSpPr>
        <p:spPr bwMode="auto">
          <a:xfrm>
            <a:off x="5076825" y="263683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53322" name="Oval 42"/>
          <p:cNvSpPr>
            <a:spLocks noChangeArrowheads="1"/>
          </p:cNvSpPr>
          <p:nvPr/>
        </p:nvSpPr>
        <p:spPr bwMode="auto">
          <a:xfrm>
            <a:off x="4211638" y="1700213"/>
            <a:ext cx="503237" cy="504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53323" name="Oval 43"/>
          <p:cNvSpPr>
            <a:spLocks noChangeArrowheads="1"/>
          </p:cNvSpPr>
          <p:nvPr/>
        </p:nvSpPr>
        <p:spPr bwMode="auto">
          <a:xfrm>
            <a:off x="2484438" y="3068638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53324" name="Line 44"/>
          <p:cNvSpPr>
            <a:spLocks noChangeShapeType="1"/>
          </p:cNvSpPr>
          <p:nvPr/>
        </p:nvSpPr>
        <p:spPr bwMode="auto">
          <a:xfrm flipH="1">
            <a:off x="2051050" y="357346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25" name="Line 45"/>
          <p:cNvSpPr>
            <a:spLocks noChangeShapeType="1"/>
          </p:cNvSpPr>
          <p:nvPr/>
        </p:nvSpPr>
        <p:spPr bwMode="auto">
          <a:xfrm>
            <a:off x="2843213" y="3644900"/>
            <a:ext cx="215900" cy="1728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26" name="Line 46"/>
          <p:cNvSpPr>
            <a:spLocks noChangeShapeType="1"/>
          </p:cNvSpPr>
          <p:nvPr/>
        </p:nvSpPr>
        <p:spPr bwMode="auto">
          <a:xfrm flipH="1">
            <a:off x="3924300" y="3141663"/>
            <a:ext cx="1223963" cy="2232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27" name="Line 47"/>
          <p:cNvSpPr>
            <a:spLocks noChangeShapeType="1"/>
          </p:cNvSpPr>
          <p:nvPr/>
        </p:nvSpPr>
        <p:spPr bwMode="auto">
          <a:xfrm>
            <a:off x="5580063" y="3068638"/>
            <a:ext cx="433387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29" name="Line 49"/>
          <p:cNvSpPr>
            <a:spLocks noChangeShapeType="1"/>
          </p:cNvSpPr>
          <p:nvPr/>
        </p:nvSpPr>
        <p:spPr bwMode="auto">
          <a:xfrm>
            <a:off x="4716463" y="2133600"/>
            <a:ext cx="433387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30" name="Line 50"/>
          <p:cNvSpPr>
            <a:spLocks noChangeShapeType="1"/>
          </p:cNvSpPr>
          <p:nvPr/>
        </p:nvSpPr>
        <p:spPr bwMode="auto">
          <a:xfrm flipH="1">
            <a:off x="2987675" y="2133600"/>
            <a:ext cx="122555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" name="Oval 48"/>
          <p:cNvSpPr>
            <a:spLocks noChangeArrowheads="1"/>
          </p:cNvSpPr>
          <p:nvPr/>
        </p:nvSpPr>
        <p:spPr bwMode="auto">
          <a:xfrm rot="4805898">
            <a:off x="2586332" y="1214744"/>
            <a:ext cx="2735262" cy="33845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" name="Rechteck 4">
            <a:extLst>
              <a:ext uri="{FF2B5EF4-FFF2-40B4-BE49-F238E27FC236}">
                <a16:creationId xmlns:a16="http://schemas.microsoft.com/office/drawing/2014/main" id="{C6115634-78E2-4F4D-995A-0F1E7077668F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0846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372F0-7F30-8E4E-A55B-A6ADEB95B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C66ED7-A5B4-6446-A979-149D5FD58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3590-2229-F248-96F0-143ED4C33B91}" type="slidenum">
              <a:rPr lang="de-DE" smtClean="0"/>
              <a:pPr/>
              <a:t>41</a:t>
            </a:fld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C0043-35B8-6940-BE40-84451FC10F5E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DE" dirty="0"/>
              <a:t>Ausgeglichenheit für Navigationsbäume</a:t>
            </a:r>
          </a:p>
          <a:p>
            <a:r>
              <a:rPr lang="en-DE" dirty="0">
                <a:solidFill>
                  <a:srgbClr val="0833FF"/>
                </a:solidFill>
              </a:rPr>
              <a:t>Splay-Bäume</a:t>
            </a:r>
          </a:p>
          <a:p>
            <a:pPr lvl="1"/>
            <a:r>
              <a:rPr lang="en-DE" dirty="0"/>
              <a:t>Umorganisation beim Zugriff mit </a:t>
            </a:r>
            <a:r>
              <a:rPr lang="en-DE" dirty="0">
                <a:solidFill>
                  <a:srgbClr val="FF0000"/>
                </a:solidFill>
              </a:rPr>
              <a:t>search</a:t>
            </a:r>
          </a:p>
          <a:p>
            <a:r>
              <a:rPr lang="en-DE" dirty="0"/>
              <a:t>Unser Eindruck: </a:t>
            </a:r>
          </a:p>
          <a:p>
            <a:pPr lvl="1"/>
            <a:r>
              <a:rPr lang="en-DE" dirty="0"/>
              <a:t>Ja, Knoten wandern nach oben</a:t>
            </a:r>
          </a:p>
          <a:p>
            <a:r>
              <a:rPr lang="en-DE" dirty="0"/>
              <a:t>Noch zu zeigen:</a:t>
            </a:r>
          </a:p>
          <a:p>
            <a:pPr lvl="1"/>
            <a:r>
              <a:rPr lang="en-DE" dirty="0"/>
              <a:t>Zeitfunktion von </a:t>
            </a:r>
            <a:r>
              <a:rPr lang="en-DE" dirty="0">
                <a:solidFill>
                  <a:srgbClr val="FF0000"/>
                </a:solidFill>
              </a:rPr>
              <a:t>search</a:t>
            </a:r>
            <a:r>
              <a:rPr lang="en-DE" dirty="0"/>
              <a:t> amortisiert in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O(log n)</a:t>
            </a:r>
          </a:p>
        </p:txBody>
      </p:sp>
    </p:spTree>
    <p:extLst>
      <p:ext uri="{BB962C8B-B14F-4D97-AF65-F5344CB8AC3E}">
        <p14:creationId xmlns:p14="http://schemas.microsoft.com/office/powerpoint/2010/main" val="3507837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B82C6-E2DA-184E-8DE6-75C4D3433187}" type="slidenum">
              <a:rPr lang="de-DE"/>
              <a:pPr/>
              <a:t>5</a:t>
            </a:fld>
            <a:endParaRPr lang="de-DE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Search(9)</a:t>
            </a:r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11160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92517" name="Rectangle 5"/>
          <p:cNvSpPr>
            <a:spLocks noChangeArrowheads="1"/>
          </p:cNvSpPr>
          <p:nvPr/>
        </p:nvSpPr>
        <p:spPr bwMode="auto">
          <a:xfrm>
            <a:off x="19796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92518" name="Rectangle 6"/>
          <p:cNvSpPr>
            <a:spLocks noChangeArrowheads="1"/>
          </p:cNvSpPr>
          <p:nvPr/>
        </p:nvSpPr>
        <p:spPr bwMode="auto">
          <a:xfrm>
            <a:off x="37068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92519" name="Rectangle 7"/>
          <p:cNvSpPr>
            <a:spLocks noChangeArrowheads="1"/>
          </p:cNvSpPr>
          <p:nvPr/>
        </p:nvSpPr>
        <p:spPr bwMode="auto">
          <a:xfrm>
            <a:off x="45720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92520" name="Rectangle 8"/>
          <p:cNvSpPr>
            <a:spLocks noChangeArrowheads="1"/>
          </p:cNvSpPr>
          <p:nvPr/>
        </p:nvSpPr>
        <p:spPr bwMode="auto">
          <a:xfrm>
            <a:off x="54356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92521" name="Rectangle 9"/>
          <p:cNvSpPr>
            <a:spLocks noChangeArrowheads="1"/>
          </p:cNvSpPr>
          <p:nvPr/>
        </p:nvSpPr>
        <p:spPr bwMode="auto">
          <a:xfrm>
            <a:off x="28448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92522" name="Rectangle 10"/>
          <p:cNvSpPr>
            <a:spLocks noChangeArrowheads="1"/>
          </p:cNvSpPr>
          <p:nvPr/>
        </p:nvSpPr>
        <p:spPr bwMode="auto">
          <a:xfrm>
            <a:off x="63007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92523" name="Rectangle 11"/>
          <p:cNvSpPr>
            <a:spLocks noChangeArrowheads="1"/>
          </p:cNvSpPr>
          <p:nvPr/>
        </p:nvSpPr>
        <p:spPr bwMode="auto">
          <a:xfrm>
            <a:off x="71643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192524" name="Oval 12"/>
          <p:cNvSpPr>
            <a:spLocks noChangeArrowheads="1"/>
          </p:cNvSpPr>
          <p:nvPr/>
        </p:nvSpPr>
        <p:spPr bwMode="auto">
          <a:xfrm>
            <a:off x="1619250" y="42211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92525" name="Oval 13"/>
          <p:cNvSpPr>
            <a:spLocks noChangeArrowheads="1"/>
          </p:cNvSpPr>
          <p:nvPr/>
        </p:nvSpPr>
        <p:spPr bwMode="auto">
          <a:xfrm>
            <a:off x="3276600" y="42211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92526" name="Oval 14"/>
          <p:cNvSpPr>
            <a:spLocks noChangeArrowheads="1"/>
          </p:cNvSpPr>
          <p:nvPr/>
        </p:nvSpPr>
        <p:spPr bwMode="auto">
          <a:xfrm>
            <a:off x="2484438" y="3068638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92527" name="Line 15"/>
          <p:cNvSpPr>
            <a:spLocks noChangeShapeType="1"/>
          </p:cNvSpPr>
          <p:nvPr/>
        </p:nvSpPr>
        <p:spPr bwMode="auto">
          <a:xfrm flipH="1">
            <a:off x="2051050" y="357346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28" name="Line 16"/>
          <p:cNvSpPr>
            <a:spLocks noChangeShapeType="1"/>
          </p:cNvSpPr>
          <p:nvPr/>
        </p:nvSpPr>
        <p:spPr bwMode="auto">
          <a:xfrm>
            <a:off x="2916238" y="3573463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29" name="Line 17"/>
          <p:cNvSpPr>
            <a:spLocks noChangeShapeType="1"/>
          </p:cNvSpPr>
          <p:nvPr/>
        </p:nvSpPr>
        <p:spPr bwMode="auto">
          <a:xfrm flipH="1">
            <a:off x="1403350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30" name="Line 18"/>
          <p:cNvSpPr>
            <a:spLocks noChangeShapeType="1"/>
          </p:cNvSpPr>
          <p:nvPr/>
        </p:nvSpPr>
        <p:spPr bwMode="auto">
          <a:xfrm>
            <a:off x="1908175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31" name="Line 19"/>
          <p:cNvSpPr>
            <a:spLocks noChangeShapeType="1"/>
          </p:cNvSpPr>
          <p:nvPr/>
        </p:nvSpPr>
        <p:spPr bwMode="auto">
          <a:xfrm flipH="1">
            <a:off x="3059113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32" name="Line 20"/>
          <p:cNvSpPr>
            <a:spLocks noChangeShapeType="1"/>
          </p:cNvSpPr>
          <p:nvPr/>
        </p:nvSpPr>
        <p:spPr bwMode="auto">
          <a:xfrm>
            <a:off x="3563938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33" name="Oval 21"/>
          <p:cNvSpPr>
            <a:spLocks noChangeArrowheads="1"/>
          </p:cNvSpPr>
          <p:nvPr/>
        </p:nvSpPr>
        <p:spPr bwMode="auto">
          <a:xfrm>
            <a:off x="5075238" y="42211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92534" name="Oval 22"/>
          <p:cNvSpPr>
            <a:spLocks noChangeArrowheads="1"/>
          </p:cNvSpPr>
          <p:nvPr/>
        </p:nvSpPr>
        <p:spPr bwMode="auto">
          <a:xfrm>
            <a:off x="6732588" y="42211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92535" name="Oval 23"/>
          <p:cNvSpPr>
            <a:spLocks noChangeArrowheads="1"/>
          </p:cNvSpPr>
          <p:nvPr/>
        </p:nvSpPr>
        <p:spPr bwMode="auto">
          <a:xfrm>
            <a:off x="5940425" y="306863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92536" name="Line 24"/>
          <p:cNvSpPr>
            <a:spLocks noChangeShapeType="1"/>
          </p:cNvSpPr>
          <p:nvPr/>
        </p:nvSpPr>
        <p:spPr bwMode="auto">
          <a:xfrm flipH="1">
            <a:off x="5507038" y="357346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37" name="Line 25"/>
          <p:cNvSpPr>
            <a:spLocks noChangeShapeType="1"/>
          </p:cNvSpPr>
          <p:nvPr/>
        </p:nvSpPr>
        <p:spPr bwMode="auto">
          <a:xfrm>
            <a:off x="6372225" y="3573463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38" name="Line 26"/>
          <p:cNvSpPr>
            <a:spLocks noChangeShapeType="1"/>
          </p:cNvSpPr>
          <p:nvPr/>
        </p:nvSpPr>
        <p:spPr bwMode="auto">
          <a:xfrm flipH="1">
            <a:off x="4859338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39" name="Line 27"/>
          <p:cNvSpPr>
            <a:spLocks noChangeShapeType="1"/>
          </p:cNvSpPr>
          <p:nvPr/>
        </p:nvSpPr>
        <p:spPr bwMode="auto">
          <a:xfrm>
            <a:off x="5364163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40" name="Line 28"/>
          <p:cNvSpPr>
            <a:spLocks noChangeShapeType="1"/>
          </p:cNvSpPr>
          <p:nvPr/>
        </p:nvSpPr>
        <p:spPr bwMode="auto">
          <a:xfrm flipH="1">
            <a:off x="6515100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41" name="Line 29"/>
          <p:cNvSpPr>
            <a:spLocks noChangeShapeType="1"/>
          </p:cNvSpPr>
          <p:nvPr/>
        </p:nvSpPr>
        <p:spPr bwMode="auto">
          <a:xfrm>
            <a:off x="7019925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42" name="Oval 30"/>
          <p:cNvSpPr>
            <a:spLocks noChangeArrowheads="1"/>
          </p:cNvSpPr>
          <p:nvPr/>
        </p:nvSpPr>
        <p:spPr bwMode="auto">
          <a:xfrm>
            <a:off x="4211638" y="191611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92543" name="Line 31"/>
          <p:cNvSpPr>
            <a:spLocks noChangeShapeType="1"/>
          </p:cNvSpPr>
          <p:nvPr/>
        </p:nvSpPr>
        <p:spPr bwMode="auto">
          <a:xfrm flipH="1">
            <a:off x="2987675" y="2276475"/>
            <a:ext cx="12239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44" name="Line 32"/>
          <p:cNvSpPr>
            <a:spLocks noChangeShapeType="1"/>
          </p:cNvSpPr>
          <p:nvPr/>
        </p:nvSpPr>
        <p:spPr bwMode="auto">
          <a:xfrm>
            <a:off x="4716463" y="2349500"/>
            <a:ext cx="12239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45" name="Line 33"/>
          <p:cNvSpPr>
            <a:spLocks noChangeShapeType="1"/>
          </p:cNvSpPr>
          <p:nvPr/>
        </p:nvSpPr>
        <p:spPr bwMode="auto">
          <a:xfrm>
            <a:off x="1619250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46" name="Line 34"/>
          <p:cNvSpPr>
            <a:spLocks noChangeShapeType="1"/>
          </p:cNvSpPr>
          <p:nvPr/>
        </p:nvSpPr>
        <p:spPr bwMode="auto">
          <a:xfrm flipH="1">
            <a:off x="1619250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47" name="Line 35"/>
          <p:cNvSpPr>
            <a:spLocks noChangeShapeType="1"/>
          </p:cNvSpPr>
          <p:nvPr/>
        </p:nvSpPr>
        <p:spPr bwMode="auto">
          <a:xfrm>
            <a:off x="24844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48" name="Line 36"/>
          <p:cNvSpPr>
            <a:spLocks noChangeShapeType="1"/>
          </p:cNvSpPr>
          <p:nvPr/>
        </p:nvSpPr>
        <p:spPr bwMode="auto">
          <a:xfrm flipH="1">
            <a:off x="24844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49" name="Line 37"/>
          <p:cNvSpPr>
            <a:spLocks noChangeShapeType="1"/>
          </p:cNvSpPr>
          <p:nvPr/>
        </p:nvSpPr>
        <p:spPr bwMode="auto">
          <a:xfrm>
            <a:off x="33480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50" name="Line 38"/>
          <p:cNvSpPr>
            <a:spLocks noChangeShapeType="1"/>
          </p:cNvSpPr>
          <p:nvPr/>
        </p:nvSpPr>
        <p:spPr bwMode="auto">
          <a:xfrm flipH="1">
            <a:off x="33480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51" name="Line 39"/>
          <p:cNvSpPr>
            <a:spLocks noChangeShapeType="1"/>
          </p:cNvSpPr>
          <p:nvPr/>
        </p:nvSpPr>
        <p:spPr bwMode="auto">
          <a:xfrm>
            <a:off x="42116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52" name="Line 40"/>
          <p:cNvSpPr>
            <a:spLocks noChangeShapeType="1"/>
          </p:cNvSpPr>
          <p:nvPr/>
        </p:nvSpPr>
        <p:spPr bwMode="auto">
          <a:xfrm flipH="1">
            <a:off x="42116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53" name="Line 41"/>
          <p:cNvSpPr>
            <a:spLocks noChangeShapeType="1"/>
          </p:cNvSpPr>
          <p:nvPr/>
        </p:nvSpPr>
        <p:spPr bwMode="auto">
          <a:xfrm>
            <a:off x="50768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54" name="Line 42"/>
          <p:cNvSpPr>
            <a:spLocks noChangeShapeType="1"/>
          </p:cNvSpPr>
          <p:nvPr/>
        </p:nvSpPr>
        <p:spPr bwMode="auto">
          <a:xfrm flipH="1">
            <a:off x="50768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55" name="Line 43"/>
          <p:cNvSpPr>
            <a:spLocks noChangeShapeType="1"/>
          </p:cNvSpPr>
          <p:nvPr/>
        </p:nvSpPr>
        <p:spPr bwMode="auto">
          <a:xfrm>
            <a:off x="59404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56" name="Line 44"/>
          <p:cNvSpPr>
            <a:spLocks noChangeShapeType="1"/>
          </p:cNvSpPr>
          <p:nvPr/>
        </p:nvSpPr>
        <p:spPr bwMode="auto">
          <a:xfrm flipH="1">
            <a:off x="59404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57" name="Line 45"/>
          <p:cNvSpPr>
            <a:spLocks noChangeShapeType="1"/>
          </p:cNvSpPr>
          <p:nvPr/>
        </p:nvSpPr>
        <p:spPr bwMode="auto">
          <a:xfrm>
            <a:off x="68040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2558" name="Line 46"/>
          <p:cNvSpPr>
            <a:spLocks noChangeShapeType="1"/>
          </p:cNvSpPr>
          <p:nvPr/>
        </p:nvSpPr>
        <p:spPr bwMode="auto">
          <a:xfrm flipH="1">
            <a:off x="68040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" name="Rechteck 4">
            <a:extLst>
              <a:ext uri="{FF2B5EF4-FFF2-40B4-BE49-F238E27FC236}">
                <a16:creationId xmlns:a16="http://schemas.microsoft.com/office/drawing/2014/main" id="{043F504A-443A-564C-8252-A509DECC9479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11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925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925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925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000" fill="hold"/>
                                        <p:tgtEl>
                                          <p:spTgt spid="1925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1925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925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1000" fill="hold"/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4813-7346-4343-947A-FB24EB442F39}" type="slidenum">
              <a:rPr lang="de-DE"/>
              <a:pPr/>
              <a:t>6</a:t>
            </a:fld>
            <a:endParaRPr lang="de-DE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Insert Operation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800" dirty="0" err="1">
                <a:solidFill>
                  <a:srgbClr val="FF0000"/>
                </a:solidFill>
              </a:rPr>
              <a:t>insert</a:t>
            </a:r>
            <a:r>
              <a:rPr lang="de-DE" sz="2800" dirty="0"/>
              <a:t>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, s:</a:t>
            </a:r>
            <a:r>
              <a:rPr lang="de-DE" sz="2800" dirty="0"/>
              <a:t>)</a:t>
            </a:r>
            <a:br>
              <a:rPr lang="de-DE" sz="2800" dirty="0"/>
            </a:br>
            <a:r>
              <a:rPr lang="de-DE" sz="2800" dirty="0"/>
              <a:t>Erst </a:t>
            </a:r>
            <a:r>
              <a:rPr lang="de-DE" sz="2800" dirty="0" err="1">
                <a:solidFill>
                  <a:schemeClr val="accent2"/>
                </a:solidFill>
              </a:rPr>
              <a:t>search</a:t>
            </a:r>
            <a:r>
              <a:rPr lang="de-DE" sz="2800" dirty="0"/>
              <a:t>(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), s</a:t>
            </a:r>
            <a:r>
              <a:rPr lang="de-DE" sz="2800" dirty="0"/>
              <a:t>) bis Element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'</a:t>
            </a:r>
            <a:r>
              <a:rPr lang="de-DE" sz="2800" dirty="0"/>
              <a:t> in Liste erreicht. Falls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baseline="-25000" dirty="0">
                <a:solidFill>
                  <a:schemeClr val="hlink"/>
                </a:solidFill>
              </a:rPr>
              <a:t> 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‘) &gt;</a:t>
            </a:r>
            <a:r>
              <a:rPr lang="de-DE" sz="2800" baseline="-250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baseline="-25000" dirty="0">
                <a:solidFill>
                  <a:schemeClr val="hlink"/>
                </a:solidFill>
              </a:rPr>
              <a:t> 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dann: </a:t>
            </a:r>
            <a:br>
              <a:rPr lang="de-DE" sz="2800" dirty="0"/>
            </a:br>
            <a:r>
              <a:rPr lang="de-DE" sz="2800" dirty="0"/>
              <a:t>	</a:t>
            </a:r>
            <a:r>
              <a:rPr lang="de-DE" sz="2400" dirty="0"/>
              <a:t>Füge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/>
              <a:t> vor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'</a:t>
            </a:r>
            <a:r>
              <a:rPr lang="de-DE" sz="2400" dirty="0"/>
              <a:t> ein und ein neues Suchbaumblatt</a:t>
            </a:r>
            <a:br>
              <a:rPr lang="de-DE" sz="2400" dirty="0"/>
            </a:br>
            <a:r>
              <a:rPr lang="de-DE" sz="2400" dirty="0"/>
              <a:t>	für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/>
              <a:t> und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'</a:t>
            </a:r>
            <a:r>
              <a:rPr lang="de-DE" sz="2400" dirty="0"/>
              <a:t> mit </a:t>
            </a:r>
            <a:r>
              <a:rPr lang="de-DE" sz="2400" dirty="0" err="1">
                <a:solidFill>
                  <a:schemeClr val="hlink"/>
                </a:solidFill>
              </a:rPr>
              <a:t>key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), </a:t>
            </a:r>
            <a:r>
              <a:rPr lang="de-DE" sz="2400" dirty="0"/>
              <a:t>so dass Suchbaum-Regel erfüllt.</a:t>
            </a:r>
            <a:br>
              <a:rPr lang="de-DE" sz="2400" dirty="0"/>
            </a:br>
            <a:r>
              <a:rPr lang="de-DE" sz="2800" dirty="0"/>
              <a:t>Falls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baseline="-25000" dirty="0">
                <a:solidFill>
                  <a:schemeClr val="hlink"/>
                </a:solidFill>
              </a:rPr>
              <a:t> 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‘) =</a:t>
            </a:r>
            <a:r>
              <a:rPr lang="de-DE" sz="2800" baseline="-250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key</a:t>
            </a:r>
            <a:r>
              <a:rPr lang="de-DE" sz="2800" baseline="-25000" dirty="0">
                <a:solidFill>
                  <a:schemeClr val="hlink"/>
                </a:solidFill>
              </a:rPr>
              <a:t> 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 </a:t>
            </a:r>
            <a:r>
              <a:rPr lang="de-DE" sz="2800" dirty="0"/>
              <a:t>dann:</a:t>
            </a:r>
            <a:br>
              <a:rPr lang="de-DE" sz="2800" dirty="0"/>
            </a:br>
            <a:r>
              <a:rPr lang="de-DE" sz="2800" dirty="0"/>
              <a:t>	</a:t>
            </a:r>
            <a:r>
              <a:rPr lang="de-DE" sz="2400" dirty="0"/>
              <a:t>Ersetze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‘</a:t>
            </a:r>
            <a:r>
              <a:rPr lang="de-DE" sz="2400" dirty="0"/>
              <a:t> durch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/>
              <a:t>(keine Duplikate)</a:t>
            </a:r>
            <a:endParaRPr lang="de-DE" sz="2800" dirty="0"/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2FAC6FD8-EE81-1144-BE92-92E5E47246B8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04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BD60D-1615-7C4D-A580-28980DEE6BA0}" type="slidenum">
              <a:rPr lang="de-DE"/>
              <a:pPr/>
              <a:t>7</a:t>
            </a:fld>
            <a:endParaRPr lang="de-DE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Insert(5)</a:t>
            </a:r>
          </a:p>
        </p:txBody>
      </p:sp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11890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87398" name="Rectangle 6"/>
          <p:cNvSpPr>
            <a:spLocks noChangeArrowheads="1"/>
          </p:cNvSpPr>
          <p:nvPr/>
        </p:nvSpPr>
        <p:spPr bwMode="auto">
          <a:xfrm>
            <a:off x="37798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87399" name="Rectangle 7"/>
          <p:cNvSpPr>
            <a:spLocks noChangeArrowheads="1"/>
          </p:cNvSpPr>
          <p:nvPr/>
        </p:nvSpPr>
        <p:spPr bwMode="auto">
          <a:xfrm>
            <a:off x="4645025" y="51577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87402" name="Rectangle 10"/>
          <p:cNvSpPr>
            <a:spLocks noChangeArrowheads="1"/>
          </p:cNvSpPr>
          <p:nvPr/>
        </p:nvSpPr>
        <p:spPr bwMode="auto">
          <a:xfrm>
            <a:off x="63738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87403" name="Rectangle 11"/>
          <p:cNvSpPr>
            <a:spLocks noChangeArrowheads="1"/>
          </p:cNvSpPr>
          <p:nvPr/>
        </p:nvSpPr>
        <p:spPr bwMode="auto">
          <a:xfrm>
            <a:off x="72374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187406" name="Oval 14"/>
          <p:cNvSpPr>
            <a:spLocks noChangeArrowheads="1"/>
          </p:cNvSpPr>
          <p:nvPr/>
        </p:nvSpPr>
        <p:spPr bwMode="auto">
          <a:xfrm>
            <a:off x="2557463" y="2781300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87407" name="Line 15"/>
          <p:cNvSpPr>
            <a:spLocks noChangeShapeType="1"/>
          </p:cNvSpPr>
          <p:nvPr/>
        </p:nvSpPr>
        <p:spPr bwMode="auto">
          <a:xfrm flipH="1">
            <a:off x="1403350" y="3286125"/>
            <a:ext cx="1225550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08" name="Line 16"/>
          <p:cNvSpPr>
            <a:spLocks noChangeShapeType="1"/>
          </p:cNvSpPr>
          <p:nvPr/>
        </p:nvSpPr>
        <p:spPr bwMode="auto">
          <a:xfrm>
            <a:off x="2989263" y="3286125"/>
            <a:ext cx="1006475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14" name="Oval 22"/>
          <p:cNvSpPr>
            <a:spLocks noChangeArrowheads="1"/>
          </p:cNvSpPr>
          <p:nvPr/>
        </p:nvSpPr>
        <p:spPr bwMode="auto">
          <a:xfrm>
            <a:off x="6805613" y="393382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87415" name="Oval 23"/>
          <p:cNvSpPr>
            <a:spLocks noChangeArrowheads="1"/>
          </p:cNvSpPr>
          <p:nvPr/>
        </p:nvSpPr>
        <p:spPr bwMode="auto">
          <a:xfrm>
            <a:off x="6013450" y="27813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87416" name="Line 24"/>
          <p:cNvSpPr>
            <a:spLocks noChangeShapeType="1"/>
          </p:cNvSpPr>
          <p:nvPr/>
        </p:nvSpPr>
        <p:spPr bwMode="auto">
          <a:xfrm flipH="1">
            <a:off x="4932363" y="3286125"/>
            <a:ext cx="1152525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17" name="Line 25"/>
          <p:cNvSpPr>
            <a:spLocks noChangeShapeType="1"/>
          </p:cNvSpPr>
          <p:nvPr/>
        </p:nvSpPr>
        <p:spPr bwMode="auto">
          <a:xfrm>
            <a:off x="6445250" y="3286125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20" name="Line 28"/>
          <p:cNvSpPr>
            <a:spLocks noChangeShapeType="1"/>
          </p:cNvSpPr>
          <p:nvPr/>
        </p:nvSpPr>
        <p:spPr bwMode="auto">
          <a:xfrm flipH="1">
            <a:off x="6588125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21" name="Line 29"/>
          <p:cNvSpPr>
            <a:spLocks noChangeShapeType="1"/>
          </p:cNvSpPr>
          <p:nvPr/>
        </p:nvSpPr>
        <p:spPr bwMode="auto">
          <a:xfrm>
            <a:off x="7092950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22" name="Oval 30"/>
          <p:cNvSpPr>
            <a:spLocks noChangeArrowheads="1"/>
          </p:cNvSpPr>
          <p:nvPr/>
        </p:nvSpPr>
        <p:spPr bwMode="auto">
          <a:xfrm>
            <a:off x="4284663" y="162877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87423" name="Line 31"/>
          <p:cNvSpPr>
            <a:spLocks noChangeShapeType="1"/>
          </p:cNvSpPr>
          <p:nvPr/>
        </p:nvSpPr>
        <p:spPr bwMode="auto">
          <a:xfrm flipH="1">
            <a:off x="3060700" y="1989138"/>
            <a:ext cx="1223963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24" name="Line 32"/>
          <p:cNvSpPr>
            <a:spLocks noChangeShapeType="1"/>
          </p:cNvSpPr>
          <p:nvPr/>
        </p:nvSpPr>
        <p:spPr bwMode="auto">
          <a:xfrm>
            <a:off x="4789488" y="2062163"/>
            <a:ext cx="12239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29" name="Line 37"/>
          <p:cNvSpPr>
            <a:spLocks noChangeShapeType="1"/>
          </p:cNvSpPr>
          <p:nvPr/>
        </p:nvSpPr>
        <p:spPr bwMode="auto">
          <a:xfrm>
            <a:off x="1692275" y="5300663"/>
            <a:ext cx="20891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30" name="Line 38"/>
          <p:cNvSpPr>
            <a:spLocks noChangeShapeType="1"/>
          </p:cNvSpPr>
          <p:nvPr/>
        </p:nvSpPr>
        <p:spPr bwMode="auto">
          <a:xfrm flipH="1" flipV="1">
            <a:off x="1692275" y="5516563"/>
            <a:ext cx="20891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31" name="Line 39"/>
          <p:cNvSpPr>
            <a:spLocks noChangeShapeType="1"/>
          </p:cNvSpPr>
          <p:nvPr/>
        </p:nvSpPr>
        <p:spPr bwMode="auto">
          <a:xfrm>
            <a:off x="4284663" y="53022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32" name="Line 40"/>
          <p:cNvSpPr>
            <a:spLocks noChangeShapeType="1"/>
          </p:cNvSpPr>
          <p:nvPr/>
        </p:nvSpPr>
        <p:spPr bwMode="auto">
          <a:xfrm flipH="1">
            <a:off x="4284663" y="55181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33" name="Line 41"/>
          <p:cNvSpPr>
            <a:spLocks noChangeShapeType="1"/>
          </p:cNvSpPr>
          <p:nvPr/>
        </p:nvSpPr>
        <p:spPr bwMode="auto">
          <a:xfrm flipV="1">
            <a:off x="5149850" y="5300663"/>
            <a:ext cx="1222375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34" name="Line 42"/>
          <p:cNvSpPr>
            <a:spLocks noChangeShapeType="1"/>
          </p:cNvSpPr>
          <p:nvPr/>
        </p:nvSpPr>
        <p:spPr bwMode="auto">
          <a:xfrm flipH="1">
            <a:off x="5149850" y="5516563"/>
            <a:ext cx="1222375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37" name="Line 45"/>
          <p:cNvSpPr>
            <a:spLocks noChangeShapeType="1"/>
          </p:cNvSpPr>
          <p:nvPr/>
        </p:nvSpPr>
        <p:spPr bwMode="auto">
          <a:xfrm>
            <a:off x="6877050" y="53022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438" name="Line 46"/>
          <p:cNvSpPr>
            <a:spLocks noChangeShapeType="1"/>
          </p:cNvSpPr>
          <p:nvPr/>
        </p:nvSpPr>
        <p:spPr bwMode="auto">
          <a:xfrm flipH="1">
            <a:off x="6877050" y="55181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hteck 4">
            <a:extLst>
              <a:ext uri="{FF2B5EF4-FFF2-40B4-BE49-F238E27FC236}">
                <a16:creationId xmlns:a16="http://schemas.microsoft.com/office/drawing/2014/main" id="{AEC112CF-8CA9-764F-96B5-B439A2D10FE6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87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87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87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000" fill="hold"/>
                                        <p:tgtEl>
                                          <p:spTgt spid="187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187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87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D2BA1-020E-424D-B2C1-A13AF544B905}" type="slidenum">
              <a:rPr lang="de-DE"/>
              <a:pPr/>
              <a:t>8</a:t>
            </a:fld>
            <a:endParaRPr lang="de-DE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Insert(5)</a:t>
            </a:r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11890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37798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89445" name="Rectangle 5"/>
          <p:cNvSpPr>
            <a:spLocks noChangeArrowheads="1"/>
          </p:cNvSpPr>
          <p:nvPr/>
        </p:nvSpPr>
        <p:spPr bwMode="auto">
          <a:xfrm>
            <a:off x="4645025" y="51577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89446" name="Rectangle 6"/>
          <p:cNvSpPr>
            <a:spLocks noChangeArrowheads="1"/>
          </p:cNvSpPr>
          <p:nvPr/>
        </p:nvSpPr>
        <p:spPr bwMode="auto">
          <a:xfrm>
            <a:off x="63738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89447" name="Rectangle 7"/>
          <p:cNvSpPr>
            <a:spLocks noChangeArrowheads="1"/>
          </p:cNvSpPr>
          <p:nvPr/>
        </p:nvSpPr>
        <p:spPr bwMode="auto">
          <a:xfrm>
            <a:off x="72374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189448" name="Oval 8"/>
          <p:cNvSpPr>
            <a:spLocks noChangeArrowheads="1"/>
          </p:cNvSpPr>
          <p:nvPr/>
        </p:nvSpPr>
        <p:spPr bwMode="auto">
          <a:xfrm>
            <a:off x="2557463" y="2781300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 flipH="1">
            <a:off x="1403350" y="3286125"/>
            <a:ext cx="1225550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>
            <a:off x="2989263" y="3286125"/>
            <a:ext cx="287337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51" name="Oval 11"/>
          <p:cNvSpPr>
            <a:spLocks noChangeArrowheads="1"/>
          </p:cNvSpPr>
          <p:nvPr/>
        </p:nvSpPr>
        <p:spPr bwMode="auto">
          <a:xfrm>
            <a:off x="6805613" y="393382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89452" name="Oval 12"/>
          <p:cNvSpPr>
            <a:spLocks noChangeArrowheads="1"/>
          </p:cNvSpPr>
          <p:nvPr/>
        </p:nvSpPr>
        <p:spPr bwMode="auto">
          <a:xfrm>
            <a:off x="6013450" y="27813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89453" name="Line 13"/>
          <p:cNvSpPr>
            <a:spLocks noChangeShapeType="1"/>
          </p:cNvSpPr>
          <p:nvPr/>
        </p:nvSpPr>
        <p:spPr bwMode="auto">
          <a:xfrm flipH="1">
            <a:off x="4932363" y="3286125"/>
            <a:ext cx="1152525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54" name="Line 14"/>
          <p:cNvSpPr>
            <a:spLocks noChangeShapeType="1"/>
          </p:cNvSpPr>
          <p:nvPr/>
        </p:nvSpPr>
        <p:spPr bwMode="auto">
          <a:xfrm>
            <a:off x="6445250" y="3286125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55" name="Line 15"/>
          <p:cNvSpPr>
            <a:spLocks noChangeShapeType="1"/>
          </p:cNvSpPr>
          <p:nvPr/>
        </p:nvSpPr>
        <p:spPr bwMode="auto">
          <a:xfrm flipH="1">
            <a:off x="6588125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56" name="Line 16"/>
          <p:cNvSpPr>
            <a:spLocks noChangeShapeType="1"/>
          </p:cNvSpPr>
          <p:nvPr/>
        </p:nvSpPr>
        <p:spPr bwMode="auto">
          <a:xfrm>
            <a:off x="7092950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57" name="Oval 17"/>
          <p:cNvSpPr>
            <a:spLocks noChangeArrowheads="1"/>
          </p:cNvSpPr>
          <p:nvPr/>
        </p:nvSpPr>
        <p:spPr bwMode="auto">
          <a:xfrm>
            <a:off x="4284663" y="162877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89458" name="Line 18"/>
          <p:cNvSpPr>
            <a:spLocks noChangeShapeType="1"/>
          </p:cNvSpPr>
          <p:nvPr/>
        </p:nvSpPr>
        <p:spPr bwMode="auto">
          <a:xfrm flipH="1">
            <a:off x="3060700" y="1989138"/>
            <a:ext cx="1223963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59" name="Line 19"/>
          <p:cNvSpPr>
            <a:spLocks noChangeShapeType="1"/>
          </p:cNvSpPr>
          <p:nvPr/>
        </p:nvSpPr>
        <p:spPr bwMode="auto">
          <a:xfrm>
            <a:off x="4789488" y="2062163"/>
            <a:ext cx="12239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60" name="Line 20"/>
          <p:cNvSpPr>
            <a:spLocks noChangeShapeType="1"/>
          </p:cNvSpPr>
          <p:nvPr/>
        </p:nvSpPr>
        <p:spPr bwMode="auto">
          <a:xfrm>
            <a:off x="1692275" y="5300663"/>
            <a:ext cx="93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61" name="Line 21"/>
          <p:cNvSpPr>
            <a:spLocks noChangeShapeType="1"/>
          </p:cNvSpPr>
          <p:nvPr/>
        </p:nvSpPr>
        <p:spPr bwMode="auto">
          <a:xfrm flipH="1" flipV="1">
            <a:off x="1692275" y="5516563"/>
            <a:ext cx="93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62" name="Line 22"/>
          <p:cNvSpPr>
            <a:spLocks noChangeShapeType="1"/>
          </p:cNvSpPr>
          <p:nvPr/>
        </p:nvSpPr>
        <p:spPr bwMode="auto">
          <a:xfrm>
            <a:off x="4284663" y="53022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63" name="Line 23"/>
          <p:cNvSpPr>
            <a:spLocks noChangeShapeType="1"/>
          </p:cNvSpPr>
          <p:nvPr/>
        </p:nvSpPr>
        <p:spPr bwMode="auto">
          <a:xfrm flipH="1">
            <a:off x="4284663" y="55181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64" name="Line 24"/>
          <p:cNvSpPr>
            <a:spLocks noChangeShapeType="1"/>
          </p:cNvSpPr>
          <p:nvPr/>
        </p:nvSpPr>
        <p:spPr bwMode="auto">
          <a:xfrm flipV="1">
            <a:off x="5149850" y="5300663"/>
            <a:ext cx="1222375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65" name="Line 25"/>
          <p:cNvSpPr>
            <a:spLocks noChangeShapeType="1"/>
          </p:cNvSpPr>
          <p:nvPr/>
        </p:nvSpPr>
        <p:spPr bwMode="auto">
          <a:xfrm flipH="1">
            <a:off x="5149850" y="5516563"/>
            <a:ext cx="1222375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66" name="Line 26"/>
          <p:cNvSpPr>
            <a:spLocks noChangeShapeType="1"/>
          </p:cNvSpPr>
          <p:nvPr/>
        </p:nvSpPr>
        <p:spPr bwMode="auto">
          <a:xfrm>
            <a:off x="6877050" y="53022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67" name="Line 27"/>
          <p:cNvSpPr>
            <a:spLocks noChangeShapeType="1"/>
          </p:cNvSpPr>
          <p:nvPr/>
        </p:nvSpPr>
        <p:spPr bwMode="auto">
          <a:xfrm flipH="1">
            <a:off x="6877050" y="55181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68" name="Rectangle 28"/>
          <p:cNvSpPr>
            <a:spLocks noChangeArrowheads="1"/>
          </p:cNvSpPr>
          <p:nvPr/>
        </p:nvSpPr>
        <p:spPr bwMode="auto">
          <a:xfrm>
            <a:off x="26273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89469" name="Line 29"/>
          <p:cNvSpPr>
            <a:spLocks noChangeShapeType="1"/>
          </p:cNvSpPr>
          <p:nvPr/>
        </p:nvSpPr>
        <p:spPr bwMode="auto">
          <a:xfrm>
            <a:off x="3132138" y="53006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70" name="Line 30"/>
          <p:cNvSpPr>
            <a:spLocks noChangeShapeType="1"/>
          </p:cNvSpPr>
          <p:nvPr/>
        </p:nvSpPr>
        <p:spPr bwMode="auto">
          <a:xfrm flipH="1" flipV="1">
            <a:off x="3132138" y="55165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71" name="Oval 31"/>
          <p:cNvSpPr>
            <a:spLocks noChangeArrowheads="1"/>
          </p:cNvSpPr>
          <p:nvPr/>
        </p:nvSpPr>
        <p:spPr bwMode="auto">
          <a:xfrm>
            <a:off x="3203575" y="38608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89472" name="Line 32"/>
          <p:cNvSpPr>
            <a:spLocks noChangeShapeType="1"/>
          </p:cNvSpPr>
          <p:nvPr/>
        </p:nvSpPr>
        <p:spPr bwMode="auto">
          <a:xfrm flipH="1">
            <a:off x="29162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9473" name="Line 33"/>
          <p:cNvSpPr>
            <a:spLocks noChangeShapeType="1"/>
          </p:cNvSpPr>
          <p:nvPr/>
        </p:nvSpPr>
        <p:spPr bwMode="auto">
          <a:xfrm>
            <a:off x="35639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" name="Rechteck 4">
            <a:extLst>
              <a:ext uri="{FF2B5EF4-FFF2-40B4-BE49-F238E27FC236}">
                <a16:creationId xmlns:a16="http://schemas.microsoft.com/office/drawing/2014/main" id="{CA70DF05-8F8F-6C46-AB82-CE8073229633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469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2AF1-26D7-D249-8E2A-870CD4D618C8}" type="slidenum">
              <a:rPr lang="de-DE"/>
              <a:pPr/>
              <a:t>9</a:t>
            </a:fld>
            <a:endParaRPr lang="de-DE"/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Insert(12)</a:t>
            </a:r>
          </a:p>
        </p:txBody>
      </p:sp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11890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94566" name="Rectangle 6"/>
          <p:cNvSpPr>
            <a:spLocks noChangeArrowheads="1"/>
          </p:cNvSpPr>
          <p:nvPr/>
        </p:nvSpPr>
        <p:spPr bwMode="auto">
          <a:xfrm>
            <a:off x="3779838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94567" name="Rectangle 7"/>
          <p:cNvSpPr>
            <a:spLocks noChangeArrowheads="1"/>
          </p:cNvSpPr>
          <p:nvPr/>
        </p:nvSpPr>
        <p:spPr bwMode="auto">
          <a:xfrm>
            <a:off x="4645025" y="51577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94568" name="Rectangle 8"/>
          <p:cNvSpPr>
            <a:spLocks noChangeArrowheads="1"/>
          </p:cNvSpPr>
          <p:nvPr/>
        </p:nvSpPr>
        <p:spPr bwMode="auto">
          <a:xfrm>
            <a:off x="63738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94569" name="Rectangle 9"/>
          <p:cNvSpPr>
            <a:spLocks noChangeArrowheads="1"/>
          </p:cNvSpPr>
          <p:nvPr/>
        </p:nvSpPr>
        <p:spPr bwMode="auto">
          <a:xfrm>
            <a:off x="72374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194570" name="Oval 10"/>
          <p:cNvSpPr>
            <a:spLocks noChangeArrowheads="1"/>
          </p:cNvSpPr>
          <p:nvPr/>
        </p:nvSpPr>
        <p:spPr bwMode="auto">
          <a:xfrm>
            <a:off x="2557463" y="2781300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94571" name="Line 11"/>
          <p:cNvSpPr>
            <a:spLocks noChangeShapeType="1"/>
          </p:cNvSpPr>
          <p:nvPr/>
        </p:nvSpPr>
        <p:spPr bwMode="auto">
          <a:xfrm flipH="1">
            <a:off x="1403350" y="3286125"/>
            <a:ext cx="1225550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72" name="Line 12"/>
          <p:cNvSpPr>
            <a:spLocks noChangeShapeType="1"/>
          </p:cNvSpPr>
          <p:nvPr/>
        </p:nvSpPr>
        <p:spPr bwMode="auto">
          <a:xfrm>
            <a:off x="2989263" y="3286125"/>
            <a:ext cx="287337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73" name="Oval 13"/>
          <p:cNvSpPr>
            <a:spLocks noChangeArrowheads="1"/>
          </p:cNvSpPr>
          <p:nvPr/>
        </p:nvSpPr>
        <p:spPr bwMode="auto">
          <a:xfrm>
            <a:off x="6805613" y="393382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194574" name="Oval 14"/>
          <p:cNvSpPr>
            <a:spLocks noChangeArrowheads="1"/>
          </p:cNvSpPr>
          <p:nvPr/>
        </p:nvSpPr>
        <p:spPr bwMode="auto">
          <a:xfrm>
            <a:off x="6013450" y="27813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94575" name="Line 15"/>
          <p:cNvSpPr>
            <a:spLocks noChangeShapeType="1"/>
          </p:cNvSpPr>
          <p:nvPr/>
        </p:nvSpPr>
        <p:spPr bwMode="auto">
          <a:xfrm flipH="1">
            <a:off x="4932363" y="3286125"/>
            <a:ext cx="1152525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76" name="Line 16"/>
          <p:cNvSpPr>
            <a:spLocks noChangeShapeType="1"/>
          </p:cNvSpPr>
          <p:nvPr/>
        </p:nvSpPr>
        <p:spPr bwMode="auto">
          <a:xfrm>
            <a:off x="6445250" y="3286125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77" name="Line 17"/>
          <p:cNvSpPr>
            <a:spLocks noChangeShapeType="1"/>
          </p:cNvSpPr>
          <p:nvPr/>
        </p:nvSpPr>
        <p:spPr bwMode="auto">
          <a:xfrm flipH="1">
            <a:off x="6588125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78" name="Line 18"/>
          <p:cNvSpPr>
            <a:spLocks noChangeShapeType="1"/>
          </p:cNvSpPr>
          <p:nvPr/>
        </p:nvSpPr>
        <p:spPr bwMode="auto">
          <a:xfrm>
            <a:off x="7092950" y="4437063"/>
            <a:ext cx="360363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79" name="Oval 19"/>
          <p:cNvSpPr>
            <a:spLocks noChangeArrowheads="1"/>
          </p:cNvSpPr>
          <p:nvPr/>
        </p:nvSpPr>
        <p:spPr bwMode="auto">
          <a:xfrm>
            <a:off x="4284663" y="162877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94580" name="Line 20"/>
          <p:cNvSpPr>
            <a:spLocks noChangeShapeType="1"/>
          </p:cNvSpPr>
          <p:nvPr/>
        </p:nvSpPr>
        <p:spPr bwMode="auto">
          <a:xfrm flipH="1">
            <a:off x="3060700" y="1989138"/>
            <a:ext cx="1223963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81" name="Line 21"/>
          <p:cNvSpPr>
            <a:spLocks noChangeShapeType="1"/>
          </p:cNvSpPr>
          <p:nvPr/>
        </p:nvSpPr>
        <p:spPr bwMode="auto">
          <a:xfrm>
            <a:off x="4789488" y="2062163"/>
            <a:ext cx="12239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82" name="Line 22"/>
          <p:cNvSpPr>
            <a:spLocks noChangeShapeType="1"/>
          </p:cNvSpPr>
          <p:nvPr/>
        </p:nvSpPr>
        <p:spPr bwMode="auto">
          <a:xfrm>
            <a:off x="1692275" y="5300663"/>
            <a:ext cx="93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83" name="Line 23"/>
          <p:cNvSpPr>
            <a:spLocks noChangeShapeType="1"/>
          </p:cNvSpPr>
          <p:nvPr/>
        </p:nvSpPr>
        <p:spPr bwMode="auto">
          <a:xfrm flipH="1" flipV="1">
            <a:off x="1692275" y="5516563"/>
            <a:ext cx="93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84" name="Line 24"/>
          <p:cNvSpPr>
            <a:spLocks noChangeShapeType="1"/>
          </p:cNvSpPr>
          <p:nvPr/>
        </p:nvSpPr>
        <p:spPr bwMode="auto">
          <a:xfrm>
            <a:off x="4284663" y="53022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85" name="Line 25"/>
          <p:cNvSpPr>
            <a:spLocks noChangeShapeType="1"/>
          </p:cNvSpPr>
          <p:nvPr/>
        </p:nvSpPr>
        <p:spPr bwMode="auto">
          <a:xfrm flipH="1">
            <a:off x="4284663" y="55181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86" name="Line 26"/>
          <p:cNvSpPr>
            <a:spLocks noChangeShapeType="1"/>
          </p:cNvSpPr>
          <p:nvPr/>
        </p:nvSpPr>
        <p:spPr bwMode="auto">
          <a:xfrm flipV="1">
            <a:off x="5149850" y="5300663"/>
            <a:ext cx="1222375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87" name="Line 27"/>
          <p:cNvSpPr>
            <a:spLocks noChangeShapeType="1"/>
          </p:cNvSpPr>
          <p:nvPr/>
        </p:nvSpPr>
        <p:spPr bwMode="auto">
          <a:xfrm flipH="1">
            <a:off x="5149850" y="5516563"/>
            <a:ext cx="1222375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88" name="Line 28"/>
          <p:cNvSpPr>
            <a:spLocks noChangeShapeType="1"/>
          </p:cNvSpPr>
          <p:nvPr/>
        </p:nvSpPr>
        <p:spPr bwMode="auto">
          <a:xfrm>
            <a:off x="6877050" y="53022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89" name="Line 29"/>
          <p:cNvSpPr>
            <a:spLocks noChangeShapeType="1"/>
          </p:cNvSpPr>
          <p:nvPr/>
        </p:nvSpPr>
        <p:spPr bwMode="auto">
          <a:xfrm flipH="1">
            <a:off x="6877050" y="551815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90" name="Rectangle 30"/>
          <p:cNvSpPr>
            <a:spLocks noChangeArrowheads="1"/>
          </p:cNvSpPr>
          <p:nvPr/>
        </p:nvSpPr>
        <p:spPr bwMode="auto">
          <a:xfrm>
            <a:off x="2627313" y="51577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94591" name="Line 31"/>
          <p:cNvSpPr>
            <a:spLocks noChangeShapeType="1"/>
          </p:cNvSpPr>
          <p:nvPr/>
        </p:nvSpPr>
        <p:spPr bwMode="auto">
          <a:xfrm>
            <a:off x="3132138" y="53006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92" name="Line 32"/>
          <p:cNvSpPr>
            <a:spLocks noChangeShapeType="1"/>
          </p:cNvSpPr>
          <p:nvPr/>
        </p:nvSpPr>
        <p:spPr bwMode="auto">
          <a:xfrm flipH="1" flipV="1">
            <a:off x="3132138" y="5516563"/>
            <a:ext cx="6477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93" name="Oval 33"/>
          <p:cNvSpPr>
            <a:spLocks noChangeArrowheads="1"/>
          </p:cNvSpPr>
          <p:nvPr/>
        </p:nvSpPr>
        <p:spPr bwMode="auto">
          <a:xfrm>
            <a:off x="3203575" y="38608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94594" name="Line 34"/>
          <p:cNvSpPr>
            <a:spLocks noChangeShapeType="1"/>
          </p:cNvSpPr>
          <p:nvPr/>
        </p:nvSpPr>
        <p:spPr bwMode="auto">
          <a:xfrm flipH="1">
            <a:off x="29162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595" name="Line 35"/>
          <p:cNvSpPr>
            <a:spLocks noChangeShapeType="1"/>
          </p:cNvSpPr>
          <p:nvPr/>
        </p:nvSpPr>
        <p:spPr bwMode="auto">
          <a:xfrm>
            <a:off x="3563938" y="4365625"/>
            <a:ext cx="4318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" name="Rechteck 4">
            <a:extLst>
              <a:ext uri="{FF2B5EF4-FFF2-40B4-BE49-F238E27FC236}">
                <a16:creationId xmlns:a16="http://schemas.microsoft.com/office/drawing/2014/main" id="{E11F0EDF-9603-3746-A366-6C89C3E20ADE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97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94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94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945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000" fill="hold"/>
                                        <p:tgtEl>
                                          <p:spTgt spid="194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194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945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6615</TotalTime>
  <Words>2200</Words>
  <Application>Microsoft Macintosh PowerPoint</Application>
  <PresentationFormat>On-screen Show (4:3)</PresentationFormat>
  <Paragraphs>567</Paragraphs>
  <Slides>41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Calibri</vt:lpstr>
      <vt:lpstr>cmsy10</vt:lpstr>
      <vt:lpstr>Myriad Pro</vt:lpstr>
      <vt:lpstr>Symbol</vt:lpstr>
      <vt:lpstr>7_Standarddesign</vt:lpstr>
      <vt:lpstr>Algorithmen und Datenstrukturen</vt:lpstr>
      <vt:lpstr>Binärer Suchbaum</vt:lpstr>
      <vt:lpstr>search(k) Operation</vt:lpstr>
      <vt:lpstr>Binärer Suchbaum als Navigationsstruktur</vt:lpstr>
      <vt:lpstr>Search(9)</vt:lpstr>
      <vt:lpstr>Insert Operation</vt:lpstr>
      <vt:lpstr>Insert(5)</vt:lpstr>
      <vt:lpstr>Insert(5)</vt:lpstr>
      <vt:lpstr>Insert(12)</vt:lpstr>
      <vt:lpstr>Insert(12)</vt:lpstr>
      <vt:lpstr>Delete Operation</vt:lpstr>
      <vt:lpstr>Delete(1)</vt:lpstr>
      <vt:lpstr>Delete(1)</vt:lpstr>
      <vt:lpstr>Delete(14)</vt:lpstr>
      <vt:lpstr>Delete(14)</vt:lpstr>
      <vt:lpstr>Entarteter Binärbaum</vt:lpstr>
      <vt:lpstr>Automatische Umstrukturierung </vt:lpstr>
      <vt:lpstr>Definition: Ausgeglichener Suchbaum</vt:lpstr>
      <vt:lpstr>Ein weiterer Zeiger pro Knoten…</vt:lpstr>
      <vt:lpstr>Navigationsbäume mit Zeigern auf Listenelemente</vt:lpstr>
      <vt:lpstr>Selbstorganisierende Bäume</vt:lpstr>
      <vt:lpstr>Danksagung</vt:lpstr>
      <vt:lpstr>Splay-Baum</vt:lpstr>
      <vt:lpstr>Splay-Baum</vt:lpstr>
      <vt:lpstr>Splay-Baum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1579</cp:revision>
  <cp:lastPrinted>2015-04-09T12:56:16Z</cp:lastPrinted>
  <dcterms:created xsi:type="dcterms:W3CDTF">2010-04-27T12:26:40Z</dcterms:created>
  <dcterms:modified xsi:type="dcterms:W3CDTF">2020-04-16T19:20:22Z</dcterms:modified>
</cp:coreProperties>
</file>