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1"/>
  </p:notesMasterIdLst>
  <p:handoutMasterIdLst>
    <p:handoutMasterId r:id="rId32"/>
  </p:handoutMasterIdLst>
  <p:sldIdLst>
    <p:sldId id="273" r:id="rId2"/>
    <p:sldId id="487" r:id="rId3"/>
    <p:sldId id="488" r:id="rId4"/>
    <p:sldId id="667" r:id="rId5"/>
    <p:sldId id="489" r:id="rId6"/>
    <p:sldId id="747" r:id="rId7"/>
    <p:sldId id="746" r:id="rId8"/>
    <p:sldId id="491" r:id="rId9"/>
    <p:sldId id="492" r:id="rId10"/>
    <p:sldId id="493" r:id="rId11"/>
    <p:sldId id="494" r:id="rId12"/>
    <p:sldId id="495" r:id="rId13"/>
    <p:sldId id="751" r:id="rId14"/>
    <p:sldId id="752" r:id="rId15"/>
    <p:sldId id="755" r:id="rId16"/>
    <p:sldId id="756" r:id="rId17"/>
    <p:sldId id="750" r:id="rId18"/>
    <p:sldId id="497" r:id="rId19"/>
    <p:sldId id="498" r:id="rId20"/>
    <p:sldId id="499" r:id="rId21"/>
    <p:sldId id="500" r:id="rId22"/>
    <p:sldId id="501" r:id="rId23"/>
    <p:sldId id="502" r:id="rId24"/>
    <p:sldId id="503" r:id="rId25"/>
    <p:sldId id="754" r:id="rId26"/>
    <p:sldId id="505" r:id="rId27"/>
    <p:sldId id="506" r:id="rId28"/>
    <p:sldId id="507" r:id="rId29"/>
    <p:sldId id="757" r:id="rId3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833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10"/>
    <p:restoredTop sz="94762"/>
  </p:normalViewPr>
  <p:slideViewPr>
    <p:cSldViewPr>
      <p:cViewPr varScale="1">
        <p:scale>
          <a:sx n="59" d="100"/>
          <a:sy n="59" d="100"/>
        </p:scale>
        <p:origin x="200" y="1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17.04.20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17.04.20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3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24D5B89-3325-D044-A9E2-707542AC534C}" type="datetime1">
              <a:rPr lang="de-DE"/>
              <a:pPr/>
              <a:t>17.04.20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3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33590-2229-F248-96F0-143ED4C33B9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3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>
                <a:cs typeface="+mn-cs"/>
              </a:rPr>
              <a:t> 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0E6D-742B-CE43-AF60-F22DCAD8B02C}" type="slidenum">
              <a:rPr lang="de-DE"/>
              <a:pPr/>
              <a:t>10</a:t>
            </a:fld>
            <a:endParaRPr lang="de-DE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477"/>
            <a:ext cx="8229600" cy="49688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 err="1">
                <a:solidFill>
                  <a:schemeClr val="accent2"/>
                </a:solidFill>
              </a:rPr>
              <a:t>Begründung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>
                <a:solidFill>
                  <a:schemeClr val="accent2"/>
                </a:solidFill>
              </a:rPr>
              <a:t>für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>
                <a:solidFill>
                  <a:schemeClr val="accent2"/>
                </a:solidFill>
              </a:rPr>
              <a:t>Korrektheit</a:t>
            </a:r>
            <a:r>
              <a:rPr lang="en-US" sz="2400" dirty="0">
                <a:solidFill>
                  <a:schemeClr val="accent2"/>
                </a:solidFill>
              </a:rPr>
              <a:t> der </a:t>
            </a:r>
            <a:r>
              <a:rPr lang="en-US" sz="2400" dirty="0" err="1">
                <a:solidFill>
                  <a:schemeClr val="accent2"/>
                </a:solidFill>
              </a:rPr>
              <a:t>Behauptung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 err="1"/>
              <a:t>Induktion</a:t>
            </a:r>
            <a:r>
              <a:rPr lang="en-US" sz="2400" dirty="0"/>
              <a:t> </a:t>
            </a:r>
            <a:r>
              <a:rPr lang="en-US" sz="2400" dirty="0" err="1"/>
              <a:t>über</a:t>
            </a:r>
            <a:r>
              <a:rPr lang="en-US" sz="2400" dirty="0"/>
              <a:t> die </a:t>
            </a:r>
            <a:r>
              <a:rPr lang="en-US" sz="2400" dirty="0" err="1"/>
              <a:t>Folge</a:t>
            </a:r>
            <a:r>
              <a:rPr lang="en-US" sz="2400" dirty="0"/>
              <a:t> der </a:t>
            </a:r>
            <a:r>
              <a:rPr lang="en-US" sz="2400" dirty="0" err="1"/>
              <a:t>Rotationen</a:t>
            </a:r>
            <a:r>
              <a:rPr lang="en-US" sz="2400" dirty="0"/>
              <a:t>.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dirty="0">
                <a:solidFill>
                  <a:schemeClr val="hlink"/>
                </a:solidFill>
              </a:rPr>
              <a:t>r</a:t>
            </a:r>
            <a:r>
              <a:rPr lang="en-US" sz="2400" dirty="0"/>
              <a:t> und </a:t>
            </a:r>
            <a:r>
              <a:rPr lang="en-US" sz="2400" dirty="0" err="1">
                <a:solidFill>
                  <a:schemeClr val="hlink"/>
                </a:solidFill>
              </a:rPr>
              <a:t>tw</a:t>
            </a:r>
            <a:r>
              <a:rPr lang="en-US" sz="2400" dirty="0"/>
              <a:t> : Rang und </a:t>
            </a:r>
            <a:r>
              <a:rPr lang="en-US" sz="2400" dirty="0" err="1"/>
              <a:t>Gewicht</a:t>
            </a:r>
            <a:r>
              <a:rPr lang="en-US" sz="2400" dirty="0"/>
              <a:t> </a:t>
            </a:r>
            <a:r>
              <a:rPr lang="en-US" sz="2400" dirty="0" err="1"/>
              <a:t>vor</a:t>
            </a:r>
            <a:r>
              <a:rPr lang="en-US" sz="2400" dirty="0"/>
              <a:t> Rotation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dirty="0">
                <a:solidFill>
                  <a:schemeClr val="hlink"/>
                </a:solidFill>
              </a:rPr>
              <a:t>r’</a:t>
            </a:r>
            <a:r>
              <a:rPr lang="en-US" sz="2400" dirty="0"/>
              <a:t> und </a:t>
            </a:r>
            <a:r>
              <a:rPr lang="en-US" sz="2400" dirty="0" err="1">
                <a:solidFill>
                  <a:schemeClr val="hlink"/>
                </a:solidFill>
              </a:rPr>
              <a:t>tw</a:t>
            </a:r>
            <a:r>
              <a:rPr lang="en-US" sz="2400" dirty="0">
                <a:solidFill>
                  <a:schemeClr val="hlink"/>
                </a:solidFill>
              </a:rPr>
              <a:t>’</a:t>
            </a:r>
            <a:r>
              <a:rPr lang="en-US" sz="2400" dirty="0"/>
              <a:t>: Rang und </a:t>
            </a:r>
            <a:r>
              <a:rPr lang="en-US" sz="2400" dirty="0" err="1"/>
              <a:t>Gewicht</a:t>
            </a:r>
            <a:r>
              <a:rPr lang="en-US" sz="2400" dirty="0"/>
              <a:t> </a:t>
            </a:r>
            <a:r>
              <a:rPr lang="en-US" sz="2400" dirty="0" err="1"/>
              <a:t>nach</a:t>
            </a:r>
            <a:r>
              <a:rPr lang="en-US" sz="2400" dirty="0"/>
              <a:t> Rotation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1. Fall:</a:t>
            </a:r>
          </a:p>
          <a:p>
            <a:pPr marL="609600" indent="-609600">
              <a:lnSpc>
                <a:spcPct val="80000"/>
              </a:lnSpc>
            </a:pPr>
            <a:endParaRPr lang="en-US" sz="2400" dirty="0"/>
          </a:p>
          <a:p>
            <a:pPr marL="609600" indent="-609600">
              <a:lnSpc>
                <a:spcPct val="80000"/>
              </a:lnSpc>
            </a:pPr>
            <a:endParaRPr lang="en-US" sz="2400" dirty="0"/>
          </a:p>
          <a:p>
            <a:pPr marL="609600" indent="-609600">
              <a:lnSpc>
                <a:spcPct val="80000"/>
              </a:lnSpc>
            </a:pPr>
            <a:endParaRPr lang="en-US" sz="2400" dirty="0"/>
          </a:p>
          <a:p>
            <a:pPr marL="609600" indent="-609600">
              <a:lnSpc>
                <a:spcPct val="80000"/>
              </a:lnSpc>
            </a:pPr>
            <a:endParaRPr lang="en-US" sz="24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 err="1"/>
              <a:t>Amortisierte</a:t>
            </a:r>
            <a:r>
              <a:rPr lang="en-US" sz="2400" dirty="0"/>
              <a:t> </a:t>
            </a:r>
            <a:r>
              <a:rPr lang="en-US" sz="2400" dirty="0" err="1"/>
              <a:t>Kosten</a:t>
            </a:r>
            <a:r>
              <a:rPr lang="en-US" sz="2400" dirty="0"/>
              <a:t>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hlink"/>
                </a:solidFill>
              </a:rPr>
              <a:t>   ≤ 1+r’(x)+r’(y)-r(x)-r(y) ≤ 1+r’(x)-r(x)</a:t>
            </a:r>
            <a:r>
              <a:rPr lang="en-US" sz="2400" dirty="0"/>
              <a:t>   da </a:t>
            </a:r>
            <a:r>
              <a:rPr lang="en-US" sz="2400" dirty="0">
                <a:solidFill>
                  <a:schemeClr val="hlink"/>
                </a:solidFill>
              </a:rPr>
              <a:t>r’(y)≤r(y)</a:t>
            </a:r>
            <a:r>
              <a:rPr lang="en-US" sz="2400" dirty="0"/>
              <a:t> </a:t>
            </a:r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2130425" algn="l"/>
              </a:tabLst>
            </a:pPr>
            <a:r>
              <a:rPr lang="en-US" sz="2400" dirty="0">
                <a:solidFill>
                  <a:schemeClr val="hlink"/>
                </a:solidFill>
              </a:rPr>
              <a:t>   ≤ 1+3(r’(x)-r(x))</a:t>
            </a:r>
            <a:r>
              <a:rPr lang="en-US" sz="2400" dirty="0"/>
              <a:t>                                     da </a:t>
            </a:r>
            <a:r>
              <a:rPr lang="en-US" sz="2400" dirty="0">
                <a:solidFill>
                  <a:schemeClr val="hlink"/>
                </a:solidFill>
              </a:rPr>
              <a:t>r’(x)≥r(x)</a:t>
            </a:r>
          </a:p>
        </p:txBody>
      </p:sp>
      <p:grpSp>
        <p:nvGrpSpPr>
          <p:cNvPr id="358428" name="Group 28"/>
          <p:cNvGrpSpPr>
            <a:grpSpLocks/>
          </p:cNvGrpSpPr>
          <p:nvPr/>
        </p:nvGrpSpPr>
        <p:grpSpPr bwMode="auto">
          <a:xfrm>
            <a:off x="1619250" y="3213100"/>
            <a:ext cx="5184775" cy="1511300"/>
            <a:chOff x="703" y="2341"/>
            <a:chExt cx="4400" cy="1270"/>
          </a:xfrm>
        </p:grpSpPr>
        <p:sp>
          <p:nvSpPr>
            <p:cNvPr id="358404" name="AutoShape 4"/>
            <p:cNvSpPr>
              <a:spLocks noChangeArrowheads="1"/>
            </p:cNvSpPr>
            <p:nvPr/>
          </p:nvSpPr>
          <p:spPr bwMode="auto">
            <a:xfrm>
              <a:off x="703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58405" name="AutoShape 5"/>
            <p:cNvSpPr>
              <a:spLocks noChangeArrowheads="1"/>
            </p:cNvSpPr>
            <p:nvPr/>
          </p:nvSpPr>
          <p:spPr bwMode="auto">
            <a:xfrm>
              <a:off x="1474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58406" name="Line 6"/>
            <p:cNvSpPr>
              <a:spLocks noChangeShapeType="1"/>
            </p:cNvSpPr>
            <p:nvPr/>
          </p:nvSpPr>
          <p:spPr bwMode="auto">
            <a:xfrm flipV="1">
              <a:off x="930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8407" name="Line 7"/>
            <p:cNvSpPr>
              <a:spLocks noChangeShapeType="1"/>
            </p:cNvSpPr>
            <p:nvPr/>
          </p:nvSpPr>
          <p:spPr bwMode="auto">
            <a:xfrm flipH="1" flipV="1">
              <a:off x="1338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8408" name="Oval 8"/>
            <p:cNvSpPr>
              <a:spLocks noChangeArrowheads="1"/>
            </p:cNvSpPr>
            <p:nvPr/>
          </p:nvSpPr>
          <p:spPr bwMode="auto">
            <a:xfrm>
              <a:off x="1247" y="284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8409" name="Line 9"/>
            <p:cNvSpPr>
              <a:spLocks noChangeShapeType="1"/>
            </p:cNvSpPr>
            <p:nvPr/>
          </p:nvSpPr>
          <p:spPr bwMode="auto">
            <a:xfrm flipV="1">
              <a:off x="1429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8410" name="AutoShape 10"/>
            <p:cNvSpPr>
              <a:spLocks noChangeArrowheads="1"/>
            </p:cNvSpPr>
            <p:nvPr/>
          </p:nvSpPr>
          <p:spPr bwMode="auto">
            <a:xfrm>
              <a:off x="1973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58411" name="Line 11"/>
            <p:cNvSpPr>
              <a:spLocks noChangeShapeType="1"/>
            </p:cNvSpPr>
            <p:nvPr/>
          </p:nvSpPr>
          <p:spPr bwMode="auto">
            <a:xfrm flipH="1" flipV="1">
              <a:off x="1837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8412" name="Oval 12"/>
            <p:cNvSpPr>
              <a:spLocks noChangeArrowheads="1"/>
            </p:cNvSpPr>
            <p:nvPr/>
          </p:nvSpPr>
          <p:spPr bwMode="auto">
            <a:xfrm>
              <a:off x="1746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8413" name="Line 13"/>
            <p:cNvSpPr>
              <a:spLocks noChangeShapeType="1"/>
            </p:cNvSpPr>
            <p:nvPr/>
          </p:nvSpPr>
          <p:spPr bwMode="auto">
            <a:xfrm>
              <a:off x="2608" y="2976"/>
              <a:ext cx="54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8414" name="Text Box 14"/>
            <p:cNvSpPr txBox="1">
              <a:spLocks noChangeArrowheads="1"/>
            </p:cNvSpPr>
            <p:nvPr/>
          </p:nvSpPr>
          <p:spPr bwMode="auto">
            <a:xfrm>
              <a:off x="1053" y="2671"/>
              <a:ext cx="286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58415" name="Text Box 15"/>
            <p:cNvSpPr txBox="1">
              <a:spLocks noChangeArrowheads="1"/>
            </p:cNvSpPr>
            <p:nvPr/>
          </p:nvSpPr>
          <p:spPr bwMode="auto">
            <a:xfrm>
              <a:off x="1519" y="2386"/>
              <a:ext cx="286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58416" name="Line 16"/>
            <p:cNvSpPr>
              <a:spLocks noChangeShapeType="1"/>
            </p:cNvSpPr>
            <p:nvPr/>
          </p:nvSpPr>
          <p:spPr bwMode="auto">
            <a:xfrm flipV="1">
              <a:off x="3606" y="2568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8417" name="Line 17"/>
            <p:cNvSpPr>
              <a:spLocks noChangeShapeType="1"/>
            </p:cNvSpPr>
            <p:nvPr/>
          </p:nvSpPr>
          <p:spPr bwMode="auto">
            <a:xfrm flipH="1" flipV="1">
              <a:off x="4014" y="2568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8418" name="Oval 18"/>
            <p:cNvSpPr>
              <a:spLocks noChangeArrowheads="1"/>
            </p:cNvSpPr>
            <p:nvPr/>
          </p:nvSpPr>
          <p:spPr bwMode="auto">
            <a:xfrm>
              <a:off x="3923" y="247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8419" name="Text Box 19"/>
            <p:cNvSpPr txBox="1">
              <a:spLocks noChangeArrowheads="1"/>
            </p:cNvSpPr>
            <p:nvPr/>
          </p:nvSpPr>
          <p:spPr bwMode="auto">
            <a:xfrm>
              <a:off x="3697" y="2341"/>
              <a:ext cx="285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58420" name="AutoShape 20"/>
            <p:cNvSpPr>
              <a:spLocks noChangeArrowheads="1"/>
            </p:cNvSpPr>
            <p:nvPr/>
          </p:nvSpPr>
          <p:spPr bwMode="auto">
            <a:xfrm>
              <a:off x="3379" y="2840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58421" name="AutoShape 21"/>
            <p:cNvSpPr>
              <a:spLocks noChangeArrowheads="1"/>
            </p:cNvSpPr>
            <p:nvPr/>
          </p:nvSpPr>
          <p:spPr bwMode="auto">
            <a:xfrm>
              <a:off x="3833" y="315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58422" name="AutoShape 22"/>
            <p:cNvSpPr>
              <a:spLocks noChangeArrowheads="1"/>
            </p:cNvSpPr>
            <p:nvPr/>
          </p:nvSpPr>
          <p:spPr bwMode="auto">
            <a:xfrm>
              <a:off x="4604" y="315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58423" name="Line 23"/>
            <p:cNvSpPr>
              <a:spLocks noChangeShapeType="1"/>
            </p:cNvSpPr>
            <p:nvPr/>
          </p:nvSpPr>
          <p:spPr bwMode="auto">
            <a:xfrm flipV="1">
              <a:off x="4060" y="288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8424" name="Line 24"/>
            <p:cNvSpPr>
              <a:spLocks noChangeShapeType="1"/>
            </p:cNvSpPr>
            <p:nvPr/>
          </p:nvSpPr>
          <p:spPr bwMode="auto">
            <a:xfrm flipH="1" flipV="1">
              <a:off x="4468" y="288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8425" name="Oval 25"/>
            <p:cNvSpPr>
              <a:spLocks noChangeArrowheads="1"/>
            </p:cNvSpPr>
            <p:nvPr/>
          </p:nvSpPr>
          <p:spPr bwMode="auto">
            <a:xfrm>
              <a:off x="4377" y="279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8426" name="Text Box 26"/>
            <p:cNvSpPr txBox="1">
              <a:spLocks noChangeArrowheads="1"/>
            </p:cNvSpPr>
            <p:nvPr/>
          </p:nvSpPr>
          <p:spPr bwMode="auto">
            <a:xfrm>
              <a:off x="4557" y="2659"/>
              <a:ext cx="286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58427" name="Text Box 27"/>
            <p:cNvSpPr txBox="1">
              <a:spLocks noChangeArrowheads="1"/>
            </p:cNvSpPr>
            <p:nvPr/>
          </p:nvSpPr>
          <p:spPr bwMode="auto">
            <a:xfrm>
              <a:off x="2652" y="2568"/>
              <a:ext cx="488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</a:t>
              </a:r>
            </a:p>
          </p:txBody>
        </p:sp>
      </p:grpSp>
      <p:sp>
        <p:nvSpPr>
          <p:cNvPr id="358429" name="Oval 29"/>
          <p:cNvSpPr>
            <a:spLocks noChangeArrowheads="1"/>
          </p:cNvSpPr>
          <p:nvPr/>
        </p:nvSpPr>
        <p:spPr bwMode="auto">
          <a:xfrm>
            <a:off x="971550" y="5229225"/>
            <a:ext cx="215900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30" name="Oval 30"/>
          <p:cNvSpPr>
            <a:spLocks noChangeArrowheads="1"/>
          </p:cNvSpPr>
          <p:nvPr/>
        </p:nvSpPr>
        <p:spPr bwMode="auto">
          <a:xfrm>
            <a:off x="1258888" y="5229225"/>
            <a:ext cx="2305050" cy="431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31" name="Text Box 31"/>
          <p:cNvSpPr txBox="1">
            <a:spLocks noChangeArrowheads="1"/>
          </p:cNvSpPr>
          <p:nvPr/>
        </p:nvSpPr>
        <p:spPr bwMode="auto">
          <a:xfrm>
            <a:off x="72634" y="4076700"/>
            <a:ext cx="13083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Laufzeit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(1 Rotation)</a:t>
            </a:r>
          </a:p>
        </p:txBody>
      </p:sp>
      <p:sp>
        <p:nvSpPr>
          <p:cNvPr id="358432" name="Text Box 32"/>
          <p:cNvSpPr txBox="1">
            <a:spLocks noChangeArrowheads="1"/>
          </p:cNvSpPr>
          <p:nvPr/>
        </p:nvSpPr>
        <p:spPr bwMode="auto">
          <a:xfrm>
            <a:off x="3059113" y="5805488"/>
            <a:ext cx="1789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Änderung</a:t>
            </a:r>
            <a:r>
              <a:rPr lang="en-US" dirty="0">
                <a:solidFill>
                  <a:srgbClr val="FF0000"/>
                </a:solidFill>
              </a:rPr>
              <a:t> von </a:t>
            </a:r>
            <a:r>
              <a:rPr lang="en-US" dirty="0">
                <a:solidFill>
                  <a:srgbClr val="FF0000"/>
                </a:solidFill>
                <a:latin typeface="Symbol" charset="0"/>
                <a:sym typeface="Symbol" charset="0"/>
              </a:rPr>
              <a:t>𝜙</a:t>
            </a:r>
          </a:p>
        </p:txBody>
      </p:sp>
      <p:sp>
        <p:nvSpPr>
          <p:cNvPr id="358433" name="Line 33"/>
          <p:cNvSpPr>
            <a:spLocks noChangeShapeType="1"/>
          </p:cNvSpPr>
          <p:nvPr/>
        </p:nvSpPr>
        <p:spPr bwMode="auto">
          <a:xfrm>
            <a:off x="755650" y="4724400"/>
            <a:ext cx="215900" cy="4333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8434" name="Line 34"/>
          <p:cNvSpPr>
            <a:spLocks noChangeShapeType="1"/>
          </p:cNvSpPr>
          <p:nvPr/>
        </p:nvSpPr>
        <p:spPr bwMode="auto">
          <a:xfrm flipH="1" flipV="1">
            <a:off x="3563938" y="5589588"/>
            <a:ext cx="215900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" name="Rechteck 4">
            <a:extLst>
              <a:ext uri="{FF2B5EF4-FFF2-40B4-BE49-F238E27FC236}">
                <a16:creationId xmlns:a16="http://schemas.microsoft.com/office/drawing/2014/main" id="{EA272BD7-5662-E145-91F2-983AA64D9CB5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14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8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9" grpId="0" animBg="1"/>
      <p:bldP spid="358430" grpId="0" animBg="1"/>
      <p:bldP spid="358431" grpId="0"/>
      <p:bldP spid="358432" grpId="0"/>
      <p:bldP spid="358433" grpId="0" animBg="1"/>
      <p:bldP spid="3584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E04CF-0E6C-C946-A849-EED856DC36EE}" type="slidenum">
              <a:rPr lang="de-DE"/>
              <a:pPr/>
              <a:t>11</a:t>
            </a:fld>
            <a:endParaRPr lang="de-DE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469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2. Fall: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err="1"/>
              <a:t>Amortisierte</a:t>
            </a:r>
            <a:r>
              <a:rPr lang="en-US" sz="2800" dirty="0"/>
              <a:t> </a:t>
            </a:r>
            <a:r>
              <a:rPr lang="en-US" sz="2800" dirty="0" err="1"/>
              <a:t>Kosten</a:t>
            </a:r>
            <a:r>
              <a:rPr lang="en-US" sz="2800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≤ 2+r’(x)+r’(y)+r’(z)-r(x)-r(y)-r(z)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hlink"/>
                </a:solidFill>
              </a:rPr>
              <a:t> = 2+r’(y)+r’(z)-r(x)-r(y)</a:t>
            </a:r>
            <a:r>
              <a:rPr lang="en-US" sz="2800" dirty="0"/>
              <a:t>      da </a:t>
            </a:r>
            <a:r>
              <a:rPr lang="en-US" sz="2800" dirty="0">
                <a:solidFill>
                  <a:schemeClr val="hlink"/>
                </a:solidFill>
              </a:rPr>
              <a:t>r’(x)=r(z)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≤ 2+r’(x)+r’(z)-2r(x)</a:t>
            </a:r>
            <a:r>
              <a:rPr lang="en-US" sz="2800" dirty="0"/>
              <a:t>   da </a:t>
            </a:r>
            <a:r>
              <a:rPr lang="en-US" sz="2800" dirty="0">
                <a:solidFill>
                  <a:schemeClr val="hlink"/>
                </a:solidFill>
              </a:rPr>
              <a:t>r’(x)≥r’(y)</a:t>
            </a:r>
            <a:r>
              <a:rPr lang="en-US" sz="2800" dirty="0"/>
              <a:t> und </a:t>
            </a:r>
            <a:r>
              <a:rPr lang="en-US" sz="2800" dirty="0">
                <a:solidFill>
                  <a:schemeClr val="hlink"/>
                </a:solidFill>
              </a:rPr>
              <a:t>r(y)≥r(x)</a:t>
            </a:r>
          </a:p>
        </p:txBody>
      </p:sp>
      <p:grpSp>
        <p:nvGrpSpPr>
          <p:cNvPr id="359462" name="Group 38"/>
          <p:cNvGrpSpPr>
            <a:grpSpLocks/>
          </p:cNvGrpSpPr>
          <p:nvPr/>
        </p:nvGrpSpPr>
        <p:grpSpPr bwMode="auto">
          <a:xfrm>
            <a:off x="827088" y="1773238"/>
            <a:ext cx="7453312" cy="2016125"/>
            <a:chOff x="250" y="2024"/>
            <a:chExt cx="5352" cy="1588"/>
          </a:xfrm>
        </p:grpSpPr>
        <p:sp>
          <p:nvSpPr>
            <p:cNvPr id="359428" name="AutoShape 4"/>
            <p:cNvSpPr>
              <a:spLocks noChangeArrowheads="1"/>
            </p:cNvSpPr>
            <p:nvPr/>
          </p:nvSpPr>
          <p:spPr bwMode="auto">
            <a:xfrm>
              <a:off x="250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59429" name="AutoShape 5"/>
            <p:cNvSpPr>
              <a:spLocks noChangeArrowheads="1"/>
            </p:cNvSpPr>
            <p:nvPr/>
          </p:nvSpPr>
          <p:spPr bwMode="auto">
            <a:xfrm>
              <a:off x="1021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59430" name="Line 6"/>
            <p:cNvSpPr>
              <a:spLocks noChangeShapeType="1"/>
            </p:cNvSpPr>
            <p:nvPr/>
          </p:nvSpPr>
          <p:spPr bwMode="auto">
            <a:xfrm flipV="1">
              <a:off x="477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31" name="Line 7"/>
            <p:cNvSpPr>
              <a:spLocks noChangeShapeType="1"/>
            </p:cNvSpPr>
            <p:nvPr/>
          </p:nvSpPr>
          <p:spPr bwMode="auto">
            <a:xfrm flipH="1" flipV="1">
              <a:off x="885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32" name="Oval 8"/>
            <p:cNvSpPr>
              <a:spLocks noChangeArrowheads="1"/>
            </p:cNvSpPr>
            <p:nvPr/>
          </p:nvSpPr>
          <p:spPr bwMode="auto">
            <a:xfrm>
              <a:off x="794" y="284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433" name="Line 9"/>
            <p:cNvSpPr>
              <a:spLocks noChangeShapeType="1"/>
            </p:cNvSpPr>
            <p:nvPr/>
          </p:nvSpPr>
          <p:spPr bwMode="auto">
            <a:xfrm flipV="1">
              <a:off x="976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34" name="AutoShape 10"/>
            <p:cNvSpPr>
              <a:spLocks noChangeArrowheads="1"/>
            </p:cNvSpPr>
            <p:nvPr/>
          </p:nvSpPr>
          <p:spPr bwMode="auto">
            <a:xfrm>
              <a:off x="1520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59435" name="Line 11"/>
            <p:cNvSpPr>
              <a:spLocks noChangeShapeType="1"/>
            </p:cNvSpPr>
            <p:nvPr/>
          </p:nvSpPr>
          <p:spPr bwMode="auto">
            <a:xfrm flipH="1" flipV="1">
              <a:off x="1384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36" name="Oval 12"/>
            <p:cNvSpPr>
              <a:spLocks noChangeArrowheads="1"/>
            </p:cNvSpPr>
            <p:nvPr/>
          </p:nvSpPr>
          <p:spPr bwMode="auto">
            <a:xfrm>
              <a:off x="1293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437" name="Line 13"/>
            <p:cNvSpPr>
              <a:spLocks noChangeShapeType="1"/>
            </p:cNvSpPr>
            <p:nvPr/>
          </p:nvSpPr>
          <p:spPr bwMode="auto">
            <a:xfrm>
              <a:off x="2653" y="3203"/>
              <a:ext cx="59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38" name="Text Box 14"/>
            <p:cNvSpPr txBox="1">
              <a:spLocks noChangeArrowheads="1"/>
            </p:cNvSpPr>
            <p:nvPr/>
          </p:nvSpPr>
          <p:spPr bwMode="auto">
            <a:xfrm>
              <a:off x="600" y="2670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59439" name="Text Box 15"/>
            <p:cNvSpPr txBox="1">
              <a:spLocks noChangeArrowheads="1"/>
            </p:cNvSpPr>
            <p:nvPr/>
          </p:nvSpPr>
          <p:spPr bwMode="auto">
            <a:xfrm>
              <a:off x="1066" y="2387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59440" name="Line 16"/>
            <p:cNvSpPr>
              <a:spLocks noChangeShapeType="1"/>
            </p:cNvSpPr>
            <p:nvPr/>
          </p:nvSpPr>
          <p:spPr bwMode="auto">
            <a:xfrm flipV="1">
              <a:off x="4105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41" name="Line 17"/>
            <p:cNvSpPr>
              <a:spLocks noChangeShapeType="1"/>
            </p:cNvSpPr>
            <p:nvPr/>
          </p:nvSpPr>
          <p:spPr bwMode="auto">
            <a:xfrm flipH="1" flipV="1">
              <a:off x="4513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42" name="Oval 18"/>
            <p:cNvSpPr>
              <a:spLocks noChangeArrowheads="1"/>
            </p:cNvSpPr>
            <p:nvPr/>
          </p:nvSpPr>
          <p:spPr bwMode="auto">
            <a:xfrm>
              <a:off x="4422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443" name="Text Box 19"/>
            <p:cNvSpPr txBox="1">
              <a:spLocks noChangeArrowheads="1"/>
            </p:cNvSpPr>
            <p:nvPr/>
          </p:nvSpPr>
          <p:spPr bwMode="auto">
            <a:xfrm>
              <a:off x="4649" y="2342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59444" name="AutoShape 20"/>
            <p:cNvSpPr>
              <a:spLocks noChangeArrowheads="1"/>
            </p:cNvSpPr>
            <p:nvPr/>
          </p:nvSpPr>
          <p:spPr bwMode="auto">
            <a:xfrm>
              <a:off x="3878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59445" name="AutoShape 21"/>
            <p:cNvSpPr>
              <a:spLocks noChangeArrowheads="1"/>
            </p:cNvSpPr>
            <p:nvPr/>
          </p:nvSpPr>
          <p:spPr bwMode="auto">
            <a:xfrm>
              <a:off x="4332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59446" name="AutoShape 22"/>
            <p:cNvSpPr>
              <a:spLocks noChangeArrowheads="1"/>
            </p:cNvSpPr>
            <p:nvPr/>
          </p:nvSpPr>
          <p:spPr bwMode="auto">
            <a:xfrm>
              <a:off x="5103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59447" name="Line 23"/>
            <p:cNvSpPr>
              <a:spLocks noChangeShapeType="1"/>
            </p:cNvSpPr>
            <p:nvPr/>
          </p:nvSpPr>
          <p:spPr bwMode="auto">
            <a:xfrm flipV="1">
              <a:off x="4559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48" name="Line 24"/>
            <p:cNvSpPr>
              <a:spLocks noChangeShapeType="1"/>
            </p:cNvSpPr>
            <p:nvPr/>
          </p:nvSpPr>
          <p:spPr bwMode="auto">
            <a:xfrm flipH="1" flipV="1">
              <a:off x="4967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49" name="Oval 25"/>
            <p:cNvSpPr>
              <a:spLocks noChangeArrowheads="1"/>
            </p:cNvSpPr>
            <p:nvPr/>
          </p:nvSpPr>
          <p:spPr bwMode="auto">
            <a:xfrm>
              <a:off x="4876" y="2841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450" name="Text Box 26"/>
            <p:cNvSpPr txBox="1">
              <a:spLocks noChangeArrowheads="1"/>
            </p:cNvSpPr>
            <p:nvPr/>
          </p:nvSpPr>
          <p:spPr bwMode="auto">
            <a:xfrm>
              <a:off x="5057" y="2705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59451" name="Text Box 27"/>
            <p:cNvSpPr txBox="1">
              <a:spLocks noChangeArrowheads="1"/>
            </p:cNvSpPr>
            <p:nvPr/>
          </p:nvSpPr>
          <p:spPr bwMode="auto">
            <a:xfrm>
              <a:off x="2609" y="2841"/>
              <a:ext cx="766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zig-zig</a:t>
              </a:r>
            </a:p>
          </p:txBody>
        </p:sp>
        <p:sp>
          <p:nvSpPr>
            <p:cNvPr id="359452" name="Line 28"/>
            <p:cNvSpPr>
              <a:spLocks noChangeShapeType="1"/>
            </p:cNvSpPr>
            <p:nvPr/>
          </p:nvSpPr>
          <p:spPr bwMode="auto">
            <a:xfrm flipV="1">
              <a:off x="1475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53" name="AutoShape 29"/>
            <p:cNvSpPr>
              <a:spLocks noChangeArrowheads="1"/>
            </p:cNvSpPr>
            <p:nvPr/>
          </p:nvSpPr>
          <p:spPr bwMode="auto">
            <a:xfrm>
              <a:off x="201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59454" name="Line 30"/>
            <p:cNvSpPr>
              <a:spLocks noChangeShapeType="1"/>
            </p:cNvSpPr>
            <p:nvPr/>
          </p:nvSpPr>
          <p:spPr bwMode="auto">
            <a:xfrm flipH="1" flipV="1">
              <a:off x="1883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55" name="Oval 31"/>
            <p:cNvSpPr>
              <a:spLocks noChangeArrowheads="1"/>
            </p:cNvSpPr>
            <p:nvPr/>
          </p:nvSpPr>
          <p:spPr bwMode="auto">
            <a:xfrm>
              <a:off x="1792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456" name="Text Box 32"/>
            <p:cNvSpPr txBox="1">
              <a:spLocks noChangeArrowheads="1"/>
            </p:cNvSpPr>
            <p:nvPr/>
          </p:nvSpPr>
          <p:spPr bwMode="auto">
            <a:xfrm>
              <a:off x="1565" y="2069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59457" name="Line 33"/>
            <p:cNvSpPr>
              <a:spLocks noChangeShapeType="1"/>
            </p:cNvSpPr>
            <p:nvPr/>
          </p:nvSpPr>
          <p:spPr bwMode="auto">
            <a:xfrm flipV="1">
              <a:off x="3606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58" name="Line 34"/>
            <p:cNvSpPr>
              <a:spLocks noChangeShapeType="1"/>
            </p:cNvSpPr>
            <p:nvPr/>
          </p:nvSpPr>
          <p:spPr bwMode="auto">
            <a:xfrm flipH="1" flipV="1">
              <a:off x="4014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9459" name="Oval 35"/>
            <p:cNvSpPr>
              <a:spLocks noChangeArrowheads="1"/>
            </p:cNvSpPr>
            <p:nvPr/>
          </p:nvSpPr>
          <p:spPr bwMode="auto">
            <a:xfrm>
              <a:off x="3923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460" name="Text Box 36"/>
            <p:cNvSpPr txBox="1">
              <a:spLocks noChangeArrowheads="1"/>
            </p:cNvSpPr>
            <p:nvPr/>
          </p:nvSpPr>
          <p:spPr bwMode="auto">
            <a:xfrm>
              <a:off x="4150" y="2024"/>
              <a:ext cx="241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59461" name="AutoShape 37"/>
            <p:cNvSpPr>
              <a:spLocks noChangeArrowheads="1"/>
            </p:cNvSpPr>
            <p:nvPr/>
          </p:nvSpPr>
          <p:spPr bwMode="auto">
            <a:xfrm>
              <a:off x="337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187624" y="4941168"/>
            <a:ext cx="648961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658386" y="4941168"/>
            <a:ext cx="1121525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hteck 4">
            <a:extLst>
              <a:ext uri="{FF2B5EF4-FFF2-40B4-BE49-F238E27FC236}">
                <a16:creationId xmlns:a16="http://schemas.microsoft.com/office/drawing/2014/main" id="{C6D3BECE-BEF2-8A45-B5F1-7DFA2260C1C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8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3C12A-33B2-8C4C-955A-4DD096D7AD6D}" type="slidenum">
              <a:rPr lang="de-DE"/>
              <a:pPr/>
              <a:t>12</a:t>
            </a:fld>
            <a:endParaRPr lang="de-DE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485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2. Fall: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err="1">
                <a:solidFill>
                  <a:srgbClr val="0000FF"/>
                </a:solidFill>
              </a:rPr>
              <a:t>Behauptung</a:t>
            </a:r>
            <a:r>
              <a:rPr lang="en-US" sz="2800" dirty="0"/>
              <a:t>: </a:t>
            </a:r>
            <a:r>
              <a:rPr lang="en-US" sz="2800" dirty="0" err="1"/>
              <a:t>Es</a:t>
            </a:r>
            <a:r>
              <a:rPr lang="en-US" sz="2800" dirty="0"/>
              <a:t> gilt, </a:t>
            </a:r>
            <a:r>
              <a:rPr lang="en-US" sz="2800" dirty="0" err="1"/>
              <a:t>dass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          </a:t>
            </a:r>
            <a:r>
              <a:rPr lang="en-US" sz="2800" dirty="0">
                <a:solidFill>
                  <a:schemeClr val="hlink"/>
                </a:solidFill>
              </a:rPr>
              <a:t>2+r’(x)+r’(z)-2r(x) ≤ 3(r’(x)-r(x))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err="1"/>
              <a:t>d.h</a:t>
            </a:r>
            <a:r>
              <a:rPr lang="en-US" sz="2800" dirty="0"/>
              <a:t>.</a:t>
            </a:r>
            <a:endParaRPr lang="en-US" sz="28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                       </a:t>
            </a:r>
            <a:r>
              <a:rPr lang="en-US" sz="2800" dirty="0">
                <a:solidFill>
                  <a:schemeClr val="hlink"/>
                </a:solidFill>
              </a:rPr>
              <a:t>r(x)+r’(z) ≤ 2(r’(x)-1)</a:t>
            </a:r>
            <a:br>
              <a:rPr lang="en-US" sz="2800" dirty="0">
                <a:solidFill>
                  <a:schemeClr val="hlink"/>
                </a:solidFill>
              </a:rPr>
            </a:br>
            <a:r>
              <a:rPr lang="en-US" sz="2800" dirty="0"/>
              <a:t>und </a:t>
            </a:r>
            <a:r>
              <a:rPr lang="en-US" sz="2800" dirty="0" err="1"/>
              <a:t>damit</a:t>
            </a:r>
            <a:r>
              <a:rPr lang="en-US" sz="2800" dirty="0">
                <a:solidFill>
                  <a:schemeClr val="hlink"/>
                </a:solidFill>
              </a:rPr>
              <a:t>	 r(x)-r’(x) +r’(z)-r’(x) ≤ -2 </a:t>
            </a:r>
          </a:p>
        </p:txBody>
      </p:sp>
      <p:grpSp>
        <p:nvGrpSpPr>
          <p:cNvPr id="360452" name="Group 4"/>
          <p:cNvGrpSpPr>
            <a:grpSpLocks/>
          </p:cNvGrpSpPr>
          <p:nvPr/>
        </p:nvGrpSpPr>
        <p:grpSpPr bwMode="auto">
          <a:xfrm>
            <a:off x="827088" y="1773238"/>
            <a:ext cx="7453312" cy="2016125"/>
            <a:chOff x="250" y="2024"/>
            <a:chExt cx="5352" cy="1588"/>
          </a:xfrm>
        </p:grpSpPr>
        <p:sp>
          <p:nvSpPr>
            <p:cNvPr id="360453" name="AutoShape 5"/>
            <p:cNvSpPr>
              <a:spLocks noChangeArrowheads="1"/>
            </p:cNvSpPr>
            <p:nvPr/>
          </p:nvSpPr>
          <p:spPr bwMode="auto">
            <a:xfrm>
              <a:off x="250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0454" name="AutoShape 6"/>
            <p:cNvSpPr>
              <a:spLocks noChangeArrowheads="1"/>
            </p:cNvSpPr>
            <p:nvPr/>
          </p:nvSpPr>
          <p:spPr bwMode="auto">
            <a:xfrm>
              <a:off x="1021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55" name="Line 7"/>
            <p:cNvSpPr>
              <a:spLocks noChangeShapeType="1"/>
            </p:cNvSpPr>
            <p:nvPr/>
          </p:nvSpPr>
          <p:spPr bwMode="auto">
            <a:xfrm flipV="1">
              <a:off x="477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6" name="Line 8"/>
            <p:cNvSpPr>
              <a:spLocks noChangeShapeType="1"/>
            </p:cNvSpPr>
            <p:nvPr/>
          </p:nvSpPr>
          <p:spPr bwMode="auto">
            <a:xfrm flipH="1" flipV="1">
              <a:off x="885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7" name="Oval 9"/>
            <p:cNvSpPr>
              <a:spLocks noChangeArrowheads="1"/>
            </p:cNvSpPr>
            <p:nvPr/>
          </p:nvSpPr>
          <p:spPr bwMode="auto">
            <a:xfrm>
              <a:off x="794" y="284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58" name="Line 10"/>
            <p:cNvSpPr>
              <a:spLocks noChangeShapeType="1"/>
            </p:cNvSpPr>
            <p:nvPr/>
          </p:nvSpPr>
          <p:spPr bwMode="auto">
            <a:xfrm flipV="1">
              <a:off x="976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9" name="AutoShape 11"/>
            <p:cNvSpPr>
              <a:spLocks noChangeArrowheads="1"/>
            </p:cNvSpPr>
            <p:nvPr/>
          </p:nvSpPr>
          <p:spPr bwMode="auto">
            <a:xfrm>
              <a:off x="1520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60" name="Line 12"/>
            <p:cNvSpPr>
              <a:spLocks noChangeShapeType="1"/>
            </p:cNvSpPr>
            <p:nvPr/>
          </p:nvSpPr>
          <p:spPr bwMode="auto">
            <a:xfrm flipH="1" flipV="1">
              <a:off x="1384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1" name="Oval 13"/>
            <p:cNvSpPr>
              <a:spLocks noChangeArrowheads="1"/>
            </p:cNvSpPr>
            <p:nvPr/>
          </p:nvSpPr>
          <p:spPr bwMode="auto">
            <a:xfrm>
              <a:off x="1293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2" name="Line 14"/>
            <p:cNvSpPr>
              <a:spLocks noChangeShapeType="1"/>
            </p:cNvSpPr>
            <p:nvPr/>
          </p:nvSpPr>
          <p:spPr bwMode="auto">
            <a:xfrm>
              <a:off x="2653" y="3203"/>
              <a:ext cx="59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3" name="Text Box 15"/>
            <p:cNvSpPr txBox="1">
              <a:spLocks noChangeArrowheads="1"/>
            </p:cNvSpPr>
            <p:nvPr/>
          </p:nvSpPr>
          <p:spPr bwMode="auto">
            <a:xfrm>
              <a:off x="600" y="2670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64" name="Text Box 16"/>
            <p:cNvSpPr txBox="1">
              <a:spLocks noChangeArrowheads="1"/>
            </p:cNvSpPr>
            <p:nvPr/>
          </p:nvSpPr>
          <p:spPr bwMode="auto">
            <a:xfrm>
              <a:off x="1066" y="2387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5" name="Line 17"/>
            <p:cNvSpPr>
              <a:spLocks noChangeShapeType="1"/>
            </p:cNvSpPr>
            <p:nvPr/>
          </p:nvSpPr>
          <p:spPr bwMode="auto">
            <a:xfrm flipV="1">
              <a:off x="4105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6" name="Line 18"/>
            <p:cNvSpPr>
              <a:spLocks noChangeShapeType="1"/>
            </p:cNvSpPr>
            <p:nvPr/>
          </p:nvSpPr>
          <p:spPr bwMode="auto">
            <a:xfrm flipH="1" flipV="1">
              <a:off x="4513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7" name="Oval 19"/>
            <p:cNvSpPr>
              <a:spLocks noChangeArrowheads="1"/>
            </p:cNvSpPr>
            <p:nvPr/>
          </p:nvSpPr>
          <p:spPr bwMode="auto">
            <a:xfrm>
              <a:off x="4422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8" name="Text Box 20"/>
            <p:cNvSpPr txBox="1">
              <a:spLocks noChangeArrowheads="1"/>
            </p:cNvSpPr>
            <p:nvPr/>
          </p:nvSpPr>
          <p:spPr bwMode="auto">
            <a:xfrm>
              <a:off x="4649" y="2342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9" name="AutoShape 21"/>
            <p:cNvSpPr>
              <a:spLocks noChangeArrowheads="1"/>
            </p:cNvSpPr>
            <p:nvPr/>
          </p:nvSpPr>
          <p:spPr bwMode="auto">
            <a:xfrm>
              <a:off x="3878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70" name="AutoShape 22"/>
            <p:cNvSpPr>
              <a:spLocks noChangeArrowheads="1"/>
            </p:cNvSpPr>
            <p:nvPr/>
          </p:nvSpPr>
          <p:spPr bwMode="auto">
            <a:xfrm>
              <a:off x="4332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71" name="AutoShape 23"/>
            <p:cNvSpPr>
              <a:spLocks noChangeArrowheads="1"/>
            </p:cNvSpPr>
            <p:nvPr/>
          </p:nvSpPr>
          <p:spPr bwMode="auto">
            <a:xfrm>
              <a:off x="5103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2" name="Line 24"/>
            <p:cNvSpPr>
              <a:spLocks noChangeShapeType="1"/>
            </p:cNvSpPr>
            <p:nvPr/>
          </p:nvSpPr>
          <p:spPr bwMode="auto">
            <a:xfrm flipV="1">
              <a:off x="4559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3" name="Line 25"/>
            <p:cNvSpPr>
              <a:spLocks noChangeShapeType="1"/>
            </p:cNvSpPr>
            <p:nvPr/>
          </p:nvSpPr>
          <p:spPr bwMode="auto">
            <a:xfrm flipH="1" flipV="1">
              <a:off x="4967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4" name="Oval 26"/>
            <p:cNvSpPr>
              <a:spLocks noChangeArrowheads="1"/>
            </p:cNvSpPr>
            <p:nvPr/>
          </p:nvSpPr>
          <p:spPr bwMode="auto">
            <a:xfrm>
              <a:off x="4876" y="2841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75" name="Text Box 27"/>
            <p:cNvSpPr txBox="1">
              <a:spLocks noChangeArrowheads="1"/>
            </p:cNvSpPr>
            <p:nvPr/>
          </p:nvSpPr>
          <p:spPr bwMode="auto">
            <a:xfrm>
              <a:off x="5057" y="2705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76" name="Text Box 28"/>
            <p:cNvSpPr txBox="1">
              <a:spLocks noChangeArrowheads="1"/>
            </p:cNvSpPr>
            <p:nvPr/>
          </p:nvSpPr>
          <p:spPr bwMode="auto">
            <a:xfrm>
              <a:off x="2609" y="2841"/>
              <a:ext cx="766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zig-zig</a:t>
              </a:r>
            </a:p>
          </p:txBody>
        </p:sp>
        <p:sp>
          <p:nvSpPr>
            <p:cNvPr id="360477" name="Line 29"/>
            <p:cNvSpPr>
              <a:spLocks noChangeShapeType="1"/>
            </p:cNvSpPr>
            <p:nvPr/>
          </p:nvSpPr>
          <p:spPr bwMode="auto">
            <a:xfrm flipV="1">
              <a:off x="1475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8" name="AutoShape 30"/>
            <p:cNvSpPr>
              <a:spLocks noChangeArrowheads="1"/>
            </p:cNvSpPr>
            <p:nvPr/>
          </p:nvSpPr>
          <p:spPr bwMode="auto">
            <a:xfrm>
              <a:off x="201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9" name="Line 31"/>
            <p:cNvSpPr>
              <a:spLocks noChangeShapeType="1"/>
            </p:cNvSpPr>
            <p:nvPr/>
          </p:nvSpPr>
          <p:spPr bwMode="auto">
            <a:xfrm flipH="1" flipV="1">
              <a:off x="1883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0" name="Oval 32"/>
            <p:cNvSpPr>
              <a:spLocks noChangeArrowheads="1"/>
            </p:cNvSpPr>
            <p:nvPr/>
          </p:nvSpPr>
          <p:spPr bwMode="auto">
            <a:xfrm>
              <a:off x="1792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1" name="Text Box 33"/>
            <p:cNvSpPr txBox="1">
              <a:spLocks noChangeArrowheads="1"/>
            </p:cNvSpPr>
            <p:nvPr/>
          </p:nvSpPr>
          <p:spPr bwMode="auto">
            <a:xfrm>
              <a:off x="1565" y="2069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82" name="Line 34"/>
            <p:cNvSpPr>
              <a:spLocks noChangeShapeType="1"/>
            </p:cNvSpPr>
            <p:nvPr/>
          </p:nvSpPr>
          <p:spPr bwMode="auto">
            <a:xfrm flipV="1">
              <a:off x="3606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3" name="Line 35"/>
            <p:cNvSpPr>
              <a:spLocks noChangeShapeType="1"/>
            </p:cNvSpPr>
            <p:nvPr/>
          </p:nvSpPr>
          <p:spPr bwMode="auto">
            <a:xfrm flipH="1" flipV="1">
              <a:off x="4014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4" name="Oval 36"/>
            <p:cNvSpPr>
              <a:spLocks noChangeArrowheads="1"/>
            </p:cNvSpPr>
            <p:nvPr/>
          </p:nvSpPr>
          <p:spPr bwMode="auto">
            <a:xfrm>
              <a:off x="3923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5" name="Text Box 37"/>
            <p:cNvSpPr txBox="1">
              <a:spLocks noChangeArrowheads="1"/>
            </p:cNvSpPr>
            <p:nvPr/>
          </p:nvSpPr>
          <p:spPr bwMode="auto">
            <a:xfrm>
              <a:off x="4150" y="2024"/>
              <a:ext cx="241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86" name="AutoShape 38"/>
            <p:cNvSpPr>
              <a:spLocks noChangeArrowheads="1"/>
            </p:cNvSpPr>
            <p:nvPr/>
          </p:nvSpPr>
          <p:spPr bwMode="auto">
            <a:xfrm>
              <a:off x="337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</p:grpSp>
      <p:sp>
        <p:nvSpPr>
          <p:cNvPr id="360487" name="Oval 39"/>
          <p:cNvSpPr>
            <a:spLocks noChangeArrowheads="1"/>
          </p:cNvSpPr>
          <p:nvPr/>
        </p:nvSpPr>
        <p:spPr bwMode="auto">
          <a:xfrm>
            <a:off x="468313" y="2636838"/>
            <a:ext cx="2447925" cy="15128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88" name="Text Box 40"/>
          <p:cNvSpPr txBox="1">
            <a:spLocks noChangeArrowheads="1"/>
          </p:cNvSpPr>
          <p:nvPr/>
        </p:nvSpPr>
        <p:spPr bwMode="auto">
          <a:xfrm>
            <a:off x="395288" y="22764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r(x)</a:t>
            </a:r>
          </a:p>
        </p:txBody>
      </p:sp>
      <p:sp>
        <p:nvSpPr>
          <p:cNvPr id="360489" name="Oval 41"/>
          <p:cNvSpPr>
            <a:spLocks noChangeArrowheads="1"/>
          </p:cNvSpPr>
          <p:nvPr/>
        </p:nvSpPr>
        <p:spPr bwMode="auto">
          <a:xfrm>
            <a:off x="6227763" y="2708275"/>
            <a:ext cx="2447925" cy="15128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0" name="Text Box 42"/>
          <p:cNvSpPr txBox="1">
            <a:spLocks noChangeArrowheads="1"/>
          </p:cNvSpPr>
          <p:nvPr/>
        </p:nvSpPr>
        <p:spPr bwMode="auto">
          <a:xfrm>
            <a:off x="8101013" y="4149725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r’(z)</a:t>
            </a:r>
          </a:p>
        </p:txBody>
      </p:sp>
      <p:sp>
        <p:nvSpPr>
          <p:cNvPr id="360491" name="Oval 43"/>
          <p:cNvSpPr>
            <a:spLocks noChangeArrowheads="1"/>
          </p:cNvSpPr>
          <p:nvPr/>
        </p:nvSpPr>
        <p:spPr bwMode="auto">
          <a:xfrm>
            <a:off x="5003800" y="1700213"/>
            <a:ext cx="3744913" cy="25209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2" name="Text Box 44"/>
          <p:cNvSpPr txBox="1">
            <a:spLocks noChangeArrowheads="1"/>
          </p:cNvSpPr>
          <p:nvPr/>
        </p:nvSpPr>
        <p:spPr bwMode="auto">
          <a:xfrm>
            <a:off x="7956550" y="1557338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r’(x)</a:t>
            </a: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1F2F0A4E-D296-914A-BBC5-695A199BD78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6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87" grpId="0" animBg="1"/>
      <p:bldP spid="360488" grpId="0"/>
      <p:bldP spid="360489" grpId="0" animBg="1"/>
      <p:bldP spid="360490" grpId="0"/>
      <p:bldP spid="360491" grpId="0" animBg="1"/>
      <p:bldP spid="3604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5896198"/>
            <a:ext cx="1008063" cy="196850"/>
          </a:xfrm>
        </p:spPr>
        <p:txBody>
          <a:bodyPr/>
          <a:lstStyle/>
          <a:p>
            <a:fld id="{0703C12A-33B2-8C4C-955A-4DD096D7AD6D}" type="slidenum">
              <a:rPr lang="de-DE"/>
              <a:pPr/>
              <a:t>13</a:t>
            </a:fld>
            <a:endParaRPr lang="de-DE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5883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2. Fall: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Es </a:t>
            </a:r>
            <a:r>
              <a:rPr lang="en-US" sz="2800" dirty="0" err="1"/>
              <a:t>bleibt</a:t>
            </a:r>
            <a:r>
              <a:rPr lang="en-US" sz="2800" dirty="0"/>
              <a:t> also </a:t>
            </a:r>
            <a:r>
              <a:rPr lang="en-US" sz="2800" dirty="0" err="1"/>
              <a:t>zu</a:t>
            </a:r>
            <a:r>
              <a:rPr lang="en-US" sz="2800" dirty="0"/>
              <a:t> </a:t>
            </a:r>
            <a:r>
              <a:rPr lang="en-US" sz="2800" dirty="0" err="1"/>
              <a:t>zeigen</a:t>
            </a:r>
            <a:r>
              <a:rPr lang="en-US" sz="2800" dirty="0"/>
              <a:t>, </a:t>
            </a:r>
            <a:r>
              <a:rPr lang="en-US" sz="2800" dirty="0" err="1"/>
              <a:t>dass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hlink"/>
                </a:solidFill>
              </a:rPr>
              <a:t>                      r(x)-r’(x) +r’(z)-r’(x) ≤ -2 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Anders </a:t>
            </a:r>
            <a:r>
              <a:rPr lang="en-US" sz="2800" dirty="0" err="1"/>
              <a:t>gesagt</a:t>
            </a:r>
            <a:r>
              <a:rPr lang="en-US" sz="2800" dirty="0"/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	log(</a:t>
            </a:r>
            <a:r>
              <a:rPr lang="en-US" sz="2800" dirty="0" err="1"/>
              <a:t>tw</a:t>
            </a:r>
            <a:r>
              <a:rPr lang="en-US" sz="2800" dirty="0"/>
              <a:t>(x)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– log(</a:t>
            </a:r>
            <a:r>
              <a:rPr lang="en-US" sz="2800" dirty="0" err="1"/>
              <a:t>tw</a:t>
            </a:r>
            <a:r>
              <a:rPr lang="en-US" sz="2800" dirty="0"/>
              <a:t>’(x)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+ log(</a:t>
            </a:r>
            <a:r>
              <a:rPr lang="en-US" sz="2800" dirty="0" err="1"/>
              <a:t>tw</a:t>
            </a:r>
            <a:r>
              <a:rPr lang="en-US" sz="2800" dirty="0"/>
              <a:t>’(z)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– log(</a:t>
            </a:r>
            <a:r>
              <a:rPr lang="en-US" sz="2800" dirty="0" err="1"/>
              <a:t>tw</a:t>
            </a:r>
            <a:r>
              <a:rPr lang="en-US" sz="2800" dirty="0"/>
              <a:t>’(x)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800" dirty="0">
                <a:solidFill>
                  <a:schemeClr val="hlink"/>
                </a:solidFill>
              </a:rPr>
              <a:t>≤ -2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log( </a:t>
            </a:r>
            <a:r>
              <a:rPr lang="en-US" sz="2800" dirty="0" err="1"/>
              <a:t>tw</a:t>
            </a:r>
            <a:r>
              <a:rPr lang="en-US" sz="2800" dirty="0"/>
              <a:t>(x)/</a:t>
            </a:r>
            <a:r>
              <a:rPr lang="en-US" sz="2800" dirty="0" err="1"/>
              <a:t>tw</a:t>
            </a:r>
            <a:r>
              <a:rPr lang="en-US" sz="2800" dirty="0"/>
              <a:t>’(x)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+ log( </a:t>
            </a:r>
            <a:r>
              <a:rPr lang="en-US" sz="2800" dirty="0" err="1"/>
              <a:t>tw</a:t>
            </a:r>
            <a:r>
              <a:rPr lang="en-US" sz="2800" dirty="0"/>
              <a:t>’(z)/</a:t>
            </a:r>
            <a:r>
              <a:rPr lang="en-US" sz="2800" dirty="0" err="1"/>
              <a:t>tw</a:t>
            </a:r>
            <a:r>
              <a:rPr lang="en-US" sz="2800" dirty="0"/>
              <a:t>’(x)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) </a:t>
            </a:r>
            <a:r>
              <a:rPr lang="en-US" sz="2800" dirty="0">
                <a:solidFill>
                  <a:schemeClr val="hlink"/>
                </a:solidFill>
              </a:rPr>
              <a:t>≤ -2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60452" name="Group 4"/>
          <p:cNvGrpSpPr>
            <a:grpSpLocks/>
          </p:cNvGrpSpPr>
          <p:nvPr/>
        </p:nvGrpSpPr>
        <p:grpSpPr bwMode="auto">
          <a:xfrm>
            <a:off x="827088" y="1268636"/>
            <a:ext cx="7453312" cy="2016125"/>
            <a:chOff x="250" y="2024"/>
            <a:chExt cx="5352" cy="1588"/>
          </a:xfrm>
        </p:grpSpPr>
        <p:sp>
          <p:nvSpPr>
            <p:cNvPr id="360453" name="AutoShape 5"/>
            <p:cNvSpPr>
              <a:spLocks noChangeArrowheads="1"/>
            </p:cNvSpPr>
            <p:nvPr/>
          </p:nvSpPr>
          <p:spPr bwMode="auto">
            <a:xfrm>
              <a:off x="250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0454" name="AutoShape 6"/>
            <p:cNvSpPr>
              <a:spLocks noChangeArrowheads="1"/>
            </p:cNvSpPr>
            <p:nvPr/>
          </p:nvSpPr>
          <p:spPr bwMode="auto">
            <a:xfrm>
              <a:off x="1021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55" name="Line 7"/>
            <p:cNvSpPr>
              <a:spLocks noChangeShapeType="1"/>
            </p:cNvSpPr>
            <p:nvPr/>
          </p:nvSpPr>
          <p:spPr bwMode="auto">
            <a:xfrm flipV="1">
              <a:off x="477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6" name="Line 8"/>
            <p:cNvSpPr>
              <a:spLocks noChangeShapeType="1"/>
            </p:cNvSpPr>
            <p:nvPr/>
          </p:nvSpPr>
          <p:spPr bwMode="auto">
            <a:xfrm flipH="1" flipV="1">
              <a:off x="885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7" name="Oval 9"/>
            <p:cNvSpPr>
              <a:spLocks noChangeArrowheads="1"/>
            </p:cNvSpPr>
            <p:nvPr/>
          </p:nvSpPr>
          <p:spPr bwMode="auto">
            <a:xfrm>
              <a:off x="794" y="284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58" name="Line 10"/>
            <p:cNvSpPr>
              <a:spLocks noChangeShapeType="1"/>
            </p:cNvSpPr>
            <p:nvPr/>
          </p:nvSpPr>
          <p:spPr bwMode="auto">
            <a:xfrm flipV="1">
              <a:off x="976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9" name="AutoShape 11"/>
            <p:cNvSpPr>
              <a:spLocks noChangeArrowheads="1"/>
            </p:cNvSpPr>
            <p:nvPr/>
          </p:nvSpPr>
          <p:spPr bwMode="auto">
            <a:xfrm>
              <a:off x="1520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60" name="Line 12"/>
            <p:cNvSpPr>
              <a:spLocks noChangeShapeType="1"/>
            </p:cNvSpPr>
            <p:nvPr/>
          </p:nvSpPr>
          <p:spPr bwMode="auto">
            <a:xfrm flipH="1" flipV="1">
              <a:off x="1384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1" name="Oval 13"/>
            <p:cNvSpPr>
              <a:spLocks noChangeArrowheads="1"/>
            </p:cNvSpPr>
            <p:nvPr/>
          </p:nvSpPr>
          <p:spPr bwMode="auto">
            <a:xfrm>
              <a:off x="1293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2" name="Line 14"/>
            <p:cNvSpPr>
              <a:spLocks noChangeShapeType="1"/>
            </p:cNvSpPr>
            <p:nvPr/>
          </p:nvSpPr>
          <p:spPr bwMode="auto">
            <a:xfrm>
              <a:off x="2653" y="3203"/>
              <a:ext cx="59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3" name="Text Box 15"/>
            <p:cNvSpPr txBox="1">
              <a:spLocks noChangeArrowheads="1"/>
            </p:cNvSpPr>
            <p:nvPr/>
          </p:nvSpPr>
          <p:spPr bwMode="auto">
            <a:xfrm>
              <a:off x="600" y="2670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64" name="Text Box 16"/>
            <p:cNvSpPr txBox="1">
              <a:spLocks noChangeArrowheads="1"/>
            </p:cNvSpPr>
            <p:nvPr/>
          </p:nvSpPr>
          <p:spPr bwMode="auto">
            <a:xfrm>
              <a:off x="1066" y="2387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5" name="Line 17"/>
            <p:cNvSpPr>
              <a:spLocks noChangeShapeType="1"/>
            </p:cNvSpPr>
            <p:nvPr/>
          </p:nvSpPr>
          <p:spPr bwMode="auto">
            <a:xfrm flipV="1">
              <a:off x="4105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6" name="Line 18"/>
            <p:cNvSpPr>
              <a:spLocks noChangeShapeType="1"/>
            </p:cNvSpPr>
            <p:nvPr/>
          </p:nvSpPr>
          <p:spPr bwMode="auto">
            <a:xfrm flipH="1" flipV="1">
              <a:off x="4513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7" name="Oval 19"/>
            <p:cNvSpPr>
              <a:spLocks noChangeArrowheads="1"/>
            </p:cNvSpPr>
            <p:nvPr/>
          </p:nvSpPr>
          <p:spPr bwMode="auto">
            <a:xfrm>
              <a:off x="4422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8" name="Text Box 20"/>
            <p:cNvSpPr txBox="1">
              <a:spLocks noChangeArrowheads="1"/>
            </p:cNvSpPr>
            <p:nvPr/>
          </p:nvSpPr>
          <p:spPr bwMode="auto">
            <a:xfrm>
              <a:off x="4649" y="2342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9" name="AutoShape 21"/>
            <p:cNvSpPr>
              <a:spLocks noChangeArrowheads="1"/>
            </p:cNvSpPr>
            <p:nvPr/>
          </p:nvSpPr>
          <p:spPr bwMode="auto">
            <a:xfrm>
              <a:off x="3878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70" name="AutoShape 22"/>
            <p:cNvSpPr>
              <a:spLocks noChangeArrowheads="1"/>
            </p:cNvSpPr>
            <p:nvPr/>
          </p:nvSpPr>
          <p:spPr bwMode="auto">
            <a:xfrm>
              <a:off x="4332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71" name="AutoShape 23"/>
            <p:cNvSpPr>
              <a:spLocks noChangeArrowheads="1"/>
            </p:cNvSpPr>
            <p:nvPr/>
          </p:nvSpPr>
          <p:spPr bwMode="auto">
            <a:xfrm>
              <a:off x="5103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2" name="Line 24"/>
            <p:cNvSpPr>
              <a:spLocks noChangeShapeType="1"/>
            </p:cNvSpPr>
            <p:nvPr/>
          </p:nvSpPr>
          <p:spPr bwMode="auto">
            <a:xfrm flipV="1">
              <a:off x="4559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3" name="Line 25"/>
            <p:cNvSpPr>
              <a:spLocks noChangeShapeType="1"/>
            </p:cNvSpPr>
            <p:nvPr/>
          </p:nvSpPr>
          <p:spPr bwMode="auto">
            <a:xfrm flipH="1" flipV="1">
              <a:off x="4967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4" name="Oval 26"/>
            <p:cNvSpPr>
              <a:spLocks noChangeArrowheads="1"/>
            </p:cNvSpPr>
            <p:nvPr/>
          </p:nvSpPr>
          <p:spPr bwMode="auto">
            <a:xfrm>
              <a:off x="4876" y="2841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75" name="Text Box 27"/>
            <p:cNvSpPr txBox="1">
              <a:spLocks noChangeArrowheads="1"/>
            </p:cNvSpPr>
            <p:nvPr/>
          </p:nvSpPr>
          <p:spPr bwMode="auto">
            <a:xfrm>
              <a:off x="5057" y="2705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76" name="Text Box 28"/>
            <p:cNvSpPr txBox="1">
              <a:spLocks noChangeArrowheads="1"/>
            </p:cNvSpPr>
            <p:nvPr/>
          </p:nvSpPr>
          <p:spPr bwMode="auto">
            <a:xfrm>
              <a:off x="2609" y="2841"/>
              <a:ext cx="766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zig-zig</a:t>
              </a:r>
            </a:p>
          </p:txBody>
        </p:sp>
        <p:sp>
          <p:nvSpPr>
            <p:cNvPr id="360477" name="Line 29"/>
            <p:cNvSpPr>
              <a:spLocks noChangeShapeType="1"/>
            </p:cNvSpPr>
            <p:nvPr/>
          </p:nvSpPr>
          <p:spPr bwMode="auto">
            <a:xfrm flipV="1">
              <a:off x="1475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8" name="AutoShape 30"/>
            <p:cNvSpPr>
              <a:spLocks noChangeArrowheads="1"/>
            </p:cNvSpPr>
            <p:nvPr/>
          </p:nvSpPr>
          <p:spPr bwMode="auto">
            <a:xfrm>
              <a:off x="201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9" name="Line 31"/>
            <p:cNvSpPr>
              <a:spLocks noChangeShapeType="1"/>
            </p:cNvSpPr>
            <p:nvPr/>
          </p:nvSpPr>
          <p:spPr bwMode="auto">
            <a:xfrm flipH="1" flipV="1">
              <a:off x="1883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0" name="Oval 32"/>
            <p:cNvSpPr>
              <a:spLocks noChangeArrowheads="1"/>
            </p:cNvSpPr>
            <p:nvPr/>
          </p:nvSpPr>
          <p:spPr bwMode="auto">
            <a:xfrm>
              <a:off x="1792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1" name="Text Box 33"/>
            <p:cNvSpPr txBox="1">
              <a:spLocks noChangeArrowheads="1"/>
            </p:cNvSpPr>
            <p:nvPr/>
          </p:nvSpPr>
          <p:spPr bwMode="auto">
            <a:xfrm>
              <a:off x="1565" y="2069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82" name="Line 34"/>
            <p:cNvSpPr>
              <a:spLocks noChangeShapeType="1"/>
            </p:cNvSpPr>
            <p:nvPr/>
          </p:nvSpPr>
          <p:spPr bwMode="auto">
            <a:xfrm flipV="1">
              <a:off x="3606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3" name="Line 35"/>
            <p:cNvSpPr>
              <a:spLocks noChangeShapeType="1"/>
            </p:cNvSpPr>
            <p:nvPr/>
          </p:nvSpPr>
          <p:spPr bwMode="auto">
            <a:xfrm flipH="1" flipV="1">
              <a:off x="4014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4" name="Oval 36"/>
            <p:cNvSpPr>
              <a:spLocks noChangeArrowheads="1"/>
            </p:cNvSpPr>
            <p:nvPr/>
          </p:nvSpPr>
          <p:spPr bwMode="auto">
            <a:xfrm>
              <a:off x="3923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5" name="Text Box 37"/>
            <p:cNvSpPr txBox="1">
              <a:spLocks noChangeArrowheads="1"/>
            </p:cNvSpPr>
            <p:nvPr/>
          </p:nvSpPr>
          <p:spPr bwMode="auto">
            <a:xfrm>
              <a:off x="4150" y="2024"/>
              <a:ext cx="241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86" name="AutoShape 38"/>
            <p:cNvSpPr>
              <a:spLocks noChangeArrowheads="1"/>
            </p:cNvSpPr>
            <p:nvPr/>
          </p:nvSpPr>
          <p:spPr bwMode="auto">
            <a:xfrm>
              <a:off x="337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</p:grpSp>
      <p:sp>
        <p:nvSpPr>
          <p:cNvPr id="360487" name="Oval 39"/>
          <p:cNvSpPr>
            <a:spLocks noChangeArrowheads="1"/>
          </p:cNvSpPr>
          <p:nvPr/>
        </p:nvSpPr>
        <p:spPr bwMode="auto">
          <a:xfrm>
            <a:off x="468313" y="2132236"/>
            <a:ext cx="2447925" cy="15128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88" name="Text Box 40"/>
          <p:cNvSpPr txBox="1">
            <a:spLocks noChangeArrowheads="1"/>
          </p:cNvSpPr>
          <p:nvPr/>
        </p:nvSpPr>
        <p:spPr bwMode="auto">
          <a:xfrm>
            <a:off x="395288" y="1771873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r(x)</a:t>
            </a:r>
          </a:p>
        </p:txBody>
      </p:sp>
      <p:sp>
        <p:nvSpPr>
          <p:cNvPr id="360489" name="Oval 41"/>
          <p:cNvSpPr>
            <a:spLocks noChangeArrowheads="1"/>
          </p:cNvSpPr>
          <p:nvPr/>
        </p:nvSpPr>
        <p:spPr bwMode="auto">
          <a:xfrm>
            <a:off x="6227763" y="2203673"/>
            <a:ext cx="2447925" cy="15128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0" name="Text Box 42"/>
          <p:cNvSpPr txBox="1">
            <a:spLocks noChangeArrowheads="1"/>
          </p:cNvSpPr>
          <p:nvPr/>
        </p:nvSpPr>
        <p:spPr bwMode="auto">
          <a:xfrm>
            <a:off x="8101013" y="3645123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r’(z)</a:t>
            </a:r>
          </a:p>
        </p:txBody>
      </p:sp>
      <p:sp>
        <p:nvSpPr>
          <p:cNvPr id="360491" name="Oval 43"/>
          <p:cNvSpPr>
            <a:spLocks noChangeArrowheads="1"/>
          </p:cNvSpPr>
          <p:nvPr/>
        </p:nvSpPr>
        <p:spPr bwMode="auto">
          <a:xfrm>
            <a:off x="5003800" y="1195611"/>
            <a:ext cx="3744913" cy="25209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2" name="Text Box 44"/>
          <p:cNvSpPr txBox="1">
            <a:spLocks noChangeArrowheads="1"/>
          </p:cNvSpPr>
          <p:nvPr/>
        </p:nvSpPr>
        <p:spPr bwMode="auto">
          <a:xfrm>
            <a:off x="7956550" y="1052736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r’(x)</a:t>
            </a: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1F2F0A4E-D296-914A-BBC5-695A199BD78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42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5896198"/>
            <a:ext cx="1008063" cy="196850"/>
          </a:xfrm>
        </p:spPr>
        <p:txBody>
          <a:bodyPr/>
          <a:lstStyle/>
          <a:p>
            <a:fld id="{0703C12A-33B2-8C4C-955A-4DD096D7AD6D}" type="slidenum">
              <a:rPr lang="de-DE"/>
              <a:pPr/>
              <a:t>14</a:t>
            </a:fld>
            <a:endParaRPr lang="de-DE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5883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2. Fall: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log( </a:t>
            </a:r>
            <a:r>
              <a:rPr lang="en-US" sz="2800" dirty="0" err="1"/>
              <a:t>tw</a:t>
            </a:r>
            <a:r>
              <a:rPr lang="en-US" sz="2800" dirty="0"/>
              <a:t>(x)/</a:t>
            </a:r>
            <a:r>
              <a:rPr lang="en-US" sz="2800" dirty="0" err="1"/>
              <a:t>tw</a:t>
            </a:r>
            <a:r>
              <a:rPr lang="en-US" sz="2800" dirty="0"/>
              <a:t>’(x)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+ log( </a:t>
            </a:r>
            <a:r>
              <a:rPr lang="en-US" sz="2800" dirty="0" err="1"/>
              <a:t>tw</a:t>
            </a:r>
            <a:r>
              <a:rPr lang="en-US" sz="2800" dirty="0"/>
              <a:t>’(z)/</a:t>
            </a:r>
            <a:r>
              <a:rPr lang="en-US" sz="2800" dirty="0" err="1"/>
              <a:t>tw</a:t>
            </a:r>
            <a:r>
              <a:rPr lang="en-US" sz="2800" dirty="0"/>
              <a:t>’(x)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800" dirty="0">
                <a:solidFill>
                  <a:schemeClr val="hlink"/>
                </a:solidFill>
              </a:rPr>
              <a:t>≤ -2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/>
              <a:t>Beh</a:t>
            </a:r>
            <a:r>
              <a:rPr lang="en-US" sz="2800" dirty="0"/>
              <a:t>:        </a:t>
            </a:r>
            <a:r>
              <a:rPr lang="en-US" sz="2800" dirty="0" err="1"/>
              <a:t>tw</a:t>
            </a:r>
            <a:r>
              <a:rPr lang="en-US" sz="2800" dirty="0"/>
              <a:t>(x)/</a:t>
            </a:r>
            <a:r>
              <a:rPr lang="en-US" sz="2800" dirty="0" err="1"/>
              <a:t>tw</a:t>
            </a:r>
            <a:r>
              <a:rPr lang="en-US" sz="2800" dirty="0"/>
              <a:t>’(x) </a:t>
            </a:r>
            <a:r>
              <a:rPr lang="en-US" sz="2800" dirty="0">
                <a:solidFill>
                  <a:srgbClr val="FF0000"/>
                </a:solidFill>
              </a:rPr>
              <a:t>&gt; 0</a:t>
            </a:r>
            <a:r>
              <a:rPr lang="en-US" sz="2800" dirty="0">
                <a:solidFill>
                  <a:schemeClr val="hlink"/>
                </a:solidFill>
              </a:rPr>
              <a:t>       </a:t>
            </a:r>
            <a:r>
              <a:rPr lang="en-US" sz="2800" dirty="0" err="1"/>
              <a:t>tw</a:t>
            </a:r>
            <a:r>
              <a:rPr lang="en-US" sz="2800" dirty="0"/>
              <a:t>’(z)/</a:t>
            </a:r>
            <a:r>
              <a:rPr lang="en-US" sz="2800" dirty="0" err="1"/>
              <a:t>tw</a:t>
            </a:r>
            <a:r>
              <a:rPr lang="en-US" sz="2800" dirty="0"/>
              <a:t>’(x) </a:t>
            </a:r>
            <a:r>
              <a:rPr lang="en-US" sz="2800" dirty="0">
                <a:solidFill>
                  <a:srgbClr val="FF0000"/>
                </a:solidFill>
              </a:rPr>
              <a:t>&gt; 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      	    </a:t>
            </a:r>
            <a:r>
              <a:rPr lang="en-US" sz="2800" dirty="0" err="1"/>
              <a:t>tw</a:t>
            </a:r>
            <a:r>
              <a:rPr lang="en-US" sz="2800" dirty="0"/>
              <a:t>(x)/</a:t>
            </a:r>
            <a:r>
              <a:rPr lang="en-US" sz="2800" dirty="0" err="1"/>
              <a:t>tw</a:t>
            </a:r>
            <a:r>
              <a:rPr lang="en-US" sz="2800" dirty="0"/>
              <a:t>’(x)     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en-US" sz="2800" dirty="0" err="1"/>
              <a:t>tw</a:t>
            </a:r>
            <a:r>
              <a:rPr lang="en-US" sz="2800" dirty="0"/>
              <a:t>’(z)/</a:t>
            </a:r>
            <a:r>
              <a:rPr lang="en-US" sz="2800" dirty="0" err="1"/>
              <a:t>tw</a:t>
            </a:r>
            <a:r>
              <a:rPr lang="en-US" sz="2800" dirty="0"/>
              <a:t>’(x)         </a:t>
            </a:r>
            <a:r>
              <a:rPr lang="en-US" sz="2800" dirty="0">
                <a:solidFill>
                  <a:srgbClr val="FF0000"/>
                </a:solidFill>
              </a:rPr>
              <a:t>&lt; 1</a:t>
            </a:r>
          </a:p>
        </p:txBody>
      </p:sp>
      <p:grpSp>
        <p:nvGrpSpPr>
          <p:cNvPr id="360452" name="Group 4"/>
          <p:cNvGrpSpPr>
            <a:grpSpLocks/>
          </p:cNvGrpSpPr>
          <p:nvPr/>
        </p:nvGrpSpPr>
        <p:grpSpPr bwMode="auto">
          <a:xfrm>
            <a:off x="827088" y="1268636"/>
            <a:ext cx="7453312" cy="2016125"/>
            <a:chOff x="250" y="2024"/>
            <a:chExt cx="5352" cy="1588"/>
          </a:xfrm>
        </p:grpSpPr>
        <p:sp>
          <p:nvSpPr>
            <p:cNvPr id="360453" name="AutoShape 5"/>
            <p:cNvSpPr>
              <a:spLocks noChangeArrowheads="1"/>
            </p:cNvSpPr>
            <p:nvPr/>
          </p:nvSpPr>
          <p:spPr bwMode="auto">
            <a:xfrm>
              <a:off x="250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0454" name="AutoShape 6"/>
            <p:cNvSpPr>
              <a:spLocks noChangeArrowheads="1"/>
            </p:cNvSpPr>
            <p:nvPr/>
          </p:nvSpPr>
          <p:spPr bwMode="auto">
            <a:xfrm>
              <a:off x="1021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55" name="Line 7"/>
            <p:cNvSpPr>
              <a:spLocks noChangeShapeType="1"/>
            </p:cNvSpPr>
            <p:nvPr/>
          </p:nvSpPr>
          <p:spPr bwMode="auto">
            <a:xfrm flipV="1">
              <a:off x="477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6" name="Line 8"/>
            <p:cNvSpPr>
              <a:spLocks noChangeShapeType="1"/>
            </p:cNvSpPr>
            <p:nvPr/>
          </p:nvSpPr>
          <p:spPr bwMode="auto">
            <a:xfrm flipH="1" flipV="1">
              <a:off x="885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7" name="Oval 9"/>
            <p:cNvSpPr>
              <a:spLocks noChangeArrowheads="1"/>
            </p:cNvSpPr>
            <p:nvPr/>
          </p:nvSpPr>
          <p:spPr bwMode="auto">
            <a:xfrm>
              <a:off x="794" y="284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58" name="Line 10"/>
            <p:cNvSpPr>
              <a:spLocks noChangeShapeType="1"/>
            </p:cNvSpPr>
            <p:nvPr/>
          </p:nvSpPr>
          <p:spPr bwMode="auto">
            <a:xfrm flipV="1">
              <a:off x="976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9" name="AutoShape 11"/>
            <p:cNvSpPr>
              <a:spLocks noChangeArrowheads="1"/>
            </p:cNvSpPr>
            <p:nvPr/>
          </p:nvSpPr>
          <p:spPr bwMode="auto">
            <a:xfrm>
              <a:off x="1520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60" name="Line 12"/>
            <p:cNvSpPr>
              <a:spLocks noChangeShapeType="1"/>
            </p:cNvSpPr>
            <p:nvPr/>
          </p:nvSpPr>
          <p:spPr bwMode="auto">
            <a:xfrm flipH="1" flipV="1">
              <a:off x="1384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1" name="Oval 13"/>
            <p:cNvSpPr>
              <a:spLocks noChangeArrowheads="1"/>
            </p:cNvSpPr>
            <p:nvPr/>
          </p:nvSpPr>
          <p:spPr bwMode="auto">
            <a:xfrm>
              <a:off x="1293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2" name="Line 14"/>
            <p:cNvSpPr>
              <a:spLocks noChangeShapeType="1"/>
            </p:cNvSpPr>
            <p:nvPr/>
          </p:nvSpPr>
          <p:spPr bwMode="auto">
            <a:xfrm>
              <a:off x="2653" y="3203"/>
              <a:ext cx="59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3" name="Text Box 15"/>
            <p:cNvSpPr txBox="1">
              <a:spLocks noChangeArrowheads="1"/>
            </p:cNvSpPr>
            <p:nvPr/>
          </p:nvSpPr>
          <p:spPr bwMode="auto">
            <a:xfrm>
              <a:off x="600" y="2670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64" name="Text Box 16"/>
            <p:cNvSpPr txBox="1">
              <a:spLocks noChangeArrowheads="1"/>
            </p:cNvSpPr>
            <p:nvPr/>
          </p:nvSpPr>
          <p:spPr bwMode="auto">
            <a:xfrm>
              <a:off x="1066" y="2387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5" name="Line 17"/>
            <p:cNvSpPr>
              <a:spLocks noChangeShapeType="1"/>
            </p:cNvSpPr>
            <p:nvPr/>
          </p:nvSpPr>
          <p:spPr bwMode="auto">
            <a:xfrm flipV="1">
              <a:off x="4105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6" name="Line 18"/>
            <p:cNvSpPr>
              <a:spLocks noChangeShapeType="1"/>
            </p:cNvSpPr>
            <p:nvPr/>
          </p:nvSpPr>
          <p:spPr bwMode="auto">
            <a:xfrm flipH="1" flipV="1">
              <a:off x="4513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7" name="Oval 19"/>
            <p:cNvSpPr>
              <a:spLocks noChangeArrowheads="1"/>
            </p:cNvSpPr>
            <p:nvPr/>
          </p:nvSpPr>
          <p:spPr bwMode="auto">
            <a:xfrm>
              <a:off x="4422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8" name="Text Box 20"/>
            <p:cNvSpPr txBox="1">
              <a:spLocks noChangeArrowheads="1"/>
            </p:cNvSpPr>
            <p:nvPr/>
          </p:nvSpPr>
          <p:spPr bwMode="auto">
            <a:xfrm>
              <a:off x="4649" y="2342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9" name="AutoShape 21"/>
            <p:cNvSpPr>
              <a:spLocks noChangeArrowheads="1"/>
            </p:cNvSpPr>
            <p:nvPr/>
          </p:nvSpPr>
          <p:spPr bwMode="auto">
            <a:xfrm>
              <a:off x="3878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70" name="AutoShape 22"/>
            <p:cNvSpPr>
              <a:spLocks noChangeArrowheads="1"/>
            </p:cNvSpPr>
            <p:nvPr/>
          </p:nvSpPr>
          <p:spPr bwMode="auto">
            <a:xfrm>
              <a:off x="4332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71" name="AutoShape 23"/>
            <p:cNvSpPr>
              <a:spLocks noChangeArrowheads="1"/>
            </p:cNvSpPr>
            <p:nvPr/>
          </p:nvSpPr>
          <p:spPr bwMode="auto">
            <a:xfrm>
              <a:off x="5103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2" name="Line 24"/>
            <p:cNvSpPr>
              <a:spLocks noChangeShapeType="1"/>
            </p:cNvSpPr>
            <p:nvPr/>
          </p:nvSpPr>
          <p:spPr bwMode="auto">
            <a:xfrm flipV="1">
              <a:off x="4559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3" name="Line 25"/>
            <p:cNvSpPr>
              <a:spLocks noChangeShapeType="1"/>
            </p:cNvSpPr>
            <p:nvPr/>
          </p:nvSpPr>
          <p:spPr bwMode="auto">
            <a:xfrm flipH="1" flipV="1">
              <a:off x="4967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4" name="Oval 26"/>
            <p:cNvSpPr>
              <a:spLocks noChangeArrowheads="1"/>
            </p:cNvSpPr>
            <p:nvPr/>
          </p:nvSpPr>
          <p:spPr bwMode="auto">
            <a:xfrm>
              <a:off x="4876" y="2841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75" name="Text Box 27"/>
            <p:cNvSpPr txBox="1">
              <a:spLocks noChangeArrowheads="1"/>
            </p:cNvSpPr>
            <p:nvPr/>
          </p:nvSpPr>
          <p:spPr bwMode="auto">
            <a:xfrm>
              <a:off x="5057" y="2705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76" name="Text Box 28"/>
            <p:cNvSpPr txBox="1">
              <a:spLocks noChangeArrowheads="1"/>
            </p:cNvSpPr>
            <p:nvPr/>
          </p:nvSpPr>
          <p:spPr bwMode="auto">
            <a:xfrm>
              <a:off x="2609" y="2841"/>
              <a:ext cx="766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zig-zig</a:t>
              </a:r>
            </a:p>
          </p:txBody>
        </p:sp>
        <p:sp>
          <p:nvSpPr>
            <p:cNvPr id="360477" name="Line 29"/>
            <p:cNvSpPr>
              <a:spLocks noChangeShapeType="1"/>
            </p:cNvSpPr>
            <p:nvPr/>
          </p:nvSpPr>
          <p:spPr bwMode="auto">
            <a:xfrm flipV="1">
              <a:off x="1475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8" name="AutoShape 30"/>
            <p:cNvSpPr>
              <a:spLocks noChangeArrowheads="1"/>
            </p:cNvSpPr>
            <p:nvPr/>
          </p:nvSpPr>
          <p:spPr bwMode="auto">
            <a:xfrm>
              <a:off x="201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9" name="Line 31"/>
            <p:cNvSpPr>
              <a:spLocks noChangeShapeType="1"/>
            </p:cNvSpPr>
            <p:nvPr/>
          </p:nvSpPr>
          <p:spPr bwMode="auto">
            <a:xfrm flipH="1" flipV="1">
              <a:off x="1883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0" name="Oval 32"/>
            <p:cNvSpPr>
              <a:spLocks noChangeArrowheads="1"/>
            </p:cNvSpPr>
            <p:nvPr/>
          </p:nvSpPr>
          <p:spPr bwMode="auto">
            <a:xfrm>
              <a:off x="1792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1" name="Text Box 33"/>
            <p:cNvSpPr txBox="1">
              <a:spLocks noChangeArrowheads="1"/>
            </p:cNvSpPr>
            <p:nvPr/>
          </p:nvSpPr>
          <p:spPr bwMode="auto">
            <a:xfrm>
              <a:off x="1565" y="2069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82" name="Line 34"/>
            <p:cNvSpPr>
              <a:spLocks noChangeShapeType="1"/>
            </p:cNvSpPr>
            <p:nvPr/>
          </p:nvSpPr>
          <p:spPr bwMode="auto">
            <a:xfrm flipV="1">
              <a:off x="3606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3" name="Line 35"/>
            <p:cNvSpPr>
              <a:spLocks noChangeShapeType="1"/>
            </p:cNvSpPr>
            <p:nvPr/>
          </p:nvSpPr>
          <p:spPr bwMode="auto">
            <a:xfrm flipH="1" flipV="1">
              <a:off x="4014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4" name="Oval 36"/>
            <p:cNvSpPr>
              <a:spLocks noChangeArrowheads="1"/>
            </p:cNvSpPr>
            <p:nvPr/>
          </p:nvSpPr>
          <p:spPr bwMode="auto">
            <a:xfrm>
              <a:off x="3923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5" name="Text Box 37"/>
            <p:cNvSpPr txBox="1">
              <a:spLocks noChangeArrowheads="1"/>
            </p:cNvSpPr>
            <p:nvPr/>
          </p:nvSpPr>
          <p:spPr bwMode="auto">
            <a:xfrm>
              <a:off x="4150" y="2024"/>
              <a:ext cx="241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86" name="AutoShape 38"/>
            <p:cNvSpPr>
              <a:spLocks noChangeArrowheads="1"/>
            </p:cNvSpPr>
            <p:nvPr/>
          </p:nvSpPr>
          <p:spPr bwMode="auto">
            <a:xfrm>
              <a:off x="337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</p:grpSp>
      <p:sp>
        <p:nvSpPr>
          <p:cNvPr id="360487" name="Oval 39"/>
          <p:cNvSpPr>
            <a:spLocks noChangeArrowheads="1"/>
          </p:cNvSpPr>
          <p:nvPr/>
        </p:nvSpPr>
        <p:spPr bwMode="auto">
          <a:xfrm>
            <a:off x="468313" y="2132236"/>
            <a:ext cx="2447925" cy="15128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88" name="Text Box 40"/>
          <p:cNvSpPr txBox="1">
            <a:spLocks noChangeArrowheads="1"/>
          </p:cNvSpPr>
          <p:nvPr/>
        </p:nvSpPr>
        <p:spPr bwMode="auto">
          <a:xfrm>
            <a:off x="395288" y="1771873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r(x)</a:t>
            </a:r>
          </a:p>
        </p:txBody>
      </p:sp>
      <p:sp>
        <p:nvSpPr>
          <p:cNvPr id="360489" name="Oval 41"/>
          <p:cNvSpPr>
            <a:spLocks noChangeArrowheads="1"/>
          </p:cNvSpPr>
          <p:nvPr/>
        </p:nvSpPr>
        <p:spPr bwMode="auto">
          <a:xfrm>
            <a:off x="6227763" y="2203673"/>
            <a:ext cx="2447925" cy="15128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0" name="Text Box 42"/>
          <p:cNvSpPr txBox="1">
            <a:spLocks noChangeArrowheads="1"/>
          </p:cNvSpPr>
          <p:nvPr/>
        </p:nvSpPr>
        <p:spPr bwMode="auto">
          <a:xfrm>
            <a:off x="8101013" y="3645123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r’(z)</a:t>
            </a:r>
          </a:p>
        </p:txBody>
      </p:sp>
      <p:sp>
        <p:nvSpPr>
          <p:cNvPr id="360491" name="Oval 43"/>
          <p:cNvSpPr>
            <a:spLocks noChangeArrowheads="1"/>
          </p:cNvSpPr>
          <p:nvPr/>
        </p:nvSpPr>
        <p:spPr bwMode="auto">
          <a:xfrm>
            <a:off x="5003800" y="1195611"/>
            <a:ext cx="3744913" cy="25209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2" name="Text Box 44"/>
          <p:cNvSpPr txBox="1">
            <a:spLocks noChangeArrowheads="1"/>
          </p:cNvSpPr>
          <p:nvPr/>
        </p:nvSpPr>
        <p:spPr bwMode="auto">
          <a:xfrm>
            <a:off x="7956550" y="1052736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r’(x)</a:t>
            </a: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1F2F0A4E-D296-914A-BBC5-695A199BD78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854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5896198"/>
            <a:ext cx="1008063" cy="196850"/>
          </a:xfrm>
        </p:spPr>
        <p:txBody>
          <a:bodyPr/>
          <a:lstStyle/>
          <a:p>
            <a:fld id="{0703C12A-33B2-8C4C-955A-4DD096D7AD6D}" type="slidenum">
              <a:rPr lang="de-DE"/>
              <a:pPr/>
              <a:t>15</a:t>
            </a:fld>
            <a:endParaRPr lang="de-DE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5883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2. Fall: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/>
              <a:t>tw</a:t>
            </a:r>
            <a:r>
              <a:rPr lang="en-US" sz="2800" dirty="0"/>
              <a:t>(x)/</a:t>
            </a:r>
            <a:r>
              <a:rPr lang="en-US" sz="2800" dirty="0" err="1"/>
              <a:t>tw</a:t>
            </a:r>
            <a:r>
              <a:rPr lang="en-US" sz="2800" dirty="0"/>
              <a:t>’(x)     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en-US" sz="2800" dirty="0" err="1"/>
              <a:t>tw</a:t>
            </a:r>
            <a:r>
              <a:rPr lang="en-US" sz="2800" dirty="0"/>
              <a:t>’(z)/</a:t>
            </a:r>
            <a:r>
              <a:rPr lang="en-US" sz="2800" dirty="0" err="1"/>
              <a:t>tw</a:t>
            </a:r>
            <a:r>
              <a:rPr lang="en-US" sz="2800" dirty="0"/>
              <a:t>’(x)         </a:t>
            </a:r>
            <a:r>
              <a:rPr lang="en-US" sz="2800" dirty="0">
                <a:solidFill>
                  <a:srgbClr val="FF0000"/>
                </a:solidFill>
              </a:rPr>
              <a:t>&lt;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/>
              <a:t>tw</a:t>
            </a:r>
            <a:r>
              <a:rPr lang="en-US" sz="2800" dirty="0"/>
              <a:t>(x) + </a:t>
            </a:r>
            <a:r>
              <a:rPr lang="en-US" sz="2800" dirty="0" err="1"/>
              <a:t>tw</a:t>
            </a:r>
            <a:r>
              <a:rPr lang="en-US" sz="2800" dirty="0"/>
              <a:t>’(z) &lt; </a:t>
            </a:r>
            <a:r>
              <a:rPr lang="en-US" sz="2800" dirty="0" err="1"/>
              <a:t>tw</a:t>
            </a:r>
            <a:r>
              <a:rPr lang="en-US" sz="2800" dirty="0"/>
              <a:t>’(x)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    w(x)+</a:t>
            </a:r>
            <a:r>
              <a:rPr lang="en-US" sz="2800" dirty="0" err="1"/>
              <a:t>tw</a:t>
            </a:r>
            <a:r>
              <a:rPr lang="en-US" sz="2800" dirty="0"/>
              <a:t>(A) + </a:t>
            </a:r>
            <a:r>
              <a:rPr lang="en-US" sz="2800" dirty="0" err="1"/>
              <a:t>tw</a:t>
            </a:r>
            <a:r>
              <a:rPr lang="en-US" sz="2800" dirty="0"/>
              <a:t>(B) + w(z)+</a:t>
            </a:r>
            <a:r>
              <a:rPr lang="en-US" sz="2800" dirty="0" err="1"/>
              <a:t>tw</a:t>
            </a:r>
            <a:r>
              <a:rPr lang="en-US" sz="2800" dirty="0"/>
              <a:t>’(C)+</a:t>
            </a:r>
            <a:r>
              <a:rPr lang="en-US" sz="2800" dirty="0" err="1"/>
              <a:t>tw</a:t>
            </a:r>
            <a:r>
              <a:rPr lang="en-US" sz="2800" dirty="0"/>
              <a:t>’(D) 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/>
              <a:t>    &lt; w(x)+</a:t>
            </a:r>
            <a:r>
              <a:rPr lang="en-US" sz="2800" dirty="0" err="1"/>
              <a:t>tw</a:t>
            </a:r>
            <a:r>
              <a:rPr lang="en-US" sz="2800" dirty="0"/>
              <a:t>’(A)+ w(y) + </a:t>
            </a:r>
            <a:r>
              <a:rPr lang="en-US" sz="2800" dirty="0" err="1"/>
              <a:t>tw</a:t>
            </a:r>
            <a:r>
              <a:rPr lang="en-US" sz="2800" dirty="0"/>
              <a:t>’(B) + w(z)+</a:t>
            </a:r>
            <a:r>
              <a:rPr lang="en-US" sz="2800" dirty="0" err="1"/>
              <a:t>tw</a:t>
            </a:r>
            <a:r>
              <a:rPr lang="en-US" sz="2800" dirty="0"/>
              <a:t>’(C)+</a:t>
            </a:r>
            <a:r>
              <a:rPr lang="en-US" sz="2800" dirty="0" err="1"/>
              <a:t>tw</a:t>
            </a:r>
            <a:r>
              <a:rPr lang="en-US" sz="2800" dirty="0"/>
              <a:t>’(D)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  <p:grpSp>
        <p:nvGrpSpPr>
          <p:cNvPr id="360452" name="Group 4"/>
          <p:cNvGrpSpPr>
            <a:grpSpLocks/>
          </p:cNvGrpSpPr>
          <p:nvPr/>
        </p:nvGrpSpPr>
        <p:grpSpPr bwMode="auto">
          <a:xfrm>
            <a:off x="827088" y="1268636"/>
            <a:ext cx="7453312" cy="2016125"/>
            <a:chOff x="250" y="2024"/>
            <a:chExt cx="5352" cy="1588"/>
          </a:xfrm>
        </p:grpSpPr>
        <p:sp>
          <p:nvSpPr>
            <p:cNvPr id="360453" name="AutoShape 5"/>
            <p:cNvSpPr>
              <a:spLocks noChangeArrowheads="1"/>
            </p:cNvSpPr>
            <p:nvPr/>
          </p:nvSpPr>
          <p:spPr bwMode="auto">
            <a:xfrm>
              <a:off x="250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0454" name="AutoShape 6"/>
            <p:cNvSpPr>
              <a:spLocks noChangeArrowheads="1"/>
            </p:cNvSpPr>
            <p:nvPr/>
          </p:nvSpPr>
          <p:spPr bwMode="auto">
            <a:xfrm>
              <a:off x="1021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55" name="Line 7"/>
            <p:cNvSpPr>
              <a:spLocks noChangeShapeType="1"/>
            </p:cNvSpPr>
            <p:nvPr/>
          </p:nvSpPr>
          <p:spPr bwMode="auto">
            <a:xfrm flipV="1">
              <a:off x="477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6" name="Line 8"/>
            <p:cNvSpPr>
              <a:spLocks noChangeShapeType="1"/>
            </p:cNvSpPr>
            <p:nvPr/>
          </p:nvSpPr>
          <p:spPr bwMode="auto">
            <a:xfrm flipH="1" flipV="1">
              <a:off x="885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7" name="Oval 9"/>
            <p:cNvSpPr>
              <a:spLocks noChangeArrowheads="1"/>
            </p:cNvSpPr>
            <p:nvPr/>
          </p:nvSpPr>
          <p:spPr bwMode="auto">
            <a:xfrm>
              <a:off x="794" y="284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58" name="Line 10"/>
            <p:cNvSpPr>
              <a:spLocks noChangeShapeType="1"/>
            </p:cNvSpPr>
            <p:nvPr/>
          </p:nvSpPr>
          <p:spPr bwMode="auto">
            <a:xfrm flipV="1">
              <a:off x="976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9" name="AutoShape 11"/>
            <p:cNvSpPr>
              <a:spLocks noChangeArrowheads="1"/>
            </p:cNvSpPr>
            <p:nvPr/>
          </p:nvSpPr>
          <p:spPr bwMode="auto">
            <a:xfrm>
              <a:off x="1520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60" name="Line 12"/>
            <p:cNvSpPr>
              <a:spLocks noChangeShapeType="1"/>
            </p:cNvSpPr>
            <p:nvPr/>
          </p:nvSpPr>
          <p:spPr bwMode="auto">
            <a:xfrm flipH="1" flipV="1">
              <a:off x="1384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1" name="Oval 13"/>
            <p:cNvSpPr>
              <a:spLocks noChangeArrowheads="1"/>
            </p:cNvSpPr>
            <p:nvPr/>
          </p:nvSpPr>
          <p:spPr bwMode="auto">
            <a:xfrm>
              <a:off x="1293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2" name="Line 14"/>
            <p:cNvSpPr>
              <a:spLocks noChangeShapeType="1"/>
            </p:cNvSpPr>
            <p:nvPr/>
          </p:nvSpPr>
          <p:spPr bwMode="auto">
            <a:xfrm>
              <a:off x="2653" y="3203"/>
              <a:ext cx="59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3" name="Text Box 15"/>
            <p:cNvSpPr txBox="1">
              <a:spLocks noChangeArrowheads="1"/>
            </p:cNvSpPr>
            <p:nvPr/>
          </p:nvSpPr>
          <p:spPr bwMode="auto">
            <a:xfrm>
              <a:off x="600" y="2670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64" name="Text Box 16"/>
            <p:cNvSpPr txBox="1">
              <a:spLocks noChangeArrowheads="1"/>
            </p:cNvSpPr>
            <p:nvPr/>
          </p:nvSpPr>
          <p:spPr bwMode="auto">
            <a:xfrm>
              <a:off x="1066" y="2387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5" name="Line 17"/>
            <p:cNvSpPr>
              <a:spLocks noChangeShapeType="1"/>
            </p:cNvSpPr>
            <p:nvPr/>
          </p:nvSpPr>
          <p:spPr bwMode="auto">
            <a:xfrm flipV="1">
              <a:off x="4105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6" name="Line 18"/>
            <p:cNvSpPr>
              <a:spLocks noChangeShapeType="1"/>
            </p:cNvSpPr>
            <p:nvPr/>
          </p:nvSpPr>
          <p:spPr bwMode="auto">
            <a:xfrm flipH="1" flipV="1">
              <a:off x="4513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7" name="Oval 19"/>
            <p:cNvSpPr>
              <a:spLocks noChangeArrowheads="1"/>
            </p:cNvSpPr>
            <p:nvPr/>
          </p:nvSpPr>
          <p:spPr bwMode="auto">
            <a:xfrm>
              <a:off x="4422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8" name="Text Box 20"/>
            <p:cNvSpPr txBox="1">
              <a:spLocks noChangeArrowheads="1"/>
            </p:cNvSpPr>
            <p:nvPr/>
          </p:nvSpPr>
          <p:spPr bwMode="auto">
            <a:xfrm>
              <a:off x="4649" y="2342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9" name="AutoShape 21"/>
            <p:cNvSpPr>
              <a:spLocks noChangeArrowheads="1"/>
            </p:cNvSpPr>
            <p:nvPr/>
          </p:nvSpPr>
          <p:spPr bwMode="auto">
            <a:xfrm>
              <a:off x="3878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70" name="AutoShape 22"/>
            <p:cNvSpPr>
              <a:spLocks noChangeArrowheads="1"/>
            </p:cNvSpPr>
            <p:nvPr/>
          </p:nvSpPr>
          <p:spPr bwMode="auto">
            <a:xfrm>
              <a:off x="4332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71" name="AutoShape 23"/>
            <p:cNvSpPr>
              <a:spLocks noChangeArrowheads="1"/>
            </p:cNvSpPr>
            <p:nvPr/>
          </p:nvSpPr>
          <p:spPr bwMode="auto">
            <a:xfrm>
              <a:off x="5103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2" name="Line 24"/>
            <p:cNvSpPr>
              <a:spLocks noChangeShapeType="1"/>
            </p:cNvSpPr>
            <p:nvPr/>
          </p:nvSpPr>
          <p:spPr bwMode="auto">
            <a:xfrm flipV="1">
              <a:off x="4559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3" name="Line 25"/>
            <p:cNvSpPr>
              <a:spLocks noChangeShapeType="1"/>
            </p:cNvSpPr>
            <p:nvPr/>
          </p:nvSpPr>
          <p:spPr bwMode="auto">
            <a:xfrm flipH="1" flipV="1">
              <a:off x="4967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4" name="Oval 26"/>
            <p:cNvSpPr>
              <a:spLocks noChangeArrowheads="1"/>
            </p:cNvSpPr>
            <p:nvPr/>
          </p:nvSpPr>
          <p:spPr bwMode="auto">
            <a:xfrm>
              <a:off x="4876" y="2841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75" name="Text Box 27"/>
            <p:cNvSpPr txBox="1">
              <a:spLocks noChangeArrowheads="1"/>
            </p:cNvSpPr>
            <p:nvPr/>
          </p:nvSpPr>
          <p:spPr bwMode="auto">
            <a:xfrm>
              <a:off x="5057" y="2705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76" name="Text Box 28"/>
            <p:cNvSpPr txBox="1">
              <a:spLocks noChangeArrowheads="1"/>
            </p:cNvSpPr>
            <p:nvPr/>
          </p:nvSpPr>
          <p:spPr bwMode="auto">
            <a:xfrm>
              <a:off x="2609" y="2841"/>
              <a:ext cx="766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zig-zig</a:t>
              </a:r>
            </a:p>
          </p:txBody>
        </p:sp>
        <p:sp>
          <p:nvSpPr>
            <p:cNvPr id="360477" name="Line 29"/>
            <p:cNvSpPr>
              <a:spLocks noChangeShapeType="1"/>
            </p:cNvSpPr>
            <p:nvPr/>
          </p:nvSpPr>
          <p:spPr bwMode="auto">
            <a:xfrm flipV="1">
              <a:off x="1475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8" name="AutoShape 30"/>
            <p:cNvSpPr>
              <a:spLocks noChangeArrowheads="1"/>
            </p:cNvSpPr>
            <p:nvPr/>
          </p:nvSpPr>
          <p:spPr bwMode="auto">
            <a:xfrm>
              <a:off x="201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9" name="Line 31"/>
            <p:cNvSpPr>
              <a:spLocks noChangeShapeType="1"/>
            </p:cNvSpPr>
            <p:nvPr/>
          </p:nvSpPr>
          <p:spPr bwMode="auto">
            <a:xfrm flipH="1" flipV="1">
              <a:off x="1883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0" name="Oval 32"/>
            <p:cNvSpPr>
              <a:spLocks noChangeArrowheads="1"/>
            </p:cNvSpPr>
            <p:nvPr/>
          </p:nvSpPr>
          <p:spPr bwMode="auto">
            <a:xfrm>
              <a:off x="1792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1" name="Text Box 33"/>
            <p:cNvSpPr txBox="1">
              <a:spLocks noChangeArrowheads="1"/>
            </p:cNvSpPr>
            <p:nvPr/>
          </p:nvSpPr>
          <p:spPr bwMode="auto">
            <a:xfrm>
              <a:off x="1565" y="2069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82" name="Line 34"/>
            <p:cNvSpPr>
              <a:spLocks noChangeShapeType="1"/>
            </p:cNvSpPr>
            <p:nvPr/>
          </p:nvSpPr>
          <p:spPr bwMode="auto">
            <a:xfrm flipV="1">
              <a:off x="3606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3" name="Line 35"/>
            <p:cNvSpPr>
              <a:spLocks noChangeShapeType="1"/>
            </p:cNvSpPr>
            <p:nvPr/>
          </p:nvSpPr>
          <p:spPr bwMode="auto">
            <a:xfrm flipH="1" flipV="1">
              <a:off x="4014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4" name="Oval 36"/>
            <p:cNvSpPr>
              <a:spLocks noChangeArrowheads="1"/>
            </p:cNvSpPr>
            <p:nvPr/>
          </p:nvSpPr>
          <p:spPr bwMode="auto">
            <a:xfrm>
              <a:off x="3923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5" name="Text Box 37"/>
            <p:cNvSpPr txBox="1">
              <a:spLocks noChangeArrowheads="1"/>
            </p:cNvSpPr>
            <p:nvPr/>
          </p:nvSpPr>
          <p:spPr bwMode="auto">
            <a:xfrm>
              <a:off x="4150" y="2024"/>
              <a:ext cx="241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86" name="AutoShape 38"/>
            <p:cNvSpPr>
              <a:spLocks noChangeArrowheads="1"/>
            </p:cNvSpPr>
            <p:nvPr/>
          </p:nvSpPr>
          <p:spPr bwMode="auto">
            <a:xfrm>
              <a:off x="337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</p:grpSp>
      <p:sp>
        <p:nvSpPr>
          <p:cNvPr id="360487" name="Oval 39"/>
          <p:cNvSpPr>
            <a:spLocks noChangeArrowheads="1"/>
          </p:cNvSpPr>
          <p:nvPr/>
        </p:nvSpPr>
        <p:spPr bwMode="auto">
          <a:xfrm>
            <a:off x="468313" y="2132236"/>
            <a:ext cx="2447925" cy="15128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88" name="Text Box 40"/>
          <p:cNvSpPr txBox="1">
            <a:spLocks noChangeArrowheads="1"/>
          </p:cNvSpPr>
          <p:nvPr/>
        </p:nvSpPr>
        <p:spPr bwMode="auto">
          <a:xfrm>
            <a:off x="395288" y="1771873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r(x)</a:t>
            </a:r>
          </a:p>
        </p:txBody>
      </p:sp>
      <p:sp>
        <p:nvSpPr>
          <p:cNvPr id="360489" name="Oval 41"/>
          <p:cNvSpPr>
            <a:spLocks noChangeArrowheads="1"/>
          </p:cNvSpPr>
          <p:nvPr/>
        </p:nvSpPr>
        <p:spPr bwMode="auto">
          <a:xfrm>
            <a:off x="6227763" y="2203673"/>
            <a:ext cx="2447925" cy="15128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0" name="Text Box 42"/>
          <p:cNvSpPr txBox="1">
            <a:spLocks noChangeArrowheads="1"/>
          </p:cNvSpPr>
          <p:nvPr/>
        </p:nvSpPr>
        <p:spPr bwMode="auto">
          <a:xfrm>
            <a:off x="8101013" y="3645123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r’(z)</a:t>
            </a:r>
          </a:p>
        </p:txBody>
      </p:sp>
      <p:sp>
        <p:nvSpPr>
          <p:cNvPr id="360491" name="Oval 43"/>
          <p:cNvSpPr>
            <a:spLocks noChangeArrowheads="1"/>
          </p:cNvSpPr>
          <p:nvPr/>
        </p:nvSpPr>
        <p:spPr bwMode="auto">
          <a:xfrm>
            <a:off x="5003800" y="1195611"/>
            <a:ext cx="3744913" cy="25209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2" name="Text Box 44"/>
          <p:cNvSpPr txBox="1">
            <a:spLocks noChangeArrowheads="1"/>
          </p:cNvSpPr>
          <p:nvPr/>
        </p:nvSpPr>
        <p:spPr bwMode="auto">
          <a:xfrm>
            <a:off x="7956550" y="1052736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r’(x)</a:t>
            </a: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1F2F0A4E-D296-914A-BBC5-695A199BD78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147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5896198"/>
            <a:ext cx="1008063" cy="196850"/>
          </a:xfrm>
        </p:spPr>
        <p:txBody>
          <a:bodyPr/>
          <a:lstStyle/>
          <a:p>
            <a:fld id="{0703C12A-33B2-8C4C-955A-4DD096D7AD6D}" type="slidenum">
              <a:rPr lang="de-DE"/>
              <a:pPr/>
              <a:t>16</a:t>
            </a:fld>
            <a:endParaRPr lang="de-DE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5883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2. Fall: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         w(x)+</a:t>
            </a:r>
            <a:r>
              <a:rPr lang="en-US" sz="2400" dirty="0" err="1"/>
              <a:t>tw</a:t>
            </a:r>
            <a:r>
              <a:rPr lang="en-US" sz="2400" dirty="0"/>
              <a:t>(A) + </a:t>
            </a:r>
            <a:r>
              <a:rPr lang="en-US" sz="2400" dirty="0" err="1"/>
              <a:t>tw</a:t>
            </a:r>
            <a:r>
              <a:rPr lang="en-US" sz="2400" dirty="0"/>
              <a:t>(B) + w(z)+</a:t>
            </a:r>
            <a:r>
              <a:rPr lang="en-US" sz="2400" dirty="0" err="1"/>
              <a:t>tw</a:t>
            </a:r>
            <a:r>
              <a:rPr lang="en-US" sz="2400" dirty="0"/>
              <a:t>’(C)+</a:t>
            </a:r>
            <a:r>
              <a:rPr lang="en-US" sz="2400" dirty="0" err="1"/>
              <a:t>tw</a:t>
            </a:r>
            <a:r>
              <a:rPr lang="en-US" sz="2400" dirty="0"/>
              <a:t>’(D) 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    &lt; w(x)+</a:t>
            </a:r>
            <a:r>
              <a:rPr lang="en-US" sz="2400" dirty="0" err="1"/>
              <a:t>tw</a:t>
            </a:r>
            <a:r>
              <a:rPr lang="en-US" sz="2400" dirty="0"/>
              <a:t>’(A) + w(y) + </a:t>
            </a:r>
            <a:r>
              <a:rPr lang="en-US" sz="2400" dirty="0" err="1"/>
              <a:t>tw</a:t>
            </a:r>
            <a:r>
              <a:rPr lang="en-US" sz="2400" dirty="0"/>
              <a:t>’(B) + w(z)+</a:t>
            </a:r>
            <a:r>
              <a:rPr lang="en-US" sz="2400" dirty="0" err="1"/>
              <a:t>tw</a:t>
            </a:r>
            <a:r>
              <a:rPr lang="en-US" sz="2400" dirty="0"/>
              <a:t>’(C)+</a:t>
            </a:r>
            <a:r>
              <a:rPr lang="en-US" sz="2400" dirty="0" err="1"/>
              <a:t>tw</a:t>
            </a:r>
            <a:r>
              <a:rPr lang="en-US" sz="2400" dirty="0"/>
              <a:t>’(D)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0 &lt; w(y) </a:t>
            </a:r>
            <a:r>
              <a:rPr lang="en-US" sz="2400" dirty="0">
                <a:sym typeface="Wingdings" pitchFamily="2" charset="2"/>
              </a:rPr>
              <a:t> true</a:t>
            </a:r>
          </a:p>
          <a:p>
            <a:pPr>
              <a:lnSpc>
                <a:spcPct val="90000"/>
              </a:lnSpc>
              <a:buNone/>
            </a:pPr>
            <a:endParaRPr lang="en-US" sz="2400" dirty="0">
              <a:sym typeface="Wingdings" pitchFamily="2" charset="2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dirty="0">
                <a:sym typeface="Wingdings" pitchFamily="2" charset="2"/>
              </a:rPr>
              <a:t>Also:   </a:t>
            </a:r>
            <a:r>
              <a:rPr lang="en-US" sz="2400" dirty="0" err="1"/>
              <a:t>tw</a:t>
            </a:r>
            <a:r>
              <a:rPr lang="en-US" sz="2400" dirty="0"/>
              <a:t>(x)/</a:t>
            </a:r>
            <a:r>
              <a:rPr lang="en-US" sz="2400" dirty="0" err="1"/>
              <a:t>tw</a:t>
            </a:r>
            <a:r>
              <a:rPr lang="en-US" sz="2400" dirty="0"/>
              <a:t>’(x)     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en-US" sz="2400" dirty="0" err="1"/>
              <a:t>tw</a:t>
            </a:r>
            <a:r>
              <a:rPr lang="en-US" sz="2400" dirty="0"/>
              <a:t>’(z)/</a:t>
            </a:r>
            <a:r>
              <a:rPr lang="en-US" sz="2400" dirty="0" err="1"/>
              <a:t>tw</a:t>
            </a:r>
            <a:r>
              <a:rPr lang="en-US" sz="2400" dirty="0"/>
              <a:t>’(x)         </a:t>
            </a:r>
            <a:r>
              <a:rPr lang="en-US" sz="2400" dirty="0">
                <a:solidFill>
                  <a:srgbClr val="FF0000"/>
                </a:solidFill>
              </a:rPr>
              <a:t>&lt; 1</a:t>
            </a:r>
            <a:endParaRPr lang="en-US" sz="2400" dirty="0">
              <a:sym typeface="Wingdings" pitchFamily="2" charset="2"/>
            </a:endParaRPr>
          </a:p>
        </p:txBody>
      </p:sp>
      <p:grpSp>
        <p:nvGrpSpPr>
          <p:cNvPr id="360452" name="Group 4"/>
          <p:cNvGrpSpPr>
            <a:grpSpLocks/>
          </p:cNvGrpSpPr>
          <p:nvPr/>
        </p:nvGrpSpPr>
        <p:grpSpPr bwMode="auto">
          <a:xfrm>
            <a:off x="827088" y="1268636"/>
            <a:ext cx="7453312" cy="2016125"/>
            <a:chOff x="250" y="2024"/>
            <a:chExt cx="5352" cy="1588"/>
          </a:xfrm>
        </p:grpSpPr>
        <p:sp>
          <p:nvSpPr>
            <p:cNvPr id="360453" name="AutoShape 5"/>
            <p:cNvSpPr>
              <a:spLocks noChangeArrowheads="1"/>
            </p:cNvSpPr>
            <p:nvPr/>
          </p:nvSpPr>
          <p:spPr bwMode="auto">
            <a:xfrm>
              <a:off x="250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0454" name="AutoShape 6"/>
            <p:cNvSpPr>
              <a:spLocks noChangeArrowheads="1"/>
            </p:cNvSpPr>
            <p:nvPr/>
          </p:nvSpPr>
          <p:spPr bwMode="auto">
            <a:xfrm>
              <a:off x="1021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55" name="Line 7"/>
            <p:cNvSpPr>
              <a:spLocks noChangeShapeType="1"/>
            </p:cNvSpPr>
            <p:nvPr/>
          </p:nvSpPr>
          <p:spPr bwMode="auto">
            <a:xfrm flipV="1">
              <a:off x="477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6" name="Line 8"/>
            <p:cNvSpPr>
              <a:spLocks noChangeShapeType="1"/>
            </p:cNvSpPr>
            <p:nvPr/>
          </p:nvSpPr>
          <p:spPr bwMode="auto">
            <a:xfrm flipH="1" flipV="1">
              <a:off x="885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7" name="Oval 9"/>
            <p:cNvSpPr>
              <a:spLocks noChangeArrowheads="1"/>
            </p:cNvSpPr>
            <p:nvPr/>
          </p:nvSpPr>
          <p:spPr bwMode="auto">
            <a:xfrm>
              <a:off x="794" y="284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58" name="Line 10"/>
            <p:cNvSpPr>
              <a:spLocks noChangeShapeType="1"/>
            </p:cNvSpPr>
            <p:nvPr/>
          </p:nvSpPr>
          <p:spPr bwMode="auto">
            <a:xfrm flipV="1">
              <a:off x="976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59" name="AutoShape 11"/>
            <p:cNvSpPr>
              <a:spLocks noChangeArrowheads="1"/>
            </p:cNvSpPr>
            <p:nvPr/>
          </p:nvSpPr>
          <p:spPr bwMode="auto">
            <a:xfrm>
              <a:off x="1520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60" name="Line 12"/>
            <p:cNvSpPr>
              <a:spLocks noChangeShapeType="1"/>
            </p:cNvSpPr>
            <p:nvPr/>
          </p:nvSpPr>
          <p:spPr bwMode="auto">
            <a:xfrm flipH="1" flipV="1">
              <a:off x="1384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1" name="Oval 13"/>
            <p:cNvSpPr>
              <a:spLocks noChangeArrowheads="1"/>
            </p:cNvSpPr>
            <p:nvPr/>
          </p:nvSpPr>
          <p:spPr bwMode="auto">
            <a:xfrm>
              <a:off x="1293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2" name="Line 14"/>
            <p:cNvSpPr>
              <a:spLocks noChangeShapeType="1"/>
            </p:cNvSpPr>
            <p:nvPr/>
          </p:nvSpPr>
          <p:spPr bwMode="auto">
            <a:xfrm>
              <a:off x="2653" y="3203"/>
              <a:ext cx="59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3" name="Text Box 15"/>
            <p:cNvSpPr txBox="1">
              <a:spLocks noChangeArrowheads="1"/>
            </p:cNvSpPr>
            <p:nvPr/>
          </p:nvSpPr>
          <p:spPr bwMode="auto">
            <a:xfrm>
              <a:off x="600" y="2670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64" name="Text Box 16"/>
            <p:cNvSpPr txBox="1">
              <a:spLocks noChangeArrowheads="1"/>
            </p:cNvSpPr>
            <p:nvPr/>
          </p:nvSpPr>
          <p:spPr bwMode="auto">
            <a:xfrm>
              <a:off x="1066" y="2387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5" name="Line 17"/>
            <p:cNvSpPr>
              <a:spLocks noChangeShapeType="1"/>
            </p:cNvSpPr>
            <p:nvPr/>
          </p:nvSpPr>
          <p:spPr bwMode="auto">
            <a:xfrm flipV="1">
              <a:off x="4105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6" name="Line 18"/>
            <p:cNvSpPr>
              <a:spLocks noChangeShapeType="1"/>
            </p:cNvSpPr>
            <p:nvPr/>
          </p:nvSpPr>
          <p:spPr bwMode="auto">
            <a:xfrm flipH="1" flipV="1">
              <a:off x="4513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67" name="Oval 19"/>
            <p:cNvSpPr>
              <a:spLocks noChangeArrowheads="1"/>
            </p:cNvSpPr>
            <p:nvPr/>
          </p:nvSpPr>
          <p:spPr bwMode="auto">
            <a:xfrm>
              <a:off x="4422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68" name="Text Box 20"/>
            <p:cNvSpPr txBox="1">
              <a:spLocks noChangeArrowheads="1"/>
            </p:cNvSpPr>
            <p:nvPr/>
          </p:nvSpPr>
          <p:spPr bwMode="auto">
            <a:xfrm>
              <a:off x="4649" y="2342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0469" name="AutoShape 21"/>
            <p:cNvSpPr>
              <a:spLocks noChangeArrowheads="1"/>
            </p:cNvSpPr>
            <p:nvPr/>
          </p:nvSpPr>
          <p:spPr bwMode="auto">
            <a:xfrm>
              <a:off x="3878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0470" name="AutoShape 22"/>
            <p:cNvSpPr>
              <a:spLocks noChangeArrowheads="1"/>
            </p:cNvSpPr>
            <p:nvPr/>
          </p:nvSpPr>
          <p:spPr bwMode="auto">
            <a:xfrm>
              <a:off x="4332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0471" name="AutoShape 23"/>
            <p:cNvSpPr>
              <a:spLocks noChangeArrowheads="1"/>
            </p:cNvSpPr>
            <p:nvPr/>
          </p:nvSpPr>
          <p:spPr bwMode="auto">
            <a:xfrm>
              <a:off x="5103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2" name="Line 24"/>
            <p:cNvSpPr>
              <a:spLocks noChangeShapeType="1"/>
            </p:cNvSpPr>
            <p:nvPr/>
          </p:nvSpPr>
          <p:spPr bwMode="auto">
            <a:xfrm flipV="1">
              <a:off x="4559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3" name="Line 25"/>
            <p:cNvSpPr>
              <a:spLocks noChangeShapeType="1"/>
            </p:cNvSpPr>
            <p:nvPr/>
          </p:nvSpPr>
          <p:spPr bwMode="auto">
            <a:xfrm flipH="1" flipV="1">
              <a:off x="4967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4" name="Oval 26"/>
            <p:cNvSpPr>
              <a:spLocks noChangeArrowheads="1"/>
            </p:cNvSpPr>
            <p:nvPr/>
          </p:nvSpPr>
          <p:spPr bwMode="auto">
            <a:xfrm>
              <a:off x="4876" y="2841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75" name="Text Box 27"/>
            <p:cNvSpPr txBox="1">
              <a:spLocks noChangeArrowheads="1"/>
            </p:cNvSpPr>
            <p:nvPr/>
          </p:nvSpPr>
          <p:spPr bwMode="auto">
            <a:xfrm>
              <a:off x="5057" y="2705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76" name="Text Box 28"/>
            <p:cNvSpPr txBox="1">
              <a:spLocks noChangeArrowheads="1"/>
            </p:cNvSpPr>
            <p:nvPr/>
          </p:nvSpPr>
          <p:spPr bwMode="auto">
            <a:xfrm>
              <a:off x="2609" y="2841"/>
              <a:ext cx="766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zig-zig</a:t>
              </a:r>
            </a:p>
          </p:txBody>
        </p:sp>
        <p:sp>
          <p:nvSpPr>
            <p:cNvPr id="360477" name="Line 29"/>
            <p:cNvSpPr>
              <a:spLocks noChangeShapeType="1"/>
            </p:cNvSpPr>
            <p:nvPr/>
          </p:nvSpPr>
          <p:spPr bwMode="auto">
            <a:xfrm flipV="1">
              <a:off x="1475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78" name="AutoShape 30"/>
            <p:cNvSpPr>
              <a:spLocks noChangeArrowheads="1"/>
            </p:cNvSpPr>
            <p:nvPr/>
          </p:nvSpPr>
          <p:spPr bwMode="auto">
            <a:xfrm>
              <a:off x="201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0479" name="Line 31"/>
            <p:cNvSpPr>
              <a:spLocks noChangeShapeType="1"/>
            </p:cNvSpPr>
            <p:nvPr/>
          </p:nvSpPr>
          <p:spPr bwMode="auto">
            <a:xfrm flipH="1" flipV="1">
              <a:off x="1883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0" name="Oval 32"/>
            <p:cNvSpPr>
              <a:spLocks noChangeArrowheads="1"/>
            </p:cNvSpPr>
            <p:nvPr/>
          </p:nvSpPr>
          <p:spPr bwMode="auto">
            <a:xfrm>
              <a:off x="1792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1" name="Text Box 33"/>
            <p:cNvSpPr txBox="1">
              <a:spLocks noChangeArrowheads="1"/>
            </p:cNvSpPr>
            <p:nvPr/>
          </p:nvSpPr>
          <p:spPr bwMode="auto">
            <a:xfrm>
              <a:off x="1565" y="2069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0482" name="Line 34"/>
            <p:cNvSpPr>
              <a:spLocks noChangeShapeType="1"/>
            </p:cNvSpPr>
            <p:nvPr/>
          </p:nvSpPr>
          <p:spPr bwMode="auto">
            <a:xfrm flipV="1">
              <a:off x="3606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3" name="Line 35"/>
            <p:cNvSpPr>
              <a:spLocks noChangeShapeType="1"/>
            </p:cNvSpPr>
            <p:nvPr/>
          </p:nvSpPr>
          <p:spPr bwMode="auto">
            <a:xfrm flipH="1" flipV="1">
              <a:off x="4014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0484" name="Oval 36"/>
            <p:cNvSpPr>
              <a:spLocks noChangeArrowheads="1"/>
            </p:cNvSpPr>
            <p:nvPr/>
          </p:nvSpPr>
          <p:spPr bwMode="auto">
            <a:xfrm>
              <a:off x="3923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0485" name="Text Box 37"/>
            <p:cNvSpPr txBox="1">
              <a:spLocks noChangeArrowheads="1"/>
            </p:cNvSpPr>
            <p:nvPr/>
          </p:nvSpPr>
          <p:spPr bwMode="auto">
            <a:xfrm>
              <a:off x="4150" y="2024"/>
              <a:ext cx="241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0486" name="AutoShape 38"/>
            <p:cNvSpPr>
              <a:spLocks noChangeArrowheads="1"/>
            </p:cNvSpPr>
            <p:nvPr/>
          </p:nvSpPr>
          <p:spPr bwMode="auto">
            <a:xfrm>
              <a:off x="337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</p:grpSp>
      <p:sp>
        <p:nvSpPr>
          <p:cNvPr id="360487" name="Oval 39"/>
          <p:cNvSpPr>
            <a:spLocks noChangeArrowheads="1"/>
          </p:cNvSpPr>
          <p:nvPr/>
        </p:nvSpPr>
        <p:spPr bwMode="auto">
          <a:xfrm>
            <a:off x="468313" y="2132236"/>
            <a:ext cx="2447925" cy="15128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88" name="Text Box 40"/>
          <p:cNvSpPr txBox="1">
            <a:spLocks noChangeArrowheads="1"/>
          </p:cNvSpPr>
          <p:nvPr/>
        </p:nvSpPr>
        <p:spPr bwMode="auto">
          <a:xfrm>
            <a:off x="395288" y="1771873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r(x)</a:t>
            </a:r>
          </a:p>
        </p:txBody>
      </p:sp>
      <p:sp>
        <p:nvSpPr>
          <p:cNvPr id="360489" name="Oval 41"/>
          <p:cNvSpPr>
            <a:spLocks noChangeArrowheads="1"/>
          </p:cNvSpPr>
          <p:nvPr/>
        </p:nvSpPr>
        <p:spPr bwMode="auto">
          <a:xfrm>
            <a:off x="6227763" y="2203673"/>
            <a:ext cx="2447925" cy="15128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0" name="Text Box 42"/>
          <p:cNvSpPr txBox="1">
            <a:spLocks noChangeArrowheads="1"/>
          </p:cNvSpPr>
          <p:nvPr/>
        </p:nvSpPr>
        <p:spPr bwMode="auto">
          <a:xfrm>
            <a:off x="8101013" y="3645123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r’(z)</a:t>
            </a:r>
          </a:p>
        </p:txBody>
      </p:sp>
      <p:sp>
        <p:nvSpPr>
          <p:cNvPr id="360491" name="Oval 43"/>
          <p:cNvSpPr>
            <a:spLocks noChangeArrowheads="1"/>
          </p:cNvSpPr>
          <p:nvPr/>
        </p:nvSpPr>
        <p:spPr bwMode="auto">
          <a:xfrm>
            <a:off x="5003800" y="1195611"/>
            <a:ext cx="3744913" cy="25209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0492" name="Text Box 44"/>
          <p:cNvSpPr txBox="1">
            <a:spLocks noChangeArrowheads="1"/>
          </p:cNvSpPr>
          <p:nvPr/>
        </p:nvSpPr>
        <p:spPr bwMode="auto">
          <a:xfrm>
            <a:off x="7956550" y="1052736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r’(x)</a:t>
            </a: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1F2F0A4E-D296-914A-BBC5-695A199BD78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FDA8E5-F945-0547-A49E-FEBC63CF7BFA}"/>
              </a:ext>
            </a:extLst>
          </p:cNvPr>
          <p:cNvSpPr txBox="1"/>
          <p:nvPr/>
        </p:nvSpPr>
        <p:spPr>
          <a:xfrm>
            <a:off x="5704114" y="91657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28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0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0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6397-5C2A-6545-BC0B-892930F560CA}" type="slidenum">
              <a:rPr lang="de-DE"/>
              <a:pPr/>
              <a:t>17</a:t>
            </a:fld>
            <a:endParaRPr lang="de-DE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41386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dirty="0" err="1">
                <a:sym typeface="Wingdings" pitchFamily="2" charset="2"/>
              </a:rPr>
              <a:t>Wir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wissen</a:t>
            </a:r>
            <a:r>
              <a:rPr lang="en-US" sz="2800" dirty="0">
                <a:sym typeface="Wingdings" pitchFamily="2" charset="2"/>
              </a:rPr>
              <a:t> nun:    </a:t>
            </a:r>
            <a:r>
              <a:rPr lang="en-US" sz="2800" dirty="0" err="1"/>
              <a:t>tw</a:t>
            </a:r>
            <a:r>
              <a:rPr lang="en-US" sz="2800" dirty="0"/>
              <a:t>(x)/</a:t>
            </a:r>
            <a:r>
              <a:rPr lang="en-US" sz="2800" dirty="0" err="1"/>
              <a:t>tw</a:t>
            </a:r>
            <a:r>
              <a:rPr lang="en-US" sz="2800" dirty="0"/>
              <a:t>’(x) 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en-US" sz="2800" dirty="0" err="1"/>
              <a:t>tw</a:t>
            </a:r>
            <a:r>
              <a:rPr lang="en-US" sz="2800" dirty="0"/>
              <a:t>’(z)/</a:t>
            </a:r>
            <a:r>
              <a:rPr lang="en-US" sz="2800" dirty="0" err="1"/>
              <a:t>tw</a:t>
            </a:r>
            <a:r>
              <a:rPr lang="en-US" sz="2800" dirty="0"/>
              <a:t>’(x)       </a:t>
            </a:r>
            <a:r>
              <a:rPr lang="en-US" sz="2800" dirty="0">
                <a:solidFill>
                  <a:srgbClr val="FF0000"/>
                </a:solidFill>
              </a:rPr>
              <a:t>&lt; 1</a:t>
            </a:r>
            <a:endParaRPr lang="en-US" sz="2800" dirty="0"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/>
              <a:t>Zurück</a:t>
            </a:r>
            <a:r>
              <a:rPr lang="en-US" sz="2800" dirty="0"/>
              <a:t> </a:t>
            </a:r>
            <a:r>
              <a:rPr lang="en-US" sz="2800" dirty="0" err="1"/>
              <a:t>zu</a:t>
            </a:r>
            <a:r>
              <a:rPr lang="en-US" sz="2800" dirty="0"/>
              <a:t>: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log( </a:t>
            </a:r>
            <a:r>
              <a:rPr lang="en-US" sz="2800" dirty="0" err="1"/>
              <a:t>tw</a:t>
            </a:r>
            <a:r>
              <a:rPr lang="en-US" sz="2800" dirty="0"/>
              <a:t>(x)/</a:t>
            </a:r>
            <a:r>
              <a:rPr lang="en-US" sz="2800" dirty="0" err="1"/>
              <a:t>tw</a:t>
            </a:r>
            <a:r>
              <a:rPr lang="en-US" sz="2800" dirty="0"/>
              <a:t>’(x)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+ log( </a:t>
            </a:r>
            <a:r>
              <a:rPr lang="en-US" sz="2800" dirty="0" err="1"/>
              <a:t>tw</a:t>
            </a:r>
            <a:r>
              <a:rPr lang="en-US" sz="2800" dirty="0"/>
              <a:t>’(z)/</a:t>
            </a:r>
            <a:r>
              <a:rPr lang="en-US" sz="2800" dirty="0" err="1"/>
              <a:t>tw</a:t>
            </a:r>
            <a:r>
              <a:rPr lang="en-US" sz="2800" dirty="0"/>
              <a:t>’(x)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800" dirty="0">
                <a:solidFill>
                  <a:schemeClr val="hlink"/>
                </a:solidFill>
              </a:rPr>
              <a:t>≤ -2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/>
              <a:t>Betrachte</a:t>
            </a:r>
            <a:r>
              <a:rPr lang="en-US" sz="2800" dirty="0"/>
              <a:t> die </a:t>
            </a:r>
            <a:r>
              <a:rPr lang="en-US" sz="2800" dirty="0" err="1"/>
              <a:t>Funktion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f(</a:t>
            </a:r>
            <a:r>
              <a:rPr lang="en-US" sz="2800" dirty="0" err="1">
                <a:solidFill>
                  <a:schemeClr val="hlink"/>
                </a:solidFill>
              </a:rPr>
              <a:t>x,y</a:t>
            </a:r>
            <a:r>
              <a:rPr lang="en-US" sz="2800" dirty="0">
                <a:solidFill>
                  <a:schemeClr val="hlink"/>
                </a:solidFill>
              </a:rPr>
              <a:t>)=log x + log y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/>
              <a:t>Wir</a:t>
            </a:r>
            <a:r>
              <a:rPr lang="en-US" sz="2800" dirty="0"/>
              <a:t> </a:t>
            </a:r>
            <a:r>
              <a:rPr lang="en-US" sz="2800" dirty="0" err="1"/>
              <a:t>zeigen</a:t>
            </a:r>
            <a:r>
              <a:rPr lang="en-US" sz="2800" dirty="0"/>
              <a:t>: </a:t>
            </a:r>
            <a:r>
              <a:rPr lang="en-US" sz="2800" dirty="0">
                <a:solidFill>
                  <a:schemeClr val="hlink"/>
                </a:solidFill>
              </a:rPr>
              <a:t>f(</a:t>
            </a:r>
            <a:r>
              <a:rPr lang="en-US" sz="2800" dirty="0" err="1">
                <a:solidFill>
                  <a:schemeClr val="hlink"/>
                </a:solidFill>
              </a:rPr>
              <a:t>x,y</a:t>
            </a:r>
            <a:r>
              <a:rPr lang="en-US" sz="2800" dirty="0">
                <a:solidFill>
                  <a:schemeClr val="hlink"/>
                </a:solidFill>
              </a:rPr>
              <a:t>) ≤ -2</a:t>
            </a:r>
            <a:r>
              <a:rPr lang="en-US" sz="2800" dirty="0"/>
              <a:t> </a:t>
            </a:r>
            <a:r>
              <a:rPr lang="en-US" sz="2800" dirty="0" err="1"/>
              <a:t>für</a:t>
            </a:r>
            <a:r>
              <a:rPr lang="en-US" sz="2800" dirty="0"/>
              <a:t> </a:t>
            </a:r>
            <a:r>
              <a:rPr lang="en-US" sz="2800" dirty="0" err="1"/>
              <a:t>alle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hlink"/>
                </a:solidFill>
              </a:rPr>
              <a:t>x,y</a:t>
            </a:r>
            <a:r>
              <a:rPr lang="en-US" sz="2800" dirty="0">
                <a:solidFill>
                  <a:schemeClr val="hlink"/>
                </a:solidFill>
              </a:rPr>
              <a:t>&gt;0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hlink"/>
                </a:solidFill>
              </a:rPr>
              <a:t>x+y</a:t>
            </a:r>
            <a:r>
              <a:rPr lang="en-US" sz="2800" dirty="0">
                <a:solidFill>
                  <a:schemeClr val="hlink"/>
                </a:solidFill>
              </a:rPr>
              <a:t>&lt;1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841B17C6-E362-E042-BD63-5905B54F1745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78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2E9E-B15E-E846-827B-9C28AD82F84D}" type="slidenum">
              <a:rPr lang="de-DE"/>
              <a:pPr/>
              <a:t>18</a:t>
            </a:fld>
            <a:endParaRPr lang="de-DE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chemeClr val="accent2"/>
                </a:solidFill>
              </a:rPr>
              <a:t>Behauptung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  <a:r>
              <a:rPr lang="en-US" sz="2400" dirty="0"/>
              <a:t> Die </a:t>
            </a:r>
            <a:r>
              <a:rPr lang="en-US" sz="2400" dirty="0" err="1"/>
              <a:t>Funktion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f(</a:t>
            </a:r>
            <a:r>
              <a:rPr lang="en-US" sz="2400" dirty="0" err="1">
                <a:solidFill>
                  <a:schemeClr val="hlink"/>
                </a:solidFill>
              </a:rPr>
              <a:t>x,y</a:t>
            </a:r>
            <a:r>
              <a:rPr lang="en-US" sz="2400" dirty="0">
                <a:solidFill>
                  <a:schemeClr val="hlink"/>
                </a:solidFill>
              </a:rPr>
              <a:t>)=log x + log y</a:t>
            </a:r>
            <a:r>
              <a:rPr lang="en-US" sz="2400" dirty="0"/>
              <a:t> hat in dem </a:t>
            </a:r>
            <a:r>
              <a:rPr lang="en-US" sz="2400" dirty="0" err="1"/>
              <a:t>Bereich</a:t>
            </a:r>
            <a:r>
              <a:rPr lang="en-US" sz="2400" dirty="0"/>
              <a:t> </a:t>
            </a:r>
            <a:r>
              <a:rPr lang="en-US" sz="2400" dirty="0" err="1">
                <a:solidFill>
                  <a:schemeClr val="hlink"/>
                </a:solidFill>
              </a:rPr>
              <a:t>x,y</a:t>
            </a:r>
            <a:r>
              <a:rPr lang="en-US" sz="2400" dirty="0">
                <a:solidFill>
                  <a:schemeClr val="hlink"/>
                </a:solidFill>
              </a:rPr>
              <a:t>&gt;0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chemeClr val="hlink"/>
                </a:solidFill>
              </a:rPr>
              <a:t>x+y</a:t>
            </a:r>
            <a:r>
              <a:rPr lang="en-US" sz="2400">
                <a:solidFill>
                  <a:schemeClr val="hlink"/>
                </a:solidFill>
              </a:rPr>
              <a:t> ≤ 1</a:t>
            </a:r>
            <a:r>
              <a:rPr lang="en-US" sz="240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Punkt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(½,½)</a:t>
            </a:r>
            <a:r>
              <a:rPr lang="en-US" sz="2400" dirty="0"/>
              <a:t> </a:t>
            </a:r>
            <a:r>
              <a:rPr lang="en-US" sz="2400" dirty="0" err="1"/>
              <a:t>ihr</a:t>
            </a:r>
            <a:r>
              <a:rPr lang="en-US" sz="2400" dirty="0"/>
              <a:t> Maximum.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chemeClr val="accent2"/>
                </a:solidFill>
              </a:rPr>
              <a:t>Begründung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>
                <a:solidFill>
                  <a:schemeClr val="accent2"/>
                </a:solidFill>
              </a:rPr>
              <a:t>für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>
                <a:solidFill>
                  <a:schemeClr val="accent2"/>
                </a:solidFill>
              </a:rPr>
              <a:t>Korrektheit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Da die </a:t>
            </a:r>
            <a:r>
              <a:rPr lang="en-US" sz="2400" dirty="0" err="1"/>
              <a:t>Funktion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log</a:t>
            </a:r>
            <a:r>
              <a:rPr lang="en-US" sz="2400" dirty="0"/>
              <a:t> </a:t>
            </a:r>
            <a:r>
              <a:rPr lang="en-US" sz="2400" dirty="0" err="1"/>
              <a:t>streng</a:t>
            </a:r>
            <a:r>
              <a:rPr lang="en-US" sz="2400" dirty="0"/>
              <a:t> </a:t>
            </a:r>
            <a:r>
              <a:rPr lang="en-US" sz="2400" dirty="0" err="1"/>
              <a:t>monoton</a:t>
            </a:r>
            <a:r>
              <a:rPr lang="en-US" sz="2400" dirty="0"/>
              <a:t> </a:t>
            </a:r>
            <a:r>
              <a:rPr lang="en-US" sz="2400" dirty="0" err="1"/>
              <a:t>wachsend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, </a:t>
            </a:r>
            <a:r>
              <a:rPr lang="en-US" sz="2400" dirty="0" err="1"/>
              <a:t>kann</a:t>
            </a:r>
            <a:r>
              <a:rPr lang="en-US" sz="2400" dirty="0"/>
              <a:t> </a:t>
            </a:r>
            <a:r>
              <a:rPr lang="en-US" sz="2400" dirty="0" err="1"/>
              <a:t>sich</a:t>
            </a:r>
            <a:r>
              <a:rPr lang="en-US" sz="2400" dirty="0"/>
              <a:t> das Maximum </a:t>
            </a:r>
            <a:r>
              <a:rPr lang="en-US" sz="2400" dirty="0" err="1"/>
              <a:t>nur</a:t>
            </a:r>
            <a:r>
              <a:rPr lang="en-US" sz="2400" dirty="0"/>
              <a:t> auf </a:t>
            </a:r>
            <a:r>
              <a:rPr lang="en-US" sz="2400" dirty="0" err="1"/>
              <a:t>dem</a:t>
            </a:r>
            <a:r>
              <a:rPr lang="en-US" sz="2400" dirty="0"/>
              <a:t> </a:t>
            </a:r>
            <a:r>
              <a:rPr lang="en-US" sz="2400" dirty="0" err="1"/>
              <a:t>Geradensegment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chemeClr val="hlink"/>
                </a:solidFill>
              </a:rPr>
              <a:t>x+y</a:t>
            </a:r>
            <a:r>
              <a:rPr lang="en-US" sz="2400" dirty="0">
                <a:solidFill>
                  <a:schemeClr val="hlink"/>
                </a:solidFill>
              </a:rPr>
              <a:t>=1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chemeClr val="hlink"/>
                </a:solidFill>
              </a:rPr>
              <a:t>x,y</a:t>
            </a:r>
            <a:r>
              <a:rPr lang="en-US" sz="2400" dirty="0">
                <a:solidFill>
                  <a:schemeClr val="hlink"/>
                </a:solidFill>
              </a:rPr>
              <a:t>&gt;0</a:t>
            </a:r>
            <a:r>
              <a:rPr lang="en-US" sz="2400" dirty="0"/>
              <a:t>, </a:t>
            </a:r>
            <a:r>
              <a:rPr lang="en-US" sz="2400" dirty="0" err="1"/>
              <a:t>befinden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Neues</a:t>
            </a:r>
            <a:r>
              <a:rPr lang="en-US" sz="2400" dirty="0"/>
              <a:t> </a:t>
            </a:r>
            <a:r>
              <a:rPr lang="en-US" sz="2400" dirty="0" err="1"/>
              <a:t>Maximierungsproblem</a:t>
            </a:r>
            <a:r>
              <a:rPr lang="en-US" sz="2400" dirty="0"/>
              <a:t>: </a:t>
            </a:r>
            <a:r>
              <a:rPr lang="en-US" sz="2400" dirty="0" err="1"/>
              <a:t>betrachte</a:t>
            </a:r>
            <a:br>
              <a:rPr lang="en-US" sz="2400" dirty="0"/>
            </a:br>
            <a:r>
              <a:rPr lang="en-US" sz="2400" dirty="0">
                <a:solidFill>
                  <a:schemeClr val="hlink"/>
                </a:solidFill>
              </a:rPr>
              <a:t>g(x) = log x + log (1-x)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Einzige</a:t>
            </a:r>
            <a:r>
              <a:rPr lang="en-US" sz="2400" dirty="0"/>
              <a:t> </a:t>
            </a:r>
            <a:r>
              <a:rPr lang="en-US" sz="2400" dirty="0" err="1"/>
              <a:t>Nullstelle</a:t>
            </a:r>
            <a:r>
              <a:rPr lang="en-US" sz="2400" dirty="0"/>
              <a:t> von </a:t>
            </a:r>
            <a:r>
              <a:rPr lang="en-US" sz="2400" dirty="0">
                <a:solidFill>
                  <a:schemeClr val="hlink"/>
                </a:solidFill>
              </a:rPr>
              <a:t>g’(x) = 1/x - 1/(1-x)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x=1/2</a:t>
            </a:r>
            <a:r>
              <a:rPr lang="en-U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g’’(x)= -(1/x</a:t>
            </a:r>
            <a:r>
              <a:rPr lang="en-US" sz="2400" baseline="30000" dirty="0">
                <a:solidFill>
                  <a:schemeClr val="hlink"/>
                </a:solidFill>
              </a:rPr>
              <a:t>2</a:t>
            </a:r>
            <a:r>
              <a:rPr lang="en-US" sz="2400" dirty="0">
                <a:solidFill>
                  <a:schemeClr val="hlink"/>
                </a:solidFill>
              </a:rPr>
              <a:t> + 1/(1-x)</a:t>
            </a:r>
            <a:r>
              <a:rPr lang="en-US" sz="2400" baseline="30000" dirty="0">
                <a:solidFill>
                  <a:schemeClr val="hlink"/>
                </a:solidFill>
              </a:rPr>
              <a:t>2</a:t>
            </a:r>
            <a:r>
              <a:rPr lang="en-US" sz="2400" dirty="0">
                <a:solidFill>
                  <a:schemeClr val="hlink"/>
                </a:solidFill>
              </a:rPr>
              <a:t>))</a:t>
            </a:r>
            <a:r>
              <a:rPr lang="en-US" sz="2400" dirty="0"/>
              <a:t> gilt </a:t>
            </a:r>
            <a:r>
              <a:rPr lang="en-US" sz="2400" dirty="0">
                <a:solidFill>
                  <a:schemeClr val="hlink"/>
                </a:solidFill>
              </a:rPr>
              <a:t>g’’(1/2) &lt; 0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Also hat </a:t>
            </a:r>
            <a:r>
              <a:rPr lang="en-US" sz="2400" dirty="0" err="1"/>
              <a:t>Funktion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f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Punkt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(½,½)</a:t>
            </a:r>
            <a:r>
              <a:rPr lang="en-US" sz="2400" dirty="0"/>
              <a:t> </a:t>
            </a:r>
            <a:r>
              <a:rPr lang="en-US" sz="2400" dirty="0" err="1"/>
              <a:t>ihr</a:t>
            </a:r>
            <a:r>
              <a:rPr lang="en-US" sz="2400" dirty="0"/>
              <a:t> Maximum.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DAE741E0-284D-D143-87BD-AD8A2588BA7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2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DDD-4FB3-924C-A237-0801026D87D3}" type="slidenum">
              <a:rPr lang="de-DE"/>
              <a:pPr/>
              <a:t>19</a:t>
            </a:fld>
            <a:endParaRPr lang="de-DE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493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2. Fall: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rgbClr val="0833FF"/>
                </a:solidFill>
              </a:rPr>
              <a:t>Behauptung</a:t>
            </a:r>
            <a:r>
              <a:rPr lang="en-US" sz="2400" dirty="0"/>
              <a:t>: </a:t>
            </a:r>
            <a:r>
              <a:rPr lang="en-US" sz="2400" dirty="0" err="1"/>
              <a:t>Amortisierte</a:t>
            </a:r>
            <a:r>
              <a:rPr lang="en-US" sz="2400" dirty="0"/>
              <a:t> </a:t>
            </a:r>
            <a:r>
              <a:rPr lang="en-US" sz="2400" dirty="0" err="1"/>
              <a:t>Kosten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≤ 3(r’(x)-r(x))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rgbClr val="0833FF"/>
                </a:solidFill>
              </a:rPr>
              <a:t>Zwischenresultate</a:t>
            </a:r>
            <a:r>
              <a:rPr lang="en-US" sz="2400" dirty="0">
                <a:solidFill>
                  <a:srgbClr val="0833FF"/>
                </a:solidFill>
              </a:rPr>
              <a:t>: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000" dirty="0" err="1"/>
              <a:t>Behauptung</a:t>
            </a:r>
            <a:r>
              <a:rPr lang="en-US" sz="2000" dirty="0"/>
              <a:t> gilt, </a:t>
            </a:r>
            <a:r>
              <a:rPr lang="en-US" sz="2000" dirty="0" err="1"/>
              <a:t>wenn</a:t>
            </a:r>
            <a:r>
              <a:rPr lang="en-US" sz="2000" dirty="0"/>
              <a:t>: </a:t>
            </a:r>
            <a:r>
              <a:rPr lang="en-US" sz="2000" dirty="0">
                <a:solidFill>
                  <a:schemeClr val="hlink"/>
                </a:solidFill>
              </a:rPr>
              <a:t>log x + log y ≤ -2</a:t>
            </a:r>
            <a:r>
              <a:rPr lang="en-US" sz="2000" dirty="0"/>
              <a:t> </a:t>
            </a:r>
            <a:r>
              <a:rPr lang="en-US" sz="2000" dirty="0" err="1"/>
              <a:t>für</a:t>
            </a:r>
            <a:r>
              <a:rPr lang="en-US" sz="2000" dirty="0"/>
              <a:t> </a:t>
            </a:r>
            <a:r>
              <a:rPr lang="en-US" sz="2000" dirty="0" err="1"/>
              <a:t>alle</a:t>
            </a:r>
            <a:r>
              <a:rPr lang="en-US" sz="2000" dirty="0"/>
              <a:t> </a:t>
            </a:r>
            <a:r>
              <a:rPr lang="en-US" sz="2000" dirty="0" err="1">
                <a:solidFill>
                  <a:schemeClr val="hlink"/>
                </a:solidFill>
              </a:rPr>
              <a:t>x,y</a:t>
            </a:r>
            <a:r>
              <a:rPr lang="en-US" sz="2000" dirty="0">
                <a:solidFill>
                  <a:schemeClr val="hlink"/>
                </a:solidFill>
              </a:rPr>
              <a:t>&gt;0 </a:t>
            </a:r>
            <a:r>
              <a:rPr lang="en-US" sz="2000" dirty="0" err="1"/>
              <a:t>mit</a:t>
            </a:r>
            <a:r>
              <a:rPr lang="en-US" sz="2000" dirty="0"/>
              <a:t> </a:t>
            </a:r>
            <a:r>
              <a:rPr lang="en-US" sz="2000" dirty="0" err="1">
                <a:solidFill>
                  <a:schemeClr val="hlink"/>
                </a:solidFill>
              </a:rPr>
              <a:t>x+y</a:t>
            </a:r>
            <a:r>
              <a:rPr lang="en-US" sz="2000" dirty="0">
                <a:solidFill>
                  <a:schemeClr val="hlink"/>
                </a:solidFill>
              </a:rPr>
              <a:t>&lt;1</a:t>
            </a:r>
            <a:br>
              <a:rPr lang="en-US" sz="2000" dirty="0">
                <a:solidFill>
                  <a:schemeClr val="hlink"/>
                </a:solidFill>
              </a:rPr>
            </a:br>
            <a:r>
              <a:rPr lang="en-US" sz="2000" dirty="0"/>
              <a:t>Maximum von </a:t>
            </a:r>
            <a:r>
              <a:rPr lang="en-US" sz="2000" dirty="0">
                <a:solidFill>
                  <a:schemeClr val="hlink"/>
                </a:solidFill>
              </a:rPr>
              <a:t>log x + log y </a:t>
            </a:r>
            <a:r>
              <a:rPr lang="en-US" sz="2000" dirty="0" err="1"/>
              <a:t>für</a:t>
            </a:r>
            <a:r>
              <a:rPr lang="en-US" sz="2000" dirty="0">
                <a:solidFill>
                  <a:schemeClr val="hlink"/>
                </a:solidFill>
              </a:rPr>
              <a:t> </a:t>
            </a:r>
            <a:r>
              <a:rPr lang="en-US" sz="2000" dirty="0" err="1">
                <a:solidFill>
                  <a:schemeClr val="hlink"/>
                </a:solidFill>
              </a:rPr>
              <a:t>x+y</a:t>
            </a:r>
            <a:r>
              <a:rPr lang="en-US" sz="2000" dirty="0">
                <a:solidFill>
                  <a:schemeClr val="hlink"/>
                </a:solidFill>
              </a:rPr>
              <a:t>=1 </a:t>
            </a:r>
            <a:r>
              <a:rPr lang="en-US" sz="2000" dirty="0" err="1"/>
              <a:t>bei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(½, ½)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rgbClr val="0833FF"/>
                </a:solidFill>
              </a:rPr>
              <a:t>Folgerung</a:t>
            </a:r>
            <a:r>
              <a:rPr lang="en-US" sz="2400" dirty="0">
                <a:solidFill>
                  <a:srgbClr val="0833FF"/>
                </a:solidFill>
              </a:rPr>
              <a:t>: </a:t>
            </a:r>
            <a:r>
              <a:rPr lang="en-US" sz="2400" dirty="0"/>
              <a:t>Die </a:t>
            </a:r>
            <a:r>
              <a:rPr lang="en-US" sz="2400" dirty="0" err="1"/>
              <a:t>Behauptung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korrekt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da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log(½) </a:t>
            </a:r>
            <a:r>
              <a:rPr lang="en-US" sz="2400" dirty="0">
                <a:solidFill>
                  <a:schemeClr val="hlink"/>
                </a:solidFill>
              </a:rPr>
              <a:t>= -1 und </a:t>
            </a:r>
            <a:r>
              <a:rPr lang="en-US" sz="2400" dirty="0" err="1">
                <a:solidFill>
                  <a:schemeClr val="hlink"/>
                </a:solidFill>
              </a:rPr>
              <a:t>damit</a:t>
            </a:r>
            <a:r>
              <a:rPr lang="en-US" sz="2400" dirty="0">
                <a:solidFill>
                  <a:schemeClr val="hlink"/>
                </a:solidFill>
              </a:rPr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log(½) + log(½) </a:t>
            </a:r>
            <a:r>
              <a:rPr lang="en-US" sz="2400" dirty="0">
                <a:solidFill>
                  <a:schemeClr val="hlink"/>
                </a:solidFill>
              </a:rPr>
              <a:t>≤ -2 </a:t>
            </a:r>
            <a:endParaRPr lang="en-US" sz="2400" dirty="0"/>
          </a:p>
        </p:txBody>
      </p:sp>
      <p:grpSp>
        <p:nvGrpSpPr>
          <p:cNvPr id="363524" name="Group 4"/>
          <p:cNvGrpSpPr>
            <a:grpSpLocks/>
          </p:cNvGrpSpPr>
          <p:nvPr/>
        </p:nvGrpSpPr>
        <p:grpSpPr bwMode="auto">
          <a:xfrm>
            <a:off x="827088" y="1700213"/>
            <a:ext cx="7453312" cy="2016125"/>
            <a:chOff x="250" y="2024"/>
            <a:chExt cx="5352" cy="1588"/>
          </a:xfrm>
        </p:grpSpPr>
        <p:sp>
          <p:nvSpPr>
            <p:cNvPr id="363525" name="AutoShape 5"/>
            <p:cNvSpPr>
              <a:spLocks noChangeArrowheads="1"/>
            </p:cNvSpPr>
            <p:nvPr/>
          </p:nvSpPr>
          <p:spPr bwMode="auto">
            <a:xfrm>
              <a:off x="250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3526" name="AutoShape 6"/>
            <p:cNvSpPr>
              <a:spLocks noChangeArrowheads="1"/>
            </p:cNvSpPr>
            <p:nvPr/>
          </p:nvSpPr>
          <p:spPr bwMode="auto">
            <a:xfrm>
              <a:off x="1021" y="3203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3527" name="Line 7"/>
            <p:cNvSpPr>
              <a:spLocks noChangeShapeType="1"/>
            </p:cNvSpPr>
            <p:nvPr/>
          </p:nvSpPr>
          <p:spPr bwMode="auto">
            <a:xfrm flipV="1">
              <a:off x="477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28" name="Line 8"/>
            <p:cNvSpPr>
              <a:spLocks noChangeShapeType="1"/>
            </p:cNvSpPr>
            <p:nvPr/>
          </p:nvSpPr>
          <p:spPr bwMode="auto">
            <a:xfrm flipH="1" flipV="1">
              <a:off x="885" y="2931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29" name="Oval 9"/>
            <p:cNvSpPr>
              <a:spLocks noChangeArrowheads="1"/>
            </p:cNvSpPr>
            <p:nvPr/>
          </p:nvSpPr>
          <p:spPr bwMode="auto">
            <a:xfrm>
              <a:off x="794" y="284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3530" name="Line 10"/>
            <p:cNvSpPr>
              <a:spLocks noChangeShapeType="1"/>
            </p:cNvSpPr>
            <p:nvPr/>
          </p:nvSpPr>
          <p:spPr bwMode="auto">
            <a:xfrm flipV="1">
              <a:off x="976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31" name="AutoShape 11"/>
            <p:cNvSpPr>
              <a:spLocks noChangeArrowheads="1"/>
            </p:cNvSpPr>
            <p:nvPr/>
          </p:nvSpPr>
          <p:spPr bwMode="auto">
            <a:xfrm>
              <a:off x="1520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3532" name="Line 12"/>
            <p:cNvSpPr>
              <a:spLocks noChangeShapeType="1"/>
            </p:cNvSpPr>
            <p:nvPr/>
          </p:nvSpPr>
          <p:spPr bwMode="auto">
            <a:xfrm flipH="1" flipV="1">
              <a:off x="1384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33" name="Oval 13"/>
            <p:cNvSpPr>
              <a:spLocks noChangeArrowheads="1"/>
            </p:cNvSpPr>
            <p:nvPr/>
          </p:nvSpPr>
          <p:spPr bwMode="auto">
            <a:xfrm>
              <a:off x="1293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3534" name="Line 14"/>
            <p:cNvSpPr>
              <a:spLocks noChangeShapeType="1"/>
            </p:cNvSpPr>
            <p:nvPr/>
          </p:nvSpPr>
          <p:spPr bwMode="auto">
            <a:xfrm>
              <a:off x="2653" y="3203"/>
              <a:ext cx="59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35" name="Text Box 15"/>
            <p:cNvSpPr txBox="1">
              <a:spLocks noChangeArrowheads="1"/>
            </p:cNvSpPr>
            <p:nvPr/>
          </p:nvSpPr>
          <p:spPr bwMode="auto">
            <a:xfrm>
              <a:off x="600" y="2670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3536" name="Text Box 16"/>
            <p:cNvSpPr txBox="1">
              <a:spLocks noChangeArrowheads="1"/>
            </p:cNvSpPr>
            <p:nvPr/>
          </p:nvSpPr>
          <p:spPr bwMode="auto">
            <a:xfrm>
              <a:off x="1066" y="2387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3537" name="Line 17"/>
            <p:cNvSpPr>
              <a:spLocks noChangeShapeType="1"/>
            </p:cNvSpPr>
            <p:nvPr/>
          </p:nvSpPr>
          <p:spPr bwMode="auto">
            <a:xfrm flipV="1">
              <a:off x="4105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38" name="Line 18"/>
            <p:cNvSpPr>
              <a:spLocks noChangeShapeType="1"/>
            </p:cNvSpPr>
            <p:nvPr/>
          </p:nvSpPr>
          <p:spPr bwMode="auto">
            <a:xfrm flipH="1" flipV="1">
              <a:off x="4513" y="26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39" name="Oval 19"/>
            <p:cNvSpPr>
              <a:spLocks noChangeArrowheads="1"/>
            </p:cNvSpPr>
            <p:nvPr/>
          </p:nvSpPr>
          <p:spPr bwMode="auto">
            <a:xfrm>
              <a:off x="4422" y="25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3540" name="Text Box 20"/>
            <p:cNvSpPr txBox="1">
              <a:spLocks noChangeArrowheads="1"/>
            </p:cNvSpPr>
            <p:nvPr/>
          </p:nvSpPr>
          <p:spPr bwMode="auto">
            <a:xfrm>
              <a:off x="4649" y="2342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3541" name="AutoShape 21"/>
            <p:cNvSpPr>
              <a:spLocks noChangeArrowheads="1"/>
            </p:cNvSpPr>
            <p:nvPr/>
          </p:nvSpPr>
          <p:spPr bwMode="auto">
            <a:xfrm>
              <a:off x="3878" y="28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3542" name="AutoShape 22"/>
            <p:cNvSpPr>
              <a:spLocks noChangeArrowheads="1"/>
            </p:cNvSpPr>
            <p:nvPr/>
          </p:nvSpPr>
          <p:spPr bwMode="auto">
            <a:xfrm>
              <a:off x="4332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3543" name="AutoShape 23"/>
            <p:cNvSpPr>
              <a:spLocks noChangeArrowheads="1"/>
            </p:cNvSpPr>
            <p:nvPr/>
          </p:nvSpPr>
          <p:spPr bwMode="auto">
            <a:xfrm>
              <a:off x="5103" y="3204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3544" name="Line 24"/>
            <p:cNvSpPr>
              <a:spLocks noChangeShapeType="1"/>
            </p:cNvSpPr>
            <p:nvPr/>
          </p:nvSpPr>
          <p:spPr bwMode="auto">
            <a:xfrm flipV="1">
              <a:off x="4559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45" name="Line 25"/>
            <p:cNvSpPr>
              <a:spLocks noChangeShapeType="1"/>
            </p:cNvSpPr>
            <p:nvPr/>
          </p:nvSpPr>
          <p:spPr bwMode="auto">
            <a:xfrm flipH="1" flipV="1">
              <a:off x="4967" y="2932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46" name="Oval 26"/>
            <p:cNvSpPr>
              <a:spLocks noChangeArrowheads="1"/>
            </p:cNvSpPr>
            <p:nvPr/>
          </p:nvSpPr>
          <p:spPr bwMode="auto">
            <a:xfrm>
              <a:off x="4876" y="2841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3547" name="Text Box 27"/>
            <p:cNvSpPr txBox="1">
              <a:spLocks noChangeArrowheads="1"/>
            </p:cNvSpPr>
            <p:nvPr/>
          </p:nvSpPr>
          <p:spPr bwMode="auto">
            <a:xfrm>
              <a:off x="5057" y="2705"/>
              <a:ext cx="242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3548" name="Text Box 28"/>
            <p:cNvSpPr txBox="1">
              <a:spLocks noChangeArrowheads="1"/>
            </p:cNvSpPr>
            <p:nvPr/>
          </p:nvSpPr>
          <p:spPr bwMode="auto">
            <a:xfrm>
              <a:off x="2609" y="2841"/>
              <a:ext cx="766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zig-zig</a:t>
              </a:r>
            </a:p>
          </p:txBody>
        </p:sp>
        <p:sp>
          <p:nvSpPr>
            <p:cNvPr id="363549" name="Line 29"/>
            <p:cNvSpPr>
              <a:spLocks noChangeShapeType="1"/>
            </p:cNvSpPr>
            <p:nvPr/>
          </p:nvSpPr>
          <p:spPr bwMode="auto">
            <a:xfrm flipV="1">
              <a:off x="1475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50" name="AutoShape 30"/>
            <p:cNvSpPr>
              <a:spLocks noChangeArrowheads="1"/>
            </p:cNvSpPr>
            <p:nvPr/>
          </p:nvSpPr>
          <p:spPr bwMode="auto">
            <a:xfrm>
              <a:off x="201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3551" name="Line 31"/>
            <p:cNvSpPr>
              <a:spLocks noChangeShapeType="1"/>
            </p:cNvSpPr>
            <p:nvPr/>
          </p:nvSpPr>
          <p:spPr bwMode="auto">
            <a:xfrm flipH="1" flipV="1">
              <a:off x="1883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52" name="Oval 32"/>
            <p:cNvSpPr>
              <a:spLocks noChangeArrowheads="1"/>
            </p:cNvSpPr>
            <p:nvPr/>
          </p:nvSpPr>
          <p:spPr bwMode="auto">
            <a:xfrm>
              <a:off x="1792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3553" name="Text Box 33"/>
            <p:cNvSpPr txBox="1">
              <a:spLocks noChangeArrowheads="1"/>
            </p:cNvSpPr>
            <p:nvPr/>
          </p:nvSpPr>
          <p:spPr bwMode="auto">
            <a:xfrm>
              <a:off x="1565" y="2069"/>
              <a:ext cx="242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3554" name="Line 34"/>
            <p:cNvSpPr>
              <a:spLocks noChangeShapeType="1"/>
            </p:cNvSpPr>
            <p:nvPr/>
          </p:nvSpPr>
          <p:spPr bwMode="auto">
            <a:xfrm flipV="1">
              <a:off x="3606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55" name="Line 35"/>
            <p:cNvSpPr>
              <a:spLocks noChangeShapeType="1"/>
            </p:cNvSpPr>
            <p:nvPr/>
          </p:nvSpPr>
          <p:spPr bwMode="auto">
            <a:xfrm flipH="1" flipV="1">
              <a:off x="4014" y="22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3556" name="Oval 36"/>
            <p:cNvSpPr>
              <a:spLocks noChangeArrowheads="1"/>
            </p:cNvSpPr>
            <p:nvPr/>
          </p:nvSpPr>
          <p:spPr bwMode="auto">
            <a:xfrm>
              <a:off x="3923" y="22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3557" name="Text Box 37"/>
            <p:cNvSpPr txBox="1">
              <a:spLocks noChangeArrowheads="1"/>
            </p:cNvSpPr>
            <p:nvPr/>
          </p:nvSpPr>
          <p:spPr bwMode="auto">
            <a:xfrm>
              <a:off x="4150" y="2024"/>
              <a:ext cx="241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3558" name="AutoShape 38"/>
            <p:cNvSpPr>
              <a:spLocks noChangeArrowheads="1"/>
            </p:cNvSpPr>
            <p:nvPr/>
          </p:nvSpPr>
          <p:spPr bwMode="auto">
            <a:xfrm>
              <a:off x="3379" y="25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</p:grpSp>
      <p:sp>
        <p:nvSpPr>
          <p:cNvPr id="363559" name="Oval 39"/>
          <p:cNvSpPr>
            <a:spLocks noChangeArrowheads="1"/>
          </p:cNvSpPr>
          <p:nvPr/>
        </p:nvSpPr>
        <p:spPr bwMode="auto">
          <a:xfrm>
            <a:off x="468313" y="2563813"/>
            <a:ext cx="2447925" cy="15128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60" name="Text Box 40"/>
          <p:cNvSpPr txBox="1">
            <a:spLocks noChangeArrowheads="1"/>
          </p:cNvSpPr>
          <p:nvPr/>
        </p:nvSpPr>
        <p:spPr bwMode="auto">
          <a:xfrm>
            <a:off x="395288" y="220345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r(x)</a:t>
            </a:r>
          </a:p>
        </p:txBody>
      </p:sp>
      <p:sp>
        <p:nvSpPr>
          <p:cNvPr id="363561" name="Oval 41"/>
          <p:cNvSpPr>
            <a:spLocks noChangeArrowheads="1"/>
          </p:cNvSpPr>
          <p:nvPr/>
        </p:nvSpPr>
        <p:spPr bwMode="auto">
          <a:xfrm>
            <a:off x="6227763" y="2635250"/>
            <a:ext cx="2447925" cy="15128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62" name="Text Box 42"/>
          <p:cNvSpPr txBox="1">
            <a:spLocks noChangeArrowheads="1"/>
          </p:cNvSpPr>
          <p:nvPr/>
        </p:nvSpPr>
        <p:spPr bwMode="auto">
          <a:xfrm>
            <a:off x="8101013" y="4076700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r’(z)</a:t>
            </a:r>
          </a:p>
        </p:txBody>
      </p:sp>
      <p:sp>
        <p:nvSpPr>
          <p:cNvPr id="363563" name="Oval 43"/>
          <p:cNvSpPr>
            <a:spLocks noChangeArrowheads="1"/>
          </p:cNvSpPr>
          <p:nvPr/>
        </p:nvSpPr>
        <p:spPr bwMode="auto">
          <a:xfrm>
            <a:off x="5003800" y="1627188"/>
            <a:ext cx="3744913" cy="25209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3564" name="Text Box 44"/>
          <p:cNvSpPr txBox="1">
            <a:spLocks noChangeArrowheads="1"/>
          </p:cNvSpPr>
          <p:nvPr/>
        </p:nvSpPr>
        <p:spPr bwMode="auto">
          <a:xfrm>
            <a:off x="7956550" y="1484313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r’(x)</a:t>
            </a: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47C8DDFE-5ACF-4844-87CB-02163EFE2EE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771FFE-CEF0-6242-A283-3AC7B97443D6}"/>
              </a:ext>
            </a:extLst>
          </p:cNvPr>
          <p:cNvSpPr txBox="1"/>
          <p:nvPr/>
        </p:nvSpPr>
        <p:spPr>
          <a:xfrm>
            <a:off x="457200" y="1196752"/>
            <a:ext cx="1701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Z</a:t>
            </a:r>
            <a:r>
              <a:rPr lang="en-DE" sz="2400" dirty="0"/>
              <a:t>urück zum</a:t>
            </a:r>
          </a:p>
        </p:txBody>
      </p:sp>
    </p:spTree>
    <p:extLst>
      <p:ext uri="{BB962C8B-B14F-4D97-AF65-F5344CB8AC3E}">
        <p14:creationId xmlns:p14="http://schemas.microsoft.com/office/powerpoint/2010/main" val="26862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F7B7-ED41-F240-A832-698511A23DD4}" type="slidenum">
              <a:rPr lang="de-DE"/>
              <a:pPr/>
              <a:t>2</a:t>
            </a:fld>
            <a:endParaRPr lang="de-DE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Beispiel:</a:t>
            </a:r>
          </a:p>
        </p:txBody>
      </p:sp>
      <p:sp>
        <p:nvSpPr>
          <p:cNvPr id="352260" name="Rectangle 4"/>
          <p:cNvSpPr>
            <a:spLocks noChangeArrowheads="1"/>
          </p:cNvSpPr>
          <p:nvPr/>
        </p:nvSpPr>
        <p:spPr bwMode="auto">
          <a:xfrm>
            <a:off x="11160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52261" name="Rectangle 5"/>
          <p:cNvSpPr>
            <a:spLocks noChangeArrowheads="1"/>
          </p:cNvSpPr>
          <p:nvPr/>
        </p:nvSpPr>
        <p:spPr bwMode="auto">
          <a:xfrm>
            <a:off x="19796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52262" name="Rectangle 6"/>
          <p:cNvSpPr>
            <a:spLocks noChangeArrowheads="1"/>
          </p:cNvSpPr>
          <p:nvPr/>
        </p:nvSpPr>
        <p:spPr bwMode="auto">
          <a:xfrm>
            <a:off x="37068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52263" name="Rectangle 7"/>
          <p:cNvSpPr>
            <a:spLocks noChangeArrowheads="1"/>
          </p:cNvSpPr>
          <p:nvPr/>
        </p:nvSpPr>
        <p:spPr bwMode="auto">
          <a:xfrm>
            <a:off x="45720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52264" name="Rectangle 8"/>
          <p:cNvSpPr>
            <a:spLocks noChangeArrowheads="1"/>
          </p:cNvSpPr>
          <p:nvPr/>
        </p:nvSpPr>
        <p:spPr bwMode="auto">
          <a:xfrm>
            <a:off x="54356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52265" name="Rectangle 9"/>
          <p:cNvSpPr>
            <a:spLocks noChangeArrowheads="1"/>
          </p:cNvSpPr>
          <p:nvPr/>
        </p:nvSpPr>
        <p:spPr bwMode="auto">
          <a:xfrm>
            <a:off x="28448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52266" name="Rectangle 10"/>
          <p:cNvSpPr>
            <a:spLocks noChangeArrowheads="1"/>
          </p:cNvSpPr>
          <p:nvPr/>
        </p:nvSpPr>
        <p:spPr bwMode="auto">
          <a:xfrm>
            <a:off x="63007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52267" name="Rectangle 11"/>
          <p:cNvSpPr>
            <a:spLocks noChangeArrowheads="1"/>
          </p:cNvSpPr>
          <p:nvPr/>
        </p:nvSpPr>
        <p:spPr bwMode="auto">
          <a:xfrm>
            <a:off x="71643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52268" name="Oval 12"/>
          <p:cNvSpPr>
            <a:spLocks noChangeArrowheads="1"/>
          </p:cNvSpPr>
          <p:nvPr/>
        </p:nvSpPr>
        <p:spPr bwMode="auto">
          <a:xfrm>
            <a:off x="161925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52269" name="Oval 13"/>
          <p:cNvSpPr>
            <a:spLocks noChangeArrowheads="1"/>
          </p:cNvSpPr>
          <p:nvPr/>
        </p:nvSpPr>
        <p:spPr bwMode="auto">
          <a:xfrm>
            <a:off x="3276600" y="4221163"/>
            <a:ext cx="503238" cy="504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52270" name="Oval 14"/>
          <p:cNvSpPr>
            <a:spLocks noChangeArrowheads="1"/>
          </p:cNvSpPr>
          <p:nvPr/>
        </p:nvSpPr>
        <p:spPr bwMode="auto">
          <a:xfrm>
            <a:off x="2484438" y="3068638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52271" name="Line 15"/>
          <p:cNvSpPr>
            <a:spLocks noChangeShapeType="1"/>
          </p:cNvSpPr>
          <p:nvPr/>
        </p:nvSpPr>
        <p:spPr bwMode="auto">
          <a:xfrm flipH="1">
            <a:off x="2051050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2" name="Line 16"/>
          <p:cNvSpPr>
            <a:spLocks noChangeShapeType="1"/>
          </p:cNvSpPr>
          <p:nvPr/>
        </p:nvSpPr>
        <p:spPr bwMode="auto">
          <a:xfrm>
            <a:off x="2916238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3" name="Line 17"/>
          <p:cNvSpPr>
            <a:spLocks noChangeShapeType="1"/>
          </p:cNvSpPr>
          <p:nvPr/>
        </p:nvSpPr>
        <p:spPr bwMode="auto">
          <a:xfrm flipH="1">
            <a:off x="140335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4" name="Line 18"/>
          <p:cNvSpPr>
            <a:spLocks noChangeShapeType="1"/>
          </p:cNvSpPr>
          <p:nvPr/>
        </p:nvSpPr>
        <p:spPr bwMode="auto">
          <a:xfrm>
            <a:off x="190817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5" name="Line 19"/>
          <p:cNvSpPr>
            <a:spLocks noChangeShapeType="1"/>
          </p:cNvSpPr>
          <p:nvPr/>
        </p:nvSpPr>
        <p:spPr bwMode="auto">
          <a:xfrm flipH="1">
            <a:off x="305911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6" name="Line 20"/>
          <p:cNvSpPr>
            <a:spLocks noChangeShapeType="1"/>
          </p:cNvSpPr>
          <p:nvPr/>
        </p:nvSpPr>
        <p:spPr bwMode="auto">
          <a:xfrm>
            <a:off x="35639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77" name="Oval 21"/>
          <p:cNvSpPr>
            <a:spLocks noChangeArrowheads="1"/>
          </p:cNvSpPr>
          <p:nvPr/>
        </p:nvSpPr>
        <p:spPr bwMode="auto">
          <a:xfrm>
            <a:off x="507523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52278" name="Oval 22"/>
          <p:cNvSpPr>
            <a:spLocks noChangeArrowheads="1"/>
          </p:cNvSpPr>
          <p:nvPr/>
        </p:nvSpPr>
        <p:spPr bwMode="auto">
          <a:xfrm>
            <a:off x="6732588" y="422116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52279" name="Oval 23"/>
          <p:cNvSpPr>
            <a:spLocks noChangeArrowheads="1"/>
          </p:cNvSpPr>
          <p:nvPr/>
        </p:nvSpPr>
        <p:spPr bwMode="auto">
          <a:xfrm>
            <a:off x="5940425" y="30686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52280" name="Line 24"/>
          <p:cNvSpPr>
            <a:spLocks noChangeShapeType="1"/>
          </p:cNvSpPr>
          <p:nvPr/>
        </p:nvSpPr>
        <p:spPr bwMode="auto">
          <a:xfrm flipH="1">
            <a:off x="5507038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1" name="Line 25"/>
          <p:cNvSpPr>
            <a:spLocks noChangeShapeType="1"/>
          </p:cNvSpPr>
          <p:nvPr/>
        </p:nvSpPr>
        <p:spPr bwMode="auto">
          <a:xfrm>
            <a:off x="6372225" y="3573463"/>
            <a:ext cx="4318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2" name="Line 26"/>
          <p:cNvSpPr>
            <a:spLocks noChangeShapeType="1"/>
          </p:cNvSpPr>
          <p:nvPr/>
        </p:nvSpPr>
        <p:spPr bwMode="auto">
          <a:xfrm flipH="1">
            <a:off x="4859338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3" name="Line 27"/>
          <p:cNvSpPr>
            <a:spLocks noChangeShapeType="1"/>
          </p:cNvSpPr>
          <p:nvPr/>
        </p:nvSpPr>
        <p:spPr bwMode="auto">
          <a:xfrm>
            <a:off x="5364163" y="4724400"/>
            <a:ext cx="360362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4" name="Line 28"/>
          <p:cNvSpPr>
            <a:spLocks noChangeShapeType="1"/>
          </p:cNvSpPr>
          <p:nvPr/>
        </p:nvSpPr>
        <p:spPr bwMode="auto">
          <a:xfrm flipH="1">
            <a:off x="651510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5" name="Line 29"/>
          <p:cNvSpPr>
            <a:spLocks noChangeShapeType="1"/>
          </p:cNvSpPr>
          <p:nvPr/>
        </p:nvSpPr>
        <p:spPr bwMode="auto">
          <a:xfrm>
            <a:off x="701992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6" name="Oval 30"/>
          <p:cNvSpPr>
            <a:spLocks noChangeArrowheads="1"/>
          </p:cNvSpPr>
          <p:nvPr/>
        </p:nvSpPr>
        <p:spPr bwMode="auto">
          <a:xfrm>
            <a:off x="4211638" y="1916113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52287" name="Line 31"/>
          <p:cNvSpPr>
            <a:spLocks noChangeShapeType="1"/>
          </p:cNvSpPr>
          <p:nvPr/>
        </p:nvSpPr>
        <p:spPr bwMode="auto">
          <a:xfrm flipH="1">
            <a:off x="2987675" y="2276475"/>
            <a:ext cx="12239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8" name="Line 32"/>
          <p:cNvSpPr>
            <a:spLocks noChangeShapeType="1"/>
          </p:cNvSpPr>
          <p:nvPr/>
        </p:nvSpPr>
        <p:spPr bwMode="auto">
          <a:xfrm>
            <a:off x="4716463" y="2349500"/>
            <a:ext cx="12239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89" name="Line 33"/>
          <p:cNvSpPr>
            <a:spLocks noChangeShapeType="1"/>
          </p:cNvSpPr>
          <p:nvPr/>
        </p:nvSpPr>
        <p:spPr bwMode="auto">
          <a:xfrm>
            <a:off x="1619250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0" name="Line 34"/>
          <p:cNvSpPr>
            <a:spLocks noChangeShapeType="1"/>
          </p:cNvSpPr>
          <p:nvPr/>
        </p:nvSpPr>
        <p:spPr bwMode="auto">
          <a:xfrm flipH="1">
            <a:off x="1619250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1" name="Line 35"/>
          <p:cNvSpPr>
            <a:spLocks noChangeShapeType="1"/>
          </p:cNvSpPr>
          <p:nvPr/>
        </p:nvSpPr>
        <p:spPr bwMode="auto">
          <a:xfrm>
            <a:off x="24844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2" name="Line 36"/>
          <p:cNvSpPr>
            <a:spLocks noChangeShapeType="1"/>
          </p:cNvSpPr>
          <p:nvPr/>
        </p:nvSpPr>
        <p:spPr bwMode="auto">
          <a:xfrm flipH="1">
            <a:off x="24844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3" name="Line 37"/>
          <p:cNvSpPr>
            <a:spLocks noChangeShapeType="1"/>
          </p:cNvSpPr>
          <p:nvPr/>
        </p:nvSpPr>
        <p:spPr bwMode="auto">
          <a:xfrm>
            <a:off x="33480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4" name="Line 38"/>
          <p:cNvSpPr>
            <a:spLocks noChangeShapeType="1"/>
          </p:cNvSpPr>
          <p:nvPr/>
        </p:nvSpPr>
        <p:spPr bwMode="auto">
          <a:xfrm flipH="1">
            <a:off x="33480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5" name="Line 39"/>
          <p:cNvSpPr>
            <a:spLocks noChangeShapeType="1"/>
          </p:cNvSpPr>
          <p:nvPr/>
        </p:nvSpPr>
        <p:spPr bwMode="auto">
          <a:xfrm>
            <a:off x="42116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6" name="Line 40"/>
          <p:cNvSpPr>
            <a:spLocks noChangeShapeType="1"/>
          </p:cNvSpPr>
          <p:nvPr/>
        </p:nvSpPr>
        <p:spPr bwMode="auto">
          <a:xfrm flipH="1">
            <a:off x="42116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7" name="Line 41"/>
          <p:cNvSpPr>
            <a:spLocks noChangeShapeType="1"/>
          </p:cNvSpPr>
          <p:nvPr/>
        </p:nvSpPr>
        <p:spPr bwMode="auto">
          <a:xfrm>
            <a:off x="50768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8" name="Line 42"/>
          <p:cNvSpPr>
            <a:spLocks noChangeShapeType="1"/>
          </p:cNvSpPr>
          <p:nvPr/>
        </p:nvSpPr>
        <p:spPr bwMode="auto">
          <a:xfrm flipH="1">
            <a:off x="50768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299" name="Line 43"/>
          <p:cNvSpPr>
            <a:spLocks noChangeShapeType="1"/>
          </p:cNvSpPr>
          <p:nvPr/>
        </p:nvSpPr>
        <p:spPr bwMode="auto">
          <a:xfrm>
            <a:off x="59404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300" name="Line 44"/>
          <p:cNvSpPr>
            <a:spLocks noChangeShapeType="1"/>
          </p:cNvSpPr>
          <p:nvPr/>
        </p:nvSpPr>
        <p:spPr bwMode="auto">
          <a:xfrm flipH="1">
            <a:off x="59404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301" name="Line 45"/>
          <p:cNvSpPr>
            <a:spLocks noChangeShapeType="1"/>
          </p:cNvSpPr>
          <p:nvPr/>
        </p:nvSpPr>
        <p:spPr bwMode="auto">
          <a:xfrm>
            <a:off x="68040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302" name="Line 46"/>
          <p:cNvSpPr>
            <a:spLocks noChangeShapeType="1"/>
          </p:cNvSpPr>
          <p:nvPr/>
        </p:nvSpPr>
        <p:spPr bwMode="auto">
          <a:xfrm flipH="1">
            <a:off x="68040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2303" name="Text Box 47"/>
          <p:cNvSpPr txBox="1">
            <a:spLocks noChangeArrowheads="1"/>
          </p:cNvSpPr>
          <p:nvPr/>
        </p:nvSpPr>
        <p:spPr bwMode="auto">
          <a:xfrm>
            <a:off x="3779838" y="39338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2304" name="Oval 48"/>
          <p:cNvSpPr>
            <a:spLocks noChangeArrowheads="1"/>
          </p:cNvSpPr>
          <p:nvPr/>
        </p:nvSpPr>
        <p:spPr bwMode="auto">
          <a:xfrm rot="2810405">
            <a:off x="2375694" y="1591469"/>
            <a:ext cx="2735262" cy="33845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2305" name="Text Box 49"/>
          <p:cNvSpPr txBox="1">
            <a:spLocks noChangeArrowheads="1"/>
          </p:cNvSpPr>
          <p:nvPr/>
        </p:nvSpPr>
        <p:spPr bwMode="auto">
          <a:xfrm>
            <a:off x="5219700" y="1844675"/>
            <a:ext cx="321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zig-zag Operation (3a)</a:t>
            </a:r>
          </a:p>
        </p:txBody>
      </p:sp>
      <p:sp>
        <p:nvSpPr>
          <p:cNvPr id="51" name="Rechteck 4">
            <a:extLst>
              <a:ext uri="{FF2B5EF4-FFF2-40B4-BE49-F238E27FC236}">
                <a16:creationId xmlns:a16="http://schemas.microsoft.com/office/drawing/2014/main" id="{E59A0CC8-5A90-E540-B7A2-FDA52E9B946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28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304" grpId="0" animBg="1"/>
      <p:bldP spid="35230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FC07-8CC1-E14B-94D9-7980701A1890}" type="slidenum">
              <a:rPr lang="de-DE"/>
              <a:pPr/>
              <a:t>20</a:t>
            </a:fld>
            <a:endParaRPr lang="de-DE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477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3. Fall: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err="1"/>
              <a:t>Amortisierte</a:t>
            </a:r>
            <a:r>
              <a:rPr lang="en-US" sz="2800" dirty="0"/>
              <a:t> </a:t>
            </a:r>
            <a:r>
              <a:rPr lang="en-US" sz="2800" dirty="0" err="1"/>
              <a:t>Kosten</a:t>
            </a:r>
            <a:r>
              <a:rPr lang="en-US" sz="2800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≤ 2+r’(x)+r’(y)+r’(z)-r(x)-r(y)-r(z)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hlink"/>
                </a:solidFill>
              </a:rPr>
              <a:t> ≤ 2+r’(y)+r’(z)-2r(x)</a:t>
            </a:r>
            <a:r>
              <a:rPr lang="en-US" sz="2800" dirty="0"/>
              <a:t>    da </a:t>
            </a:r>
            <a:r>
              <a:rPr lang="en-US" sz="2800" dirty="0">
                <a:solidFill>
                  <a:schemeClr val="hlink"/>
                </a:solidFill>
              </a:rPr>
              <a:t>r’(x)=r(z) </a:t>
            </a:r>
            <a:r>
              <a:rPr lang="en-US" sz="2800" dirty="0"/>
              <a:t>und </a:t>
            </a:r>
            <a:r>
              <a:rPr lang="en-US" sz="2800" dirty="0">
                <a:solidFill>
                  <a:schemeClr val="hlink"/>
                </a:solidFill>
              </a:rPr>
              <a:t>r(x)≤r(y)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≤ 2(r’(x)-r(x))</a:t>
            </a:r>
            <a:r>
              <a:rPr lang="en-US" sz="2800" dirty="0"/>
              <a:t>  </a:t>
            </a:r>
            <a:r>
              <a:rPr lang="en-US" sz="2800" dirty="0" err="1"/>
              <a:t>behaupten</a:t>
            </a:r>
            <a:r>
              <a:rPr lang="en-US" sz="2800" dirty="0"/>
              <a:t> </a:t>
            </a:r>
            <a:r>
              <a:rPr lang="en-US" sz="2800" dirty="0" err="1"/>
              <a:t>wir</a:t>
            </a:r>
            <a:r>
              <a:rPr lang="en-US" sz="2800" dirty="0"/>
              <a:t>, und…</a:t>
            </a:r>
            <a:endParaRPr lang="en-US" sz="2800" dirty="0">
              <a:solidFill>
                <a:schemeClr val="hlink"/>
              </a:solidFill>
            </a:endParaRPr>
          </a:p>
        </p:txBody>
      </p:sp>
      <p:grpSp>
        <p:nvGrpSpPr>
          <p:cNvPr id="364617" name="Group 73"/>
          <p:cNvGrpSpPr>
            <a:grpSpLocks/>
          </p:cNvGrpSpPr>
          <p:nvPr/>
        </p:nvGrpSpPr>
        <p:grpSpPr bwMode="auto">
          <a:xfrm>
            <a:off x="755650" y="1773238"/>
            <a:ext cx="7632700" cy="2089150"/>
            <a:chOff x="204" y="1207"/>
            <a:chExt cx="5398" cy="1587"/>
          </a:xfrm>
        </p:grpSpPr>
        <p:sp>
          <p:nvSpPr>
            <p:cNvPr id="364583" name="Line 39"/>
            <p:cNvSpPr>
              <a:spLocks noChangeShapeType="1"/>
            </p:cNvSpPr>
            <p:nvPr/>
          </p:nvSpPr>
          <p:spPr bwMode="auto">
            <a:xfrm>
              <a:off x="2244" y="2068"/>
              <a:ext cx="635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584" name="Text Box 40"/>
            <p:cNvSpPr txBox="1">
              <a:spLocks noChangeArrowheads="1"/>
            </p:cNvSpPr>
            <p:nvPr/>
          </p:nvSpPr>
          <p:spPr bwMode="auto">
            <a:xfrm>
              <a:off x="2199" y="1705"/>
              <a:ext cx="82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zig-zag</a:t>
              </a:r>
            </a:p>
          </p:txBody>
        </p:sp>
        <p:sp>
          <p:nvSpPr>
            <p:cNvPr id="364585" name="AutoShape 41"/>
            <p:cNvSpPr>
              <a:spLocks noChangeArrowheads="1"/>
            </p:cNvSpPr>
            <p:nvPr/>
          </p:nvSpPr>
          <p:spPr bwMode="auto">
            <a:xfrm>
              <a:off x="2848" y="232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4586" name="AutoShape 42"/>
            <p:cNvSpPr>
              <a:spLocks noChangeArrowheads="1"/>
            </p:cNvSpPr>
            <p:nvPr/>
          </p:nvSpPr>
          <p:spPr bwMode="auto">
            <a:xfrm>
              <a:off x="3619" y="232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4587" name="Line 43"/>
            <p:cNvSpPr>
              <a:spLocks noChangeShapeType="1"/>
            </p:cNvSpPr>
            <p:nvPr/>
          </p:nvSpPr>
          <p:spPr bwMode="auto">
            <a:xfrm flipV="1">
              <a:off x="3075" y="205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588" name="Line 44"/>
            <p:cNvSpPr>
              <a:spLocks noChangeShapeType="1"/>
            </p:cNvSpPr>
            <p:nvPr/>
          </p:nvSpPr>
          <p:spPr bwMode="auto">
            <a:xfrm flipH="1" flipV="1">
              <a:off x="3483" y="205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589" name="Oval 45"/>
            <p:cNvSpPr>
              <a:spLocks noChangeArrowheads="1"/>
            </p:cNvSpPr>
            <p:nvPr/>
          </p:nvSpPr>
          <p:spPr bwMode="auto">
            <a:xfrm>
              <a:off x="3392" y="196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4590" name="Line 46"/>
            <p:cNvSpPr>
              <a:spLocks noChangeShapeType="1"/>
            </p:cNvSpPr>
            <p:nvPr/>
          </p:nvSpPr>
          <p:spPr bwMode="auto">
            <a:xfrm flipV="1">
              <a:off x="3574" y="1706"/>
              <a:ext cx="530" cy="3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591" name="AutoShape 47"/>
            <p:cNvSpPr>
              <a:spLocks noChangeArrowheads="1"/>
            </p:cNvSpPr>
            <p:nvPr/>
          </p:nvSpPr>
          <p:spPr bwMode="auto">
            <a:xfrm>
              <a:off x="4332" y="2340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4592" name="Line 48"/>
            <p:cNvSpPr>
              <a:spLocks noChangeShapeType="1"/>
            </p:cNvSpPr>
            <p:nvPr/>
          </p:nvSpPr>
          <p:spPr bwMode="auto">
            <a:xfrm flipH="1" flipV="1">
              <a:off x="4285" y="1706"/>
              <a:ext cx="635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593" name="Oval 49"/>
            <p:cNvSpPr>
              <a:spLocks noChangeArrowheads="1"/>
            </p:cNvSpPr>
            <p:nvPr/>
          </p:nvSpPr>
          <p:spPr bwMode="auto">
            <a:xfrm>
              <a:off x="4104" y="157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4594" name="Text Box 50"/>
            <p:cNvSpPr txBox="1">
              <a:spLocks noChangeArrowheads="1"/>
            </p:cNvSpPr>
            <p:nvPr/>
          </p:nvSpPr>
          <p:spPr bwMode="auto">
            <a:xfrm>
              <a:off x="3198" y="1795"/>
              <a:ext cx="238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4595" name="Text Box 51"/>
            <p:cNvSpPr txBox="1">
              <a:spLocks noChangeArrowheads="1"/>
            </p:cNvSpPr>
            <p:nvPr/>
          </p:nvSpPr>
          <p:spPr bwMode="auto">
            <a:xfrm>
              <a:off x="4104" y="1252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4596" name="Line 52"/>
            <p:cNvSpPr>
              <a:spLocks noChangeShapeType="1"/>
            </p:cNvSpPr>
            <p:nvPr/>
          </p:nvSpPr>
          <p:spPr bwMode="auto">
            <a:xfrm flipV="1">
              <a:off x="4559" y="2068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597" name="AutoShape 53"/>
            <p:cNvSpPr>
              <a:spLocks noChangeArrowheads="1"/>
            </p:cNvSpPr>
            <p:nvPr/>
          </p:nvSpPr>
          <p:spPr bwMode="auto">
            <a:xfrm>
              <a:off x="5103" y="2340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4598" name="Line 54"/>
            <p:cNvSpPr>
              <a:spLocks noChangeShapeType="1"/>
            </p:cNvSpPr>
            <p:nvPr/>
          </p:nvSpPr>
          <p:spPr bwMode="auto">
            <a:xfrm flipH="1" flipV="1">
              <a:off x="4967" y="2068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599" name="Oval 55"/>
            <p:cNvSpPr>
              <a:spLocks noChangeArrowheads="1"/>
            </p:cNvSpPr>
            <p:nvPr/>
          </p:nvSpPr>
          <p:spPr bwMode="auto">
            <a:xfrm>
              <a:off x="4876" y="197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4600" name="Text Box 56"/>
            <p:cNvSpPr txBox="1">
              <a:spLocks noChangeArrowheads="1"/>
            </p:cNvSpPr>
            <p:nvPr/>
          </p:nvSpPr>
          <p:spPr bwMode="auto">
            <a:xfrm>
              <a:off x="5056" y="1797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4601" name="Line 57"/>
            <p:cNvSpPr>
              <a:spLocks noChangeShapeType="1"/>
            </p:cNvSpPr>
            <p:nvPr/>
          </p:nvSpPr>
          <p:spPr bwMode="auto">
            <a:xfrm flipV="1">
              <a:off x="431" y="17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602" name="Line 58"/>
            <p:cNvSpPr>
              <a:spLocks noChangeShapeType="1"/>
            </p:cNvSpPr>
            <p:nvPr/>
          </p:nvSpPr>
          <p:spPr bwMode="auto">
            <a:xfrm flipH="1" flipV="1">
              <a:off x="839" y="17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603" name="Oval 59"/>
            <p:cNvSpPr>
              <a:spLocks noChangeArrowheads="1"/>
            </p:cNvSpPr>
            <p:nvPr/>
          </p:nvSpPr>
          <p:spPr bwMode="auto">
            <a:xfrm>
              <a:off x="748" y="17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4604" name="Text Box 60"/>
            <p:cNvSpPr txBox="1">
              <a:spLocks noChangeArrowheads="1"/>
            </p:cNvSpPr>
            <p:nvPr/>
          </p:nvSpPr>
          <p:spPr bwMode="auto">
            <a:xfrm>
              <a:off x="566" y="1524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4605" name="AutoShape 61"/>
            <p:cNvSpPr>
              <a:spLocks noChangeArrowheads="1"/>
            </p:cNvSpPr>
            <p:nvPr/>
          </p:nvSpPr>
          <p:spPr bwMode="auto">
            <a:xfrm>
              <a:off x="204" y="20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4606" name="AutoShape 62"/>
            <p:cNvSpPr>
              <a:spLocks noChangeArrowheads="1"/>
            </p:cNvSpPr>
            <p:nvPr/>
          </p:nvSpPr>
          <p:spPr bwMode="auto">
            <a:xfrm>
              <a:off x="658" y="23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4607" name="AutoShape 63"/>
            <p:cNvSpPr>
              <a:spLocks noChangeArrowheads="1"/>
            </p:cNvSpPr>
            <p:nvPr/>
          </p:nvSpPr>
          <p:spPr bwMode="auto">
            <a:xfrm>
              <a:off x="1429" y="23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4608" name="Line 64"/>
            <p:cNvSpPr>
              <a:spLocks noChangeShapeType="1"/>
            </p:cNvSpPr>
            <p:nvPr/>
          </p:nvSpPr>
          <p:spPr bwMode="auto">
            <a:xfrm flipV="1">
              <a:off x="885" y="21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609" name="Line 65"/>
            <p:cNvSpPr>
              <a:spLocks noChangeShapeType="1"/>
            </p:cNvSpPr>
            <p:nvPr/>
          </p:nvSpPr>
          <p:spPr bwMode="auto">
            <a:xfrm flipH="1" flipV="1">
              <a:off x="1293" y="21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610" name="Oval 66"/>
            <p:cNvSpPr>
              <a:spLocks noChangeArrowheads="1"/>
            </p:cNvSpPr>
            <p:nvPr/>
          </p:nvSpPr>
          <p:spPr bwMode="auto">
            <a:xfrm>
              <a:off x="1202" y="20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4611" name="Text Box 67"/>
            <p:cNvSpPr txBox="1">
              <a:spLocks noChangeArrowheads="1"/>
            </p:cNvSpPr>
            <p:nvPr/>
          </p:nvSpPr>
          <p:spPr bwMode="auto">
            <a:xfrm>
              <a:off x="1201" y="1751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4612" name="Line 68"/>
            <p:cNvSpPr>
              <a:spLocks noChangeShapeType="1"/>
            </p:cNvSpPr>
            <p:nvPr/>
          </p:nvSpPr>
          <p:spPr bwMode="auto">
            <a:xfrm flipV="1">
              <a:off x="930" y="1479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613" name="Line 69"/>
            <p:cNvSpPr>
              <a:spLocks noChangeShapeType="1"/>
            </p:cNvSpPr>
            <p:nvPr/>
          </p:nvSpPr>
          <p:spPr bwMode="auto">
            <a:xfrm flipH="1" flipV="1">
              <a:off x="1338" y="1479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4614" name="Oval 70"/>
            <p:cNvSpPr>
              <a:spLocks noChangeArrowheads="1"/>
            </p:cNvSpPr>
            <p:nvPr/>
          </p:nvSpPr>
          <p:spPr bwMode="auto">
            <a:xfrm>
              <a:off x="1247" y="1388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4615" name="Text Box 71"/>
            <p:cNvSpPr txBox="1">
              <a:spLocks noChangeArrowheads="1"/>
            </p:cNvSpPr>
            <p:nvPr/>
          </p:nvSpPr>
          <p:spPr bwMode="auto">
            <a:xfrm>
              <a:off x="1474" y="1207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4616" name="AutoShape 72"/>
            <p:cNvSpPr>
              <a:spLocks noChangeArrowheads="1"/>
            </p:cNvSpPr>
            <p:nvPr/>
          </p:nvSpPr>
          <p:spPr bwMode="auto">
            <a:xfrm>
              <a:off x="1519" y="1751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</p:grpSp>
      <p:sp>
        <p:nvSpPr>
          <p:cNvPr id="42" name="Rechteck 4">
            <a:extLst>
              <a:ext uri="{FF2B5EF4-FFF2-40B4-BE49-F238E27FC236}">
                <a16:creationId xmlns:a16="http://schemas.microsoft.com/office/drawing/2014/main" id="{884248DA-1140-1C41-8E37-BAD0312DCC27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486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54C-C4EB-A64B-94DA-A9A0DC345547}" type="slidenum">
              <a:rPr lang="de-DE"/>
              <a:pPr/>
              <a:t>21</a:t>
            </a:fld>
            <a:endParaRPr lang="de-DE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477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3. Fall: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…</a:t>
            </a:r>
            <a:r>
              <a:rPr lang="en-US" sz="2800" dirty="0" err="1"/>
              <a:t>es</a:t>
            </a:r>
            <a:r>
              <a:rPr lang="en-US" sz="2800" dirty="0"/>
              <a:t> gilt: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hlink"/>
                </a:solidFill>
              </a:rPr>
              <a:t>       2+r’(y)+r’(z)-2r(x)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≤ 2(r’(x)-r(x))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err="1">
                <a:solidFill>
                  <a:schemeClr val="hlink"/>
                </a:solidFill>
                <a:latin typeface="cmsy10" charset="0"/>
              </a:rPr>
              <a:t>gdw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      </a:t>
            </a:r>
            <a:r>
              <a:rPr lang="en-US" sz="2800" dirty="0">
                <a:solidFill>
                  <a:schemeClr val="hlink"/>
                </a:solidFill>
              </a:rPr>
              <a:t>2r’(x)-r’(y)-r’(z) ≥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err="1">
                <a:solidFill>
                  <a:schemeClr val="hlink"/>
                </a:solidFill>
                <a:latin typeface="cmsy10" charset="0"/>
              </a:rPr>
              <a:t>gdw</a:t>
            </a:r>
            <a:r>
              <a:rPr lang="en-US" sz="2800" dirty="0">
                <a:solidFill>
                  <a:schemeClr val="hlink"/>
                </a:solidFill>
              </a:rPr>
              <a:t>              r’(y)-r’(x)+r’(z)-r’(x) ≤ -2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Analog </a:t>
            </a:r>
            <a:r>
              <a:rPr lang="en-US" sz="2800" dirty="0" err="1"/>
              <a:t>zu</a:t>
            </a:r>
            <a:r>
              <a:rPr lang="en-US" sz="2800" dirty="0"/>
              <a:t> Fall 2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/>
              <a:t>gilt das, und </a:t>
            </a:r>
            <a:r>
              <a:rPr lang="en-US" sz="2800" dirty="0">
                <a:solidFill>
                  <a:schemeClr val="hlink"/>
                </a:solidFill>
              </a:rPr>
              <a:t>2(r’(x)-r(x)) ≤ 3(r’(x)-r(x)) 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chemeClr val="hlink"/>
                </a:solidFill>
              </a:rPr>
              <a:t>				</a:t>
            </a:r>
          </a:p>
        </p:txBody>
      </p:sp>
      <p:grpSp>
        <p:nvGrpSpPr>
          <p:cNvPr id="365572" name="Group 4"/>
          <p:cNvGrpSpPr>
            <a:grpSpLocks/>
          </p:cNvGrpSpPr>
          <p:nvPr/>
        </p:nvGrpSpPr>
        <p:grpSpPr bwMode="auto">
          <a:xfrm>
            <a:off x="755650" y="1773238"/>
            <a:ext cx="7632700" cy="2089150"/>
            <a:chOff x="204" y="1207"/>
            <a:chExt cx="5398" cy="1587"/>
          </a:xfrm>
        </p:grpSpPr>
        <p:sp>
          <p:nvSpPr>
            <p:cNvPr id="365573" name="Line 5"/>
            <p:cNvSpPr>
              <a:spLocks noChangeShapeType="1"/>
            </p:cNvSpPr>
            <p:nvPr/>
          </p:nvSpPr>
          <p:spPr bwMode="auto">
            <a:xfrm>
              <a:off x="2244" y="2068"/>
              <a:ext cx="635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74" name="Text Box 6"/>
            <p:cNvSpPr txBox="1">
              <a:spLocks noChangeArrowheads="1"/>
            </p:cNvSpPr>
            <p:nvPr/>
          </p:nvSpPr>
          <p:spPr bwMode="auto">
            <a:xfrm>
              <a:off x="2199" y="1705"/>
              <a:ext cx="826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zig-zag</a:t>
              </a:r>
            </a:p>
          </p:txBody>
        </p:sp>
        <p:sp>
          <p:nvSpPr>
            <p:cNvPr id="365575" name="AutoShape 7"/>
            <p:cNvSpPr>
              <a:spLocks noChangeArrowheads="1"/>
            </p:cNvSpPr>
            <p:nvPr/>
          </p:nvSpPr>
          <p:spPr bwMode="auto">
            <a:xfrm>
              <a:off x="2848" y="232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5576" name="AutoShape 8"/>
            <p:cNvSpPr>
              <a:spLocks noChangeArrowheads="1"/>
            </p:cNvSpPr>
            <p:nvPr/>
          </p:nvSpPr>
          <p:spPr bwMode="auto">
            <a:xfrm>
              <a:off x="3619" y="232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5577" name="Line 9"/>
            <p:cNvSpPr>
              <a:spLocks noChangeShapeType="1"/>
            </p:cNvSpPr>
            <p:nvPr/>
          </p:nvSpPr>
          <p:spPr bwMode="auto">
            <a:xfrm flipV="1">
              <a:off x="3075" y="205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78" name="Line 10"/>
            <p:cNvSpPr>
              <a:spLocks noChangeShapeType="1"/>
            </p:cNvSpPr>
            <p:nvPr/>
          </p:nvSpPr>
          <p:spPr bwMode="auto">
            <a:xfrm flipH="1" flipV="1">
              <a:off x="3483" y="205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79" name="Oval 11"/>
            <p:cNvSpPr>
              <a:spLocks noChangeArrowheads="1"/>
            </p:cNvSpPr>
            <p:nvPr/>
          </p:nvSpPr>
          <p:spPr bwMode="auto">
            <a:xfrm>
              <a:off x="3392" y="196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5580" name="Line 12"/>
            <p:cNvSpPr>
              <a:spLocks noChangeShapeType="1"/>
            </p:cNvSpPr>
            <p:nvPr/>
          </p:nvSpPr>
          <p:spPr bwMode="auto">
            <a:xfrm flipV="1">
              <a:off x="3574" y="1706"/>
              <a:ext cx="530" cy="3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81" name="AutoShape 13"/>
            <p:cNvSpPr>
              <a:spLocks noChangeArrowheads="1"/>
            </p:cNvSpPr>
            <p:nvPr/>
          </p:nvSpPr>
          <p:spPr bwMode="auto">
            <a:xfrm>
              <a:off x="4332" y="2340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5582" name="Line 14"/>
            <p:cNvSpPr>
              <a:spLocks noChangeShapeType="1"/>
            </p:cNvSpPr>
            <p:nvPr/>
          </p:nvSpPr>
          <p:spPr bwMode="auto">
            <a:xfrm flipH="1" flipV="1">
              <a:off x="4285" y="1706"/>
              <a:ext cx="635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83" name="Oval 15"/>
            <p:cNvSpPr>
              <a:spLocks noChangeArrowheads="1"/>
            </p:cNvSpPr>
            <p:nvPr/>
          </p:nvSpPr>
          <p:spPr bwMode="auto">
            <a:xfrm>
              <a:off x="4104" y="157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5584" name="Text Box 16"/>
            <p:cNvSpPr txBox="1">
              <a:spLocks noChangeArrowheads="1"/>
            </p:cNvSpPr>
            <p:nvPr/>
          </p:nvSpPr>
          <p:spPr bwMode="auto">
            <a:xfrm>
              <a:off x="3198" y="1795"/>
              <a:ext cx="238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5585" name="Text Box 17"/>
            <p:cNvSpPr txBox="1">
              <a:spLocks noChangeArrowheads="1"/>
            </p:cNvSpPr>
            <p:nvPr/>
          </p:nvSpPr>
          <p:spPr bwMode="auto">
            <a:xfrm>
              <a:off x="4104" y="1252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5586" name="Line 18"/>
            <p:cNvSpPr>
              <a:spLocks noChangeShapeType="1"/>
            </p:cNvSpPr>
            <p:nvPr/>
          </p:nvSpPr>
          <p:spPr bwMode="auto">
            <a:xfrm flipV="1">
              <a:off x="4559" y="2068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87" name="AutoShape 19"/>
            <p:cNvSpPr>
              <a:spLocks noChangeArrowheads="1"/>
            </p:cNvSpPr>
            <p:nvPr/>
          </p:nvSpPr>
          <p:spPr bwMode="auto">
            <a:xfrm>
              <a:off x="5103" y="2340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  <p:sp>
          <p:nvSpPr>
            <p:cNvPr id="365588" name="Line 20"/>
            <p:cNvSpPr>
              <a:spLocks noChangeShapeType="1"/>
            </p:cNvSpPr>
            <p:nvPr/>
          </p:nvSpPr>
          <p:spPr bwMode="auto">
            <a:xfrm flipH="1" flipV="1">
              <a:off x="4967" y="2068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89" name="Oval 21"/>
            <p:cNvSpPr>
              <a:spLocks noChangeArrowheads="1"/>
            </p:cNvSpPr>
            <p:nvPr/>
          </p:nvSpPr>
          <p:spPr bwMode="auto">
            <a:xfrm>
              <a:off x="4876" y="197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5590" name="Text Box 22"/>
            <p:cNvSpPr txBox="1">
              <a:spLocks noChangeArrowheads="1"/>
            </p:cNvSpPr>
            <p:nvPr/>
          </p:nvSpPr>
          <p:spPr bwMode="auto">
            <a:xfrm>
              <a:off x="5056" y="1797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5591" name="Line 23"/>
            <p:cNvSpPr>
              <a:spLocks noChangeShapeType="1"/>
            </p:cNvSpPr>
            <p:nvPr/>
          </p:nvSpPr>
          <p:spPr bwMode="auto">
            <a:xfrm flipV="1">
              <a:off x="431" y="17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92" name="Line 24"/>
            <p:cNvSpPr>
              <a:spLocks noChangeShapeType="1"/>
            </p:cNvSpPr>
            <p:nvPr/>
          </p:nvSpPr>
          <p:spPr bwMode="auto">
            <a:xfrm flipH="1" flipV="1">
              <a:off x="839" y="1796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93" name="Oval 25"/>
            <p:cNvSpPr>
              <a:spLocks noChangeArrowheads="1"/>
            </p:cNvSpPr>
            <p:nvPr/>
          </p:nvSpPr>
          <p:spPr bwMode="auto">
            <a:xfrm>
              <a:off x="748" y="1705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5594" name="Text Box 26"/>
            <p:cNvSpPr txBox="1">
              <a:spLocks noChangeArrowheads="1"/>
            </p:cNvSpPr>
            <p:nvPr/>
          </p:nvSpPr>
          <p:spPr bwMode="auto">
            <a:xfrm>
              <a:off x="566" y="1524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y</a:t>
              </a:r>
            </a:p>
          </p:txBody>
        </p:sp>
        <p:sp>
          <p:nvSpPr>
            <p:cNvPr id="365595" name="AutoShape 27"/>
            <p:cNvSpPr>
              <a:spLocks noChangeArrowheads="1"/>
            </p:cNvSpPr>
            <p:nvPr/>
          </p:nvSpPr>
          <p:spPr bwMode="auto">
            <a:xfrm>
              <a:off x="204" y="2068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365596" name="AutoShape 28"/>
            <p:cNvSpPr>
              <a:spLocks noChangeArrowheads="1"/>
            </p:cNvSpPr>
            <p:nvPr/>
          </p:nvSpPr>
          <p:spPr bwMode="auto">
            <a:xfrm>
              <a:off x="658" y="23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365597" name="AutoShape 29"/>
            <p:cNvSpPr>
              <a:spLocks noChangeArrowheads="1"/>
            </p:cNvSpPr>
            <p:nvPr/>
          </p:nvSpPr>
          <p:spPr bwMode="auto">
            <a:xfrm>
              <a:off x="1429" y="2386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C</a:t>
              </a:r>
            </a:p>
          </p:txBody>
        </p:sp>
        <p:sp>
          <p:nvSpPr>
            <p:cNvPr id="365598" name="Line 30"/>
            <p:cNvSpPr>
              <a:spLocks noChangeShapeType="1"/>
            </p:cNvSpPr>
            <p:nvPr/>
          </p:nvSpPr>
          <p:spPr bwMode="auto">
            <a:xfrm flipV="1">
              <a:off x="885" y="21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599" name="Line 31"/>
            <p:cNvSpPr>
              <a:spLocks noChangeShapeType="1"/>
            </p:cNvSpPr>
            <p:nvPr/>
          </p:nvSpPr>
          <p:spPr bwMode="auto">
            <a:xfrm flipH="1" flipV="1">
              <a:off x="1293" y="2114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600" name="Oval 32"/>
            <p:cNvSpPr>
              <a:spLocks noChangeArrowheads="1"/>
            </p:cNvSpPr>
            <p:nvPr/>
          </p:nvSpPr>
          <p:spPr bwMode="auto">
            <a:xfrm>
              <a:off x="1202" y="2023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5601" name="Text Box 33"/>
            <p:cNvSpPr txBox="1">
              <a:spLocks noChangeArrowheads="1"/>
            </p:cNvSpPr>
            <p:nvPr/>
          </p:nvSpPr>
          <p:spPr bwMode="auto">
            <a:xfrm>
              <a:off x="1201" y="1751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x</a:t>
              </a:r>
            </a:p>
          </p:txBody>
        </p:sp>
        <p:sp>
          <p:nvSpPr>
            <p:cNvPr id="365602" name="Line 34"/>
            <p:cNvSpPr>
              <a:spLocks noChangeShapeType="1"/>
            </p:cNvSpPr>
            <p:nvPr/>
          </p:nvSpPr>
          <p:spPr bwMode="auto">
            <a:xfrm flipV="1">
              <a:off x="930" y="1479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603" name="Line 35"/>
            <p:cNvSpPr>
              <a:spLocks noChangeShapeType="1"/>
            </p:cNvSpPr>
            <p:nvPr/>
          </p:nvSpPr>
          <p:spPr bwMode="auto">
            <a:xfrm flipH="1" flipV="1">
              <a:off x="1338" y="1479"/>
              <a:ext cx="40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5604" name="Oval 36"/>
            <p:cNvSpPr>
              <a:spLocks noChangeArrowheads="1"/>
            </p:cNvSpPr>
            <p:nvPr/>
          </p:nvSpPr>
          <p:spPr bwMode="auto">
            <a:xfrm>
              <a:off x="1247" y="1388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5605" name="Text Box 37"/>
            <p:cNvSpPr txBox="1">
              <a:spLocks noChangeArrowheads="1"/>
            </p:cNvSpPr>
            <p:nvPr/>
          </p:nvSpPr>
          <p:spPr bwMode="auto">
            <a:xfrm>
              <a:off x="1474" y="1207"/>
              <a:ext cx="238" cy="3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z</a:t>
              </a:r>
            </a:p>
          </p:txBody>
        </p:sp>
        <p:sp>
          <p:nvSpPr>
            <p:cNvPr id="365606" name="AutoShape 38"/>
            <p:cNvSpPr>
              <a:spLocks noChangeArrowheads="1"/>
            </p:cNvSpPr>
            <p:nvPr/>
          </p:nvSpPr>
          <p:spPr bwMode="auto">
            <a:xfrm>
              <a:off x="1519" y="1751"/>
              <a:ext cx="499" cy="4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/>
                <a:t>D</a:t>
              </a:r>
            </a:p>
          </p:txBody>
        </p:sp>
      </p:grpSp>
      <p:sp>
        <p:nvSpPr>
          <p:cNvPr id="365607" name="Oval 39"/>
          <p:cNvSpPr>
            <a:spLocks noChangeArrowheads="1"/>
          </p:cNvSpPr>
          <p:nvPr/>
        </p:nvSpPr>
        <p:spPr bwMode="auto">
          <a:xfrm>
            <a:off x="4284663" y="2636838"/>
            <a:ext cx="2159000" cy="15128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5608" name="Oval 40"/>
          <p:cNvSpPr>
            <a:spLocks noChangeArrowheads="1"/>
          </p:cNvSpPr>
          <p:nvPr/>
        </p:nvSpPr>
        <p:spPr bwMode="auto">
          <a:xfrm>
            <a:off x="6443663" y="2636838"/>
            <a:ext cx="2159000" cy="151288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" name="Rechteck 4">
            <a:extLst>
              <a:ext uri="{FF2B5EF4-FFF2-40B4-BE49-F238E27FC236}">
                <a16:creationId xmlns:a16="http://schemas.microsoft.com/office/drawing/2014/main" id="{879C43A8-78D6-C846-8071-22044829217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33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FD7A-D0F2-C145-A576-8CD575E62790}" type="slidenum">
              <a:rPr lang="de-DE"/>
              <a:pPr/>
              <a:t>22</a:t>
            </a:fld>
            <a:endParaRPr lang="de-DE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err="1">
                <a:solidFill>
                  <a:schemeClr val="accent2"/>
                </a:solidFill>
              </a:rPr>
              <a:t>Beweis</a:t>
            </a:r>
            <a:r>
              <a:rPr lang="en-US" sz="2800" dirty="0">
                <a:solidFill>
                  <a:schemeClr val="accent2"/>
                </a:solidFill>
              </a:rPr>
              <a:t> von </a:t>
            </a:r>
            <a:r>
              <a:rPr lang="en-US" sz="2800" dirty="0" err="1">
                <a:solidFill>
                  <a:schemeClr val="accent2"/>
                </a:solidFill>
              </a:rPr>
              <a:t>Behauptung</a:t>
            </a:r>
            <a:r>
              <a:rPr lang="en-US" sz="2800" dirty="0">
                <a:solidFill>
                  <a:schemeClr val="accent2"/>
                </a:solidFill>
              </a:rPr>
              <a:t> “</a:t>
            </a:r>
            <a:r>
              <a:rPr lang="en-US" sz="2800" dirty="0" err="1">
                <a:solidFill>
                  <a:schemeClr val="accent2"/>
                </a:solidFill>
              </a:rPr>
              <a:t>amortisierte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Splaykosten</a:t>
            </a:r>
            <a:r>
              <a:rPr lang="en-US" sz="2800" dirty="0">
                <a:solidFill>
                  <a:schemeClr val="accent2"/>
                </a:solidFill>
              </a:rPr>
              <a:t>”: </a:t>
            </a:r>
            <a:r>
              <a:rPr lang="en-US" sz="2800" dirty="0"/>
              <a:t>(</a:t>
            </a:r>
            <a:r>
              <a:rPr lang="en-US" sz="2800" dirty="0" err="1"/>
              <a:t>Fortsetzung</a:t>
            </a:r>
            <a:r>
              <a:rPr lang="en-US" sz="2800" dirty="0"/>
              <a:t>)</a:t>
            </a:r>
          </a:p>
          <a:p>
            <a:pPr>
              <a:buFontTx/>
              <a:buNone/>
            </a:pPr>
            <a:r>
              <a:rPr lang="en-US" sz="2800" dirty="0" err="1"/>
              <a:t>Induktion</a:t>
            </a:r>
            <a:r>
              <a:rPr lang="en-US" sz="2800" dirty="0"/>
              <a:t> </a:t>
            </a:r>
            <a:r>
              <a:rPr lang="en-US" sz="2800" dirty="0" err="1"/>
              <a:t>über</a:t>
            </a:r>
            <a:r>
              <a:rPr lang="en-US" sz="2800" dirty="0"/>
              <a:t> die </a:t>
            </a:r>
            <a:r>
              <a:rPr lang="en-US" sz="2800" dirty="0" err="1"/>
              <a:t>Folge</a:t>
            </a:r>
            <a:r>
              <a:rPr lang="en-US" sz="2800" dirty="0"/>
              <a:t> der </a:t>
            </a:r>
            <a:r>
              <a:rPr lang="en-US" sz="2800" dirty="0" err="1"/>
              <a:t>Rotationen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chemeClr val="hlink"/>
                </a:solidFill>
              </a:rPr>
              <a:t>r</a:t>
            </a:r>
            <a:r>
              <a:rPr lang="en-US" sz="2800" dirty="0"/>
              <a:t> und </a:t>
            </a:r>
            <a:r>
              <a:rPr lang="en-US" sz="2800" dirty="0" err="1">
                <a:solidFill>
                  <a:schemeClr val="hlink"/>
                </a:solidFill>
              </a:rPr>
              <a:t>tw</a:t>
            </a:r>
            <a:r>
              <a:rPr lang="en-US" sz="2800" dirty="0"/>
              <a:t> : Rang und </a:t>
            </a:r>
            <a:r>
              <a:rPr lang="en-US" sz="2800" dirty="0" err="1"/>
              <a:t>Gewicht</a:t>
            </a:r>
            <a:r>
              <a:rPr lang="en-US" sz="2800" dirty="0"/>
              <a:t> </a:t>
            </a:r>
            <a:r>
              <a:rPr lang="en-US" sz="2800" dirty="0" err="1"/>
              <a:t>vor</a:t>
            </a:r>
            <a:r>
              <a:rPr lang="en-US" sz="2800" dirty="0"/>
              <a:t> Rotation</a:t>
            </a:r>
          </a:p>
          <a:p>
            <a:r>
              <a:rPr lang="en-US" sz="2800" dirty="0">
                <a:solidFill>
                  <a:schemeClr val="hlink"/>
                </a:solidFill>
              </a:rPr>
              <a:t>r’</a:t>
            </a:r>
            <a:r>
              <a:rPr lang="en-US" sz="2800" dirty="0"/>
              <a:t> und </a:t>
            </a:r>
            <a:r>
              <a:rPr lang="en-US" sz="2800" dirty="0" err="1">
                <a:solidFill>
                  <a:schemeClr val="hlink"/>
                </a:solidFill>
              </a:rPr>
              <a:t>tw</a:t>
            </a:r>
            <a:r>
              <a:rPr lang="en-US" sz="2800" dirty="0">
                <a:solidFill>
                  <a:schemeClr val="hlink"/>
                </a:solidFill>
              </a:rPr>
              <a:t>’</a:t>
            </a:r>
            <a:r>
              <a:rPr lang="en-US" sz="2800" dirty="0"/>
              <a:t>: Rang und </a:t>
            </a:r>
            <a:r>
              <a:rPr lang="en-US" sz="2800" dirty="0" err="1"/>
              <a:t>Gewicht</a:t>
            </a:r>
            <a:r>
              <a:rPr lang="en-US" sz="2800" dirty="0"/>
              <a:t> </a:t>
            </a:r>
            <a:r>
              <a:rPr lang="en-US" sz="2800" dirty="0" err="1"/>
              <a:t>nach</a:t>
            </a:r>
            <a:r>
              <a:rPr lang="en-US" sz="2800" dirty="0"/>
              <a:t> Rotation</a:t>
            </a:r>
          </a:p>
          <a:p>
            <a:r>
              <a:rPr lang="en-US" sz="2800" dirty="0" err="1"/>
              <a:t>Für</a:t>
            </a:r>
            <a:r>
              <a:rPr lang="en-US" sz="2800" dirty="0"/>
              <a:t> </a:t>
            </a:r>
            <a:r>
              <a:rPr lang="en-US" sz="2800" dirty="0" err="1"/>
              <a:t>jede</a:t>
            </a:r>
            <a:r>
              <a:rPr lang="en-US" sz="2800" dirty="0"/>
              <a:t> Rotation </a:t>
            </a:r>
            <a:r>
              <a:rPr lang="en-US" sz="2800" dirty="0" err="1"/>
              <a:t>ergeben</a:t>
            </a:r>
            <a:r>
              <a:rPr lang="en-US" sz="2800" dirty="0"/>
              <a:t> </a:t>
            </a:r>
            <a:r>
              <a:rPr lang="en-US" sz="2800" dirty="0" err="1"/>
              <a:t>sich</a:t>
            </a:r>
            <a:r>
              <a:rPr lang="en-US" sz="2800" dirty="0"/>
              <a:t> </a:t>
            </a:r>
            <a:r>
              <a:rPr lang="en-US" sz="2800" dirty="0" err="1"/>
              <a:t>amortisierte</a:t>
            </a:r>
            <a:r>
              <a:rPr lang="en-US" sz="2800" dirty="0"/>
              <a:t> </a:t>
            </a:r>
            <a:r>
              <a:rPr lang="en-US" sz="2800" dirty="0" err="1"/>
              <a:t>Kosten</a:t>
            </a:r>
            <a:r>
              <a:rPr lang="en-US" sz="2800" dirty="0"/>
              <a:t> von max. </a:t>
            </a:r>
            <a:r>
              <a:rPr lang="en-US" sz="2800" dirty="0">
                <a:solidFill>
                  <a:schemeClr val="hlink"/>
                </a:solidFill>
              </a:rPr>
              <a:t>1+3(r’(x)-r(x))</a:t>
            </a:r>
            <a:r>
              <a:rPr lang="en-US" sz="2800" dirty="0"/>
              <a:t> (Fall 1, zig, NB: max 1 zig) </a:t>
            </a:r>
            <a:br>
              <a:rPr lang="en-US" sz="2800" dirty="0"/>
            </a:br>
            <a:r>
              <a:rPr lang="en-US" sz="2800" dirty="0" err="1"/>
              <a:t>bzw</a:t>
            </a:r>
            <a:r>
              <a:rPr lang="en-US" sz="2800" dirty="0"/>
              <a:t>. </a:t>
            </a:r>
            <a:r>
              <a:rPr lang="en-US" sz="2800" dirty="0">
                <a:solidFill>
                  <a:schemeClr val="hlink"/>
                </a:solidFill>
              </a:rPr>
              <a:t>3(r’(x)-r(x))</a:t>
            </a:r>
            <a:r>
              <a:rPr lang="en-US" sz="2800" dirty="0"/>
              <a:t> (</a:t>
            </a:r>
            <a:r>
              <a:rPr lang="en-US" sz="2800" dirty="0" err="1"/>
              <a:t>Fälle</a:t>
            </a:r>
            <a:r>
              <a:rPr lang="en-US" sz="2800" dirty="0"/>
              <a:t> 2 und 3)</a:t>
            </a:r>
          </a:p>
          <a:p>
            <a:r>
              <a:rPr lang="en-US" sz="2800" dirty="0" err="1"/>
              <a:t>Aufsummierung</a:t>
            </a:r>
            <a:r>
              <a:rPr lang="en-US" sz="2800" dirty="0"/>
              <a:t> der </a:t>
            </a:r>
            <a:r>
              <a:rPr lang="en-US" sz="2800" dirty="0" err="1"/>
              <a:t>Kosten</a:t>
            </a:r>
            <a:r>
              <a:rPr lang="en-US" sz="2800" dirty="0"/>
              <a:t> pro </a:t>
            </a:r>
            <a:r>
              <a:rPr lang="en-US" sz="2800" dirty="0" err="1"/>
              <a:t>Zugriff</a:t>
            </a:r>
            <a:r>
              <a:rPr lang="en-US" sz="2800" dirty="0"/>
              <a:t> </a:t>
            </a:r>
            <a:r>
              <a:rPr lang="en-US" sz="2800" dirty="0" err="1"/>
              <a:t>ergibt</a:t>
            </a:r>
            <a:r>
              <a:rPr lang="en-US" sz="2800" dirty="0"/>
              <a:t> max.</a:t>
            </a:r>
            <a:br>
              <a:rPr lang="en-US" sz="2800" dirty="0"/>
            </a:br>
            <a:r>
              <a:rPr lang="en-US" sz="2800" dirty="0">
                <a:solidFill>
                  <a:schemeClr val="hlink"/>
                </a:solidFill>
              </a:rPr>
              <a:t>1 + </a:t>
            </a:r>
            <a:r>
              <a:rPr lang="en-US" sz="2800" dirty="0">
                <a:solidFill>
                  <a:schemeClr val="hlink"/>
                </a:solidFill>
                <a:latin typeface="Tahoma" charset="0"/>
                <a:ea typeface="Tahoma" charset="0"/>
                <a:cs typeface="Tahoma" charset="0"/>
                <a:sym typeface="Symbol" charset="0"/>
              </a:rPr>
              <a:t>𝛴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Rot.</a:t>
            </a:r>
            <a:r>
              <a:rPr lang="en-US" sz="2800" dirty="0">
                <a:solidFill>
                  <a:schemeClr val="hlink"/>
                </a:solidFill>
              </a:rPr>
              <a:t> 3(r’(x)-r(x)) = 1+3(r(u)-r(x))</a:t>
            </a:r>
          </a:p>
          <a:p>
            <a:endParaRPr lang="en-US" sz="28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endParaRPr lang="en-US" sz="2800" dirty="0"/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5F984C7E-7D4B-6544-85F4-0E0C0C5F9DBF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80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05653-0D90-AA44-8012-EB97B126D9C8}" type="slidenum">
              <a:rPr lang="de-DE"/>
              <a:pPr/>
              <a:t>23</a:t>
            </a:fld>
            <a:endParaRPr lang="de-DE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err="1">
                <a:solidFill>
                  <a:schemeClr val="accent2"/>
                </a:solidFill>
              </a:rPr>
              <a:t>Baumgewicht</a:t>
            </a:r>
            <a:r>
              <a:rPr lang="en-US" sz="2400" dirty="0"/>
              <a:t> von Baum </a:t>
            </a:r>
            <a:r>
              <a:rPr lang="en-US" sz="2400" dirty="0">
                <a:solidFill>
                  <a:schemeClr val="hlink"/>
                </a:solidFill>
              </a:rPr>
              <a:t>T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 err="1"/>
              <a:t>Wurzel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x</a:t>
            </a:r>
            <a:r>
              <a:rPr lang="en-US" sz="2400" dirty="0"/>
              <a:t>: </a:t>
            </a:r>
            <a:br>
              <a:rPr lang="en-US" sz="2400" dirty="0"/>
            </a:br>
            <a:r>
              <a:rPr lang="en-US" sz="2400" dirty="0" err="1">
                <a:solidFill>
                  <a:schemeClr val="hlink"/>
                </a:solidFill>
              </a:rPr>
              <a:t>tw</a:t>
            </a:r>
            <a:r>
              <a:rPr lang="en-US" sz="2400" dirty="0">
                <a:solidFill>
                  <a:schemeClr val="hlink"/>
                </a:solidFill>
              </a:rPr>
              <a:t>(x)= </a:t>
            </a:r>
            <a:r>
              <a:rPr lang="en-US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400" baseline="-25000" dirty="0">
                <a:solidFill>
                  <a:schemeClr val="hlink"/>
                </a:solidFill>
                <a:sym typeface="Symbol" charset="0"/>
              </a:rPr>
              <a:t>y </a:t>
            </a:r>
            <a:r>
              <a:rPr lang="en-US" sz="24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en-US" sz="2400" baseline="-25000" dirty="0">
                <a:solidFill>
                  <a:schemeClr val="hlink"/>
                </a:solidFill>
                <a:sym typeface="Symbol" charset="0"/>
              </a:rPr>
              <a:t> T(x)</a:t>
            </a:r>
            <a:r>
              <a:rPr lang="en-US" sz="2400" dirty="0">
                <a:solidFill>
                  <a:schemeClr val="hlink"/>
                </a:solidFill>
              </a:rPr>
              <a:t> w(y)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</a:rPr>
              <a:t>Rang</a:t>
            </a:r>
            <a:r>
              <a:rPr lang="en-US" sz="2400" dirty="0"/>
              <a:t> von </a:t>
            </a:r>
            <a:r>
              <a:rPr lang="en-US" sz="2400" dirty="0" err="1"/>
              <a:t>Knoten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x</a:t>
            </a:r>
            <a:r>
              <a:rPr lang="en-US" sz="2400" dirty="0"/>
              <a:t>: </a:t>
            </a:r>
            <a:r>
              <a:rPr lang="en-US" sz="2400" dirty="0">
                <a:solidFill>
                  <a:schemeClr val="hlink"/>
                </a:solidFill>
              </a:rPr>
              <a:t>r(x) = log(</a:t>
            </a:r>
            <a:r>
              <a:rPr lang="en-US" sz="2400" dirty="0" err="1">
                <a:solidFill>
                  <a:schemeClr val="hlink"/>
                </a:solidFill>
              </a:rPr>
              <a:t>tw</a:t>
            </a:r>
            <a:r>
              <a:rPr lang="en-US" sz="2400" dirty="0">
                <a:solidFill>
                  <a:schemeClr val="hlink"/>
                </a:solidFill>
              </a:rPr>
              <a:t>(x))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</a:rPr>
              <a:t>Potential</a:t>
            </a:r>
            <a:r>
              <a:rPr lang="en-US" sz="2400" dirty="0"/>
              <a:t> von Baum </a:t>
            </a:r>
            <a:r>
              <a:rPr lang="en-US" sz="2400" dirty="0">
                <a:solidFill>
                  <a:schemeClr val="hlink"/>
                </a:solidFill>
              </a:rPr>
              <a:t>T</a:t>
            </a:r>
            <a:r>
              <a:rPr lang="en-US" sz="2400" dirty="0"/>
              <a:t>: </a:t>
            </a:r>
            <a:r>
              <a:rPr lang="en-US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en-US" sz="2400" dirty="0">
                <a:solidFill>
                  <a:schemeClr val="hlink"/>
                </a:solidFill>
              </a:rPr>
              <a:t>(T) = </a:t>
            </a:r>
            <a:r>
              <a:rPr lang="en-US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400" baseline="-25000" dirty="0">
                <a:solidFill>
                  <a:schemeClr val="hlink"/>
                </a:solidFill>
                <a:sym typeface="Symbol" charset="0"/>
              </a:rPr>
              <a:t>x </a:t>
            </a:r>
            <a:r>
              <a:rPr lang="en-US" sz="24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en-US" sz="2400" baseline="-25000" dirty="0">
                <a:solidFill>
                  <a:schemeClr val="hlink"/>
                </a:solidFill>
                <a:sym typeface="Symbol" charset="0"/>
              </a:rPr>
              <a:t> T</a:t>
            </a:r>
            <a:r>
              <a:rPr lang="en-US" sz="2400" dirty="0">
                <a:solidFill>
                  <a:schemeClr val="hlink"/>
                </a:solidFill>
              </a:rPr>
              <a:t> r(x)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Sei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W=</a:t>
            </a:r>
            <a:r>
              <a:rPr lang="en-US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400" baseline="-25000" dirty="0">
                <a:solidFill>
                  <a:schemeClr val="hlink"/>
                </a:solidFill>
                <a:sym typeface="Symbol" charset="0"/>
              </a:rPr>
              <a:t>x</a:t>
            </a:r>
            <a:r>
              <a:rPr lang="en-US" sz="24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 ∈</a:t>
            </a:r>
            <a:r>
              <a:rPr lang="en-US" sz="2400" baseline="-25000" dirty="0">
                <a:solidFill>
                  <a:schemeClr val="hlink"/>
                </a:solidFill>
                <a:sym typeface="Symbol" charset="0"/>
              </a:rPr>
              <a:t> T</a:t>
            </a:r>
            <a:r>
              <a:rPr lang="en-US" sz="2400" dirty="0">
                <a:solidFill>
                  <a:schemeClr val="hlink"/>
                </a:solidFill>
              </a:rPr>
              <a:t> w(x)</a:t>
            </a:r>
            <a:r>
              <a:rPr lang="en-US" sz="2400" dirty="0"/>
              <a:t> und </a:t>
            </a:r>
            <a:br>
              <a:rPr lang="en-US" sz="2400" dirty="0"/>
            </a:br>
            <a:r>
              <a:rPr lang="en-US" sz="2400" dirty="0" err="1">
                <a:solidFill>
                  <a:schemeClr val="hlink"/>
                </a:solidFill>
              </a:rPr>
              <a:t>w</a:t>
            </a:r>
            <a:r>
              <a:rPr lang="en-US" sz="2400" baseline="-25000" dirty="0" err="1">
                <a:solidFill>
                  <a:schemeClr val="hlink"/>
                </a:solidFill>
              </a:rPr>
              <a:t>i</a:t>
            </a:r>
            <a:r>
              <a:rPr lang="en-US" sz="2400" dirty="0"/>
              <a:t> das </a:t>
            </a:r>
            <a:r>
              <a:rPr lang="en-US" sz="2400" dirty="0" err="1"/>
              <a:t>Gewicht</a:t>
            </a:r>
            <a:r>
              <a:rPr lang="en-US" sz="2400" dirty="0"/>
              <a:t> von </a:t>
            </a:r>
            <a:r>
              <a:rPr lang="en-US" sz="2400" dirty="0" err="1"/>
              <a:t>Knoten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x </a:t>
            </a:r>
            <a:r>
              <a:rPr lang="en-US" sz="2400" dirty="0"/>
              <a:t>in 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 err="1"/>
              <a:t>-tem</a:t>
            </a:r>
            <a:r>
              <a:rPr lang="en-US" sz="2400" dirty="0"/>
              <a:t> </a:t>
            </a:r>
            <a:r>
              <a:rPr lang="en-US" sz="2400" dirty="0" err="1"/>
              <a:t>Aufruf</a:t>
            </a:r>
            <a:r>
              <a:rPr lang="en-US" sz="2400" dirty="0"/>
              <a:t> von search.</a:t>
            </a:r>
            <a:endParaRPr lang="en-US" sz="2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en-US" sz="16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“</a:t>
            </a:r>
            <a:r>
              <a:rPr lang="en-US" sz="2400" dirty="0" err="1">
                <a:solidFill>
                  <a:schemeClr val="accent2"/>
                </a:solidFill>
              </a:rPr>
              <a:t>amortisierte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>
                <a:solidFill>
                  <a:schemeClr val="accent2"/>
                </a:solidFill>
              </a:rPr>
              <a:t>Splaykosten</a:t>
            </a:r>
            <a:r>
              <a:rPr lang="en-US" sz="2400" dirty="0">
                <a:solidFill>
                  <a:schemeClr val="accent2"/>
                </a:solidFill>
              </a:rPr>
              <a:t>”:</a:t>
            </a:r>
            <a:r>
              <a:rPr lang="en-US" sz="2400" dirty="0"/>
              <a:t> </a:t>
            </a:r>
            <a:r>
              <a:rPr lang="en-US" sz="2400" dirty="0" err="1"/>
              <a:t>Sei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T</a:t>
            </a:r>
            <a:r>
              <a:rPr lang="en-US" sz="2400" dirty="0"/>
              <a:t> </a:t>
            </a:r>
            <a:r>
              <a:rPr lang="en-US" sz="2400" dirty="0" err="1"/>
              <a:t>ein</a:t>
            </a:r>
            <a:r>
              <a:rPr lang="en-US" sz="2400" dirty="0"/>
              <a:t> Splay-Baum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 err="1"/>
              <a:t>Wurzel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u</a:t>
            </a:r>
            <a:r>
              <a:rPr lang="en-US" sz="2400" dirty="0"/>
              <a:t> und </a:t>
            </a:r>
            <a:r>
              <a:rPr lang="en-US" sz="2400" dirty="0">
                <a:solidFill>
                  <a:schemeClr val="hlink"/>
                </a:solidFill>
              </a:rPr>
              <a:t>x</a:t>
            </a:r>
            <a:r>
              <a:rPr lang="en-US" sz="2400" dirty="0"/>
              <a:t> </a:t>
            </a:r>
            <a:r>
              <a:rPr lang="en-US" sz="2400" dirty="0" err="1"/>
              <a:t>ein</a:t>
            </a:r>
            <a:r>
              <a:rPr lang="en-US" sz="2400" dirty="0"/>
              <a:t> </a:t>
            </a:r>
            <a:r>
              <a:rPr lang="en-US" sz="2400" dirty="0" err="1"/>
              <a:t>Knoten</a:t>
            </a:r>
            <a:r>
              <a:rPr lang="en-US" sz="2400" dirty="0"/>
              <a:t> in </a:t>
            </a:r>
            <a:r>
              <a:rPr lang="en-US" sz="2400" dirty="0">
                <a:solidFill>
                  <a:schemeClr val="hlink"/>
                </a:solidFill>
              </a:rPr>
              <a:t>T</a:t>
            </a:r>
            <a:r>
              <a:rPr lang="en-US" sz="2400" dirty="0"/>
              <a:t>. Die </a:t>
            </a:r>
            <a:r>
              <a:rPr lang="en-US" sz="2400" dirty="0" err="1"/>
              <a:t>amortisierten</a:t>
            </a:r>
            <a:r>
              <a:rPr lang="en-US" sz="2400" dirty="0"/>
              <a:t> </a:t>
            </a:r>
            <a:r>
              <a:rPr lang="en-US" sz="2400" dirty="0" err="1"/>
              <a:t>Kosten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splay(</a:t>
            </a:r>
            <a:r>
              <a:rPr lang="en-US" sz="2400" dirty="0" err="1">
                <a:solidFill>
                  <a:schemeClr val="hlink"/>
                </a:solidFill>
              </a:rPr>
              <a:t>x,T</a:t>
            </a:r>
            <a:r>
              <a:rPr lang="en-US" sz="2400" dirty="0">
                <a:solidFill>
                  <a:schemeClr val="hlink"/>
                </a:solidFill>
              </a:rPr>
              <a:t>)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 max. </a:t>
            </a:r>
            <a:r>
              <a:rPr lang="en-US" sz="2400" dirty="0">
                <a:solidFill>
                  <a:schemeClr val="hlink"/>
                </a:solidFill>
              </a:rPr>
              <a:t>1+3(r(u)-r(x)) = 1+3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en-US" sz="2400" dirty="0">
                <a:solidFill>
                  <a:schemeClr val="hlink"/>
                </a:solidFill>
              </a:rPr>
              <a:t>log (</a:t>
            </a:r>
            <a:r>
              <a:rPr lang="en-US" sz="2400" dirty="0" err="1">
                <a:solidFill>
                  <a:schemeClr val="hlink"/>
                </a:solidFill>
              </a:rPr>
              <a:t>tw</a:t>
            </a:r>
            <a:r>
              <a:rPr lang="en-US" sz="2400" dirty="0">
                <a:solidFill>
                  <a:schemeClr val="hlink"/>
                </a:solidFill>
              </a:rPr>
              <a:t>(u)/</a:t>
            </a:r>
            <a:r>
              <a:rPr lang="en-US" sz="2400" dirty="0" err="1">
                <a:solidFill>
                  <a:schemeClr val="hlink"/>
                </a:solidFill>
              </a:rPr>
              <a:t>tw</a:t>
            </a:r>
            <a:r>
              <a:rPr lang="en-US" sz="2400" dirty="0">
                <a:solidFill>
                  <a:schemeClr val="hlink"/>
                </a:solidFill>
              </a:rPr>
              <a:t>(x)).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chemeClr val="accent2"/>
                </a:solidFill>
              </a:rPr>
              <a:t>Korollar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m</a:t>
            </a:r>
            <a:r>
              <a:rPr lang="en-US" sz="2400" dirty="0"/>
              <a:t> search-</a:t>
            </a:r>
            <a:r>
              <a:rPr lang="en-US" sz="2400" dirty="0" err="1"/>
              <a:t>Operationen</a:t>
            </a:r>
            <a:r>
              <a:rPr lang="en-US" sz="2400" dirty="0"/>
              <a:t> der </a:t>
            </a:r>
            <a:r>
              <a:rPr lang="en-US" sz="2400" dirty="0" err="1"/>
              <a:t>Folge</a:t>
            </a:r>
            <a:r>
              <a:rPr lang="en-US" sz="2400" dirty="0"/>
              <a:t> F </a:t>
            </a:r>
            <a:r>
              <a:rPr lang="en-US" sz="2400" dirty="0" err="1"/>
              <a:t>sind</a:t>
            </a:r>
            <a:r>
              <a:rPr lang="en-US" sz="2400" dirty="0"/>
              <a:t> die </a:t>
            </a:r>
            <a:r>
              <a:rPr lang="en-US" sz="2400" dirty="0" err="1"/>
              <a:t>amortisierten</a:t>
            </a:r>
            <a:r>
              <a:rPr lang="en-US" sz="2400" dirty="0"/>
              <a:t> </a:t>
            </a:r>
            <a:r>
              <a:rPr lang="en-US" sz="2400" dirty="0" err="1"/>
              <a:t>Kosten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A(F) = </a:t>
            </a:r>
            <a:r>
              <a:rPr lang="en-US" sz="2400" dirty="0">
                <a:solidFill>
                  <a:schemeClr val="hlink"/>
                </a:solidFill>
              </a:rPr>
              <a:t>m+3</a:t>
            </a:r>
            <a:r>
              <a:rPr lang="en-US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400" baseline="-25000" dirty="0" err="1">
                <a:solidFill>
                  <a:schemeClr val="hlink"/>
                </a:solidFill>
                <a:sym typeface="Symbol" charset="0"/>
              </a:rPr>
              <a:t>i</a:t>
            </a:r>
            <a:r>
              <a:rPr lang="en-US" sz="2400" baseline="-25000" dirty="0">
                <a:solidFill>
                  <a:schemeClr val="hlink"/>
                </a:solidFill>
                <a:sym typeface="Symbol" charset="0"/>
              </a:rPr>
              <a:t>=1</a:t>
            </a:r>
            <a:r>
              <a:rPr lang="en-US" sz="2400" baseline="30000" dirty="0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2400" dirty="0">
                <a:solidFill>
                  <a:schemeClr val="hlink"/>
                </a:solidFill>
              </a:rPr>
              <a:t> log (W/</a:t>
            </a:r>
            <a:r>
              <a:rPr lang="en-US" sz="2400" dirty="0" err="1">
                <a:solidFill>
                  <a:schemeClr val="hlink"/>
                </a:solidFill>
              </a:rPr>
              <a:t>w</a:t>
            </a:r>
            <a:r>
              <a:rPr lang="en-US" sz="2400" baseline="-250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).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7B0B148E-758E-AC4F-B6EF-908B318F96D3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07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BABE-96E3-114B-A62A-028D2EFE7814}" type="slidenum">
              <a:rPr lang="de-DE"/>
              <a:pPr/>
              <a:t>24</a:t>
            </a:fld>
            <a:endParaRPr lang="de-DE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Splay-Baum: Balance-Theorem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507413" cy="468029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200" dirty="0">
                <a:solidFill>
                  <a:schemeClr val="accent2"/>
                </a:solidFill>
              </a:rPr>
              <a:t>Balance Theorem: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accent2"/>
                </a:solidFill>
              </a:rPr>
              <a:t>“ </a:t>
            </a:r>
            <a:r>
              <a:rPr lang="en-US" sz="2200" dirty="0"/>
              <a:t>Splay-</a:t>
            </a:r>
            <a:r>
              <a:rPr lang="en-US" sz="2200" dirty="0" err="1"/>
              <a:t>Bäume</a:t>
            </a:r>
            <a:r>
              <a:rPr lang="en-US" sz="2200" dirty="0"/>
              <a:t> </a:t>
            </a:r>
            <a:r>
              <a:rPr lang="en-US" sz="2200" dirty="0" err="1"/>
              <a:t>arbeiten</a:t>
            </a:r>
            <a:r>
              <a:rPr lang="en-US" sz="2200" dirty="0"/>
              <a:t> </a:t>
            </a:r>
            <a:r>
              <a:rPr lang="en-US" sz="2200" dirty="0" err="1"/>
              <a:t>wie</a:t>
            </a:r>
            <a:r>
              <a:rPr lang="en-US" sz="2200" dirty="0"/>
              <a:t> </a:t>
            </a:r>
            <a:r>
              <a:rPr lang="en-US" sz="2200" dirty="0" err="1"/>
              <a:t>ausgeglichene</a:t>
            </a:r>
            <a:r>
              <a:rPr lang="en-US" sz="2200" dirty="0"/>
              <a:t> </a:t>
            </a:r>
            <a:r>
              <a:rPr lang="en-US" sz="2200" dirty="0" err="1"/>
              <a:t>Bäume</a:t>
            </a:r>
            <a:r>
              <a:rPr lang="en-US" sz="2200" dirty="0">
                <a:solidFill>
                  <a:schemeClr val="accent2"/>
                </a:solidFill>
              </a:rPr>
              <a:t>”</a:t>
            </a:r>
            <a:r>
              <a:rPr lang="en-US" sz="2200" dirty="0"/>
              <a:t> Die </a:t>
            </a:r>
            <a:r>
              <a:rPr lang="en-US" sz="2200" dirty="0" err="1"/>
              <a:t>Laufzeit</a:t>
            </a:r>
            <a:r>
              <a:rPr lang="en-US" sz="2200" dirty="0"/>
              <a:t> </a:t>
            </a:r>
            <a:r>
              <a:rPr lang="en-US" sz="2200" dirty="0" err="1"/>
              <a:t>für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m</a:t>
            </a:r>
            <a:r>
              <a:rPr lang="en-US" sz="2200" dirty="0"/>
              <a:t> search </a:t>
            </a:r>
            <a:r>
              <a:rPr lang="en-US" sz="2200" dirty="0" err="1"/>
              <a:t>Operationen</a:t>
            </a:r>
            <a:r>
              <a:rPr lang="en-US" sz="2200" dirty="0"/>
              <a:t> in </a:t>
            </a:r>
            <a:r>
              <a:rPr lang="en-US" sz="2200" dirty="0" err="1"/>
              <a:t>einem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n</a:t>
            </a:r>
            <a:r>
              <a:rPr lang="en-US" sz="2200" dirty="0"/>
              <a:t>-</a:t>
            </a:r>
            <a:r>
              <a:rPr lang="en-US" sz="2200" dirty="0" err="1"/>
              <a:t>elementigen</a:t>
            </a:r>
            <a:r>
              <a:rPr lang="en-US" sz="2200" dirty="0"/>
              <a:t> Splay-Baum </a:t>
            </a:r>
            <a:r>
              <a:rPr lang="en-US" sz="2200" dirty="0">
                <a:solidFill>
                  <a:schemeClr val="hlink"/>
                </a:solidFill>
              </a:rPr>
              <a:t>T</a:t>
            </a:r>
            <a:r>
              <a:rPr lang="en-US" sz="2200" dirty="0"/>
              <a:t> </a:t>
            </a:r>
            <a:r>
              <a:rPr lang="en-US" sz="2200" dirty="0" err="1"/>
              <a:t>ist</a:t>
            </a:r>
            <a:r>
              <a:rPr lang="en-US" sz="2200" dirty="0"/>
              <a:t> 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dirty="0"/>
              <a:t>                               </a:t>
            </a:r>
            <a:r>
              <a:rPr lang="en-US" sz="2200" dirty="0">
                <a:solidFill>
                  <a:schemeClr val="hlink"/>
                </a:solidFill>
              </a:rPr>
              <a:t>O(</a:t>
            </a:r>
            <a:r>
              <a:rPr lang="en-US" sz="2200" dirty="0" err="1">
                <a:solidFill>
                  <a:schemeClr val="hlink"/>
                </a:solidFill>
              </a:rPr>
              <a:t>m⋅log</a:t>
            </a:r>
            <a:r>
              <a:rPr lang="en-US" sz="2200" dirty="0">
                <a:solidFill>
                  <a:schemeClr val="hlink"/>
                </a:solidFill>
              </a:rPr>
              <a:t> n)   (NB: m &gt; n)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dirty="0" err="1">
                <a:solidFill>
                  <a:schemeClr val="accent2"/>
                </a:solidFill>
              </a:rPr>
              <a:t>Begründung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 err="1">
                <a:solidFill>
                  <a:schemeClr val="accent2"/>
                </a:solidFill>
              </a:rPr>
              <a:t>für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 err="1">
                <a:solidFill>
                  <a:schemeClr val="accent2"/>
                </a:solidFill>
              </a:rPr>
              <a:t>Gültigkeit</a:t>
            </a:r>
            <a:r>
              <a:rPr lang="en-US" sz="2200" dirty="0">
                <a:solidFill>
                  <a:schemeClr val="accent2"/>
                </a:solidFill>
              </a:rPr>
              <a:t> des Theorems:</a:t>
            </a:r>
          </a:p>
          <a:p>
            <a:pPr>
              <a:lnSpc>
                <a:spcPct val="90000"/>
              </a:lnSpc>
            </a:pPr>
            <a:r>
              <a:rPr lang="en-US" sz="2200" dirty="0" err="1"/>
              <a:t>Sei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w(x) = 1/n</a:t>
            </a:r>
            <a:r>
              <a:rPr lang="en-US" sz="2200" dirty="0"/>
              <a:t> </a:t>
            </a:r>
            <a:r>
              <a:rPr lang="en-US" sz="2200" dirty="0" err="1"/>
              <a:t>für</a:t>
            </a:r>
            <a:r>
              <a:rPr lang="en-US" sz="2200" dirty="0"/>
              <a:t> </a:t>
            </a:r>
            <a:r>
              <a:rPr lang="en-US" sz="2200" dirty="0" err="1"/>
              <a:t>alle</a:t>
            </a:r>
            <a:r>
              <a:rPr lang="en-US" sz="2200" dirty="0"/>
              <a:t> </a:t>
            </a:r>
            <a:r>
              <a:rPr lang="en-US" sz="2200" dirty="0" err="1"/>
              <a:t>Knoten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x</a:t>
            </a:r>
            <a:r>
              <a:rPr lang="en-US" sz="2200" dirty="0"/>
              <a:t> in </a:t>
            </a:r>
            <a:r>
              <a:rPr lang="en-US" sz="2200" dirty="0">
                <a:solidFill>
                  <a:schemeClr val="hlink"/>
                </a:solidFill>
              </a:rPr>
              <a:t>T </a:t>
            </a:r>
            <a:br>
              <a:rPr lang="en-US" sz="2200" dirty="0">
                <a:solidFill>
                  <a:schemeClr val="hlink"/>
                </a:solidFill>
              </a:rPr>
            </a:br>
            <a:r>
              <a:rPr lang="en-US" sz="2200" dirty="0"/>
              <a:t>(</a:t>
            </a:r>
            <a:r>
              <a:rPr lang="en-US" sz="2200" dirty="0" err="1"/>
              <a:t>gleiche</a:t>
            </a:r>
            <a:r>
              <a:rPr lang="en-US" sz="2200" dirty="0"/>
              <a:t> relative </a:t>
            </a:r>
            <a:r>
              <a:rPr lang="en-US" sz="2200" dirty="0" err="1"/>
              <a:t>Zugriffshäufigkeit</a:t>
            </a:r>
            <a:r>
              <a:rPr lang="en-US" sz="2200" dirty="0"/>
              <a:t>). 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Dann </a:t>
            </a:r>
            <a:r>
              <a:rPr lang="en-US" sz="2200" dirty="0" err="1"/>
              <a:t>ist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W=1</a:t>
            </a:r>
            <a:r>
              <a:rPr lang="en-US" sz="2200" dirty="0"/>
              <a:t> und </a:t>
            </a:r>
            <a:r>
              <a:rPr lang="en-US" sz="2200" dirty="0">
                <a:solidFill>
                  <a:schemeClr val="hlink"/>
                </a:solidFill>
              </a:rPr>
              <a:t>r(x) ≤ log W = log 1</a:t>
            </a:r>
            <a:r>
              <a:rPr lang="en-US" sz="2200" dirty="0"/>
              <a:t> </a:t>
            </a:r>
            <a:r>
              <a:rPr lang="en-US" sz="2200" dirty="0" err="1"/>
              <a:t>für</a:t>
            </a:r>
            <a:r>
              <a:rPr lang="en-US" sz="2200" dirty="0"/>
              <a:t> </a:t>
            </a:r>
            <a:r>
              <a:rPr lang="en-US" sz="2200" dirty="0" err="1"/>
              <a:t>alle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x</a:t>
            </a:r>
            <a:r>
              <a:rPr lang="en-US" sz="2200" dirty="0"/>
              <a:t> in </a:t>
            </a:r>
            <a:r>
              <a:rPr lang="en-US" sz="2200" dirty="0">
                <a:solidFill>
                  <a:schemeClr val="hlink"/>
                </a:solidFill>
              </a:rPr>
              <a:t>T</a:t>
            </a:r>
            <a:r>
              <a:rPr lang="en-US" sz="22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200" dirty="0" err="1"/>
              <a:t>Erinnerung</a:t>
            </a:r>
            <a:r>
              <a:rPr lang="en-US" sz="2200" dirty="0"/>
              <a:t>: </a:t>
            </a:r>
            <a:r>
              <a:rPr lang="en-US" sz="2200" dirty="0" err="1"/>
              <a:t>für</a:t>
            </a:r>
            <a:r>
              <a:rPr lang="en-US" sz="2200" dirty="0"/>
              <a:t> </a:t>
            </a:r>
            <a:r>
              <a:rPr lang="en-US" sz="2200" dirty="0" err="1"/>
              <a:t>eine</a:t>
            </a:r>
            <a:r>
              <a:rPr lang="en-US" sz="2200" dirty="0"/>
              <a:t> </a:t>
            </a:r>
            <a:r>
              <a:rPr lang="en-US" sz="2200" dirty="0" err="1"/>
              <a:t>Operationsfolge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F</a:t>
            </a:r>
            <a:r>
              <a:rPr lang="en-US" sz="2200" dirty="0"/>
              <a:t> </a:t>
            </a:r>
            <a:r>
              <a:rPr lang="en-US" sz="2200" dirty="0" err="1"/>
              <a:t>ist</a:t>
            </a:r>
            <a:r>
              <a:rPr lang="en-US" sz="2200" dirty="0"/>
              <a:t> die </a:t>
            </a:r>
            <a:r>
              <a:rPr lang="en-US" sz="2200" dirty="0" err="1"/>
              <a:t>Laufzeit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>
                <a:solidFill>
                  <a:schemeClr val="hlink"/>
                </a:solidFill>
              </a:rPr>
              <a:t>T(F) ≤ A(F) + </a:t>
            </a:r>
            <a:r>
              <a:rPr lang="en-US" sz="22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en-US" sz="2200" dirty="0">
                <a:solidFill>
                  <a:schemeClr val="hlink"/>
                </a:solidFill>
              </a:rPr>
              <a:t>(s</a:t>
            </a:r>
            <a:r>
              <a:rPr lang="en-US" sz="2200" baseline="-25000" dirty="0">
                <a:solidFill>
                  <a:schemeClr val="hlink"/>
                </a:solidFill>
              </a:rPr>
              <a:t>0</a:t>
            </a:r>
            <a:r>
              <a:rPr lang="en-US" sz="2200" dirty="0">
                <a:solidFill>
                  <a:schemeClr val="hlink"/>
                </a:solidFill>
              </a:rPr>
              <a:t>) </a:t>
            </a:r>
            <a:r>
              <a:rPr lang="en-US" sz="2200" dirty="0" err="1"/>
              <a:t>für</a:t>
            </a:r>
            <a:r>
              <a:rPr lang="en-US" sz="2200" dirty="0"/>
              <a:t> </a:t>
            </a:r>
            <a:r>
              <a:rPr lang="en-US" sz="2200" dirty="0" err="1"/>
              <a:t>amortisierte</a:t>
            </a:r>
            <a:r>
              <a:rPr lang="en-US" sz="2200" dirty="0"/>
              <a:t> </a:t>
            </a:r>
            <a:r>
              <a:rPr lang="en-US" sz="2200" dirty="0" err="1"/>
              <a:t>Kosten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A</a:t>
            </a:r>
            <a:r>
              <a:rPr lang="en-US" sz="2200" dirty="0"/>
              <a:t> und </a:t>
            </a:r>
            <a:r>
              <a:rPr lang="en-US" sz="2200" dirty="0" err="1"/>
              <a:t>Anfangszustand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s</a:t>
            </a:r>
            <a:r>
              <a:rPr lang="en-US" sz="2200" baseline="-25000" dirty="0">
                <a:solidFill>
                  <a:schemeClr val="hlink"/>
                </a:solidFill>
              </a:rPr>
              <a:t>0</a:t>
            </a:r>
            <a:endParaRPr lang="en-US" sz="22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solidFill>
                  <a:schemeClr val="hlink"/>
                </a:solidFill>
              </a:rPr>
              <a:t> </a:t>
            </a:r>
            <a:r>
              <a:rPr lang="en-US" sz="22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en-US" sz="2200" dirty="0">
                <a:solidFill>
                  <a:schemeClr val="hlink"/>
                </a:solidFill>
              </a:rPr>
              <a:t>(s</a:t>
            </a:r>
            <a:r>
              <a:rPr lang="en-US" sz="2200" baseline="-25000" dirty="0">
                <a:solidFill>
                  <a:schemeClr val="hlink"/>
                </a:solidFill>
              </a:rPr>
              <a:t>0</a:t>
            </a:r>
            <a:r>
              <a:rPr lang="en-US" sz="2200" dirty="0">
                <a:solidFill>
                  <a:schemeClr val="hlink"/>
                </a:solidFill>
              </a:rPr>
              <a:t>) = </a:t>
            </a:r>
            <a:r>
              <a:rPr lang="en-US" sz="22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200" baseline="-25000" dirty="0">
                <a:solidFill>
                  <a:schemeClr val="hlink"/>
                </a:solidFill>
                <a:sym typeface="Symbol" charset="0"/>
              </a:rPr>
              <a:t>x </a:t>
            </a:r>
            <a:r>
              <a:rPr lang="en-US" sz="22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en-US" sz="2200" baseline="-25000" dirty="0">
                <a:solidFill>
                  <a:schemeClr val="hlink"/>
                </a:solidFill>
                <a:sym typeface="Symbol" charset="0"/>
              </a:rPr>
              <a:t> T</a:t>
            </a:r>
            <a:r>
              <a:rPr lang="en-US" sz="2200" dirty="0">
                <a:solidFill>
                  <a:schemeClr val="hlink"/>
                </a:solidFill>
              </a:rPr>
              <a:t> r</a:t>
            </a:r>
            <a:r>
              <a:rPr lang="en-US" sz="2200" baseline="-25000" dirty="0">
                <a:solidFill>
                  <a:schemeClr val="hlink"/>
                </a:solidFill>
              </a:rPr>
              <a:t>0</a:t>
            </a:r>
            <a:r>
              <a:rPr lang="en-US" sz="2200" dirty="0">
                <a:solidFill>
                  <a:schemeClr val="hlink"/>
                </a:solidFill>
              </a:rPr>
              <a:t>(x) ≤ n log 1 = 0</a:t>
            </a:r>
          </a:p>
          <a:p>
            <a:pPr>
              <a:lnSpc>
                <a:spcPct val="90000"/>
              </a:lnSpc>
            </a:pPr>
            <a:r>
              <a:rPr lang="en-US" sz="2200" dirty="0" err="1"/>
              <a:t>Aus</a:t>
            </a:r>
            <a:r>
              <a:rPr lang="en-US" sz="2200" dirty="0"/>
              <a:t> </a:t>
            </a:r>
            <a:r>
              <a:rPr lang="en-US" sz="2200" dirty="0" err="1"/>
              <a:t>dem</a:t>
            </a:r>
            <a:r>
              <a:rPr lang="en-US" sz="2200" dirty="0"/>
              <a:t> </a:t>
            </a:r>
            <a:r>
              <a:rPr lang="en-US" sz="2200" dirty="0" err="1"/>
              <a:t>Korollar</a:t>
            </a:r>
            <a:r>
              <a:rPr lang="en-US" sz="2200" dirty="0"/>
              <a:t> von </a:t>
            </a:r>
            <a:r>
              <a:rPr lang="en-US" sz="2200" dirty="0" err="1"/>
              <a:t>oben</a:t>
            </a:r>
            <a:r>
              <a:rPr lang="en-US" sz="2200" dirty="0"/>
              <a:t> </a:t>
            </a:r>
            <a:r>
              <a:rPr lang="en-US" sz="2200" dirty="0" err="1"/>
              <a:t>ergibt</a:t>
            </a:r>
            <a:r>
              <a:rPr lang="en-US" sz="2200" dirty="0"/>
              <a:t> </a:t>
            </a:r>
            <a:r>
              <a:rPr lang="en-US" sz="2200" dirty="0" err="1"/>
              <a:t>sich</a:t>
            </a:r>
            <a:r>
              <a:rPr lang="en-US" sz="2200" dirty="0"/>
              <a:t> das Theorem: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solidFill>
                  <a:schemeClr val="hlink"/>
                </a:solidFill>
              </a:rPr>
              <a:t>T(F) ≤ m+3</a:t>
            </a:r>
            <a:r>
              <a:rPr lang="en-US" sz="22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200" baseline="-25000" dirty="0" err="1">
                <a:solidFill>
                  <a:schemeClr val="hlink"/>
                </a:solidFill>
                <a:sym typeface="Symbol" charset="0"/>
              </a:rPr>
              <a:t>i</a:t>
            </a:r>
            <a:r>
              <a:rPr lang="en-US" sz="2200" baseline="-25000" dirty="0">
                <a:solidFill>
                  <a:schemeClr val="hlink"/>
                </a:solidFill>
                <a:sym typeface="Symbol" charset="0"/>
              </a:rPr>
              <a:t>=1</a:t>
            </a:r>
            <a:r>
              <a:rPr lang="en-US" sz="2200" baseline="30000" dirty="0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2200" dirty="0">
                <a:solidFill>
                  <a:schemeClr val="hlink"/>
                </a:solidFill>
              </a:rPr>
              <a:t> log (W/</a:t>
            </a:r>
            <a:r>
              <a:rPr lang="en-US" sz="2200" dirty="0" err="1">
                <a:solidFill>
                  <a:schemeClr val="hlink"/>
                </a:solidFill>
              </a:rPr>
              <a:t>w</a:t>
            </a:r>
            <a:r>
              <a:rPr lang="en-US" sz="2200" baseline="-25000" dirty="0" err="1">
                <a:solidFill>
                  <a:schemeClr val="hlink"/>
                </a:solidFill>
              </a:rPr>
              <a:t>i</a:t>
            </a:r>
            <a:r>
              <a:rPr lang="en-US" sz="2200" dirty="0">
                <a:solidFill>
                  <a:schemeClr val="hlink"/>
                </a:solidFill>
              </a:rPr>
              <a:t>) = m + 3</a:t>
            </a:r>
            <a:r>
              <a:rPr lang="en-US" sz="22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200" baseline="-25000" dirty="0" err="1">
                <a:solidFill>
                  <a:schemeClr val="hlink"/>
                </a:solidFill>
                <a:sym typeface="Symbol" charset="0"/>
              </a:rPr>
              <a:t>i</a:t>
            </a:r>
            <a:r>
              <a:rPr lang="en-US" sz="2200" baseline="-25000" dirty="0">
                <a:solidFill>
                  <a:schemeClr val="hlink"/>
                </a:solidFill>
                <a:sym typeface="Symbol" charset="0"/>
              </a:rPr>
              <a:t>=1</a:t>
            </a:r>
            <a:r>
              <a:rPr lang="en-US" sz="2200" baseline="30000" dirty="0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2200" dirty="0">
                <a:solidFill>
                  <a:schemeClr val="hlink"/>
                </a:solidFill>
              </a:rPr>
              <a:t> log(1/ (1/n)) </a:t>
            </a:r>
            <a:br>
              <a:rPr lang="en-US" sz="2200" dirty="0">
                <a:solidFill>
                  <a:schemeClr val="hlink"/>
                </a:solidFill>
              </a:rPr>
            </a:br>
            <a:r>
              <a:rPr lang="en-US" sz="2200" dirty="0">
                <a:solidFill>
                  <a:schemeClr val="hlink"/>
                </a:solidFill>
              </a:rPr>
              <a:t> = m + 3</a:t>
            </a:r>
            <a:r>
              <a:rPr lang="en-US" sz="22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200" baseline="-25000" dirty="0" err="1">
                <a:solidFill>
                  <a:schemeClr val="hlink"/>
                </a:solidFill>
                <a:sym typeface="Symbol" charset="0"/>
              </a:rPr>
              <a:t>i</a:t>
            </a:r>
            <a:r>
              <a:rPr lang="en-US" sz="2200" baseline="-25000" dirty="0">
                <a:solidFill>
                  <a:schemeClr val="hlink"/>
                </a:solidFill>
                <a:sym typeface="Symbol" charset="0"/>
              </a:rPr>
              <a:t>=1</a:t>
            </a:r>
            <a:r>
              <a:rPr lang="en-US" sz="2200" baseline="30000" dirty="0">
                <a:solidFill>
                  <a:schemeClr val="hlink"/>
                </a:solidFill>
                <a:sym typeface="Symbol" charset="0"/>
              </a:rPr>
              <a:t>m</a:t>
            </a:r>
            <a:r>
              <a:rPr lang="en-US" sz="2200" dirty="0">
                <a:solidFill>
                  <a:schemeClr val="hlink"/>
                </a:solidFill>
              </a:rPr>
              <a:t> log n = m + 3m log n ∈ O(m log n)</a:t>
            </a:r>
            <a:endParaRPr lang="en-US" sz="2200" dirty="0"/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21A398AF-832A-564A-B9FF-65F550F4FEBB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72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8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2FFFA-85BF-C34D-B1CB-D93136EC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Conclusio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A568A-D146-5B40-88E2-82CD54E04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</a:rPr>
              <a:t>search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2400" dirty="0"/>
              <a:t> liegt amortisiert in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en-US" sz="2400" dirty="0" err="1">
                <a:solidFill>
                  <a:srgbClr val="0833FF"/>
                </a:solidFill>
              </a:rPr>
              <a:t>Deutung</a:t>
            </a:r>
            <a:r>
              <a:rPr lang="en-US" sz="2400" dirty="0">
                <a:solidFill>
                  <a:srgbClr val="0833FF"/>
                </a:solidFill>
              </a:rPr>
              <a:t>: </a:t>
            </a:r>
            <a:r>
              <a:rPr lang="en-US" sz="2400" dirty="0"/>
              <a:t>Splay-</a:t>
            </a:r>
            <a:r>
              <a:rPr lang="en-US" sz="2400" dirty="0" err="1"/>
              <a:t>Bäume</a:t>
            </a:r>
            <a:r>
              <a:rPr lang="en-US" sz="2400" dirty="0"/>
              <a:t> </a:t>
            </a:r>
            <a:r>
              <a:rPr lang="en-US" sz="2400" dirty="0" err="1"/>
              <a:t>arbeiten</a:t>
            </a:r>
            <a:r>
              <a:rPr lang="en-US" sz="2400" dirty="0"/>
              <a:t> so </a:t>
            </a:r>
            <a:r>
              <a:rPr lang="en-US" sz="2400" dirty="0" err="1"/>
              <a:t>effektiv</a:t>
            </a:r>
            <a:r>
              <a:rPr lang="en-US" sz="2400" dirty="0"/>
              <a:t> </a:t>
            </a:r>
            <a:r>
              <a:rPr lang="en-US" sz="2400" dirty="0" err="1"/>
              <a:t>wie</a:t>
            </a:r>
            <a:r>
              <a:rPr lang="en-US" sz="2400" dirty="0"/>
              <a:t> </a:t>
            </a:r>
            <a:r>
              <a:rPr lang="en-US" sz="2400" dirty="0" err="1"/>
              <a:t>ausgeglichene</a:t>
            </a:r>
            <a:r>
              <a:rPr lang="en-US" sz="2400" dirty="0"/>
              <a:t> </a:t>
            </a:r>
            <a:r>
              <a:rPr lang="en-US" sz="2400" dirty="0" err="1"/>
              <a:t>Bäume</a:t>
            </a:r>
            <a:r>
              <a:rPr lang="en-US" sz="2400" dirty="0"/>
              <a:t> </a:t>
            </a:r>
            <a:r>
              <a:rPr lang="en-US" sz="2400" dirty="0" err="1"/>
              <a:t>bei</a:t>
            </a:r>
            <a:r>
              <a:rPr lang="en-US" sz="2400" dirty="0"/>
              <a:t> </a:t>
            </a:r>
            <a:r>
              <a:rPr lang="en-US" sz="2400" dirty="0" err="1"/>
              <a:t>langen</a:t>
            </a:r>
            <a:r>
              <a:rPr lang="en-US" sz="2400" dirty="0"/>
              <a:t> Search-</a:t>
            </a:r>
            <a:r>
              <a:rPr lang="en-US" sz="2400" dirty="0" err="1"/>
              <a:t>Sequenzen</a:t>
            </a:r>
            <a:endParaRPr lang="en-US" sz="2400" dirty="0"/>
          </a:p>
          <a:p>
            <a:r>
              <a:rPr lang="en-US" sz="2400" dirty="0" err="1"/>
              <a:t>Vernünftig</a:t>
            </a:r>
            <a:r>
              <a:rPr lang="en-US" sz="2400" dirty="0"/>
              <a:t>, </a:t>
            </a:r>
            <a:r>
              <a:rPr lang="en-US" sz="2400" dirty="0" err="1"/>
              <a:t>wenn</a:t>
            </a:r>
            <a:r>
              <a:rPr lang="en-US" sz="2400" dirty="0"/>
              <a:t>…</a:t>
            </a:r>
          </a:p>
          <a:p>
            <a:r>
              <a:rPr lang="en-US" sz="2400" dirty="0"/>
              <a:t>…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sinnvoll</a:t>
            </a:r>
            <a:r>
              <a:rPr lang="en-US" sz="2400" dirty="0"/>
              <a:t> </a:t>
            </a:r>
            <a:r>
              <a:rPr lang="en-US" sz="2400" dirty="0" err="1"/>
              <a:t>erachtet</a:t>
            </a:r>
            <a:r>
              <a:rPr lang="en-US" sz="2400" dirty="0"/>
              <a:t> </a:t>
            </a:r>
            <a:r>
              <a:rPr lang="en-US" sz="2400" dirty="0" err="1"/>
              <a:t>wird</a:t>
            </a:r>
            <a:r>
              <a:rPr lang="en-US" sz="2400" dirty="0"/>
              <a:t>, </a:t>
            </a:r>
            <a:r>
              <a:rPr lang="en-US" sz="2400" dirty="0" err="1"/>
              <a:t>dass</a:t>
            </a:r>
            <a:r>
              <a:rPr lang="en-US" sz="2400" dirty="0"/>
              <a:t> so </a:t>
            </a:r>
            <a:r>
              <a:rPr lang="en-US" sz="2400" dirty="0" err="1"/>
              <a:t>modelliert</a:t>
            </a:r>
            <a:r>
              <a:rPr lang="en-US" sz="2400" dirty="0"/>
              <a:t> </a:t>
            </a:r>
            <a:r>
              <a:rPr lang="en-US" sz="2400" dirty="0" err="1"/>
              <a:t>wird</a:t>
            </a:r>
            <a:r>
              <a:rPr lang="en-US" sz="2400" dirty="0"/>
              <a:t>:</a:t>
            </a:r>
          </a:p>
          <a:p>
            <a:pPr lvl="1"/>
            <a:r>
              <a:rPr lang="en-US" sz="2200" dirty="0" err="1">
                <a:solidFill>
                  <a:schemeClr val="accent2"/>
                </a:solidFill>
              </a:rPr>
              <a:t>Gewicht</a:t>
            </a:r>
            <a:r>
              <a:rPr lang="en-US" sz="2200" dirty="0">
                <a:solidFill>
                  <a:schemeClr val="accent2"/>
                </a:solidFill>
              </a:rPr>
              <a:t> </a:t>
            </a:r>
            <a:r>
              <a:rPr lang="en-US" sz="2200" dirty="0"/>
              <a:t>von </a:t>
            </a:r>
            <a:r>
              <a:rPr lang="en-US" sz="2200" dirty="0" err="1"/>
              <a:t>Knoten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x</a:t>
            </a:r>
            <a:r>
              <a:rPr lang="en-US" sz="2200" dirty="0"/>
              <a:t>: </a:t>
            </a:r>
            <a:r>
              <a:rPr lang="en-US" sz="2200" dirty="0">
                <a:solidFill>
                  <a:schemeClr val="hlink"/>
                </a:solidFill>
              </a:rPr>
              <a:t>w(x)    </a:t>
            </a:r>
            <a:r>
              <a:rPr lang="en-US" sz="2200" dirty="0">
                <a:solidFill>
                  <a:srgbClr val="FF0000"/>
                </a:solidFill>
              </a:rPr>
              <a:t>// </a:t>
            </a:r>
            <a:r>
              <a:rPr lang="en-US" sz="2200" dirty="0" err="1">
                <a:solidFill>
                  <a:srgbClr val="FF0000"/>
                </a:solidFill>
              </a:rPr>
              <a:t>z.B</a:t>
            </a:r>
            <a:r>
              <a:rPr lang="en-US" sz="2200" dirty="0">
                <a:solidFill>
                  <a:srgbClr val="FF0000"/>
                </a:solidFill>
              </a:rPr>
              <a:t>. 1/n</a:t>
            </a:r>
            <a:br>
              <a:rPr lang="en-US" sz="2200" dirty="0">
                <a:solidFill>
                  <a:schemeClr val="hlink"/>
                </a:solidFill>
              </a:rPr>
            </a:br>
            <a:r>
              <a:rPr lang="en-US" sz="2200" dirty="0">
                <a:solidFill>
                  <a:srgbClr val="FF0000"/>
                </a:solidFill>
              </a:rPr>
              <a:t>relative</a:t>
            </a:r>
            <a:r>
              <a:rPr lang="en-US" sz="2200" dirty="0">
                <a:solidFill>
                  <a:schemeClr val="hlink"/>
                </a:solidFill>
              </a:rPr>
              <a:t> </a:t>
            </a:r>
            <a:r>
              <a:rPr lang="en-US" sz="2200" dirty="0" err="1">
                <a:solidFill>
                  <a:schemeClr val="hlink"/>
                </a:solidFill>
              </a:rPr>
              <a:t>Zugriffshäufigkeit</a:t>
            </a:r>
            <a:r>
              <a:rPr lang="en-US" sz="2200" dirty="0">
                <a:solidFill>
                  <a:schemeClr val="hlink"/>
                </a:solidFill>
              </a:rPr>
              <a:t>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∈ [0, 1]</a:t>
            </a:r>
          </a:p>
          <a:p>
            <a:pPr lvl="1"/>
            <a:r>
              <a:rPr lang="en-US" sz="2200" dirty="0" err="1">
                <a:solidFill>
                  <a:schemeClr val="accent2"/>
                </a:solidFill>
              </a:rPr>
              <a:t>Baumgewicht</a:t>
            </a:r>
            <a:r>
              <a:rPr lang="en-US" sz="2200" dirty="0"/>
              <a:t> von Baum </a:t>
            </a:r>
            <a:r>
              <a:rPr lang="en-US" sz="2200" dirty="0">
                <a:solidFill>
                  <a:schemeClr val="hlink"/>
                </a:solidFill>
              </a:rPr>
              <a:t>T</a:t>
            </a:r>
            <a:r>
              <a:rPr lang="en-US" sz="2200" dirty="0"/>
              <a:t> </a:t>
            </a:r>
            <a:r>
              <a:rPr lang="en-US" sz="2200" dirty="0" err="1"/>
              <a:t>mit</a:t>
            </a:r>
            <a:r>
              <a:rPr lang="en-US" sz="2200" dirty="0"/>
              <a:t> </a:t>
            </a:r>
            <a:r>
              <a:rPr lang="en-US" sz="2200" dirty="0" err="1"/>
              <a:t>Wurzel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x</a:t>
            </a:r>
            <a:r>
              <a:rPr lang="en-US" sz="2200" dirty="0"/>
              <a:t>: </a:t>
            </a:r>
            <a:br>
              <a:rPr lang="en-US" sz="2200" dirty="0"/>
            </a:br>
            <a:r>
              <a:rPr lang="en-US" sz="2200" dirty="0" err="1">
                <a:solidFill>
                  <a:schemeClr val="hlink"/>
                </a:solidFill>
              </a:rPr>
              <a:t>tw</a:t>
            </a:r>
            <a:r>
              <a:rPr lang="en-US" sz="2200" dirty="0">
                <a:solidFill>
                  <a:schemeClr val="hlink"/>
                </a:solidFill>
              </a:rPr>
              <a:t>(x)= </a:t>
            </a:r>
            <a:r>
              <a:rPr lang="en-US" sz="22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200" baseline="-25000" dirty="0">
                <a:solidFill>
                  <a:schemeClr val="hlink"/>
                </a:solidFill>
                <a:sym typeface="Symbol" charset="0"/>
              </a:rPr>
              <a:t>y </a:t>
            </a:r>
            <a:r>
              <a:rPr lang="en-US" sz="22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en-US" sz="22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2200" baseline="-25000" dirty="0" err="1">
                <a:solidFill>
                  <a:schemeClr val="hlink"/>
                </a:solidFill>
                <a:sym typeface="Symbol" charset="0"/>
              </a:rPr>
              <a:t>T_x</a:t>
            </a:r>
            <a:r>
              <a:rPr lang="en-US" sz="2200" dirty="0">
                <a:solidFill>
                  <a:schemeClr val="hlink"/>
                </a:solidFill>
              </a:rPr>
              <a:t> w(y) </a:t>
            </a:r>
            <a:r>
              <a:rPr lang="en-US" sz="2200" dirty="0">
                <a:solidFill>
                  <a:srgbClr val="FF0000"/>
                </a:solidFill>
              </a:rPr>
              <a:t>≤ 1</a:t>
            </a:r>
          </a:p>
          <a:p>
            <a:pPr lvl="1"/>
            <a:r>
              <a:rPr lang="en-US" sz="2200" dirty="0">
                <a:solidFill>
                  <a:schemeClr val="accent2"/>
                </a:solidFill>
              </a:rPr>
              <a:t>Rang</a:t>
            </a:r>
            <a:r>
              <a:rPr lang="en-US" sz="2200" dirty="0"/>
              <a:t> von </a:t>
            </a:r>
            <a:r>
              <a:rPr lang="en-US" sz="2200" dirty="0" err="1"/>
              <a:t>Knoten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hlink"/>
                </a:solidFill>
              </a:rPr>
              <a:t>x</a:t>
            </a:r>
            <a:r>
              <a:rPr lang="en-US" sz="2200" dirty="0"/>
              <a:t>: </a:t>
            </a:r>
            <a:r>
              <a:rPr lang="en-US" sz="2200" dirty="0">
                <a:solidFill>
                  <a:schemeClr val="hlink"/>
                </a:solidFill>
              </a:rPr>
              <a:t>r(x) = log(</a:t>
            </a:r>
            <a:r>
              <a:rPr lang="en-US" sz="2200" dirty="0" err="1">
                <a:solidFill>
                  <a:schemeClr val="hlink"/>
                </a:solidFill>
              </a:rPr>
              <a:t>tw</a:t>
            </a:r>
            <a:r>
              <a:rPr lang="en-US" sz="2200" dirty="0">
                <a:solidFill>
                  <a:schemeClr val="hlink"/>
                </a:solidFill>
              </a:rPr>
              <a:t>(x)) </a:t>
            </a:r>
            <a:r>
              <a:rPr lang="en-US" sz="2200" dirty="0">
                <a:solidFill>
                  <a:srgbClr val="FF0000"/>
                </a:solidFill>
              </a:rPr>
              <a:t> // </a:t>
            </a:r>
            <a:r>
              <a:rPr lang="en-US" sz="2200" dirty="0" err="1">
                <a:solidFill>
                  <a:srgbClr val="FF0000"/>
                </a:solidFill>
              </a:rPr>
              <a:t>für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Wurzel</a:t>
            </a:r>
            <a:r>
              <a:rPr lang="en-US" sz="2200" dirty="0">
                <a:solidFill>
                  <a:srgbClr val="FF0000"/>
                </a:solidFill>
              </a:rPr>
              <a:t> = 0</a:t>
            </a:r>
          </a:p>
          <a:p>
            <a:pPr lvl="1"/>
            <a:r>
              <a:rPr lang="en-US" sz="2200" dirty="0">
                <a:solidFill>
                  <a:schemeClr val="accent2"/>
                </a:solidFill>
              </a:rPr>
              <a:t>Potential</a:t>
            </a:r>
            <a:r>
              <a:rPr lang="en-US" sz="2200" dirty="0"/>
              <a:t> von Baum </a:t>
            </a:r>
            <a:r>
              <a:rPr lang="en-US" sz="2200" dirty="0">
                <a:solidFill>
                  <a:schemeClr val="hlink"/>
                </a:solidFill>
              </a:rPr>
              <a:t>T</a:t>
            </a:r>
            <a:r>
              <a:rPr lang="en-US" sz="2200" dirty="0"/>
              <a:t>: </a:t>
            </a:r>
            <a:r>
              <a:rPr lang="en-US" sz="22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en-US" sz="2200" dirty="0">
                <a:solidFill>
                  <a:schemeClr val="hlink"/>
                </a:solidFill>
              </a:rPr>
              <a:t>(T) = </a:t>
            </a:r>
            <a:r>
              <a:rPr lang="en-US" sz="22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200" baseline="-25000" dirty="0">
                <a:solidFill>
                  <a:schemeClr val="hlink"/>
                </a:solidFill>
                <a:sym typeface="Symbol" charset="0"/>
              </a:rPr>
              <a:t>x </a:t>
            </a:r>
            <a:r>
              <a:rPr lang="en-US" sz="22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en-US" sz="2200" baseline="-25000" dirty="0">
                <a:solidFill>
                  <a:schemeClr val="hlink"/>
                </a:solidFill>
                <a:sym typeface="Symbol" charset="0"/>
              </a:rPr>
              <a:t> T</a:t>
            </a:r>
            <a:r>
              <a:rPr lang="en-US" sz="2200" dirty="0">
                <a:solidFill>
                  <a:schemeClr val="hlink"/>
                </a:solidFill>
              </a:rPr>
              <a:t> r(x)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65AA5-F5EF-1D4D-97DB-2F9E32231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5" name="Rechteck 5">
            <a:extLst>
              <a:ext uri="{FF2B5EF4-FFF2-40B4-BE49-F238E27FC236}">
                <a16:creationId xmlns:a16="http://schemas.microsoft.com/office/drawing/2014/main" id="{AC10DFE4-14D5-C24E-B851-BEEC36B316BF}"/>
              </a:ext>
            </a:extLst>
          </p:cNvPr>
          <p:cNvSpPr/>
          <p:nvPr/>
        </p:nvSpPr>
        <p:spPr>
          <a:xfrm>
            <a:off x="2555776" y="6243134"/>
            <a:ext cx="4104456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900" dirty="0">
                <a:solidFill>
                  <a:srgbClr val="0000FF"/>
                </a:solidFill>
              </a:rPr>
              <a:t>Daniel D. </a:t>
            </a:r>
            <a:r>
              <a:rPr lang="de-DE" sz="900" dirty="0" err="1">
                <a:solidFill>
                  <a:srgbClr val="0000FF"/>
                </a:solidFill>
              </a:rPr>
              <a:t>Sleator</a:t>
            </a:r>
            <a:r>
              <a:rPr lang="de-DE" sz="900" dirty="0">
                <a:solidFill>
                  <a:srgbClr val="0000FF"/>
                </a:solidFill>
              </a:rPr>
              <a:t>, Robert </a:t>
            </a:r>
            <a:r>
              <a:rPr lang="de-DE" sz="900" dirty="0" err="1">
                <a:solidFill>
                  <a:srgbClr val="0000FF"/>
                </a:solidFill>
              </a:rPr>
              <a:t>Tarjan</a:t>
            </a:r>
            <a:r>
              <a:rPr lang="de-DE" sz="900" dirty="0">
                <a:solidFill>
                  <a:srgbClr val="0000FF"/>
                </a:solidFill>
              </a:rPr>
              <a:t>: </a:t>
            </a:r>
            <a:r>
              <a:rPr lang="de-DE" sz="900" dirty="0" err="1">
                <a:solidFill>
                  <a:srgbClr val="0000FF"/>
                </a:solidFill>
              </a:rPr>
              <a:t>Self-Adjusting</a:t>
            </a:r>
            <a:r>
              <a:rPr lang="de-DE" sz="900" dirty="0">
                <a:solidFill>
                  <a:srgbClr val="0000FF"/>
                </a:solidFill>
              </a:rPr>
              <a:t> Binary Search </a:t>
            </a:r>
            <a:r>
              <a:rPr lang="de-DE" sz="900" dirty="0" err="1">
                <a:solidFill>
                  <a:srgbClr val="0000FF"/>
                </a:solidFill>
              </a:rPr>
              <a:t>Trees</a:t>
            </a:r>
            <a:r>
              <a:rPr lang="de-DE" sz="900" dirty="0">
                <a:solidFill>
                  <a:srgbClr val="0000FF"/>
                </a:solidFill>
              </a:rPr>
              <a:t>, In: Journal of </a:t>
            </a:r>
            <a:r>
              <a:rPr lang="de-DE" sz="900" dirty="0" err="1">
                <a:solidFill>
                  <a:srgbClr val="0000FF"/>
                </a:solidFill>
              </a:rPr>
              <a:t>the</a:t>
            </a:r>
            <a:r>
              <a:rPr lang="de-DE" sz="900" dirty="0">
                <a:solidFill>
                  <a:srgbClr val="0000FF"/>
                </a:solidFill>
              </a:rPr>
              <a:t> ACM (</a:t>
            </a:r>
            <a:r>
              <a:rPr lang="de-DE" sz="900" dirty="0" err="1">
                <a:solidFill>
                  <a:srgbClr val="0000FF"/>
                </a:solidFill>
              </a:rPr>
              <a:t>Association</a:t>
            </a:r>
            <a:r>
              <a:rPr lang="de-DE" sz="900" dirty="0">
                <a:solidFill>
                  <a:srgbClr val="0000FF"/>
                </a:solidFill>
              </a:rPr>
              <a:t> </a:t>
            </a:r>
            <a:r>
              <a:rPr lang="de-DE" sz="900" dirty="0" err="1">
                <a:solidFill>
                  <a:srgbClr val="0000FF"/>
                </a:solidFill>
              </a:rPr>
              <a:t>for</a:t>
            </a:r>
            <a:r>
              <a:rPr lang="de-DE" sz="900" dirty="0">
                <a:solidFill>
                  <a:srgbClr val="0000FF"/>
                </a:solidFill>
              </a:rPr>
              <a:t> Computing </a:t>
            </a:r>
            <a:r>
              <a:rPr lang="de-DE" sz="900" dirty="0" err="1">
                <a:solidFill>
                  <a:srgbClr val="0000FF"/>
                </a:solidFill>
              </a:rPr>
              <a:t>Machinery</a:t>
            </a:r>
            <a:r>
              <a:rPr lang="de-DE" sz="900" dirty="0">
                <a:solidFill>
                  <a:srgbClr val="0000FF"/>
                </a:solidFill>
              </a:rPr>
              <a:t>). 32, Nr. 3, S. 652–686, </a:t>
            </a:r>
            <a:r>
              <a:rPr lang="de-DE" sz="900" b="1" dirty="0">
                <a:solidFill>
                  <a:srgbClr val="FF0000"/>
                </a:solidFill>
              </a:rPr>
              <a:t>1985</a:t>
            </a:r>
          </a:p>
        </p:txBody>
      </p:sp>
    </p:spTree>
    <p:extLst>
      <p:ext uri="{BB962C8B-B14F-4D97-AF65-F5344CB8AC3E}">
        <p14:creationId xmlns:p14="http://schemas.microsoft.com/office/powerpoint/2010/main" val="359927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EB96-3A5E-9644-8497-46860CCC2D4E}" type="slidenum">
              <a:rPr lang="de-DE"/>
              <a:pPr/>
              <a:t>26</a:t>
            </a:fld>
            <a:endParaRPr lang="de-DE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Splay-Baum Operationen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>
                <a:solidFill>
                  <a:schemeClr val="accent2"/>
                </a:solidFill>
              </a:rPr>
              <a:t>Annahme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Splay-</a:t>
            </a:r>
            <a:r>
              <a:rPr lang="en-US" dirty="0" err="1"/>
              <a:t>Bäume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T</a:t>
            </a:r>
            <a:r>
              <a:rPr lang="en-US" baseline="-25000" dirty="0">
                <a:solidFill>
                  <a:schemeClr val="hlink"/>
                </a:solidFill>
              </a:rPr>
              <a:t>1</a:t>
            </a:r>
            <a:r>
              <a:rPr lang="en-US" dirty="0"/>
              <a:t> und </a:t>
            </a:r>
            <a:r>
              <a:rPr lang="en-US" dirty="0">
                <a:solidFill>
                  <a:schemeClr val="hlink"/>
                </a:solidFill>
              </a:rPr>
              <a:t>T</a:t>
            </a:r>
            <a:r>
              <a:rPr lang="en-US" baseline="-25000" dirty="0">
                <a:solidFill>
                  <a:schemeClr val="hlink"/>
                </a:solidFill>
              </a:rPr>
              <a:t>2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key(x)&lt;key(y)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x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en-US" dirty="0">
                <a:solidFill>
                  <a:schemeClr val="hlink"/>
                </a:solidFill>
              </a:rPr>
              <a:t>T</a:t>
            </a:r>
            <a:r>
              <a:rPr lang="en-US" baseline="-25000" dirty="0">
                <a:solidFill>
                  <a:schemeClr val="hlink"/>
                </a:solidFill>
              </a:rPr>
              <a:t>1</a:t>
            </a:r>
            <a:r>
              <a:rPr lang="en-US" dirty="0"/>
              <a:t> und </a:t>
            </a:r>
            <a:r>
              <a:rPr lang="en-US" dirty="0">
                <a:solidFill>
                  <a:schemeClr val="hlink"/>
                </a:solidFill>
              </a:rPr>
              <a:t>y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en-US" dirty="0">
                <a:solidFill>
                  <a:schemeClr val="hlink"/>
                </a:solidFill>
              </a:rPr>
              <a:t>T</a:t>
            </a:r>
            <a:r>
              <a:rPr lang="en-US" baseline="-25000" dirty="0">
                <a:solidFill>
                  <a:schemeClr val="hlink"/>
                </a:solidFill>
              </a:rPr>
              <a:t>2</a:t>
            </a:r>
            <a:r>
              <a:rPr lang="en-US" dirty="0"/>
              <a:t>.</a:t>
            </a:r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merge(T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,T</a:t>
            </a:r>
            <a:r>
              <a:rPr lang="en-US" baseline="-25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):</a:t>
            </a: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70692" name="AutoShape 4"/>
          <p:cNvSpPr>
            <a:spLocks noChangeArrowheads="1"/>
          </p:cNvSpPr>
          <p:nvPr/>
        </p:nvSpPr>
        <p:spPr bwMode="auto">
          <a:xfrm>
            <a:off x="611188" y="4437063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</a:t>
            </a:r>
            <a:r>
              <a:rPr lang="en-US" sz="2400" baseline="-25000"/>
              <a:t>1</a:t>
            </a:r>
          </a:p>
        </p:txBody>
      </p:sp>
      <p:sp>
        <p:nvSpPr>
          <p:cNvPr id="370693" name="AutoShape 5"/>
          <p:cNvSpPr>
            <a:spLocks noChangeArrowheads="1"/>
          </p:cNvSpPr>
          <p:nvPr/>
        </p:nvSpPr>
        <p:spPr bwMode="auto">
          <a:xfrm>
            <a:off x="1908175" y="4437063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</a:t>
            </a:r>
            <a:r>
              <a:rPr lang="en-US" sz="2400" baseline="-25000"/>
              <a:t>2</a:t>
            </a:r>
          </a:p>
        </p:txBody>
      </p:sp>
      <p:sp>
        <p:nvSpPr>
          <p:cNvPr id="370694" name="AutoShape 6"/>
          <p:cNvSpPr>
            <a:spLocks noChangeArrowheads="1"/>
          </p:cNvSpPr>
          <p:nvPr/>
        </p:nvSpPr>
        <p:spPr bwMode="auto">
          <a:xfrm>
            <a:off x="3419475" y="4437063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T’</a:t>
            </a:r>
            <a:r>
              <a:rPr lang="en-US" sz="2400" baseline="-25000"/>
              <a:t>1</a:t>
            </a:r>
          </a:p>
        </p:txBody>
      </p:sp>
      <p:sp>
        <p:nvSpPr>
          <p:cNvPr id="370695" name="AutoShape 7"/>
          <p:cNvSpPr>
            <a:spLocks noChangeArrowheads="1"/>
          </p:cNvSpPr>
          <p:nvPr/>
        </p:nvSpPr>
        <p:spPr bwMode="auto">
          <a:xfrm>
            <a:off x="4716463" y="4437063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</a:t>
            </a:r>
            <a:r>
              <a:rPr lang="en-US" sz="2400" baseline="-25000"/>
              <a:t>2</a:t>
            </a:r>
          </a:p>
        </p:txBody>
      </p:sp>
      <p:sp>
        <p:nvSpPr>
          <p:cNvPr id="370696" name="AutoShape 8"/>
          <p:cNvSpPr>
            <a:spLocks noChangeArrowheads="1"/>
          </p:cNvSpPr>
          <p:nvPr/>
        </p:nvSpPr>
        <p:spPr bwMode="auto">
          <a:xfrm>
            <a:off x="6299200" y="4437063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T’</a:t>
            </a:r>
            <a:r>
              <a:rPr lang="en-US" sz="2400" baseline="-25000"/>
              <a:t>1</a:t>
            </a:r>
          </a:p>
        </p:txBody>
      </p:sp>
      <p:sp>
        <p:nvSpPr>
          <p:cNvPr id="370697" name="AutoShape 9"/>
          <p:cNvSpPr>
            <a:spLocks noChangeArrowheads="1"/>
          </p:cNvSpPr>
          <p:nvPr/>
        </p:nvSpPr>
        <p:spPr bwMode="auto">
          <a:xfrm>
            <a:off x="7596188" y="4437063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</a:t>
            </a:r>
            <a:r>
              <a:rPr lang="en-US" sz="2400" baseline="-25000"/>
              <a:t>2</a:t>
            </a:r>
          </a:p>
        </p:txBody>
      </p:sp>
      <p:sp>
        <p:nvSpPr>
          <p:cNvPr id="370698" name="Oval 10"/>
          <p:cNvSpPr>
            <a:spLocks noChangeArrowheads="1"/>
          </p:cNvSpPr>
          <p:nvPr/>
        </p:nvSpPr>
        <p:spPr bwMode="auto">
          <a:xfrm>
            <a:off x="4140200" y="38608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699" name="Line 11"/>
          <p:cNvSpPr>
            <a:spLocks noChangeShapeType="1"/>
          </p:cNvSpPr>
          <p:nvPr/>
        </p:nvSpPr>
        <p:spPr bwMode="auto">
          <a:xfrm flipV="1">
            <a:off x="3924300" y="4076700"/>
            <a:ext cx="21590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0" name="Line 12"/>
          <p:cNvSpPr>
            <a:spLocks noChangeShapeType="1"/>
          </p:cNvSpPr>
          <p:nvPr/>
        </p:nvSpPr>
        <p:spPr bwMode="auto">
          <a:xfrm>
            <a:off x="2987675" y="4508500"/>
            <a:ext cx="5048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1" name="Line 13"/>
          <p:cNvSpPr>
            <a:spLocks noChangeShapeType="1"/>
          </p:cNvSpPr>
          <p:nvPr/>
        </p:nvSpPr>
        <p:spPr bwMode="auto">
          <a:xfrm>
            <a:off x="5795963" y="4579938"/>
            <a:ext cx="5048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2" name="Oval 14"/>
          <p:cNvSpPr>
            <a:spLocks noChangeArrowheads="1"/>
          </p:cNvSpPr>
          <p:nvPr/>
        </p:nvSpPr>
        <p:spPr bwMode="auto">
          <a:xfrm>
            <a:off x="7380288" y="386080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0703" name="Line 15"/>
          <p:cNvSpPr>
            <a:spLocks noChangeShapeType="1"/>
          </p:cNvSpPr>
          <p:nvPr/>
        </p:nvSpPr>
        <p:spPr bwMode="auto">
          <a:xfrm flipV="1">
            <a:off x="6804025" y="4005263"/>
            <a:ext cx="5762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4" name="Line 16"/>
          <p:cNvSpPr>
            <a:spLocks noChangeShapeType="1"/>
          </p:cNvSpPr>
          <p:nvPr/>
        </p:nvSpPr>
        <p:spPr bwMode="auto">
          <a:xfrm flipH="1" flipV="1">
            <a:off x="7596188" y="4005263"/>
            <a:ext cx="5762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5" name="Text Box 17"/>
          <p:cNvSpPr txBox="1">
            <a:spLocks noChangeArrowheads="1"/>
          </p:cNvSpPr>
          <p:nvPr/>
        </p:nvSpPr>
        <p:spPr bwMode="auto">
          <a:xfrm>
            <a:off x="395288" y="5603875"/>
            <a:ext cx="33024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search(x), </a:t>
            </a:r>
            <a:r>
              <a:rPr lang="en-US" sz="2400" dirty="0">
                <a:solidFill>
                  <a:schemeClr val="hlink"/>
                </a:solidFill>
              </a:rPr>
              <a:t>x&lt;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en-US" sz="2400" dirty="0"/>
              <a:t> max. in </a:t>
            </a:r>
            <a:r>
              <a:rPr lang="en-US" sz="2400" dirty="0">
                <a:solidFill>
                  <a:schemeClr val="hlink"/>
                </a:solidFill>
              </a:rPr>
              <a:t>T</a:t>
            </a:r>
            <a:r>
              <a:rPr lang="en-US" sz="2400" baseline="-25000" dirty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370706" name="Text Box 18"/>
          <p:cNvSpPr txBox="1">
            <a:spLocks noChangeArrowheads="1"/>
          </p:cNvSpPr>
          <p:nvPr/>
        </p:nvSpPr>
        <p:spPr bwMode="auto">
          <a:xfrm>
            <a:off x="4427538" y="33575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70707" name="Text Box 19"/>
          <p:cNvSpPr txBox="1">
            <a:spLocks noChangeArrowheads="1"/>
          </p:cNvSpPr>
          <p:nvPr/>
        </p:nvSpPr>
        <p:spPr bwMode="auto">
          <a:xfrm>
            <a:off x="7308850" y="33575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x</a:t>
            </a:r>
          </a:p>
        </p:txBody>
      </p:sp>
      <p:sp>
        <p:nvSpPr>
          <p:cNvPr id="370708" name="Line 20"/>
          <p:cNvSpPr>
            <a:spLocks noChangeShapeType="1"/>
          </p:cNvSpPr>
          <p:nvPr/>
        </p:nvSpPr>
        <p:spPr bwMode="auto">
          <a:xfrm flipH="1" flipV="1">
            <a:off x="4356100" y="4076700"/>
            <a:ext cx="144463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0709" name="Rectangle 21"/>
          <p:cNvSpPr>
            <a:spLocks noChangeArrowheads="1"/>
          </p:cNvSpPr>
          <p:nvPr/>
        </p:nvSpPr>
        <p:spPr bwMode="auto">
          <a:xfrm>
            <a:off x="4356100" y="5157788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25" name="Rechteck 4">
            <a:extLst>
              <a:ext uri="{FF2B5EF4-FFF2-40B4-BE49-F238E27FC236}">
                <a16:creationId xmlns:a16="http://schemas.microsoft.com/office/drawing/2014/main" id="{4CE4D5DB-56EE-0541-85CE-8D3DDAC19A4C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0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1B3F8-2D60-544B-B3D0-D93791985BB9}" type="slidenum">
              <a:rPr lang="de-DE"/>
              <a:pPr/>
              <a:t>27</a:t>
            </a:fld>
            <a:endParaRPr lang="de-DE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Splay-Baum Operationen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split(k,T):</a:t>
            </a:r>
          </a:p>
        </p:txBody>
      </p:sp>
      <p:sp>
        <p:nvSpPr>
          <p:cNvPr id="371717" name="AutoShape 5"/>
          <p:cNvSpPr>
            <a:spLocks noChangeArrowheads="1"/>
          </p:cNvSpPr>
          <p:nvPr/>
        </p:nvSpPr>
        <p:spPr bwMode="auto">
          <a:xfrm>
            <a:off x="900113" y="2781300"/>
            <a:ext cx="1993900" cy="17795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</a:t>
            </a:r>
            <a:endParaRPr lang="en-US" sz="2400" baseline="-25000"/>
          </a:p>
        </p:txBody>
      </p:sp>
      <p:sp>
        <p:nvSpPr>
          <p:cNvPr id="371718" name="AutoShape 6"/>
          <p:cNvSpPr>
            <a:spLocks noChangeArrowheads="1"/>
          </p:cNvSpPr>
          <p:nvPr/>
        </p:nvSpPr>
        <p:spPr bwMode="auto">
          <a:xfrm>
            <a:off x="3348038" y="3646488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</a:t>
            </a:r>
            <a:r>
              <a:rPr lang="en-US" sz="2400" baseline="-25000"/>
              <a:t>1</a:t>
            </a:r>
          </a:p>
        </p:txBody>
      </p:sp>
      <p:sp>
        <p:nvSpPr>
          <p:cNvPr id="371719" name="AutoShape 7"/>
          <p:cNvSpPr>
            <a:spLocks noChangeArrowheads="1"/>
          </p:cNvSpPr>
          <p:nvPr/>
        </p:nvSpPr>
        <p:spPr bwMode="auto">
          <a:xfrm>
            <a:off x="4645025" y="3646488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</a:t>
            </a:r>
            <a:r>
              <a:rPr lang="en-US" sz="2400" baseline="-25000"/>
              <a:t>2</a:t>
            </a:r>
          </a:p>
        </p:txBody>
      </p:sp>
      <p:sp>
        <p:nvSpPr>
          <p:cNvPr id="371720" name="AutoShape 8"/>
          <p:cNvSpPr>
            <a:spLocks noChangeArrowheads="1"/>
          </p:cNvSpPr>
          <p:nvPr/>
        </p:nvSpPr>
        <p:spPr bwMode="auto">
          <a:xfrm>
            <a:off x="6227763" y="3646488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</a:t>
            </a:r>
            <a:r>
              <a:rPr lang="en-US" sz="2400" baseline="-25000"/>
              <a:t>1</a:t>
            </a:r>
          </a:p>
        </p:txBody>
      </p:sp>
      <p:sp>
        <p:nvSpPr>
          <p:cNvPr id="371721" name="AutoShape 9"/>
          <p:cNvSpPr>
            <a:spLocks noChangeArrowheads="1"/>
          </p:cNvSpPr>
          <p:nvPr/>
        </p:nvSpPr>
        <p:spPr bwMode="auto">
          <a:xfrm>
            <a:off x="7524750" y="3646488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T</a:t>
            </a:r>
            <a:r>
              <a:rPr lang="en-US" sz="2400" baseline="-25000"/>
              <a:t>2</a:t>
            </a:r>
          </a:p>
        </p:txBody>
      </p:sp>
      <p:sp>
        <p:nvSpPr>
          <p:cNvPr id="371722" name="Oval 10"/>
          <p:cNvSpPr>
            <a:spLocks noChangeArrowheads="1"/>
          </p:cNvSpPr>
          <p:nvPr/>
        </p:nvSpPr>
        <p:spPr bwMode="auto">
          <a:xfrm>
            <a:off x="4429125" y="30702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23" name="Line 11"/>
          <p:cNvSpPr>
            <a:spLocks noChangeShapeType="1"/>
          </p:cNvSpPr>
          <p:nvPr/>
        </p:nvSpPr>
        <p:spPr bwMode="auto">
          <a:xfrm flipV="1">
            <a:off x="3852863" y="3214688"/>
            <a:ext cx="5762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24" name="Line 12"/>
          <p:cNvSpPr>
            <a:spLocks noChangeShapeType="1"/>
          </p:cNvSpPr>
          <p:nvPr/>
        </p:nvSpPr>
        <p:spPr bwMode="auto">
          <a:xfrm>
            <a:off x="2916238" y="3717925"/>
            <a:ext cx="5048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25" name="Line 13"/>
          <p:cNvSpPr>
            <a:spLocks noChangeShapeType="1"/>
          </p:cNvSpPr>
          <p:nvPr/>
        </p:nvSpPr>
        <p:spPr bwMode="auto">
          <a:xfrm>
            <a:off x="5724525" y="3789363"/>
            <a:ext cx="5048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26" name="Oval 14"/>
          <p:cNvSpPr>
            <a:spLocks noChangeArrowheads="1"/>
          </p:cNvSpPr>
          <p:nvPr/>
        </p:nvSpPr>
        <p:spPr bwMode="auto">
          <a:xfrm>
            <a:off x="7019925" y="306863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1729" name="Text Box 17"/>
          <p:cNvSpPr txBox="1">
            <a:spLocks noChangeArrowheads="1"/>
          </p:cNvSpPr>
          <p:nvPr/>
        </p:nvSpPr>
        <p:spPr bwMode="auto">
          <a:xfrm>
            <a:off x="3421063" y="2493963"/>
            <a:ext cx="228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k bzw. Nachf(k)</a:t>
            </a:r>
          </a:p>
        </p:txBody>
      </p:sp>
      <p:sp>
        <p:nvSpPr>
          <p:cNvPr id="371730" name="Line 18"/>
          <p:cNvSpPr>
            <a:spLocks noChangeShapeType="1"/>
          </p:cNvSpPr>
          <p:nvPr/>
        </p:nvSpPr>
        <p:spPr bwMode="auto">
          <a:xfrm flipH="1" flipV="1">
            <a:off x="4645025" y="3213100"/>
            <a:ext cx="5762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31" name="Text Box 19"/>
          <p:cNvSpPr txBox="1">
            <a:spLocks noChangeArrowheads="1"/>
          </p:cNvSpPr>
          <p:nvPr/>
        </p:nvSpPr>
        <p:spPr bwMode="auto">
          <a:xfrm>
            <a:off x="1116013" y="4870450"/>
            <a:ext cx="1455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search(k)</a:t>
            </a:r>
            <a:endParaRPr lang="en-US" sz="2400" baseline="-25000">
              <a:solidFill>
                <a:schemeClr val="hlink"/>
              </a:solidFill>
            </a:endParaRPr>
          </a:p>
        </p:txBody>
      </p:sp>
      <p:sp>
        <p:nvSpPr>
          <p:cNvPr id="371732" name="Line 20"/>
          <p:cNvSpPr>
            <a:spLocks noChangeShapeType="1"/>
          </p:cNvSpPr>
          <p:nvPr/>
        </p:nvSpPr>
        <p:spPr bwMode="auto">
          <a:xfrm flipV="1">
            <a:off x="6732588" y="3284538"/>
            <a:ext cx="287337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33" name="Text Box 21"/>
          <p:cNvSpPr txBox="1">
            <a:spLocks noChangeArrowheads="1"/>
          </p:cNvSpPr>
          <p:nvPr/>
        </p:nvSpPr>
        <p:spPr bwMode="auto">
          <a:xfrm>
            <a:off x="7812088" y="4724400"/>
            <a:ext cx="51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&gt;k</a:t>
            </a:r>
            <a:endParaRPr lang="en-US" sz="2400" baseline="-25000">
              <a:solidFill>
                <a:schemeClr val="hlink"/>
              </a:solidFill>
            </a:endParaRPr>
          </a:p>
        </p:txBody>
      </p:sp>
      <p:sp>
        <p:nvSpPr>
          <p:cNvPr id="371734" name="Line 22"/>
          <p:cNvSpPr>
            <a:spLocks noChangeShapeType="1"/>
          </p:cNvSpPr>
          <p:nvPr/>
        </p:nvSpPr>
        <p:spPr bwMode="auto">
          <a:xfrm flipH="1" flipV="1">
            <a:off x="7164388" y="3284538"/>
            <a:ext cx="144462" cy="1081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1735" name="Rectangle 23"/>
          <p:cNvSpPr>
            <a:spLocks noChangeArrowheads="1"/>
          </p:cNvSpPr>
          <p:nvPr/>
        </p:nvSpPr>
        <p:spPr bwMode="auto">
          <a:xfrm>
            <a:off x="7164388" y="4365625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24" name="Rechteck 4">
            <a:extLst>
              <a:ext uri="{FF2B5EF4-FFF2-40B4-BE49-F238E27FC236}">
                <a16:creationId xmlns:a16="http://schemas.microsoft.com/office/drawing/2014/main" id="{3AF06AFD-BA74-ED4B-9326-0567A124CF17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8322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53A3-9D59-A741-8E88-F9D7B5557E3B}" type="slidenum">
              <a:rPr lang="de-DE"/>
              <a:pPr/>
              <a:t>28</a:t>
            </a:fld>
            <a:endParaRPr lang="de-DE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Splay-Baum Operationen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insert(e):</a:t>
            </a:r>
          </a:p>
          <a:p>
            <a:pPr>
              <a:lnSpc>
                <a:spcPct val="90000"/>
              </a:lnSpc>
            </a:pPr>
            <a:r>
              <a:rPr lang="en-US"/>
              <a:t>insert wie im Binärbaum</a:t>
            </a:r>
          </a:p>
          <a:p>
            <a:pPr>
              <a:lnSpc>
                <a:spcPct val="90000"/>
              </a:lnSpc>
            </a:pPr>
            <a:r>
              <a:rPr lang="en-US"/>
              <a:t>splay-Operation, um </a:t>
            </a:r>
            <a:r>
              <a:rPr lang="en-US">
                <a:solidFill>
                  <a:schemeClr val="hlink"/>
                </a:solidFill>
              </a:rPr>
              <a:t>key(e)</a:t>
            </a:r>
            <a:r>
              <a:rPr lang="en-US"/>
              <a:t> in Wurzel zu verschieben</a:t>
            </a:r>
          </a:p>
          <a:p>
            <a:pPr>
              <a:lnSpc>
                <a:spcPct val="90000"/>
              </a:lnSpc>
            </a:pPr>
            <a:endParaRPr lang="en-US" sz="1800"/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delete(k):</a:t>
            </a:r>
          </a:p>
          <a:p>
            <a:pPr>
              <a:lnSpc>
                <a:spcPct val="90000"/>
              </a:lnSpc>
            </a:pPr>
            <a:r>
              <a:rPr lang="en-US"/>
              <a:t>führe </a:t>
            </a:r>
            <a:r>
              <a:rPr lang="en-US">
                <a:solidFill>
                  <a:schemeClr val="accent2"/>
                </a:solidFill>
              </a:rPr>
              <a:t>search(k)</a:t>
            </a:r>
            <a:r>
              <a:rPr lang="en-US"/>
              <a:t> aus (bringt </a:t>
            </a:r>
            <a:r>
              <a:rPr lang="en-US">
                <a:solidFill>
                  <a:schemeClr val="hlink"/>
                </a:solidFill>
              </a:rPr>
              <a:t>k</a:t>
            </a:r>
            <a:r>
              <a:rPr lang="en-US"/>
              <a:t> in die Wurzel)</a:t>
            </a:r>
          </a:p>
          <a:p>
            <a:pPr>
              <a:lnSpc>
                <a:spcPct val="90000"/>
              </a:lnSpc>
            </a:pPr>
            <a:r>
              <a:rPr lang="en-US"/>
              <a:t>entferne Wurzel und führe </a:t>
            </a:r>
            <a:r>
              <a:rPr lang="en-US">
                <a:solidFill>
                  <a:schemeClr val="accent2"/>
                </a:solidFill>
              </a:rPr>
              <a:t>merge(T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,T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/>
              <a:t> der beiden Teilbäume durch</a:t>
            </a:r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5739B2DC-32DD-574F-87BD-15D495353348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222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86F8-8A2B-704C-95D0-C097D6D7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A0FA3-DA3A-D147-BC51-D795951EA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Für Splay-Bäume liegt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800" baseline="-25000" dirty="0" err="1">
                <a:solidFill>
                  <a:schemeClr val="accent1">
                    <a:lumMod val="50000"/>
                  </a:schemeClr>
                </a:solidFill>
              </a:rPr>
              <a:t>search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2800" dirty="0"/>
              <a:t> amortisiert in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800" baseline="-25000" dirty="0" err="1">
                <a:solidFill>
                  <a:schemeClr val="accent1">
                    <a:lumMod val="50000"/>
                  </a:schemeClr>
                </a:solidFill>
              </a:rPr>
              <a:t>insert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2800" dirty="0"/>
              <a:t> liegt amortisiert in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800" baseline="-25000" dirty="0" err="1">
                <a:solidFill>
                  <a:schemeClr val="accent1">
                    <a:lumMod val="50000"/>
                  </a:schemeClr>
                </a:solidFill>
              </a:rPr>
              <a:t>delete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sz="2800" dirty="0"/>
              <a:t> liegt amortisiert in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2CCCE-52DC-0F43-A154-FFA6451B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04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FAF3-DC46-3B4B-B336-84C8E63C2B5F}" type="slidenum">
              <a:rPr lang="de-DE"/>
              <a:pPr/>
              <a:t>3</a:t>
            </a:fld>
            <a:endParaRPr lang="de-DE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Splay-Operation</a:t>
            </a:r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11160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53285" name="Rectangle 5"/>
          <p:cNvSpPr>
            <a:spLocks noChangeArrowheads="1"/>
          </p:cNvSpPr>
          <p:nvPr/>
        </p:nvSpPr>
        <p:spPr bwMode="auto">
          <a:xfrm>
            <a:off x="19796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53286" name="Rectangle 6"/>
          <p:cNvSpPr>
            <a:spLocks noChangeArrowheads="1"/>
          </p:cNvSpPr>
          <p:nvPr/>
        </p:nvSpPr>
        <p:spPr bwMode="auto">
          <a:xfrm>
            <a:off x="3706813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45720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53288" name="Rectangle 8"/>
          <p:cNvSpPr>
            <a:spLocks noChangeArrowheads="1"/>
          </p:cNvSpPr>
          <p:nvPr/>
        </p:nvSpPr>
        <p:spPr bwMode="auto">
          <a:xfrm>
            <a:off x="54356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2844800" y="544512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53290" name="Rectangle 10"/>
          <p:cNvSpPr>
            <a:spLocks noChangeArrowheads="1"/>
          </p:cNvSpPr>
          <p:nvPr/>
        </p:nvSpPr>
        <p:spPr bwMode="auto">
          <a:xfrm>
            <a:off x="63007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53291" name="Rectangle 11"/>
          <p:cNvSpPr>
            <a:spLocks noChangeArrowheads="1"/>
          </p:cNvSpPr>
          <p:nvPr/>
        </p:nvSpPr>
        <p:spPr bwMode="auto">
          <a:xfrm>
            <a:off x="7164388" y="544512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53292" name="Line 12"/>
          <p:cNvSpPr>
            <a:spLocks noChangeShapeType="1"/>
          </p:cNvSpPr>
          <p:nvPr/>
        </p:nvSpPr>
        <p:spPr bwMode="auto">
          <a:xfrm>
            <a:off x="1619250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3" name="Line 13"/>
          <p:cNvSpPr>
            <a:spLocks noChangeShapeType="1"/>
          </p:cNvSpPr>
          <p:nvPr/>
        </p:nvSpPr>
        <p:spPr bwMode="auto">
          <a:xfrm flipH="1">
            <a:off x="1619250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4" name="Line 14"/>
          <p:cNvSpPr>
            <a:spLocks noChangeShapeType="1"/>
          </p:cNvSpPr>
          <p:nvPr/>
        </p:nvSpPr>
        <p:spPr bwMode="auto">
          <a:xfrm>
            <a:off x="24844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5" name="Line 15"/>
          <p:cNvSpPr>
            <a:spLocks noChangeShapeType="1"/>
          </p:cNvSpPr>
          <p:nvPr/>
        </p:nvSpPr>
        <p:spPr bwMode="auto">
          <a:xfrm flipH="1">
            <a:off x="24844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6" name="Line 16"/>
          <p:cNvSpPr>
            <a:spLocks noChangeShapeType="1"/>
          </p:cNvSpPr>
          <p:nvPr/>
        </p:nvSpPr>
        <p:spPr bwMode="auto">
          <a:xfrm>
            <a:off x="33480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7" name="Line 17"/>
          <p:cNvSpPr>
            <a:spLocks noChangeShapeType="1"/>
          </p:cNvSpPr>
          <p:nvPr/>
        </p:nvSpPr>
        <p:spPr bwMode="auto">
          <a:xfrm flipH="1">
            <a:off x="33480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8" name="Line 18"/>
          <p:cNvSpPr>
            <a:spLocks noChangeShapeType="1"/>
          </p:cNvSpPr>
          <p:nvPr/>
        </p:nvSpPr>
        <p:spPr bwMode="auto">
          <a:xfrm>
            <a:off x="4211638" y="55895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299" name="Line 19"/>
          <p:cNvSpPr>
            <a:spLocks noChangeShapeType="1"/>
          </p:cNvSpPr>
          <p:nvPr/>
        </p:nvSpPr>
        <p:spPr bwMode="auto">
          <a:xfrm flipH="1">
            <a:off x="4211638" y="580548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0" name="Line 20"/>
          <p:cNvSpPr>
            <a:spLocks noChangeShapeType="1"/>
          </p:cNvSpPr>
          <p:nvPr/>
        </p:nvSpPr>
        <p:spPr bwMode="auto">
          <a:xfrm>
            <a:off x="50768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1" name="Line 21"/>
          <p:cNvSpPr>
            <a:spLocks noChangeShapeType="1"/>
          </p:cNvSpPr>
          <p:nvPr/>
        </p:nvSpPr>
        <p:spPr bwMode="auto">
          <a:xfrm flipH="1">
            <a:off x="50768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2" name="Line 22"/>
          <p:cNvSpPr>
            <a:spLocks noChangeShapeType="1"/>
          </p:cNvSpPr>
          <p:nvPr/>
        </p:nvSpPr>
        <p:spPr bwMode="auto">
          <a:xfrm>
            <a:off x="59404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3" name="Line 23"/>
          <p:cNvSpPr>
            <a:spLocks noChangeShapeType="1"/>
          </p:cNvSpPr>
          <p:nvPr/>
        </p:nvSpPr>
        <p:spPr bwMode="auto">
          <a:xfrm flipH="1">
            <a:off x="59404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4" name="Line 24"/>
          <p:cNvSpPr>
            <a:spLocks noChangeShapeType="1"/>
          </p:cNvSpPr>
          <p:nvPr/>
        </p:nvSpPr>
        <p:spPr bwMode="auto">
          <a:xfrm>
            <a:off x="6804025" y="55895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5" name="Line 25"/>
          <p:cNvSpPr>
            <a:spLocks noChangeShapeType="1"/>
          </p:cNvSpPr>
          <p:nvPr/>
        </p:nvSpPr>
        <p:spPr bwMode="auto">
          <a:xfrm flipH="1">
            <a:off x="6804025" y="580548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6" name="Oval 26"/>
          <p:cNvSpPr>
            <a:spLocks noChangeArrowheads="1"/>
          </p:cNvSpPr>
          <p:nvPr/>
        </p:nvSpPr>
        <p:spPr bwMode="auto">
          <a:xfrm>
            <a:off x="1619250" y="42211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53307" name="Line 27"/>
          <p:cNvSpPr>
            <a:spLocks noChangeShapeType="1"/>
          </p:cNvSpPr>
          <p:nvPr/>
        </p:nvSpPr>
        <p:spPr bwMode="auto">
          <a:xfrm flipH="1">
            <a:off x="1403350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8" name="Line 28"/>
          <p:cNvSpPr>
            <a:spLocks noChangeShapeType="1"/>
          </p:cNvSpPr>
          <p:nvPr/>
        </p:nvSpPr>
        <p:spPr bwMode="auto">
          <a:xfrm>
            <a:off x="1908175" y="4724400"/>
            <a:ext cx="360363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09" name="Oval 29"/>
          <p:cNvSpPr>
            <a:spLocks noChangeArrowheads="1"/>
          </p:cNvSpPr>
          <p:nvPr/>
        </p:nvSpPr>
        <p:spPr bwMode="auto">
          <a:xfrm>
            <a:off x="5076825" y="44370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14</a:t>
            </a:r>
          </a:p>
        </p:txBody>
      </p:sp>
      <p:sp>
        <p:nvSpPr>
          <p:cNvPr id="353310" name="Oval 30"/>
          <p:cNvSpPr>
            <a:spLocks noChangeArrowheads="1"/>
          </p:cNvSpPr>
          <p:nvPr/>
        </p:nvSpPr>
        <p:spPr bwMode="auto">
          <a:xfrm>
            <a:off x="6734175" y="4437063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28</a:t>
            </a:r>
          </a:p>
        </p:txBody>
      </p:sp>
      <p:sp>
        <p:nvSpPr>
          <p:cNvPr id="353311" name="Oval 31"/>
          <p:cNvSpPr>
            <a:spLocks noChangeArrowheads="1"/>
          </p:cNvSpPr>
          <p:nvPr/>
        </p:nvSpPr>
        <p:spPr bwMode="auto">
          <a:xfrm>
            <a:off x="5940425" y="35004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19</a:t>
            </a:r>
          </a:p>
        </p:txBody>
      </p:sp>
      <p:sp>
        <p:nvSpPr>
          <p:cNvPr id="353312" name="Line 32"/>
          <p:cNvSpPr>
            <a:spLocks noChangeShapeType="1"/>
          </p:cNvSpPr>
          <p:nvPr/>
        </p:nvSpPr>
        <p:spPr bwMode="auto">
          <a:xfrm flipH="1">
            <a:off x="5508625" y="3933825"/>
            <a:ext cx="50323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3" name="Line 33"/>
          <p:cNvSpPr>
            <a:spLocks noChangeShapeType="1"/>
          </p:cNvSpPr>
          <p:nvPr/>
        </p:nvSpPr>
        <p:spPr bwMode="auto">
          <a:xfrm>
            <a:off x="6372225" y="3933825"/>
            <a:ext cx="4333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4" name="Line 34"/>
          <p:cNvSpPr>
            <a:spLocks noChangeShapeType="1"/>
          </p:cNvSpPr>
          <p:nvPr/>
        </p:nvSpPr>
        <p:spPr bwMode="auto">
          <a:xfrm flipH="1">
            <a:off x="4859338" y="4941888"/>
            <a:ext cx="360362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5" name="Line 35"/>
          <p:cNvSpPr>
            <a:spLocks noChangeShapeType="1"/>
          </p:cNvSpPr>
          <p:nvPr/>
        </p:nvSpPr>
        <p:spPr bwMode="auto">
          <a:xfrm>
            <a:off x="5435600" y="4941888"/>
            <a:ext cx="288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6" name="Line 36"/>
          <p:cNvSpPr>
            <a:spLocks noChangeShapeType="1"/>
          </p:cNvSpPr>
          <p:nvPr/>
        </p:nvSpPr>
        <p:spPr bwMode="auto">
          <a:xfrm flipH="1">
            <a:off x="6588125" y="4941888"/>
            <a:ext cx="28892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17" name="Line 37"/>
          <p:cNvSpPr>
            <a:spLocks noChangeShapeType="1"/>
          </p:cNvSpPr>
          <p:nvPr/>
        </p:nvSpPr>
        <p:spPr bwMode="auto">
          <a:xfrm>
            <a:off x="7092950" y="4941888"/>
            <a:ext cx="358775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1" name="Oval 41"/>
          <p:cNvSpPr>
            <a:spLocks noChangeArrowheads="1"/>
          </p:cNvSpPr>
          <p:nvPr/>
        </p:nvSpPr>
        <p:spPr bwMode="auto">
          <a:xfrm>
            <a:off x="5076825" y="2636838"/>
            <a:ext cx="503238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53322" name="Oval 42"/>
          <p:cNvSpPr>
            <a:spLocks noChangeArrowheads="1"/>
          </p:cNvSpPr>
          <p:nvPr/>
        </p:nvSpPr>
        <p:spPr bwMode="auto">
          <a:xfrm>
            <a:off x="4211638" y="1700213"/>
            <a:ext cx="503237" cy="5048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53323" name="Oval 43"/>
          <p:cNvSpPr>
            <a:spLocks noChangeArrowheads="1"/>
          </p:cNvSpPr>
          <p:nvPr/>
        </p:nvSpPr>
        <p:spPr bwMode="auto">
          <a:xfrm>
            <a:off x="2484438" y="3068638"/>
            <a:ext cx="503237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53324" name="Line 44"/>
          <p:cNvSpPr>
            <a:spLocks noChangeShapeType="1"/>
          </p:cNvSpPr>
          <p:nvPr/>
        </p:nvSpPr>
        <p:spPr bwMode="auto">
          <a:xfrm flipH="1">
            <a:off x="2051050" y="357346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5" name="Line 45"/>
          <p:cNvSpPr>
            <a:spLocks noChangeShapeType="1"/>
          </p:cNvSpPr>
          <p:nvPr/>
        </p:nvSpPr>
        <p:spPr bwMode="auto">
          <a:xfrm>
            <a:off x="2843213" y="3644900"/>
            <a:ext cx="215900" cy="1728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6" name="Line 46"/>
          <p:cNvSpPr>
            <a:spLocks noChangeShapeType="1"/>
          </p:cNvSpPr>
          <p:nvPr/>
        </p:nvSpPr>
        <p:spPr bwMode="auto">
          <a:xfrm flipH="1">
            <a:off x="3924300" y="3141663"/>
            <a:ext cx="1223963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7" name="Line 47"/>
          <p:cNvSpPr>
            <a:spLocks noChangeShapeType="1"/>
          </p:cNvSpPr>
          <p:nvPr/>
        </p:nvSpPr>
        <p:spPr bwMode="auto">
          <a:xfrm>
            <a:off x="5580063" y="3068638"/>
            <a:ext cx="433387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29" name="Line 49"/>
          <p:cNvSpPr>
            <a:spLocks noChangeShapeType="1"/>
          </p:cNvSpPr>
          <p:nvPr/>
        </p:nvSpPr>
        <p:spPr bwMode="auto">
          <a:xfrm>
            <a:off x="4716463" y="2133600"/>
            <a:ext cx="43338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3330" name="Line 50"/>
          <p:cNvSpPr>
            <a:spLocks noChangeShapeType="1"/>
          </p:cNvSpPr>
          <p:nvPr/>
        </p:nvSpPr>
        <p:spPr bwMode="auto">
          <a:xfrm flipH="1">
            <a:off x="2987675" y="2133600"/>
            <a:ext cx="122555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" name="Oval 48"/>
          <p:cNvSpPr>
            <a:spLocks noChangeArrowheads="1"/>
          </p:cNvSpPr>
          <p:nvPr/>
        </p:nvSpPr>
        <p:spPr bwMode="auto">
          <a:xfrm rot="4805898">
            <a:off x="2586332" y="1214744"/>
            <a:ext cx="2735262" cy="33845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" name="Rechteck 4">
            <a:extLst>
              <a:ext uri="{FF2B5EF4-FFF2-40B4-BE49-F238E27FC236}">
                <a16:creationId xmlns:a16="http://schemas.microsoft.com/office/drawing/2014/main" id="{C6115634-78E2-4F4D-995A-0F1E7077668F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0846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Splay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err="1"/>
              <a:t>procedure</a:t>
            </a:r>
            <a:r>
              <a:rPr lang="de-DE" dirty="0"/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splay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(x, T)</a:t>
            </a:r>
          </a:p>
          <a:p>
            <a:pPr marL="0" indent="0">
              <a:buNone/>
            </a:pPr>
            <a:r>
              <a:rPr lang="de-DE" dirty="0"/>
              <a:t>  </a:t>
            </a:r>
            <a:r>
              <a:rPr lang="de-DE" b="1" dirty="0" err="1"/>
              <a:t>while</a:t>
            </a:r>
            <a:r>
              <a:rPr lang="de-DE" dirty="0"/>
              <a:t> </a:t>
            </a:r>
            <a:r>
              <a:rPr lang="de-DE" dirty="0" err="1">
                <a:solidFill>
                  <a:srgbClr val="3C8C93"/>
                </a:solidFill>
              </a:rPr>
              <a:t>parentExists</a:t>
            </a:r>
            <a:r>
              <a:rPr lang="de-DE" dirty="0">
                <a:solidFill>
                  <a:srgbClr val="3C8C93"/>
                </a:solidFill>
              </a:rPr>
              <a:t>(x, T)</a:t>
            </a:r>
            <a:r>
              <a:rPr lang="de-DE" dirty="0"/>
              <a:t> </a:t>
            </a:r>
            <a:r>
              <a:rPr lang="de-DE" b="1" dirty="0"/>
              <a:t>do</a:t>
            </a:r>
          </a:p>
          <a:p>
            <a:pPr marL="0" indent="0">
              <a:buNone/>
            </a:pPr>
            <a:r>
              <a:rPr lang="de-DE" dirty="0"/>
              <a:t>      // x wandert hoch</a:t>
            </a:r>
            <a:br>
              <a:rPr lang="de-DE" dirty="0"/>
            </a:br>
            <a:r>
              <a:rPr lang="de-DE" dirty="0"/>
              <a:t>      </a:t>
            </a:r>
            <a:r>
              <a:rPr lang="de-DE" i="1" dirty="0"/>
              <a:t>Wende geeignete </a:t>
            </a:r>
            <a:r>
              <a:rPr lang="de-DE" i="1" dirty="0" err="1"/>
              <a:t>Splay</a:t>
            </a:r>
            <a:r>
              <a:rPr lang="de-DE" i="1" dirty="0"/>
              <a:t>-Operation an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890E9A2-1879-3242-8E9D-8F133D1BF6FA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53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2E91F-F8A9-DE43-9A10-B656C9BD802F}" type="slidenum">
              <a:rPr lang="de-DE"/>
              <a:pPr/>
              <a:t>5</a:t>
            </a:fld>
            <a:endParaRPr lang="de-DE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Splay-Operation: Maximal </a:t>
            </a:r>
            <a:r>
              <a:rPr lang="en-US" dirty="0" err="1"/>
              <a:t>ein</a:t>
            </a:r>
            <a:r>
              <a:rPr lang="en-US" dirty="0"/>
              <a:t> zig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Beispiele:</a:t>
            </a:r>
          </a:p>
        </p:txBody>
      </p:sp>
      <p:grpSp>
        <p:nvGrpSpPr>
          <p:cNvPr id="351241" name="Group 9"/>
          <p:cNvGrpSpPr>
            <a:grpSpLocks/>
          </p:cNvGrpSpPr>
          <p:nvPr/>
        </p:nvGrpSpPr>
        <p:grpSpPr bwMode="auto">
          <a:xfrm>
            <a:off x="2555875" y="4652963"/>
            <a:ext cx="431800" cy="431800"/>
            <a:chOff x="1474" y="3385"/>
            <a:chExt cx="272" cy="272"/>
          </a:xfrm>
        </p:grpSpPr>
        <p:sp>
          <p:nvSpPr>
            <p:cNvPr id="351237" name="Line 5"/>
            <p:cNvSpPr>
              <a:spLocks noChangeShapeType="1"/>
            </p:cNvSpPr>
            <p:nvPr/>
          </p:nvSpPr>
          <p:spPr bwMode="auto">
            <a:xfrm flipH="1" flipV="1">
              <a:off x="1474" y="3385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36" name="Oval 4"/>
            <p:cNvSpPr>
              <a:spLocks noChangeArrowheads="1"/>
            </p:cNvSpPr>
            <p:nvPr/>
          </p:nvSpPr>
          <p:spPr bwMode="auto">
            <a:xfrm>
              <a:off x="1655" y="356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42" name="Group 10"/>
          <p:cNvGrpSpPr>
            <a:grpSpLocks/>
          </p:cNvGrpSpPr>
          <p:nvPr/>
        </p:nvGrpSpPr>
        <p:grpSpPr bwMode="auto">
          <a:xfrm>
            <a:off x="2195513" y="4292600"/>
            <a:ext cx="431800" cy="431800"/>
            <a:chOff x="1474" y="3385"/>
            <a:chExt cx="272" cy="272"/>
          </a:xfrm>
        </p:grpSpPr>
        <p:sp>
          <p:nvSpPr>
            <p:cNvPr id="351243" name="Line 11"/>
            <p:cNvSpPr>
              <a:spLocks noChangeShapeType="1"/>
            </p:cNvSpPr>
            <p:nvPr/>
          </p:nvSpPr>
          <p:spPr bwMode="auto">
            <a:xfrm flipH="1" flipV="1">
              <a:off x="1474" y="3385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44" name="Oval 12"/>
            <p:cNvSpPr>
              <a:spLocks noChangeArrowheads="1"/>
            </p:cNvSpPr>
            <p:nvPr/>
          </p:nvSpPr>
          <p:spPr bwMode="auto">
            <a:xfrm>
              <a:off x="1655" y="356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45" name="Group 13"/>
          <p:cNvGrpSpPr>
            <a:grpSpLocks/>
          </p:cNvGrpSpPr>
          <p:nvPr/>
        </p:nvGrpSpPr>
        <p:grpSpPr bwMode="auto">
          <a:xfrm>
            <a:off x="1835150" y="3932238"/>
            <a:ext cx="431800" cy="431800"/>
            <a:chOff x="1474" y="3385"/>
            <a:chExt cx="272" cy="272"/>
          </a:xfrm>
        </p:grpSpPr>
        <p:sp>
          <p:nvSpPr>
            <p:cNvPr id="351246" name="Line 14"/>
            <p:cNvSpPr>
              <a:spLocks noChangeShapeType="1"/>
            </p:cNvSpPr>
            <p:nvPr/>
          </p:nvSpPr>
          <p:spPr bwMode="auto">
            <a:xfrm flipH="1" flipV="1">
              <a:off x="1474" y="3385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47" name="Oval 15"/>
            <p:cNvSpPr>
              <a:spLocks noChangeArrowheads="1"/>
            </p:cNvSpPr>
            <p:nvPr/>
          </p:nvSpPr>
          <p:spPr bwMode="auto">
            <a:xfrm>
              <a:off x="1655" y="356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64" name="Group 32"/>
          <p:cNvGrpSpPr>
            <a:grpSpLocks/>
          </p:cNvGrpSpPr>
          <p:nvPr/>
        </p:nvGrpSpPr>
        <p:grpSpPr bwMode="auto">
          <a:xfrm>
            <a:off x="5795963" y="4652963"/>
            <a:ext cx="431800" cy="431800"/>
            <a:chOff x="2290" y="3249"/>
            <a:chExt cx="272" cy="272"/>
          </a:xfrm>
        </p:grpSpPr>
        <p:sp>
          <p:nvSpPr>
            <p:cNvPr id="351249" name="Line 17"/>
            <p:cNvSpPr>
              <a:spLocks noChangeShapeType="1"/>
            </p:cNvSpPr>
            <p:nvPr/>
          </p:nvSpPr>
          <p:spPr bwMode="auto">
            <a:xfrm flipH="1" flipV="1">
              <a:off x="2290" y="3249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50" name="Oval 18"/>
            <p:cNvSpPr>
              <a:spLocks noChangeArrowheads="1"/>
            </p:cNvSpPr>
            <p:nvPr/>
          </p:nvSpPr>
          <p:spPr bwMode="auto">
            <a:xfrm>
              <a:off x="2471" y="3430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51" name="Group 19"/>
          <p:cNvGrpSpPr>
            <a:grpSpLocks/>
          </p:cNvGrpSpPr>
          <p:nvPr/>
        </p:nvGrpSpPr>
        <p:grpSpPr bwMode="auto">
          <a:xfrm flipH="1">
            <a:off x="1763713" y="3571875"/>
            <a:ext cx="431800" cy="431800"/>
            <a:chOff x="1519" y="2568"/>
            <a:chExt cx="272" cy="272"/>
          </a:xfrm>
        </p:grpSpPr>
        <p:sp>
          <p:nvSpPr>
            <p:cNvPr id="351252" name="Line 20"/>
            <p:cNvSpPr>
              <a:spLocks noChangeShapeType="1"/>
            </p:cNvSpPr>
            <p:nvPr/>
          </p:nvSpPr>
          <p:spPr bwMode="auto">
            <a:xfrm flipH="1" flipV="1">
              <a:off x="1519" y="2568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53" name="Oval 21"/>
            <p:cNvSpPr>
              <a:spLocks noChangeArrowheads="1"/>
            </p:cNvSpPr>
            <p:nvPr/>
          </p:nvSpPr>
          <p:spPr bwMode="auto">
            <a:xfrm>
              <a:off x="1700" y="2749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54" name="Group 22"/>
          <p:cNvGrpSpPr>
            <a:grpSpLocks/>
          </p:cNvGrpSpPr>
          <p:nvPr/>
        </p:nvGrpSpPr>
        <p:grpSpPr bwMode="auto">
          <a:xfrm>
            <a:off x="1835150" y="3213100"/>
            <a:ext cx="431800" cy="431800"/>
            <a:chOff x="1474" y="3385"/>
            <a:chExt cx="272" cy="272"/>
          </a:xfrm>
        </p:grpSpPr>
        <p:sp>
          <p:nvSpPr>
            <p:cNvPr id="351255" name="Line 23"/>
            <p:cNvSpPr>
              <a:spLocks noChangeShapeType="1"/>
            </p:cNvSpPr>
            <p:nvPr/>
          </p:nvSpPr>
          <p:spPr bwMode="auto">
            <a:xfrm flipH="1" flipV="1">
              <a:off x="1474" y="3385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56" name="Oval 24"/>
            <p:cNvSpPr>
              <a:spLocks noChangeArrowheads="1"/>
            </p:cNvSpPr>
            <p:nvPr/>
          </p:nvSpPr>
          <p:spPr bwMode="auto">
            <a:xfrm>
              <a:off x="1655" y="3566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57" name="Group 25"/>
          <p:cNvGrpSpPr>
            <a:grpSpLocks/>
          </p:cNvGrpSpPr>
          <p:nvPr/>
        </p:nvGrpSpPr>
        <p:grpSpPr bwMode="auto">
          <a:xfrm flipH="1">
            <a:off x="1763713" y="2852738"/>
            <a:ext cx="431800" cy="431800"/>
            <a:chOff x="1519" y="2568"/>
            <a:chExt cx="272" cy="272"/>
          </a:xfrm>
        </p:grpSpPr>
        <p:sp>
          <p:nvSpPr>
            <p:cNvPr id="351258" name="Line 26"/>
            <p:cNvSpPr>
              <a:spLocks noChangeShapeType="1"/>
            </p:cNvSpPr>
            <p:nvPr/>
          </p:nvSpPr>
          <p:spPr bwMode="auto">
            <a:xfrm flipH="1" flipV="1">
              <a:off x="1519" y="2568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59" name="Oval 27"/>
            <p:cNvSpPr>
              <a:spLocks noChangeArrowheads="1"/>
            </p:cNvSpPr>
            <p:nvPr/>
          </p:nvSpPr>
          <p:spPr bwMode="auto">
            <a:xfrm>
              <a:off x="1700" y="2749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60" name="Group 28"/>
          <p:cNvGrpSpPr>
            <a:grpSpLocks/>
          </p:cNvGrpSpPr>
          <p:nvPr/>
        </p:nvGrpSpPr>
        <p:grpSpPr bwMode="auto">
          <a:xfrm flipH="1">
            <a:off x="2124075" y="2492375"/>
            <a:ext cx="431800" cy="431800"/>
            <a:chOff x="1519" y="2568"/>
            <a:chExt cx="272" cy="272"/>
          </a:xfrm>
        </p:grpSpPr>
        <p:sp>
          <p:nvSpPr>
            <p:cNvPr id="351261" name="Line 29"/>
            <p:cNvSpPr>
              <a:spLocks noChangeShapeType="1"/>
            </p:cNvSpPr>
            <p:nvPr/>
          </p:nvSpPr>
          <p:spPr bwMode="auto">
            <a:xfrm flipH="1" flipV="1">
              <a:off x="1519" y="2568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62" name="Oval 30"/>
            <p:cNvSpPr>
              <a:spLocks noChangeArrowheads="1"/>
            </p:cNvSpPr>
            <p:nvPr/>
          </p:nvSpPr>
          <p:spPr bwMode="auto">
            <a:xfrm>
              <a:off x="1700" y="2749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51265" name="Oval 33"/>
          <p:cNvSpPr>
            <a:spLocks noChangeArrowheads="1"/>
          </p:cNvSpPr>
          <p:nvPr/>
        </p:nvSpPr>
        <p:spPr bwMode="auto">
          <a:xfrm>
            <a:off x="2484438" y="24209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1266" name="Text Box 34"/>
          <p:cNvSpPr txBox="1">
            <a:spLocks noChangeArrowheads="1"/>
          </p:cNvSpPr>
          <p:nvPr/>
        </p:nvSpPr>
        <p:spPr bwMode="auto">
          <a:xfrm>
            <a:off x="879475" y="5465763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zig-zig, zig-zag, zig-zag, zig</a:t>
            </a:r>
          </a:p>
        </p:txBody>
      </p:sp>
      <p:grpSp>
        <p:nvGrpSpPr>
          <p:cNvPr id="351267" name="Group 35"/>
          <p:cNvGrpSpPr>
            <a:grpSpLocks/>
          </p:cNvGrpSpPr>
          <p:nvPr/>
        </p:nvGrpSpPr>
        <p:grpSpPr bwMode="auto">
          <a:xfrm>
            <a:off x="5435600" y="4292600"/>
            <a:ext cx="431800" cy="431800"/>
            <a:chOff x="2290" y="3249"/>
            <a:chExt cx="272" cy="272"/>
          </a:xfrm>
        </p:grpSpPr>
        <p:sp>
          <p:nvSpPr>
            <p:cNvPr id="351268" name="Line 36"/>
            <p:cNvSpPr>
              <a:spLocks noChangeShapeType="1"/>
            </p:cNvSpPr>
            <p:nvPr/>
          </p:nvSpPr>
          <p:spPr bwMode="auto">
            <a:xfrm flipH="1" flipV="1">
              <a:off x="2290" y="3249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69" name="Oval 37"/>
            <p:cNvSpPr>
              <a:spLocks noChangeArrowheads="1"/>
            </p:cNvSpPr>
            <p:nvPr/>
          </p:nvSpPr>
          <p:spPr bwMode="auto">
            <a:xfrm>
              <a:off x="2471" y="3430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70" name="Group 38"/>
          <p:cNvGrpSpPr>
            <a:grpSpLocks/>
          </p:cNvGrpSpPr>
          <p:nvPr/>
        </p:nvGrpSpPr>
        <p:grpSpPr bwMode="auto">
          <a:xfrm>
            <a:off x="5076825" y="3933825"/>
            <a:ext cx="431800" cy="431800"/>
            <a:chOff x="2290" y="3249"/>
            <a:chExt cx="272" cy="272"/>
          </a:xfrm>
        </p:grpSpPr>
        <p:sp>
          <p:nvSpPr>
            <p:cNvPr id="351271" name="Line 39"/>
            <p:cNvSpPr>
              <a:spLocks noChangeShapeType="1"/>
            </p:cNvSpPr>
            <p:nvPr/>
          </p:nvSpPr>
          <p:spPr bwMode="auto">
            <a:xfrm flipH="1" flipV="1">
              <a:off x="2290" y="3249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72" name="Oval 40"/>
            <p:cNvSpPr>
              <a:spLocks noChangeArrowheads="1"/>
            </p:cNvSpPr>
            <p:nvPr/>
          </p:nvSpPr>
          <p:spPr bwMode="auto">
            <a:xfrm>
              <a:off x="2471" y="3430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73" name="Group 41"/>
          <p:cNvGrpSpPr>
            <a:grpSpLocks/>
          </p:cNvGrpSpPr>
          <p:nvPr/>
        </p:nvGrpSpPr>
        <p:grpSpPr bwMode="auto">
          <a:xfrm flipH="1">
            <a:off x="5003800" y="3573463"/>
            <a:ext cx="431800" cy="431800"/>
            <a:chOff x="1519" y="2568"/>
            <a:chExt cx="272" cy="272"/>
          </a:xfrm>
        </p:grpSpPr>
        <p:sp>
          <p:nvSpPr>
            <p:cNvPr id="351274" name="Line 42"/>
            <p:cNvSpPr>
              <a:spLocks noChangeShapeType="1"/>
            </p:cNvSpPr>
            <p:nvPr/>
          </p:nvSpPr>
          <p:spPr bwMode="auto">
            <a:xfrm flipH="1" flipV="1">
              <a:off x="1519" y="2568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75" name="Oval 43"/>
            <p:cNvSpPr>
              <a:spLocks noChangeArrowheads="1"/>
            </p:cNvSpPr>
            <p:nvPr/>
          </p:nvSpPr>
          <p:spPr bwMode="auto">
            <a:xfrm>
              <a:off x="1700" y="2749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76" name="Group 44"/>
          <p:cNvGrpSpPr>
            <a:grpSpLocks/>
          </p:cNvGrpSpPr>
          <p:nvPr/>
        </p:nvGrpSpPr>
        <p:grpSpPr bwMode="auto">
          <a:xfrm flipH="1">
            <a:off x="5364163" y="3213100"/>
            <a:ext cx="431800" cy="431800"/>
            <a:chOff x="1519" y="2568"/>
            <a:chExt cx="272" cy="272"/>
          </a:xfrm>
        </p:grpSpPr>
        <p:sp>
          <p:nvSpPr>
            <p:cNvPr id="351277" name="Line 45"/>
            <p:cNvSpPr>
              <a:spLocks noChangeShapeType="1"/>
            </p:cNvSpPr>
            <p:nvPr/>
          </p:nvSpPr>
          <p:spPr bwMode="auto">
            <a:xfrm flipH="1" flipV="1">
              <a:off x="1519" y="2568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78" name="Oval 46"/>
            <p:cNvSpPr>
              <a:spLocks noChangeArrowheads="1"/>
            </p:cNvSpPr>
            <p:nvPr/>
          </p:nvSpPr>
          <p:spPr bwMode="auto">
            <a:xfrm>
              <a:off x="1700" y="2749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79" name="Group 47"/>
          <p:cNvGrpSpPr>
            <a:grpSpLocks/>
          </p:cNvGrpSpPr>
          <p:nvPr/>
        </p:nvGrpSpPr>
        <p:grpSpPr bwMode="auto">
          <a:xfrm flipH="1">
            <a:off x="5724525" y="2852738"/>
            <a:ext cx="431800" cy="431800"/>
            <a:chOff x="1519" y="2568"/>
            <a:chExt cx="272" cy="272"/>
          </a:xfrm>
        </p:grpSpPr>
        <p:sp>
          <p:nvSpPr>
            <p:cNvPr id="351280" name="Line 48"/>
            <p:cNvSpPr>
              <a:spLocks noChangeShapeType="1"/>
            </p:cNvSpPr>
            <p:nvPr/>
          </p:nvSpPr>
          <p:spPr bwMode="auto">
            <a:xfrm flipH="1" flipV="1">
              <a:off x="1519" y="2568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81" name="Oval 49"/>
            <p:cNvSpPr>
              <a:spLocks noChangeArrowheads="1"/>
            </p:cNvSpPr>
            <p:nvPr/>
          </p:nvSpPr>
          <p:spPr bwMode="auto">
            <a:xfrm>
              <a:off x="1700" y="2749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82" name="Group 50"/>
          <p:cNvGrpSpPr>
            <a:grpSpLocks/>
          </p:cNvGrpSpPr>
          <p:nvPr/>
        </p:nvGrpSpPr>
        <p:grpSpPr bwMode="auto">
          <a:xfrm flipH="1">
            <a:off x="6084888" y="2492375"/>
            <a:ext cx="431800" cy="431800"/>
            <a:chOff x="1519" y="2568"/>
            <a:chExt cx="272" cy="272"/>
          </a:xfrm>
        </p:grpSpPr>
        <p:sp>
          <p:nvSpPr>
            <p:cNvPr id="351283" name="Line 51"/>
            <p:cNvSpPr>
              <a:spLocks noChangeShapeType="1"/>
            </p:cNvSpPr>
            <p:nvPr/>
          </p:nvSpPr>
          <p:spPr bwMode="auto">
            <a:xfrm flipH="1" flipV="1">
              <a:off x="1519" y="2568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1284" name="Oval 52"/>
            <p:cNvSpPr>
              <a:spLocks noChangeArrowheads="1"/>
            </p:cNvSpPr>
            <p:nvPr/>
          </p:nvSpPr>
          <p:spPr bwMode="auto">
            <a:xfrm>
              <a:off x="1700" y="2749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51263" name="Oval 31"/>
          <p:cNvSpPr>
            <a:spLocks noChangeArrowheads="1"/>
          </p:cNvSpPr>
          <p:nvPr/>
        </p:nvSpPr>
        <p:spPr bwMode="auto">
          <a:xfrm>
            <a:off x="6443663" y="24209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1285" name="Text Box 53"/>
          <p:cNvSpPr txBox="1">
            <a:spLocks noChangeArrowheads="1"/>
          </p:cNvSpPr>
          <p:nvPr/>
        </p:nvSpPr>
        <p:spPr bwMode="auto">
          <a:xfrm>
            <a:off x="4716463" y="5445125"/>
            <a:ext cx="291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zig-zig, zig-zag, zig-zig, zig</a:t>
            </a:r>
          </a:p>
        </p:txBody>
      </p:sp>
      <p:sp>
        <p:nvSpPr>
          <p:cNvPr id="351286" name="Oval 54"/>
          <p:cNvSpPr>
            <a:spLocks noChangeArrowheads="1"/>
          </p:cNvSpPr>
          <p:nvPr/>
        </p:nvSpPr>
        <p:spPr bwMode="auto">
          <a:xfrm>
            <a:off x="2771775" y="4868863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1287" name="Oval 55"/>
          <p:cNvSpPr>
            <a:spLocks noChangeArrowheads="1"/>
          </p:cNvSpPr>
          <p:nvPr/>
        </p:nvSpPr>
        <p:spPr bwMode="auto">
          <a:xfrm>
            <a:off x="6011863" y="4868863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1288" name="Text Box 56"/>
          <p:cNvSpPr txBox="1">
            <a:spLocks noChangeArrowheads="1"/>
          </p:cNvSpPr>
          <p:nvPr/>
        </p:nvSpPr>
        <p:spPr bwMode="auto">
          <a:xfrm>
            <a:off x="3040063" y="46005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351289" name="Text Box 57"/>
          <p:cNvSpPr txBox="1">
            <a:spLocks noChangeArrowheads="1"/>
          </p:cNvSpPr>
          <p:nvPr/>
        </p:nvSpPr>
        <p:spPr bwMode="auto">
          <a:xfrm>
            <a:off x="6300788" y="45815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5" name="Rechteck 4">
            <a:extLst>
              <a:ext uri="{FF2B5EF4-FFF2-40B4-BE49-F238E27FC236}">
                <a16:creationId xmlns:a16="http://schemas.microsoft.com/office/drawing/2014/main" id="{E0C3E01B-870F-5E4D-9110-0E9D7F8559B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81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E8863-091B-F24C-A915-3974C7232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Wirkung der </a:t>
            </a:r>
            <a:r>
              <a:rPr lang="de-DE" dirty="0" err="1"/>
              <a:t>Splay</a:t>
            </a:r>
            <a:r>
              <a:rPr lang="de-DE" dirty="0"/>
              <a:t>-Operationen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5647D37-D46D-2246-A53D-A1EF6C6DA4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3728" y="1124744"/>
            <a:ext cx="4880620" cy="252331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83FBE-0D45-0442-B429-2AFB8796D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900AE4-B3F9-C649-BCB0-7AE84F48C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768308"/>
            <a:ext cx="4638352" cy="254829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47D4EB6-D994-AB4C-9EB6-B676898ED470}"/>
              </a:ext>
            </a:extLst>
          </p:cNvPr>
          <p:cNvSpPr/>
          <p:nvPr/>
        </p:nvSpPr>
        <p:spPr>
          <a:xfrm>
            <a:off x="4283968" y="2017069"/>
            <a:ext cx="1048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search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(a)</a:t>
            </a:r>
            <a:endParaRPr lang="de-D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9B9AF8-5EC6-504D-881A-D8546414B0C2}"/>
              </a:ext>
            </a:extLst>
          </p:cNvPr>
          <p:cNvSpPr/>
          <p:nvPr/>
        </p:nvSpPr>
        <p:spPr>
          <a:xfrm>
            <a:off x="3634744" y="4376221"/>
            <a:ext cx="1048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search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(a)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43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0766-8594-364B-AF5F-E94119CD5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von </a:t>
            </a:r>
            <a:r>
              <a:rPr lang="de-DE" dirty="0" err="1"/>
              <a:t>Splay</a:t>
            </a:r>
            <a:r>
              <a:rPr lang="de-DE" dirty="0"/>
              <a:t>-Bäumen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F38D8-5168-5B4E-8B43-788BF68C1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Über eine Folge von Zugriffen mit </a:t>
            </a:r>
            <a:r>
              <a:rPr lang="de-DE" dirty="0" err="1">
                <a:solidFill>
                  <a:srgbClr val="0833FF"/>
                </a:solidFill>
              </a:rPr>
              <a:t>search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entsteht ein ausgeglichener Baum</a:t>
            </a:r>
          </a:p>
          <a:p>
            <a:r>
              <a:rPr lang="de-DE" dirty="0"/>
              <a:t>Argumentationstechnik:</a:t>
            </a:r>
          </a:p>
          <a:p>
            <a:pPr lvl="1"/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baseline="-25000" dirty="0" err="1">
                <a:solidFill>
                  <a:schemeClr val="accent1">
                    <a:lumMod val="50000"/>
                  </a:schemeClr>
                </a:solidFill>
              </a:rPr>
              <a:t>search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/>
              <a:t> amortisiert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9D11C-99FA-014B-BD27-D72904E51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517E99-2C63-2A4E-AA65-D0271F585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068960"/>
            <a:ext cx="5545613" cy="328066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4944C24-0653-A942-91D3-F3FDA1D3C96B}"/>
              </a:ext>
            </a:extLst>
          </p:cNvPr>
          <p:cNvSpPr txBox="1"/>
          <p:nvPr/>
        </p:nvSpPr>
        <p:spPr>
          <a:xfrm>
            <a:off x="3635896" y="413057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search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(a)</a:t>
            </a:r>
          </a:p>
        </p:txBody>
      </p:sp>
      <p:sp>
        <p:nvSpPr>
          <p:cNvPr id="7" name="Rechteck 5">
            <a:extLst>
              <a:ext uri="{FF2B5EF4-FFF2-40B4-BE49-F238E27FC236}">
                <a16:creationId xmlns:a16="http://schemas.microsoft.com/office/drawing/2014/main" id="{D5A4A53F-B976-FF45-99A5-309FCC051912}"/>
              </a:ext>
            </a:extLst>
          </p:cNvPr>
          <p:cNvSpPr/>
          <p:nvPr/>
        </p:nvSpPr>
        <p:spPr>
          <a:xfrm>
            <a:off x="2843808" y="5981184"/>
            <a:ext cx="404826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900" dirty="0">
                <a:solidFill>
                  <a:srgbClr val="0000FF"/>
                </a:solidFill>
              </a:rPr>
              <a:t>Daniel D. </a:t>
            </a:r>
            <a:r>
              <a:rPr lang="de-DE" sz="900" dirty="0" err="1">
                <a:solidFill>
                  <a:srgbClr val="0000FF"/>
                </a:solidFill>
              </a:rPr>
              <a:t>Sleator</a:t>
            </a:r>
            <a:r>
              <a:rPr lang="de-DE" sz="900" dirty="0">
                <a:solidFill>
                  <a:srgbClr val="0000FF"/>
                </a:solidFill>
              </a:rPr>
              <a:t>, Robert </a:t>
            </a:r>
            <a:r>
              <a:rPr lang="de-DE" sz="900" dirty="0" err="1">
                <a:solidFill>
                  <a:srgbClr val="0000FF"/>
                </a:solidFill>
              </a:rPr>
              <a:t>Tarjan</a:t>
            </a:r>
            <a:r>
              <a:rPr lang="de-DE" sz="900" dirty="0">
                <a:solidFill>
                  <a:srgbClr val="0000FF"/>
                </a:solidFill>
              </a:rPr>
              <a:t>: </a:t>
            </a:r>
            <a:r>
              <a:rPr lang="de-DE" sz="900" dirty="0" err="1">
                <a:solidFill>
                  <a:srgbClr val="0000FF"/>
                </a:solidFill>
              </a:rPr>
              <a:t>Self-Adjusting</a:t>
            </a:r>
            <a:r>
              <a:rPr lang="de-DE" sz="900" dirty="0">
                <a:solidFill>
                  <a:srgbClr val="0000FF"/>
                </a:solidFill>
              </a:rPr>
              <a:t> Binary Search </a:t>
            </a:r>
            <a:r>
              <a:rPr lang="de-DE" sz="900" dirty="0" err="1">
                <a:solidFill>
                  <a:srgbClr val="0000FF"/>
                </a:solidFill>
              </a:rPr>
              <a:t>Trees</a:t>
            </a:r>
            <a:r>
              <a:rPr lang="de-DE" sz="900" dirty="0">
                <a:solidFill>
                  <a:srgbClr val="0000FF"/>
                </a:solidFill>
              </a:rPr>
              <a:t>, In: Journal of </a:t>
            </a:r>
            <a:r>
              <a:rPr lang="de-DE" sz="900" dirty="0" err="1">
                <a:solidFill>
                  <a:srgbClr val="0000FF"/>
                </a:solidFill>
              </a:rPr>
              <a:t>the</a:t>
            </a:r>
            <a:r>
              <a:rPr lang="de-DE" sz="900" dirty="0">
                <a:solidFill>
                  <a:srgbClr val="0000FF"/>
                </a:solidFill>
              </a:rPr>
              <a:t> ACM (</a:t>
            </a:r>
            <a:r>
              <a:rPr lang="de-DE" sz="900" dirty="0" err="1">
                <a:solidFill>
                  <a:srgbClr val="0000FF"/>
                </a:solidFill>
              </a:rPr>
              <a:t>Association</a:t>
            </a:r>
            <a:r>
              <a:rPr lang="de-DE" sz="900" dirty="0">
                <a:solidFill>
                  <a:srgbClr val="0000FF"/>
                </a:solidFill>
              </a:rPr>
              <a:t> </a:t>
            </a:r>
            <a:r>
              <a:rPr lang="de-DE" sz="900" dirty="0" err="1">
                <a:solidFill>
                  <a:srgbClr val="0000FF"/>
                </a:solidFill>
              </a:rPr>
              <a:t>for</a:t>
            </a:r>
            <a:r>
              <a:rPr lang="de-DE" sz="900" dirty="0">
                <a:solidFill>
                  <a:srgbClr val="0000FF"/>
                </a:solidFill>
              </a:rPr>
              <a:t> Computing </a:t>
            </a:r>
            <a:r>
              <a:rPr lang="de-DE" sz="900" dirty="0" err="1">
                <a:solidFill>
                  <a:srgbClr val="0000FF"/>
                </a:solidFill>
              </a:rPr>
              <a:t>Machinery</a:t>
            </a:r>
            <a:r>
              <a:rPr lang="de-DE" sz="900" dirty="0">
                <a:solidFill>
                  <a:srgbClr val="0000FF"/>
                </a:solidFill>
              </a:rPr>
              <a:t>). 32, Nr. 3, S. 652–686, </a:t>
            </a:r>
            <a:r>
              <a:rPr lang="de-DE" sz="900" b="1" dirty="0">
                <a:solidFill>
                  <a:srgbClr val="FF0000"/>
                </a:solidFill>
              </a:rPr>
              <a:t>1985</a:t>
            </a:r>
          </a:p>
        </p:txBody>
      </p:sp>
    </p:spTree>
    <p:extLst>
      <p:ext uri="{BB962C8B-B14F-4D97-AF65-F5344CB8AC3E}">
        <p14:creationId xmlns:p14="http://schemas.microsoft.com/office/powerpoint/2010/main" val="3660295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5FE16-21D2-8544-8081-81F50549F528}" type="slidenum">
              <a:rPr lang="de-DE"/>
              <a:pPr/>
              <a:t>8</a:t>
            </a:fld>
            <a:endParaRPr lang="de-DE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Splay-</a:t>
            </a:r>
            <a:r>
              <a:rPr lang="en-US" dirty="0" err="1"/>
              <a:t>Bäume</a:t>
            </a:r>
            <a:r>
              <a:rPr lang="en-US" dirty="0"/>
              <a:t>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dirty="0"/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search(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400" dirty="0">
                <a:solidFill>
                  <a:schemeClr val="accent2"/>
                </a:solidFill>
              </a:rPr>
              <a:t>)-Operation: </a:t>
            </a:r>
            <a:r>
              <a:rPr lang="en-US" sz="2400" dirty="0"/>
              <a:t>(</a:t>
            </a:r>
            <a:r>
              <a:rPr lang="en-US" sz="2400" dirty="0" err="1"/>
              <a:t>exakte</a:t>
            </a:r>
            <a:r>
              <a:rPr lang="en-US" sz="2400" dirty="0"/>
              <a:t> </a:t>
            </a:r>
            <a:r>
              <a:rPr lang="en-US" sz="2400" dirty="0" err="1"/>
              <a:t>Suche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Laufe</a:t>
            </a:r>
            <a:r>
              <a:rPr lang="en-US" sz="2400" dirty="0"/>
              <a:t> von </a:t>
            </a:r>
            <a:r>
              <a:rPr lang="en-US" sz="2400" dirty="0" err="1"/>
              <a:t>Wurzel</a:t>
            </a:r>
            <a:r>
              <a:rPr lang="en-US" sz="2400" dirty="0"/>
              <a:t> </a:t>
            </a:r>
            <a:r>
              <a:rPr lang="en-US" sz="2400" dirty="0" err="1"/>
              <a:t>startend</a:t>
            </a:r>
            <a:r>
              <a:rPr lang="en-US" sz="2400" dirty="0"/>
              <a:t> </a:t>
            </a:r>
            <a:r>
              <a:rPr lang="en-US" sz="2400" dirty="0" err="1"/>
              <a:t>nach</a:t>
            </a:r>
            <a:r>
              <a:rPr lang="en-US" sz="2400" dirty="0"/>
              <a:t> </a:t>
            </a:r>
            <a:r>
              <a:rPr lang="en-US" sz="2400" dirty="0" err="1"/>
              <a:t>unten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 err="1"/>
              <a:t>bis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k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Baumknoten</a:t>
            </a:r>
            <a:r>
              <a:rPr lang="en-US" sz="2400" dirty="0"/>
              <a:t> </a:t>
            </a:r>
            <a:r>
              <a:rPr lang="en-US" sz="2400" dirty="0" err="1"/>
              <a:t>gefunden</a:t>
            </a:r>
            <a:r>
              <a:rPr lang="en-US" sz="2400" dirty="0"/>
              <a:t> (</a:t>
            </a:r>
            <a:r>
              <a:rPr lang="en-US" sz="2400" dirty="0" err="1"/>
              <a:t>Abkürzung</a:t>
            </a:r>
            <a:r>
              <a:rPr lang="en-US" sz="2400" dirty="0"/>
              <a:t> </a:t>
            </a:r>
            <a:r>
              <a:rPr lang="en-US" sz="2400" dirty="0" err="1"/>
              <a:t>zur</a:t>
            </a:r>
            <a:r>
              <a:rPr lang="en-US" sz="2400" dirty="0"/>
              <a:t> </a:t>
            </a:r>
            <a:r>
              <a:rPr lang="en-US" sz="2400" dirty="0" err="1"/>
              <a:t>Liste</a:t>
            </a:r>
            <a:r>
              <a:rPr lang="en-US" sz="2400" dirty="0"/>
              <a:t>) </a:t>
            </a:r>
            <a:r>
              <a:rPr lang="en-US" sz="2400" dirty="0" err="1"/>
              <a:t>oder</a:t>
            </a:r>
            <a:r>
              <a:rPr lang="en-US" sz="2400" dirty="0"/>
              <a:t> </a:t>
            </a:r>
            <a:r>
              <a:rPr lang="en-US" sz="2400" dirty="0" err="1"/>
              <a:t>bei</a:t>
            </a:r>
            <a:r>
              <a:rPr lang="en-US" sz="2400" dirty="0"/>
              <a:t> </a:t>
            </a:r>
            <a:r>
              <a:rPr lang="en-US" sz="2400" dirty="0" err="1"/>
              <a:t>Liste</a:t>
            </a:r>
            <a:r>
              <a:rPr lang="en-US" sz="2400" dirty="0"/>
              <a:t> </a:t>
            </a:r>
            <a:r>
              <a:rPr lang="en-US" sz="2400" dirty="0" err="1"/>
              <a:t>angekommen</a:t>
            </a:r>
            <a:r>
              <a:rPr lang="en-US" sz="2400" dirty="0"/>
              <a:t> (in </a:t>
            </a:r>
            <a:r>
              <a:rPr lang="en-US" sz="2400" dirty="0" err="1"/>
              <a:t>diesem</a:t>
            </a:r>
            <a:r>
              <a:rPr lang="en-US" sz="2400" dirty="0"/>
              <a:t> Fall </a:t>
            </a:r>
            <a:r>
              <a:rPr lang="en-US" sz="2400" dirty="0" err="1"/>
              <a:t>Schlüssel</a:t>
            </a:r>
            <a:r>
              <a:rPr lang="en-US" sz="2400" dirty="0"/>
              <a:t> </a:t>
            </a:r>
            <a:r>
              <a:rPr lang="en-US" sz="2400" dirty="0" err="1"/>
              <a:t>nicht</a:t>
            </a:r>
            <a:r>
              <a:rPr lang="en-US" sz="2400" dirty="0"/>
              <a:t> </a:t>
            </a:r>
            <a:r>
              <a:rPr lang="en-US" sz="2400" dirty="0" err="1"/>
              <a:t>vorhanden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hlink"/>
                </a:solidFill>
              </a:rPr>
              <a:t>k </a:t>
            </a:r>
            <a:r>
              <a:rPr lang="en-US" sz="2400" dirty="0"/>
              <a:t>in Baum: </a:t>
            </a:r>
            <a:r>
              <a:rPr lang="en-US" sz="2400" dirty="0" err="1"/>
              <a:t>rufe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2"/>
                </a:solidFill>
              </a:rPr>
              <a:t>splay(k)</a:t>
            </a:r>
            <a:r>
              <a:rPr lang="en-US" sz="2400" dirty="0"/>
              <a:t> auf</a:t>
            </a:r>
          </a:p>
          <a:p>
            <a:pPr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chemeClr val="accent2"/>
                </a:solidFill>
              </a:rPr>
              <a:t>Amortisierte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>
                <a:solidFill>
                  <a:schemeClr val="accent2"/>
                </a:solidFill>
              </a:rPr>
              <a:t>Analyse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  <a:br>
              <a:rPr lang="en-US" sz="2400" dirty="0">
                <a:solidFill>
                  <a:schemeClr val="accent2"/>
                </a:solidFill>
              </a:rPr>
            </a:br>
            <a:r>
              <a:rPr lang="en-US" sz="2400" dirty="0" err="1"/>
              <a:t>Sei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sz="2400" dirty="0"/>
              <a:t> </a:t>
            </a:r>
            <a:r>
              <a:rPr lang="en-US" sz="2400" dirty="0" err="1"/>
              <a:t>eine</a:t>
            </a:r>
            <a:r>
              <a:rPr lang="en-US" sz="2400" dirty="0"/>
              <a:t> </a:t>
            </a:r>
            <a:r>
              <a:rPr lang="en-US" sz="2400" dirty="0" err="1"/>
              <a:t>Folge</a:t>
            </a:r>
            <a:r>
              <a:rPr lang="en-US" sz="2400" dirty="0"/>
              <a:t> von </a:t>
            </a:r>
            <a:r>
              <a:rPr lang="en-US" sz="2400" dirty="0">
                <a:solidFill>
                  <a:schemeClr val="hlink"/>
                </a:solidFill>
              </a:rPr>
              <a:t>m</a:t>
            </a:r>
            <a:r>
              <a:rPr lang="en-US" sz="2400" dirty="0"/>
              <a:t> Splay-</a:t>
            </a:r>
            <a:r>
              <a:rPr lang="en-US" sz="2400" dirty="0" err="1"/>
              <a:t>Operationen</a:t>
            </a:r>
            <a:r>
              <a:rPr lang="en-US" sz="2400" dirty="0"/>
              <a:t> auf </a:t>
            </a:r>
            <a:r>
              <a:rPr lang="en-US" sz="2400" dirty="0" err="1"/>
              <a:t>beliebigem</a:t>
            </a:r>
            <a:r>
              <a:rPr lang="en-US" sz="2400" dirty="0"/>
              <a:t> </a:t>
            </a:r>
            <a:r>
              <a:rPr lang="en-US" sz="2400" dirty="0" err="1"/>
              <a:t>Anfangsbaum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n</a:t>
            </a:r>
            <a:r>
              <a:rPr lang="en-US" sz="2400" dirty="0"/>
              <a:t> </a:t>
            </a:r>
            <a:r>
              <a:rPr lang="en-US" sz="2400" dirty="0" err="1"/>
              <a:t>Elementen</a:t>
            </a:r>
            <a:r>
              <a:rPr lang="en-US" sz="2400" dirty="0"/>
              <a:t> (</a:t>
            </a:r>
            <a:r>
              <a:rPr lang="en-US" sz="2400" dirty="0">
                <a:solidFill>
                  <a:schemeClr val="hlink"/>
                </a:solidFill>
              </a:rPr>
              <a:t>m&gt;n</a:t>
            </a:r>
            <a:r>
              <a:rPr lang="en-US" sz="2400" dirty="0"/>
              <a:t>) </a:t>
            </a:r>
          </a:p>
          <a:p>
            <a:pPr>
              <a:lnSpc>
                <a:spcPct val="90000"/>
              </a:lnSpc>
              <a:buNone/>
            </a:pPr>
            <a:r>
              <a:rPr lang="de-DE" sz="2400" dirty="0">
                <a:solidFill>
                  <a:schemeClr val="hlink"/>
                </a:solidFill>
              </a:rPr>
              <a:t>	T(F) ≤ c + 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de-DE" sz="2400" baseline="-25000" dirty="0">
                <a:solidFill>
                  <a:schemeClr val="hlink"/>
                </a:solidFill>
                <a:sym typeface="Symbol" charset="0"/>
              </a:rPr>
              <a:t>i=1</a:t>
            </a:r>
            <a:r>
              <a:rPr lang="de-DE" sz="2400" baseline="30000" dirty="0">
                <a:solidFill>
                  <a:schemeClr val="hlink"/>
                </a:solidFill>
                <a:sym typeface="Symbol" charset="0"/>
              </a:rPr>
              <a:t>m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A</a:t>
            </a:r>
            <a:r>
              <a:rPr lang="de-DE" sz="2400" baseline="-25000" dirty="0" err="1">
                <a:solidFill>
                  <a:schemeClr val="hlink"/>
                </a:solidFill>
              </a:rPr>
              <a:t>Op</a:t>
            </a:r>
            <a:r>
              <a:rPr lang="de-DE" sz="2400" baseline="-50000" dirty="0" err="1">
                <a:solidFill>
                  <a:schemeClr val="hlink"/>
                </a:solidFill>
              </a:rPr>
              <a:t>i</a:t>
            </a:r>
            <a:r>
              <a:rPr lang="de-DE" sz="2400" dirty="0">
                <a:solidFill>
                  <a:schemeClr val="hlink"/>
                </a:solidFill>
              </a:rPr>
              <a:t>(s</a:t>
            </a:r>
            <a:r>
              <a:rPr lang="de-DE" sz="2400" baseline="-25000" dirty="0">
                <a:solidFill>
                  <a:schemeClr val="hlink"/>
                </a:solidFill>
              </a:rPr>
              <a:t>i-1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>	A</a:t>
            </a:r>
            <a:r>
              <a:rPr lang="de-DE" sz="2400" baseline="-25000" dirty="0">
                <a:solidFill>
                  <a:schemeClr val="hlink"/>
                </a:solidFill>
              </a:rPr>
              <a:t>X</a:t>
            </a:r>
            <a:r>
              <a:rPr lang="de-DE" sz="2400" dirty="0">
                <a:solidFill>
                  <a:schemeClr val="hlink"/>
                </a:solidFill>
              </a:rPr>
              <a:t>(s) := </a:t>
            </a:r>
            <a:r>
              <a:rPr lang="de-DE" sz="2400" dirty="0">
                <a:solidFill>
                  <a:srgbClr val="FF0000"/>
                </a:solidFill>
                <a:latin typeface="Symbol" charset="0"/>
                <a:sym typeface="Symbol" charset="0"/>
              </a:rPr>
              <a:t>𝜙</a:t>
            </a:r>
            <a:r>
              <a:rPr lang="de-DE" sz="2400" dirty="0">
                <a:solidFill>
                  <a:srgbClr val="FF0000"/>
                </a:solidFill>
              </a:rPr>
              <a:t>(</a:t>
            </a:r>
            <a:r>
              <a:rPr lang="de-DE" sz="2400" dirty="0" err="1">
                <a:solidFill>
                  <a:srgbClr val="FF0000"/>
                </a:solidFill>
              </a:rPr>
              <a:t>s‘</a:t>
            </a:r>
            <a:r>
              <a:rPr lang="de-DE" sz="2400" dirty="0">
                <a:solidFill>
                  <a:srgbClr val="FF0000"/>
                </a:solidFill>
              </a:rPr>
              <a:t>) - </a:t>
            </a:r>
            <a:r>
              <a:rPr lang="de-DE" sz="2400" dirty="0">
                <a:solidFill>
                  <a:srgbClr val="FF0000"/>
                </a:solidFill>
                <a:latin typeface="Symbol" charset="0"/>
                <a:sym typeface="Symbol" charset="0"/>
              </a:rPr>
              <a:t>𝜙</a:t>
            </a:r>
            <a:r>
              <a:rPr lang="de-DE" sz="2400" dirty="0">
                <a:solidFill>
                  <a:srgbClr val="FF0000"/>
                </a:solidFill>
              </a:rPr>
              <a:t>(s) </a:t>
            </a:r>
            <a:r>
              <a:rPr lang="de-DE" sz="2400" dirty="0">
                <a:solidFill>
                  <a:schemeClr val="hlink"/>
                </a:solidFill>
              </a:rPr>
              <a:t>+ T</a:t>
            </a:r>
            <a:r>
              <a:rPr lang="de-DE" sz="2400" baseline="-25000" dirty="0">
                <a:solidFill>
                  <a:schemeClr val="hlink"/>
                </a:solidFill>
              </a:rPr>
              <a:t>X</a:t>
            </a:r>
            <a:r>
              <a:rPr lang="de-DE" sz="2400" dirty="0">
                <a:solidFill>
                  <a:schemeClr val="hlink"/>
                </a:solidFill>
              </a:rPr>
              <a:t>(s) := </a:t>
            </a:r>
            <a:r>
              <a:rPr lang="de-DE" sz="2400" dirty="0">
                <a:solidFill>
                  <a:srgbClr val="FF0000"/>
                </a:solidFill>
                <a:latin typeface="Symbol" charset="2"/>
                <a:cs typeface="Symbol" charset="2"/>
              </a:rPr>
              <a:t>D</a:t>
            </a:r>
            <a:r>
              <a:rPr lang="de-DE" sz="2400" dirty="0">
                <a:solidFill>
                  <a:srgbClr val="FF0000"/>
                </a:solidFill>
                <a:latin typeface="Symbol" charset="0"/>
                <a:sym typeface="Symbol" charset="0"/>
              </a:rPr>
              <a:t> 𝜙</a:t>
            </a:r>
            <a:r>
              <a:rPr lang="de-DE" sz="2400" dirty="0">
                <a:solidFill>
                  <a:srgbClr val="FF0000"/>
                </a:solidFill>
              </a:rPr>
              <a:t>(s)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 </a:t>
            </a:r>
            <a:r>
              <a:rPr lang="de-DE" sz="2400" dirty="0">
                <a:solidFill>
                  <a:schemeClr val="hlink"/>
                </a:solidFill>
              </a:rPr>
              <a:t>+ T</a:t>
            </a:r>
            <a:r>
              <a:rPr lang="de-DE" sz="2400" baseline="-25000" dirty="0">
                <a:solidFill>
                  <a:schemeClr val="hlink"/>
                </a:solidFill>
              </a:rPr>
              <a:t>X</a:t>
            </a:r>
            <a:r>
              <a:rPr lang="de-DE" sz="2400" dirty="0">
                <a:solidFill>
                  <a:schemeClr val="hlink"/>
                </a:solidFill>
              </a:rPr>
              <a:t>(s) </a:t>
            </a:r>
            <a:r>
              <a:rPr lang="de-DE" sz="2400" dirty="0"/>
              <a:t>für </a:t>
            </a:r>
            <a:r>
              <a:rPr lang="de-DE" sz="2400" dirty="0">
                <a:solidFill>
                  <a:schemeClr val="hlink"/>
                </a:solidFill>
              </a:rPr>
              <a:t>s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→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s‘</a:t>
            </a:r>
            <a:r>
              <a:rPr lang="de-DE" sz="2400" dirty="0"/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(s)</a:t>
            </a:r>
            <a:r>
              <a:rPr lang="de-DE" sz="2400" dirty="0"/>
              <a:t> = Anzahl der Rotationen </a:t>
            </a:r>
            <a:br>
              <a:rPr lang="de-DE" sz="1400" dirty="0"/>
            </a:br>
            <a:endParaRPr lang="en-US" sz="24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660232" y="494116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chemeClr val="hlink"/>
                </a:solidFill>
                <a:cs typeface="Arial" charset="0"/>
              </a:rPr>
              <a:t>X</a:t>
            </a:r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E4E36CF4-A10F-DD48-B762-031036F13D8C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64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CFA8-C187-DF4E-8C62-1BB2CE9DF14C}" type="slidenum">
              <a:rPr lang="de-DE"/>
              <a:pPr/>
              <a:t>9</a:t>
            </a:fld>
            <a:endParaRPr lang="de-DE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Splay-Operation: Potential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280" cy="4968875"/>
          </a:xfrm>
        </p:spPr>
        <p:txBody>
          <a:bodyPr/>
          <a:lstStyle/>
          <a:p>
            <a:r>
              <a:rPr lang="en-US" sz="2800" dirty="0" err="1">
                <a:solidFill>
                  <a:schemeClr val="accent2"/>
                </a:solidFill>
              </a:rPr>
              <a:t>Gewicht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von </a:t>
            </a:r>
            <a:r>
              <a:rPr lang="en-US" sz="2800" dirty="0" err="1"/>
              <a:t>Knoten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x</a:t>
            </a:r>
            <a:r>
              <a:rPr lang="en-US" sz="2800" dirty="0"/>
              <a:t>: </a:t>
            </a:r>
            <a:r>
              <a:rPr lang="en-US" sz="2800" dirty="0">
                <a:solidFill>
                  <a:schemeClr val="hlink"/>
                </a:solidFill>
              </a:rPr>
              <a:t>w(x)    </a:t>
            </a:r>
            <a:r>
              <a:rPr lang="en-US" sz="2800" dirty="0">
                <a:solidFill>
                  <a:srgbClr val="FF0000"/>
                </a:solidFill>
              </a:rPr>
              <a:t>// </a:t>
            </a:r>
            <a:r>
              <a:rPr lang="en-US" sz="2800" dirty="0" err="1">
                <a:solidFill>
                  <a:srgbClr val="FF0000"/>
                </a:solidFill>
              </a:rPr>
              <a:t>z.B</a:t>
            </a:r>
            <a:r>
              <a:rPr lang="en-US" sz="2800" dirty="0">
                <a:solidFill>
                  <a:srgbClr val="FF0000"/>
                </a:solidFill>
              </a:rPr>
              <a:t>. 1/n</a:t>
            </a:r>
            <a:br>
              <a:rPr lang="en-US" sz="2800" dirty="0">
                <a:solidFill>
                  <a:schemeClr val="hlink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relative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Zugriffshäufigkeit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∈ [0, 1]</a:t>
            </a:r>
          </a:p>
          <a:p>
            <a:r>
              <a:rPr lang="en-US" sz="2800" dirty="0" err="1">
                <a:solidFill>
                  <a:schemeClr val="accent2"/>
                </a:solidFill>
              </a:rPr>
              <a:t>Baumgewicht</a:t>
            </a:r>
            <a:r>
              <a:rPr lang="en-US" sz="2800" dirty="0"/>
              <a:t> von Baum </a:t>
            </a:r>
            <a:r>
              <a:rPr lang="en-US" sz="2800" dirty="0">
                <a:solidFill>
                  <a:schemeClr val="hlink"/>
                </a:solidFill>
              </a:rPr>
              <a:t>T</a:t>
            </a:r>
            <a:r>
              <a:rPr lang="en-US" sz="2800" dirty="0"/>
              <a:t>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 err="1"/>
              <a:t>Wurzel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x</a:t>
            </a:r>
            <a:r>
              <a:rPr lang="en-US" sz="2800" dirty="0"/>
              <a:t>: </a:t>
            </a:r>
            <a:br>
              <a:rPr lang="en-US" sz="2800" dirty="0"/>
            </a:br>
            <a:r>
              <a:rPr lang="en-US" sz="2800" dirty="0" err="1">
                <a:solidFill>
                  <a:schemeClr val="hlink"/>
                </a:solidFill>
              </a:rPr>
              <a:t>tw</a:t>
            </a:r>
            <a:r>
              <a:rPr lang="en-US" sz="2800" dirty="0">
                <a:solidFill>
                  <a:schemeClr val="hlink"/>
                </a:solidFill>
              </a:rPr>
              <a:t>(x)= 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y </a:t>
            </a:r>
            <a:r>
              <a:rPr lang="en-US" sz="28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2800" baseline="-25000" dirty="0" err="1">
                <a:solidFill>
                  <a:schemeClr val="hlink"/>
                </a:solidFill>
                <a:sym typeface="Symbol" charset="0"/>
              </a:rPr>
              <a:t>T_x</a:t>
            </a:r>
            <a:r>
              <a:rPr lang="en-US" sz="2800" dirty="0">
                <a:solidFill>
                  <a:schemeClr val="hlink"/>
                </a:solidFill>
              </a:rPr>
              <a:t> w(y) </a:t>
            </a:r>
            <a:r>
              <a:rPr lang="en-US" sz="2800" dirty="0">
                <a:solidFill>
                  <a:srgbClr val="FF0000"/>
                </a:solidFill>
              </a:rPr>
              <a:t>≤ 1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Rang</a:t>
            </a:r>
            <a:r>
              <a:rPr lang="en-US" sz="2800" dirty="0"/>
              <a:t> von </a:t>
            </a:r>
            <a:r>
              <a:rPr lang="en-US" sz="2800" dirty="0" err="1"/>
              <a:t>Knoten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x</a:t>
            </a:r>
            <a:r>
              <a:rPr lang="en-US" sz="2800" dirty="0"/>
              <a:t>: </a:t>
            </a:r>
            <a:r>
              <a:rPr lang="en-US" sz="2800" dirty="0">
                <a:solidFill>
                  <a:schemeClr val="hlink"/>
                </a:solidFill>
              </a:rPr>
              <a:t>r(x) = log(</a:t>
            </a:r>
            <a:r>
              <a:rPr lang="en-US" sz="2800" dirty="0" err="1">
                <a:solidFill>
                  <a:schemeClr val="hlink"/>
                </a:solidFill>
              </a:rPr>
              <a:t>tw</a:t>
            </a:r>
            <a:r>
              <a:rPr lang="en-US" sz="2800" dirty="0">
                <a:solidFill>
                  <a:schemeClr val="hlink"/>
                </a:solidFill>
              </a:rPr>
              <a:t>(x)) </a:t>
            </a:r>
            <a:r>
              <a:rPr lang="en-US" sz="2800" dirty="0">
                <a:solidFill>
                  <a:srgbClr val="FF0000"/>
                </a:solidFill>
              </a:rPr>
              <a:t> // </a:t>
            </a:r>
            <a:r>
              <a:rPr lang="en-US" sz="2800" dirty="0" err="1">
                <a:solidFill>
                  <a:srgbClr val="FF0000"/>
                </a:solidFill>
              </a:rPr>
              <a:t>für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Wurzel</a:t>
            </a:r>
            <a:r>
              <a:rPr lang="en-US" sz="2800" dirty="0">
                <a:solidFill>
                  <a:srgbClr val="FF0000"/>
                </a:solidFill>
              </a:rPr>
              <a:t> = 0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Potential</a:t>
            </a:r>
            <a:r>
              <a:rPr lang="en-US" sz="2800" dirty="0"/>
              <a:t> von Baum </a:t>
            </a:r>
            <a:r>
              <a:rPr lang="en-US" sz="2800" dirty="0">
                <a:solidFill>
                  <a:schemeClr val="hlink"/>
                </a:solidFill>
              </a:rPr>
              <a:t>T</a:t>
            </a:r>
            <a:r>
              <a:rPr lang="en-US" sz="2800" dirty="0"/>
              <a:t>: 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𝜙</a:t>
            </a:r>
            <a:r>
              <a:rPr lang="en-US" sz="2800" dirty="0">
                <a:solidFill>
                  <a:schemeClr val="hlink"/>
                </a:solidFill>
              </a:rPr>
              <a:t>(T) = 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𝛴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x </a:t>
            </a:r>
            <a:r>
              <a:rPr lang="en-US" sz="28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 T</a:t>
            </a:r>
            <a:r>
              <a:rPr lang="en-US" sz="2800" dirty="0">
                <a:solidFill>
                  <a:schemeClr val="hlink"/>
                </a:solidFill>
              </a:rPr>
              <a:t> r(x)</a:t>
            </a:r>
          </a:p>
          <a:p>
            <a:endParaRPr lang="en-US" sz="16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sz="2800" dirty="0" err="1">
                <a:solidFill>
                  <a:schemeClr val="accent2"/>
                </a:solidFill>
              </a:rPr>
              <a:t>Behauptung</a:t>
            </a:r>
            <a:r>
              <a:rPr lang="en-US" sz="2800" dirty="0">
                <a:solidFill>
                  <a:schemeClr val="accent2"/>
                </a:solidFill>
              </a:rPr>
              <a:t> “</a:t>
            </a:r>
            <a:r>
              <a:rPr lang="en-US" sz="2800" dirty="0" err="1">
                <a:solidFill>
                  <a:schemeClr val="accent2"/>
                </a:solidFill>
              </a:rPr>
              <a:t>amortisierte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Splaykosten</a:t>
            </a:r>
            <a:r>
              <a:rPr lang="en-US" sz="2800" dirty="0">
                <a:solidFill>
                  <a:schemeClr val="accent2"/>
                </a:solidFill>
              </a:rPr>
              <a:t>”:</a:t>
            </a:r>
            <a:r>
              <a:rPr lang="en-US" sz="2800" dirty="0"/>
              <a:t> </a:t>
            </a:r>
            <a:r>
              <a:rPr lang="en-US" sz="2800" dirty="0" err="1"/>
              <a:t>Sei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T</a:t>
            </a:r>
            <a:r>
              <a:rPr lang="en-US" sz="2800" dirty="0"/>
              <a:t> </a:t>
            </a:r>
            <a:r>
              <a:rPr lang="en-US" sz="2800" dirty="0" err="1"/>
              <a:t>ein</a:t>
            </a:r>
            <a:r>
              <a:rPr lang="en-US" sz="2800" dirty="0"/>
              <a:t> Splay-Baum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 err="1"/>
              <a:t>Wurzel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u</a:t>
            </a:r>
            <a:r>
              <a:rPr lang="en-US" sz="2800" dirty="0"/>
              <a:t> und </a:t>
            </a:r>
            <a:r>
              <a:rPr lang="en-US" sz="2800" dirty="0">
                <a:solidFill>
                  <a:schemeClr val="hlink"/>
                </a:solidFill>
              </a:rPr>
              <a:t>x</a:t>
            </a:r>
            <a:r>
              <a:rPr lang="en-US" sz="2800" dirty="0"/>
              <a:t> </a:t>
            </a:r>
            <a:r>
              <a:rPr lang="en-US" sz="2800" dirty="0" err="1"/>
              <a:t>ein</a:t>
            </a:r>
            <a:r>
              <a:rPr lang="en-US" sz="2800" dirty="0"/>
              <a:t> </a:t>
            </a:r>
            <a:r>
              <a:rPr lang="en-US" sz="2800" dirty="0" err="1"/>
              <a:t>Knoten</a:t>
            </a:r>
            <a:r>
              <a:rPr lang="en-US" sz="2800" dirty="0"/>
              <a:t> in </a:t>
            </a:r>
            <a:r>
              <a:rPr lang="en-US" sz="2800" dirty="0">
                <a:solidFill>
                  <a:schemeClr val="hlink"/>
                </a:solidFill>
              </a:rPr>
              <a:t>T</a:t>
            </a:r>
            <a:r>
              <a:rPr lang="en-US" sz="2800" dirty="0"/>
              <a:t>. </a:t>
            </a:r>
            <a:br>
              <a:rPr lang="en-US" sz="2800" dirty="0"/>
            </a:br>
            <a:r>
              <a:rPr lang="en-US" sz="2800" dirty="0"/>
              <a:t>Die </a:t>
            </a:r>
            <a:r>
              <a:rPr lang="en-US" sz="2800" dirty="0" err="1"/>
              <a:t>amortisierten</a:t>
            </a:r>
            <a:r>
              <a:rPr lang="en-US" sz="2800" dirty="0"/>
              <a:t> </a:t>
            </a:r>
            <a:r>
              <a:rPr lang="en-US" sz="2800" dirty="0" err="1"/>
              <a:t>Kosten</a:t>
            </a:r>
            <a:r>
              <a:rPr lang="en-US" sz="2800" dirty="0"/>
              <a:t> </a:t>
            </a:r>
            <a:r>
              <a:rPr lang="en-US" sz="2800" dirty="0" err="1"/>
              <a:t>für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splay(x, T)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 err="1"/>
              <a:t>sind</a:t>
            </a:r>
            <a:r>
              <a:rPr lang="en-US" sz="2800" dirty="0"/>
              <a:t> max. </a:t>
            </a:r>
            <a:r>
              <a:rPr lang="en-US" sz="2800" dirty="0">
                <a:solidFill>
                  <a:schemeClr val="hlink"/>
                </a:solidFill>
              </a:rPr>
              <a:t>1+3(r(u)-r(x)) ∈ O(log(</a:t>
            </a:r>
            <a:r>
              <a:rPr lang="en-US" sz="2800" dirty="0" err="1">
                <a:solidFill>
                  <a:schemeClr val="hlink"/>
                </a:solidFill>
              </a:rPr>
              <a:t>tw</a:t>
            </a:r>
            <a:r>
              <a:rPr lang="en-US" sz="2800" dirty="0">
                <a:solidFill>
                  <a:schemeClr val="hlink"/>
                </a:solidFill>
              </a:rPr>
              <a:t>(u)/</a:t>
            </a:r>
            <a:r>
              <a:rPr lang="en-US" sz="2800" dirty="0" err="1">
                <a:solidFill>
                  <a:schemeClr val="hlink"/>
                </a:solidFill>
              </a:rPr>
              <a:t>tw</a:t>
            </a:r>
            <a:r>
              <a:rPr lang="en-US" sz="2800" dirty="0">
                <a:solidFill>
                  <a:schemeClr val="hlink"/>
                </a:solidFill>
              </a:rPr>
              <a:t>(x)))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8642174F-AF7D-0E4E-B1A6-431AE9447C70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E82483-DC68-8D4E-A8D9-DB06AD679B40}"/>
              </a:ext>
            </a:extLst>
          </p:cNvPr>
          <p:cNvSpPr txBox="1"/>
          <p:nvPr/>
        </p:nvSpPr>
        <p:spPr>
          <a:xfrm>
            <a:off x="2483768" y="6361583"/>
            <a:ext cx="3947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/>
              <a:t>T_x</a:t>
            </a:r>
            <a:r>
              <a:rPr lang="de-DE" sz="1400" dirty="0"/>
              <a:t> </a:t>
            </a:r>
            <a:r>
              <a:rPr lang="de-DE" sz="1400" dirty="0" err="1"/>
              <a:t>denotiere</a:t>
            </a:r>
            <a:r>
              <a:rPr lang="de-DE" sz="1400" dirty="0"/>
              <a:t> alle Knoten in T unter (und einschl.) 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AEE92F-98E7-C84A-95C0-40B329CB6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4222" y="19685"/>
            <a:ext cx="1008063" cy="289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42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</TotalTime>
  <Words>3266</Words>
  <Application>Microsoft Macintosh PowerPoint</Application>
  <PresentationFormat>On-screen Show (4:3)</PresentationFormat>
  <Paragraphs>507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Calibri</vt:lpstr>
      <vt:lpstr>cmsy10</vt:lpstr>
      <vt:lpstr>Myriad Pro</vt:lpstr>
      <vt:lpstr>Symbol</vt:lpstr>
      <vt:lpstr>Tahoma</vt:lpstr>
      <vt:lpstr>7_Standarddesign</vt:lpstr>
      <vt:lpstr>Algorithmen und Datenstrukturen</vt:lpstr>
      <vt:lpstr>Splay-Operation</vt:lpstr>
      <vt:lpstr>Splay-Operation</vt:lpstr>
      <vt:lpstr>Splay</vt:lpstr>
      <vt:lpstr>Splay-Operation: Maximal ein zig</vt:lpstr>
      <vt:lpstr>Wirkung der Splay-Operationen</vt:lpstr>
      <vt:lpstr>Analyse von Splay-Bäumen</vt:lpstr>
      <vt:lpstr>Splay-Bäume: Amortisierte Analyse</vt:lpstr>
      <vt:lpstr>Splay-Operation: Potential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Splay-Operation</vt:lpstr>
      <vt:lpstr>Splay-Baum: Balance-Theorem</vt:lpstr>
      <vt:lpstr>Conclusio</vt:lpstr>
      <vt:lpstr>Splay-Baum Operationen</vt:lpstr>
      <vt:lpstr>Splay-Baum Operationen</vt:lpstr>
      <vt:lpstr>Splay-Baum Operationen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1597</cp:revision>
  <cp:lastPrinted>2015-04-09T12:56:16Z</cp:lastPrinted>
  <dcterms:created xsi:type="dcterms:W3CDTF">2010-04-27T12:26:40Z</dcterms:created>
  <dcterms:modified xsi:type="dcterms:W3CDTF">2020-04-17T16:36:59Z</dcterms:modified>
</cp:coreProperties>
</file>