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737" r:id="rId2"/>
    <p:sldId id="684" r:id="rId3"/>
    <p:sldId id="699" r:id="rId4"/>
    <p:sldId id="686" r:id="rId5"/>
    <p:sldId id="687" r:id="rId6"/>
    <p:sldId id="688" r:id="rId7"/>
    <p:sldId id="689" r:id="rId8"/>
    <p:sldId id="690" r:id="rId9"/>
    <p:sldId id="700" r:id="rId10"/>
    <p:sldId id="701" r:id="rId11"/>
    <p:sldId id="702" r:id="rId12"/>
    <p:sldId id="703" r:id="rId13"/>
    <p:sldId id="704" r:id="rId14"/>
    <p:sldId id="705" r:id="rId15"/>
    <p:sldId id="691" r:id="rId16"/>
    <p:sldId id="707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833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94"/>
    <p:restoredTop sz="94762"/>
  </p:normalViewPr>
  <p:slideViewPr>
    <p:cSldViewPr>
      <p:cViewPr varScale="1">
        <p:scale>
          <a:sx n="117" d="100"/>
          <a:sy n="117" d="100"/>
        </p:scale>
        <p:origin x="10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19.04.20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19.04.20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25426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RR: Linksrotation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3" name="Bild 2" descr="Screen Shot 2015-05-19 at 18.2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72"/>
            <a:ext cx="9144000" cy="450728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1BC8E7D-BC59-D241-8B5F-5154F55CDE95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LL: Rechtsrotation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3" name="Bild 2" descr="Screen Shot 2015-05-19 at 18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16"/>
            <a:ext cx="9144000" cy="427859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94AFBCF-2EA6-EA4B-A861-61EDEDA7A971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RL: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3" name="Bild 2" descr="Screen Shot 2015-05-19 at 18.2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3"/>
            <a:ext cx="9144000" cy="4425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7743" y="1448913"/>
            <a:ext cx="132797" cy="395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236DA5F4-10D0-4645-9269-52CF5E13D45A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LR: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3" name="Bild 2" descr="Screen Shot 2015-05-19 at 18.3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7408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9509DB3-80E3-4245-B5AB-2A4F6E7911A7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LR: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3" name="Bild 2" descr="Screen Shot 2015-05-19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979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0608877-E981-C44F-8FD4-84B69DBE9F1F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 von Knoten in AVL-Bäumen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 err="1"/>
              <a:t>Löschen</a:t>
            </a:r>
            <a:r>
              <a:rPr lang="de-DE" dirty="0"/>
              <a:t> erfolgt wie bei </a:t>
            </a:r>
            <a:r>
              <a:rPr lang="de-DE" dirty="0" err="1"/>
              <a:t>Suchbäumen</a:t>
            </a:r>
            <a:r>
              <a:rPr lang="de-DE" dirty="0"/>
              <a:t> und ...</a:t>
            </a:r>
          </a:p>
          <a:p>
            <a:r>
              <a:rPr lang="de-DE" dirty="0"/>
              <a:t>kann zu Strukturverletzungen </a:t>
            </a:r>
            <a:r>
              <a:rPr lang="de-DE" dirty="0" err="1"/>
              <a:t>führen</a:t>
            </a:r>
            <a:br>
              <a:rPr lang="de-DE" dirty="0"/>
            </a:br>
            <a:r>
              <a:rPr lang="de-DE" dirty="0"/>
              <a:t>(wie beim </a:t>
            </a:r>
            <a:r>
              <a:rPr lang="de-DE" dirty="0" err="1"/>
              <a:t>Einfügen</a:t>
            </a:r>
            <a:r>
              <a:rPr lang="de-DE" dirty="0"/>
              <a:t>), ...</a:t>
            </a:r>
          </a:p>
          <a:p>
            <a:r>
              <a:rPr lang="de-DE" dirty="0"/>
              <a:t>… die durch Rotationen ausgeglichen werden</a:t>
            </a:r>
          </a:p>
          <a:p>
            <a:pPr lvl="1"/>
            <a:r>
              <a:rPr lang="de-DE" dirty="0"/>
              <a:t>Es </a:t>
            </a:r>
            <a:r>
              <a:rPr lang="de-DE" dirty="0" err="1"/>
              <a:t>genügt</a:t>
            </a:r>
            <a:r>
              <a:rPr lang="de-DE" dirty="0"/>
              <a:t> nicht immer eine einzige Rotation oder Doppelrotation (</a:t>
            </a:r>
            <a:r>
              <a:rPr lang="de-DE" dirty="0">
                <a:solidFill>
                  <a:srgbClr val="0833FF"/>
                </a:solidFill>
              </a:rPr>
              <a:t>Restrukturierung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Im schlechtesten Fall:</a:t>
            </a:r>
          </a:p>
          <a:p>
            <a:pPr lvl="2"/>
            <a:r>
              <a:rPr lang="de-DE" dirty="0"/>
              <a:t>auf dem Suchpfad </a:t>
            </a:r>
            <a:r>
              <a:rPr lang="de-DE" dirty="0" err="1"/>
              <a:t>bottom-up</a:t>
            </a:r>
            <a:r>
              <a:rPr lang="de-DE" dirty="0"/>
              <a:t> vom zu entfernenden </a:t>
            </a:r>
            <a:r>
              <a:rPr lang="de-DE" dirty="0" err="1"/>
              <a:t>Schlüssel</a:t>
            </a:r>
            <a:r>
              <a:rPr lang="de-DE" dirty="0"/>
              <a:t> bis zur Wurzel </a:t>
            </a:r>
          </a:p>
          <a:p>
            <a:pPr lvl="2"/>
            <a:r>
              <a:rPr lang="de-DE" dirty="0"/>
              <a:t>auf jedem Level Rotation bzw. Doppelrotation</a:t>
            </a:r>
          </a:p>
          <a:p>
            <a:pPr lvl="2"/>
            <a:r>
              <a:rPr lang="de-DE" dirty="0"/>
              <a:t>Aufwand O(log </a:t>
            </a:r>
            <a:r>
              <a:rPr lang="de-DE" dirty="0" err="1"/>
              <a:t>n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58D8AAB5-0841-B842-9481-82A88B221AE3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16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Vergleich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959"/>
            <a:ext cx="368275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</a:p>
          <a:p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889248" y="1052736"/>
            <a:ext cx="3826768" cy="53023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AVL-Baum: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log n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Splay-Baum:</a:t>
            </a:r>
          </a:p>
          <a:p>
            <a:r>
              <a:rPr lang="de-DE" sz="2400" dirty="0" err="1"/>
              <a:t>search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dirty="0" err="1"/>
              <a:t>amort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insert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O(log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) </a:t>
            </a:r>
          </a:p>
          <a:p>
            <a:r>
              <a:rPr lang="de-DE" sz="2400" dirty="0" err="1"/>
              <a:t>delete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O(log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endParaRPr lang="de-DE" sz="2400" dirty="0"/>
          </a:p>
        </p:txBody>
      </p:sp>
      <p:sp>
        <p:nvSpPr>
          <p:cNvPr id="2" name="Wolkenförmige Legende 1"/>
          <p:cNvSpPr/>
          <p:nvPr/>
        </p:nvSpPr>
        <p:spPr>
          <a:xfrm>
            <a:off x="4860032" y="4725144"/>
            <a:ext cx="3096344" cy="1152128"/>
          </a:xfrm>
          <a:prstGeom prst="cloudCallout">
            <a:avLst>
              <a:gd name="adj1" fmla="val -46389"/>
              <a:gd name="adj2" fmla="val -66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Wann welche Repräsentation nehmen?</a:t>
            </a:r>
          </a:p>
        </p:txBody>
      </p:sp>
    </p:spTree>
    <p:extLst>
      <p:ext uri="{BB962C8B-B14F-4D97-AF65-F5344CB8AC3E}">
        <p14:creationId xmlns:p14="http://schemas.microsoft.com/office/powerpoint/2010/main" val="98936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AVL-Bäume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Screen Shot 2015-05-19 at 18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1268760"/>
            <a:ext cx="8454779" cy="44064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G. M. </a:t>
            </a:r>
            <a:r>
              <a:rPr lang="de-DE" sz="1100" dirty="0" err="1">
                <a:solidFill>
                  <a:srgbClr val="0000FF"/>
                </a:solidFill>
              </a:rPr>
              <a:t>Adelson-Velskii</a:t>
            </a:r>
            <a:r>
              <a:rPr lang="de-DE" sz="1100" dirty="0">
                <a:solidFill>
                  <a:srgbClr val="0000FF"/>
                </a:solidFill>
              </a:rPr>
              <a:t>, E. M. Landis; In: </a:t>
            </a:r>
            <a:r>
              <a:rPr lang="de-DE" sz="1100" dirty="0" err="1">
                <a:solidFill>
                  <a:srgbClr val="0000FF"/>
                </a:solidFill>
              </a:rPr>
              <a:t>Doklady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Akademii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Nauk</a:t>
            </a:r>
            <a:r>
              <a:rPr lang="de-DE" sz="1100" dirty="0">
                <a:solidFill>
                  <a:srgbClr val="0000FF"/>
                </a:solidFill>
              </a:rPr>
              <a:t> SSSR 146</a:t>
            </a:r>
            <a:r>
              <a:rPr lang="de-DE" sz="1100">
                <a:solidFill>
                  <a:srgbClr val="0000FF"/>
                </a:solidFill>
              </a:rPr>
              <a:t>, </a:t>
            </a:r>
            <a:br>
              <a:rPr lang="de-DE" sz="1100">
                <a:solidFill>
                  <a:srgbClr val="0000FF"/>
                </a:solidFill>
              </a:rPr>
            </a:br>
            <a:r>
              <a:rPr lang="de-DE" sz="1100">
                <a:solidFill>
                  <a:srgbClr val="0000FF"/>
                </a:solidFill>
              </a:rPr>
              <a:t>S</a:t>
            </a:r>
            <a:r>
              <a:rPr lang="de-DE" sz="1100" dirty="0">
                <a:solidFill>
                  <a:srgbClr val="0000FF"/>
                </a:solidFill>
              </a:rPr>
              <a:t>. 263-266,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r>
              <a:rPr lang="de-DE" sz="1100" dirty="0">
                <a:solidFill>
                  <a:srgbClr val="0000FF"/>
                </a:solidFill>
              </a:rPr>
              <a:t>; Englische </a:t>
            </a:r>
            <a:r>
              <a:rPr lang="de-DE" sz="1100" dirty="0" err="1">
                <a:solidFill>
                  <a:srgbClr val="0000FF"/>
                </a:solidFill>
              </a:rPr>
              <a:t>Übersetzung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Soviet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Math</a:t>
            </a:r>
            <a:r>
              <a:rPr lang="de-DE" sz="1100" dirty="0">
                <a:solidFill>
                  <a:srgbClr val="0000FF"/>
                </a:solidFill>
              </a:rPr>
              <a:t> 3, S. 1259-1263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040" y="4437112"/>
            <a:ext cx="8460432" cy="1240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AVL-Präsentationen wurden übernommen aus:</a:t>
            </a:r>
          </a:p>
          <a:p>
            <a:r>
              <a:rPr lang="de-DE" sz="2000" dirty="0"/>
              <a:t>„Informatik II“ (Kapitel: Balancierte Bäume) gehalten von Martin Wirsing an der LMU http://</a:t>
            </a:r>
            <a:r>
              <a:rPr lang="de-DE" sz="2000" dirty="0" err="1"/>
              <a:t>www.pst.ifi.lmu.de</a:t>
            </a:r>
            <a:r>
              <a:rPr lang="de-DE" sz="2000" dirty="0"/>
              <a:t>/lehre/SS06/</a:t>
            </a:r>
            <a:r>
              <a:rPr lang="de-DE" sz="2000" dirty="0" err="1"/>
              <a:t>infoII</a:t>
            </a:r>
            <a:r>
              <a:rPr lang="de-DE" sz="2000" dirty="0"/>
              <a:t>/ </a:t>
            </a:r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7" name="Bild 6" descr="b8dfe3b4-9839-404d-8428-f446b1eea7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5480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Screen Shot 2015-05-19 at 18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76"/>
            <a:ext cx="9144000" cy="5137251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54200F70-C312-3D4F-9133-0BE970B73786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3" name="Bild 2" descr="Screen Shot 2015-05-19 at 18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76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6DBE7E4-0914-0146-871B-CC23B7F6C8D3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3" name="Bild 2" descr="Screen Shot 2015-05-19 at 18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05"/>
            <a:ext cx="9144000" cy="4816083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5561"/>
            <a:ext cx="4320480" cy="2723235"/>
          </a:xfrm>
        </p:spPr>
      </p:pic>
      <p:grpSp>
        <p:nvGrpSpPr>
          <p:cNvPr id="9" name="Group 8"/>
          <p:cNvGrpSpPr/>
          <p:nvPr/>
        </p:nvGrpSpPr>
        <p:grpSpPr>
          <a:xfrm>
            <a:off x="4572000" y="1123628"/>
            <a:ext cx="720080" cy="2305372"/>
            <a:chOff x="4572000" y="1123628"/>
            <a:chExt cx="720080" cy="2305372"/>
          </a:xfrm>
        </p:grpSpPr>
        <p:sp>
          <p:nvSpPr>
            <p:cNvPr id="7" name="Rectangle 6"/>
            <p:cNvSpPr/>
            <p:nvPr/>
          </p:nvSpPr>
          <p:spPr>
            <a:xfrm>
              <a:off x="4572000" y="1123628"/>
              <a:ext cx="432048" cy="230537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83113" y="1123628"/>
              <a:ext cx="708967" cy="8652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2627784" y="2132856"/>
            <a:ext cx="181751" cy="14345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94AB-593F-C349-96D6-58E091FA5417}"/>
              </a:ext>
            </a:extLst>
          </p:cNvPr>
          <p:cNvSpPr/>
          <p:nvPr/>
        </p:nvSpPr>
        <p:spPr>
          <a:xfrm>
            <a:off x="0" y="3808796"/>
            <a:ext cx="5076056" cy="24285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E98D0F8F-6170-9D42-B0A2-DC9474595355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3" name="Bild 2" descr="Screen Shot 2015-05-19 at 18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6869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AB1C9EE-34FA-1B4E-B43A-16131295817F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Anwendungsstelle der 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3" name="Bild 2" descr="Screen Shot 2015-05-19 at 18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6164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DDD80EC-0D7A-6240-BC8E-87898AD1B448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Rotationstypen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3" name="Bild 2" descr="Screen Shot 2015-05-19 at 18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78"/>
            <a:ext cx="9144000" cy="5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6537</TotalTime>
  <Words>557</Words>
  <Application>Microsoft Macintosh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Myriad Pro</vt:lpstr>
      <vt:lpstr>7_Standarddesign</vt:lpstr>
      <vt:lpstr>Algorithmen und Datenstrukturen</vt:lpstr>
      <vt:lpstr>AVL-Bäume</vt:lpstr>
      <vt:lpstr>Danksagung</vt:lpstr>
      <vt:lpstr>Einfügen in AVL-Baum</vt:lpstr>
      <vt:lpstr>Einfügen in AVL-Baum</vt:lpstr>
      <vt:lpstr>Einfügen in AVL-Baum</vt:lpstr>
      <vt:lpstr>Einfügen in AVL-Baum</vt:lpstr>
      <vt:lpstr>Anwendungsstelle der Rotation</vt:lpstr>
      <vt:lpstr>Rotationstypen</vt:lpstr>
      <vt:lpstr>Typ RR: Linksrotation</vt:lpstr>
      <vt:lpstr>Typ LL: Rechtsrotation</vt:lpstr>
      <vt:lpstr>Typ RL: Doppelrotation</vt:lpstr>
      <vt:lpstr>Typ LR: Doppelrotation</vt:lpstr>
      <vt:lpstr>Typ LR: Doppelrotation</vt:lpstr>
      <vt:lpstr>Löschen von Knoten in AVL-Bäumen</vt:lpstr>
      <vt:lpstr>Vergleich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1497</cp:revision>
  <cp:lastPrinted>2015-04-09T12:56:16Z</cp:lastPrinted>
  <dcterms:created xsi:type="dcterms:W3CDTF">2010-04-27T12:26:40Z</dcterms:created>
  <dcterms:modified xsi:type="dcterms:W3CDTF">2020-04-19T08:55:38Z</dcterms:modified>
</cp:coreProperties>
</file>