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43"/>
  </p:notesMasterIdLst>
  <p:handoutMasterIdLst>
    <p:handoutMasterId r:id="rId44"/>
  </p:handoutMasterIdLst>
  <p:sldIdLst>
    <p:sldId id="273" r:id="rId2"/>
    <p:sldId id="437" r:id="rId3"/>
    <p:sldId id="450" r:id="rId4"/>
    <p:sldId id="453" r:id="rId5"/>
    <p:sldId id="482" r:id="rId6"/>
    <p:sldId id="452" r:id="rId7"/>
    <p:sldId id="454" r:id="rId8"/>
    <p:sldId id="455" r:id="rId9"/>
    <p:sldId id="418" r:id="rId10"/>
    <p:sldId id="481" r:id="rId11"/>
    <p:sldId id="419" r:id="rId12"/>
    <p:sldId id="420" r:id="rId13"/>
    <p:sldId id="456" r:id="rId14"/>
    <p:sldId id="421" r:id="rId15"/>
    <p:sldId id="483" r:id="rId16"/>
    <p:sldId id="485" r:id="rId17"/>
    <p:sldId id="484" r:id="rId18"/>
    <p:sldId id="422" r:id="rId19"/>
    <p:sldId id="460" r:id="rId20"/>
    <p:sldId id="423" r:id="rId21"/>
    <p:sldId id="424" r:id="rId22"/>
    <p:sldId id="463" r:id="rId23"/>
    <p:sldId id="458" r:id="rId24"/>
    <p:sldId id="466" r:id="rId25"/>
    <p:sldId id="425" r:id="rId26"/>
    <p:sldId id="426" r:id="rId27"/>
    <p:sldId id="480" r:id="rId28"/>
    <p:sldId id="464" r:id="rId29"/>
    <p:sldId id="428" r:id="rId30"/>
    <p:sldId id="427" r:id="rId31"/>
    <p:sldId id="486" r:id="rId32"/>
    <p:sldId id="491" r:id="rId33"/>
    <p:sldId id="489" r:id="rId34"/>
    <p:sldId id="443" r:id="rId35"/>
    <p:sldId id="495" r:id="rId36"/>
    <p:sldId id="432" r:id="rId37"/>
    <p:sldId id="494" r:id="rId38"/>
    <p:sldId id="496" r:id="rId39"/>
    <p:sldId id="492" r:id="rId40"/>
    <p:sldId id="493" r:id="rId41"/>
    <p:sldId id="445" r:id="rId42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0833FF"/>
    <a:srgbClr val="38F769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/>
    <p:restoredTop sz="75102"/>
  </p:normalViewPr>
  <p:slideViewPr>
    <p:cSldViewPr>
      <p:cViewPr varScale="1">
        <p:scale>
          <a:sx n="90" d="100"/>
          <a:sy n="90" d="100"/>
        </p:scale>
        <p:origin x="172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23.04.20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23.04.20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945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8776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3167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3972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8499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8279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8922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0959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419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498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7078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54461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2495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60556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77458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07849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08420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51125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1289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43833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53360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661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5801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66896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22197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7844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3966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886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0057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0384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9088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520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9C7D7C-E347-F545-A6EA-4C030BF08F99}" type="datetime1">
              <a:rPr lang="de-DE"/>
              <a:pPr>
                <a:defRPr/>
              </a:pPr>
              <a:t>23.04.20</a:t>
            </a:fld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Kapitel 6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C49DC-0240-764A-A484-82835D3D72C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0627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14.in.tum.de/lehre/2008WS/ea/index.html.de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Algorithmen und Datenstrukturen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25092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Felix </a:t>
            </a:r>
            <a:r>
              <a:rPr lang="de-DE" sz="2400" dirty="0" err="1">
                <a:cs typeface="+mn-cs"/>
              </a:rPr>
              <a:t>Kuhr</a:t>
            </a:r>
            <a:r>
              <a:rPr lang="de-DE" sz="2400" dirty="0">
                <a:cs typeface="+mn-cs"/>
              </a:rPr>
              <a:t> (Übungen)</a:t>
            </a: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sowie viele Tutoren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AB1AF11-BE4A-8F4D-B102-6F0A79D046F6}"/>
              </a:ext>
            </a:extLst>
          </p:cNvPr>
          <p:cNvSpPr txBox="1"/>
          <p:nvPr/>
        </p:nvSpPr>
        <p:spPr>
          <a:xfrm>
            <a:off x="2188174" y="2132856"/>
            <a:ext cx="4767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Partitionierung von Mengen, Disjunkte Mengen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11">
            <a:extLst>
              <a:ext uri="{FF2B5EF4-FFF2-40B4-BE49-F238E27FC236}">
                <a16:creationId xmlns:a16="http://schemas.microsoft.com/office/drawing/2014/main" id="{65E2CFD6-CAF1-C348-AAC5-C243E3641B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512" y="4222750"/>
            <a:ext cx="504825" cy="50323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5</a:t>
            </a:r>
          </a:p>
        </p:txBody>
      </p:sp>
      <p:sp>
        <p:nvSpPr>
          <p:cNvPr id="21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7DC4FE-922C-2249-BDA8-F451D1BA8252}" type="slidenum">
              <a:rPr lang="de-DE"/>
              <a:pPr>
                <a:defRPr/>
              </a:pPr>
              <a:t>10</a:t>
            </a:fld>
            <a:endParaRPr lang="de-DE"/>
          </a:p>
        </p:txBody>
      </p:sp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Union-Find </a:t>
            </a:r>
            <a:r>
              <a:rPr lang="en-US" dirty="0" err="1">
                <a:cs typeface="+mj-cs"/>
              </a:rPr>
              <a:t>Datenstruktur</a:t>
            </a:r>
            <a:endParaRPr lang="en-US" dirty="0">
              <a:cs typeface="+mj-cs"/>
            </a:endParaRPr>
          </a:p>
        </p:txBody>
      </p:sp>
      <p:sp>
        <p:nvSpPr>
          <p:cNvPr id="219140" name="Text Box 4"/>
          <p:cNvSpPr txBox="1">
            <a:spLocks noChangeArrowheads="1"/>
          </p:cNvSpPr>
          <p:nvPr/>
        </p:nvSpPr>
        <p:spPr bwMode="auto">
          <a:xfrm>
            <a:off x="491760" y="1708710"/>
            <a:ext cx="295946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/>
              <a:t>Find(10, P) </a:t>
            </a:r>
            <a:r>
              <a:rPr lang="en-US" sz="2800" dirty="0" err="1"/>
              <a:t>liefert</a:t>
            </a:r>
            <a:r>
              <a:rPr lang="en-US" sz="2800" dirty="0"/>
              <a:t> 5</a:t>
            </a:r>
          </a:p>
        </p:txBody>
      </p:sp>
      <p:sp>
        <p:nvSpPr>
          <p:cNvPr id="219141" name="Oval 5"/>
          <p:cNvSpPr>
            <a:spLocks noChangeArrowheads="1"/>
          </p:cNvSpPr>
          <p:nvPr/>
        </p:nvSpPr>
        <p:spPr bwMode="auto">
          <a:xfrm>
            <a:off x="2195513" y="3070225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1</a:t>
            </a:r>
          </a:p>
        </p:txBody>
      </p:sp>
      <p:sp>
        <p:nvSpPr>
          <p:cNvPr id="219142" name="Oval 6"/>
          <p:cNvSpPr>
            <a:spLocks noChangeArrowheads="1"/>
          </p:cNvSpPr>
          <p:nvPr/>
        </p:nvSpPr>
        <p:spPr bwMode="auto">
          <a:xfrm>
            <a:off x="3419475" y="2998788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10</a:t>
            </a:r>
          </a:p>
        </p:txBody>
      </p:sp>
      <p:sp>
        <p:nvSpPr>
          <p:cNvPr id="219143" name="Oval 7"/>
          <p:cNvSpPr>
            <a:spLocks noChangeArrowheads="1"/>
          </p:cNvSpPr>
          <p:nvPr/>
        </p:nvSpPr>
        <p:spPr bwMode="auto">
          <a:xfrm>
            <a:off x="3492500" y="4078288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8</a:t>
            </a:r>
          </a:p>
        </p:txBody>
      </p:sp>
      <p:sp>
        <p:nvSpPr>
          <p:cNvPr id="219144" name="Oval 8"/>
          <p:cNvSpPr>
            <a:spLocks noChangeArrowheads="1"/>
          </p:cNvSpPr>
          <p:nvPr/>
        </p:nvSpPr>
        <p:spPr bwMode="auto">
          <a:xfrm>
            <a:off x="7233892" y="3143113"/>
            <a:ext cx="504825" cy="50323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4</a:t>
            </a:r>
          </a:p>
        </p:txBody>
      </p:sp>
      <p:sp>
        <p:nvSpPr>
          <p:cNvPr id="219145" name="Oval 9"/>
          <p:cNvSpPr>
            <a:spLocks noChangeArrowheads="1"/>
          </p:cNvSpPr>
          <p:nvPr/>
        </p:nvSpPr>
        <p:spPr bwMode="auto">
          <a:xfrm>
            <a:off x="5580063" y="3068638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3</a:t>
            </a:r>
          </a:p>
        </p:txBody>
      </p:sp>
      <p:sp>
        <p:nvSpPr>
          <p:cNvPr id="219146" name="Oval 10"/>
          <p:cNvSpPr>
            <a:spLocks noChangeArrowheads="1"/>
          </p:cNvSpPr>
          <p:nvPr/>
        </p:nvSpPr>
        <p:spPr bwMode="auto">
          <a:xfrm>
            <a:off x="6372225" y="4149725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7</a:t>
            </a:r>
          </a:p>
        </p:txBody>
      </p:sp>
      <p:sp>
        <p:nvSpPr>
          <p:cNvPr id="219148" name="Text Box 12"/>
          <p:cNvSpPr txBox="1">
            <a:spLocks noChangeArrowheads="1"/>
          </p:cNvSpPr>
          <p:nvPr/>
        </p:nvSpPr>
        <p:spPr bwMode="auto">
          <a:xfrm>
            <a:off x="3203575" y="5445125"/>
            <a:ext cx="23599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     : Repräsentant</a:t>
            </a:r>
          </a:p>
        </p:txBody>
      </p:sp>
      <p:sp>
        <p:nvSpPr>
          <p:cNvPr id="219149" name="Oval 13"/>
          <p:cNvSpPr>
            <a:spLocks noChangeArrowheads="1"/>
          </p:cNvSpPr>
          <p:nvPr/>
        </p:nvSpPr>
        <p:spPr bwMode="auto">
          <a:xfrm>
            <a:off x="3059832" y="5516563"/>
            <a:ext cx="504825" cy="50323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19150" name="Oval 14"/>
          <p:cNvSpPr>
            <a:spLocks noChangeArrowheads="1"/>
          </p:cNvSpPr>
          <p:nvPr/>
        </p:nvSpPr>
        <p:spPr bwMode="auto">
          <a:xfrm>
            <a:off x="1476375" y="2565400"/>
            <a:ext cx="3240088" cy="2592388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19151" name="Oval 15"/>
          <p:cNvSpPr>
            <a:spLocks noChangeArrowheads="1"/>
          </p:cNvSpPr>
          <p:nvPr/>
        </p:nvSpPr>
        <p:spPr bwMode="auto">
          <a:xfrm>
            <a:off x="5148263" y="2420938"/>
            <a:ext cx="2952750" cy="2592387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19152" name="Text Box 16"/>
          <p:cNvSpPr txBox="1">
            <a:spLocks noChangeArrowheads="1"/>
          </p:cNvSpPr>
          <p:nvPr/>
        </p:nvSpPr>
        <p:spPr bwMode="auto">
          <a:xfrm>
            <a:off x="2916238" y="3500438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T</a:t>
            </a:r>
            <a:r>
              <a:rPr lang="en-US" sz="2400" baseline="-25000">
                <a:cs typeface="+mn-cs"/>
              </a:rPr>
              <a:t>1</a:t>
            </a:r>
          </a:p>
        </p:txBody>
      </p:sp>
      <p:sp>
        <p:nvSpPr>
          <p:cNvPr id="219153" name="Text Box 17"/>
          <p:cNvSpPr txBox="1">
            <a:spLocks noChangeArrowheads="1"/>
          </p:cNvSpPr>
          <p:nvPr/>
        </p:nvSpPr>
        <p:spPr bwMode="auto">
          <a:xfrm>
            <a:off x="6516688" y="3357563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T</a:t>
            </a:r>
            <a:r>
              <a:rPr lang="en-US" sz="2400" baseline="-25000">
                <a:cs typeface="+mn-cs"/>
              </a:rPr>
              <a:t>2</a:t>
            </a:r>
          </a:p>
        </p:txBody>
      </p:sp>
      <p:sp>
        <p:nvSpPr>
          <p:cNvPr id="22" name="Text Box 4">
            <a:extLst>
              <a:ext uri="{FF2B5EF4-FFF2-40B4-BE49-F238E27FC236}">
                <a16:creationId xmlns:a16="http://schemas.microsoft.com/office/drawing/2014/main" id="{B2D6C47E-B6EB-7841-BEDC-E6CC153906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0045" y="1708710"/>
            <a:ext cx="277511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/>
              <a:t>Find(7, P) </a:t>
            </a:r>
            <a:r>
              <a:rPr lang="en-US" sz="2800" dirty="0" err="1"/>
              <a:t>liefert</a:t>
            </a:r>
            <a:r>
              <a:rPr lang="en-US" sz="2800" dirty="0"/>
              <a:t> 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C36F5FE-F369-A64E-A8C6-9FA67886EE62}"/>
              </a:ext>
            </a:extLst>
          </p:cNvPr>
          <p:cNvSpPr txBox="1"/>
          <p:nvPr/>
        </p:nvSpPr>
        <p:spPr>
          <a:xfrm>
            <a:off x="481439" y="1188005"/>
            <a:ext cx="22541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2800" dirty="0"/>
              <a:t>Sei P = T</a:t>
            </a:r>
            <a:r>
              <a:rPr lang="en-DE" sz="2800" baseline="-25000" dirty="0"/>
              <a:t>1</a:t>
            </a:r>
            <a:r>
              <a:rPr lang="en-DE" sz="2800" dirty="0"/>
              <a:t> ∪ T</a:t>
            </a:r>
            <a:r>
              <a:rPr lang="en-DE" sz="2800" baseline="-25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217601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9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40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11">
            <a:extLst>
              <a:ext uri="{FF2B5EF4-FFF2-40B4-BE49-F238E27FC236}">
                <a16:creationId xmlns:a16="http://schemas.microsoft.com/office/drawing/2014/main" id="{65E2CFD6-CAF1-C348-AAC5-C243E3641B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512" y="4222750"/>
            <a:ext cx="504825" cy="50323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5</a:t>
            </a:r>
          </a:p>
        </p:txBody>
      </p:sp>
      <p:sp>
        <p:nvSpPr>
          <p:cNvPr id="21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7DC4FE-922C-2249-BDA8-F451D1BA8252}" type="slidenum">
              <a:rPr lang="de-DE"/>
              <a:pPr>
                <a:defRPr/>
              </a:pPr>
              <a:t>11</a:t>
            </a:fld>
            <a:endParaRPr lang="de-DE"/>
          </a:p>
        </p:txBody>
      </p:sp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Union-Find </a:t>
            </a:r>
            <a:r>
              <a:rPr lang="en-US" dirty="0" err="1">
                <a:cs typeface="+mj-cs"/>
              </a:rPr>
              <a:t>Datenstruktur</a:t>
            </a:r>
            <a:endParaRPr lang="en-US" dirty="0">
              <a:cs typeface="+mj-cs"/>
            </a:endParaRPr>
          </a:p>
        </p:txBody>
      </p:sp>
      <p:sp>
        <p:nvSpPr>
          <p:cNvPr id="219140" name="Text Box 4"/>
          <p:cNvSpPr txBox="1">
            <a:spLocks noChangeArrowheads="1"/>
          </p:cNvSpPr>
          <p:nvPr/>
        </p:nvSpPr>
        <p:spPr bwMode="auto">
          <a:xfrm>
            <a:off x="481439" y="1872675"/>
            <a:ext cx="239039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cs typeface="+mn-cs"/>
              </a:rPr>
              <a:t>Union(T</a:t>
            </a:r>
            <a:r>
              <a:rPr lang="en-US" sz="2800" baseline="-25000" dirty="0">
                <a:cs typeface="+mn-cs"/>
              </a:rPr>
              <a:t>1</a:t>
            </a:r>
            <a:r>
              <a:rPr lang="en-US" sz="2800" dirty="0">
                <a:cs typeface="+mn-cs"/>
              </a:rPr>
              <a:t>,T</a:t>
            </a:r>
            <a:r>
              <a:rPr lang="en-US" sz="2800" baseline="-25000" dirty="0">
                <a:cs typeface="+mn-cs"/>
              </a:rPr>
              <a:t>2</a:t>
            </a:r>
            <a:r>
              <a:rPr lang="en-US" sz="2800" dirty="0">
                <a:cs typeface="+mn-cs"/>
              </a:rPr>
              <a:t>, P):</a:t>
            </a:r>
          </a:p>
        </p:txBody>
      </p:sp>
      <p:sp>
        <p:nvSpPr>
          <p:cNvPr id="219141" name="Oval 5"/>
          <p:cNvSpPr>
            <a:spLocks noChangeArrowheads="1"/>
          </p:cNvSpPr>
          <p:nvPr/>
        </p:nvSpPr>
        <p:spPr bwMode="auto">
          <a:xfrm>
            <a:off x="2195513" y="3070225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1</a:t>
            </a:r>
          </a:p>
        </p:txBody>
      </p:sp>
      <p:sp>
        <p:nvSpPr>
          <p:cNvPr id="219142" name="Oval 6"/>
          <p:cNvSpPr>
            <a:spLocks noChangeArrowheads="1"/>
          </p:cNvSpPr>
          <p:nvPr/>
        </p:nvSpPr>
        <p:spPr bwMode="auto">
          <a:xfrm>
            <a:off x="3419475" y="2998788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10</a:t>
            </a:r>
          </a:p>
        </p:txBody>
      </p:sp>
      <p:sp>
        <p:nvSpPr>
          <p:cNvPr id="219143" name="Oval 7"/>
          <p:cNvSpPr>
            <a:spLocks noChangeArrowheads="1"/>
          </p:cNvSpPr>
          <p:nvPr/>
        </p:nvSpPr>
        <p:spPr bwMode="auto">
          <a:xfrm>
            <a:off x="3492500" y="4078288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8</a:t>
            </a:r>
          </a:p>
        </p:txBody>
      </p:sp>
      <p:sp>
        <p:nvSpPr>
          <p:cNvPr id="219144" name="Oval 8"/>
          <p:cNvSpPr>
            <a:spLocks noChangeArrowheads="1"/>
          </p:cNvSpPr>
          <p:nvPr/>
        </p:nvSpPr>
        <p:spPr bwMode="auto">
          <a:xfrm>
            <a:off x="7233892" y="3143113"/>
            <a:ext cx="504825" cy="50323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4</a:t>
            </a:r>
          </a:p>
        </p:txBody>
      </p:sp>
      <p:sp>
        <p:nvSpPr>
          <p:cNvPr id="219145" name="Oval 9"/>
          <p:cNvSpPr>
            <a:spLocks noChangeArrowheads="1"/>
          </p:cNvSpPr>
          <p:nvPr/>
        </p:nvSpPr>
        <p:spPr bwMode="auto">
          <a:xfrm>
            <a:off x="5580063" y="3068638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3</a:t>
            </a:r>
          </a:p>
        </p:txBody>
      </p:sp>
      <p:sp>
        <p:nvSpPr>
          <p:cNvPr id="219146" name="Oval 10"/>
          <p:cNvSpPr>
            <a:spLocks noChangeArrowheads="1"/>
          </p:cNvSpPr>
          <p:nvPr/>
        </p:nvSpPr>
        <p:spPr bwMode="auto">
          <a:xfrm>
            <a:off x="6372225" y="4149725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7</a:t>
            </a:r>
          </a:p>
        </p:txBody>
      </p:sp>
      <p:sp>
        <p:nvSpPr>
          <p:cNvPr id="219148" name="Text Box 12"/>
          <p:cNvSpPr txBox="1">
            <a:spLocks noChangeArrowheads="1"/>
          </p:cNvSpPr>
          <p:nvPr/>
        </p:nvSpPr>
        <p:spPr bwMode="auto">
          <a:xfrm>
            <a:off x="3203575" y="5445125"/>
            <a:ext cx="23599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     : Repräsentant</a:t>
            </a:r>
          </a:p>
        </p:txBody>
      </p:sp>
      <p:sp>
        <p:nvSpPr>
          <p:cNvPr id="219149" name="Oval 13"/>
          <p:cNvSpPr>
            <a:spLocks noChangeArrowheads="1"/>
          </p:cNvSpPr>
          <p:nvPr/>
        </p:nvSpPr>
        <p:spPr bwMode="auto">
          <a:xfrm>
            <a:off x="3059832" y="5516563"/>
            <a:ext cx="504825" cy="50323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19150" name="Oval 14"/>
          <p:cNvSpPr>
            <a:spLocks noChangeArrowheads="1"/>
          </p:cNvSpPr>
          <p:nvPr/>
        </p:nvSpPr>
        <p:spPr bwMode="auto">
          <a:xfrm>
            <a:off x="1476375" y="2565400"/>
            <a:ext cx="3240088" cy="2592388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19151" name="Oval 15"/>
          <p:cNvSpPr>
            <a:spLocks noChangeArrowheads="1"/>
          </p:cNvSpPr>
          <p:nvPr/>
        </p:nvSpPr>
        <p:spPr bwMode="auto">
          <a:xfrm>
            <a:off x="5148263" y="2420938"/>
            <a:ext cx="2952750" cy="2592387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19152" name="Text Box 16"/>
          <p:cNvSpPr txBox="1">
            <a:spLocks noChangeArrowheads="1"/>
          </p:cNvSpPr>
          <p:nvPr/>
        </p:nvSpPr>
        <p:spPr bwMode="auto">
          <a:xfrm>
            <a:off x="2916238" y="3500438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T</a:t>
            </a:r>
            <a:r>
              <a:rPr lang="en-US" sz="2400" baseline="-25000">
                <a:cs typeface="+mn-cs"/>
              </a:rPr>
              <a:t>1</a:t>
            </a:r>
          </a:p>
        </p:txBody>
      </p:sp>
      <p:sp>
        <p:nvSpPr>
          <p:cNvPr id="219153" name="Text Box 17"/>
          <p:cNvSpPr txBox="1">
            <a:spLocks noChangeArrowheads="1"/>
          </p:cNvSpPr>
          <p:nvPr/>
        </p:nvSpPr>
        <p:spPr bwMode="auto">
          <a:xfrm>
            <a:off x="6516688" y="3357563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T</a:t>
            </a:r>
            <a:r>
              <a:rPr lang="en-US" sz="2400" baseline="-25000">
                <a:cs typeface="+mn-cs"/>
              </a:rPr>
              <a:t>2</a:t>
            </a:r>
          </a:p>
        </p:txBody>
      </p:sp>
      <p:sp>
        <p:nvSpPr>
          <p:cNvPr id="219154" name="Oval 18"/>
          <p:cNvSpPr>
            <a:spLocks noChangeArrowheads="1"/>
          </p:cNvSpPr>
          <p:nvPr/>
        </p:nvSpPr>
        <p:spPr bwMode="auto">
          <a:xfrm>
            <a:off x="1331913" y="2420938"/>
            <a:ext cx="6985000" cy="2879725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19155" name="Text Box 19"/>
          <p:cNvSpPr txBox="1">
            <a:spLocks noChangeArrowheads="1"/>
          </p:cNvSpPr>
          <p:nvPr/>
        </p:nvSpPr>
        <p:spPr bwMode="auto">
          <a:xfrm>
            <a:off x="4414650" y="4633893"/>
            <a:ext cx="10422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DE" sz="2400" dirty="0"/>
              <a:t>T</a:t>
            </a:r>
            <a:r>
              <a:rPr lang="en-DE" sz="2400" baseline="-25000" dirty="0"/>
              <a:t>1</a:t>
            </a:r>
            <a:r>
              <a:rPr lang="en-DE" sz="2400" dirty="0"/>
              <a:t> ∪ T</a:t>
            </a:r>
            <a:r>
              <a:rPr lang="en-DE" sz="2400" baseline="-25000" dirty="0"/>
              <a:t>2</a:t>
            </a:r>
            <a:endParaRPr lang="en-US" sz="2400" baseline="-25000" dirty="0"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5AEA5A3-4D4A-2D45-89E1-C9DDC96EADBF}"/>
              </a:ext>
            </a:extLst>
          </p:cNvPr>
          <p:cNvSpPr txBox="1"/>
          <p:nvPr/>
        </p:nvSpPr>
        <p:spPr>
          <a:xfrm>
            <a:off x="481439" y="1188005"/>
            <a:ext cx="22541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2800" dirty="0"/>
              <a:t>Sei P = T</a:t>
            </a:r>
            <a:r>
              <a:rPr lang="en-DE" sz="2800" baseline="-25000" dirty="0"/>
              <a:t>1</a:t>
            </a:r>
            <a:r>
              <a:rPr lang="en-DE" sz="2800" dirty="0"/>
              <a:t> ∪ T</a:t>
            </a:r>
            <a:r>
              <a:rPr lang="en-DE" sz="2800" baseline="-25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48330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19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219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219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219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1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1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50" grpId="0" animBg="1"/>
      <p:bldP spid="219151" grpId="0" animBg="1"/>
      <p:bldP spid="219152" grpId="0"/>
      <p:bldP spid="219153" grpId="0"/>
      <p:bldP spid="219154" grpId="0" animBg="1"/>
      <p:bldP spid="21915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96BFBD-91B0-9D4D-8B3A-E76DD1BE6266}" type="slidenum">
              <a:rPr lang="de-DE"/>
              <a:pPr>
                <a:defRPr/>
              </a:pPr>
              <a:t>12</a:t>
            </a:fld>
            <a:endParaRPr lang="de-DE"/>
          </a:p>
        </p:txBody>
      </p:sp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Union-Find Datenstruktur</a:t>
            </a:r>
          </a:p>
        </p:txBody>
      </p:sp>
      <p:sp>
        <p:nvSpPr>
          <p:cNvPr id="221187" name="Text Box 3"/>
          <p:cNvSpPr txBox="1">
            <a:spLocks noChangeArrowheads="1"/>
          </p:cNvSpPr>
          <p:nvPr/>
        </p:nvSpPr>
        <p:spPr bwMode="auto">
          <a:xfrm>
            <a:off x="900113" y="1557338"/>
            <a:ext cx="295946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cs typeface="+mn-cs"/>
              </a:rPr>
              <a:t>Find(10, P) </a:t>
            </a:r>
            <a:r>
              <a:rPr lang="en-US" sz="2800" dirty="0" err="1">
                <a:cs typeface="+mn-cs"/>
              </a:rPr>
              <a:t>liefert</a:t>
            </a:r>
            <a:r>
              <a:rPr lang="en-US" sz="2800" dirty="0">
                <a:cs typeface="+mn-cs"/>
              </a:rPr>
              <a:t> 4</a:t>
            </a:r>
          </a:p>
        </p:txBody>
      </p:sp>
      <p:sp>
        <p:nvSpPr>
          <p:cNvPr id="221188" name="Oval 4"/>
          <p:cNvSpPr>
            <a:spLocks noChangeArrowheads="1"/>
          </p:cNvSpPr>
          <p:nvPr/>
        </p:nvSpPr>
        <p:spPr bwMode="auto">
          <a:xfrm>
            <a:off x="2195513" y="3070225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1</a:t>
            </a:r>
          </a:p>
        </p:txBody>
      </p:sp>
      <p:sp>
        <p:nvSpPr>
          <p:cNvPr id="221189" name="Oval 5"/>
          <p:cNvSpPr>
            <a:spLocks noChangeArrowheads="1"/>
          </p:cNvSpPr>
          <p:nvPr/>
        </p:nvSpPr>
        <p:spPr bwMode="auto">
          <a:xfrm>
            <a:off x="3419475" y="2998788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10</a:t>
            </a:r>
          </a:p>
        </p:txBody>
      </p:sp>
      <p:sp>
        <p:nvSpPr>
          <p:cNvPr id="221190" name="Oval 6"/>
          <p:cNvSpPr>
            <a:spLocks noChangeArrowheads="1"/>
          </p:cNvSpPr>
          <p:nvPr/>
        </p:nvSpPr>
        <p:spPr bwMode="auto">
          <a:xfrm>
            <a:off x="3492500" y="4078288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8</a:t>
            </a:r>
          </a:p>
        </p:txBody>
      </p:sp>
      <p:sp>
        <p:nvSpPr>
          <p:cNvPr id="221191" name="Oval 7"/>
          <p:cNvSpPr>
            <a:spLocks noChangeArrowheads="1"/>
          </p:cNvSpPr>
          <p:nvPr/>
        </p:nvSpPr>
        <p:spPr bwMode="auto">
          <a:xfrm>
            <a:off x="2195513" y="4222750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5</a:t>
            </a:r>
          </a:p>
        </p:txBody>
      </p:sp>
      <p:sp>
        <p:nvSpPr>
          <p:cNvPr id="221192" name="Oval 8"/>
          <p:cNvSpPr>
            <a:spLocks noChangeArrowheads="1"/>
          </p:cNvSpPr>
          <p:nvPr/>
        </p:nvSpPr>
        <p:spPr bwMode="auto">
          <a:xfrm>
            <a:off x="5580063" y="3068638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3</a:t>
            </a:r>
          </a:p>
        </p:txBody>
      </p:sp>
      <p:sp>
        <p:nvSpPr>
          <p:cNvPr id="221193" name="Oval 9"/>
          <p:cNvSpPr>
            <a:spLocks noChangeArrowheads="1"/>
          </p:cNvSpPr>
          <p:nvPr/>
        </p:nvSpPr>
        <p:spPr bwMode="auto">
          <a:xfrm>
            <a:off x="6372225" y="4149725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7</a:t>
            </a:r>
          </a:p>
        </p:txBody>
      </p:sp>
      <p:sp>
        <p:nvSpPr>
          <p:cNvPr id="221194" name="Oval 10"/>
          <p:cNvSpPr>
            <a:spLocks noChangeArrowheads="1"/>
          </p:cNvSpPr>
          <p:nvPr/>
        </p:nvSpPr>
        <p:spPr bwMode="auto">
          <a:xfrm>
            <a:off x="7235825" y="3141663"/>
            <a:ext cx="504825" cy="503237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cs typeface="+mn-cs"/>
              </a:rPr>
              <a:t>4</a:t>
            </a:r>
          </a:p>
        </p:txBody>
      </p:sp>
      <p:sp>
        <p:nvSpPr>
          <p:cNvPr id="221195" name="Text Box 11"/>
          <p:cNvSpPr txBox="1">
            <a:spLocks noChangeArrowheads="1"/>
          </p:cNvSpPr>
          <p:nvPr/>
        </p:nvSpPr>
        <p:spPr bwMode="auto">
          <a:xfrm>
            <a:off x="3203575" y="5445125"/>
            <a:ext cx="23599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cs typeface="+mn-cs"/>
              </a:rPr>
              <a:t>     : Repräsentant</a:t>
            </a:r>
          </a:p>
        </p:txBody>
      </p:sp>
      <p:sp>
        <p:nvSpPr>
          <p:cNvPr id="221196" name="Oval 12"/>
          <p:cNvSpPr>
            <a:spLocks noChangeArrowheads="1"/>
          </p:cNvSpPr>
          <p:nvPr/>
        </p:nvSpPr>
        <p:spPr bwMode="auto">
          <a:xfrm>
            <a:off x="3059832" y="5516563"/>
            <a:ext cx="504825" cy="50323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21201" name="Oval 17"/>
          <p:cNvSpPr>
            <a:spLocks noChangeArrowheads="1"/>
          </p:cNvSpPr>
          <p:nvPr/>
        </p:nvSpPr>
        <p:spPr bwMode="auto">
          <a:xfrm>
            <a:off x="1331913" y="2420938"/>
            <a:ext cx="6985000" cy="2879725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21202" name="Text Box 18"/>
          <p:cNvSpPr txBox="1">
            <a:spLocks noChangeArrowheads="1"/>
          </p:cNvSpPr>
          <p:nvPr/>
        </p:nvSpPr>
        <p:spPr bwMode="auto">
          <a:xfrm>
            <a:off x="4716463" y="3644900"/>
            <a:ext cx="369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cs typeface="+mn-cs"/>
              </a:rPr>
              <a:t>T</a:t>
            </a:r>
            <a:endParaRPr lang="en-US" sz="2400" baseline="-250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30993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95B18-FBED-4F4F-9794-123B9C151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Repräsentation einer Partition?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6F7E8-C2BD-7B4B-886C-65FFB1E26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196975"/>
            <a:ext cx="8507413" cy="496887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de-DE" dirty="0">
                <a:solidFill>
                  <a:srgbClr val="0833FF"/>
                </a:solidFill>
              </a:rPr>
              <a:t>Verkettete Liste </a:t>
            </a:r>
            <a:r>
              <a:rPr lang="de-DE" dirty="0"/>
              <a:t>mit Repräsentant als Listenende und Endelementzeiger (wie bei Schlangen)</a:t>
            </a:r>
          </a:p>
          <a:p>
            <a:pPr lvl="1"/>
            <a:r>
              <a:rPr lang="de-DE" dirty="0">
                <a:solidFill>
                  <a:srgbClr val="00B050"/>
                </a:solidFill>
              </a:rPr>
              <a:t>Schnell</a:t>
            </a:r>
            <a:r>
              <a:rPr lang="de-DE" dirty="0"/>
              <a:t> bei </a:t>
            </a:r>
            <a:r>
              <a:rPr lang="de-DE" dirty="0" err="1">
                <a:solidFill>
                  <a:srgbClr val="0833FF"/>
                </a:solidFill>
              </a:rPr>
              <a:t>union</a:t>
            </a:r>
            <a:r>
              <a:rPr lang="de-DE" dirty="0">
                <a:solidFill>
                  <a:srgbClr val="0833FF"/>
                </a:solidFill>
              </a:rPr>
              <a:t> </a:t>
            </a:r>
            <a:r>
              <a:rPr lang="de-DE" dirty="0"/>
              <a:t>(eine Liste an andere hängen)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O(1)</a:t>
            </a:r>
          </a:p>
          <a:p>
            <a:pPr lvl="1"/>
            <a:r>
              <a:rPr lang="de-DE" dirty="0">
                <a:solidFill>
                  <a:srgbClr val="FF0000"/>
                </a:solidFill>
              </a:rPr>
              <a:t>Langsam</a:t>
            </a:r>
            <a:r>
              <a:rPr lang="de-DE" dirty="0"/>
              <a:t> bei </a:t>
            </a:r>
            <a:r>
              <a:rPr lang="de-DE" dirty="0">
                <a:solidFill>
                  <a:srgbClr val="0833FF"/>
                </a:solidFill>
              </a:rPr>
              <a:t>find </a:t>
            </a:r>
            <a:r>
              <a:rPr lang="de-DE" dirty="0"/>
              <a:t>(durchlaufen bis zum Ende)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O(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endParaRPr lang="de-DE" dirty="0"/>
          </a:p>
          <a:p>
            <a:pPr marL="514350" indent="-514350">
              <a:buFont typeface="+mj-lt"/>
              <a:buAutoNum type="arabicPeriod"/>
            </a:pPr>
            <a:r>
              <a:rPr lang="de-DE" dirty="0">
                <a:solidFill>
                  <a:srgbClr val="0833FF"/>
                </a:solidFill>
              </a:rPr>
              <a:t>Zweischichtiger Baum </a:t>
            </a:r>
            <a:r>
              <a:rPr lang="de-DE" dirty="0"/>
              <a:t>mit Repräsentant als Wurzel, Elemente als Blattknoten unter Wurzel mit Zeigern auf Wurzel</a:t>
            </a:r>
          </a:p>
          <a:p>
            <a:pPr lvl="1"/>
            <a:r>
              <a:rPr lang="de-DE" dirty="0">
                <a:solidFill>
                  <a:srgbClr val="00B050"/>
                </a:solidFill>
              </a:rPr>
              <a:t>Schnell</a:t>
            </a:r>
            <a:r>
              <a:rPr lang="de-DE" dirty="0"/>
              <a:t> bei </a:t>
            </a:r>
            <a:r>
              <a:rPr lang="de-DE" dirty="0">
                <a:solidFill>
                  <a:srgbClr val="0833FF"/>
                </a:solidFill>
              </a:rPr>
              <a:t>find </a:t>
            </a:r>
            <a:r>
              <a:rPr lang="de-DE" dirty="0"/>
              <a:t>(sofort von Blatt an Wurzel)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O(1)</a:t>
            </a:r>
            <a:endParaRPr lang="de-DE" dirty="0"/>
          </a:p>
          <a:p>
            <a:pPr lvl="1"/>
            <a:r>
              <a:rPr lang="de-DE" dirty="0">
                <a:solidFill>
                  <a:srgbClr val="FF0000"/>
                </a:solidFill>
              </a:rPr>
              <a:t>Langsam</a:t>
            </a:r>
            <a:r>
              <a:rPr lang="de-DE" dirty="0"/>
              <a:t> bei </a:t>
            </a:r>
            <a:r>
              <a:rPr lang="de-DE" dirty="0" err="1">
                <a:solidFill>
                  <a:srgbClr val="0833FF"/>
                </a:solidFill>
              </a:rPr>
              <a:t>union</a:t>
            </a:r>
            <a:r>
              <a:rPr lang="de-DE" dirty="0">
                <a:solidFill>
                  <a:srgbClr val="0833FF"/>
                </a:solidFill>
              </a:rPr>
              <a:t> </a:t>
            </a:r>
            <a:r>
              <a:rPr lang="de-DE" dirty="0"/>
              <a:t>(für eine Partition alle Blattknoten und Wurzel umhängen)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O(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B282A8-015A-FB48-8570-00FA03E36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3654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66869" y="6400502"/>
            <a:ext cx="1008063" cy="196850"/>
          </a:xfrm>
        </p:spPr>
        <p:txBody>
          <a:bodyPr/>
          <a:lstStyle/>
          <a:p>
            <a:pPr>
              <a:defRPr/>
            </a:pPr>
            <a:fld id="{B1E075D5-39EC-E046-8CE5-038274589E03}" type="slidenum">
              <a:rPr lang="de-DE"/>
              <a:pPr>
                <a:defRPr/>
              </a:pPr>
              <a:t>14</a:t>
            </a:fld>
            <a:endParaRPr lang="de-DE" dirty="0"/>
          </a:p>
        </p:txBody>
      </p:sp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Union-Find Datenstruktur: Gerichteter Baum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517732" cy="496887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de-DE" dirty="0">
                <a:solidFill>
                  <a:schemeClr val="accent2"/>
                </a:solidFill>
                <a:cs typeface="+mn-cs"/>
              </a:rPr>
              <a:t>Idee:</a:t>
            </a:r>
            <a:r>
              <a:rPr lang="de-DE" dirty="0">
                <a:cs typeface="+mn-cs"/>
              </a:rPr>
              <a:t> Repräsentiere jede der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m</a:t>
            </a:r>
            <a:r>
              <a:rPr lang="de-DE" dirty="0">
                <a:cs typeface="+mn-cs"/>
              </a:rPr>
              <a:t> Teilmengen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T</a:t>
            </a:r>
            <a:r>
              <a:rPr lang="de-DE" baseline="-250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i</a:t>
            </a:r>
            <a:r>
              <a:rPr lang="de-DE" dirty="0">
                <a:cs typeface="+mn-cs"/>
              </a:rPr>
              <a:t> einer Partitionierung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P</a:t>
            </a:r>
            <a:r>
              <a:rPr lang="de-DE" dirty="0">
                <a:cs typeface="+mn-cs"/>
              </a:rPr>
              <a:t> als </a:t>
            </a:r>
            <a:r>
              <a:rPr lang="de-DE" dirty="0">
                <a:solidFill>
                  <a:srgbClr val="FF0000"/>
                </a:solidFill>
                <a:cs typeface="+mn-cs"/>
              </a:rPr>
              <a:t>mehrschichtigen</a:t>
            </a:r>
            <a:r>
              <a:rPr lang="de-DE" dirty="0">
                <a:cs typeface="+mn-cs"/>
              </a:rPr>
              <a:t> gerichteten Baum mit Wurzel als Repräsentant</a:t>
            </a:r>
          </a:p>
          <a:p>
            <a:pPr lvl="1" eaLnBrk="1" hangingPunct="1">
              <a:defRPr/>
            </a:pPr>
            <a:r>
              <a:rPr lang="de-DE" sz="2000" dirty="0">
                <a:cs typeface="+mn-cs"/>
              </a:rPr>
              <a:t>Partitionierung als </a:t>
            </a:r>
            <a:r>
              <a:rPr lang="de-DE" sz="2000" dirty="0">
                <a:solidFill>
                  <a:srgbClr val="0833FF"/>
                </a:solidFill>
                <a:cs typeface="+mn-cs"/>
              </a:rPr>
              <a:t>Wald von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m </a:t>
            </a:r>
            <a:r>
              <a:rPr lang="de-DE" sz="2000" dirty="0">
                <a:solidFill>
                  <a:srgbClr val="0833FF"/>
                </a:solidFill>
                <a:cs typeface="+mn-cs"/>
              </a:rPr>
              <a:t>Bäumen</a:t>
            </a:r>
          </a:p>
          <a:p>
            <a:pPr lvl="1" eaLnBrk="1" hangingPunct="1">
              <a:defRPr/>
            </a:pPr>
            <a:endParaRPr lang="de-DE" sz="2000" dirty="0">
              <a:solidFill>
                <a:srgbClr val="0833FF"/>
              </a:solidFill>
              <a:cs typeface="+mn-cs"/>
            </a:endParaRPr>
          </a:p>
          <a:p>
            <a:pPr lvl="1" eaLnBrk="1" hangingPunct="1">
              <a:defRPr/>
            </a:pPr>
            <a:endParaRPr lang="de-DE" sz="2000" dirty="0">
              <a:solidFill>
                <a:srgbClr val="0833FF"/>
              </a:solidFill>
              <a:cs typeface="+mn-cs"/>
            </a:endParaRPr>
          </a:p>
          <a:p>
            <a:pPr lvl="1" eaLnBrk="1" hangingPunct="1">
              <a:defRPr/>
            </a:pPr>
            <a:endParaRPr lang="de-DE" sz="2000" dirty="0">
              <a:solidFill>
                <a:srgbClr val="0833FF"/>
              </a:solidFill>
              <a:cs typeface="+mn-cs"/>
            </a:endParaRPr>
          </a:p>
          <a:p>
            <a:pPr lvl="1" eaLnBrk="1" hangingPunct="1">
              <a:defRPr/>
            </a:pPr>
            <a:endParaRPr lang="de-DE" sz="2000" dirty="0">
              <a:solidFill>
                <a:srgbClr val="0833FF"/>
              </a:solidFill>
              <a:cs typeface="+mn-cs"/>
            </a:endParaRPr>
          </a:p>
          <a:p>
            <a:pPr marL="457200" lvl="1" indent="0" eaLnBrk="1" hangingPunct="1">
              <a:buNone/>
              <a:defRPr/>
            </a:pPr>
            <a:endParaRPr lang="de-DE" sz="2000" dirty="0">
              <a:solidFill>
                <a:srgbClr val="0833FF"/>
              </a:solidFill>
              <a:cs typeface="+mn-cs"/>
            </a:endParaRPr>
          </a:p>
          <a:p>
            <a:pPr lvl="1" eaLnBrk="1" hangingPunct="1">
              <a:defRPr/>
            </a:pPr>
            <a:endParaRPr lang="de-DE" sz="2000" dirty="0">
              <a:cs typeface="+mn-cs"/>
            </a:endParaRPr>
          </a:p>
          <a:p>
            <a:pPr lvl="1" eaLnBrk="1" hangingPunct="1">
              <a:defRPr/>
            </a:pPr>
            <a:endParaRPr lang="de-DE" sz="2000" dirty="0">
              <a:cs typeface="+mn-cs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2483768" y="6207695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200">
                <a:solidFill>
                  <a:srgbClr val="0000FF"/>
                </a:solidFill>
              </a:rPr>
              <a:t>Galler, Bernard A.; Fischer, Michael J., An improved equivalence algorithm, Communications of the ACM 7 (5): 301–303, </a:t>
            </a:r>
            <a:r>
              <a:rPr lang="de-DE" sz="1200" b="1">
                <a:solidFill>
                  <a:srgbClr val="FF0000"/>
                </a:solidFill>
              </a:rPr>
              <a:t>1964</a:t>
            </a:r>
          </a:p>
        </p:txBody>
      </p:sp>
      <p:sp>
        <p:nvSpPr>
          <p:cNvPr id="222212" name="Oval 4"/>
          <p:cNvSpPr>
            <a:spLocks noChangeArrowheads="1"/>
          </p:cNvSpPr>
          <p:nvPr/>
        </p:nvSpPr>
        <p:spPr bwMode="auto">
          <a:xfrm>
            <a:off x="2051050" y="3459162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222213" name="Oval 5"/>
          <p:cNvSpPr>
            <a:spLocks noChangeArrowheads="1"/>
          </p:cNvSpPr>
          <p:nvPr/>
        </p:nvSpPr>
        <p:spPr bwMode="auto">
          <a:xfrm>
            <a:off x="3275013" y="3501826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</a:p>
        </p:txBody>
      </p:sp>
      <p:sp>
        <p:nvSpPr>
          <p:cNvPr id="222214" name="Oval 6"/>
          <p:cNvSpPr>
            <a:spLocks noChangeArrowheads="1"/>
          </p:cNvSpPr>
          <p:nvPr/>
        </p:nvSpPr>
        <p:spPr bwMode="auto">
          <a:xfrm>
            <a:off x="3348038" y="4221088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</a:p>
        </p:txBody>
      </p:sp>
      <p:sp>
        <p:nvSpPr>
          <p:cNvPr id="222215" name="Oval 7"/>
          <p:cNvSpPr>
            <a:spLocks noChangeArrowheads="1"/>
          </p:cNvSpPr>
          <p:nvPr/>
        </p:nvSpPr>
        <p:spPr bwMode="auto">
          <a:xfrm>
            <a:off x="2051050" y="4365551"/>
            <a:ext cx="504825" cy="50323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222216" name="Oval 8"/>
          <p:cNvSpPr>
            <a:spLocks noChangeArrowheads="1"/>
          </p:cNvSpPr>
          <p:nvPr/>
        </p:nvSpPr>
        <p:spPr bwMode="auto">
          <a:xfrm>
            <a:off x="1331913" y="3285131"/>
            <a:ext cx="3240087" cy="1872061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22218" name="Text Box 10"/>
          <p:cNvSpPr txBox="1">
            <a:spLocks noChangeArrowheads="1"/>
          </p:cNvSpPr>
          <p:nvPr/>
        </p:nvSpPr>
        <p:spPr bwMode="auto">
          <a:xfrm>
            <a:off x="2771775" y="3962399"/>
            <a:ext cx="38504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 err="1">
                <a:cs typeface="+mn-cs"/>
              </a:rPr>
              <a:t>T</a:t>
            </a:r>
            <a:r>
              <a:rPr lang="de-DE" sz="2400" baseline="-25000" dirty="0" err="1">
                <a:cs typeface="+mn-cs"/>
              </a:rPr>
              <a:t>i</a:t>
            </a:r>
            <a:endParaRPr lang="de-DE" sz="2400" baseline="-25000" dirty="0">
              <a:cs typeface="+mn-cs"/>
            </a:endParaRPr>
          </a:p>
        </p:txBody>
      </p:sp>
      <p:sp>
        <p:nvSpPr>
          <p:cNvPr id="222219" name="Line 11"/>
          <p:cNvSpPr>
            <a:spLocks noChangeShapeType="1"/>
          </p:cNvSpPr>
          <p:nvPr/>
        </p:nvSpPr>
        <p:spPr bwMode="auto">
          <a:xfrm>
            <a:off x="4932363" y="4394324"/>
            <a:ext cx="720725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22220" name="Oval 12"/>
          <p:cNvSpPr>
            <a:spLocks noChangeArrowheads="1"/>
          </p:cNvSpPr>
          <p:nvPr/>
        </p:nvSpPr>
        <p:spPr bwMode="auto">
          <a:xfrm>
            <a:off x="7262813" y="2421221"/>
            <a:ext cx="504825" cy="50323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222223" name="Oval 15"/>
          <p:cNvSpPr>
            <a:spLocks noChangeArrowheads="1"/>
          </p:cNvSpPr>
          <p:nvPr/>
        </p:nvSpPr>
        <p:spPr bwMode="auto">
          <a:xfrm>
            <a:off x="5822951" y="4581809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</a:p>
        </p:txBody>
      </p:sp>
      <p:grpSp>
        <p:nvGrpSpPr>
          <p:cNvPr id="18447" name="Group 18"/>
          <p:cNvGrpSpPr>
            <a:grpSpLocks/>
          </p:cNvGrpSpPr>
          <p:nvPr/>
        </p:nvGrpSpPr>
        <p:grpSpPr bwMode="auto">
          <a:xfrm>
            <a:off x="6326188" y="2853021"/>
            <a:ext cx="936625" cy="1008063"/>
            <a:chOff x="3696" y="2296"/>
            <a:chExt cx="590" cy="635"/>
          </a:xfrm>
        </p:grpSpPr>
        <p:sp>
          <p:nvSpPr>
            <p:cNvPr id="222221" name="Oval 13"/>
            <p:cNvSpPr>
              <a:spLocks noChangeArrowheads="1"/>
            </p:cNvSpPr>
            <p:nvPr/>
          </p:nvSpPr>
          <p:spPr bwMode="auto">
            <a:xfrm>
              <a:off x="3696" y="2614"/>
              <a:ext cx="318" cy="31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de-DE">
                  <a:cs typeface="+mn-cs"/>
                </a:rPr>
                <a:t>1</a:t>
              </a:r>
            </a:p>
          </p:txBody>
        </p:sp>
        <p:sp>
          <p:nvSpPr>
            <p:cNvPr id="222224" name="Line 16"/>
            <p:cNvSpPr>
              <a:spLocks noChangeShapeType="1"/>
            </p:cNvSpPr>
            <p:nvPr/>
          </p:nvSpPr>
          <p:spPr bwMode="auto">
            <a:xfrm flipV="1">
              <a:off x="3969" y="2296"/>
              <a:ext cx="317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18448" name="Group 19"/>
          <p:cNvGrpSpPr>
            <a:grpSpLocks/>
          </p:cNvGrpSpPr>
          <p:nvPr/>
        </p:nvGrpSpPr>
        <p:grpSpPr bwMode="auto">
          <a:xfrm flipH="1">
            <a:off x="7767638" y="2853021"/>
            <a:ext cx="936625" cy="1008063"/>
            <a:chOff x="3696" y="2296"/>
            <a:chExt cx="590" cy="635"/>
          </a:xfrm>
        </p:grpSpPr>
        <p:sp>
          <p:nvSpPr>
            <p:cNvPr id="222228" name="Oval 20"/>
            <p:cNvSpPr>
              <a:spLocks noChangeArrowheads="1"/>
            </p:cNvSpPr>
            <p:nvPr/>
          </p:nvSpPr>
          <p:spPr bwMode="auto">
            <a:xfrm>
              <a:off x="3696" y="2614"/>
              <a:ext cx="318" cy="31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de-DE">
                  <a:cs typeface="+mn-cs"/>
                </a:rPr>
                <a:t>10</a:t>
              </a:r>
            </a:p>
          </p:txBody>
        </p:sp>
        <p:sp>
          <p:nvSpPr>
            <p:cNvPr id="222229" name="Line 21"/>
            <p:cNvSpPr>
              <a:spLocks noChangeShapeType="1"/>
            </p:cNvSpPr>
            <p:nvPr/>
          </p:nvSpPr>
          <p:spPr bwMode="auto">
            <a:xfrm flipV="1">
              <a:off x="3969" y="2296"/>
              <a:ext cx="317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222230" name="Line 22"/>
          <p:cNvSpPr>
            <a:spLocks noChangeShapeType="1"/>
          </p:cNvSpPr>
          <p:nvPr/>
        </p:nvSpPr>
        <p:spPr bwMode="auto">
          <a:xfrm flipV="1">
            <a:off x="6183313" y="3861084"/>
            <a:ext cx="287338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38713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D6436-B997-E543-A532-E00AACD77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Union-Find-Datenstruktur als Black-Box-ADT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91E5F7-75D4-D641-B389-070542D560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&lt;&gt;: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Partitioning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dirty="0"/>
              <a:t>erzeugt eine neue Partitionierungsinstanz</a:t>
            </a:r>
          </a:p>
          <a:p>
            <a:pPr eaLnBrk="1" hangingPunct="1">
              <a:defRPr/>
            </a:pPr>
            <a:r>
              <a:rPr lang="de-DE" sz="2000" dirty="0"/>
              <a:t>Black-Box-API</a:t>
            </a:r>
          </a:p>
          <a:p>
            <a:pPr lvl="1" eaLnBrk="1" hangingPunct="1">
              <a:defRPr/>
            </a:pPr>
            <a:r>
              <a:rPr lang="de-DE" sz="2000" dirty="0" err="1">
                <a:solidFill>
                  <a:srgbClr val="FF0000"/>
                </a:solidFill>
              </a:rPr>
              <a:t>makeSet</a:t>
            </a:r>
            <a:r>
              <a:rPr lang="de-DE" sz="2000" dirty="0">
                <a:solidFill>
                  <a:srgbClr val="FF0000"/>
                </a:solidFill>
              </a:rPr>
              <a:t>(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de-DE" sz="2000" dirty="0" err="1">
                <a:solidFill>
                  <a:srgbClr val="0833FF"/>
                </a:solidFill>
              </a:rPr>
              <a:t>:Integer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P:Partitioning</a:t>
            </a:r>
            <a:r>
              <a:rPr lang="de-DE" sz="2000" dirty="0">
                <a:solidFill>
                  <a:srgbClr val="FF0000"/>
                </a:solidFill>
              </a:rPr>
              <a:t>)</a:t>
            </a:r>
          </a:p>
          <a:p>
            <a:pPr lvl="1" eaLnBrk="1" hangingPunct="1">
              <a:defRPr/>
            </a:pPr>
            <a:r>
              <a:rPr lang="de-DE" sz="2000" dirty="0" err="1">
                <a:solidFill>
                  <a:srgbClr val="FF0000"/>
                </a:solidFill>
              </a:rPr>
              <a:t>union</a:t>
            </a:r>
            <a:r>
              <a:rPr lang="de-DE" sz="2000" dirty="0">
                <a:solidFill>
                  <a:srgbClr val="FF0000"/>
                </a:solidFill>
              </a:rPr>
              <a:t>(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de-DE" sz="2000" dirty="0">
                <a:solidFill>
                  <a:srgbClr val="0833FF"/>
                </a:solidFill>
              </a:rPr>
              <a:t> :Integer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,T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de-DE" sz="2000" dirty="0">
                <a:solidFill>
                  <a:srgbClr val="0833FF"/>
                </a:solidFill>
              </a:rPr>
              <a:t> :Integer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P:Partitioning</a:t>
            </a:r>
            <a:r>
              <a:rPr lang="de-DE" sz="2000" dirty="0">
                <a:solidFill>
                  <a:srgbClr val="FF0000"/>
                </a:solidFill>
              </a:rPr>
              <a:t>)</a:t>
            </a:r>
          </a:p>
          <a:p>
            <a:pPr lvl="1" eaLnBrk="1" hangingPunct="1">
              <a:defRPr/>
            </a:pPr>
            <a:r>
              <a:rPr lang="de-DE" sz="2000" dirty="0">
                <a:solidFill>
                  <a:srgbClr val="FF0000"/>
                </a:solidFill>
              </a:rPr>
              <a:t>find(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de-DE" sz="2000" dirty="0">
                <a:solidFill>
                  <a:srgbClr val="0833FF"/>
                </a:solidFill>
              </a:rPr>
              <a:t> :Integer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P:Partitioning</a:t>
            </a:r>
            <a:r>
              <a:rPr lang="de-DE" sz="2000" dirty="0">
                <a:solidFill>
                  <a:srgbClr val="FF0000"/>
                </a:solidFill>
              </a:rPr>
              <a:t>)</a:t>
            </a:r>
            <a:endParaRPr lang="de-DE" sz="2000" dirty="0"/>
          </a:p>
          <a:p>
            <a:pPr eaLnBrk="1" hangingPunct="1">
              <a:defRPr/>
            </a:pPr>
            <a:r>
              <a:rPr lang="de-DE" sz="2000" dirty="0"/>
              <a:t>Abbildung  von Schlüsseln auf (interne) Knoten in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O(1)</a:t>
            </a:r>
            <a:r>
              <a:rPr lang="de-DE" sz="2000" dirty="0"/>
              <a:t> notwendig</a:t>
            </a:r>
          </a:p>
          <a:p>
            <a:pPr lvl="1" eaLnBrk="1" hangingPunct="1">
              <a:defRPr/>
            </a:pPr>
            <a:r>
              <a:rPr lang="de-DE" sz="2000" dirty="0"/>
              <a:t>Realisierbar  bei </a:t>
            </a:r>
            <a:r>
              <a:rPr lang="de-DE" sz="2000" dirty="0">
                <a:solidFill>
                  <a:srgbClr val="0833FF"/>
                </a:solidFill>
              </a:rPr>
              <a:t>ganzen Zahlen als Schlüssel </a:t>
            </a:r>
            <a:r>
              <a:rPr lang="de-DE" sz="2000" dirty="0"/>
              <a:t>z.B. über </a:t>
            </a:r>
            <a:r>
              <a:rPr lang="de-DE" sz="2000" dirty="0">
                <a:solidFill>
                  <a:srgbClr val="0833FF"/>
                </a:solidFill>
              </a:rPr>
              <a:t>Array</a:t>
            </a:r>
          </a:p>
          <a:p>
            <a:pPr lvl="1" eaLnBrk="1" hangingPunct="1">
              <a:defRPr/>
            </a:pPr>
            <a:r>
              <a:rPr lang="de-DE" sz="2000" dirty="0"/>
              <a:t>Werte der Arrayelemente sind Zeiger auf (interne) Knoten</a:t>
            </a:r>
          </a:p>
          <a:p>
            <a:pPr lvl="1" eaLnBrk="1" hangingPunct="1">
              <a:defRPr/>
            </a:pPr>
            <a:r>
              <a:rPr lang="de-DE" sz="2000" dirty="0"/>
              <a:t>Schlüssel werden als Indexe verwendet</a:t>
            </a:r>
          </a:p>
          <a:p>
            <a:pPr lvl="1" eaLnBrk="1" hangingPunct="1">
              <a:defRPr/>
            </a:pPr>
            <a:r>
              <a:rPr lang="de-DE" sz="2000" dirty="0"/>
              <a:t>Assoziation Schlüssel zu Knoten in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O(1)</a:t>
            </a:r>
          </a:p>
          <a:p>
            <a:pPr lvl="1" eaLnBrk="1" hangingPunct="1">
              <a:defRPr/>
            </a:pPr>
            <a:r>
              <a:rPr lang="de-DE" sz="2000" dirty="0"/>
              <a:t>Array gespeichert als interne Repräsentation in </a:t>
            </a:r>
            <a:r>
              <a:rPr lang="de-DE" sz="2000" dirty="0" err="1">
                <a:solidFill>
                  <a:srgbClr val="0833FF"/>
                </a:solidFill>
              </a:rPr>
              <a:t>Partitioning</a:t>
            </a:r>
            <a:r>
              <a:rPr lang="de-DE" sz="2000" dirty="0"/>
              <a:t>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P</a:t>
            </a:r>
          </a:p>
          <a:p>
            <a:pPr eaLnBrk="1" hangingPunct="1">
              <a:defRPr/>
            </a:pPr>
            <a:r>
              <a:rPr lang="de-DE" sz="2000" dirty="0"/>
              <a:t>Weitere Techniken zur Assoziation von Schlüsseln zu Knoten </a:t>
            </a:r>
            <a:br>
              <a:rPr lang="de-DE" sz="2000" dirty="0"/>
            </a:br>
            <a:r>
              <a:rPr lang="de-DE" sz="2000" dirty="0"/>
              <a:t>in 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O(1)</a:t>
            </a:r>
            <a:r>
              <a:rPr lang="de-DE" sz="2000" dirty="0"/>
              <a:t> lernen wir später kennen</a:t>
            </a:r>
          </a:p>
          <a:p>
            <a:pPr lvl="1" eaLnBrk="1" hangingPunct="1">
              <a:defRPr/>
            </a:pPr>
            <a:r>
              <a:rPr lang="de-DE" sz="2000" dirty="0"/>
              <a:t>Schlüssel könnten dann auch komplexe Objekte sein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C19768-78E7-604F-A240-8CD0F02A8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0395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9">
            <a:extLst>
              <a:ext uri="{FF2B5EF4-FFF2-40B4-BE49-F238E27FC236}">
                <a16:creationId xmlns:a16="http://schemas.microsoft.com/office/drawing/2014/main" id="{9BD13278-542A-A648-9324-539A59823439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5812519" y="-250135"/>
            <a:ext cx="423589" cy="4872237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93D10B-448B-064A-A86B-DB48F70FE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Internal View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D03A39-C116-1A47-8A2D-066EFE4EA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  <p:sp>
        <p:nvSpPr>
          <p:cNvPr id="12" name="Oval 12">
            <a:extLst>
              <a:ext uri="{FF2B5EF4-FFF2-40B4-BE49-F238E27FC236}">
                <a16:creationId xmlns:a16="http://schemas.microsoft.com/office/drawing/2014/main" id="{CDD481A0-A1D3-724F-A576-0E198C1EC5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421" y="3357463"/>
            <a:ext cx="504825" cy="50323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13" name="Oval 15">
            <a:extLst>
              <a:ext uri="{FF2B5EF4-FFF2-40B4-BE49-F238E27FC236}">
                <a16:creationId xmlns:a16="http://schemas.microsoft.com/office/drawing/2014/main" id="{0280B25F-AE6B-7748-95F0-DDDD6C694C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559" y="5518051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</a:p>
        </p:txBody>
      </p:sp>
      <p:grpSp>
        <p:nvGrpSpPr>
          <p:cNvPr id="14" name="Group 18">
            <a:extLst>
              <a:ext uri="{FF2B5EF4-FFF2-40B4-BE49-F238E27FC236}">
                <a16:creationId xmlns:a16="http://schemas.microsoft.com/office/drawing/2014/main" id="{554BC276-5C66-954B-A94B-19533943330F}"/>
              </a:ext>
            </a:extLst>
          </p:cNvPr>
          <p:cNvGrpSpPr>
            <a:grpSpLocks/>
          </p:cNvGrpSpPr>
          <p:nvPr/>
        </p:nvGrpSpPr>
        <p:grpSpPr bwMode="auto">
          <a:xfrm>
            <a:off x="2301796" y="3789263"/>
            <a:ext cx="936625" cy="1008063"/>
            <a:chOff x="3696" y="2296"/>
            <a:chExt cx="590" cy="635"/>
          </a:xfrm>
        </p:grpSpPr>
        <p:sp>
          <p:nvSpPr>
            <p:cNvPr id="15" name="Oval 13">
              <a:extLst>
                <a:ext uri="{FF2B5EF4-FFF2-40B4-BE49-F238E27FC236}">
                  <a16:creationId xmlns:a16="http://schemas.microsoft.com/office/drawing/2014/main" id="{133264D5-82C2-D541-8249-58D6742A97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2614"/>
              <a:ext cx="318" cy="31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de-DE">
                  <a:cs typeface="+mn-cs"/>
                </a:rPr>
                <a:t>1</a:t>
              </a:r>
            </a:p>
          </p:txBody>
        </p:sp>
        <p:sp>
          <p:nvSpPr>
            <p:cNvPr id="16" name="Line 16">
              <a:extLst>
                <a:ext uri="{FF2B5EF4-FFF2-40B4-BE49-F238E27FC236}">
                  <a16:creationId xmlns:a16="http://schemas.microsoft.com/office/drawing/2014/main" id="{7A27897E-6CCB-D64B-88BE-3277C7BD66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69" y="2296"/>
              <a:ext cx="317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17" name="Group 19">
            <a:extLst>
              <a:ext uri="{FF2B5EF4-FFF2-40B4-BE49-F238E27FC236}">
                <a16:creationId xmlns:a16="http://schemas.microsoft.com/office/drawing/2014/main" id="{249B2A3C-4B65-4D43-9A2C-67F1D47AEA33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3743246" y="3789263"/>
            <a:ext cx="936625" cy="1008063"/>
            <a:chOff x="3696" y="2296"/>
            <a:chExt cx="590" cy="635"/>
          </a:xfrm>
        </p:grpSpPr>
        <p:sp>
          <p:nvSpPr>
            <p:cNvPr id="18" name="Oval 20">
              <a:extLst>
                <a:ext uri="{FF2B5EF4-FFF2-40B4-BE49-F238E27FC236}">
                  <a16:creationId xmlns:a16="http://schemas.microsoft.com/office/drawing/2014/main" id="{C1E7F1E3-FB3E-174A-B31A-20AE25670F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2614"/>
              <a:ext cx="318" cy="31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de-DE">
                  <a:cs typeface="+mn-cs"/>
                </a:rPr>
                <a:t>10</a:t>
              </a:r>
            </a:p>
          </p:txBody>
        </p:sp>
        <p:sp>
          <p:nvSpPr>
            <p:cNvPr id="19" name="Line 21">
              <a:extLst>
                <a:ext uri="{FF2B5EF4-FFF2-40B4-BE49-F238E27FC236}">
                  <a16:creationId xmlns:a16="http://schemas.microsoft.com/office/drawing/2014/main" id="{F845C944-127B-A441-9878-8DF05AEBFAC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69" y="2296"/>
              <a:ext cx="317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20" name="Line 22">
            <a:extLst>
              <a:ext uri="{FF2B5EF4-FFF2-40B4-BE49-F238E27FC236}">
                <a16:creationId xmlns:a16="http://schemas.microsoft.com/office/drawing/2014/main" id="{5EA33704-46A5-0B4A-BAE9-B5ED0BFA59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58921" y="4797326"/>
            <a:ext cx="287338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1" name="Rectangle 39">
            <a:extLst>
              <a:ext uri="{FF2B5EF4-FFF2-40B4-BE49-F238E27FC236}">
                <a16:creationId xmlns:a16="http://schemas.microsoft.com/office/drawing/2014/main" id="{85427AD2-FD88-6949-AD55-207AE7897DF1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457925" y="1689999"/>
            <a:ext cx="1054425" cy="36113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" name="Line 44">
            <a:extLst>
              <a:ext uri="{FF2B5EF4-FFF2-40B4-BE49-F238E27FC236}">
                <a16:creationId xmlns:a16="http://schemas.microsoft.com/office/drawing/2014/main" id="{1A5DE838-1A9A-9A4A-96D5-FD080129851D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2329507" y="947710"/>
            <a:ext cx="0" cy="251738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" name="Line 44">
            <a:extLst>
              <a:ext uri="{FF2B5EF4-FFF2-40B4-BE49-F238E27FC236}">
                <a16:creationId xmlns:a16="http://schemas.microsoft.com/office/drawing/2014/main" id="{25F61244-F122-574B-A012-1B8037CCB61D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670530" y="1769773"/>
            <a:ext cx="0" cy="26808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BE61355-F23F-3F41-896E-7F9CA94309FB}"/>
              </a:ext>
            </a:extLst>
          </p:cNvPr>
          <p:cNvSpPr txBox="1"/>
          <p:nvPr/>
        </p:nvSpPr>
        <p:spPr>
          <a:xfrm flipH="1">
            <a:off x="179512" y="1664866"/>
            <a:ext cx="218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DE" dirty="0"/>
              <a:t>p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B8C17F2-480D-534B-9C4A-0297CC22A8D2}"/>
              </a:ext>
            </a:extLst>
          </p:cNvPr>
          <p:cNvSpPr txBox="1"/>
          <p:nvPr/>
        </p:nvSpPr>
        <p:spPr>
          <a:xfrm flipH="1">
            <a:off x="1403128" y="1842621"/>
            <a:ext cx="1374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</a:t>
            </a:r>
            <a:r>
              <a:rPr lang="en-DE" dirty="0"/>
              <a:t>nternalRepr</a:t>
            </a:r>
          </a:p>
        </p:txBody>
      </p:sp>
      <p:cxnSp>
        <p:nvCxnSpPr>
          <p:cNvPr id="26" name="Gerade Verbindung mit Pfeil 16">
            <a:extLst>
              <a:ext uri="{FF2B5EF4-FFF2-40B4-BE49-F238E27FC236}">
                <a16:creationId xmlns:a16="http://schemas.microsoft.com/office/drawing/2014/main" id="{F56A8A15-76D2-1B46-8BC2-FB6B1981E957}"/>
              </a:ext>
            </a:extLst>
          </p:cNvPr>
          <p:cNvCxnSpPr>
            <a:cxnSpLocks/>
          </p:cNvCxnSpPr>
          <p:nvPr/>
        </p:nvCxnSpPr>
        <p:spPr>
          <a:xfrm flipH="1">
            <a:off x="2637253" y="2247104"/>
            <a:ext cx="1105993" cy="204539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16">
            <a:extLst>
              <a:ext uri="{FF2B5EF4-FFF2-40B4-BE49-F238E27FC236}">
                <a16:creationId xmlns:a16="http://schemas.microsoft.com/office/drawing/2014/main" id="{89106BF0-9F68-124B-B0F6-55DB066F7239}"/>
              </a:ext>
            </a:extLst>
          </p:cNvPr>
          <p:cNvCxnSpPr>
            <a:cxnSpLocks/>
            <a:endCxn id="34" idx="1"/>
          </p:cNvCxnSpPr>
          <p:nvPr/>
        </p:nvCxnSpPr>
        <p:spPr>
          <a:xfrm>
            <a:off x="4460610" y="2260232"/>
            <a:ext cx="2479832" cy="210755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16">
            <a:extLst>
              <a:ext uri="{FF2B5EF4-FFF2-40B4-BE49-F238E27FC236}">
                <a16:creationId xmlns:a16="http://schemas.microsoft.com/office/drawing/2014/main" id="{326D903F-138C-214D-8388-26717DE0D6FA}"/>
              </a:ext>
            </a:extLst>
          </p:cNvPr>
          <p:cNvCxnSpPr>
            <a:cxnSpLocks/>
            <a:endCxn id="31" idx="1"/>
          </p:cNvCxnSpPr>
          <p:nvPr/>
        </p:nvCxnSpPr>
        <p:spPr>
          <a:xfrm>
            <a:off x="4864173" y="2247104"/>
            <a:ext cx="3012894" cy="118405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Oval 12">
            <a:extLst>
              <a:ext uri="{FF2B5EF4-FFF2-40B4-BE49-F238E27FC236}">
                <a16:creationId xmlns:a16="http://schemas.microsoft.com/office/drawing/2014/main" id="{F4C13F97-E533-6847-B4CC-49D329C70B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3137" y="3357463"/>
            <a:ext cx="504825" cy="50323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dirty="0">
                <a:cs typeface="+mn-cs"/>
              </a:rPr>
              <a:t>4</a:t>
            </a:r>
          </a:p>
        </p:txBody>
      </p:sp>
      <p:sp>
        <p:nvSpPr>
          <p:cNvPr id="32" name="Oval 15">
            <a:extLst>
              <a:ext uri="{FF2B5EF4-FFF2-40B4-BE49-F238E27FC236}">
                <a16:creationId xmlns:a16="http://schemas.microsoft.com/office/drawing/2014/main" id="{F32D78C5-631D-FB4A-8086-85FFA60F87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3275" y="5518051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dirty="0">
                <a:cs typeface="+mn-cs"/>
              </a:rPr>
              <a:t>7</a:t>
            </a:r>
          </a:p>
        </p:txBody>
      </p:sp>
      <p:grpSp>
        <p:nvGrpSpPr>
          <p:cNvPr id="33" name="Group 18">
            <a:extLst>
              <a:ext uri="{FF2B5EF4-FFF2-40B4-BE49-F238E27FC236}">
                <a16:creationId xmlns:a16="http://schemas.microsoft.com/office/drawing/2014/main" id="{243A0807-D449-F245-9B73-CD13C6518FAE}"/>
              </a:ext>
            </a:extLst>
          </p:cNvPr>
          <p:cNvGrpSpPr>
            <a:grpSpLocks/>
          </p:cNvGrpSpPr>
          <p:nvPr/>
        </p:nvGrpSpPr>
        <p:grpSpPr bwMode="auto">
          <a:xfrm>
            <a:off x="6866512" y="3789263"/>
            <a:ext cx="936625" cy="1008063"/>
            <a:chOff x="3696" y="2296"/>
            <a:chExt cx="590" cy="635"/>
          </a:xfrm>
        </p:grpSpPr>
        <p:sp>
          <p:nvSpPr>
            <p:cNvPr id="34" name="Oval 13">
              <a:extLst>
                <a:ext uri="{FF2B5EF4-FFF2-40B4-BE49-F238E27FC236}">
                  <a16:creationId xmlns:a16="http://schemas.microsoft.com/office/drawing/2014/main" id="{749EBC98-A75A-BD4E-A84C-AE24850CEB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2614"/>
              <a:ext cx="318" cy="31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de-DE" dirty="0">
                  <a:cs typeface="+mn-cs"/>
                </a:rPr>
                <a:t>3</a:t>
              </a:r>
            </a:p>
          </p:txBody>
        </p:sp>
        <p:sp>
          <p:nvSpPr>
            <p:cNvPr id="35" name="Line 16">
              <a:extLst>
                <a:ext uri="{FF2B5EF4-FFF2-40B4-BE49-F238E27FC236}">
                  <a16:creationId xmlns:a16="http://schemas.microsoft.com/office/drawing/2014/main" id="{CA7DD4F7-12A2-2442-B8E1-22009847169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69" y="2296"/>
              <a:ext cx="317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39" name="Line 22">
            <a:extLst>
              <a:ext uri="{FF2B5EF4-FFF2-40B4-BE49-F238E27FC236}">
                <a16:creationId xmlns:a16="http://schemas.microsoft.com/office/drawing/2014/main" id="{ECBFFCE4-F3D7-F840-966B-449B0FB645F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23637" y="4797326"/>
            <a:ext cx="287338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cxnSp>
        <p:nvCxnSpPr>
          <p:cNvPr id="43" name="Gerade Verbindung mit Pfeil 16">
            <a:extLst>
              <a:ext uri="{FF2B5EF4-FFF2-40B4-BE49-F238E27FC236}">
                <a16:creationId xmlns:a16="http://schemas.microsoft.com/office/drawing/2014/main" id="{73CCF97E-4330-7448-9F62-769AAC7FF64D}"/>
              </a:ext>
            </a:extLst>
          </p:cNvPr>
          <p:cNvCxnSpPr>
            <a:cxnSpLocks/>
            <a:endCxn id="12" idx="7"/>
          </p:cNvCxnSpPr>
          <p:nvPr/>
        </p:nvCxnSpPr>
        <p:spPr>
          <a:xfrm flipH="1">
            <a:off x="3669316" y="2247104"/>
            <a:ext cx="1709208" cy="118405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16">
            <a:extLst>
              <a:ext uri="{FF2B5EF4-FFF2-40B4-BE49-F238E27FC236}">
                <a16:creationId xmlns:a16="http://schemas.microsoft.com/office/drawing/2014/main" id="{C1247D61-1896-E642-9E56-52B148BDD48B}"/>
              </a:ext>
            </a:extLst>
          </p:cNvPr>
          <p:cNvCxnSpPr>
            <a:cxnSpLocks/>
            <a:endCxn id="32" idx="0"/>
          </p:cNvCxnSpPr>
          <p:nvPr/>
        </p:nvCxnSpPr>
        <p:spPr>
          <a:xfrm>
            <a:off x="6321498" y="2247104"/>
            <a:ext cx="294190" cy="327094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mit Pfeil 16">
            <a:extLst>
              <a:ext uri="{FF2B5EF4-FFF2-40B4-BE49-F238E27FC236}">
                <a16:creationId xmlns:a16="http://schemas.microsoft.com/office/drawing/2014/main" id="{54F62A0C-0F88-1647-82F4-974CFAABB64A}"/>
              </a:ext>
            </a:extLst>
          </p:cNvPr>
          <p:cNvCxnSpPr>
            <a:cxnSpLocks/>
          </p:cNvCxnSpPr>
          <p:nvPr/>
        </p:nvCxnSpPr>
        <p:spPr>
          <a:xfrm flipH="1">
            <a:off x="2166298" y="2247104"/>
            <a:ext cx="4598113" cy="327094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Gerade Verbindung mit Pfeil 16">
            <a:extLst>
              <a:ext uri="{FF2B5EF4-FFF2-40B4-BE49-F238E27FC236}">
                <a16:creationId xmlns:a16="http://schemas.microsoft.com/office/drawing/2014/main" id="{2D923174-9C75-0A48-9249-5F5BDB87C05B}"/>
              </a:ext>
            </a:extLst>
          </p:cNvPr>
          <p:cNvCxnSpPr>
            <a:cxnSpLocks/>
            <a:endCxn id="18" idx="1"/>
          </p:cNvCxnSpPr>
          <p:nvPr/>
        </p:nvCxnSpPr>
        <p:spPr>
          <a:xfrm flipH="1">
            <a:off x="4605941" y="2247104"/>
            <a:ext cx="3044296" cy="212068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7B924A08-48E0-F446-931A-9B6CFD76FD8B}"/>
              </a:ext>
            </a:extLst>
          </p:cNvPr>
          <p:cNvSpPr txBox="1"/>
          <p:nvPr/>
        </p:nvSpPr>
        <p:spPr>
          <a:xfrm>
            <a:off x="3588195" y="1592858"/>
            <a:ext cx="4652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1     2     3      4       5       6       7       8       9       10 …</a:t>
            </a:r>
          </a:p>
        </p:txBody>
      </p:sp>
      <p:sp>
        <p:nvSpPr>
          <p:cNvPr id="52" name="Text Box 4">
            <a:extLst>
              <a:ext uri="{FF2B5EF4-FFF2-40B4-BE49-F238E27FC236}">
                <a16:creationId xmlns:a16="http://schemas.microsoft.com/office/drawing/2014/main" id="{EB7FD6E4-4D16-4A42-B3E1-35CF669AFF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657" y="5938606"/>
            <a:ext cx="25779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/>
              <a:t>Find(10, p) = Find(7, p)</a:t>
            </a:r>
          </a:p>
        </p:txBody>
      </p:sp>
      <p:sp>
        <p:nvSpPr>
          <p:cNvPr id="54" name="Line 44">
            <a:extLst>
              <a:ext uri="{FF2B5EF4-FFF2-40B4-BE49-F238E27FC236}">
                <a16:creationId xmlns:a16="http://schemas.microsoft.com/office/drawing/2014/main" id="{BC90F31E-7EED-0647-A020-20B351CB6E6F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1545711" y="1074281"/>
            <a:ext cx="0" cy="94978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1851A03-1044-944B-AE0D-0CAF8CB46C03}"/>
              </a:ext>
            </a:extLst>
          </p:cNvPr>
          <p:cNvSpPr txBox="1"/>
          <p:nvPr/>
        </p:nvSpPr>
        <p:spPr>
          <a:xfrm flipH="1">
            <a:off x="1403128" y="1185396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type</a:t>
            </a:r>
            <a:endParaRPr lang="en-DE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F3BC987-1BFA-4442-83A9-9E567B56590F}"/>
              </a:ext>
            </a:extLst>
          </p:cNvPr>
          <p:cNvSpPr txBox="1"/>
          <p:nvPr/>
        </p:nvSpPr>
        <p:spPr>
          <a:xfrm>
            <a:off x="2011325" y="1357637"/>
            <a:ext cx="1322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i="1" dirty="0"/>
              <a:t>Partitioning</a:t>
            </a:r>
          </a:p>
        </p:txBody>
      </p:sp>
      <p:sp>
        <p:nvSpPr>
          <p:cNvPr id="58" name="Rectangle 39">
            <a:extLst>
              <a:ext uri="{FF2B5EF4-FFF2-40B4-BE49-F238E27FC236}">
                <a16:creationId xmlns:a16="http://schemas.microsoft.com/office/drawing/2014/main" id="{3C19B3BB-85A9-624F-BC52-6DD981FE8223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350917" y="3466038"/>
            <a:ext cx="1291799" cy="36113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9" name="Line 44">
            <a:extLst>
              <a:ext uri="{FF2B5EF4-FFF2-40B4-BE49-F238E27FC236}">
                <a16:creationId xmlns:a16="http://schemas.microsoft.com/office/drawing/2014/main" id="{49C9DB43-F48E-F040-B3F9-ED9A00EE1494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705221" y="3078934"/>
            <a:ext cx="0" cy="26808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0" name="Line 44">
            <a:extLst>
              <a:ext uri="{FF2B5EF4-FFF2-40B4-BE49-F238E27FC236}">
                <a16:creationId xmlns:a16="http://schemas.microsoft.com/office/drawing/2014/main" id="{329DF909-468C-DF4C-BFA6-30AB447CD6C5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1557390" y="2731631"/>
            <a:ext cx="0" cy="94978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E89D315-37EE-9344-B67C-723A995CF4BC}"/>
              </a:ext>
            </a:extLst>
          </p:cNvPr>
          <p:cNvSpPr txBox="1"/>
          <p:nvPr/>
        </p:nvSpPr>
        <p:spPr>
          <a:xfrm flipH="1">
            <a:off x="1414807" y="2842746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type</a:t>
            </a:r>
            <a:endParaRPr lang="en-DE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D888BF1-166D-3F4C-9F88-397AA392873E}"/>
              </a:ext>
            </a:extLst>
          </p:cNvPr>
          <p:cNvSpPr txBox="1"/>
          <p:nvPr/>
        </p:nvSpPr>
        <p:spPr>
          <a:xfrm>
            <a:off x="2023004" y="3014987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i="1" dirty="0"/>
              <a:t>Node</a:t>
            </a:r>
          </a:p>
        </p:txBody>
      </p:sp>
      <p:sp>
        <p:nvSpPr>
          <p:cNvPr id="63" name="Line 44">
            <a:extLst>
              <a:ext uri="{FF2B5EF4-FFF2-40B4-BE49-F238E27FC236}">
                <a16:creationId xmlns:a16="http://schemas.microsoft.com/office/drawing/2014/main" id="{31FC6FDA-C128-B647-9DD9-8A1E3EB90048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1557391" y="3164577"/>
            <a:ext cx="0" cy="94978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1508C9F-EF8B-CC49-B2E9-8DB2892C6C2F}"/>
              </a:ext>
            </a:extLst>
          </p:cNvPr>
          <p:cNvSpPr txBox="1"/>
          <p:nvPr/>
        </p:nvSpPr>
        <p:spPr>
          <a:xfrm flipH="1">
            <a:off x="1414808" y="3275692"/>
            <a:ext cx="5180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key</a:t>
            </a:r>
            <a:endParaRPr lang="en-DE" dirty="0"/>
          </a:p>
        </p:txBody>
      </p:sp>
      <p:sp>
        <p:nvSpPr>
          <p:cNvPr id="67" name="Line 44">
            <a:extLst>
              <a:ext uri="{FF2B5EF4-FFF2-40B4-BE49-F238E27FC236}">
                <a16:creationId xmlns:a16="http://schemas.microsoft.com/office/drawing/2014/main" id="{2D2FD8DB-B85C-D24F-9A82-BD6353A5DF27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1557391" y="3621777"/>
            <a:ext cx="0" cy="94978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85B0E6D3-D3B1-324A-AA72-FA539BCE1018}"/>
              </a:ext>
            </a:extLst>
          </p:cNvPr>
          <p:cNvSpPr txBox="1"/>
          <p:nvPr/>
        </p:nvSpPr>
        <p:spPr>
          <a:xfrm flipH="1">
            <a:off x="1414807" y="3732892"/>
            <a:ext cx="1166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parent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102378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8" grpId="0" animBg="1"/>
      <p:bldP spid="59" grpId="0" animBg="1"/>
      <p:bldP spid="60" grpId="0" animBg="1"/>
      <p:bldP spid="61" grpId="0"/>
      <p:bldP spid="62" grpId="0"/>
      <p:bldP spid="63" grpId="0" animBg="1"/>
      <p:bldP spid="64" grpId="0"/>
      <p:bldP spid="67" grpId="0" animBg="1"/>
      <p:bldP spid="6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D6436-B997-E543-A532-E00AACD77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Union-Find-Datenstrukturen als White-Box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91E5F7-75D4-D641-B389-070542D560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03825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 err="1"/>
              <a:t>Diskjunkte</a:t>
            </a:r>
            <a:r>
              <a:rPr lang="de-DE" sz="2400" dirty="0"/>
              <a:t> Mengen werden meist in übergeordneten Algorithmen verwendet</a:t>
            </a:r>
          </a:p>
          <a:p>
            <a:pPr eaLnBrk="1" hangingPunct="1">
              <a:defRPr/>
            </a:pPr>
            <a:r>
              <a:rPr lang="de-DE" sz="2400" dirty="0"/>
              <a:t>Dort komplexe Datenobjekte vorhanden („Knoten“), nicht einfach Zahlen, die als Schlüssel dienen</a:t>
            </a:r>
          </a:p>
          <a:p>
            <a:pPr eaLnBrk="1" hangingPunct="1">
              <a:defRPr/>
            </a:pPr>
            <a:r>
              <a:rPr lang="de-DE" sz="2400" dirty="0"/>
              <a:t>Wir nehmen direkt diese Knoten und </a:t>
            </a:r>
          </a:p>
          <a:p>
            <a:pPr eaLnBrk="1" hangingPunct="1">
              <a:defRPr/>
            </a:pPr>
            <a:r>
              <a:rPr lang="de-DE" sz="2400" dirty="0"/>
              <a:t>… versehen sie mit weiteren Komponenten u.a. zum Zugriff auf den Vorgängerknoten (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parent</a:t>
            </a:r>
            <a:r>
              <a:rPr lang="de-DE" sz="2400" dirty="0"/>
              <a:t>) und verzichten auf die abstrakten Datentypen </a:t>
            </a:r>
            <a:r>
              <a:rPr lang="de-DE" sz="2400" i="1" dirty="0" err="1"/>
              <a:t>Partitioning</a:t>
            </a:r>
            <a:r>
              <a:rPr lang="de-DE" sz="2400" dirty="0"/>
              <a:t> und </a:t>
            </a:r>
            <a:r>
              <a:rPr lang="de-DE" sz="2400" i="1" dirty="0" err="1"/>
              <a:t>Node</a:t>
            </a:r>
            <a:endParaRPr lang="de-DE" sz="2400" i="1" dirty="0"/>
          </a:p>
          <a:p>
            <a:pPr eaLnBrk="1" hangingPunct="1">
              <a:defRPr/>
            </a:pPr>
            <a:r>
              <a:rPr lang="de-DE" sz="2400" dirty="0"/>
              <a:t>White-Box API</a:t>
            </a:r>
            <a:endParaRPr lang="de-DE" sz="3200" dirty="0"/>
          </a:p>
          <a:p>
            <a:pPr lvl="1" eaLnBrk="1" hangingPunct="1">
              <a:defRPr/>
            </a:pPr>
            <a:r>
              <a:rPr lang="de-DE" sz="2000" dirty="0" err="1">
                <a:solidFill>
                  <a:srgbClr val="FF0000"/>
                </a:solidFill>
              </a:rPr>
              <a:t>makeSet</a:t>
            </a:r>
            <a:r>
              <a:rPr lang="de-DE" sz="2000" dirty="0">
                <a:solidFill>
                  <a:srgbClr val="FF0000"/>
                </a:solidFill>
              </a:rPr>
              <a:t>(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de-DE" sz="2000" dirty="0">
                <a:solidFill>
                  <a:srgbClr val="FF0000"/>
                </a:solidFill>
              </a:rPr>
              <a:t>) </a:t>
            </a:r>
            <a:r>
              <a:rPr lang="de-DE" sz="2000" dirty="0"/>
              <a:t>entfällt (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parent</a:t>
            </a:r>
            <a:r>
              <a:rPr lang="de-DE" sz="2000" dirty="0"/>
              <a:t> hat Standardwert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nil</a:t>
            </a:r>
            <a:r>
              <a:rPr lang="de-DE" sz="2000" dirty="0"/>
              <a:t>)</a:t>
            </a:r>
          </a:p>
          <a:p>
            <a:pPr lvl="1" eaLnBrk="1" hangingPunct="1">
              <a:defRPr/>
            </a:pPr>
            <a:r>
              <a:rPr lang="de-DE" sz="2000" dirty="0" err="1">
                <a:solidFill>
                  <a:srgbClr val="FF0000"/>
                </a:solidFill>
              </a:rPr>
              <a:t>union</a:t>
            </a:r>
            <a:r>
              <a:rPr lang="de-DE" sz="2000" dirty="0">
                <a:solidFill>
                  <a:srgbClr val="FF0000"/>
                </a:solidFill>
              </a:rPr>
              <a:t>(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,T</a:t>
            </a:r>
            <a:r>
              <a:rPr lang="de-DE" sz="2000" baseline="-25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de-DE" sz="2000" dirty="0">
                <a:solidFill>
                  <a:srgbClr val="FF0000"/>
                </a:solidFill>
              </a:rPr>
              <a:t>) </a:t>
            </a:r>
            <a:r>
              <a:rPr lang="de-DE" sz="2000" dirty="0"/>
              <a:t>verändert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parent</a:t>
            </a:r>
            <a:r>
              <a:rPr lang="de-DE" sz="2000" dirty="0"/>
              <a:t> von einem der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de-DE" sz="2000" baseline="-25000" dirty="0" err="1">
                <a:solidFill>
                  <a:schemeClr val="accent1">
                    <a:lumMod val="50000"/>
                  </a:schemeClr>
                </a:solidFill>
              </a:rPr>
              <a:t>i</a:t>
            </a:r>
            <a:endParaRPr lang="de-DE" sz="2000" baseline="-25000" dirty="0">
              <a:solidFill>
                <a:schemeClr val="accent1">
                  <a:lumMod val="50000"/>
                </a:schemeClr>
              </a:solidFill>
            </a:endParaRPr>
          </a:p>
          <a:p>
            <a:pPr lvl="1" eaLnBrk="1" hangingPunct="1">
              <a:defRPr/>
            </a:pPr>
            <a:r>
              <a:rPr lang="de-DE" sz="2000" dirty="0">
                <a:solidFill>
                  <a:srgbClr val="FF0000"/>
                </a:solidFill>
              </a:rPr>
              <a:t>find(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de-DE" sz="2000" dirty="0">
                <a:solidFill>
                  <a:srgbClr val="FF0000"/>
                </a:solidFill>
              </a:rPr>
              <a:t>) </a:t>
            </a:r>
            <a:r>
              <a:rPr lang="de-DE" sz="2000" dirty="0"/>
              <a:t>liefert Knoten aus der Anwendung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C19768-78E7-604F-A240-8CD0F02A8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211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D35D68-9E73-9740-AD90-0E1B9F94BAA2}" type="slidenum">
              <a:rPr lang="de-DE"/>
              <a:pPr>
                <a:defRPr/>
              </a:pPr>
              <a:t>18</a:t>
            </a:fld>
            <a:endParaRPr lang="de-DE"/>
          </a:p>
        </p:txBody>
      </p:sp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+mj-cs"/>
              </a:rPr>
              <a:t>Union-Find Datenstruktur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196975"/>
            <a:ext cx="8507413" cy="496887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de-DE" dirty="0">
                <a:solidFill>
                  <a:schemeClr val="accent2"/>
                </a:solidFill>
                <a:cs typeface="+mn-cs"/>
              </a:rPr>
              <a:t>Realisierung der Operationen:</a:t>
            </a:r>
          </a:p>
          <a:p>
            <a:pPr eaLnBrk="1" hangingPunct="1">
              <a:defRPr/>
            </a:pPr>
            <a:r>
              <a:rPr lang="de-DE" dirty="0" err="1">
                <a:solidFill>
                  <a:srgbClr val="FF0000"/>
                </a:solidFill>
                <a:cs typeface="+mn-cs"/>
              </a:rPr>
              <a:t>union</a:t>
            </a:r>
            <a:r>
              <a:rPr lang="de-DE" dirty="0">
                <a:cs typeface="+mn-cs"/>
              </a:rPr>
              <a:t>(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T</a:t>
            </a:r>
            <a:r>
              <a:rPr lang="de-DE" baseline="-25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1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,T</a:t>
            </a:r>
            <a:r>
              <a:rPr lang="de-DE" baseline="-25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2</a:t>
            </a:r>
            <a:r>
              <a:rPr lang="de-DE" dirty="0">
                <a:cs typeface="+mn-cs"/>
              </a:rPr>
              <a:t>):</a:t>
            </a:r>
          </a:p>
          <a:p>
            <a:pPr eaLnBrk="1" hangingPunct="1">
              <a:defRPr/>
            </a:pPr>
            <a:endParaRPr lang="de-DE" dirty="0">
              <a:cs typeface="+mn-cs"/>
            </a:endParaRPr>
          </a:p>
          <a:p>
            <a:pPr eaLnBrk="1" hangingPunct="1">
              <a:defRPr/>
            </a:pPr>
            <a:endParaRPr lang="de-DE" dirty="0">
              <a:cs typeface="+mn-cs"/>
            </a:endParaRPr>
          </a:p>
          <a:p>
            <a:pPr eaLnBrk="1" hangingPunct="1">
              <a:defRPr/>
            </a:pPr>
            <a:endParaRPr lang="de-DE" dirty="0">
              <a:cs typeface="+mn-cs"/>
            </a:endParaRPr>
          </a:p>
          <a:p>
            <a:pPr lvl="1" eaLnBrk="1" hangingPunct="1">
              <a:defRPr/>
            </a:pPr>
            <a:r>
              <a:rPr lang="de-DE" dirty="0">
                <a:cs typeface="+mn-cs"/>
              </a:rPr>
              <a:t>T</a:t>
            </a:r>
            <a:r>
              <a:rPr lang="de-DE" baseline="-25000" dirty="0">
                <a:cs typeface="+mn-cs"/>
              </a:rPr>
              <a:t>1</a:t>
            </a:r>
            <a:r>
              <a:rPr lang="de-DE" dirty="0">
                <a:cs typeface="+mn-cs"/>
              </a:rPr>
              <a:t> und T</a:t>
            </a:r>
            <a:r>
              <a:rPr lang="de-DE" baseline="-25000" dirty="0">
                <a:cs typeface="+mn-cs"/>
              </a:rPr>
              <a:t>2</a:t>
            </a:r>
            <a:r>
              <a:rPr lang="de-DE" dirty="0">
                <a:cs typeface="+mn-cs"/>
              </a:rPr>
              <a:t> werden über den </a:t>
            </a:r>
            <a:br>
              <a:rPr lang="de-DE" dirty="0">
                <a:cs typeface="+mn-cs"/>
              </a:rPr>
            </a:br>
            <a:r>
              <a:rPr lang="de-DE" dirty="0">
                <a:solidFill>
                  <a:srgbClr val="00B050"/>
                </a:solidFill>
                <a:cs typeface="+mn-cs"/>
              </a:rPr>
              <a:t>Repräsentanten</a:t>
            </a:r>
            <a:r>
              <a:rPr lang="de-DE" dirty="0">
                <a:cs typeface="+mn-cs"/>
              </a:rPr>
              <a:t> referenziert</a:t>
            </a:r>
          </a:p>
          <a:p>
            <a:pPr eaLnBrk="1" hangingPunct="1">
              <a:defRPr/>
            </a:pPr>
            <a:endParaRPr lang="de-DE" dirty="0">
              <a:cs typeface="+mn-cs"/>
            </a:endParaRPr>
          </a:p>
          <a:p>
            <a:pPr eaLnBrk="1" hangingPunct="1">
              <a:defRPr/>
            </a:pPr>
            <a:r>
              <a:rPr lang="de-DE" dirty="0">
                <a:solidFill>
                  <a:srgbClr val="FF0000"/>
                </a:solidFill>
                <a:cs typeface="+mn-cs"/>
              </a:rPr>
              <a:t>find</a:t>
            </a:r>
            <a:r>
              <a:rPr lang="de-DE" dirty="0">
                <a:cs typeface="+mn-cs"/>
              </a:rPr>
              <a:t>(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x</a:t>
            </a:r>
            <a:r>
              <a:rPr lang="de-DE" dirty="0">
                <a:cs typeface="+mn-cs"/>
              </a:rPr>
              <a:t>): Suche Wurzel des Baumes, </a:t>
            </a:r>
            <a:br>
              <a:rPr lang="de-DE" dirty="0">
                <a:cs typeface="+mn-cs"/>
              </a:rPr>
            </a:br>
            <a:r>
              <a:rPr lang="de-DE" dirty="0">
                <a:cs typeface="+mn-cs"/>
              </a:rPr>
              <a:t>in dem sich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x</a:t>
            </a:r>
            <a:r>
              <a:rPr lang="de-DE" dirty="0">
                <a:cs typeface="+mn-cs"/>
              </a:rPr>
              <a:t> befindet </a:t>
            </a:r>
            <a:br>
              <a:rPr lang="de-DE" dirty="0">
                <a:cs typeface="+mn-cs"/>
              </a:rPr>
            </a:br>
            <a:r>
              <a:rPr lang="de-DE" dirty="0">
                <a:cs typeface="+mn-cs"/>
              </a:rPr>
              <a:t>(Also: suche Repräsentanten)</a:t>
            </a:r>
          </a:p>
          <a:p>
            <a:pPr eaLnBrk="1" hangingPunct="1">
              <a:defRPr/>
            </a:pPr>
            <a:endParaRPr lang="de-DE" dirty="0">
              <a:cs typeface="+mn-cs"/>
            </a:endParaRPr>
          </a:p>
        </p:txBody>
      </p:sp>
      <p:sp>
        <p:nvSpPr>
          <p:cNvPr id="223236" name="AutoShape 4"/>
          <p:cNvSpPr>
            <a:spLocks noChangeArrowheads="1"/>
          </p:cNvSpPr>
          <p:nvPr/>
        </p:nvSpPr>
        <p:spPr bwMode="auto">
          <a:xfrm>
            <a:off x="1547813" y="2420640"/>
            <a:ext cx="1057275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2400" dirty="0">
                <a:cs typeface="+mn-cs"/>
              </a:rPr>
              <a:t>T</a:t>
            </a:r>
            <a:r>
              <a:rPr lang="de-DE" sz="2400" baseline="-25000" dirty="0">
                <a:cs typeface="+mn-cs"/>
              </a:rPr>
              <a:t>1</a:t>
            </a:r>
          </a:p>
        </p:txBody>
      </p:sp>
      <p:sp>
        <p:nvSpPr>
          <p:cNvPr id="223237" name="AutoShape 5"/>
          <p:cNvSpPr>
            <a:spLocks noChangeArrowheads="1"/>
          </p:cNvSpPr>
          <p:nvPr/>
        </p:nvSpPr>
        <p:spPr bwMode="auto">
          <a:xfrm>
            <a:off x="3059113" y="2420640"/>
            <a:ext cx="1057275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cs typeface="+mn-cs"/>
              </a:rPr>
              <a:t>T</a:t>
            </a:r>
            <a:r>
              <a:rPr lang="de-DE" sz="2400" baseline="-25000">
                <a:cs typeface="+mn-cs"/>
              </a:rPr>
              <a:t>2</a:t>
            </a:r>
          </a:p>
        </p:txBody>
      </p:sp>
      <p:sp>
        <p:nvSpPr>
          <p:cNvPr id="223238" name="AutoShape 6"/>
          <p:cNvSpPr>
            <a:spLocks noChangeArrowheads="1"/>
          </p:cNvSpPr>
          <p:nvPr/>
        </p:nvSpPr>
        <p:spPr bwMode="auto">
          <a:xfrm>
            <a:off x="5580063" y="2420640"/>
            <a:ext cx="1057275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cs typeface="+mn-cs"/>
              </a:rPr>
              <a:t>T</a:t>
            </a:r>
            <a:r>
              <a:rPr lang="de-DE" sz="2400" baseline="-25000">
                <a:cs typeface="+mn-cs"/>
              </a:rPr>
              <a:t>1</a:t>
            </a:r>
          </a:p>
        </p:txBody>
      </p:sp>
      <p:sp>
        <p:nvSpPr>
          <p:cNvPr id="223239" name="AutoShape 7"/>
          <p:cNvSpPr>
            <a:spLocks noChangeArrowheads="1"/>
          </p:cNvSpPr>
          <p:nvPr/>
        </p:nvSpPr>
        <p:spPr bwMode="auto">
          <a:xfrm>
            <a:off x="6659563" y="1988840"/>
            <a:ext cx="1057275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cs typeface="+mn-cs"/>
              </a:rPr>
              <a:t>T</a:t>
            </a:r>
            <a:r>
              <a:rPr lang="de-DE" sz="2400" baseline="-25000">
                <a:cs typeface="+mn-cs"/>
              </a:rPr>
              <a:t>2</a:t>
            </a:r>
          </a:p>
        </p:txBody>
      </p:sp>
      <p:sp>
        <p:nvSpPr>
          <p:cNvPr id="223240" name="Line 8"/>
          <p:cNvSpPr>
            <a:spLocks noChangeShapeType="1"/>
          </p:cNvSpPr>
          <p:nvPr/>
        </p:nvSpPr>
        <p:spPr bwMode="auto">
          <a:xfrm flipV="1">
            <a:off x="6084888" y="2132856"/>
            <a:ext cx="853528" cy="28778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23241" name="Line 9"/>
          <p:cNvSpPr>
            <a:spLocks noChangeShapeType="1"/>
          </p:cNvSpPr>
          <p:nvPr/>
        </p:nvSpPr>
        <p:spPr bwMode="auto">
          <a:xfrm>
            <a:off x="4427538" y="2781003"/>
            <a:ext cx="865187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3" name="Oval 15">
            <a:extLst>
              <a:ext uri="{FF2B5EF4-FFF2-40B4-BE49-F238E27FC236}">
                <a16:creationId xmlns:a16="http://schemas.microsoft.com/office/drawing/2014/main" id="{6652E3B3-E055-5E46-B4C1-09CBA9C4AC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6810" y="2236490"/>
            <a:ext cx="504825" cy="503237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 dirty="0">
              <a:solidFill>
                <a:srgbClr val="92D050"/>
              </a:solidFill>
              <a:cs typeface="+mn-cs"/>
            </a:endParaRPr>
          </a:p>
        </p:txBody>
      </p:sp>
      <p:sp>
        <p:nvSpPr>
          <p:cNvPr id="14" name="Oval 15">
            <a:extLst>
              <a:ext uri="{FF2B5EF4-FFF2-40B4-BE49-F238E27FC236}">
                <a16:creationId xmlns:a16="http://schemas.microsoft.com/office/drawing/2014/main" id="{03917E13-5240-6849-A188-B96684B20F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2710" y="2236490"/>
            <a:ext cx="504825" cy="503237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 dirty="0">
              <a:solidFill>
                <a:srgbClr val="92D050"/>
              </a:solidFill>
              <a:cs typeface="+mn-cs"/>
            </a:endParaRPr>
          </a:p>
        </p:txBody>
      </p:sp>
      <p:sp>
        <p:nvSpPr>
          <p:cNvPr id="15" name="Oval 15">
            <a:extLst>
              <a:ext uri="{FF2B5EF4-FFF2-40B4-BE49-F238E27FC236}">
                <a16:creationId xmlns:a16="http://schemas.microsoft.com/office/drawing/2014/main" id="{67ABA03C-D6C6-C544-8BB2-FF3485870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1597" y="2236490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 dirty="0"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6A28C99-874C-3649-B0DC-8C4CF5ADB5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2704" y="1818680"/>
            <a:ext cx="504825" cy="503237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 dirty="0">
              <a:solidFill>
                <a:srgbClr val="92D050"/>
              </a:solidFill>
              <a:cs typeface="+mn-cs"/>
            </a:endParaRPr>
          </a:p>
        </p:txBody>
      </p:sp>
      <p:sp>
        <p:nvSpPr>
          <p:cNvPr id="17" name="Oval 12">
            <a:extLst>
              <a:ext uri="{FF2B5EF4-FFF2-40B4-BE49-F238E27FC236}">
                <a16:creationId xmlns:a16="http://schemas.microsoft.com/office/drawing/2014/main" id="{8883CB82-84C5-464B-B97B-98DC9CC9E5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0159" y="3817987"/>
            <a:ext cx="504825" cy="50323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18" name="Oval 15">
            <a:extLst>
              <a:ext uri="{FF2B5EF4-FFF2-40B4-BE49-F238E27FC236}">
                <a16:creationId xmlns:a16="http://schemas.microsoft.com/office/drawing/2014/main" id="{DB582BED-7267-1240-AF99-31752F565B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0297" y="5978575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7A7C6F54-18B3-4446-B9BF-7FC39F342729}"/>
              </a:ext>
            </a:extLst>
          </p:cNvPr>
          <p:cNvGrpSpPr>
            <a:grpSpLocks/>
          </p:cNvGrpSpPr>
          <p:nvPr/>
        </p:nvGrpSpPr>
        <p:grpSpPr bwMode="auto">
          <a:xfrm>
            <a:off x="6053534" y="4249787"/>
            <a:ext cx="936625" cy="1008063"/>
            <a:chOff x="3696" y="2296"/>
            <a:chExt cx="590" cy="635"/>
          </a:xfrm>
        </p:grpSpPr>
        <p:sp>
          <p:nvSpPr>
            <p:cNvPr id="20" name="Oval 13">
              <a:extLst>
                <a:ext uri="{FF2B5EF4-FFF2-40B4-BE49-F238E27FC236}">
                  <a16:creationId xmlns:a16="http://schemas.microsoft.com/office/drawing/2014/main" id="{33F243F3-702B-6540-BFF3-0328881C91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2614"/>
              <a:ext cx="318" cy="31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de-DE">
                  <a:cs typeface="+mn-cs"/>
                </a:rPr>
                <a:t>1</a:t>
              </a:r>
            </a:p>
          </p:txBody>
        </p:sp>
        <p:sp>
          <p:nvSpPr>
            <p:cNvPr id="21" name="Line 16">
              <a:extLst>
                <a:ext uri="{FF2B5EF4-FFF2-40B4-BE49-F238E27FC236}">
                  <a16:creationId xmlns:a16="http://schemas.microsoft.com/office/drawing/2014/main" id="{86BD798A-1397-A042-88BE-97315E77F7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69" y="2296"/>
              <a:ext cx="317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grpSp>
        <p:nvGrpSpPr>
          <p:cNvPr id="22" name="Group 19">
            <a:extLst>
              <a:ext uri="{FF2B5EF4-FFF2-40B4-BE49-F238E27FC236}">
                <a16:creationId xmlns:a16="http://schemas.microsoft.com/office/drawing/2014/main" id="{89CF8F3E-3EC2-5E41-BB67-DADDF889F541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7494984" y="4249787"/>
            <a:ext cx="936625" cy="1008063"/>
            <a:chOff x="3696" y="2296"/>
            <a:chExt cx="590" cy="635"/>
          </a:xfrm>
        </p:grpSpPr>
        <p:sp>
          <p:nvSpPr>
            <p:cNvPr id="23" name="Oval 20">
              <a:extLst>
                <a:ext uri="{FF2B5EF4-FFF2-40B4-BE49-F238E27FC236}">
                  <a16:creationId xmlns:a16="http://schemas.microsoft.com/office/drawing/2014/main" id="{F8C98674-1DAF-4A4C-AC8A-DF7AC765DD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2614"/>
              <a:ext cx="318" cy="31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de-DE">
                  <a:cs typeface="+mn-cs"/>
                </a:rPr>
                <a:t>10</a:t>
              </a:r>
            </a:p>
          </p:txBody>
        </p:sp>
        <p:sp>
          <p:nvSpPr>
            <p:cNvPr id="24" name="Line 21">
              <a:extLst>
                <a:ext uri="{FF2B5EF4-FFF2-40B4-BE49-F238E27FC236}">
                  <a16:creationId xmlns:a16="http://schemas.microsoft.com/office/drawing/2014/main" id="{20E73B92-CBAB-3E42-9A0F-726CBB9E11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69" y="2296"/>
              <a:ext cx="317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25" name="Line 22">
            <a:extLst>
              <a:ext uri="{FF2B5EF4-FFF2-40B4-BE49-F238E27FC236}">
                <a16:creationId xmlns:a16="http://schemas.microsoft.com/office/drawing/2014/main" id="{8595D67B-A606-E647-BA05-8F0787771E2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10659" y="5257850"/>
            <a:ext cx="287338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9511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3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FB63C1-AC78-5248-8847-29ECE44AEB79}" type="slidenum">
              <a:rPr lang="de-DE"/>
              <a:pPr>
                <a:defRPr/>
              </a:pPr>
              <a:t>19</a:t>
            </a:fld>
            <a:endParaRPr lang="de-DE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Union-Find </a:t>
            </a:r>
            <a:r>
              <a:rPr lang="de-DE" dirty="0"/>
              <a:t>Implementierung</a:t>
            </a:r>
            <a:endParaRPr lang="de-DE" dirty="0">
              <a:cs typeface="+mj-cs"/>
            </a:endParaRP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de-DE" dirty="0" err="1">
                <a:solidFill>
                  <a:schemeClr val="accent2"/>
                </a:solidFill>
                <a:cs typeface="+mn-cs"/>
              </a:rPr>
              <a:t>Naïve</a:t>
            </a:r>
            <a:r>
              <a:rPr lang="de-DE" dirty="0">
                <a:solidFill>
                  <a:schemeClr val="accent2"/>
                </a:solidFill>
                <a:cs typeface="+mn-cs"/>
              </a:rPr>
              <a:t> Implementierung:</a:t>
            </a:r>
          </a:p>
          <a:p>
            <a:pPr eaLnBrk="1" hangingPunct="1">
              <a:defRPr/>
            </a:pPr>
            <a:r>
              <a:rPr lang="de-DE" dirty="0"/>
              <a:t>Rechtes Argument von </a:t>
            </a:r>
            <a:r>
              <a:rPr lang="de-DE" dirty="0" err="1">
                <a:solidFill>
                  <a:srgbClr val="0833FF"/>
                </a:solidFill>
              </a:rPr>
              <a:t>union</a:t>
            </a:r>
            <a:r>
              <a:rPr lang="de-DE" dirty="0"/>
              <a:t> kommt nach oben</a:t>
            </a:r>
          </a:p>
          <a:p>
            <a:pPr lvl="1" eaLnBrk="1" hangingPunct="1">
              <a:defRPr/>
            </a:pPr>
            <a:r>
              <a:rPr lang="de-DE" dirty="0" err="1">
                <a:solidFill>
                  <a:srgbClr val="0833FF"/>
                </a:solidFill>
              </a:rPr>
              <a:t>union</a:t>
            </a:r>
            <a:r>
              <a:rPr lang="de-DE" dirty="0"/>
              <a:t>(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1,5</a:t>
            </a:r>
            <a:r>
              <a:rPr lang="de-DE" dirty="0"/>
              <a:t>), </a:t>
            </a:r>
            <a:r>
              <a:rPr lang="de-DE" dirty="0" err="1">
                <a:solidFill>
                  <a:srgbClr val="0833FF"/>
                </a:solidFill>
              </a:rPr>
              <a:t>union</a:t>
            </a:r>
            <a:r>
              <a:rPr lang="de-DE" dirty="0"/>
              <a:t>(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8,5</a:t>
            </a:r>
            <a:r>
              <a:rPr lang="de-DE" dirty="0"/>
              <a:t>), </a:t>
            </a:r>
            <a:r>
              <a:rPr lang="de-DE" dirty="0" err="1">
                <a:solidFill>
                  <a:srgbClr val="0833FF"/>
                </a:solidFill>
              </a:rPr>
              <a:t>union</a:t>
            </a:r>
            <a:r>
              <a:rPr lang="de-DE" dirty="0"/>
              <a:t>(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10,5</a:t>
            </a:r>
            <a:r>
              <a:rPr lang="de-DE" dirty="0"/>
              <a:t>), … </a:t>
            </a:r>
          </a:p>
          <a:p>
            <a:pPr lvl="1" eaLnBrk="1" hangingPunct="1">
              <a:defRPr/>
            </a:pPr>
            <a:r>
              <a:rPr lang="de-DE" dirty="0" err="1">
                <a:solidFill>
                  <a:srgbClr val="0833FF"/>
                </a:solidFill>
              </a:rPr>
              <a:t>union</a:t>
            </a:r>
            <a:r>
              <a:rPr lang="de-DE" dirty="0"/>
              <a:t>(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1,5</a:t>
            </a:r>
            <a:r>
              <a:rPr lang="de-DE" dirty="0"/>
              <a:t>), </a:t>
            </a:r>
            <a:r>
              <a:rPr lang="de-DE" dirty="0" err="1">
                <a:solidFill>
                  <a:srgbClr val="0833FF"/>
                </a:solidFill>
              </a:rPr>
              <a:t>union</a:t>
            </a:r>
            <a:r>
              <a:rPr lang="de-DE" dirty="0"/>
              <a:t>(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5,8</a:t>
            </a:r>
            <a:r>
              <a:rPr lang="de-DE" dirty="0"/>
              <a:t>), </a:t>
            </a:r>
            <a:r>
              <a:rPr lang="de-DE" dirty="0" err="1">
                <a:solidFill>
                  <a:srgbClr val="0833FF"/>
                </a:solidFill>
              </a:rPr>
              <a:t>union</a:t>
            </a:r>
            <a:r>
              <a:rPr lang="de-DE" dirty="0"/>
              <a:t>(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8,10</a:t>
            </a:r>
            <a:r>
              <a:rPr lang="de-DE" dirty="0"/>
              <a:t>), …</a:t>
            </a:r>
            <a:endParaRPr lang="de-DE" dirty="0">
              <a:cs typeface="+mn-cs"/>
            </a:endParaRPr>
          </a:p>
          <a:p>
            <a:pPr marL="0" indent="0" eaLnBrk="1" hangingPunct="1">
              <a:buNone/>
              <a:defRPr/>
            </a:pPr>
            <a:endParaRPr lang="de-DE" dirty="0">
              <a:cs typeface="+mn-cs"/>
            </a:endParaRPr>
          </a:p>
          <a:p>
            <a:pPr marL="0" indent="0" eaLnBrk="1" hangingPunct="1">
              <a:buNone/>
              <a:defRPr/>
            </a:pPr>
            <a:r>
              <a:rPr lang="de-DE" dirty="0">
                <a:solidFill>
                  <a:schemeClr val="accent2"/>
                </a:solidFill>
              </a:rPr>
              <a:t>Beobachtung</a:t>
            </a:r>
            <a:endParaRPr lang="de-DE" dirty="0">
              <a:cs typeface="+mn-cs"/>
            </a:endParaRPr>
          </a:p>
          <a:p>
            <a:pPr eaLnBrk="1" hangingPunct="1">
              <a:defRPr/>
            </a:pPr>
            <a:r>
              <a:rPr lang="de-DE" dirty="0"/>
              <a:t>Tiefe des Baums kann bis zu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 </a:t>
            </a:r>
            <a:r>
              <a:rPr lang="de-DE" dirty="0"/>
              <a:t>sein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E53E8EF-3E8B-2A4B-8AA2-0D03150738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8104" y="5474047"/>
            <a:ext cx="504825" cy="503238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14" name="Oval 5">
            <a:extLst>
              <a:ext uri="{FF2B5EF4-FFF2-40B4-BE49-F238E27FC236}">
                <a16:creationId xmlns:a16="http://schemas.microsoft.com/office/drawing/2014/main" id="{1E8BA71A-68E0-D548-B506-EB2711775E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8152" y="5474048"/>
            <a:ext cx="504825" cy="503237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</a:p>
        </p:txBody>
      </p:sp>
      <p:sp>
        <p:nvSpPr>
          <p:cNvPr id="15" name="Oval 6">
            <a:extLst>
              <a:ext uri="{FF2B5EF4-FFF2-40B4-BE49-F238E27FC236}">
                <a16:creationId xmlns:a16="http://schemas.microsoft.com/office/drawing/2014/main" id="{4466197F-669A-D24D-82A1-F9F49CC843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8136" y="5474048"/>
            <a:ext cx="504825" cy="503237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dirty="0">
                <a:cs typeface="+mn-cs"/>
              </a:rPr>
              <a:t>8</a:t>
            </a:r>
          </a:p>
        </p:txBody>
      </p:sp>
      <p:sp>
        <p:nvSpPr>
          <p:cNvPr id="16" name="Oval 7">
            <a:extLst>
              <a:ext uri="{FF2B5EF4-FFF2-40B4-BE49-F238E27FC236}">
                <a16:creationId xmlns:a16="http://schemas.microsoft.com/office/drawing/2014/main" id="{0B70445F-2999-EF44-84CD-1EA5924DE8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8120" y="5474047"/>
            <a:ext cx="504825" cy="503238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17" name="Oval 8">
            <a:extLst>
              <a:ext uri="{FF2B5EF4-FFF2-40B4-BE49-F238E27FC236}">
                <a16:creationId xmlns:a16="http://schemas.microsoft.com/office/drawing/2014/main" id="{080FBF82-34D3-8E45-B487-E833297404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8168" y="5474048"/>
            <a:ext cx="504825" cy="503237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18" name="Oval 9">
            <a:extLst>
              <a:ext uri="{FF2B5EF4-FFF2-40B4-BE49-F238E27FC236}">
                <a16:creationId xmlns:a16="http://schemas.microsoft.com/office/drawing/2014/main" id="{1AFA79CB-1E36-5C4D-A6C2-0AD77985DC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8184" y="5474047"/>
            <a:ext cx="504825" cy="503238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19" name="Oval 10">
            <a:extLst>
              <a:ext uri="{FF2B5EF4-FFF2-40B4-BE49-F238E27FC236}">
                <a16:creationId xmlns:a16="http://schemas.microsoft.com/office/drawing/2014/main" id="{330778C0-011E-3443-A52C-DF4C31008C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8198" y="5474048"/>
            <a:ext cx="504825" cy="503237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250354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Danksagung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2000" dirty="0"/>
              <a:t>Die nachfolgenden Präsentationen wurden mit ausdrücklicher Erlaubnis des</a:t>
            </a:r>
            <a:br>
              <a:rPr lang="de-DE" sz="2000" dirty="0"/>
            </a:br>
            <a:r>
              <a:rPr lang="de-DE" sz="2000" dirty="0"/>
              <a:t>Autors übernommen und danach abgewandelt aus:</a:t>
            </a:r>
          </a:p>
          <a:p>
            <a:pPr marL="0" indent="0">
              <a:buFontTx/>
              <a:buNone/>
              <a:defRPr/>
            </a:pPr>
            <a:endParaRPr lang="de-DE" sz="2000" dirty="0"/>
          </a:p>
          <a:p>
            <a:pPr>
              <a:defRPr/>
            </a:pPr>
            <a:r>
              <a:rPr lang="de-DE" sz="2000" dirty="0"/>
              <a:t>„Effiziente Algorithmen und Datenstrukturen“ (Kapitel 6: Verschiedenes) gehalten von Christian </a:t>
            </a:r>
            <a:r>
              <a:rPr lang="de-DE" sz="2000" dirty="0" err="1"/>
              <a:t>Scheideler</a:t>
            </a:r>
            <a:r>
              <a:rPr lang="de-DE" sz="2000" dirty="0"/>
              <a:t> an der TUM </a:t>
            </a:r>
            <a:r>
              <a:rPr lang="de-DE" sz="2000" dirty="0">
                <a:hlinkClick r:id="rId2"/>
              </a:rPr>
              <a:t>http://www14.in.tum.de/lehre/2008WS/ea/index.html.de</a:t>
            </a:r>
            <a:endParaRPr lang="de-DE" sz="2000" dirty="0"/>
          </a:p>
          <a:p>
            <a:pPr marL="0" indent="0">
              <a:buNone/>
              <a:defRPr/>
            </a:pPr>
            <a:endParaRPr lang="de-DE" sz="20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62A3F-0E09-2440-B411-947F6D04022D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38199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FB63C1-AC78-5248-8847-29ECE44AEB79}" type="slidenum">
              <a:rPr lang="de-DE"/>
              <a:pPr>
                <a:defRPr/>
              </a:pPr>
              <a:t>20</a:t>
            </a:fld>
            <a:endParaRPr lang="de-DE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Analyse der Komplexität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de-DE" dirty="0" err="1">
                <a:solidFill>
                  <a:schemeClr val="accent2"/>
                </a:solidFill>
                <a:cs typeface="+mn-cs"/>
              </a:rPr>
              <a:t>Naïve</a:t>
            </a:r>
            <a:r>
              <a:rPr lang="de-DE" dirty="0">
                <a:solidFill>
                  <a:schemeClr val="accent2"/>
                </a:solidFill>
                <a:cs typeface="+mn-cs"/>
              </a:rPr>
              <a:t> Implementierung:</a:t>
            </a:r>
          </a:p>
          <a:p>
            <a:pPr eaLnBrk="1" hangingPunct="1">
              <a:defRPr/>
            </a:pPr>
            <a:r>
              <a:rPr lang="de-DE" dirty="0">
                <a:cs typeface="+mn-cs"/>
              </a:rPr>
              <a:t>Zeit für </a:t>
            </a:r>
            <a:r>
              <a:rPr lang="de-DE" dirty="0">
                <a:solidFill>
                  <a:srgbClr val="0833FF"/>
                </a:solidFill>
                <a:cs typeface="+mn-cs"/>
              </a:rPr>
              <a:t>find</a:t>
            </a:r>
            <a:r>
              <a:rPr lang="de-DE" dirty="0">
                <a:cs typeface="+mn-cs"/>
              </a:rPr>
              <a:t>(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x</a:t>
            </a:r>
            <a:r>
              <a:rPr lang="de-DE" dirty="0">
                <a:cs typeface="+mn-cs"/>
              </a:rPr>
              <a:t>):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O(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>
                <a:solidFill>
                  <a:schemeClr val="hlink"/>
                </a:solidFill>
                <a:cs typeface="+mn-cs"/>
              </a:rPr>
              <a:t>)</a:t>
            </a:r>
            <a:endParaRPr lang="de-DE" dirty="0">
              <a:cs typeface="+mn-cs"/>
            </a:endParaRPr>
          </a:p>
          <a:p>
            <a:pPr eaLnBrk="1" hangingPunct="1">
              <a:defRPr/>
            </a:pPr>
            <a:r>
              <a:rPr lang="de-DE" dirty="0">
                <a:cs typeface="+mn-cs"/>
              </a:rPr>
              <a:t>Zeit für </a:t>
            </a:r>
            <a:r>
              <a:rPr lang="de-DE" dirty="0" err="1">
                <a:solidFill>
                  <a:srgbClr val="0833FF"/>
                </a:solidFill>
                <a:cs typeface="+mn-cs"/>
              </a:rPr>
              <a:t>union</a:t>
            </a:r>
            <a:r>
              <a:rPr lang="de-DE" dirty="0">
                <a:cs typeface="+mn-cs"/>
              </a:rPr>
              <a:t>(</a:t>
            </a:r>
            <a:r>
              <a:rPr lang="de-DE" dirty="0">
                <a:solidFill>
                  <a:schemeClr val="hlink"/>
                </a:solidFill>
              </a:rPr>
              <a:t>T</a:t>
            </a:r>
            <a:r>
              <a:rPr lang="de-DE" baseline="-25000" dirty="0">
                <a:solidFill>
                  <a:schemeClr val="hlink"/>
                </a:solidFill>
              </a:rPr>
              <a:t>1</a:t>
            </a:r>
            <a:r>
              <a:rPr lang="de-DE" dirty="0">
                <a:cs typeface="+mn-cs"/>
              </a:rPr>
              <a:t>, </a:t>
            </a:r>
            <a:r>
              <a:rPr lang="de-DE" dirty="0">
                <a:solidFill>
                  <a:schemeClr val="hlink"/>
                </a:solidFill>
              </a:rPr>
              <a:t>T</a:t>
            </a:r>
            <a:r>
              <a:rPr lang="de-DE" baseline="-25000" dirty="0">
                <a:solidFill>
                  <a:schemeClr val="hlink"/>
                </a:solidFill>
              </a:rPr>
              <a:t>2</a:t>
            </a:r>
            <a:r>
              <a:rPr lang="de-DE" dirty="0">
                <a:cs typeface="+mn-cs"/>
              </a:rPr>
              <a:t>):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O(1)</a:t>
            </a:r>
          </a:p>
          <a:p>
            <a:pPr lvl="1" eaLnBrk="1" hangingPunct="1">
              <a:defRPr/>
            </a:pPr>
            <a:r>
              <a:rPr lang="de-DE" dirty="0"/>
              <a:t>Annahme:  </a:t>
            </a:r>
            <a:r>
              <a:rPr lang="de-DE" dirty="0">
                <a:solidFill>
                  <a:schemeClr val="hlink"/>
                </a:solidFill>
              </a:rPr>
              <a:t>T</a:t>
            </a:r>
            <a:r>
              <a:rPr lang="de-DE" baseline="-25000" dirty="0">
                <a:solidFill>
                  <a:schemeClr val="hlink"/>
                </a:solidFill>
              </a:rPr>
              <a:t>1</a:t>
            </a:r>
            <a:r>
              <a:rPr lang="de-DE" dirty="0"/>
              <a:t> und </a:t>
            </a:r>
            <a:r>
              <a:rPr lang="de-DE" dirty="0">
                <a:solidFill>
                  <a:schemeClr val="hlink"/>
                </a:solidFill>
              </a:rPr>
              <a:t>T</a:t>
            </a:r>
            <a:r>
              <a:rPr lang="de-DE" baseline="-25000" dirty="0">
                <a:solidFill>
                  <a:schemeClr val="hlink"/>
                </a:solidFill>
              </a:rPr>
              <a:t>2</a:t>
            </a:r>
            <a:r>
              <a:rPr lang="de-DE" dirty="0">
                <a:solidFill>
                  <a:schemeClr val="hlink"/>
                </a:solidFill>
              </a:rPr>
              <a:t> </a:t>
            </a:r>
            <a:r>
              <a:rPr lang="de-DE" dirty="0"/>
              <a:t>liegen durch Repräsentanten vor</a:t>
            </a:r>
          </a:p>
          <a:p>
            <a:pPr eaLnBrk="1" hangingPunct="1">
              <a:defRPr/>
            </a:pPr>
            <a:endParaRPr lang="de-DE" dirty="0"/>
          </a:p>
          <a:p>
            <a:pPr eaLnBrk="1" hangingPunct="1">
              <a:defRPr/>
            </a:pPr>
            <a:endParaRPr lang="de-DE" dirty="0"/>
          </a:p>
          <a:p>
            <a:pPr eaLnBrk="1" hangingPunct="1">
              <a:defRPr/>
            </a:pPr>
            <a:endParaRPr lang="de-DE" dirty="0"/>
          </a:p>
          <a:p>
            <a:pPr eaLnBrk="1" hangingPunct="1">
              <a:defRPr/>
            </a:pPr>
            <a:r>
              <a:rPr lang="de-DE" dirty="0"/>
              <a:t>Was können wir verbessern? </a:t>
            </a:r>
          </a:p>
          <a:p>
            <a:pPr lvl="1" eaLnBrk="1" hangingPunct="1">
              <a:defRPr/>
            </a:pPr>
            <a:r>
              <a:rPr lang="de-DE" dirty="0">
                <a:solidFill>
                  <a:srgbClr val="FF0000"/>
                </a:solidFill>
              </a:rPr>
              <a:t>Tiefe</a:t>
            </a:r>
            <a:r>
              <a:rPr lang="de-DE" dirty="0"/>
              <a:t> des Baums </a:t>
            </a:r>
            <a:r>
              <a:rPr lang="de-DE" dirty="0">
                <a:solidFill>
                  <a:srgbClr val="FF0000"/>
                </a:solidFill>
              </a:rPr>
              <a:t>reduzieren </a:t>
            </a:r>
            <a:r>
              <a:rPr lang="de-DE" dirty="0"/>
              <a:t>beim Erzeugen mit </a:t>
            </a:r>
            <a:r>
              <a:rPr lang="de-DE" dirty="0" err="1">
                <a:solidFill>
                  <a:srgbClr val="0833FF"/>
                </a:solidFill>
              </a:rPr>
              <a:t>union</a:t>
            </a: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408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16C082-DB76-EA47-A36F-BD787B49075A}" type="slidenum">
              <a:rPr lang="de-DE"/>
              <a:pPr>
                <a:defRPr/>
              </a:pPr>
              <a:t>21</a:t>
            </a:fld>
            <a:endParaRPr lang="de-DE"/>
          </a:p>
        </p:txBody>
      </p:sp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Union-Find </a:t>
            </a:r>
            <a:r>
              <a:rPr lang="de-DE" dirty="0"/>
              <a:t>Implementierung</a:t>
            </a:r>
            <a:endParaRPr lang="de-DE" dirty="0">
              <a:cs typeface="+mj-cs"/>
            </a:endParaRP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470852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de-DE" sz="2400" dirty="0">
                <a:solidFill>
                  <a:schemeClr val="accent2"/>
                </a:solidFill>
                <a:cs typeface="+mn-cs"/>
              </a:rPr>
              <a:t>Gewichtete Union-Operation:</a:t>
            </a:r>
            <a:r>
              <a:rPr lang="de-DE" sz="2400" dirty="0">
                <a:cs typeface="+mn-cs"/>
              </a:rPr>
              <a:t> Mache die Wurzel des flacheren Baums zum Kind der Wurzel des tieferen Baums </a:t>
            </a:r>
          </a:p>
          <a:p>
            <a:pPr eaLnBrk="1" hangingPunct="1">
              <a:buFontTx/>
              <a:buNone/>
              <a:defRPr/>
            </a:pPr>
            <a:r>
              <a:rPr lang="de-DE" sz="2400" dirty="0">
                <a:cs typeface="+mn-cs"/>
              </a:rPr>
              <a:t>Wir brauchen </a:t>
            </a:r>
            <a:r>
              <a:rPr lang="de-DE" sz="2400" dirty="0"/>
              <a:t>als Knotenkomponente </a:t>
            </a:r>
            <a:r>
              <a:rPr lang="de-DE" sz="2400" dirty="0">
                <a:cs typeface="+mn-cs"/>
              </a:rPr>
              <a:t>zusätzlich zu 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parent</a:t>
            </a:r>
            <a:r>
              <a:rPr lang="de-DE" sz="2400" dirty="0">
                <a:solidFill>
                  <a:schemeClr val="accent2"/>
                </a:solidFill>
                <a:cs typeface="+mn-cs"/>
              </a:rPr>
              <a:t> </a:t>
            </a:r>
            <a:r>
              <a:rPr lang="de-DE" sz="2400" dirty="0">
                <a:cs typeface="+mn-cs"/>
              </a:rPr>
              <a:t>noch die Tiefe,</a:t>
            </a:r>
            <a:r>
              <a:rPr lang="de-DE" sz="2400" dirty="0">
                <a:solidFill>
                  <a:schemeClr val="accent2"/>
                </a:solidFill>
                <a:cs typeface="+mn-cs"/>
              </a:rPr>
              <a:t>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rank</a:t>
            </a:r>
            <a:r>
              <a:rPr lang="de-DE" sz="2400" dirty="0">
                <a:cs typeface="+mn-cs"/>
              </a:rPr>
              <a:t> genannt</a:t>
            </a:r>
          </a:p>
          <a:p>
            <a:pPr eaLnBrk="1" hangingPunct="1">
              <a:buFontTx/>
              <a:buNone/>
              <a:defRPr/>
            </a:pPr>
            <a:endParaRPr lang="de-DE" sz="2400" dirty="0">
              <a:cs typeface="+mn-cs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400" dirty="0"/>
              <a:t>Ordne jedem Element </a:t>
            </a:r>
            <a:r>
              <a:rPr lang="de-DE" sz="2400" dirty="0">
                <a:solidFill>
                  <a:schemeClr val="hlink"/>
                </a:solidFill>
              </a:rPr>
              <a:t>x</a:t>
            </a:r>
            <a:r>
              <a:rPr lang="de-DE" sz="2400" dirty="0"/>
              <a:t> zu: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de-DE" sz="2400" dirty="0">
                <a:solidFill>
                  <a:schemeClr val="hlink"/>
                </a:solidFill>
              </a:rPr>
              <a:t>rank(x) = </a:t>
            </a:r>
            <a:r>
              <a:rPr lang="de-DE" sz="2400" dirty="0"/>
              <a:t>Tiefe des Unterbaums von Knoten </a:t>
            </a:r>
            <a:r>
              <a:rPr lang="de-DE" sz="2400" dirty="0">
                <a:solidFill>
                  <a:schemeClr val="hlink"/>
                </a:solidFill>
              </a:rPr>
              <a:t>x</a:t>
            </a:r>
            <a:br>
              <a:rPr lang="de-DE" sz="2400" dirty="0">
                <a:solidFill>
                  <a:schemeClr val="hlink"/>
                </a:solidFill>
              </a:rPr>
            </a:br>
            <a:r>
              <a:rPr lang="de-DE" sz="2400" dirty="0"/>
              <a:t>(eigentlich inverser Baum: Kinder von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de-DE" sz="2400" dirty="0"/>
              <a:t> zeigen auf</a:t>
            </a:r>
            <a:r>
              <a:rPr lang="de-DE" sz="2400" dirty="0">
                <a:solidFill>
                  <a:schemeClr val="hlink"/>
                </a:solidFill>
              </a:rPr>
              <a:t> x</a:t>
            </a:r>
            <a:r>
              <a:rPr lang="de-DE" sz="2400" dirty="0"/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/>
              <a:t>Initialer Wert: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rank(x) := 0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 err="1">
                <a:solidFill>
                  <a:srgbClr val="0833FF"/>
                </a:solidFill>
              </a:rPr>
              <a:t>union</a:t>
            </a:r>
            <a:r>
              <a:rPr lang="de-DE" sz="2400" dirty="0"/>
              <a:t>(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de-DE" sz="2400" baseline="-25000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,T</a:t>
            </a:r>
            <a:r>
              <a:rPr lang="de-DE" sz="2400" baseline="-25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de-DE" sz="2400" dirty="0"/>
              <a:t>): Erhöht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rank(x)</a:t>
            </a:r>
            <a:r>
              <a:rPr lang="de-DE" sz="2400" dirty="0"/>
              <a:t> um 1 für Wurzel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de-DE" sz="2400" dirty="0"/>
              <a:t> der Vereinigung, wenn für die Repräsentanten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de-DE" sz="2400" baseline="-25000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, T</a:t>
            </a:r>
            <a:r>
              <a:rPr lang="de-DE" sz="2400" baseline="-25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400" dirty="0"/>
              <a:t>gilt: </a:t>
            </a:r>
            <a:br>
              <a:rPr lang="de-DE" sz="2400" dirty="0"/>
            </a:br>
            <a:r>
              <a:rPr lang="de-DE" sz="2400" dirty="0">
                <a:solidFill>
                  <a:schemeClr val="accent5">
                    <a:lumMod val="50000"/>
                  </a:schemeClr>
                </a:solidFill>
              </a:rPr>
              <a:t>rank(T</a:t>
            </a:r>
            <a:r>
              <a:rPr lang="de-DE" sz="2400" baseline="-25000" dirty="0">
                <a:solidFill>
                  <a:schemeClr val="accent5">
                    <a:lumMod val="50000"/>
                  </a:schemeClr>
                </a:solidFill>
              </a:rPr>
              <a:t>1</a:t>
            </a:r>
            <a:r>
              <a:rPr lang="de-DE" sz="2400" dirty="0">
                <a:solidFill>
                  <a:schemeClr val="accent5">
                    <a:lumMod val="50000"/>
                  </a:schemeClr>
                </a:solidFill>
              </a:rPr>
              <a:t>) = rank(T</a:t>
            </a:r>
            <a:r>
              <a:rPr lang="de-DE" sz="2400" baseline="-25000" dirty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de-DE" sz="2400" dirty="0">
                <a:solidFill>
                  <a:schemeClr val="accent5">
                    <a:lumMod val="50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15171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5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5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25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25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FE777-EB1A-124C-A71D-8A2EE65B0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Union-Find Implementierung : rank(x)</a:t>
            </a:r>
          </a:p>
        </p:txBody>
      </p:sp>
      <p:sp>
        <p:nvSpPr>
          <p:cNvPr id="141" name="Content Placeholder 140">
            <a:extLst>
              <a:ext uri="{FF2B5EF4-FFF2-40B4-BE49-F238E27FC236}">
                <a16:creationId xmlns:a16="http://schemas.microsoft.com/office/drawing/2014/main" id="{0A02006D-35D5-5F4D-821D-B12A51F9D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68875"/>
          </a:xfrm>
        </p:spPr>
        <p:txBody>
          <a:bodyPr/>
          <a:lstStyle/>
          <a:p>
            <a:r>
              <a:rPr lang="de-DE" dirty="0"/>
              <a:t>Veränderung von rank(x) bei </a:t>
            </a:r>
            <a:r>
              <a:rPr lang="de-DE" dirty="0" err="1">
                <a:solidFill>
                  <a:srgbClr val="0833FF"/>
                </a:solidFill>
              </a:rPr>
              <a:t>union</a:t>
            </a:r>
            <a:r>
              <a:rPr lang="de-DE" dirty="0"/>
              <a:t>(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de-DE" baseline="-25000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,T</a:t>
            </a:r>
            <a:r>
              <a:rPr lang="de-DE" baseline="-25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de-DE" dirty="0"/>
              <a:t>)</a:t>
            </a:r>
            <a:endParaRPr lang="de-DE" dirty="0">
              <a:solidFill>
                <a:srgbClr val="FF0000"/>
              </a:solidFill>
            </a:endParaRPr>
          </a:p>
          <a:p>
            <a:pPr lvl="1"/>
            <a:r>
              <a:rPr lang="de-DE" dirty="0"/>
              <a:t>Gleiche Ränge</a:t>
            </a:r>
          </a:p>
          <a:p>
            <a:pPr lvl="1"/>
            <a:endParaRPr lang="de-DE" dirty="0"/>
          </a:p>
          <a:p>
            <a:pPr lvl="1"/>
            <a:endParaRPr lang="de-DE" dirty="0"/>
          </a:p>
          <a:p>
            <a:pPr lvl="1"/>
            <a:r>
              <a:rPr lang="de-DE" dirty="0"/>
              <a:t>Unterschiedliche Ränge</a:t>
            </a:r>
          </a:p>
          <a:p>
            <a:pPr lvl="1"/>
            <a:endParaRPr lang="de-DE" dirty="0">
              <a:solidFill>
                <a:schemeClr val="accent2"/>
              </a:solidFill>
            </a:endParaRPr>
          </a:p>
          <a:p>
            <a:pPr lvl="1"/>
            <a:endParaRPr lang="de-DE" dirty="0">
              <a:solidFill>
                <a:schemeClr val="accent2"/>
              </a:solidFill>
            </a:endParaRPr>
          </a:p>
          <a:p>
            <a:pPr lvl="1"/>
            <a:endParaRPr lang="de-DE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40B77F-E587-6E49-92E0-0415666A2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22</a:t>
            </a:fld>
            <a:endParaRPr lang="de-DE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21F0EBED-5E61-6240-87C9-DEAE55127C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8108" y="2206237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69" name="Text Box 15">
            <a:extLst>
              <a:ext uri="{FF2B5EF4-FFF2-40B4-BE49-F238E27FC236}">
                <a16:creationId xmlns:a16="http://schemas.microsoft.com/office/drawing/2014/main" id="{BEDBC762-4DFF-BF48-AEDD-10424362A2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9983" y="2122258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ADA9F429-1F56-A24D-8B21-31DD376D90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976" y="2206912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76" name="Text Box 15">
            <a:extLst>
              <a:ext uri="{FF2B5EF4-FFF2-40B4-BE49-F238E27FC236}">
                <a16:creationId xmlns:a16="http://schemas.microsoft.com/office/drawing/2014/main" id="{45EC0DD1-1EF2-0944-8E26-C515A66C23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4851" y="212293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494905AD-CAC5-104A-A63E-76F9A59367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5381" y="1801568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8DB4EC76-5F0C-094A-B025-E061C44432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5381" y="2641492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95" name="Line 12">
            <a:extLst>
              <a:ext uri="{FF2B5EF4-FFF2-40B4-BE49-F238E27FC236}">
                <a16:creationId xmlns:a16="http://schemas.microsoft.com/office/drawing/2014/main" id="{E72C2110-31BC-2242-BF1F-3CB916F5C89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95525" y="2161930"/>
            <a:ext cx="0" cy="4795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96" name="Text Box 15">
            <a:extLst>
              <a:ext uri="{FF2B5EF4-FFF2-40B4-BE49-F238E27FC236}">
                <a16:creationId xmlns:a16="http://schemas.microsoft.com/office/drawing/2014/main" id="{7531C4FC-0759-7747-90CA-BF5A7D4612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5293" y="255751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1953B49F-4DCF-6D42-81E1-DE6BEE8F7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4169" y="3546117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3CBBC705-84D6-C24B-9AF3-20FF192A5D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4169" y="4386041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00" name="Line 12">
            <a:extLst>
              <a:ext uri="{FF2B5EF4-FFF2-40B4-BE49-F238E27FC236}">
                <a16:creationId xmlns:a16="http://schemas.microsoft.com/office/drawing/2014/main" id="{2F8A74D5-A5B9-5A45-BACB-D7CFC740944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94313" y="3906479"/>
            <a:ext cx="0" cy="4795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01" name="Text Box 15">
            <a:extLst>
              <a:ext uri="{FF2B5EF4-FFF2-40B4-BE49-F238E27FC236}">
                <a16:creationId xmlns:a16="http://schemas.microsoft.com/office/drawing/2014/main" id="{A9DF8641-0C66-5F49-BEE2-18CB7DBACF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4081" y="4302062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102" name="Text Box 15">
            <a:extLst>
              <a:ext uri="{FF2B5EF4-FFF2-40B4-BE49-F238E27FC236}">
                <a16:creationId xmlns:a16="http://schemas.microsoft.com/office/drawing/2014/main" id="{30B83A6D-D82A-854D-A8B4-8CF8717D69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9873" y="3387114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26DE8644-DB47-8145-A2ED-23ECC4C63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4525" y="4389490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06" name="Text Box 15">
            <a:extLst>
              <a:ext uri="{FF2B5EF4-FFF2-40B4-BE49-F238E27FC236}">
                <a16:creationId xmlns:a16="http://schemas.microsoft.com/office/drawing/2014/main" id="{97086E8B-97FB-B54F-AF82-E99655A16F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4437" y="430551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107" name="Text Box 15">
            <a:extLst>
              <a:ext uri="{FF2B5EF4-FFF2-40B4-BE49-F238E27FC236}">
                <a16:creationId xmlns:a16="http://schemas.microsoft.com/office/drawing/2014/main" id="{12013081-7365-3F4E-8203-4A1E025568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1743" y="344530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11C2E162-C926-804C-A48B-B7BF26C4E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0343" y="3599292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D96BDF7F-0EFE-EB43-A672-BBE58772F4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4081" y="4391454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48CF8CEC-594E-F94A-865C-07C90AD9E8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6606" y="4391454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 sz="2400">
              <a:cs typeface="+mn-cs"/>
            </a:endParaRPr>
          </a:p>
        </p:txBody>
      </p:sp>
      <p:sp>
        <p:nvSpPr>
          <p:cNvPr id="112" name="Line 12">
            <a:extLst>
              <a:ext uri="{FF2B5EF4-FFF2-40B4-BE49-F238E27FC236}">
                <a16:creationId xmlns:a16="http://schemas.microsoft.com/office/drawing/2014/main" id="{046C658D-6E16-9E48-8203-486EC011308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93006" y="3959654"/>
            <a:ext cx="360362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13" name="Line 13">
            <a:extLst>
              <a:ext uri="{FF2B5EF4-FFF2-40B4-BE49-F238E27FC236}">
                <a16:creationId xmlns:a16="http://schemas.microsoft.com/office/drawing/2014/main" id="{5FFCF637-05ED-1349-B1C4-44473DB2206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369268" y="3959654"/>
            <a:ext cx="360363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15" name="Text Box 15">
            <a:extLst>
              <a:ext uri="{FF2B5EF4-FFF2-40B4-BE49-F238E27FC236}">
                <a16:creationId xmlns:a16="http://schemas.microsoft.com/office/drawing/2014/main" id="{0C759D78-F0C1-4A4D-8FAB-08CFA8C2E6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5956" y="430747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117" name="Text Box 15">
            <a:extLst>
              <a:ext uri="{FF2B5EF4-FFF2-40B4-BE49-F238E27FC236}">
                <a16:creationId xmlns:a16="http://schemas.microsoft.com/office/drawing/2014/main" id="{6D6BDCB3-3680-6A4E-95F9-BE65D91871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6733" y="4150154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142" name="Text Box 15">
            <a:extLst>
              <a:ext uri="{FF2B5EF4-FFF2-40B4-BE49-F238E27FC236}">
                <a16:creationId xmlns:a16="http://schemas.microsoft.com/office/drawing/2014/main" id="{FB942558-AEB9-6C4E-9CEB-6525767BA0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5293" y="16288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A09BD79-AFC6-134D-994A-A99F5B60DDCC}"/>
              </a:ext>
            </a:extLst>
          </p:cNvPr>
          <p:cNvSpPr txBox="1"/>
          <p:nvPr/>
        </p:nvSpPr>
        <p:spPr>
          <a:xfrm>
            <a:off x="2410409" y="5363225"/>
            <a:ext cx="52645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Worst Case </a:t>
            </a:r>
            <a:r>
              <a:rPr lang="en-GB" sz="2400" dirty="0" err="1">
                <a:solidFill>
                  <a:srgbClr val="FF0000"/>
                </a:solidFill>
              </a:rPr>
              <a:t>für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 rank(x) </a:t>
            </a:r>
            <a:r>
              <a:rPr lang="en-GB" sz="2400" dirty="0" err="1">
                <a:solidFill>
                  <a:srgbClr val="FF0000"/>
                </a:solidFill>
              </a:rPr>
              <a:t>bei</a:t>
            </a:r>
            <a:r>
              <a:rPr lang="en-GB" sz="2400" dirty="0">
                <a:solidFill>
                  <a:srgbClr val="FF0000"/>
                </a:solidFill>
              </a:rPr>
              <a:t> </a:t>
            </a:r>
            <a:r>
              <a:rPr lang="en-GB" sz="2400" dirty="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en-GB" sz="2400" dirty="0">
                <a:solidFill>
                  <a:srgbClr val="FF0000"/>
                </a:solidFill>
              </a:rPr>
              <a:t> </a:t>
            </a:r>
            <a:r>
              <a:rPr lang="en-GB" sz="2400" dirty="0" err="1">
                <a:solidFill>
                  <a:srgbClr val="FF0000"/>
                </a:solidFill>
              </a:rPr>
              <a:t>Elementen</a:t>
            </a:r>
            <a:r>
              <a:rPr lang="en-GB" sz="2400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08942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 animBg="1"/>
      <p:bldP spid="94" grpId="0" animBg="1"/>
      <p:bldP spid="95" grpId="0" animBg="1"/>
      <p:bldP spid="96" grpId="0"/>
      <p:bldP spid="98" grpId="0" animBg="1"/>
      <p:bldP spid="99" grpId="0" animBg="1"/>
      <p:bldP spid="100" grpId="0" animBg="1"/>
      <p:bldP spid="101" grpId="0"/>
      <p:bldP spid="102" grpId="0"/>
      <p:bldP spid="104" grpId="0" animBg="1"/>
      <p:bldP spid="106" grpId="0"/>
      <p:bldP spid="107" grpId="0"/>
      <p:bldP spid="108" grpId="0" animBg="1"/>
      <p:bldP spid="109" grpId="0" animBg="1"/>
      <p:bldP spid="110" grpId="0" animBg="1"/>
      <p:bldP spid="112" grpId="0" animBg="1"/>
      <p:bldP spid="113" grpId="0" animBg="1"/>
      <p:bldP spid="115" grpId="0"/>
      <p:bldP spid="117" grpId="0"/>
      <p:bldP spid="14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16C082-DB76-EA47-A36F-BD787B49075A}" type="slidenum">
              <a:rPr lang="de-DE"/>
              <a:pPr>
                <a:defRPr/>
              </a:pPr>
              <a:t>23</a:t>
            </a:fld>
            <a:endParaRPr lang="de-DE" dirty="0"/>
          </a:p>
        </p:txBody>
      </p:sp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Union-Find </a:t>
            </a:r>
            <a:r>
              <a:rPr lang="de-DE" dirty="0"/>
              <a:t>Implementierung</a:t>
            </a:r>
            <a:endParaRPr lang="de-DE" dirty="0">
              <a:cs typeface="+mj-cs"/>
            </a:endParaRP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579296" cy="513204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de-DE" dirty="0" err="1">
                <a:solidFill>
                  <a:schemeClr val="accent2"/>
                </a:solidFill>
                <a:cs typeface="+mn-cs"/>
              </a:rPr>
              <a:t>Beh</a:t>
            </a:r>
            <a:r>
              <a:rPr lang="de-DE" dirty="0">
                <a:solidFill>
                  <a:schemeClr val="accent2"/>
                </a:solidFill>
                <a:cs typeface="+mn-cs"/>
              </a:rPr>
              <a:t>.:</a:t>
            </a:r>
            <a:r>
              <a:rPr lang="de-DE" dirty="0">
                <a:cs typeface="+mn-cs"/>
              </a:rPr>
              <a:t> Tiefe des Baums mit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cs typeface="+mn-cs"/>
              </a:rPr>
              <a:t> Elementen ist in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O(log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>
                <a:solidFill>
                  <a:schemeClr val="hlink"/>
                </a:solidFill>
                <a:cs typeface="+mn-cs"/>
              </a:rPr>
              <a:t>)</a:t>
            </a:r>
            <a:endParaRPr lang="de-DE" dirty="0">
              <a:solidFill>
                <a:schemeClr val="accent2"/>
              </a:solidFill>
              <a:cs typeface="+mn-cs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de-DE" dirty="0">
                <a:solidFill>
                  <a:schemeClr val="accent2"/>
                </a:solidFill>
                <a:cs typeface="+mn-cs"/>
              </a:rPr>
              <a:t>Begründung: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cs typeface="+mn-cs"/>
              </a:rPr>
              <a:t>Die Tiefe von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T=T</a:t>
            </a:r>
            <a:r>
              <a:rPr lang="de-DE" baseline="-25000" dirty="0">
                <a:solidFill>
                  <a:schemeClr val="hlink"/>
                </a:solidFill>
                <a:cs typeface="+mn-cs"/>
              </a:rPr>
              <a:t>1</a:t>
            </a:r>
            <a:r>
              <a:rPr lang="de-DE" dirty="0">
                <a:solidFill>
                  <a:schemeClr val="hlink"/>
                </a:solidFill>
                <a:cs typeface="+mn-cs"/>
              </a:rPr>
              <a:t> ⋃ T</a:t>
            </a:r>
            <a:r>
              <a:rPr lang="de-DE" baseline="-25000" dirty="0">
                <a:solidFill>
                  <a:schemeClr val="hlink"/>
                </a:solidFill>
                <a:cs typeface="+mn-cs"/>
              </a:rPr>
              <a:t>2</a:t>
            </a:r>
            <a:r>
              <a:rPr lang="de-DE" dirty="0">
                <a:cs typeface="+mn-cs"/>
              </a:rPr>
              <a:t> erhöht sich nur dann, wenn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Tiefe(T</a:t>
            </a:r>
            <a:r>
              <a:rPr lang="de-DE" baseline="-25000" dirty="0">
                <a:solidFill>
                  <a:schemeClr val="hlink"/>
                </a:solidFill>
                <a:cs typeface="+mn-cs"/>
              </a:rPr>
              <a:t>1</a:t>
            </a:r>
            <a:r>
              <a:rPr lang="de-DE" dirty="0">
                <a:solidFill>
                  <a:schemeClr val="hlink"/>
                </a:solidFill>
                <a:cs typeface="+mn-cs"/>
              </a:rPr>
              <a:t>)=Tiefe(T</a:t>
            </a:r>
            <a:r>
              <a:rPr lang="de-DE" baseline="-25000" dirty="0">
                <a:solidFill>
                  <a:schemeClr val="hlink"/>
                </a:solidFill>
                <a:cs typeface="+mn-cs"/>
              </a:rPr>
              <a:t>2</a:t>
            </a:r>
            <a:r>
              <a:rPr lang="de-DE" dirty="0">
                <a:solidFill>
                  <a:schemeClr val="hlink"/>
                </a:solidFill>
                <a:cs typeface="+mn-cs"/>
              </a:rPr>
              <a:t>)</a:t>
            </a:r>
            <a:r>
              <a:rPr lang="de-DE" dirty="0">
                <a:cs typeface="+mn-cs"/>
              </a:rPr>
              <a:t> ist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cs typeface="+mn-cs"/>
              </a:rPr>
              <a:t>Sei</a:t>
            </a:r>
            <a:r>
              <a:rPr lang="de-DE" dirty="0">
                <a:solidFill>
                  <a:schemeClr val="hlink"/>
                </a:solidFill>
                <a:cs typeface="+mn-cs"/>
              </a:rPr>
              <a:t> N(t)</a:t>
            </a:r>
            <a:r>
              <a:rPr lang="de-DE" dirty="0">
                <a:cs typeface="+mn-cs"/>
              </a:rPr>
              <a:t> die min. Anzahl Elemente in Baum der Tiefe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dirty="0">
                <a:cs typeface="+mn-cs"/>
              </a:rPr>
              <a:t>Es gilt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N(t) = 2∙N(t-1) = 2</a:t>
            </a:r>
            <a:r>
              <a:rPr lang="de-DE" baseline="30000" dirty="0">
                <a:solidFill>
                  <a:schemeClr val="hlink"/>
                </a:solidFill>
                <a:cs typeface="+mn-cs"/>
              </a:rPr>
              <a:t>t</a:t>
            </a:r>
            <a:r>
              <a:rPr lang="de-DE" dirty="0">
                <a:cs typeface="+mn-cs"/>
              </a:rPr>
              <a:t> mit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N(0)=1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dirty="0">
                <a:cs typeface="+mn-cs"/>
              </a:rPr>
              <a:t>Beweis über Substitutionsmethode (oder Induktion)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dirty="0"/>
              <a:t>Für </a:t>
            </a:r>
            <a:r>
              <a:rPr lang="de-DE" dirty="0">
                <a:solidFill>
                  <a:schemeClr val="hlink"/>
                </a:solidFill>
              </a:rPr>
              <a:t>t = log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 </a:t>
            </a:r>
            <a:r>
              <a:rPr lang="de-DE" dirty="0"/>
              <a:t>sind alle Knoten unterbracht, denn</a:t>
            </a:r>
            <a:br>
              <a:rPr lang="de-DE" dirty="0">
                <a:cs typeface="+mn-cs"/>
              </a:rPr>
            </a:br>
            <a:r>
              <a:rPr lang="de-DE" dirty="0">
                <a:solidFill>
                  <a:schemeClr val="hlink"/>
                </a:solidFill>
                <a:cs typeface="+mn-cs"/>
              </a:rPr>
              <a:t>N(log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>
                <a:solidFill>
                  <a:schemeClr val="hlink"/>
                </a:solidFill>
                <a:cs typeface="+mn-cs"/>
              </a:rPr>
              <a:t>) = 2</a:t>
            </a:r>
            <a:r>
              <a:rPr lang="de-DE" baseline="30000" dirty="0">
                <a:solidFill>
                  <a:schemeClr val="hlink"/>
                </a:solidFill>
                <a:cs typeface="+mn-cs"/>
              </a:rPr>
              <a:t>log </a:t>
            </a:r>
            <a:r>
              <a:rPr lang="de-DE" baseline="30000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>
                <a:solidFill>
                  <a:schemeClr val="hlink"/>
                </a:solidFill>
                <a:cs typeface="+mn-cs"/>
              </a:rPr>
              <a:t> =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n</a:t>
            </a:r>
            <a:endParaRPr lang="de-DE" dirty="0">
              <a:solidFill>
                <a:schemeClr val="hlink"/>
              </a:solidFill>
              <a:cs typeface="+mn-cs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de-DE" dirty="0">
                <a:cs typeface="+mn-cs"/>
              </a:rPr>
              <a:t>Tiefe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t</a:t>
            </a:r>
            <a:r>
              <a:rPr lang="de-DE" dirty="0">
                <a:cs typeface="+mn-cs"/>
              </a:rPr>
              <a:t> in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O(log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n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76220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5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5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5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5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16C082-DB76-EA47-A36F-BD787B49075A}" type="slidenum">
              <a:rPr lang="de-DE"/>
              <a:pPr>
                <a:defRPr/>
              </a:pPr>
              <a:t>24</a:t>
            </a:fld>
            <a:endParaRPr lang="de-DE" dirty="0"/>
          </a:p>
        </p:txBody>
      </p:sp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Union-Find </a:t>
            </a:r>
            <a:r>
              <a:rPr lang="de-DE" dirty="0"/>
              <a:t>Implementierung</a:t>
            </a:r>
            <a:endParaRPr lang="de-DE" dirty="0">
              <a:cs typeface="+mj-cs"/>
            </a:endParaRP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68760"/>
            <a:ext cx="8507413" cy="47085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de-DE" dirty="0">
                <a:solidFill>
                  <a:schemeClr val="accent2"/>
                </a:solidFill>
                <a:cs typeface="+mn-cs"/>
              </a:rPr>
              <a:t>Beobachtungen (*):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cs typeface="+mn-cs"/>
              </a:rPr>
              <a:t>Bei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cs typeface="+mn-cs"/>
              </a:rPr>
              <a:t> Elementen ist die max. Tiefe eines Baums </a:t>
            </a:r>
            <a:r>
              <a:rPr lang="de-DE" dirty="0">
                <a:solidFill>
                  <a:schemeClr val="hlink"/>
                </a:solidFill>
              </a:rPr>
              <a:t>log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endParaRPr lang="de-DE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/>
              <a:t>In einem Baum der Tiefe </a:t>
            </a:r>
            <a:r>
              <a:rPr lang="de-DE" dirty="0">
                <a:solidFill>
                  <a:schemeClr val="hlink"/>
                </a:solidFill>
              </a:rPr>
              <a:t>t</a:t>
            </a:r>
            <a:r>
              <a:rPr lang="de-DE" dirty="0"/>
              <a:t> sind min. </a:t>
            </a:r>
            <a:r>
              <a:rPr lang="de-DE" dirty="0">
                <a:solidFill>
                  <a:schemeClr val="hlink"/>
                </a:solidFill>
              </a:rPr>
              <a:t>2</a:t>
            </a:r>
            <a:r>
              <a:rPr lang="de-DE" baseline="30000" dirty="0">
                <a:solidFill>
                  <a:schemeClr val="hlink"/>
                </a:solidFill>
              </a:rPr>
              <a:t>t</a:t>
            </a:r>
            <a:r>
              <a:rPr lang="de-DE" dirty="0"/>
              <a:t> Elemente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/>
              <a:t>Bei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/>
              <a:t> Elementen im gesamten Wald gibt es max.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/2</a:t>
            </a:r>
            <a:r>
              <a:rPr lang="de-DE" baseline="30000" dirty="0">
                <a:solidFill>
                  <a:schemeClr val="hlink"/>
                </a:solidFill>
              </a:rPr>
              <a:t>t</a:t>
            </a:r>
            <a:r>
              <a:rPr lang="de-DE" dirty="0">
                <a:solidFill>
                  <a:schemeClr val="hlink"/>
                </a:solidFill>
              </a:rPr>
              <a:t> </a:t>
            </a:r>
            <a:r>
              <a:rPr lang="de-DE" dirty="0"/>
              <a:t>Knoten der Tiefe </a:t>
            </a:r>
            <a:r>
              <a:rPr lang="de-DE" dirty="0">
                <a:solidFill>
                  <a:schemeClr val="hlink"/>
                </a:solidFill>
              </a:rPr>
              <a:t>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729221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5C2A9-A425-1C4F-A441-C1F5EA9BFF58}" type="slidenum">
              <a:rPr lang="de-DE"/>
              <a:pPr>
                <a:defRPr/>
              </a:pPr>
              <a:t>25</a:t>
            </a:fld>
            <a:endParaRPr lang="de-DE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Gewichtetes Union: Analyse der Komplexität</a:t>
            </a:r>
            <a:endParaRPr lang="en-US" dirty="0">
              <a:cs typeface="+mj-cs"/>
            </a:endParaRP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196975"/>
            <a:ext cx="8507413" cy="496887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de-DE" dirty="0">
                <a:solidFill>
                  <a:schemeClr val="accent2"/>
                </a:solidFill>
                <a:cs typeface="+mn-cs"/>
              </a:rPr>
              <a:t>Mit gewichteter Union-Operation:</a:t>
            </a:r>
          </a:p>
          <a:p>
            <a:pPr eaLnBrk="1" hangingPunct="1">
              <a:defRPr/>
            </a:pPr>
            <a:r>
              <a:rPr lang="de-DE" dirty="0">
                <a:cs typeface="+mn-cs"/>
              </a:rPr>
              <a:t>Zeit für </a:t>
            </a:r>
            <a:r>
              <a:rPr lang="de-DE" dirty="0">
                <a:solidFill>
                  <a:srgbClr val="0833FF"/>
                </a:solidFill>
                <a:cs typeface="+mn-cs"/>
              </a:rPr>
              <a:t>find</a:t>
            </a:r>
            <a:r>
              <a:rPr lang="de-DE" dirty="0">
                <a:cs typeface="+mn-cs"/>
              </a:rPr>
              <a:t>: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O(log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>
                <a:solidFill>
                  <a:schemeClr val="hlink"/>
                </a:solidFill>
                <a:cs typeface="+mn-cs"/>
              </a:rPr>
              <a:t>)</a:t>
            </a:r>
          </a:p>
          <a:p>
            <a:pPr eaLnBrk="1" hangingPunct="1">
              <a:defRPr/>
            </a:pPr>
            <a:r>
              <a:rPr lang="de-DE" dirty="0">
                <a:cs typeface="+mn-cs"/>
              </a:rPr>
              <a:t>Zeit für </a:t>
            </a:r>
            <a:r>
              <a:rPr lang="de-DE" dirty="0" err="1">
                <a:solidFill>
                  <a:srgbClr val="0833FF"/>
                </a:solidFill>
                <a:cs typeface="+mn-cs"/>
              </a:rPr>
              <a:t>union</a:t>
            </a:r>
            <a:r>
              <a:rPr lang="de-DE" dirty="0">
                <a:cs typeface="+mn-cs"/>
              </a:rPr>
              <a:t>: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O(1)</a:t>
            </a:r>
          </a:p>
          <a:p>
            <a:pPr marL="0" indent="0" eaLnBrk="1" hangingPunct="1">
              <a:buNone/>
              <a:defRPr/>
            </a:pPr>
            <a:endParaRPr lang="de-DE" dirty="0">
              <a:solidFill>
                <a:schemeClr val="hlink"/>
              </a:solidFill>
              <a:cs typeface="+mn-cs"/>
            </a:endParaRPr>
          </a:p>
          <a:p>
            <a:pPr marL="0" indent="0" eaLnBrk="1" hangingPunct="1">
              <a:buNone/>
              <a:defRPr/>
            </a:pPr>
            <a:r>
              <a:rPr lang="de-DE" dirty="0">
                <a:cs typeface="+mn-cs"/>
              </a:rPr>
              <a:t>Geht das noch besser für </a:t>
            </a:r>
            <a:r>
              <a:rPr lang="de-DE" dirty="0">
                <a:solidFill>
                  <a:srgbClr val="0833FF"/>
                </a:solidFill>
                <a:cs typeface="+mn-cs"/>
              </a:rPr>
              <a:t>find</a:t>
            </a:r>
            <a:r>
              <a:rPr lang="de-DE" dirty="0">
                <a:cs typeface="+mn-cs"/>
              </a:rPr>
              <a:t>?</a:t>
            </a:r>
          </a:p>
          <a:p>
            <a:pPr eaLnBrk="1" hangingPunct="1">
              <a:defRPr/>
            </a:pPr>
            <a:r>
              <a:rPr lang="de-DE" dirty="0">
                <a:solidFill>
                  <a:srgbClr val="0833FF"/>
                </a:solidFill>
                <a:cs typeface="+mn-cs"/>
              </a:rPr>
              <a:t>Best Case für Find-Operation: </a:t>
            </a:r>
            <a:r>
              <a:rPr lang="de-DE" dirty="0">
                <a:cs typeface="+mn-cs"/>
              </a:rPr>
              <a:t>Eingabe ist Repräsentant bzw. führt immer sofort zum Repräsentanten: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O(1)</a:t>
            </a:r>
          </a:p>
          <a:p>
            <a:pPr eaLnBrk="1" hangingPunct="1">
              <a:defRPr/>
            </a:pPr>
            <a:r>
              <a:rPr lang="de-DE" dirty="0">
                <a:cs typeface="+mn-cs"/>
              </a:rPr>
              <a:t>Bei </a:t>
            </a:r>
            <a:r>
              <a:rPr lang="de-DE" dirty="0">
                <a:solidFill>
                  <a:srgbClr val="0833FF"/>
                </a:solidFill>
                <a:cs typeface="+mn-cs"/>
              </a:rPr>
              <a:t>find(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x</a:t>
            </a:r>
            <a:r>
              <a:rPr lang="de-DE" dirty="0">
                <a:solidFill>
                  <a:srgbClr val="0833FF"/>
                </a:solidFill>
                <a:cs typeface="+mn-cs"/>
              </a:rPr>
              <a:t>)</a:t>
            </a:r>
            <a:r>
              <a:rPr lang="de-DE" dirty="0">
                <a:cs typeface="+mn-cs"/>
              </a:rPr>
              <a:t> durchlaufen wir sowieso den Pfad </a:t>
            </a:r>
            <a:br>
              <a:rPr lang="de-DE" dirty="0">
                <a:cs typeface="+mn-cs"/>
              </a:rPr>
            </a:br>
            <a:r>
              <a:rPr lang="de-DE" dirty="0">
                <a:cs typeface="+mn-cs"/>
              </a:rPr>
              <a:t>vom Element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x</a:t>
            </a:r>
            <a:r>
              <a:rPr lang="de-DE" dirty="0">
                <a:cs typeface="+mn-cs"/>
              </a:rPr>
              <a:t> zum Repräsentanten</a:t>
            </a:r>
          </a:p>
          <a:p>
            <a:pPr lvl="1" eaLnBrk="1" hangingPunct="1">
              <a:defRPr/>
            </a:pPr>
            <a:r>
              <a:rPr lang="de-DE" dirty="0">
                <a:solidFill>
                  <a:srgbClr val="0833FF"/>
                </a:solidFill>
                <a:cs typeface="+mn-cs"/>
              </a:rPr>
              <a:t>Idee:</a:t>
            </a:r>
            <a:r>
              <a:rPr lang="de-DE" dirty="0">
                <a:cs typeface="+mn-cs"/>
              </a:rPr>
              <a:t> </a:t>
            </a:r>
            <a:r>
              <a:rPr lang="de-DE" dirty="0">
                <a:solidFill>
                  <a:srgbClr val="FF0000"/>
                </a:solidFill>
                <a:cs typeface="+mn-cs"/>
              </a:rPr>
              <a:t>Elemente auf Pfad direkt auf Wurzel (Repräsentant) umleiten </a:t>
            </a:r>
            <a:r>
              <a:rPr lang="de-DE" dirty="0">
                <a:cs typeface="+mn-cs"/>
              </a:rPr>
              <a:t>(</a:t>
            </a:r>
            <a:r>
              <a:rPr lang="de-DE" dirty="0">
                <a:solidFill>
                  <a:srgbClr val="0833FF"/>
                </a:solidFill>
                <a:cs typeface="+mn-cs"/>
              </a:rPr>
              <a:t>Pfadkompression</a:t>
            </a:r>
            <a:r>
              <a:rPr lang="de-DE" dirty="0">
                <a:cs typeface="+mn-cs"/>
              </a:rPr>
              <a:t>) (jeweils konstanter Aufwand)</a:t>
            </a:r>
          </a:p>
        </p:txBody>
      </p:sp>
    </p:spTree>
    <p:extLst>
      <p:ext uri="{BB962C8B-B14F-4D97-AF65-F5344CB8AC3E}">
        <p14:creationId xmlns:p14="http://schemas.microsoft.com/office/powerpoint/2010/main" val="4052908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Union-Find: Verbesserung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>
                <a:solidFill>
                  <a:schemeClr val="accent2"/>
                </a:solidFill>
                <a:cs typeface="+mn-cs"/>
              </a:rPr>
              <a:t>Besser: gewichtetes Union mit Pfadkompression</a:t>
            </a:r>
            <a:endParaRPr lang="de-DE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cs typeface="+mn-cs"/>
              </a:rPr>
              <a:t>Pfadkompression bei </a:t>
            </a:r>
            <a:r>
              <a:rPr lang="de-DE" dirty="0">
                <a:solidFill>
                  <a:srgbClr val="0833FF"/>
                </a:solidFill>
                <a:cs typeface="+mn-cs"/>
              </a:rPr>
              <a:t>find</a:t>
            </a:r>
            <a:r>
              <a:rPr lang="de-DE" dirty="0">
                <a:cs typeface="+mn-cs"/>
              </a:rPr>
              <a:t>: </a:t>
            </a:r>
            <a:r>
              <a:rPr lang="de-DE" dirty="0">
                <a:solidFill>
                  <a:srgbClr val="FF0000"/>
                </a:solidFill>
                <a:cs typeface="+mn-cs"/>
              </a:rPr>
              <a:t>alle</a:t>
            </a:r>
            <a:r>
              <a:rPr lang="de-DE" dirty="0">
                <a:cs typeface="+mn-cs"/>
              </a:rPr>
              <a:t> Knoten</a:t>
            </a:r>
            <a:r>
              <a:rPr lang="de-DE" dirty="0"/>
              <a:t> auf dem Pfad</a:t>
            </a:r>
            <a:r>
              <a:rPr lang="de-DE" dirty="0">
                <a:cs typeface="+mn-cs"/>
              </a:rPr>
              <a:t> von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x</a:t>
            </a:r>
            <a:r>
              <a:rPr lang="de-DE" dirty="0">
                <a:cs typeface="+mn-cs"/>
              </a:rPr>
              <a:t> zur Wurzel zeigen hinterher direkt auf Wurzel </a:t>
            </a:r>
          </a:p>
        </p:txBody>
      </p:sp>
      <p:sp>
        <p:nvSpPr>
          <p:cNvPr id="227332" name="Oval 4"/>
          <p:cNvSpPr>
            <a:spLocks noChangeArrowheads="1"/>
          </p:cNvSpPr>
          <p:nvPr/>
        </p:nvSpPr>
        <p:spPr bwMode="auto">
          <a:xfrm>
            <a:off x="3995936" y="2780928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27333" name="Oval 5"/>
          <p:cNvSpPr>
            <a:spLocks noChangeArrowheads="1"/>
          </p:cNvSpPr>
          <p:nvPr/>
        </p:nvSpPr>
        <p:spPr bwMode="auto">
          <a:xfrm>
            <a:off x="3130748" y="3573091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27334" name="Line 6"/>
          <p:cNvSpPr>
            <a:spLocks noChangeShapeType="1"/>
          </p:cNvSpPr>
          <p:nvPr/>
        </p:nvSpPr>
        <p:spPr bwMode="auto">
          <a:xfrm flipV="1">
            <a:off x="3491111" y="3141291"/>
            <a:ext cx="5048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27335" name="Oval 7"/>
          <p:cNvSpPr>
            <a:spLocks noChangeArrowheads="1"/>
          </p:cNvSpPr>
          <p:nvPr/>
        </p:nvSpPr>
        <p:spPr bwMode="auto">
          <a:xfrm>
            <a:off x="4859536" y="3573091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27336" name="Line 8"/>
          <p:cNvSpPr>
            <a:spLocks noChangeShapeType="1"/>
          </p:cNvSpPr>
          <p:nvPr/>
        </p:nvSpPr>
        <p:spPr bwMode="auto">
          <a:xfrm flipH="1" flipV="1">
            <a:off x="4354711" y="3141291"/>
            <a:ext cx="5048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27337" name="Oval 9"/>
          <p:cNvSpPr>
            <a:spLocks noChangeArrowheads="1"/>
          </p:cNvSpPr>
          <p:nvPr/>
        </p:nvSpPr>
        <p:spPr bwMode="auto">
          <a:xfrm>
            <a:off x="2554486" y="4365253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27338" name="Oval 10"/>
          <p:cNvSpPr>
            <a:spLocks noChangeArrowheads="1"/>
          </p:cNvSpPr>
          <p:nvPr/>
        </p:nvSpPr>
        <p:spPr bwMode="auto">
          <a:xfrm>
            <a:off x="3707011" y="4365253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cs typeface="+mn-cs"/>
              </a:rPr>
              <a:t>x</a:t>
            </a:r>
          </a:p>
        </p:txBody>
      </p:sp>
      <p:sp>
        <p:nvSpPr>
          <p:cNvPr id="227339" name="Oval 11"/>
          <p:cNvSpPr>
            <a:spLocks noChangeArrowheads="1"/>
          </p:cNvSpPr>
          <p:nvPr/>
        </p:nvSpPr>
        <p:spPr bwMode="auto">
          <a:xfrm>
            <a:off x="4283273" y="5157416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27340" name="Line 12"/>
          <p:cNvSpPr>
            <a:spLocks noChangeShapeType="1"/>
          </p:cNvSpPr>
          <p:nvPr/>
        </p:nvSpPr>
        <p:spPr bwMode="auto">
          <a:xfrm flipV="1">
            <a:off x="2843411" y="3933453"/>
            <a:ext cx="360362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27341" name="Line 13"/>
          <p:cNvSpPr>
            <a:spLocks noChangeShapeType="1"/>
          </p:cNvSpPr>
          <p:nvPr/>
        </p:nvSpPr>
        <p:spPr bwMode="auto">
          <a:xfrm flipH="1" flipV="1">
            <a:off x="3419673" y="3933453"/>
            <a:ext cx="360363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27342" name="Line 14"/>
          <p:cNvSpPr>
            <a:spLocks noChangeShapeType="1"/>
          </p:cNvSpPr>
          <p:nvPr/>
        </p:nvSpPr>
        <p:spPr bwMode="auto">
          <a:xfrm flipH="1" flipV="1">
            <a:off x="3995936" y="4725616"/>
            <a:ext cx="360362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8" name="Oval 9">
            <a:extLst>
              <a:ext uri="{FF2B5EF4-FFF2-40B4-BE49-F238E27FC236}">
                <a16:creationId xmlns:a16="http://schemas.microsoft.com/office/drawing/2014/main" id="{35DA92D9-0D9C-AD45-BFF1-2E284C3B8C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8661" y="3573090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 dirty="0">
              <a:cs typeface="+mn-cs"/>
            </a:endParaRPr>
          </a:p>
        </p:txBody>
      </p:sp>
      <p:sp>
        <p:nvSpPr>
          <p:cNvPr id="30" name="Oval 10">
            <a:extLst>
              <a:ext uri="{FF2B5EF4-FFF2-40B4-BE49-F238E27FC236}">
                <a16:creationId xmlns:a16="http://schemas.microsoft.com/office/drawing/2014/main" id="{6EF52399-6B0E-214C-A600-B0790AFCDD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2624" y="4365253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 sz="2400" dirty="0">
              <a:cs typeface="+mn-cs"/>
            </a:endParaRPr>
          </a:p>
        </p:txBody>
      </p:sp>
      <p:sp>
        <p:nvSpPr>
          <p:cNvPr id="32" name="Line 12">
            <a:extLst>
              <a:ext uri="{FF2B5EF4-FFF2-40B4-BE49-F238E27FC236}">
                <a16:creationId xmlns:a16="http://schemas.microsoft.com/office/drawing/2014/main" id="{A5692989-8DAB-4B43-8DD9-DE3C12C8F0C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73735" y="3141291"/>
            <a:ext cx="180976" cy="43179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33" name="Line 13">
            <a:extLst>
              <a:ext uri="{FF2B5EF4-FFF2-40B4-BE49-F238E27FC236}">
                <a16:creationId xmlns:a16="http://schemas.microsoft.com/office/drawing/2014/main" id="{320F26CA-AE43-7749-8325-E8E2485A7A8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145286" y="3933453"/>
            <a:ext cx="360363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" name="Foliennummernplatzhalter 5">
            <a:extLst>
              <a:ext uri="{FF2B5EF4-FFF2-40B4-BE49-F238E27FC236}">
                <a16:creationId xmlns:a16="http://schemas.microsoft.com/office/drawing/2014/main" id="{AA6FE853-851B-074A-8C27-F8E341CAC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6869" y="6400502"/>
            <a:ext cx="1008063" cy="196850"/>
          </a:xfrm>
        </p:spPr>
        <p:txBody>
          <a:bodyPr/>
          <a:lstStyle/>
          <a:p>
            <a:pPr>
              <a:defRPr/>
            </a:pPr>
            <a:fld id="{B1E075D5-39EC-E046-8CE5-038274589E03}" type="slidenum">
              <a:rPr lang="de-DE"/>
              <a:pPr>
                <a:defRPr/>
              </a:pPr>
              <a:t>26</a:t>
            </a:fld>
            <a:endParaRPr lang="de-DE" dirty="0"/>
          </a:p>
        </p:txBody>
      </p:sp>
      <p:sp>
        <p:nvSpPr>
          <p:cNvPr id="20" name="Rechteck 4">
            <a:extLst>
              <a:ext uri="{FF2B5EF4-FFF2-40B4-BE49-F238E27FC236}">
                <a16:creationId xmlns:a16="http://schemas.microsoft.com/office/drawing/2014/main" id="{E3963AB7-056C-8445-BC5A-9BC0A609DD1A}"/>
              </a:ext>
            </a:extLst>
          </p:cNvPr>
          <p:cNvSpPr/>
          <p:nvPr/>
        </p:nvSpPr>
        <p:spPr>
          <a:xfrm>
            <a:off x="2304256" y="6238473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100" baseline="30000" dirty="0">
                <a:solidFill>
                  <a:srgbClr val="0000FF"/>
                </a:solidFill>
              </a:rPr>
              <a:t>1</a:t>
            </a:r>
            <a:r>
              <a:rPr lang="de-DE" sz="1100" dirty="0">
                <a:solidFill>
                  <a:srgbClr val="0000FF"/>
                </a:solidFill>
              </a:rPr>
              <a:t> Robert E. </a:t>
            </a:r>
            <a:r>
              <a:rPr lang="de-DE" sz="1100" dirty="0" err="1">
                <a:solidFill>
                  <a:srgbClr val="0000FF"/>
                </a:solidFill>
              </a:rPr>
              <a:t>Tarjan</a:t>
            </a:r>
            <a:r>
              <a:rPr lang="de-DE" sz="1100" dirty="0">
                <a:solidFill>
                  <a:srgbClr val="0000FF"/>
                </a:solidFill>
              </a:rPr>
              <a:t>, Jan van </a:t>
            </a:r>
            <a:r>
              <a:rPr lang="de-DE" sz="1100" dirty="0" err="1">
                <a:solidFill>
                  <a:srgbClr val="0000FF"/>
                </a:solidFill>
              </a:rPr>
              <a:t>Leeuwen</a:t>
            </a:r>
            <a:r>
              <a:rPr lang="de-DE" sz="1100" dirty="0">
                <a:solidFill>
                  <a:srgbClr val="0000FF"/>
                </a:solidFill>
              </a:rPr>
              <a:t>. </a:t>
            </a:r>
            <a:r>
              <a:rPr lang="de-DE" sz="1100" dirty="0" err="1">
                <a:solidFill>
                  <a:srgbClr val="0000FF"/>
                </a:solidFill>
              </a:rPr>
              <a:t>Worst-case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analysis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of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set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union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algorithms</a:t>
            </a:r>
            <a:r>
              <a:rPr lang="de-DE" sz="1100" dirty="0">
                <a:solidFill>
                  <a:srgbClr val="0000FF"/>
                </a:solidFill>
              </a:rPr>
              <a:t>, Journal </a:t>
            </a:r>
            <a:r>
              <a:rPr lang="de-DE" sz="1100" dirty="0" err="1">
                <a:solidFill>
                  <a:srgbClr val="0000FF"/>
                </a:solidFill>
              </a:rPr>
              <a:t>of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the</a:t>
            </a:r>
            <a:r>
              <a:rPr lang="de-DE" sz="1100" dirty="0">
                <a:solidFill>
                  <a:srgbClr val="0000FF"/>
                </a:solidFill>
              </a:rPr>
              <a:t> ACM 31 (2), S. 245–281, </a:t>
            </a:r>
            <a:r>
              <a:rPr lang="de-DE" sz="1100" b="1" dirty="0">
                <a:solidFill>
                  <a:srgbClr val="FF0000"/>
                </a:solidFill>
              </a:rPr>
              <a:t>1984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C908BE5-94CE-9C42-98AA-6930B0A697BD}"/>
              </a:ext>
            </a:extLst>
          </p:cNvPr>
          <p:cNvSpPr/>
          <p:nvPr/>
        </p:nvSpPr>
        <p:spPr>
          <a:xfrm>
            <a:off x="2304256" y="5806425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de-DE" sz="1100" dirty="0" err="1">
                <a:solidFill>
                  <a:srgbClr val="0833FF"/>
                </a:solidFill>
              </a:rPr>
              <a:t>Hopcroft</a:t>
            </a:r>
            <a:r>
              <a:rPr lang="de-DE" sz="1100" dirty="0">
                <a:solidFill>
                  <a:srgbClr val="0833FF"/>
                </a:solidFill>
              </a:rPr>
              <a:t>, J.E. </a:t>
            </a:r>
            <a:r>
              <a:rPr lang="de-DE" sz="1100" dirty="0" err="1">
                <a:solidFill>
                  <a:srgbClr val="0833FF"/>
                </a:solidFill>
              </a:rPr>
              <a:t>and</a:t>
            </a:r>
            <a:r>
              <a:rPr lang="de-DE" sz="1100" dirty="0">
                <a:solidFill>
                  <a:srgbClr val="0833FF"/>
                </a:solidFill>
              </a:rPr>
              <a:t> Ullman, J.D.; Set </a:t>
            </a:r>
            <a:r>
              <a:rPr lang="de-DE" sz="1100" dirty="0" err="1">
                <a:solidFill>
                  <a:srgbClr val="0833FF"/>
                </a:solidFill>
              </a:rPr>
              <a:t>Merging</a:t>
            </a:r>
            <a:r>
              <a:rPr lang="de-DE" sz="1100" dirty="0">
                <a:solidFill>
                  <a:srgbClr val="0833FF"/>
                </a:solidFill>
              </a:rPr>
              <a:t> </a:t>
            </a:r>
            <a:r>
              <a:rPr lang="de-DE" sz="1100" dirty="0" err="1">
                <a:solidFill>
                  <a:srgbClr val="0833FF"/>
                </a:solidFill>
              </a:rPr>
              <a:t>Algorithms</a:t>
            </a:r>
            <a:r>
              <a:rPr lang="de-DE" sz="1100" dirty="0">
                <a:solidFill>
                  <a:srgbClr val="0833FF"/>
                </a:solidFill>
              </a:rPr>
              <a:t>, SIAM Journal </a:t>
            </a:r>
            <a:r>
              <a:rPr lang="de-DE" sz="1100" dirty="0" err="1">
                <a:solidFill>
                  <a:srgbClr val="0833FF"/>
                </a:solidFill>
              </a:rPr>
              <a:t>of</a:t>
            </a:r>
            <a:r>
              <a:rPr lang="de-DE" sz="1100" dirty="0">
                <a:solidFill>
                  <a:srgbClr val="0833FF"/>
                </a:solidFill>
              </a:rPr>
              <a:t> Computing 2(4), S. 294-303, </a:t>
            </a:r>
            <a:r>
              <a:rPr lang="de-DE" sz="1100" b="1" dirty="0">
                <a:solidFill>
                  <a:srgbClr val="FF0000"/>
                </a:solidFill>
              </a:rPr>
              <a:t>1973</a:t>
            </a:r>
            <a:r>
              <a:rPr lang="de-DE" sz="1100" dirty="0">
                <a:solidFill>
                  <a:srgbClr val="0833FF"/>
                </a:solidFill>
              </a:rPr>
              <a:t>.</a:t>
            </a:r>
            <a:endParaRPr lang="en-GB" sz="1100" dirty="0">
              <a:solidFill>
                <a:srgbClr val="08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0919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133ABF-D250-464C-A9BE-8EA74604E03B}" type="slidenum">
              <a:rPr lang="de-DE"/>
              <a:pPr>
                <a:defRPr/>
              </a:pPr>
              <a:t>27</a:t>
            </a:fld>
            <a:endParaRPr lang="de-DE"/>
          </a:p>
        </p:txBody>
      </p:sp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Union-Find: Verbesserung</a:t>
            </a:r>
            <a:endParaRPr lang="de-DE" dirty="0">
              <a:cs typeface="+mj-cs"/>
            </a:endParaRP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>
                <a:solidFill>
                  <a:schemeClr val="accent2"/>
                </a:solidFill>
                <a:cs typeface="+mn-cs"/>
              </a:rPr>
              <a:t>Besser: gewichtetes Union mit Pfadkompression</a:t>
            </a:r>
            <a:endParaRPr lang="de-DE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cs typeface="+mn-cs"/>
              </a:rPr>
              <a:t>Pfadkompression bei</a:t>
            </a:r>
            <a:r>
              <a:rPr lang="de-DE" b="1" dirty="0">
                <a:cs typeface="+mn-cs"/>
              </a:rPr>
              <a:t> </a:t>
            </a:r>
            <a:r>
              <a:rPr lang="de-DE" dirty="0">
                <a:solidFill>
                  <a:srgbClr val="0833FF"/>
                </a:solidFill>
                <a:cs typeface="+mn-cs"/>
              </a:rPr>
              <a:t>find</a:t>
            </a:r>
            <a:r>
              <a:rPr lang="de-DE" dirty="0">
                <a:cs typeface="+mn-cs"/>
              </a:rPr>
              <a:t>: </a:t>
            </a:r>
            <a:r>
              <a:rPr lang="de-DE" dirty="0">
                <a:solidFill>
                  <a:srgbClr val="FF0000"/>
                </a:solidFill>
                <a:cs typeface="+mn-cs"/>
              </a:rPr>
              <a:t>alle</a:t>
            </a:r>
            <a:r>
              <a:rPr lang="de-DE" dirty="0">
                <a:cs typeface="+mn-cs"/>
              </a:rPr>
              <a:t> Knoten auf dem Pfad von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x</a:t>
            </a:r>
            <a:r>
              <a:rPr lang="de-DE" dirty="0">
                <a:cs typeface="+mn-cs"/>
              </a:rPr>
              <a:t> zur Wurzel zeigen </a:t>
            </a:r>
            <a:r>
              <a:rPr lang="de-DE" dirty="0"/>
              <a:t>hinterher </a:t>
            </a:r>
            <a:r>
              <a:rPr lang="de-DE" dirty="0">
                <a:cs typeface="+mn-cs"/>
              </a:rPr>
              <a:t>direkt auf Wurzel </a:t>
            </a:r>
          </a:p>
        </p:txBody>
      </p:sp>
      <p:sp>
        <p:nvSpPr>
          <p:cNvPr id="55" name="Oval 4">
            <a:extLst>
              <a:ext uri="{FF2B5EF4-FFF2-40B4-BE49-F238E27FC236}">
                <a16:creationId xmlns:a16="http://schemas.microsoft.com/office/drawing/2014/main" id="{E1F253DC-D9F3-EF4F-8F84-C5749B7013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936" y="2780928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6" name="Oval 5">
            <a:extLst>
              <a:ext uri="{FF2B5EF4-FFF2-40B4-BE49-F238E27FC236}">
                <a16:creationId xmlns:a16="http://schemas.microsoft.com/office/drawing/2014/main" id="{BCD6CBA4-D41E-2845-BD73-FF505498AC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0748" y="3573091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7" name="Line 6">
            <a:extLst>
              <a:ext uri="{FF2B5EF4-FFF2-40B4-BE49-F238E27FC236}">
                <a16:creationId xmlns:a16="http://schemas.microsoft.com/office/drawing/2014/main" id="{98A3DFDE-2A58-1C44-803F-1422D117104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91111" y="3141291"/>
            <a:ext cx="5048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8" name="Oval 7">
            <a:extLst>
              <a:ext uri="{FF2B5EF4-FFF2-40B4-BE49-F238E27FC236}">
                <a16:creationId xmlns:a16="http://schemas.microsoft.com/office/drawing/2014/main" id="{89338CD3-E651-224A-91AD-B11B8AED3B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9536" y="3573091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59" name="Line 8">
            <a:extLst>
              <a:ext uri="{FF2B5EF4-FFF2-40B4-BE49-F238E27FC236}">
                <a16:creationId xmlns:a16="http://schemas.microsoft.com/office/drawing/2014/main" id="{9409B2CC-41F9-4843-B174-4A62B88D84D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54711" y="3141291"/>
            <a:ext cx="5048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60" name="Oval 9">
            <a:extLst>
              <a:ext uri="{FF2B5EF4-FFF2-40B4-BE49-F238E27FC236}">
                <a16:creationId xmlns:a16="http://schemas.microsoft.com/office/drawing/2014/main" id="{EC708C8E-6689-0547-BC2A-02CF7CB21F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486" y="4365253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61" name="Oval 10">
            <a:extLst>
              <a:ext uri="{FF2B5EF4-FFF2-40B4-BE49-F238E27FC236}">
                <a16:creationId xmlns:a16="http://schemas.microsoft.com/office/drawing/2014/main" id="{82A6DFB7-3FF2-474A-A02F-D3C38EC3E0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7011" y="4365253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cs typeface="+mn-cs"/>
              </a:rPr>
              <a:t>x</a:t>
            </a:r>
          </a:p>
        </p:txBody>
      </p:sp>
      <p:sp>
        <p:nvSpPr>
          <p:cNvPr id="62" name="Oval 11">
            <a:extLst>
              <a:ext uri="{FF2B5EF4-FFF2-40B4-BE49-F238E27FC236}">
                <a16:creationId xmlns:a16="http://schemas.microsoft.com/office/drawing/2014/main" id="{3F2C79FE-7DD3-654C-8DEE-B5F0C891A7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3273" y="5157416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63" name="Line 12">
            <a:extLst>
              <a:ext uri="{FF2B5EF4-FFF2-40B4-BE49-F238E27FC236}">
                <a16:creationId xmlns:a16="http://schemas.microsoft.com/office/drawing/2014/main" id="{BE4A3465-C760-5D41-8ABE-C1B4B9EE28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43411" y="3933453"/>
            <a:ext cx="360362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64" name="Line 13">
            <a:extLst>
              <a:ext uri="{FF2B5EF4-FFF2-40B4-BE49-F238E27FC236}">
                <a16:creationId xmlns:a16="http://schemas.microsoft.com/office/drawing/2014/main" id="{BA3EC101-B90C-EB40-B60B-8C3736EEAC4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80035" y="3141291"/>
            <a:ext cx="320676" cy="1223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65" name="Line 14">
            <a:extLst>
              <a:ext uri="{FF2B5EF4-FFF2-40B4-BE49-F238E27FC236}">
                <a16:creationId xmlns:a16="http://schemas.microsoft.com/office/drawing/2014/main" id="{F98910DC-A27D-7448-B14B-09241AEB4A3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995936" y="4725616"/>
            <a:ext cx="360362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66" name="Oval 9">
            <a:extLst>
              <a:ext uri="{FF2B5EF4-FFF2-40B4-BE49-F238E27FC236}">
                <a16:creationId xmlns:a16="http://schemas.microsoft.com/office/drawing/2014/main" id="{5D35EC3A-FAB5-4949-B371-2FDCB3539C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8661" y="3573090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 dirty="0">
              <a:cs typeface="+mn-cs"/>
            </a:endParaRPr>
          </a:p>
        </p:txBody>
      </p:sp>
      <p:sp>
        <p:nvSpPr>
          <p:cNvPr id="67" name="Oval 10">
            <a:extLst>
              <a:ext uri="{FF2B5EF4-FFF2-40B4-BE49-F238E27FC236}">
                <a16:creationId xmlns:a16="http://schemas.microsoft.com/office/drawing/2014/main" id="{125A5F65-CEE5-BE47-98D6-BC68E98C10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2624" y="4365253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 sz="2400" dirty="0">
              <a:cs typeface="+mn-cs"/>
            </a:endParaRPr>
          </a:p>
        </p:txBody>
      </p:sp>
      <p:sp>
        <p:nvSpPr>
          <p:cNvPr id="68" name="Line 12">
            <a:extLst>
              <a:ext uri="{FF2B5EF4-FFF2-40B4-BE49-F238E27FC236}">
                <a16:creationId xmlns:a16="http://schemas.microsoft.com/office/drawing/2014/main" id="{CE4FBB87-692A-354C-BBFD-D279BCADD7C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73735" y="3141291"/>
            <a:ext cx="180976" cy="43179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69" name="Line 13">
            <a:extLst>
              <a:ext uri="{FF2B5EF4-FFF2-40B4-BE49-F238E27FC236}">
                <a16:creationId xmlns:a16="http://schemas.microsoft.com/office/drawing/2014/main" id="{D45DABBB-0A03-DF47-B78F-F022A4531F2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145286" y="3933453"/>
            <a:ext cx="360363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" name="Rounded Rectangular Callout 1">
            <a:extLst>
              <a:ext uri="{FF2B5EF4-FFF2-40B4-BE49-F238E27FC236}">
                <a16:creationId xmlns:a16="http://schemas.microsoft.com/office/drawing/2014/main" id="{8F05E97D-55B2-4349-9111-C986DE5D3F6D}"/>
              </a:ext>
            </a:extLst>
          </p:cNvPr>
          <p:cNvSpPr/>
          <p:nvPr/>
        </p:nvSpPr>
        <p:spPr>
          <a:xfrm>
            <a:off x="5868144" y="2867878"/>
            <a:ext cx="2818656" cy="1065178"/>
          </a:xfrm>
          <a:prstGeom prst="wedgeRoundRectCallout">
            <a:avLst>
              <a:gd name="adj1" fmla="val -40602"/>
              <a:gd name="adj2" fmla="val -84155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Jeder Knoten auf dem Pfad wird umgeleitet</a:t>
            </a:r>
          </a:p>
        </p:txBody>
      </p:sp>
      <p:sp>
        <p:nvSpPr>
          <p:cNvPr id="21" name="Rechteck 4">
            <a:extLst>
              <a:ext uri="{FF2B5EF4-FFF2-40B4-BE49-F238E27FC236}">
                <a16:creationId xmlns:a16="http://schemas.microsoft.com/office/drawing/2014/main" id="{29F80A72-EE08-3E42-83A0-19C37F4E356F}"/>
              </a:ext>
            </a:extLst>
          </p:cNvPr>
          <p:cNvSpPr/>
          <p:nvPr/>
        </p:nvSpPr>
        <p:spPr>
          <a:xfrm>
            <a:off x="2304256" y="6238473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100" baseline="30000" dirty="0">
                <a:solidFill>
                  <a:srgbClr val="0000FF"/>
                </a:solidFill>
              </a:rPr>
              <a:t>1</a:t>
            </a:r>
            <a:r>
              <a:rPr lang="de-DE" sz="1100" dirty="0">
                <a:solidFill>
                  <a:srgbClr val="0000FF"/>
                </a:solidFill>
              </a:rPr>
              <a:t> Robert E. </a:t>
            </a:r>
            <a:r>
              <a:rPr lang="de-DE" sz="1100" dirty="0" err="1">
                <a:solidFill>
                  <a:srgbClr val="0000FF"/>
                </a:solidFill>
              </a:rPr>
              <a:t>Tarjan</a:t>
            </a:r>
            <a:r>
              <a:rPr lang="de-DE" sz="1100" dirty="0">
                <a:solidFill>
                  <a:srgbClr val="0000FF"/>
                </a:solidFill>
              </a:rPr>
              <a:t>, Jan van </a:t>
            </a:r>
            <a:r>
              <a:rPr lang="de-DE" sz="1100" dirty="0" err="1">
                <a:solidFill>
                  <a:srgbClr val="0000FF"/>
                </a:solidFill>
              </a:rPr>
              <a:t>Leeuwen</a:t>
            </a:r>
            <a:r>
              <a:rPr lang="de-DE" sz="1100" dirty="0">
                <a:solidFill>
                  <a:srgbClr val="0000FF"/>
                </a:solidFill>
              </a:rPr>
              <a:t>. </a:t>
            </a:r>
            <a:r>
              <a:rPr lang="de-DE" sz="1100" dirty="0" err="1">
                <a:solidFill>
                  <a:srgbClr val="0000FF"/>
                </a:solidFill>
              </a:rPr>
              <a:t>Worst-case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analysis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of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set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union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algorithms</a:t>
            </a:r>
            <a:r>
              <a:rPr lang="de-DE" sz="1100" dirty="0">
                <a:solidFill>
                  <a:srgbClr val="0000FF"/>
                </a:solidFill>
              </a:rPr>
              <a:t>, Journal </a:t>
            </a:r>
            <a:r>
              <a:rPr lang="de-DE" sz="1100" dirty="0" err="1">
                <a:solidFill>
                  <a:srgbClr val="0000FF"/>
                </a:solidFill>
              </a:rPr>
              <a:t>of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the</a:t>
            </a:r>
            <a:r>
              <a:rPr lang="de-DE" sz="1100" dirty="0">
                <a:solidFill>
                  <a:srgbClr val="0000FF"/>
                </a:solidFill>
              </a:rPr>
              <a:t> ACM 31 (2), S. 245–281, </a:t>
            </a:r>
            <a:r>
              <a:rPr lang="de-DE" sz="1100" b="1" dirty="0">
                <a:solidFill>
                  <a:srgbClr val="FF0000"/>
                </a:solidFill>
              </a:rPr>
              <a:t>1984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8E12B9F-E505-A34C-A83D-A9ACFE99281F}"/>
              </a:ext>
            </a:extLst>
          </p:cNvPr>
          <p:cNvSpPr/>
          <p:nvPr/>
        </p:nvSpPr>
        <p:spPr>
          <a:xfrm>
            <a:off x="2304256" y="5806425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de-DE" sz="1100" dirty="0" err="1">
                <a:solidFill>
                  <a:srgbClr val="0833FF"/>
                </a:solidFill>
              </a:rPr>
              <a:t>Hopcroft</a:t>
            </a:r>
            <a:r>
              <a:rPr lang="de-DE" sz="1100" dirty="0">
                <a:solidFill>
                  <a:srgbClr val="0833FF"/>
                </a:solidFill>
              </a:rPr>
              <a:t>, J.E. </a:t>
            </a:r>
            <a:r>
              <a:rPr lang="de-DE" sz="1100" dirty="0" err="1">
                <a:solidFill>
                  <a:srgbClr val="0833FF"/>
                </a:solidFill>
              </a:rPr>
              <a:t>and</a:t>
            </a:r>
            <a:r>
              <a:rPr lang="de-DE" sz="1100" dirty="0">
                <a:solidFill>
                  <a:srgbClr val="0833FF"/>
                </a:solidFill>
              </a:rPr>
              <a:t> Ullman, J.D.; Set </a:t>
            </a:r>
            <a:r>
              <a:rPr lang="de-DE" sz="1100" dirty="0" err="1">
                <a:solidFill>
                  <a:srgbClr val="0833FF"/>
                </a:solidFill>
              </a:rPr>
              <a:t>Merging</a:t>
            </a:r>
            <a:r>
              <a:rPr lang="de-DE" sz="1100" dirty="0">
                <a:solidFill>
                  <a:srgbClr val="0833FF"/>
                </a:solidFill>
              </a:rPr>
              <a:t> </a:t>
            </a:r>
            <a:r>
              <a:rPr lang="de-DE" sz="1100" dirty="0" err="1">
                <a:solidFill>
                  <a:srgbClr val="0833FF"/>
                </a:solidFill>
              </a:rPr>
              <a:t>Algorithms</a:t>
            </a:r>
            <a:r>
              <a:rPr lang="de-DE" sz="1100" dirty="0">
                <a:solidFill>
                  <a:srgbClr val="0833FF"/>
                </a:solidFill>
              </a:rPr>
              <a:t>, SIAM Journal </a:t>
            </a:r>
            <a:r>
              <a:rPr lang="de-DE" sz="1100" dirty="0" err="1">
                <a:solidFill>
                  <a:srgbClr val="0833FF"/>
                </a:solidFill>
              </a:rPr>
              <a:t>of</a:t>
            </a:r>
            <a:r>
              <a:rPr lang="de-DE" sz="1100" dirty="0">
                <a:solidFill>
                  <a:srgbClr val="0833FF"/>
                </a:solidFill>
              </a:rPr>
              <a:t> Computing 2(4), S. 294-303, </a:t>
            </a:r>
            <a:r>
              <a:rPr lang="de-DE" sz="1100" b="1" dirty="0">
                <a:solidFill>
                  <a:srgbClr val="FF0000"/>
                </a:solidFill>
              </a:rPr>
              <a:t>1973</a:t>
            </a:r>
            <a:r>
              <a:rPr lang="de-DE" sz="1100" dirty="0">
                <a:solidFill>
                  <a:srgbClr val="0833FF"/>
                </a:solidFill>
              </a:rPr>
              <a:t>.</a:t>
            </a:r>
            <a:endParaRPr lang="en-GB" sz="1100" dirty="0">
              <a:solidFill>
                <a:srgbClr val="08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8290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FE777-EB1A-124C-A71D-8A2EE65B0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Union-Find Implementierung : rank(x)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DCCA3-BE18-3B4F-BA20-6DF0FED99F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 dirty="0"/>
              <a:t>Auswirkung von Pfadkompression bei </a:t>
            </a:r>
            <a:r>
              <a:rPr lang="de-DE" sz="2400" dirty="0">
                <a:solidFill>
                  <a:srgbClr val="0833FF"/>
                </a:solidFill>
              </a:rPr>
              <a:t>find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sz="3600" dirty="0"/>
          </a:p>
          <a:p>
            <a:pPr marL="0" indent="0">
              <a:buNone/>
            </a:pPr>
            <a:r>
              <a:rPr lang="de-DE" sz="2000" dirty="0">
                <a:solidFill>
                  <a:schemeClr val="accent2"/>
                </a:solidFill>
              </a:rPr>
              <a:t>Beobachtungen:</a:t>
            </a:r>
            <a:endParaRPr lang="de-DE" sz="2000" dirty="0"/>
          </a:p>
          <a:p>
            <a:r>
              <a:rPr lang="de-DE" sz="2000" dirty="0"/>
              <a:t>Auf dem Weg zur Wurzel: </a:t>
            </a:r>
            <a:r>
              <a:rPr lang="de-DE" sz="2000" dirty="0">
                <a:solidFill>
                  <a:schemeClr val="hlink"/>
                </a:solidFill>
              </a:rPr>
              <a:t>rank(x</a:t>
            </a:r>
            <a:r>
              <a:rPr lang="de-DE" sz="2000" baseline="-25000" dirty="0">
                <a:solidFill>
                  <a:schemeClr val="hlink"/>
                </a:solidFill>
              </a:rPr>
              <a:t>i</a:t>
            </a:r>
            <a:r>
              <a:rPr lang="de-DE" sz="2000" dirty="0">
                <a:solidFill>
                  <a:schemeClr val="hlink"/>
                </a:solidFill>
              </a:rPr>
              <a:t>)</a:t>
            </a:r>
            <a:r>
              <a:rPr lang="de-DE" sz="2000" dirty="0"/>
              <a:t> aufsteigend</a:t>
            </a:r>
          </a:p>
          <a:p>
            <a:r>
              <a:rPr lang="de-DE" sz="2000" dirty="0"/>
              <a:t>Neuer Elternknoten hat höheren Rang</a:t>
            </a:r>
          </a:p>
          <a:p>
            <a:r>
              <a:rPr lang="de-DE" sz="2000" dirty="0"/>
              <a:t>Ränge müssen beim Umhängen angepasst werden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40B77F-E587-6E49-92E0-0415666A2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28</a:t>
            </a:fld>
            <a:endParaRPr lang="de-DE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86C8A16-DBA8-D248-8E53-8B2CE5A31F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7744" y="2060302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0F5C585-5C36-204E-AEBE-03660026ED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2556" y="2852465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7" name="Line 6">
            <a:extLst>
              <a:ext uri="{FF2B5EF4-FFF2-40B4-BE49-F238E27FC236}">
                <a16:creationId xmlns:a16="http://schemas.microsoft.com/office/drawing/2014/main" id="{21461641-2F33-F240-B623-C3B0B999052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62919" y="2420665"/>
            <a:ext cx="5048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0C978A2-8EBA-074E-AD7C-8DF7C75BBC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1344" y="2852465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9" name="Line 8">
            <a:extLst>
              <a:ext uri="{FF2B5EF4-FFF2-40B4-BE49-F238E27FC236}">
                <a16:creationId xmlns:a16="http://schemas.microsoft.com/office/drawing/2014/main" id="{E1C0C803-C836-5A41-B39A-9AB098F9B95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26519" y="2420665"/>
            <a:ext cx="5048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C53FCBE-CD04-E647-AA88-4A22C97A17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6294" y="3644627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46CDF13-11A6-3C46-8835-03659B63E4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8819" y="3644627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2400" dirty="0">
                <a:cs typeface="+mn-cs"/>
              </a:rPr>
              <a:t>x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FC8C3C9-7ABE-B34C-B3B0-190DB0352F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081" y="4436790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3" name="Line 12">
            <a:extLst>
              <a:ext uri="{FF2B5EF4-FFF2-40B4-BE49-F238E27FC236}">
                <a16:creationId xmlns:a16="http://schemas.microsoft.com/office/drawing/2014/main" id="{015C569F-6E61-AE4D-9E87-5E1FB2DBEA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15219" y="3212827"/>
            <a:ext cx="360362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" name="Line 13">
            <a:extLst>
              <a:ext uri="{FF2B5EF4-FFF2-40B4-BE49-F238E27FC236}">
                <a16:creationId xmlns:a16="http://schemas.microsoft.com/office/drawing/2014/main" id="{340380FB-6987-2E4C-9954-4CDBE8BA2D6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691481" y="3212827"/>
            <a:ext cx="360363" cy="43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" name="Line 14">
            <a:extLst>
              <a:ext uri="{FF2B5EF4-FFF2-40B4-BE49-F238E27FC236}">
                <a16:creationId xmlns:a16="http://schemas.microsoft.com/office/drawing/2014/main" id="{4E439249-C75D-E145-AC49-107A8BD762B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267744" y="4004990"/>
            <a:ext cx="360362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" name="Oval 9">
            <a:extLst>
              <a:ext uri="{FF2B5EF4-FFF2-40B4-BE49-F238E27FC236}">
                <a16:creationId xmlns:a16="http://schemas.microsoft.com/office/drawing/2014/main" id="{19D36E18-3BBC-1D49-A81E-20F8A8FD0A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0469" y="2852464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" name="Oval 10">
            <a:extLst>
              <a:ext uri="{FF2B5EF4-FFF2-40B4-BE49-F238E27FC236}">
                <a16:creationId xmlns:a16="http://schemas.microsoft.com/office/drawing/2014/main" id="{6975CD88-D967-CF4F-933C-1984427039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4432" y="3644627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 sz="2400">
              <a:cs typeface="+mn-cs"/>
            </a:endParaRPr>
          </a:p>
        </p:txBody>
      </p:sp>
      <p:sp>
        <p:nvSpPr>
          <p:cNvPr id="18" name="Line 12">
            <a:extLst>
              <a:ext uri="{FF2B5EF4-FFF2-40B4-BE49-F238E27FC236}">
                <a16:creationId xmlns:a16="http://schemas.microsoft.com/office/drawing/2014/main" id="{E863763D-9272-144B-B2E6-F65662D68E0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45543" y="2420665"/>
            <a:ext cx="180976" cy="43179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" name="Line 13">
            <a:extLst>
              <a:ext uri="{FF2B5EF4-FFF2-40B4-BE49-F238E27FC236}">
                <a16:creationId xmlns:a16="http://schemas.microsoft.com/office/drawing/2014/main" id="{A02BFD06-052C-5E48-B4F7-94B9DF6B09B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17094" y="3212827"/>
            <a:ext cx="360363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0" name="Text Box 15">
            <a:extLst>
              <a:ext uri="{FF2B5EF4-FFF2-40B4-BE49-F238E27FC236}">
                <a16:creationId xmlns:a16="http://schemas.microsoft.com/office/drawing/2014/main" id="{97DBEA5F-EB23-9149-A619-086FB66C9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169" y="3560648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21" name="Text Box 15">
            <a:extLst>
              <a:ext uri="{FF2B5EF4-FFF2-40B4-BE49-F238E27FC236}">
                <a16:creationId xmlns:a16="http://schemas.microsoft.com/office/drawing/2014/main" id="{B08A36CC-8FF7-A447-8293-7B819A7BBC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0194" y="422089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22" name="Text Box 15">
            <a:extLst>
              <a:ext uri="{FF2B5EF4-FFF2-40B4-BE49-F238E27FC236}">
                <a16:creationId xmlns:a16="http://schemas.microsoft.com/office/drawing/2014/main" id="{3CDBC941-8EAF-2E45-A33C-313CC95B07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8073" y="340967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23" name="Text Box 15">
            <a:extLst>
              <a:ext uri="{FF2B5EF4-FFF2-40B4-BE49-F238E27FC236}">
                <a16:creationId xmlns:a16="http://schemas.microsoft.com/office/drawing/2014/main" id="{3B210EBE-2916-894F-BD64-7F5DC6697E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4619" y="25905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24" name="Text Box 15">
            <a:extLst>
              <a:ext uri="{FF2B5EF4-FFF2-40B4-BE49-F238E27FC236}">
                <a16:creationId xmlns:a16="http://schemas.microsoft.com/office/drawing/2014/main" id="{03ABA518-F000-7C4D-8CDF-ABA38CC3A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8946" y="340332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25" name="Text Box 15">
            <a:extLst>
              <a:ext uri="{FF2B5EF4-FFF2-40B4-BE49-F238E27FC236}">
                <a16:creationId xmlns:a16="http://schemas.microsoft.com/office/drawing/2014/main" id="{9F4041C1-1826-604A-9AF2-2C7E4C3050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7094" y="2666348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26" name="Text Box 15">
            <a:extLst>
              <a:ext uri="{FF2B5EF4-FFF2-40B4-BE49-F238E27FC236}">
                <a16:creationId xmlns:a16="http://schemas.microsoft.com/office/drawing/2014/main" id="{E6B3B27E-FB32-2749-9484-1D247C8314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4757" y="25905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2</a:t>
            </a:r>
          </a:p>
        </p:txBody>
      </p:sp>
      <p:sp>
        <p:nvSpPr>
          <p:cNvPr id="27" name="Text Box 15">
            <a:extLst>
              <a:ext uri="{FF2B5EF4-FFF2-40B4-BE49-F238E27FC236}">
                <a16:creationId xmlns:a16="http://schemas.microsoft.com/office/drawing/2014/main" id="{4E49AA20-B152-794A-AC3A-FBAC626CF2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2169" y="176420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dirty="0">
                <a:cs typeface="+mn-cs"/>
              </a:rPr>
              <a:t>3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C8A336A2-357D-B546-9378-9E3CA5E904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8413" y="2060302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988B165F-29A1-C542-BFCC-81ADDB54A1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3225" y="2852465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80" name="Line 6">
            <a:extLst>
              <a:ext uri="{FF2B5EF4-FFF2-40B4-BE49-F238E27FC236}">
                <a16:creationId xmlns:a16="http://schemas.microsoft.com/office/drawing/2014/main" id="{62A515E2-D0E0-5D4A-BABE-628361C90DC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63588" y="2420665"/>
            <a:ext cx="5048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CF8AC9DE-F416-AF40-AE8B-3D8BCCC66D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2013" y="2852465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82" name="Line 8">
            <a:extLst>
              <a:ext uri="{FF2B5EF4-FFF2-40B4-BE49-F238E27FC236}">
                <a16:creationId xmlns:a16="http://schemas.microsoft.com/office/drawing/2014/main" id="{370853CE-79A1-3B48-9620-93B9B1564DE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827188" y="2420665"/>
            <a:ext cx="504825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EF60A5CC-FCF8-034C-BA98-739DD4F274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6963" y="3644627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EE31706B-3069-F84D-BD42-40D88D7FF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9488" y="3644627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 sz="2400">
                <a:cs typeface="+mn-cs"/>
              </a:rPr>
              <a:t>x</a:t>
            </a:r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E569D3DA-B113-1444-9958-195222C50B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5750" y="4436790"/>
            <a:ext cx="358775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86" name="Line 12">
            <a:extLst>
              <a:ext uri="{FF2B5EF4-FFF2-40B4-BE49-F238E27FC236}">
                <a16:creationId xmlns:a16="http://schemas.microsoft.com/office/drawing/2014/main" id="{A4970EF6-3AE4-AF4C-B0F1-F533E18D2FE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15888" y="3212827"/>
            <a:ext cx="360362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87" name="Line 13">
            <a:extLst>
              <a:ext uri="{FF2B5EF4-FFF2-40B4-BE49-F238E27FC236}">
                <a16:creationId xmlns:a16="http://schemas.microsoft.com/office/drawing/2014/main" id="{13E19F8D-E36E-E642-B136-0EEB7CB9C09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52512" y="2427015"/>
            <a:ext cx="307561" cy="12176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88" name="Line 14">
            <a:extLst>
              <a:ext uri="{FF2B5EF4-FFF2-40B4-BE49-F238E27FC236}">
                <a16:creationId xmlns:a16="http://schemas.microsoft.com/office/drawing/2014/main" id="{A00CFB80-7E65-5142-932D-AB366D638E7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468413" y="4004990"/>
            <a:ext cx="360362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89" name="Oval 9">
            <a:extLst>
              <a:ext uri="{FF2B5EF4-FFF2-40B4-BE49-F238E27FC236}">
                <a16:creationId xmlns:a16="http://schemas.microsoft.com/office/drawing/2014/main" id="{68A971D6-D37F-0244-8DC4-4C3A04A4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1138" y="2852464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90" name="Oval 10">
            <a:extLst>
              <a:ext uri="{FF2B5EF4-FFF2-40B4-BE49-F238E27FC236}">
                <a16:creationId xmlns:a16="http://schemas.microsoft.com/office/drawing/2014/main" id="{B4D4AA0D-A06A-674B-9779-A37269AB5C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5101" y="3644627"/>
            <a:ext cx="358775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 sz="2400">
              <a:cs typeface="+mn-cs"/>
            </a:endParaRPr>
          </a:p>
        </p:txBody>
      </p:sp>
      <p:sp>
        <p:nvSpPr>
          <p:cNvPr id="91" name="Line 12">
            <a:extLst>
              <a:ext uri="{FF2B5EF4-FFF2-40B4-BE49-F238E27FC236}">
                <a16:creationId xmlns:a16="http://schemas.microsoft.com/office/drawing/2014/main" id="{1E3EA314-8608-2941-9620-197B689253E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646212" y="2420665"/>
            <a:ext cx="180976" cy="43179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92" name="Line 13">
            <a:extLst>
              <a:ext uri="{FF2B5EF4-FFF2-40B4-BE49-F238E27FC236}">
                <a16:creationId xmlns:a16="http://schemas.microsoft.com/office/drawing/2014/main" id="{89AE4364-6D00-8C40-8C7A-B1ED1CE7EBE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617763" y="3212827"/>
            <a:ext cx="360363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18" name="Text Box 15">
            <a:extLst>
              <a:ext uri="{FF2B5EF4-FFF2-40B4-BE49-F238E27FC236}">
                <a16:creationId xmlns:a16="http://schemas.microsoft.com/office/drawing/2014/main" id="{FBADDA32-577F-D34C-A656-1250FCF68F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8838" y="3560648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119" name="Text Box 15">
            <a:extLst>
              <a:ext uri="{FF2B5EF4-FFF2-40B4-BE49-F238E27FC236}">
                <a16:creationId xmlns:a16="http://schemas.microsoft.com/office/drawing/2014/main" id="{CFA9D599-28F3-554F-BDFA-4A031FBC75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0863" y="422089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120" name="Text Box 15">
            <a:extLst>
              <a:ext uri="{FF2B5EF4-FFF2-40B4-BE49-F238E27FC236}">
                <a16:creationId xmlns:a16="http://schemas.microsoft.com/office/drawing/2014/main" id="{74FE82D0-D6F4-6548-B255-66227831EC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8742" y="340967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121" name="Text Box 15">
            <a:extLst>
              <a:ext uri="{FF2B5EF4-FFF2-40B4-BE49-F238E27FC236}">
                <a16:creationId xmlns:a16="http://schemas.microsoft.com/office/drawing/2014/main" id="{8A6A1E5E-DE8D-D24D-926F-161763987A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5288" y="25905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0</a:t>
            </a:r>
          </a:p>
        </p:txBody>
      </p:sp>
      <p:sp>
        <p:nvSpPr>
          <p:cNvPr id="122" name="Text Box 15">
            <a:extLst>
              <a:ext uri="{FF2B5EF4-FFF2-40B4-BE49-F238E27FC236}">
                <a16:creationId xmlns:a16="http://schemas.microsoft.com/office/drawing/2014/main" id="{8387CAD9-E4F0-FD43-8B9D-9747EB0A4A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9615" y="340332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123" name="Text Box 15">
            <a:extLst>
              <a:ext uri="{FF2B5EF4-FFF2-40B4-BE49-F238E27FC236}">
                <a16:creationId xmlns:a16="http://schemas.microsoft.com/office/drawing/2014/main" id="{61FA64B3-C466-4348-8EF3-900AEB6424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7763" y="2666348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124" name="Text Box 15">
            <a:extLst>
              <a:ext uri="{FF2B5EF4-FFF2-40B4-BE49-F238E27FC236}">
                <a16:creationId xmlns:a16="http://schemas.microsoft.com/office/drawing/2014/main" id="{430C4234-DEE2-C848-8726-6348F4C4A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5426" y="25905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dirty="0">
                <a:cs typeface="+mn-cs"/>
              </a:rPr>
              <a:t>2</a:t>
            </a:r>
          </a:p>
        </p:txBody>
      </p:sp>
      <p:sp>
        <p:nvSpPr>
          <p:cNvPr id="125" name="Text Box 15">
            <a:extLst>
              <a:ext uri="{FF2B5EF4-FFF2-40B4-BE49-F238E27FC236}">
                <a16:creationId xmlns:a16="http://schemas.microsoft.com/office/drawing/2014/main" id="{028C58EA-E7B0-1A41-B1EC-25AF3A0FDD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2838" y="176420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126" name="Text Box 15">
            <a:extLst>
              <a:ext uri="{FF2B5EF4-FFF2-40B4-BE49-F238E27FC236}">
                <a16:creationId xmlns:a16="http://schemas.microsoft.com/office/drawing/2014/main" id="{C812C8C8-F15E-9B48-A5CA-A53D354FF0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0159" y="2341907"/>
            <a:ext cx="86914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dirty="0">
                <a:solidFill>
                  <a:srgbClr val="FF0000"/>
                </a:solidFill>
                <a:cs typeface="+mn-cs"/>
              </a:rPr>
              <a:t>Tiefe: 1</a:t>
            </a:r>
          </a:p>
        </p:txBody>
      </p:sp>
      <p:sp>
        <p:nvSpPr>
          <p:cNvPr id="127" name="Text Box 15">
            <a:extLst>
              <a:ext uri="{FF2B5EF4-FFF2-40B4-BE49-F238E27FC236}">
                <a16:creationId xmlns:a16="http://schemas.microsoft.com/office/drawing/2014/main" id="{105F2978-D981-8C49-9696-B4FCA3777B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1476" y="1691157"/>
            <a:ext cx="86914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dirty="0">
                <a:solidFill>
                  <a:srgbClr val="FF0000"/>
                </a:solidFill>
                <a:cs typeface="+mn-cs"/>
              </a:rPr>
              <a:t>Tiefe: 2</a:t>
            </a:r>
          </a:p>
        </p:txBody>
      </p:sp>
    </p:spTree>
    <p:extLst>
      <p:ext uri="{BB962C8B-B14F-4D97-AF65-F5344CB8AC3E}">
        <p14:creationId xmlns:p14="http://schemas.microsoft.com/office/powerpoint/2010/main" val="1390537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/>
      <p:bldP spid="12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04BF2E-E508-1149-B95D-571F7EF02667}" type="slidenum">
              <a:rPr lang="de-DE"/>
              <a:pPr>
                <a:defRPr/>
              </a:pPr>
              <a:t>29</a:t>
            </a:fld>
            <a:endParaRPr lang="de-DE"/>
          </a:p>
        </p:txBody>
      </p:sp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Amortisierte Analyse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>
                <a:solidFill>
                  <a:schemeClr val="accent2"/>
                </a:solidFill>
                <a:cs typeface="+mn-cs"/>
              </a:rPr>
              <a:t>Theorem:</a:t>
            </a:r>
            <a:r>
              <a:rPr lang="de-DE" dirty="0">
                <a:cs typeface="+mn-cs"/>
              </a:rPr>
              <a:t> Bei </a:t>
            </a:r>
            <a:r>
              <a:rPr lang="de-DE" dirty="0">
                <a:solidFill>
                  <a:srgbClr val="0833FF"/>
                </a:solidFill>
                <a:cs typeface="+mn-cs"/>
              </a:rPr>
              <a:t>gewichtetem</a:t>
            </a:r>
            <a:r>
              <a:rPr lang="de-DE" dirty="0">
                <a:cs typeface="+mn-cs"/>
              </a:rPr>
              <a:t> </a:t>
            </a:r>
            <a:r>
              <a:rPr lang="de-DE" dirty="0" err="1">
                <a:solidFill>
                  <a:srgbClr val="0833FF"/>
                </a:solidFill>
                <a:cs typeface="+mn-cs"/>
              </a:rPr>
              <a:t>union</a:t>
            </a:r>
            <a:r>
              <a:rPr lang="de-DE" dirty="0">
                <a:cs typeface="+mn-cs"/>
              </a:rPr>
              <a:t> und </a:t>
            </a:r>
            <a:r>
              <a:rPr lang="de-DE" dirty="0">
                <a:solidFill>
                  <a:srgbClr val="0833FF"/>
                </a:solidFill>
                <a:cs typeface="+mn-cs"/>
              </a:rPr>
              <a:t>Pfadkompression</a:t>
            </a:r>
            <a:r>
              <a:rPr lang="de-DE" dirty="0">
                <a:cs typeface="+mn-cs"/>
              </a:rPr>
              <a:t> ist die amortisierte Zeitfunktion für </a:t>
            </a:r>
            <a:r>
              <a:rPr lang="de-DE" dirty="0">
                <a:solidFill>
                  <a:srgbClr val="0833FF"/>
                </a:solidFill>
                <a:cs typeface="+mn-cs"/>
              </a:rPr>
              <a:t>find</a:t>
            </a:r>
            <a:r>
              <a:rPr lang="de-DE" dirty="0">
                <a:cs typeface="+mn-cs"/>
              </a:rPr>
              <a:t> in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O(log*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>
                <a:solidFill>
                  <a:schemeClr val="hlink"/>
                </a:solidFill>
                <a:cs typeface="+mn-cs"/>
              </a:rPr>
              <a:t>).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de-DE" dirty="0">
              <a:solidFill>
                <a:schemeClr val="hlink"/>
              </a:solidFill>
              <a:cs typeface="+mn-cs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>
                <a:cs typeface="+mn-cs"/>
              </a:rPr>
              <a:t>Was ist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log*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n</a:t>
            </a:r>
            <a:r>
              <a:rPr lang="de-DE" dirty="0">
                <a:cs typeface="+mn-cs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48480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DA339-06FE-1F4A-8C12-01D08DE7E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Partitionen einer Menge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7379F0D-6F32-2844-927D-A7065F5BFFC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de-DE" dirty="0"/>
                  <a:t>Disjunkte Teilmengen, die zusammen die Ursprungsmenge ergeben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de-DE" i="1" smtClean="0">
                        <a:latin typeface="Cambria Math" panose="02040503050406030204" pitchFamily="18" charset="0"/>
                      </a:rPr>
                      <m:t> = </m:t>
                    </m:r>
                    <m:d>
                      <m:dPr>
                        <m:begChr m:val="{"/>
                        <m:endChr m:val="}"/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1,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5,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8,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10,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3,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4,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7</m:t>
                        </m:r>
                      </m:e>
                    </m:d>
                  </m:oMath>
                </a14:m>
                <a:endParaRPr lang="de-DE" dirty="0"/>
              </a:p>
              <a:p>
                <a:pPr lvl="1"/>
                <a:r>
                  <a:rPr lang="de-DE" b="0" dirty="0"/>
                  <a:t>Partitionen: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b="0" dirty="0">
                    <a:latin typeface="Cambria Math" panose="02040503050406030204" pitchFamily="18" charset="0"/>
                  </a:rPr>
                  <a:t> </a:t>
                </a:r>
                <a:r>
                  <a:rPr lang="de-DE" b="0" dirty="0"/>
                  <a:t>und</a:t>
                </a:r>
                <a:r>
                  <a:rPr lang="de-DE" b="0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de-DE" b="0" dirty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∪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DE" b="0" i="1" dirty="0">
                    <a:latin typeface="Cambria Math" panose="020405030504060302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∩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=∅</m:t>
                    </m:r>
                  </m:oMath>
                </a14:m>
                <a:endParaRPr lang="de-DE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7379F0D-6F32-2844-927D-A7065F5BFFC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389" t="-10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871AD5-BDD4-224D-A194-541FA22BF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351" y="7264846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  <p:sp>
        <p:nvSpPr>
          <p:cNvPr id="5" name="Oval 5">
            <a:extLst>
              <a:ext uri="{FF2B5EF4-FFF2-40B4-BE49-F238E27FC236}">
                <a16:creationId xmlns:a16="http://schemas.microsoft.com/office/drawing/2014/main" id="{AF326A78-D754-E548-8E76-468B465CE2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314" y="3934271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6" name="Oval 6">
            <a:extLst>
              <a:ext uri="{FF2B5EF4-FFF2-40B4-BE49-F238E27FC236}">
                <a16:creationId xmlns:a16="http://schemas.microsoft.com/office/drawing/2014/main" id="{E209B756-4CC9-6443-AC24-0ADFAAC61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276" y="3862834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</a:p>
        </p:txBody>
      </p:sp>
      <p:sp>
        <p:nvSpPr>
          <p:cNvPr id="7" name="Oval 7">
            <a:extLst>
              <a:ext uri="{FF2B5EF4-FFF2-40B4-BE49-F238E27FC236}">
                <a16:creationId xmlns:a16="http://schemas.microsoft.com/office/drawing/2014/main" id="{4C90A868-FF96-2E44-8DC9-E5A4A0189F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301" y="4942334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</a:p>
        </p:txBody>
      </p:sp>
      <p:sp>
        <p:nvSpPr>
          <p:cNvPr id="8" name="Oval 8">
            <a:extLst>
              <a:ext uri="{FF2B5EF4-FFF2-40B4-BE49-F238E27FC236}">
                <a16:creationId xmlns:a16="http://schemas.microsoft.com/office/drawing/2014/main" id="{24400D29-024B-504E-B3B3-4CDB658103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314" y="5086796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9" name="Oval 9">
            <a:extLst>
              <a:ext uri="{FF2B5EF4-FFF2-40B4-BE49-F238E27FC236}">
                <a16:creationId xmlns:a16="http://schemas.microsoft.com/office/drawing/2014/main" id="{2F53A29C-2EC6-E345-9C6F-4C3B3CE7B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9864" y="3932684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10" name="Oval 10">
            <a:extLst>
              <a:ext uri="{FF2B5EF4-FFF2-40B4-BE49-F238E27FC236}">
                <a16:creationId xmlns:a16="http://schemas.microsoft.com/office/drawing/2014/main" id="{53D5EBA0-9BF5-2D4A-A6A8-43C0F72AF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026" y="5013771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11" name="Oval 11">
            <a:extLst>
              <a:ext uri="{FF2B5EF4-FFF2-40B4-BE49-F238E27FC236}">
                <a16:creationId xmlns:a16="http://schemas.microsoft.com/office/drawing/2014/main" id="{52821AD9-E273-B144-942E-6817CCF80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5626" y="4005709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14" name="Oval 14">
            <a:extLst>
              <a:ext uri="{FF2B5EF4-FFF2-40B4-BE49-F238E27FC236}">
                <a16:creationId xmlns:a16="http://schemas.microsoft.com/office/drawing/2014/main" id="{03BAE53A-99DC-1C49-8532-4A0B5A6CE5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176" y="3429446"/>
            <a:ext cx="3240088" cy="2592388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" name="Oval 15">
            <a:extLst>
              <a:ext uri="{FF2B5EF4-FFF2-40B4-BE49-F238E27FC236}">
                <a16:creationId xmlns:a16="http://schemas.microsoft.com/office/drawing/2014/main" id="{B1D0E471-BDB5-7948-8557-7503D1FE5F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064" y="3284984"/>
            <a:ext cx="2952750" cy="2592387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" name="Text Box 16">
            <a:extLst>
              <a:ext uri="{FF2B5EF4-FFF2-40B4-BE49-F238E27FC236}">
                <a16:creationId xmlns:a16="http://schemas.microsoft.com/office/drawing/2014/main" id="{43CA555F-F6CE-E149-A725-4CD0D6C0E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039" y="4364484"/>
            <a:ext cx="442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T</a:t>
            </a:r>
            <a:r>
              <a:rPr lang="de-DE" sz="2400" baseline="-25000">
                <a:cs typeface="+mn-cs"/>
              </a:rPr>
              <a:t>1</a:t>
            </a:r>
          </a:p>
        </p:txBody>
      </p:sp>
      <p:sp>
        <p:nvSpPr>
          <p:cNvPr id="17" name="Text Box 17">
            <a:extLst>
              <a:ext uri="{FF2B5EF4-FFF2-40B4-BE49-F238E27FC236}">
                <a16:creationId xmlns:a16="http://schemas.microsoft.com/office/drawing/2014/main" id="{7AB35569-EA77-B24D-B52C-CF4F9C5B6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6489" y="4221609"/>
            <a:ext cx="442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T</a:t>
            </a:r>
            <a:r>
              <a:rPr lang="de-DE" sz="2400" baseline="-25000">
                <a:cs typeface="+mn-cs"/>
              </a:rPr>
              <a:t>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6CE17F-844F-0A4E-A423-4C1B20901CE6}"/>
              </a:ext>
            </a:extLst>
          </p:cNvPr>
          <p:cNvSpPr/>
          <p:nvPr/>
        </p:nvSpPr>
        <p:spPr>
          <a:xfrm>
            <a:off x="5910791" y="2130832"/>
            <a:ext cx="213071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rgbClr val="FF0000"/>
                </a:solidFill>
              </a:rPr>
              <a:t>Identifizierung</a:t>
            </a:r>
            <a:br>
              <a:rPr lang="de-DE" sz="2400" dirty="0">
                <a:solidFill>
                  <a:srgbClr val="FF0000"/>
                </a:solidFill>
              </a:rPr>
            </a:br>
            <a:r>
              <a:rPr lang="de-DE" sz="2400" dirty="0">
                <a:solidFill>
                  <a:srgbClr val="FF0000"/>
                </a:solidFill>
              </a:rPr>
              <a:t>einer Partition?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9" name="Foliennummernplatzhalter 5">
            <a:extLst>
              <a:ext uri="{FF2B5EF4-FFF2-40B4-BE49-F238E27FC236}">
                <a16:creationId xmlns:a16="http://schemas.microsoft.com/office/drawing/2014/main" id="{3B315454-3346-394B-B22C-43C28EB822ED}"/>
              </a:ext>
            </a:extLst>
          </p:cNvPr>
          <p:cNvSpPr txBox="1">
            <a:spLocks/>
          </p:cNvSpPr>
          <p:nvPr/>
        </p:nvSpPr>
        <p:spPr bwMode="auto">
          <a:xfrm>
            <a:off x="7966869" y="6400502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B1E075D5-39EC-E046-8CE5-038274589E03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55319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4" grpId="0" animBg="1"/>
      <p:bldP spid="15" grpId="0" animBg="1"/>
      <p:bldP spid="16" grpId="0"/>
      <p:bldP spid="17" grpId="0"/>
      <p:bldP spid="1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DB51D-0CE0-114B-BEF5-72F2382A6AC3}" type="slidenum">
              <a:rPr lang="de-DE"/>
              <a:pPr>
                <a:defRPr/>
              </a:pPr>
              <a:t>30</a:t>
            </a:fld>
            <a:endParaRPr lang="de-DE"/>
          </a:p>
        </p:txBody>
      </p:sp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Iterierter Logarithmus </a:t>
            </a:r>
            <a:r>
              <a:rPr lang="de-DE" dirty="0">
                <a:cs typeface="+mj-cs"/>
              </a:rPr>
              <a:t>log* </a:t>
            </a:r>
            <a:r>
              <a:rPr lang="de-DE" dirty="0" err="1">
                <a:cs typeface="+mj-cs"/>
              </a:rPr>
              <a:t>n</a:t>
            </a:r>
            <a:endParaRPr lang="de-DE" dirty="0">
              <a:cs typeface="+mj-cs"/>
            </a:endParaRP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>
                <a:solidFill>
                  <a:schemeClr val="accent2"/>
                </a:solidFill>
                <a:cs typeface="+mn-cs"/>
              </a:rPr>
              <a:t>Bemerkung:</a:t>
            </a:r>
            <a:r>
              <a:rPr lang="de-DE" dirty="0">
                <a:cs typeface="+mn-cs"/>
              </a:rPr>
              <a:t>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log*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>
                <a:cs typeface="+mn-cs"/>
              </a:rPr>
              <a:t> ist definiert als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de-DE" dirty="0">
              <a:cs typeface="+mn-cs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de-DE" dirty="0">
                <a:cs typeface="+mn-cs"/>
              </a:rPr>
              <a:t>    </a:t>
            </a:r>
            <a:r>
              <a:rPr lang="de-DE" dirty="0">
                <a:solidFill>
                  <a:schemeClr val="hlink"/>
                </a:solidFill>
              </a:rPr>
              <a:t>log*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 = 0 für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 ≤ 1</a:t>
            </a:r>
            <a:endParaRPr lang="de-DE" dirty="0">
              <a:cs typeface="+mn-cs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>
                <a:solidFill>
                  <a:schemeClr val="hlink"/>
                </a:solidFill>
                <a:cs typeface="+mn-cs"/>
              </a:rPr>
              <a:t>    log*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>
                <a:solidFill>
                  <a:schemeClr val="hlink"/>
                </a:solidFill>
                <a:cs typeface="+mn-cs"/>
              </a:rPr>
              <a:t> = min{ i &gt; 0 | log log  … log </a:t>
            </a:r>
            <a:r>
              <a:rPr lang="de-DE" dirty="0" err="1">
                <a:solidFill>
                  <a:schemeClr val="hlink"/>
                </a:solidFill>
                <a:cs typeface="+mn-cs"/>
              </a:rPr>
              <a:t>n</a:t>
            </a:r>
            <a:r>
              <a:rPr lang="de-DE" dirty="0">
                <a:solidFill>
                  <a:schemeClr val="hlink"/>
                </a:solidFill>
                <a:cs typeface="+mn-cs"/>
              </a:rPr>
              <a:t> ≤ 1} sonst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de-DE" dirty="0">
              <a:solidFill>
                <a:schemeClr val="hlink"/>
              </a:solidFill>
              <a:cs typeface="+mn-cs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 err="1">
                <a:solidFill>
                  <a:schemeClr val="accent2"/>
                </a:solidFill>
                <a:cs typeface="+mn-cs"/>
              </a:rPr>
              <a:t>Beipiele</a:t>
            </a:r>
            <a:r>
              <a:rPr lang="de-DE" dirty="0">
                <a:solidFill>
                  <a:schemeClr val="accent2"/>
                </a:solidFill>
                <a:cs typeface="+mn-cs"/>
              </a:rPr>
              <a:t>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solidFill>
                  <a:schemeClr val="hlink"/>
                </a:solidFill>
                <a:cs typeface="+mn-cs"/>
              </a:rPr>
              <a:t>log* 2 = 1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solidFill>
                  <a:schemeClr val="hlink"/>
                </a:solidFill>
                <a:cs typeface="+mn-cs"/>
              </a:rPr>
              <a:t>log* 4 = 2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solidFill>
                  <a:schemeClr val="hlink"/>
                </a:solidFill>
                <a:cs typeface="+mn-cs"/>
              </a:rPr>
              <a:t>log* 16 = 3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solidFill>
                  <a:schemeClr val="hlink"/>
                </a:solidFill>
                <a:cs typeface="+mn-cs"/>
              </a:rPr>
              <a:t>log* 2</a:t>
            </a:r>
            <a:r>
              <a:rPr lang="de-DE" baseline="30000" dirty="0">
                <a:solidFill>
                  <a:schemeClr val="hlink"/>
                </a:solidFill>
                <a:cs typeface="+mn-cs"/>
              </a:rPr>
              <a:t>65536</a:t>
            </a:r>
            <a:r>
              <a:rPr lang="de-DE" dirty="0">
                <a:solidFill>
                  <a:schemeClr val="hlink"/>
                </a:solidFill>
                <a:cs typeface="+mn-cs"/>
              </a:rPr>
              <a:t> = 5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de-DE" dirty="0">
                <a:cs typeface="+mn-cs"/>
              </a:rPr>
              <a:t>log* </a:t>
            </a:r>
            <a:r>
              <a:rPr lang="de-DE" dirty="0" err="1">
                <a:cs typeface="+mn-cs"/>
              </a:rPr>
              <a:t>n</a:t>
            </a:r>
            <a:r>
              <a:rPr lang="de-DE" dirty="0">
                <a:cs typeface="+mn-cs"/>
              </a:rPr>
              <a:t> </a:t>
            </a:r>
            <a:r>
              <a:rPr lang="de-DE" dirty="0"/>
              <a:t>wächst sehr langsam</a:t>
            </a:r>
            <a:endParaRPr lang="de-DE" dirty="0">
              <a:cs typeface="+mn-cs"/>
            </a:endParaRPr>
          </a:p>
        </p:txBody>
      </p:sp>
      <p:sp>
        <p:nvSpPr>
          <p:cNvPr id="228356" name="AutoShape 4"/>
          <p:cNvSpPr>
            <a:spLocks/>
          </p:cNvSpPr>
          <p:nvPr/>
        </p:nvSpPr>
        <p:spPr bwMode="auto">
          <a:xfrm rot="5400000">
            <a:off x="4391807" y="1953009"/>
            <a:ext cx="144462" cy="1944316"/>
          </a:xfrm>
          <a:prstGeom prst="rightBrace">
            <a:avLst>
              <a:gd name="adj1" fmla="val 149542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28357" name="Text Box 5"/>
          <p:cNvSpPr txBox="1">
            <a:spLocks noChangeArrowheads="1"/>
          </p:cNvSpPr>
          <p:nvPr/>
        </p:nvSpPr>
        <p:spPr bwMode="auto">
          <a:xfrm>
            <a:off x="4085903" y="2925391"/>
            <a:ext cx="846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solidFill>
                  <a:schemeClr val="hlink"/>
                </a:solidFill>
                <a:cs typeface="+mn-cs"/>
              </a:rPr>
              <a:t>i</a:t>
            </a:r>
            <a:r>
              <a:rPr lang="de-DE" sz="2400">
                <a:cs typeface="+mn-cs"/>
              </a:rPr>
              <a:t>-mal</a:t>
            </a:r>
          </a:p>
        </p:txBody>
      </p:sp>
    </p:spTree>
    <p:extLst>
      <p:ext uri="{BB962C8B-B14F-4D97-AF65-F5344CB8AC3E}">
        <p14:creationId xmlns:p14="http://schemas.microsoft.com/office/powerpoint/2010/main" val="578713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04BF2E-E508-1149-B95D-571F7EF02667}" type="slidenum">
              <a:rPr lang="de-DE"/>
              <a:pPr>
                <a:defRPr/>
              </a:pPr>
              <a:t>31</a:t>
            </a:fld>
            <a:endParaRPr lang="de-DE"/>
          </a:p>
        </p:txBody>
      </p:sp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Union-Find </a:t>
            </a:r>
            <a:r>
              <a:rPr lang="en-US" dirty="0" err="1">
                <a:cs typeface="+mj-cs"/>
              </a:rPr>
              <a:t>Datenstruktur</a:t>
            </a:r>
            <a:r>
              <a:rPr lang="en-US" dirty="0">
                <a:cs typeface="+mj-cs"/>
              </a:rPr>
              <a:t>: </a:t>
            </a:r>
            <a:r>
              <a:rPr lang="en-US" dirty="0" err="1">
                <a:cs typeface="+mj-cs"/>
              </a:rPr>
              <a:t>Amortisierte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Analyse</a:t>
            </a:r>
            <a:endParaRPr lang="en-US" dirty="0">
              <a:cs typeface="+mj-cs"/>
            </a:endParaRP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400" dirty="0">
                <a:solidFill>
                  <a:schemeClr val="accent2"/>
                </a:solidFill>
              </a:rPr>
              <a:t>Theorem</a:t>
            </a:r>
            <a:r>
              <a:rPr lang="en-US" sz="2400" dirty="0">
                <a:solidFill>
                  <a:schemeClr val="accent2"/>
                </a:solidFill>
                <a:cs typeface="+mn-cs"/>
              </a:rPr>
              <a:t>:</a:t>
            </a:r>
            <a:r>
              <a:rPr lang="en-US" sz="2400" dirty="0">
                <a:cs typeface="+mn-cs"/>
              </a:rPr>
              <a:t> Bei </a:t>
            </a:r>
            <a:r>
              <a:rPr lang="en-US" sz="2400" dirty="0" err="1">
                <a:solidFill>
                  <a:srgbClr val="0833FF"/>
                </a:solidFill>
                <a:cs typeface="+mn-cs"/>
              </a:rPr>
              <a:t>gewichtetem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>
                <a:solidFill>
                  <a:srgbClr val="0833FF"/>
                </a:solidFill>
                <a:cs typeface="+mn-cs"/>
              </a:rPr>
              <a:t>union</a:t>
            </a:r>
            <a:r>
              <a:rPr lang="en-US" sz="2400" dirty="0">
                <a:cs typeface="+mn-cs"/>
              </a:rPr>
              <a:t> und </a:t>
            </a:r>
            <a:r>
              <a:rPr lang="en-US" sz="2400" dirty="0" err="1">
                <a:solidFill>
                  <a:srgbClr val="0833FF"/>
                </a:solidFill>
                <a:cs typeface="+mn-cs"/>
              </a:rPr>
              <a:t>Pfadkompression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ist</a:t>
            </a:r>
            <a:r>
              <a:rPr lang="en-US" sz="2400" dirty="0">
                <a:cs typeface="+mn-cs"/>
              </a:rPr>
              <a:t> die </a:t>
            </a:r>
            <a:r>
              <a:rPr lang="en-US" sz="2400" dirty="0" err="1">
                <a:cs typeface="+mn-cs"/>
              </a:rPr>
              <a:t>amortisierte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Zeitfunktion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für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>
                <a:solidFill>
                  <a:srgbClr val="0833FF"/>
                </a:solidFill>
                <a:cs typeface="+mn-cs"/>
              </a:rPr>
              <a:t>find</a:t>
            </a:r>
            <a:r>
              <a:rPr lang="en-US" sz="2400" b="1" dirty="0">
                <a:cs typeface="+mn-cs"/>
              </a:rPr>
              <a:t> </a:t>
            </a:r>
            <a:r>
              <a:rPr lang="en-US" sz="2400" dirty="0">
                <a:cs typeface="+mn-cs"/>
              </a:rPr>
              <a:t>in </a:t>
            </a:r>
            <a:r>
              <a:rPr lang="en-US" sz="2400" dirty="0">
                <a:solidFill>
                  <a:schemeClr val="hlink"/>
                </a:solidFill>
                <a:cs typeface="+mn-cs"/>
              </a:rPr>
              <a:t>O(log* n)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 err="1">
                <a:solidFill>
                  <a:schemeClr val="accent2"/>
                </a:solidFill>
                <a:cs typeface="+mn-cs"/>
              </a:rPr>
              <a:t>Beweis</a:t>
            </a:r>
            <a:r>
              <a:rPr lang="en-US" sz="2400" dirty="0">
                <a:solidFill>
                  <a:schemeClr val="accent2"/>
                </a:solidFill>
                <a:cs typeface="+mn-cs"/>
              </a:rPr>
              <a:t>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solidFill>
                  <a:schemeClr val="hlink"/>
                </a:solidFill>
                <a:cs typeface="+mn-cs"/>
              </a:rPr>
              <a:t>T’: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endgültiger</a:t>
            </a:r>
            <a:r>
              <a:rPr lang="en-US" sz="2400" dirty="0">
                <a:cs typeface="+mn-cs"/>
              </a:rPr>
              <a:t> Baum, der </a:t>
            </a:r>
            <a:r>
              <a:rPr lang="en-US" sz="2400" dirty="0" err="1">
                <a:cs typeface="+mn-cs"/>
              </a:rPr>
              <a:t>durch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eine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Folge</a:t>
            </a:r>
            <a:r>
              <a:rPr lang="en-US" sz="2400" dirty="0">
                <a:cs typeface="+mn-cs"/>
              </a:rPr>
              <a:t> von Unions </a:t>
            </a:r>
            <a:r>
              <a:rPr lang="en-US" sz="2400" dirty="0" err="1">
                <a:cs typeface="+mn-cs"/>
              </a:rPr>
              <a:t>ohne</a:t>
            </a:r>
            <a:r>
              <a:rPr lang="en-US" sz="2400" dirty="0">
                <a:cs typeface="+mn-cs"/>
              </a:rPr>
              <a:t> Finds </a:t>
            </a:r>
            <a:r>
              <a:rPr lang="en-US" sz="2400" dirty="0" err="1">
                <a:cs typeface="+mn-cs"/>
              </a:rPr>
              <a:t>entsteht</a:t>
            </a:r>
            <a:endParaRPr lang="en-US" sz="2400" dirty="0">
              <a:cs typeface="+mn-cs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 err="1">
                <a:cs typeface="+mn-cs"/>
              </a:rPr>
              <a:t>Ordne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jedem</a:t>
            </a:r>
            <a:r>
              <a:rPr lang="en-US" sz="2400" dirty="0">
                <a:cs typeface="+mn-cs"/>
              </a:rPr>
              <a:t> Element </a:t>
            </a:r>
            <a:r>
              <a:rPr lang="en-US" sz="2400" dirty="0">
                <a:solidFill>
                  <a:schemeClr val="hlink"/>
                </a:solidFill>
                <a:cs typeface="+mn-cs"/>
              </a:rPr>
              <a:t>x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zwei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Werte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zu</a:t>
            </a:r>
            <a:r>
              <a:rPr lang="en-US" sz="2400" dirty="0">
                <a:cs typeface="+mn-cs"/>
              </a:rPr>
              <a:t>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solidFill>
                  <a:schemeClr val="hlink"/>
                </a:solidFill>
                <a:cs typeface="+mn-cs"/>
              </a:rPr>
              <a:t>rank(x) =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Höhe</a:t>
            </a:r>
            <a:r>
              <a:rPr lang="en-US" sz="2400" dirty="0">
                <a:cs typeface="+mn-cs"/>
              </a:rPr>
              <a:t> des </a:t>
            </a:r>
            <a:r>
              <a:rPr lang="en-US" sz="2400" dirty="0" err="1">
                <a:cs typeface="+mn-cs"/>
              </a:rPr>
              <a:t>Unterbaums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mit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Wurzel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>
                <a:solidFill>
                  <a:schemeClr val="hlink"/>
                </a:solidFill>
                <a:cs typeface="+mn-cs"/>
              </a:rPr>
              <a:t>x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solidFill>
                  <a:schemeClr val="hlink"/>
                </a:solidFill>
                <a:cs typeface="+mn-cs"/>
              </a:rPr>
              <a:t>class(x) = </a:t>
            </a:r>
            <a:r>
              <a:rPr lang="en-US" sz="2400" dirty="0" err="1">
                <a:solidFill>
                  <a:schemeClr val="hlink"/>
                </a:solidFill>
                <a:cs typeface="+mn-cs"/>
              </a:rPr>
              <a:t>i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für</a:t>
            </a:r>
            <a:r>
              <a:rPr lang="en-US" sz="2400" dirty="0">
                <a:cs typeface="+mn-cs"/>
              </a:rPr>
              <a:t> das </a:t>
            </a:r>
            <a:r>
              <a:rPr lang="en-US" sz="2400" dirty="0" err="1">
                <a:solidFill>
                  <a:schemeClr val="hlink"/>
                </a:solidFill>
                <a:cs typeface="+mn-cs"/>
              </a:rPr>
              <a:t>i</a:t>
            </a:r>
            <a:r>
              <a:rPr lang="en-US" sz="2400" dirty="0">
                <a:solidFill>
                  <a:schemeClr val="hlink"/>
                </a:solidFill>
                <a:cs typeface="+mn-cs"/>
              </a:rPr>
              <a:t> </a:t>
            </a:r>
            <a:r>
              <a:rPr lang="en-US" sz="2400" dirty="0" err="1">
                <a:cs typeface="+mn-cs"/>
              </a:rPr>
              <a:t>mit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>
                <a:solidFill>
                  <a:schemeClr val="hlink"/>
                </a:solidFill>
                <a:cs typeface="+mn-cs"/>
              </a:rPr>
              <a:t>a</a:t>
            </a:r>
            <a:r>
              <a:rPr lang="en-US" sz="2400" baseline="-25000" dirty="0">
                <a:solidFill>
                  <a:schemeClr val="hlink"/>
                </a:solidFill>
                <a:cs typeface="+mn-cs"/>
              </a:rPr>
              <a:t>i-1</a:t>
            </a:r>
            <a:r>
              <a:rPr lang="en-US" sz="2400" dirty="0">
                <a:solidFill>
                  <a:schemeClr val="hlink"/>
                </a:solidFill>
                <a:cs typeface="+mn-cs"/>
              </a:rPr>
              <a:t>&lt;rank(x) </a:t>
            </a:r>
            <a:r>
              <a:rPr lang="en-US" sz="2000" dirty="0">
                <a:solidFill>
                  <a:schemeClr val="hlink"/>
                </a:solidFill>
                <a:latin typeface="msam6" charset="0"/>
                <a:cs typeface="+mn-cs"/>
              </a:rPr>
              <a:t>≤</a:t>
            </a:r>
            <a:r>
              <a:rPr lang="en-US" sz="2400" dirty="0">
                <a:solidFill>
                  <a:schemeClr val="hlink"/>
                </a:solidFill>
                <a:cs typeface="+mn-cs"/>
              </a:rPr>
              <a:t> a</a:t>
            </a:r>
            <a:r>
              <a:rPr lang="en-US" sz="2400" baseline="-25000" dirty="0">
                <a:solidFill>
                  <a:schemeClr val="hlink"/>
                </a:solidFill>
                <a:cs typeface="+mn-cs"/>
              </a:rPr>
              <a:t>i</a:t>
            </a:r>
            <a:br>
              <a:rPr lang="en-US" sz="2400" dirty="0">
                <a:cs typeface="+mn-cs"/>
              </a:rPr>
            </a:br>
            <a:r>
              <a:rPr lang="en-US" sz="2400" dirty="0" err="1">
                <a:cs typeface="+mn-cs"/>
              </a:rPr>
              <a:t>wobei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>
                <a:solidFill>
                  <a:schemeClr val="hlink"/>
                </a:solidFill>
                <a:cs typeface="+mn-cs"/>
              </a:rPr>
              <a:t>a</a:t>
            </a:r>
            <a:r>
              <a:rPr lang="en-US" sz="2400" baseline="-25000" dirty="0">
                <a:solidFill>
                  <a:schemeClr val="hlink"/>
                </a:solidFill>
                <a:cs typeface="+mn-cs"/>
              </a:rPr>
              <a:t>-1</a:t>
            </a:r>
            <a:r>
              <a:rPr lang="en-US" sz="2400" dirty="0">
                <a:solidFill>
                  <a:schemeClr val="hlink"/>
                </a:solidFill>
                <a:cs typeface="+mn-cs"/>
              </a:rPr>
              <a:t>=-1, a</a:t>
            </a:r>
            <a:r>
              <a:rPr lang="en-US" sz="2400" baseline="-25000" dirty="0">
                <a:solidFill>
                  <a:schemeClr val="hlink"/>
                </a:solidFill>
                <a:cs typeface="+mn-cs"/>
              </a:rPr>
              <a:t>0</a:t>
            </a:r>
            <a:r>
              <a:rPr lang="en-US" sz="2400" dirty="0">
                <a:solidFill>
                  <a:schemeClr val="hlink"/>
                </a:solidFill>
                <a:cs typeface="+mn-cs"/>
              </a:rPr>
              <a:t>=0</a:t>
            </a:r>
            <a:r>
              <a:rPr lang="en-US" sz="2400" dirty="0">
                <a:cs typeface="+mn-cs"/>
              </a:rPr>
              <a:t> und </a:t>
            </a:r>
            <a:r>
              <a:rPr lang="en-US" sz="2400" dirty="0">
                <a:solidFill>
                  <a:schemeClr val="hlink"/>
                </a:solidFill>
                <a:cs typeface="+mn-cs"/>
              </a:rPr>
              <a:t>a</a:t>
            </a:r>
            <a:r>
              <a:rPr lang="en-US" sz="2400" baseline="-25000" dirty="0">
                <a:solidFill>
                  <a:schemeClr val="hlink"/>
                </a:solidFill>
                <a:cs typeface="+mn-cs"/>
              </a:rPr>
              <a:t>i</a:t>
            </a:r>
            <a:r>
              <a:rPr lang="en-US" sz="2400" dirty="0">
                <a:solidFill>
                  <a:schemeClr val="hlink"/>
                </a:solidFill>
                <a:cs typeface="+mn-cs"/>
              </a:rPr>
              <a:t> = 2</a:t>
            </a:r>
            <a:r>
              <a:rPr lang="en-US" sz="2400" baseline="30000" dirty="0">
                <a:solidFill>
                  <a:schemeClr val="hlink"/>
                </a:solidFill>
                <a:cs typeface="+mn-cs"/>
              </a:rPr>
              <a:t>a</a:t>
            </a:r>
            <a:r>
              <a:rPr lang="en-US" sz="2400" baseline="15000" dirty="0">
                <a:solidFill>
                  <a:schemeClr val="hlink"/>
                </a:solidFill>
                <a:cs typeface="+mn-cs"/>
              </a:rPr>
              <a:t>i-1</a:t>
            </a:r>
            <a:r>
              <a:rPr lang="en-US" sz="2400" baseline="150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für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alle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solidFill>
                  <a:schemeClr val="hlink"/>
                </a:solidFill>
                <a:cs typeface="+mn-cs"/>
              </a:rPr>
              <a:t>i</a:t>
            </a:r>
            <a:r>
              <a:rPr lang="en-US" sz="2400" dirty="0">
                <a:solidFill>
                  <a:schemeClr val="hlink"/>
                </a:solidFill>
                <a:cs typeface="+mn-cs"/>
              </a:rPr>
              <a:t>&gt;0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err="1">
                <a:solidFill>
                  <a:schemeClr val="hlink"/>
                </a:solidFill>
                <a:cs typeface="+mn-cs"/>
              </a:rPr>
              <a:t>i</a:t>
            </a:r>
            <a:r>
              <a:rPr lang="en-US" sz="2400" dirty="0">
                <a:solidFill>
                  <a:schemeClr val="hlink"/>
                </a:solidFill>
                <a:cs typeface="+mn-cs"/>
              </a:rPr>
              <a:t>=class          -1   0   1   2       3                            4                        5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solidFill>
                  <a:schemeClr val="hlink"/>
                </a:solidFill>
                <a:cs typeface="+mn-cs"/>
              </a:rPr>
              <a:t>a</a:t>
            </a:r>
            <a:r>
              <a:rPr lang="en-US" sz="2400" baseline="-25000" dirty="0">
                <a:solidFill>
                  <a:schemeClr val="hlink"/>
                </a:solidFill>
                <a:cs typeface="+mn-cs"/>
              </a:rPr>
              <a:t>i</a:t>
            </a:r>
            <a:r>
              <a:rPr lang="en-US" sz="2400" dirty="0">
                <a:solidFill>
                  <a:schemeClr val="hlink"/>
                </a:solidFill>
                <a:cs typeface="+mn-cs"/>
              </a:rPr>
              <a:t>                    -1 , 0 , 1 , 2 ,     4 ,                         16 ,                 65536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solidFill>
                  <a:schemeClr val="hlink"/>
                </a:solidFill>
                <a:cs typeface="+mn-cs"/>
              </a:rPr>
              <a:t>rank                   0    1   2   3,4       5,6,7,…16             …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D5C0784-CA03-244A-B04B-7267BBFAABD0}"/>
              </a:ext>
            </a:extLst>
          </p:cNvPr>
          <p:cNvSpPr txBox="1"/>
          <p:nvPr/>
        </p:nvSpPr>
        <p:spPr>
          <a:xfrm>
            <a:off x="2411760" y="6037257"/>
            <a:ext cx="39917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2000" dirty="0"/>
              <a:t>Anzahl Klassenwechsel bis a</a:t>
            </a:r>
            <a:r>
              <a:rPr lang="en-DE" sz="2000" baseline="-25000" dirty="0"/>
              <a:t>i</a:t>
            </a:r>
            <a:r>
              <a:rPr lang="en-DE" sz="2000" dirty="0"/>
              <a:t>: log* a</a:t>
            </a:r>
            <a:r>
              <a:rPr lang="en-DE" sz="2000" baseline="-25000" dirty="0"/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2677482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9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29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29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29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29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29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29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29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riangle 45">
            <a:extLst>
              <a:ext uri="{FF2B5EF4-FFF2-40B4-BE49-F238E27FC236}">
                <a16:creationId xmlns:a16="http://schemas.microsoft.com/office/drawing/2014/main" id="{BB8551EA-984F-7E45-986A-DB35AB6FF17F}"/>
              </a:ext>
            </a:extLst>
          </p:cNvPr>
          <p:cNvSpPr/>
          <p:nvPr/>
        </p:nvSpPr>
        <p:spPr>
          <a:xfrm>
            <a:off x="35495" y="-603448"/>
            <a:ext cx="12588695" cy="5904656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_</a:t>
            </a:r>
          </a:p>
        </p:txBody>
      </p:sp>
      <p:sp>
        <p:nvSpPr>
          <p:cNvPr id="44" name="Slide Number Placeholder 5">
            <a:extLst>
              <a:ext uri="{FF2B5EF4-FFF2-40B4-BE49-F238E27FC236}">
                <a16:creationId xmlns:a16="http://schemas.microsoft.com/office/drawing/2014/main" id="{A2E135FC-EFCB-5D44-A2E2-8809082E6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F2A6D-1904-0D49-A7A5-D8C9BFCBC3C9}" type="slidenum">
              <a:rPr lang="de-DE" altLang="en-DE"/>
              <a:pPr/>
              <a:t>32</a:t>
            </a:fld>
            <a:endParaRPr lang="de-DE" altLang="en-DE"/>
          </a:p>
        </p:txBody>
      </p:sp>
      <p:sp>
        <p:nvSpPr>
          <p:cNvPr id="230406" name="Line 6">
            <a:extLst>
              <a:ext uri="{FF2B5EF4-FFF2-40B4-BE49-F238E27FC236}">
                <a16:creationId xmlns:a16="http://schemas.microsoft.com/office/drawing/2014/main" id="{2261AB73-0F16-2C40-912F-F68B1FBF5E2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45558" y="2053630"/>
            <a:ext cx="57467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230402" name="Rectangle 2">
            <a:extLst>
              <a:ext uri="{FF2B5EF4-FFF2-40B4-BE49-F238E27FC236}">
                <a16:creationId xmlns:a16="http://schemas.microsoft.com/office/drawing/2014/main" id="{70E42D2E-57F2-D948-87A4-AF5CAB9505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DE"/>
              <a:t>Union-Find Datenstruktur</a:t>
            </a:r>
          </a:p>
        </p:txBody>
      </p:sp>
      <p:sp>
        <p:nvSpPr>
          <p:cNvPr id="230403" name="Rectangle 3">
            <a:extLst>
              <a:ext uri="{FF2B5EF4-FFF2-40B4-BE49-F238E27FC236}">
                <a16:creationId xmlns:a16="http://schemas.microsoft.com/office/drawing/2014/main" id="{4BDB3BBF-04CF-9E4F-9F10-CDFA2D5786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DE"/>
              <a:t>Beispiel:</a:t>
            </a:r>
          </a:p>
        </p:txBody>
      </p:sp>
      <p:sp>
        <p:nvSpPr>
          <p:cNvPr id="230404" name="Oval 4">
            <a:extLst>
              <a:ext uri="{FF2B5EF4-FFF2-40B4-BE49-F238E27FC236}">
                <a16:creationId xmlns:a16="http://schemas.microsoft.com/office/drawing/2014/main" id="{32D69C3F-3642-0B4F-BE8D-E3BD6B8FCE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0233" y="1837730"/>
            <a:ext cx="288925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DE"/>
          </a:p>
        </p:txBody>
      </p:sp>
      <p:sp>
        <p:nvSpPr>
          <p:cNvPr id="230405" name="Oval 5">
            <a:extLst>
              <a:ext uri="{FF2B5EF4-FFF2-40B4-BE49-F238E27FC236}">
                <a16:creationId xmlns:a16="http://schemas.microsoft.com/office/drawing/2014/main" id="{09C6BE6D-2576-5443-ABB9-56C6617C86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1095" y="2413992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DE"/>
          </a:p>
        </p:txBody>
      </p:sp>
      <p:sp>
        <p:nvSpPr>
          <p:cNvPr id="230407" name="Line 7">
            <a:extLst>
              <a:ext uri="{FF2B5EF4-FFF2-40B4-BE49-F238E27FC236}">
                <a16:creationId xmlns:a16="http://schemas.microsoft.com/office/drawing/2014/main" id="{130D84A6-B2A3-C54E-9283-EC00D807D0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97858" y="2629892"/>
            <a:ext cx="57467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230408" name="Oval 8">
            <a:extLst>
              <a:ext uri="{FF2B5EF4-FFF2-40B4-BE49-F238E27FC236}">
                <a16:creationId xmlns:a16="http://schemas.microsoft.com/office/drawing/2014/main" id="{052D9C35-2874-C04C-B4EA-E68A66BC36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3395" y="2990255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DE"/>
          </a:p>
        </p:txBody>
      </p:sp>
      <p:sp>
        <p:nvSpPr>
          <p:cNvPr id="230409" name="Line 9">
            <a:extLst>
              <a:ext uri="{FF2B5EF4-FFF2-40B4-BE49-F238E27FC236}">
                <a16:creationId xmlns:a16="http://schemas.microsoft.com/office/drawing/2014/main" id="{7210B4EF-7C7E-D842-B836-2FCB8046024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48570" y="3206155"/>
            <a:ext cx="57467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230410" name="Oval 10">
            <a:extLst>
              <a:ext uri="{FF2B5EF4-FFF2-40B4-BE49-F238E27FC236}">
                <a16:creationId xmlns:a16="http://schemas.microsoft.com/office/drawing/2014/main" id="{7FAE8483-E443-2641-8F1D-BA20974DC4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4108" y="3566517"/>
            <a:ext cx="287337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DE"/>
          </a:p>
        </p:txBody>
      </p:sp>
      <p:sp>
        <p:nvSpPr>
          <p:cNvPr id="230411" name="Line 11">
            <a:extLst>
              <a:ext uri="{FF2B5EF4-FFF2-40B4-BE49-F238E27FC236}">
                <a16:creationId xmlns:a16="http://schemas.microsoft.com/office/drawing/2014/main" id="{CCD14418-828F-3448-9B1D-2819552E169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00870" y="3782417"/>
            <a:ext cx="57467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230412" name="Oval 12">
            <a:extLst>
              <a:ext uri="{FF2B5EF4-FFF2-40B4-BE49-F238E27FC236}">
                <a16:creationId xmlns:a16="http://schemas.microsoft.com/office/drawing/2014/main" id="{ABC23FA6-20CA-0441-BAF4-5AB9F1CB3B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6408" y="4142780"/>
            <a:ext cx="287337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DE"/>
          </a:p>
        </p:txBody>
      </p:sp>
      <p:sp>
        <p:nvSpPr>
          <p:cNvPr id="230413" name="Line 13">
            <a:extLst>
              <a:ext uri="{FF2B5EF4-FFF2-40B4-BE49-F238E27FC236}">
                <a16:creationId xmlns:a16="http://schemas.microsoft.com/office/drawing/2014/main" id="{AF0BC925-DCFC-5343-AD51-200F434CDB1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51583" y="4357092"/>
            <a:ext cx="57467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230414" name="Oval 14">
            <a:extLst>
              <a:ext uri="{FF2B5EF4-FFF2-40B4-BE49-F238E27FC236}">
                <a16:creationId xmlns:a16="http://schemas.microsoft.com/office/drawing/2014/main" id="{6CEE4153-110E-DD4D-A833-637D504670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7120" y="4717455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DE"/>
          </a:p>
        </p:txBody>
      </p:sp>
      <p:sp>
        <p:nvSpPr>
          <p:cNvPr id="230415" name="Text Box 15">
            <a:extLst>
              <a:ext uri="{FF2B5EF4-FFF2-40B4-BE49-F238E27FC236}">
                <a16:creationId xmlns:a16="http://schemas.microsoft.com/office/drawing/2014/main" id="{BF034653-6C2D-C049-B1FD-1C441D0C93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608" y="423326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/>
              <a:t>0</a:t>
            </a:r>
          </a:p>
        </p:txBody>
      </p:sp>
      <p:sp>
        <p:nvSpPr>
          <p:cNvPr id="230416" name="Text Box 16">
            <a:extLst>
              <a:ext uri="{FF2B5EF4-FFF2-40B4-BE49-F238E27FC236}">
                <a16:creationId xmlns:a16="http://schemas.microsoft.com/office/drawing/2014/main" id="{97F3C14F-B559-CB4E-AE0D-B86C2D0ACE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1945" y="378241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/>
              <a:t>1</a:t>
            </a:r>
          </a:p>
        </p:txBody>
      </p:sp>
      <p:sp>
        <p:nvSpPr>
          <p:cNvPr id="230417" name="Text Box 17">
            <a:extLst>
              <a:ext uri="{FF2B5EF4-FFF2-40B4-BE49-F238E27FC236}">
                <a16:creationId xmlns:a16="http://schemas.microsoft.com/office/drawing/2014/main" id="{C2552218-7760-2647-98D8-8A2D9D9EC7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8208" y="3206155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/>
              <a:t>2</a:t>
            </a:r>
          </a:p>
        </p:txBody>
      </p:sp>
      <p:sp>
        <p:nvSpPr>
          <p:cNvPr id="230418" name="Text Box 18">
            <a:extLst>
              <a:ext uri="{FF2B5EF4-FFF2-40B4-BE49-F238E27FC236}">
                <a16:creationId xmlns:a16="http://schemas.microsoft.com/office/drawing/2014/main" id="{F7FD9657-D4F5-8045-97F2-39280E9605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5908" y="2629892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/>
              <a:t>3</a:t>
            </a:r>
          </a:p>
        </p:txBody>
      </p:sp>
      <p:sp>
        <p:nvSpPr>
          <p:cNvPr id="230419" name="Text Box 19">
            <a:extLst>
              <a:ext uri="{FF2B5EF4-FFF2-40B4-BE49-F238E27FC236}">
                <a16:creationId xmlns:a16="http://schemas.microsoft.com/office/drawing/2014/main" id="{887D30E9-0471-944D-A3AE-F9B37646DE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3608" y="2053630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/>
              <a:t>4</a:t>
            </a:r>
          </a:p>
        </p:txBody>
      </p:sp>
      <p:sp>
        <p:nvSpPr>
          <p:cNvPr id="230420" name="Text Box 20">
            <a:extLst>
              <a:ext uri="{FF2B5EF4-FFF2-40B4-BE49-F238E27FC236}">
                <a16:creationId xmlns:a16="http://schemas.microsoft.com/office/drawing/2014/main" id="{606E3AE2-6C50-2B44-B611-9FD5163BFA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4333" y="147736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/>
              <a:t>5</a:t>
            </a:r>
          </a:p>
        </p:txBody>
      </p:sp>
      <p:grpSp>
        <p:nvGrpSpPr>
          <p:cNvPr id="230424" name="Group 24">
            <a:extLst>
              <a:ext uri="{FF2B5EF4-FFF2-40B4-BE49-F238E27FC236}">
                <a16:creationId xmlns:a16="http://schemas.microsoft.com/office/drawing/2014/main" id="{685ADE59-A616-0F4D-BCEE-3E82A853DDBF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4807570" y="1982192"/>
            <a:ext cx="882650" cy="773113"/>
            <a:chOff x="3911" y="2127"/>
            <a:chExt cx="556" cy="487"/>
          </a:xfrm>
        </p:grpSpPr>
        <p:sp>
          <p:nvSpPr>
            <p:cNvPr id="230421" name="Line 21">
              <a:extLst>
                <a:ext uri="{FF2B5EF4-FFF2-40B4-BE49-F238E27FC236}">
                  <a16:creationId xmlns:a16="http://schemas.microsoft.com/office/drawing/2014/main" id="{BA84E68D-1C67-8B4C-9D1C-61D38F38C4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05" y="2205"/>
              <a:ext cx="362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DE"/>
            </a:p>
          </p:txBody>
        </p:sp>
        <p:sp>
          <p:nvSpPr>
            <p:cNvPr id="230422" name="Oval 22">
              <a:extLst>
                <a:ext uri="{FF2B5EF4-FFF2-40B4-BE49-F238E27FC236}">
                  <a16:creationId xmlns:a16="http://schemas.microsoft.com/office/drawing/2014/main" id="{536183A7-65C3-6F44-B28D-B32FC854C1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4" y="2432"/>
              <a:ext cx="181" cy="18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DE"/>
            </a:p>
          </p:txBody>
        </p:sp>
        <p:sp>
          <p:nvSpPr>
            <p:cNvPr id="230423" name="Text Box 23">
              <a:extLst>
                <a:ext uri="{FF2B5EF4-FFF2-40B4-BE49-F238E27FC236}">
                  <a16:creationId xmlns:a16="http://schemas.microsoft.com/office/drawing/2014/main" id="{36BAD359-7818-E847-AFBB-0DF500D282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11" y="2127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DE"/>
                <a:t>0</a:t>
              </a:r>
            </a:p>
          </p:txBody>
        </p:sp>
      </p:grpSp>
      <p:sp>
        <p:nvSpPr>
          <p:cNvPr id="230426" name="Line 26">
            <a:extLst>
              <a:ext uri="{FF2B5EF4-FFF2-40B4-BE49-F238E27FC236}">
                <a16:creationId xmlns:a16="http://schemas.microsoft.com/office/drawing/2014/main" id="{F5CB6682-C4B8-C849-A30B-9A430AB5A0C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367708" y="3206155"/>
            <a:ext cx="57467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230427" name="Oval 27">
            <a:extLst>
              <a:ext uri="{FF2B5EF4-FFF2-40B4-BE49-F238E27FC236}">
                <a16:creationId xmlns:a16="http://schemas.microsoft.com/office/drawing/2014/main" id="{11433A45-0734-FE44-A2A5-6BFA71A2B1C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799508" y="3564930"/>
            <a:ext cx="287337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DE"/>
          </a:p>
        </p:txBody>
      </p:sp>
      <p:sp>
        <p:nvSpPr>
          <p:cNvPr id="230428" name="Text Box 28">
            <a:extLst>
              <a:ext uri="{FF2B5EF4-FFF2-40B4-BE49-F238E27FC236}">
                <a16:creationId xmlns:a16="http://schemas.microsoft.com/office/drawing/2014/main" id="{409C5456-10F6-6C48-921D-530655E235A2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3872533" y="3133130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/>
              <a:t>1</a:t>
            </a:r>
          </a:p>
        </p:txBody>
      </p:sp>
      <p:sp>
        <p:nvSpPr>
          <p:cNvPr id="230430" name="Line 30">
            <a:extLst>
              <a:ext uri="{FF2B5EF4-FFF2-40B4-BE49-F238E27FC236}">
                <a16:creationId xmlns:a16="http://schemas.microsoft.com/office/drawing/2014/main" id="{BCDEDFD0-DA1B-674C-96E6-D8A299E98D7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16995" y="3782417"/>
            <a:ext cx="57467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230431" name="Oval 31">
            <a:extLst>
              <a:ext uri="{FF2B5EF4-FFF2-40B4-BE49-F238E27FC236}">
                <a16:creationId xmlns:a16="http://schemas.microsoft.com/office/drawing/2014/main" id="{998AE399-CAB4-D74D-91D2-A869D59D221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448795" y="4142780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DE"/>
          </a:p>
        </p:txBody>
      </p:sp>
      <p:sp>
        <p:nvSpPr>
          <p:cNvPr id="230432" name="Text Box 32">
            <a:extLst>
              <a:ext uri="{FF2B5EF4-FFF2-40B4-BE49-F238E27FC236}">
                <a16:creationId xmlns:a16="http://schemas.microsoft.com/office/drawing/2014/main" id="{E445EC5C-D9E4-EE4B-8879-D0A5B3054532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520233" y="373161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/>
              <a:t>0</a:t>
            </a:r>
          </a:p>
        </p:txBody>
      </p:sp>
      <p:sp>
        <p:nvSpPr>
          <p:cNvPr id="230433" name="Text Box 33">
            <a:extLst>
              <a:ext uri="{FF2B5EF4-FFF2-40B4-BE49-F238E27FC236}">
                <a16:creationId xmlns:a16="http://schemas.microsoft.com/office/drawing/2014/main" id="{A94FF509-EF64-1847-B00A-4DC8C7F646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9383" y="1628800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 sz="2400"/>
              <a:t>x: rank</a:t>
            </a:r>
          </a:p>
        </p:txBody>
      </p:sp>
      <p:sp>
        <p:nvSpPr>
          <p:cNvPr id="230434" name="Text Box 34">
            <a:extLst>
              <a:ext uri="{FF2B5EF4-FFF2-40B4-BE49-F238E27FC236}">
                <a16:creationId xmlns:a16="http://schemas.microsoft.com/office/drawing/2014/main" id="{402209DA-FA8E-094F-BAB0-66F643FB50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9383" y="2420963"/>
            <a:ext cx="1200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 sz="2400">
                <a:solidFill>
                  <a:srgbClr val="FF0000"/>
                </a:solidFill>
              </a:rPr>
              <a:t>x</a:t>
            </a:r>
            <a:r>
              <a:rPr lang="en-US" altLang="en-DE" sz="2400"/>
              <a:t>: class</a:t>
            </a:r>
          </a:p>
        </p:txBody>
      </p:sp>
      <p:sp>
        <p:nvSpPr>
          <p:cNvPr id="230435" name="Text Box 35">
            <a:extLst>
              <a:ext uri="{FF2B5EF4-FFF2-40B4-BE49-F238E27FC236}">
                <a16:creationId xmlns:a16="http://schemas.microsoft.com/office/drawing/2014/main" id="{BA4545A8-D2BD-894B-B8DF-5545672EE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0508" y="4790480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30436" name="Text Box 36">
            <a:extLst>
              <a:ext uri="{FF2B5EF4-FFF2-40B4-BE49-F238E27FC236}">
                <a16:creationId xmlns:a16="http://schemas.microsoft.com/office/drawing/2014/main" id="{9C3305AD-3FB0-7346-B61E-D6BA06E549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6770" y="421421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30437" name="Text Box 37">
            <a:extLst>
              <a:ext uri="{FF2B5EF4-FFF2-40B4-BE49-F238E27FC236}">
                <a16:creationId xmlns:a16="http://schemas.microsoft.com/office/drawing/2014/main" id="{248F7A69-D070-934E-91B6-970A2EFF0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3033" y="378241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30438" name="Text Box 38">
            <a:extLst>
              <a:ext uri="{FF2B5EF4-FFF2-40B4-BE49-F238E27FC236}">
                <a16:creationId xmlns:a16="http://schemas.microsoft.com/office/drawing/2014/main" id="{18D739D6-F002-5845-A5BD-A44DD2018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2170" y="291881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30439" name="Text Box 39">
            <a:extLst>
              <a:ext uri="{FF2B5EF4-FFF2-40B4-BE49-F238E27FC236}">
                <a16:creationId xmlns:a16="http://schemas.microsoft.com/office/drawing/2014/main" id="{5603E274-AFB3-D443-93B8-5D141BBA84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8433" y="248701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30440" name="Text Box 40">
            <a:extLst>
              <a:ext uri="{FF2B5EF4-FFF2-40B4-BE49-F238E27FC236}">
                <a16:creationId xmlns:a16="http://schemas.microsoft.com/office/drawing/2014/main" id="{E52F9F96-10F6-4344-9C65-B8D694AEB1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9158" y="1478955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30441" name="Text Box 41">
            <a:extLst>
              <a:ext uri="{FF2B5EF4-FFF2-40B4-BE49-F238E27FC236}">
                <a16:creationId xmlns:a16="http://schemas.microsoft.com/office/drawing/2014/main" id="{108A12B5-89DB-9E45-82CA-DC8A8748DB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0595" y="2558455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30442" name="Text Box 42">
            <a:extLst>
              <a:ext uri="{FF2B5EF4-FFF2-40B4-BE49-F238E27FC236}">
                <a16:creationId xmlns:a16="http://schemas.microsoft.com/office/drawing/2014/main" id="{68411C6B-770D-3848-8533-1BFCDE8666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0733" y="3710980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30443" name="Text Box 43">
            <a:extLst>
              <a:ext uri="{FF2B5EF4-FFF2-40B4-BE49-F238E27FC236}">
                <a16:creationId xmlns:a16="http://schemas.microsoft.com/office/drawing/2014/main" id="{57A41E4F-2AFC-4D47-BE61-A5C521951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8433" y="421421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E647FFB-A65F-8E45-AEC4-CDFCF7E41396}"/>
              </a:ext>
            </a:extLst>
          </p:cNvPr>
          <p:cNvSpPr/>
          <p:nvPr/>
        </p:nvSpPr>
        <p:spPr>
          <a:xfrm>
            <a:off x="690563" y="5373216"/>
            <a:ext cx="8453437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 err="1">
                <a:solidFill>
                  <a:schemeClr val="hlink"/>
                </a:solidFill>
              </a:rPr>
              <a:t>i</a:t>
            </a:r>
            <a:r>
              <a:rPr lang="en-US" sz="2400" dirty="0">
                <a:solidFill>
                  <a:schemeClr val="hlink"/>
                </a:solidFill>
              </a:rPr>
              <a:t>=class          -1   0   1   2       3                            4                        5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solidFill>
                  <a:schemeClr val="hlink"/>
                </a:solidFill>
              </a:rPr>
              <a:t>a</a:t>
            </a:r>
            <a:r>
              <a:rPr lang="en-US" sz="2400" baseline="-25000" dirty="0">
                <a:solidFill>
                  <a:schemeClr val="hlink"/>
                </a:solidFill>
              </a:rPr>
              <a:t>i</a:t>
            </a:r>
            <a:r>
              <a:rPr lang="en-US" sz="2400" dirty="0">
                <a:solidFill>
                  <a:schemeClr val="hlink"/>
                </a:solidFill>
              </a:rPr>
              <a:t>                    -1 , 0 , 1 , 2 ,     4 ,                         16 ,                 65536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solidFill>
                  <a:schemeClr val="hlink"/>
                </a:solidFill>
              </a:rPr>
              <a:t>rank                   0    1   2   3,4       5,6,7,…16              …</a:t>
            </a:r>
          </a:p>
        </p:txBody>
      </p:sp>
    </p:spTree>
    <p:extLst>
      <p:ext uri="{BB962C8B-B14F-4D97-AF65-F5344CB8AC3E}">
        <p14:creationId xmlns:p14="http://schemas.microsoft.com/office/powerpoint/2010/main" val="30532275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896D6B-F8B7-FF4F-B653-C716D04EC0AD}" type="slidenum">
              <a:rPr lang="de-DE"/>
              <a:pPr>
                <a:defRPr/>
              </a:pPr>
              <a:t>33</a:t>
            </a:fld>
            <a:endParaRPr lang="de-DE"/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>
                <a:cs typeface="+mj-cs"/>
              </a:rPr>
              <a:t>Amortisierte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Analyse</a:t>
            </a:r>
            <a:r>
              <a:rPr lang="en-US" dirty="0">
                <a:cs typeface="+mj-cs"/>
              </a:rPr>
              <a:t>: </a:t>
            </a:r>
            <a:r>
              <a:rPr lang="en-US" dirty="0" err="1">
                <a:cs typeface="+mj-cs"/>
              </a:rPr>
              <a:t>Potentialmethode</a:t>
            </a:r>
            <a:endParaRPr lang="en-US" dirty="0">
              <a:cs typeface="+mj-cs"/>
            </a:endParaRP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 err="1">
                <a:solidFill>
                  <a:schemeClr val="accent2"/>
                </a:solidFill>
                <a:cs typeface="+mn-cs"/>
              </a:rPr>
              <a:t>Vorbereitung</a:t>
            </a:r>
            <a:r>
              <a:rPr lang="en-US" sz="2800" dirty="0">
                <a:solidFill>
                  <a:schemeClr val="accent2"/>
                </a:solidFill>
                <a:cs typeface="+mn-cs"/>
              </a:rPr>
              <a:t> der </a:t>
            </a:r>
            <a:r>
              <a:rPr lang="en-US" sz="2800" dirty="0" err="1">
                <a:solidFill>
                  <a:schemeClr val="accent2"/>
                </a:solidFill>
                <a:cs typeface="+mn-cs"/>
              </a:rPr>
              <a:t>Potentialdefinition</a:t>
            </a:r>
            <a:r>
              <a:rPr lang="en-US" sz="2800" dirty="0">
                <a:solidFill>
                  <a:schemeClr val="accent2"/>
                </a:solidFill>
                <a:cs typeface="+mn-cs"/>
              </a:rPr>
              <a:t>: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en-US" sz="2800" dirty="0">
                <a:cs typeface="+mn-cs"/>
              </a:rPr>
              <a:t>Sei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 </a:t>
            </a:r>
            <a:r>
              <a:rPr lang="en-US" sz="2800" dirty="0" err="1">
                <a:solidFill>
                  <a:schemeClr val="hlink"/>
                </a:solidFill>
                <a:cs typeface="+mn-cs"/>
              </a:rPr>
              <a:t>dist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(x) </a:t>
            </a:r>
            <a:r>
              <a:rPr lang="en-US" sz="2800" dirty="0">
                <a:cs typeface="+mn-cs"/>
              </a:rPr>
              <a:t>die </a:t>
            </a:r>
            <a:r>
              <a:rPr lang="en-US" sz="2800" dirty="0" err="1">
                <a:cs typeface="+mn-cs"/>
              </a:rPr>
              <a:t>minimale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Distanz</a:t>
            </a:r>
            <a:r>
              <a:rPr lang="en-US" sz="2800" dirty="0">
                <a:cs typeface="+mn-cs"/>
              </a:rPr>
              <a:t> von 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x</a:t>
            </a:r>
            <a:r>
              <a:rPr lang="en-US" sz="2800" dirty="0">
                <a:cs typeface="+mn-cs"/>
              </a:rPr>
              <a:t> </a:t>
            </a:r>
            <a:br>
              <a:rPr lang="en-US" sz="2800" dirty="0">
                <a:cs typeface="+mn-cs"/>
              </a:rPr>
            </a:br>
            <a:r>
              <a:rPr lang="en-US" sz="2800" dirty="0" err="1">
                <a:cs typeface="+mn-cs"/>
              </a:rPr>
              <a:t>zu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einem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Vorfahr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y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im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tatsächlichen</a:t>
            </a:r>
            <a:r>
              <a:rPr lang="en-US" sz="2800" dirty="0">
                <a:cs typeface="+mn-cs"/>
              </a:rPr>
              <a:t> Union-Find-Baum 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T</a:t>
            </a:r>
            <a:r>
              <a:rPr lang="en-US" sz="2800" dirty="0">
                <a:cs typeface="+mn-cs"/>
              </a:rPr>
              <a:t> (</a:t>
            </a:r>
            <a:r>
              <a:rPr lang="en-US" sz="2800" dirty="0" err="1">
                <a:cs typeface="+mn-cs"/>
              </a:rPr>
              <a:t>mit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Pfadkompression</a:t>
            </a:r>
            <a:r>
              <a:rPr lang="en-US" sz="2800" dirty="0">
                <a:cs typeface="+mn-cs"/>
              </a:rPr>
              <a:t>), </a:t>
            </a:r>
            <a:br>
              <a:rPr lang="en-US" sz="2800" dirty="0">
                <a:cs typeface="+mn-cs"/>
              </a:rPr>
            </a:br>
            <a:r>
              <a:rPr lang="en-US" sz="2800" dirty="0">
                <a:cs typeface="+mn-cs"/>
              </a:rPr>
              <a:t>so </a:t>
            </a:r>
            <a:r>
              <a:rPr lang="en-US" sz="2800" dirty="0" err="1">
                <a:cs typeface="+mn-cs"/>
              </a:rPr>
              <a:t>dass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class(y)&gt;class(x)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ist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oder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>
                <a:solidFill>
                  <a:schemeClr val="hlink"/>
                </a:solidFill>
              </a:rPr>
              <a:t>y</a:t>
            </a:r>
            <a:r>
              <a:rPr lang="en-US" sz="2800" dirty="0">
                <a:cs typeface="+mn-cs"/>
              </a:rPr>
              <a:t> die </a:t>
            </a:r>
            <a:r>
              <a:rPr lang="en-US" sz="2800" dirty="0" err="1">
                <a:cs typeface="+mn-cs"/>
              </a:rPr>
              <a:t>Wurzel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ist</a:t>
            </a:r>
            <a:endParaRPr lang="en-US" sz="2800" dirty="0">
              <a:cs typeface="+mn-cs"/>
            </a:endParaRPr>
          </a:p>
          <a:p>
            <a:pPr eaLnBrk="1" hangingPunct="1">
              <a:lnSpc>
                <a:spcPct val="110000"/>
              </a:lnSpc>
              <a:defRPr/>
            </a:pPr>
            <a:r>
              <a:rPr lang="en-US" sz="2800" dirty="0" err="1">
                <a:solidFill>
                  <a:schemeClr val="hlink"/>
                </a:solidFill>
                <a:cs typeface="+mn-cs"/>
              </a:rPr>
              <a:t>dist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 </a:t>
            </a:r>
            <a:r>
              <a:rPr lang="en-US" sz="2800" dirty="0" err="1">
                <a:cs typeface="+mn-cs"/>
              </a:rPr>
              <a:t>für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Wurzeln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= 0</a:t>
            </a:r>
          </a:p>
        </p:txBody>
      </p:sp>
    </p:spTree>
    <p:extLst>
      <p:ext uri="{BB962C8B-B14F-4D97-AF65-F5344CB8AC3E}">
        <p14:creationId xmlns:p14="http://schemas.microsoft.com/office/powerpoint/2010/main" val="38388704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iangle 1">
            <a:extLst>
              <a:ext uri="{FF2B5EF4-FFF2-40B4-BE49-F238E27FC236}">
                <a16:creationId xmlns:a16="http://schemas.microsoft.com/office/drawing/2014/main" id="{BE977A08-8007-2747-BDC3-5EC6B24309BF}"/>
              </a:ext>
            </a:extLst>
          </p:cNvPr>
          <p:cNvSpPr/>
          <p:nvPr/>
        </p:nvSpPr>
        <p:spPr>
          <a:xfrm>
            <a:off x="35495" y="-643183"/>
            <a:ext cx="12673409" cy="5944391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_</a:t>
            </a:r>
          </a:p>
        </p:txBody>
      </p:sp>
      <p:sp>
        <p:nvSpPr>
          <p:cNvPr id="4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3F4E3C-34A7-DD4F-BD6D-5841BD2A701D}" type="slidenum">
              <a:rPr lang="de-DE"/>
              <a:pPr>
                <a:defRPr/>
              </a:pPr>
              <a:t>34</a:t>
            </a:fld>
            <a:endParaRPr lang="de-DE"/>
          </a:p>
        </p:txBody>
      </p:sp>
      <p:sp>
        <p:nvSpPr>
          <p:cNvPr id="230406" name="Line 6"/>
          <p:cNvSpPr>
            <a:spLocks noChangeShapeType="1"/>
          </p:cNvSpPr>
          <p:nvPr/>
        </p:nvSpPr>
        <p:spPr bwMode="auto">
          <a:xfrm flipV="1">
            <a:off x="3926012" y="2082990"/>
            <a:ext cx="57467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Union-Find Datenstruktur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dirty="0" err="1">
                <a:cs typeface="+mn-cs"/>
              </a:rPr>
              <a:t>Dist-Beispiel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für</a:t>
            </a:r>
            <a:r>
              <a:rPr lang="en-US" dirty="0">
                <a:cs typeface="+mn-cs"/>
              </a:rPr>
              <a:t> T':</a:t>
            </a:r>
          </a:p>
        </p:txBody>
      </p:sp>
      <p:sp>
        <p:nvSpPr>
          <p:cNvPr id="230404" name="Oval 4"/>
          <p:cNvSpPr>
            <a:spLocks noChangeArrowheads="1"/>
          </p:cNvSpPr>
          <p:nvPr/>
        </p:nvSpPr>
        <p:spPr bwMode="auto">
          <a:xfrm>
            <a:off x="4500687" y="1867090"/>
            <a:ext cx="288925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30405" name="Oval 5"/>
          <p:cNvSpPr>
            <a:spLocks noChangeArrowheads="1"/>
          </p:cNvSpPr>
          <p:nvPr/>
        </p:nvSpPr>
        <p:spPr bwMode="auto">
          <a:xfrm>
            <a:off x="3781549" y="2443352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chemeClr val="accent1">
                  <a:lumMod val="90000"/>
                </a:schemeClr>
              </a:solidFill>
              <a:cs typeface="+mn-cs"/>
            </a:endParaRPr>
          </a:p>
        </p:txBody>
      </p:sp>
      <p:sp>
        <p:nvSpPr>
          <p:cNvPr id="230407" name="Line 7"/>
          <p:cNvSpPr>
            <a:spLocks noChangeShapeType="1"/>
          </p:cNvSpPr>
          <p:nvPr/>
        </p:nvSpPr>
        <p:spPr bwMode="auto">
          <a:xfrm flipV="1">
            <a:off x="3278312" y="2659252"/>
            <a:ext cx="57467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30408" name="Oval 8"/>
          <p:cNvSpPr>
            <a:spLocks noChangeArrowheads="1"/>
          </p:cNvSpPr>
          <p:nvPr/>
        </p:nvSpPr>
        <p:spPr bwMode="auto">
          <a:xfrm>
            <a:off x="3133849" y="3019615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30409" name="Line 9"/>
          <p:cNvSpPr>
            <a:spLocks noChangeShapeType="1"/>
          </p:cNvSpPr>
          <p:nvPr/>
        </p:nvSpPr>
        <p:spPr bwMode="auto">
          <a:xfrm flipV="1">
            <a:off x="2629024" y="3235515"/>
            <a:ext cx="57467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30410" name="Oval 10"/>
          <p:cNvSpPr>
            <a:spLocks noChangeArrowheads="1"/>
          </p:cNvSpPr>
          <p:nvPr/>
        </p:nvSpPr>
        <p:spPr bwMode="auto">
          <a:xfrm>
            <a:off x="2484562" y="3595877"/>
            <a:ext cx="287337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30411" name="Line 11"/>
          <p:cNvSpPr>
            <a:spLocks noChangeShapeType="1"/>
          </p:cNvSpPr>
          <p:nvPr/>
        </p:nvSpPr>
        <p:spPr bwMode="auto">
          <a:xfrm flipV="1">
            <a:off x="1981324" y="3811777"/>
            <a:ext cx="57467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30412" name="Oval 12"/>
          <p:cNvSpPr>
            <a:spLocks noChangeArrowheads="1"/>
          </p:cNvSpPr>
          <p:nvPr/>
        </p:nvSpPr>
        <p:spPr bwMode="auto">
          <a:xfrm>
            <a:off x="1836862" y="4172140"/>
            <a:ext cx="287337" cy="288925"/>
          </a:xfrm>
          <a:prstGeom prst="ellipse">
            <a:avLst/>
          </a:prstGeom>
          <a:solidFill>
            <a:srgbClr val="BBE0E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30413" name="Line 13"/>
          <p:cNvSpPr>
            <a:spLocks noChangeShapeType="1"/>
          </p:cNvSpPr>
          <p:nvPr/>
        </p:nvSpPr>
        <p:spPr bwMode="auto">
          <a:xfrm flipV="1">
            <a:off x="1332037" y="4386452"/>
            <a:ext cx="57467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30414" name="Oval 14"/>
          <p:cNvSpPr>
            <a:spLocks noChangeArrowheads="1"/>
          </p:cNvSpPr>
          <p:nvPr/>
        </p:nvSpPr>
        <p:spPr bwMode="auto">
          <a:xfrm>
            <a:off x="1187574" y="4746815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30415" name="Text Box 15"/>
          <p:cNvSpPr txBox="1">
            <a:spLocks noChangeArrowheads="1"/>
          </p:cNvSpPr>
          <p:nvPr/>
        </p:nvSpPr>
        <p:spPr bwMode="auto">
          <a:xfrm>
            <a:off x="1024062" y="426262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cs typeface="+mn-cs"/>
              </a:rPr>
              <a:t>0</a:t>
            </a:r>
          </a:p>
        </p:txBody>
      </p:sp>
      <p:sp>
        <p:nvSpPr>
          <p:cNvPr id="230416" name="Text Box 16"/>
          <p:cNvSpPr txBox="1">
            <a:spLocks noChangeArrowheads="1"/>
          </p:cNvSpPr>
          <p:nvPr/>
        </p:nvSpPr>
        <p:spPr bwMode="auto">
          <a:xfrm>
            <a:off x="1692399" y="381177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1</a:t>
            </a:r>
          </a:p>
        </p:txBody>
      </p:sp>
      <p:sp>
        <p:nvSpPr>
          <p:cNvPr id="230417" name="Text Box 17"/>
          <p:cNvSpPr txBox="1">
            <a:spLocks noChangeArrowheads="1"/>
          </p:cNvSpPr>
          <p:nvPr/>
        </p:nvSpPr>
        <p:spPr bwMode="auto">
          <a:xfrm>
            <a:off x="2268662" y="3235515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2</a:t>
            </a:r>
          </a:p>
        </p:txBody>
      </p:sp>
      <p:sp>
        <p:nvSpPr>
          <p:cNvPr id="230418" name="Text Box 18"/>
          <p:cNvSpPr txBox="1">
            <a:spLocks noChangeArrowheads="1"/>
          </p:cNvSpPr>
          <p:nvPr/>
        </p:nvSpPr>
        <p:spPr bwMode="auto">
          <a:xfrm>
            <a:off x="2916362" y="2659252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3</a:t>
            </a:r>
          </a:p>
        </p:txBody>
      </p:sp>
      <p:sp>
        <p:nvSpPr>
          <p:cNvPr id="230419" name="Text Box 19"/>
          <p:cNvSpPr txBox="1">
            <a:spLocks noChangeArrowheads="1"/>
          </p:cNvSpPr>
          <p:nvPr/>
        </p:nvSpPr>
        <p:spPr bwMode="auto">
          <a:xfrm>
            <a:off x="3564062" y="2082990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4</a:t>
            </a:r>
          </a:p>
        </p:txBody>
      </p:sp>
      <p:sp>
        <p:nvSpPr>
          <p:cNvPr id="230420" name="Text Box 20"/>
          <p:cNvSpPr txBox="1">
            <a:spLocks noChangeArrowheads="1"/>
          </p:cNvSpPr>
          <p:nvPr/>
        </p:nvSpPr>
        <p:spPr bwMode="auto">
          <a:xfrm>
            <a:off x="4284787" y="150672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5</a:t>
            </a:r>
          </a:p>
        </p:txBody>
      </p:sp>
      <p:grpSp>
        <p:nvGrpSpPr>
          <p:cNvPr id="26647" name="Group 24"/>
          <p:cNvGrpSpPr>
            <a:grpSpLocks/>
          </p:cNvGrpSpPr>
          <p:nvPr/>
        </p:nvGrpSpPr>
        <p:grpSpPr bwMode="auto">
          <a:xfrm flipH="1">
            <a:off x="4788024" y="2011552"/>
            <a:ext cx="882650" cy="773113"/>
            <a:chOff x="3911" y="2127"/>
            <a:chExt cx="556" cy="487"/>
          </a:xfrm>
        </p:grpSpPr>
        <p:sp>
          <p:nvSpPr>
            <p:cNvPr id="230421" name="Line 21"/>
            <p:cNvSpPr>
              <a:spLocks noChangeShapeType="1"/>
            </p:cNvSpPr>
            <p:nvPr/>
          </p:nvSpPr>
          <p:spPr bwMode="auto">
            <a:xfrm flipV="1">
              <a:off x="4105" y="2205"/>
              <a:ext cx="362" cy="318"/>
            </a:xfrm>
            <a:prstGeom prst="line">
              <a:avLst/>
            </a:prstGeom>
            <a:noFill/>
            <a:ln w="28575">
              <a:solidFill>
                <a:schemeClr val="bg1">
                  <a:lumMod val="75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solidFill>
                  <a:schemeClr val="bg2">
                    <a:lumMod val="60000"/>
                    <a:lumOff val="40000"/>
                  </a:schemeClr>
                </a:solidFill>
                <a:cs typeface="+mn-cs"/>
              </a:endParaRPr>
            </a:p>
          </p:txBody>
        </p:sp>
        <p:sp>
          <p:nvSpPr>
            <p:cNvPr id="230422" name="Oval 22"/>
            <p:cNvSpPr>
              <a:spLocks noChangeArrowheads="1"/>
            </p:cNvSpPr>
            <p:nvPr/>
          </p:nvSpPr>
          <p:spPr bwMode="auto">
            <a:xfrm>
              <a:off x="4014" y="2432"/>
              <a:ext cx="181" cy="18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solidFill>
                  <a:schemeClr val="bg2">
                    <a:lumMod val="60000"/>
                    <a:lumOff val="40000"/>
                  </a:schemeClr>
                </a:solidFill>
                <a:cs typeface="+mn-cs"/>
              </a:endParaRPr>
            </a:p>
          </p:txBody>
        </p:sp>
        <p:sp>
          <p:nvSpPr>
            <p:cNvPr id="230423" name="Text Box 23"/>
            <p:cNvSpPr txBox="1">
              <a:spLocks noChangeArrowheads="1"/>
            </p:cNvSpPr>
            <p:nvPr/>
          </p:nvSpPr>
          <p:spPr bwMode="auto">
            <a:xfrm>
              <a:off x="3911" y="2127"/>
              <a:ext cx="196" cy="231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chemeClr val="bg2">
                      <a:lumMod val="60000"/>
                      <a:lumOff val="40000"/>
                    </a:schemeClr>
                  </a:solidFill>
                  <a:cs typeface="+mn-cs"/>
                </a:rPr>
                <a:t>0</a:t>
              </a:r>
            </a:p>
          </p:txBody>
        </p:sp>
      </p:grpSp>
      <p:sp>
        <p:nvSpPr>
          <p:cNvPr id="230426" name="Line 26"/>
          <p:cNvSpPr>
            <a:spLocks noChangeShapeType="1"/>
          </p:cNvSpPr>
          <p:nvPr/>
        </p:nvSpPr>
        <p:spPr bwMode="auto">
          <a:xfrm flipH="1" flipV="1">
            <a:off x="3348162" y="3235515"/>
            <a:ext cx="574675" cy="504825"/>
          </a:xfrm>
          <a:prstGeom prst="line">
            <a:avLst/>
          </a:prstGeom>
          <a:noFill/>
          <a:ln w="28575">
            <a:solidFill>
              <a:schemeClr val="bg1">
                <a:lumMod val="75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chemeClr val="bg2">
                  <a:lumMod val="60000"/>
                  <a:lumOff val="40000"/>
                </a:schemeClr>
              </a:solidFill>
              <a:cs typeface="+mn-cs"/>
            </a:endParaRPr>
          </a:p>
        </p:txBody>
      </p:sp>
      <p:sp>
        <p:nvSpPr>
          <p:cNvPr id="230427" name="Oval 27"/>
          <p:cNvSpPr>
            <a:spLocks noChangeArrowheads="1"/>
          </p:cNvSpPr>
          <p:nvPr/>
        </p:nvSpPr>
        <p:spPr bwMode="auto">
          <a:xfrm flipH="1">
            <a:off x="3779962" y="3594290"/>
            <a:ext cx="287337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1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chemeClr val="bg2">
                  <a:lumMod val="60000"/>
                  <a:lumOff val="40000"/>
                </a:schemeClr>
              </a:solidFill>
              <a:cs typeface="+mn-cs"/>
            </a:endParaRPr>
          </a:p>
        </p:txBody>
      </p:sp>
      <p:sp>
        <p:nvSpPr>
          <p:cNvPr id="230428" name="Text Box 28"/>
          <p:cNvSpPr txBox="1">
            <a:spLocks noChangeArrowheads="1"/>
          </p:cNvSpPr>
          <p:nvPr/>
        </p:nvSpPr>
        <p:spPr bwMode="auto">
          <a:xfrm flipH="1">
            <a:off x="3852987" y="3162490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  <a:cs typeface="+mn-cs"/>
              </a:rPr>
              <a:t>1</a:t>
            </a:r>
          </a:p>
        </p:txBody>
      </p:sp>
      <p:sp>
        <p:nvSpPr>
          <p:cNvPr id="230430" name="Line 30"/>
          <p:cNvSpPr>
            <a:spLocks noChangeShapeType="1"/>
          </p:cNvSpPr>
          <p:nvPr/>
        </p:nvSpPr>
        <p:spPr bwMode="auto">
          <a:xfrm flipH="1" flipV="1">
            <a:off x="3997449" y="3811777"/>
            <a:ext cx="574675" cy="504825"/>
          </a:xfrm>
          <a:prstGeom prst="line">
            <a:avLst/>
          </a:prstGeom>
          <a:noFill/>
          <a:ln w="28575">
            <a:solidFill>
              <a:schemeClr val="bg1">
                <a:lumMod val="75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chemeClr val="bg2">
                  <a:lumMod val="60000"/>
                  <a:lumOff val="40000"/>
                </a:schemeClr>
              </a:solidFill>
              <a:cs typeface="+mn-cs"/>
            </a:endParaRPr>
          </a:p>
        </p:txBody>
      </p:sp>
      <p:sp>
        <p:nvSpPr>
          <p:cNvPr id="230431" name="Oval 31"/>
          <p:cNvSpPr>
            <a:spLocks noChangeArrowheads="1"/>
          </p:cNvSpPr>
          <p:nvPr/>
        </p:nvSpPr>
        <p:spPr bwMode="auto">
          <a:xfrm flipH="1">
            <a:off x="4429249" y="4172140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1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chemeClr val="bg2">
                  <a:lumMod val="60000"/>
                  <a:lumOff val="40000"/>
                </a:schemeClr>
              </a:solidFill>
              <a:cs typeface="+mn-cs"/>
            </a:endParaRPr>
          </a:p>
        </p:txBody>
      </p:sp>
      <p:sp>
        <p:nvSpPr>
          <p:cNvPr id="230432" name="Text Box 32"/>
          <p:cNvSpPr txBox="1">
            <a:spLocks noChangeArrowheads="1"/>
          </p:cNvSpPr>
          <p:nvPr/>
        </p:nvSpPr>
        <p:spPr bwMode="auto">
          <a:xfrm flipH="1">
            <a:off x="4500687" y="3760977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chemeClr val="bg2">
                    <a:lumMod val="60000"/>
                    <a:lumOff val="40000"/>
                  </a:schemeClr>
                </a:solidFill>
                <a:cs typeface="+mn-cs"/>
              </a:rPr>
              <a:t>0</a:t>
            </a:r>
          </a:p>
        </p:txBody>
      </p:sp>
      <p:sp>
        <p:nvSpPr>
          <p:cNvPr id="230433" name="Text Box 33"/>
          <p:cNvSpPr txBox="1">
            <a:spLocks noChangeArrowheads="1"/>
          </p:cNvSpPr>
          <p:nvPr/>
        </p:nvSpPr>
        <p:spPr bwMode="auto">
          <a:xfrm>
            <a:off x="7078470" y="1354635"/>
            <a:ext cx="81304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cs typeface="+mn-cs"/>
              </a:rPr>
              <a:t>x: rank</a:t>
            </a:r>
          </a:p>
        </p:txBody>
      </p:sp>
      <p:sp>
        <p:nvSpPr>
          <p:cNvPr id="230434" name="Text Box 34"/>
          <p:cNvSpPr txBox="1">
            <a:spLocks noChangeArrowheads="1"/>
          </p:cNvSpPr>
          <p:nvPr/>
        </p:nvSpPr>
        <p:spPr bwMode="auto">
          <a:xfrm>
            <a:off x="7078470" y="1786683"/>
            <a:ext cx="8402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  <a:cs typeface="+mn-cs"/>
              </a:rPr>
              <a:t>x</a:t>
            </a:r>
            <a:r>
              <a:rPr lang="en-US" dirty="0">
                <a:cs typeface="+mn-cs"/>
              </a:rPr>
              <a:t>: class</a:t>
            </a:r>
          </a:p>
        </p:txBody>
      </p:sp>
      <p:sp>
        <p:nvSpPr>
          <p:cNvPr id="230435" name="Text Box 35"/>
          <p:cNvSpPr txBox="1">
            <a:spLocks noChangeArrowheads="1"/>
          </p:cNvSpPr>
          <p:nvPr/>
        </p:nvSpPr>
        <p:spPr bwMode="auto">
          <a:xfrm>
            <a:off x="1620962" y="4819840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rgbClr val="FF0000"/>
                </a:solidFill>
                <a:cs typeface="+mn-cs"/>
              </a:rPr>
              <a:t>0</a:t>
            </a:r>
          </a:p>
        </p:txBody>
      </p:sp>
      <p:sp>
        <p:nvSpPr>
          <p:cNvPr id="230436" name="Text Box 36"/>
          <p:cNvSpPr txBox="1">
            <a:spLocks noChangeArrowheads="1"/>
          </p:cNvSpPr>
          <p:nvPr/>
        </p:nvSpPr>
        <p:spPr bwMode="auto">
          <a:xfrm>
            <a:off x="2197224" y="424357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rgbClr val="FF0000"/>
                </a:solidFill>
                <a:cs typeface="+mn-cs"/>
              </a:rPr>
              <a:t>1</a:t>
            </a:r>
          </a:p>
        </p:txBody>
      </p:sp>
      <p:sp>
        <p:nvSpPr>
          <p:cNvPr id="230437" name="Text Box 37"/>
          <p:cNvSpPr txBox="1">
            <a:spLocks noChangeArrowheads="1"/>
          </p:cNvSpPr>
          <p:nvPr/>
        </p:nvSpPr>
        <p:spPr bwMode="auto">
          <a:xfrm>
            <a:off x="2773487" y="381177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  <a:cs typeface="+mn-cs"/>
              </a:rPr>
              <a:t>2</a:t>
            </a:r>
          </a:p>
        </p:txBody>
      </p:sp>
      <p:sp>
        <p:nvSpPr>
          <p:cNvPr id="230438" name="Text Box 38"/>
          <p:cNvSpPr txBox="1">
            <a:spLocks noChangeArrowheads="1"/>
          </p:cNvSpPr>
          <p:nvPr/>
        </p:nvSpPr>
        <p:spPr bwMode="auto">
          <a:xfrm>
            <a:off x="3492624" y="294817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  <a:cs typeface="+mn-cs"/>
              </a:rPr>
              <a:t>3</a:t>
            </a:r>
          </a:p>
        </p:txBody>
      </p:sp>
      <p:sp>
        <p:nvSpPr>
          <p:cNvPr id="230439" name="Text Box 39"/>
          <p:cNvSpPr txBox="1">
            <a:spLocks noChangeArrowheads="1"/>
          </p:cNvSpPr>
          <p:nvPr/>
        </p:nvSpPr>
        <p:spPr bwMode="auto">
          <a:xfrm>
            <a:off x="4068887" y="251637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  <a:cs typeface="+mn-cs"/>
              </a:rPr>
              <a:t>3</a:t>
            </a:r>
          </a:p>
        </p:txBody>
      </p:sp>
      <p:sp>
        <p:nvSpPr>
          <p:cNvPr id="230440" name="Text Box 40"/>
          <p:cNvSpPr txBox="1">
            <a:spLocks noChangeArrowheads="1"/>
          </p:cNvSpPr>
          <p:nvPr/>
        </p:nvSpPr>
        <p:spPr bwMode="auto">
          <a:xfrm>
            <a:off x="4861173" y="1724041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  <a:cs typeface="+mn-cs"/>
              </a:rPr>
              <a:t>4</a:t>
            </a:r>
          </a:p>
        </p:txBody>
      </p:sp>
      <p:sp>
        <p:nvSpPr>
          <p:cNvPr id="230441" name="Text Box 41"/>
          <p:cNvSpPr txBox="1">
            <a:spLocks noChangeArrowheads="1"/>
          </p:cNvSpPr>
          <p:nvPr/>
        </p:nvSpPr>
        <p:spPr bwMode="auto">
          <a:xfrm>
            <a:off x="4861049" y="2587815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chemeClr val="bg2">
                    <a:lumMod val="60000"/>
                    <a:lumOff val="40000"/>
                  </a:schemeClr>
                </a:solidFill>
                <a:cs typeface="+mn-cs"/>
              </a:rPr>
              <a:t>0</a:t>
            </a:r>
          </a:p>
        </p:txBody>
      </p:sp>
      <p:sp>
        <p:nvSpPr>
          <p:cNvPr id="230442" name="Text Box 42"/>
          <p:cNvSpPr txBox="1">
            <a:spLocks noChangeArrowheads="1"/>
          </p:cNvSpPr>
          <p:nvPr/>
        </p:nvSpPr>
        <p:spPr bwMode="auto">
          <a:xfrm>
            <a:off x="3421187" y="3740340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chemeClr val="bg2">
                    <a:lumMod val="60000"/>
                    <a:lumOff val="40000"/>
                  </a:schemeClr>
                </a:solidFill>
                <a:cs typeface="+mn-cs"/>
              </a:rPr>
              <a:t>1</a:t>
            </a:r>
          </a:p>
        </p:txBody>
      </p:sp>
      <p:sp>
        <p:nvSpPr>
          <p:cNvPr id="230443" name="Text Box 43"/>
          <p:cNvSpPr txBox="1">
            <a:spLocks noChangeArrowheads="1"/>
          </p:cNvSpPr>
          <p:nvPr/>
        </p:nvSpPr>
        <p:spPr bwMode="auto">
          <a:xfrm>
            <a:off x="4068887" y="4243577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chemeClr val="bg2">
                    <a:lumMod val="60000"/>
                    <a:lumOff val="40000"/>
                  </a:schemeClr>
                </a:solidFill>
                <a:cs typeface="+mn-cs"/>
              </a:rPr>
              <a:t>0</a:t>
            </a:r>
          </a:p>
        </p:txBody>
      </p:sp>
      <p:sp>
        <p:nvSpPr>
          <p:cNvPr id="59" name="Text Box 34"/>
          <p:cNvSpPr txBox="1">
            <a:spLocks noChangeArrowheads="1"/>
          </p:cNvSpPr>
          <p:nvPr/>
        </p:nvSpPr>
        <p:spPr bwMode="auto">
          <a:xfrm>
            <a:off x="7078470" y="2250735"/>
            <a:ext cx="7489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cs typeface="+mn-cs"/>
              </a:rPr>
              <a:t>x</a:t>
            </a:r>
            <a:r>
              <a:rPr lang="en-US" dirty="0">
                <a:cs typeface="+mn-cs"/>
              </a:rPr>
              <a:t>: </a:t>
            </a:r>
            <a:r>
              <a:rPr lang="en-US" dirty="0" err="1">
                <a:cs typeface="+mn-cs"/>
              </a:rPr>
              <a:t>dist</a:t>
            </a:r>
            <a:endParaRPr lang="en-US" dirty="0">
              <a:cs typeface="+mn-cs"/>
            </a:endParaRPr>
          </a:p>
        </p:txBody>
      </p:sp>
      <p:sp>
        <p:nvSpPr>
          <p:cNvPr id="60" name="Text Box 35"/>
          <p:cNvSpPr txBox="1">
            <a:spLocks noChangeArrowheads="1"/>
          </p:cNvSpPr>
          <p:nvPr/>
        </p:nvSpPr>
        <p:spPr bwMode="auto">
          <a:xfrm>
            <a:off x="2032174" y="4826512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7575D1"/>
                </a:solidFill>
                <a:cs typeface="+mn-cs"/>
              </a:rPr>
              <a:t>1</a:t>
            </a:r>
          </a:p>
        </p:txBody>
      </p:sp>
      <p:sp>
        <p:nvSpPr>
          <p:cNvPr id="61" name="Text Box 36"/>
          <p:cNvSpPr txBox="1">
            <a:spLocks noChangeArrowheads="1"/>
          </p:cNvSpPr>
          <p:nvPr/>
        </p:nvSpPr>
        <p:spPr bwMode="auto">
          <a:xfrm>
            <a:off x="2608436" y="425024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7575D1"/>
                </a:solidFill>
                <a:cs typeface="+mn-cs"/>
              </a:rPr>
              <a:t>1</a:t>
            </a:r>
          </a:p>
        </p:txBody>
      </p:sp>
      <p:sp>
        <p:nvSpPr>
          <p:cNvPr id="62" name="Text Box 37"/>
          <p:cNvSpPr txBox="1">
            <a:spLocks noChangeArrowheads="1"/>
          </p:cNvSpPr>
          <p:nvPr/>
        </p:nvSpPr>
        <p:spPr bwMode="auto">
          <a:xfrm>
            <a:off x="3184699" y="381844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7575D1"/>
                </a:solidFill>
                <a:cs typeface="+mn-cs"/>
              </a:rPr>
              <a:t>1</a:t>
            </a:r>
          </a:p>
        </p:txBody>
      </p:sp>
      <p:sp>
        <p:nvSpPr>
          <p:cNvPr id="63" name="Text Box 38"/>
          <p:cNvSpPr txBox="1">
            <a:spLocks noChangeArrowheads="1"/>
          </p:cNvSpPr>
          <p:nvPr/>
        </p:nvSpPr>
        <p:spPr bwMode="auto">
          <a:xfrm>
            <a:off x="3903836" y="295484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7575D1"/>
                </a:solidFill>
                <a:cs typeface="+mn-cs"/>
              </a:rPr>
              <a:t>2</a:t>
            </a:r>
          </a:p>
        </p:txBody>
      </p:sp>
      <p:sp>
        <p:nvSpPr>
          <p:cNvPr id="64" name="Text Box 39"/>
          <p:cNvSpPr txBox="1">
            <a:spLocks noChangeArrowheads="1"/>
          </p:cNvSpPr>
          <p:nvPr/>
        </p:nvSpPr>
        <p:spPr bwMode="auto">
          <a:xfrm>
            <a:off x="4480099" y="2523049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7575D1"/>
                </a:solidFill>
                <a:cs typeface="+mn-cs"/>
              </a:rPr>
              <a:t>1</a:t>
            </a:r>
          </a:p>
        </p:txBody>
      </p:sp>
      <p:sp>
        <p:nvSpPr>
          <p:cNvPr id="50" name="Text Box 39">
            <a:extLst>
              <a:ext uri="{FF2B5EF4-FFF2-40B4-BE49-F238E27FC236}">
                <a16:creationId xmlns:a16="http://schemas.microsoft.com/office/drawing/2014/main" id="{06D3A2A6-F85A-1F4F-BD5F-0ACA02354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8064" y="1729384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7575D1"/>
                </a:solidFill>
                <a:cs typeface="+mn-cs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54283139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896D6B-F8B7-FF4F-B653-C716D04EC0AD}" type="slidenum">
              <a:rPr lang="de-DE"/>
              <a:pPr>
                <a:defRPr/>
              </a:pPr>
              <a:t>35</a:t>
            </a:fld>
            <a:endParaRPr lang="de-DE"/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>
                <a:cs typeface="+mj-cs"/>
              </a:rPr>
              <a:t>Amortisierte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Analyse</a:t>
            </a:r>
            <a:r>
              <a:rPr lang="en-US" dirty="0">
                <a:cs typeface="+mj-cs"/>
              </a:rPr>
              <a:t>: </a:t>
            </a:r>
            <a:r>
              <a:rPr lang="en-US" dirty="0" err="1">
                <a:cs typeface="+mj-cs"/>
              </a:rPr>
              <a:t>Potentiale</a:t>
            </a:r>
            <a:endParaRPr lang="en-US" dirty="0">
              <a:cs typeface="+mj-cs"/>
            </a:endParaRP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 err="1">
                <a:solidFill>
                  <a:schemeClr val="accent2"/>
                </a:solidFill>
                <a:cs typeface="+mn-cs"/>
              </a:rPr>
              <a:t>Beweis</a:t>
            </a:r>
            <a:r>
              <a:rPr lang="en-US" sz="2000" dirty="0">
                <a:solidFill>
                  <a:schemeClr val="accent2"/>
                </a:solidFill>
                <a:cs typeface="+mn-cs"/>
              </a:rPr>
              <a:t> (</a:t>
            </a:r>
            <a:r>
              <a:rPr lang="en-US" sz="2000" dirty="0" err="1">
                <a:solidFill>
                  <a:schemeClr val="accent2"/>
                </a:solidFill>
                <a:cs typeface="+mn-cs"/>
              </a:rPr>
              <a:t>Fortsetzung</a:t>
            </a:r>
            <a:r>
              <a:rPr lang="en-US" sz="2000" dirty="0">
                <a:solidFill>
                  <a:schemeClr val="accent2"/>
                </a:solidFill>
                <a:cs typeface="+mn-cs"/>
              </a:rPr>
              <a:t>):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/>
              <a:t>Bei </a:t>
            </a:r>
            <a:r>
              <a:rPr lang="en-US" sz="2000" dirty="0">
                <a:solidFill>
                  <a:srgbClr val="0833FF"/>
                </a:solidFill>
              </a:rPr>
              <a:t>union</a:t>
            </a:r>
            <a:r>
              <a:rPr lang="en-US" sz="2000" dirty="0"/>
              <a:t> </a:t>
            </a:r>
            <a:r>
              <a:rPr lang="en-US" sz="2000" dirty="0" err="1"/>
              <a:t>soll</a:t>
            </a:r>
            <a:r>
              <a:rPr lang="en-US" sz="2000" dirty="0"/>
              <a:t> Potential </a:t>
            </a:r>
            <a:r>
              <a:rPr lang="en-US" sz="2000" dirty="0" err="1"/>
              <a:t>zunehmen</a:t>
            </a:r>
            <a:endParaRPr lang="en-US" sz="20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err="1"/>
              <a:t>Für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find</a:t>
            </a:r>
            <a:r>
              <a:rPr lang="en-US" sz="2000" dirty="0"/>
              <a:t> </a:t>
            </a:r>
            <a:r>
              <a:rPr lang="en-US" sz="2000" dirty="0" err="1"/>
              <a:t>wird</a:t>
            </a:r>
            <a:r>
              <a:rPr lang="en-US" sz="2000" dirty="0"/>
              <a:t> </a:t>
            </a:r>
            <a:r>
              <a:rPr lang="en-US" sz="2000" dirty="0" err="1"/>
              <a:t>mehr</a:t>
            </a:r>
            <a:r>
              <a:rPr lang="en-US" sz="2000" dirty="0"/>
              <a:t> Arbeit </a:t>
            </a:r>
            <a:r>
              <a:rPr lang="en-US" sz="2000" dirty="0" err="1"/>
              <a:t>produziert</a:t>
            </a:r>
            <a:endParaRPr lang="en-US" sz="20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Rang der </a:t>
            </a:r>
            <a:r>
              <a:rPr lang="en-US" sz="2000" dirty="0" err="1"/>
              <a:t>neuen</a:t>
            </a:r>
            <a:r>
              <a:rPr lang="en-US" sz="2000" dirty="0"/>
              <a:t> </a:t>
            </a:r>
            <a:r>
              <a:rPr lang="en-US" sz="2000" dirty="0" err="1"/>
              <a:t>Wurzel</a:t>
            </a:r>
            <a:r>
              <a:rPr lang="en-US" sz="2000" dirty="0"/>
              <a:t> </a:t>
            </a:r>
            <a:r>
              <a:rPr lang="en-US" sz="2000" dirty="0" err="1"/>
              <a:t>kann</a:t>
            </a:r>
            <a:r>
              <a:rPr lang="en-US" sz="2000" dirty="0"/>
              <a:t> </a:t>
            </a:r>
            <a:r>
              <a:rPr lang="en-US" sz="2000" dirty="0" err="1"/>
              <a:t>steigen</a:t>
            </a:r>
            <a:endParaRPr lang="en-US" sz="20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err="1"/>
              <a:t>Werte</a:t>
            </a:r>
            <a:r>
              <a:rPr lang="en-US" sz="2000" dirty="0"/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dist</a:t>
            </a:r>
            <a:r>
              <a:rPr lang="en-US" sz="2000" dirty="0"/>
              <a:t> von </a:t>
            </a:r>
            <a:r>
              <a:rPr lang="en-US" sz="2000" dirty="0" err="1"/>
              <a:t>Knoten</a:t>
            </a:r>
            <a:r>
              <a:rPr lang="en-US" sz="2000" dirty="0"/>
              <a:t> </a:t>
            </a:r>
            <a:r>
              <a:rPr lang="en-US" sz="2000" dirty="0" err="1"/>
              <a:t>unter</a:t>
            </a:r>
            <a:r>
              <a:rPr lang="en-US" sz="2000" dirty="0"/>
              <a:t> der </a:t>
            </a:r>
            <a:r>
              <a:rPr lang="en-US" sz="2000" dirty="0" err="1"/>
              <a:t>Wurzel</a:t>
            </a:r>
            <a:r>
              <a:rPr lang="en-US" sz="2000" dirty="0"/>
              <a:t> </a:t>
            </a:r>
            <a:r>
              <a:rPr lang="en-US" sz="2000" dirty="0" err="1"/>
              <a:t>steigen</a:t>
            </a:r>
            <a:r>
              <a:rPr lang="en-US" sz="2000" dirty="0"/>
              <a:t> </a:t>
            </a:r>
            <a:r>
              <a:rPr lang="en-US" sz="2000" dirty="0" err="1"/>
              <a:t>evtl</a:t>
            </a:r>
            <a:r>
              <a:rPr lang="en-US" sz="2000" dirty="0"/>
              <a:t>. </a:t>
            </a:r>
            <a:r>
              <a:rPr lang="en-US" sz="2000" dirty="0" err="1"/>
              <a:t>auch</a:t>
            </a: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dirty="0"/>
              <a:t>(</a:t>
            </a:r>
            <a:r>
              <a:rPr lang="en-US" sz="2000" dirty="0" err="1"/>
              <a:t>wenn</a:t>
            </a:r>
            <a:r>
              <a:rPr lang="en-US" sz="2000" dirty="0"/>
              <a:t> </a:t>
            </a:r>
            <a:r>
              <a:rPr lang="en-US" sz="2000" dirty="0" err="1"/>
              <a:t>kein</a:t>
            </a:r>
            <a:r>
              <a:rPr lang="en-US" sz="2000" dirty="0"/>
              <a:t> </a:t>
            </a:r>
            <a:r>
              <a:rPr lang="en-US" sz="2000" dirty="0" err="1"/>
              <a:t>Klassenwechsel</a:t>
            </a:r>
            <a:r>
              <a:rPr lang="en-US" sz="2000" dirty="0"/>
              <a:t>),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/>
              <a:t>Bei </a:t>
            </a:r>
            <a:r>
              <a:rPr lang="en-US" sz="2000" dirty="0">
                <a:solidFill>
                  <a:srgbClr val="0833FF"/>
                </a:solidFill>
              </a:rPr>
              <a:t>find</a:t>
            </a:r>
            <a:r>
              <a:rPr lang="en-US" sz="2000" dirty="0"/>
              <a:t> </a:t>
            </a:r>
            <a:r>
              <a:rPr lang="en-US" sz="2000" dirty="0" err="1"/>
              <a:t>für</a:t>
            </a:r>
            <a:r>
              <a:rPr lang="en-US" sz="2000" dirty="0"/>
              <a:t> </a:t>
            </a:r>
            <a:r>
              <a:rPr lang="en-US" sz="2000" dirty="0" err="1"/>
              <a:t>Knoten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en-US" sz="2000" dirty="0"/>
              <a:t> </a:t>
            </a:r>
            <a:r>
              <a:rPr lang="en-US" sz="2000" dirty="0" err="1"/>
              <a:t>soll</a:t>
            </a:r>
            <a:r>
              <a:rPr lang="en-US" sz="2000" dirty="0"/>
              <a:t> Potential </a:t>
            </a:r>
            <a:r>
              <a:rPr lang="en-US" sz="2000" dirty="0" err="1"/>
              <a:t>abgebaut</a:t>
            </a:r>
            <a:r>
              <a:rPr lang="en-US" sz="2000" dirty="0"/>
              <a:t> </a:t>
            </a:r>
            <a:r>
              <a:rPr lang="en-US" sz="2000" dirty="0" err="1"/>
              <a:t>werden</a:t>
            </a:r>
            <a:endParaRPr lang="en-US" sz="20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err="1"/>
              <a:t>Nachfolgende</a:t>
            </a:r>
            <a:r>
              <a:rPr lang="en-US" sz="2000" dirty="0"/>
              <a:t> </a:t>
            </a:r>
            <a:r>
              <a:rPr lang="en-US" sz="2000" dirty="0" err="1"/>
              <a:t>Aufrufe</a:t>
            </a:r>
            <a:r>
              <a:rPr lang="en-US" sz="2000" dirty="0"/>
              <a:t> von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find </a:t>
            </a:r>
            <a:r>
              <a:rPr lang="en-US" sz="2000" dirty="0" err="1"/>
              <a:t>für</a:t>
            </a:r>
            <a:r>
              <a:rPr lang="en-US" sz="2000" dirty="0"/>
              <a:t> den </a:t>
            </a:r>
            <a:r>
              <a:rPr lang="en-US" sz="2000" dirty="0" err="1"/>
              <a:t>gleichen</a:t>
            </a:r>
            <a:r>
              <a:rPr lang="en-US" sz="2000" dirty="0"/>
              <a:t> </a:t>
            </a:r>
            <a:r>
              <a:rPr lang="en-US" sz="2000" dirty="0" err="1"/>
              <a:t>Knoten</a:t>
            </a:r>
            <a:r>
              <a:rPr lang="en-US" sz="2000" dirty="0"/>
              <a:t> in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O(1)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err="1"/>
              <a:t>Nach</a:t>
            </a:r>
            <a:r>
              <a:rPr lang="en-US" sz="2000" dirty="0"/>
              <a:t> </a:t>
            </a:r>
            <a:r>
              <a:rPr lang="en-US" sz="2000" dirty="0" err="1"/>
              <a:t>Umhängen</a:t>
            </a:r>
            <a:r>
              <a:rPr lang="en-US" sz="2000" dirty="0"/>
              <a:t> von </a:t>
            </a:r>
            <a:r>
              <a:rPr lang="en-US" sz="2000" dirty="0" err="1"/>
              <a:t>Knoten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en-US" sz="2000" dirty="0"/>
              <a:t> an die </a:t>
            </a:r>
            <a:r>
              <a:rPr lang="en-US" sz="2000" dirty="0" err="1"/>
              <a:t>Wurzel</a:t>
            </a:r>
            <a:r>
              <a:rPr lang="en-US" sz="2000" dirty="0"/>
              <a:t>: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dist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(x) = 1</a:t>
            </a:r>
            <a:endParaRPr lang="en-US" sz="20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err="1"/>
              <a:t>Wir</a:t>
            </a:r>
            <a:r>
              <a:rPr lang="en-US" sz="2000" dirty="0"/>
              <a:t> </a:t>
            </a:r>
            <a:r>
              <a:rPr lang="en-US" sz="2000" dirty="0" err="1"/>
              <a:t>wollen</a:t>
            </a:r>
            <a:r>
              <a:rPr lang="en-US" sz="2000" dirty="0"/>
              <a:t> die Arbeit von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find</a:t>
            </a:r>
            <a:r>
              <a:rPr lang="en-US" sz="2000" dirty="0"/>
              <a:t> auf die </a:t>
            </a:r>
            <a:r>
              <a:rPr lang="en-US" sz="2000" dirty="0" err="1"/>
              <a:t>Aufrufe</a:t>
            </a:r>
            <a:r>
              <a:rPr lang="en-US" sz="2000" dirty="0"/>
              <a:t> von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union</a:t>
            </a:r>
            <a:r>
              <a:rPr lang="en-US" sz="2000" dirty="0"/>
              <a:t> </a:t>
            </a:r>
            <a:r>
              <a:rPr lang="en-US" sz="2000" dirty="0" err="1"/>
              <a:t>umverteilen</a:t>
            </a:r>
            <a:r>
              <a:rPr lang="en-US" sz="2000" dirty="0"/>
              <a:t>, so </a:t>
            </a:r>
            <a:r>
              <a:rPr lang="en-US" sz="2000" dirty="0" err="1"/>
              <a:t>dass</a:t>
            </a:r>
            <a:r>
              <a:rPr lang="en-US" sz="2000" dirty="0"/>
              <a:t> </a:t>
            </a:r>
            <a:r>
              <a:rPr lang="en-US" sz="2000" dirty="0" err="1"/>
              <a:t>sich</a:t>
            </a:r>
            <a:r>
              <a:rPr lang="en-US" sz="2000" dirty="0"/>
              <a:t> die </a:t>
            </a:r>
            <a:r>
              <a:rPr lang="en-US" sz="2000" dirty="0" err="1"/>
              <a:t>aymptotische</a:t>
            </a:r>
            <a:r>
              <a:rPr lang="en-US" sz="2000" dirty="0"/>
              <a:t> </a:t>
            </a:r>
            <a:r>
              <a:rPr lang="en-US" sz="2000" dirty="0" err="1"/>
              <a:t>Komplexität</a:t>
            </a:r>
            <a:r>
              <a:rPr lang="en-US" sz="2000" dirty="0"/>
              <a:t> von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union</a:t>
            </a:r>
            <a:r>
              <a:rPr lang="en-US" sz="2000" dirty="0"/>
              <a:t> </a:t>
            </a:r>
            <a:r>
              <a:rPr lang="en-US" sz="2000" dirty="0" err="1"/>
              <a:t>nicht</a:t>
            </a:r>
            <a:r>
              <a:rPr lang="en-US" sz="2000" dirty="0"/>
              <a:t> </a:t>
            </a:r>
            <a:r>
              <a:rPr lang="en-US" sz="2000" dirty="0" err="1"/>
              <a:t>ändert</a:t>
            </a:r>
            <a:r>
              <a:rPr lang="en-US" sz="2000" dirty="0"/>
              <a:t> (auf </a:t>
            </a:r>
            <a:r>
              <a:rPr lang="en-US" sz="2000" dirty="0" err="1"/>
              <a:t>jeden</a:t>
            </a:r>
            <a:r>
              <a:rPr lang="en-US" sz="2000" dirty="0"/>
              <a:t> Union-</a:t>
            </a:r>
            <a:r>
              <a:rPr lang="en-US" sz="2000" dirty="0" err="1"/>
              <a:t>Aufruf</a:t>
            </a:r>
            <a:r>
              <a:rPr lang="en-US" sz="2000" dirty="0"/>
              <a:t> </a:t>
            </a:r>
            <a:r>
              <a:rPr lang="en-US" sz="2000" dirty="0" err="1"/>
              <a:t>kommt</a:t>
            </a:r>
            <a:r>
              <a:rPr lang="en-US" sz="2000" dirty="0"/>
              <a:t> </a:t>
            </a:r>
            <a:r>
              <a:rPr lang="en-US" sz="2000" dirty="0" err="1"/>
              <a:t>konstanter</a:t>
            </a:r>
            <a:r>
              <a:rPr lang="en-US" sz="2000" dirty="0"/>
              <a:t> </a:t>
            </a:r>
            <a:r>
              <a:rPr lang="en-US" sz="2000" dirty="0" err="1"/>
              <a:t>Anteil</a:t>
            </a:r>
            <a:r>
              <a:rPr lang="en-US" sz="2000" dirty="0"/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err="1">
                <a:cs typeface="+mn-cs"/>
              </a:rPr>
              <a:t>Umverteilung</a:t>
            </a:r>
            <a:r>
              <a:rPr lang="en-US" sz="2000" dirty="0">
                <a:cs typeface="+mn-cs"/>
              </a:rPr>
              <a:t>, </a:t>
            </a:r>
            <a:r>
              <a:rPr lang="en-US" sz="2000" dirty="0" err="1">
                <a:cs typeface="+mn-cs"/>
              </a:rPr>
              <a:t>wenn</a:t>
            </a:r>
            <a:r>
              <a:rPr lang="en-US" sz="2000" dirty="0">
                <a:cs typeface="+mn-cs"/>
              </a:rPr>
              <a:t>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dist</a:t>
            </a:r>
            <a:r>
              <a:rPr lang="en-US" sz="2000" dirty="0" err="1">
                <a:cs typeface="+mn-cs"/>
              </a:rPr>
              <a:t>-Gewinn</a:t>
            </a:r>
            <a:r>
              <a:rPr lang="en-US" sz="2000" dirty="0">
                <a:cs typeface="+mn-cs"/>
              </a:rPr>
              <a:t> &gt; 0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>
                <a:solidFill>
                  <a:srgbClr val="0833FF"/>
                </a:solidFill>
                <a:cs typeface="+mn-cs"/>
              </a:rPr>
              <a:t>Definition der </a:t>
            </a:r>
            <a:r>
              <a:rPr lang="en-US" sz="2000" dirty="0" err="1">
                <a:solidFill>
                  <a:srgbClr val="0833FF"/>
                </a:solidFill>
                <a:cs typeface="+mn-cs"/>
              </a:rPr>
              <a:t>Potentialfunktion</a:t>
            </a:r>
            <a:r>
              <a:rPr lang="en-US" sz="2000" dirty="0">
                <a:cs typeface="+mn-cs"/>
              </a:rPr>
              <a:t>: Sei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T</a:t>
            </a:r>
            <a:r>
              <a:rPr lang="en-US" sz="2000" dirty="0">
                <a:cs typeface="+mn-cs"/>
              </a:rPr>
              <a:t> </a:t>
            </a:r>
            <a:r>
              <a:rPr lang="en-US" sz="2000" dirty="0" err="1">
                <a:cs typeface="+mn-cs"/>
              </a:rPr>
              <a:t>ein</a:t>
            </a:r>
            <a:r>
              <a:rPr lang="en-US" sz="2000" dirty="0">
                <a:cs typeface="+mn-cs"/>
              </a:rPr>
              <a:t> Union-Find-Baum</a:t>
            </a:r>
            <a:endParaRPr lang="en-US" sz="800" dirty="0">
              <a:cs typeface="+mn-cs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>
                <a:cs typeface="+mn-cs"/>
              </a:rPr>
              <a:t>                           </a:t>
            </a:r>
            <a:r>
              <a:rPr lang="en-US" sz="2000" dirty="0">
                <a:solidFill>
                  <a:schemeClr val="hlink"/>
                </a:solidFill>
                <a:latin typeface="Symbol" charset="0"/>
                <a:cs typeface="+mn-cs"/>
                <a:sym typeface="Symbol" charset="0"/>
              </a:rPr>
              <a:t>𝛷(</a:t>
            </a:r>
            <a:r>
              <a:rPr lang="en-US" sz="2000" dirty="0">
                <a:solidFill>
                  <a:schemeClr val="hlink"/>
                </a:solidFill>
                <a:cs typeface="+mn-cs"/>
                <a:sym typeface="Symbol" charset="0"/>
              </a:rPr>
              <a:t>T</a:t>
            </a:r>
            <a:r>
              <a:rPr lang="en-US" sz="2000" dirty="0">
                <a:solidFill>
                  <a:schemeClr val="hlink"/>
                </a:solidFill>
                <a:latin typeface="Symbol" charset="0"/>
                <a:cs typeface="+mn-cs"/>
                <a:sym typeface="Symbol" charset="0"/>
              </a:rPr>
              <a:t>)</a:t>
            </a:r>
            <a:r>
              <a:rPr lang="en-US" sz="2000" dirty="0">
                <a:solidFill>
                  <a:schemeClr val="hlink"/>
                </a:solidFill>
                <a:cs typeface="+mn-cs"/>
              </a:rPr>
              <a:t> := c </a:t>
            </a:r>
            <a:r>
              <a:rPr lang="en-US" sz="2000" dirty="0">
                <a:solidFill>
                  <a:schemeClr val="hlink"/>
                </a:solidFill>
                <a:latin typeface="Symbol" charset="0"/>
                <a:cs typeface="+mn-cs"/>
                <a:sym typeface="Symbol" charset="0"/>
              </a:rPr>
              <a:t>𝛴</a:t>
            </a:r>
            <a:r>
              <a:rPr lang="en-US" sz="2000" baseline="-25000" dirty="0" err="1">
                <a:solidFill>
                  <a:schemeClr val="hlink"/>
                </a:solidFill>
                <a:cs typeface="+mn-cs"/>
                <a:sym typeface="Symbol" charset="0"/>
              </a:rPr>
              <a:t>x∈T</a:t>
            </a:r>
            <a:r>
              <a:rPr lang="en-US" sz="2000" dirty="0">
                <a:solidFill>
                  <a:schemeClr val="hlink"/>
                </a:solidFill>
                <a:cs typeface="+mn-cs"/>
              </a:rPr>
              <a:t> </a:t>
            </a:r>
            <a:r>
              <a:rPr lang="en-US" sz="2000" dirty="0" err="1">
                <a:solidFill>
                  <a:schemeClr val="hlink"/>
                </a:solidFill>
                <a:cs typeface="+mn-cs"/>
              </a:rPr>
              <a:t>dist</a:t>
            </a:r>
            <a:r>
              <a:rPr lang="en-US" sz="2000" dirty="0">
                <a:solidFill>
                  <a:schemeClr val="hlink"/>
                </a:solidFill>
                <a:cs typeface="+mn-cs"/>
              </a:rPr>
              <a:t>(x)         </a:t>
            </a:r>
            <a:r>
              <a:rPr lang="en-US" sz="2000" dirty="0" err="1">
                <a:cs typeface="+mn-cs"/>
              </a:rPr>
              <a:t>für</a:t>
            </a:r>
            <a:r>
              <a:rPr lang="en-US" sz="2000" dirty="0">
                <a:cs typeface="+mn-cs"/>
              </a:rPr>
              <a:t> </a:t>
            </a:r>
            <a:r>
              <a:rPr lang="en-US" sz="2000" dirty="0" err="1">
                <a:cs typeface="+mn-cs"/>
              </a:rPr>
              <a:t>eine</a:t>
            </a:r>
            <a:r>
              <a:rPr lang="en-US" sz="2000" dirty="0">
                <a:cs typeface="+mn-cs"/>
              </a:rPr>
              <a:t> </a:t>
            </a:r>
            <a:r>
              <a:rPr lang="en-US" sz="2000" dirty="0" err="1">
                <a:cs typeface="+mn-cs"/>
              </a:rPr>
              <a:t>geeignete</a:t>
            </a:r>
            <a:r>
              <a:rPr lang="en-US" sz="2000" dirty="0">
                <a:cs typeface="+mn-cs"/>
              </a:rPr>
              <a:t> </a:t>
            </a:r>
            <a:r>
              <a:rPr lang="en-US" sz="2000" dirty="0" err="1">
                <a:cs typeface="+mn-cs"/>
              </a:rPr>
              <a:t>Konstante</a:t>
            </a:r>
            <a:r>
              <a:rPr lang="en-US" sz="2000" dirty="0">
                <a:cs typeface="+mn-cs"/>
              </a:rPr>
              <a:t> </a:t>
            </a:r>
            <a:r>
              <a:rPr lang="en-US" sz="2000" dirty="0">
                <a:solidFill>
                  <a:schemeClr val="hlink"/>
                </a:solidFill>
                <a:cs typeface="+mn-cs"/>
              </a:rPr>
              <a:t>c&gt;0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20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97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31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31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31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31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31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314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314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314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C938BC-7577-5B47-90C1-8B3784AAA72F}" type="slidenum">
              <a:rPr lang="de-DE"/>
              <a:pPr>
                <a:defRPr/>
              </a:pPr>
              <a:t>36</a:t>
            </a:fld>
            <a:endParaRPr lang="de-DE"/>
          </a:p>
        </p:txBody>
      </p:sp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Union-Find: </a:t>
            </a:r>
            <a:r>
              <a:rPr lang="en-US" dirty="0" err="1">
                <a:cs typeface="+mj-cs"/>
              </a:rPr>
              <a:t>Amortisierte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Analyse</a:t>
            </a:r>
            <a:endParaRPr lang="en-US" dirty="0">
              <a:cs typeface="+mj-cs"/>
            </a:endParaRP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4006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 err="1">
                <a:solidFill>
                  <a:schemeClr val="accent2"/>
                </a:solidFill>
                <a:cs typeface="+mn-cs"/>
              </a:rPr>
              <a:t>Amortisierte</a:t>
            </a:r>
            <a:r>
              <a:rPr lang="en-US" sz="2800" dirty="0">
                <a:solidFill>
                  <a:schemeClr val="accent2"/>
                </a:solidFill>
                <a:cs typeface="+mn-cs"/>
              </a:rPr>
              <a:t> </a:t>
            </a:r>
            <a:r>
              <a:rPr lang="en-US" sz="2800" dirty="0" err="1">
                <a:solidFill>
                  <a:schemeClr val="accent2"/>
                </a:solidFill>
                <a:cs typeface="+mn-cs"/>
              </a:rPr>
              <a:t>Kosten</a:t>
            </a:r>
            <a:r>
              <a:rPr lang="en-US" sz="2800" dirty="0">
                <a:solidFill>
                  <a:schemeClr val="accent2"/>
                </a:solidFill>
                <a:cs typeface="+mn-cs"/>
              </a:rPr>
              <a:t> von </a:t>
            </a:r>
            <a:r>
              <a:rPr lang="en-US" sz="2800" dirty="0">
                <a:solidFill>
                  <a:srgbClr val="FF0000"/>
                </a:solidFill>
                <a:cs typeface="+mn-cs"/>
              </a:rPr>
              <a:t>find</a:t>
            </a:r>
            <a:r>
              <a:rPr lang="en-US" sz="2800" dirty="0">
                <a:solidFill>
                  <a:schemeClr val="accent2"/>
                </a:solidFill>
                <a:cs typeface="+mn-cs"/>
              </a:rPr>
              <a:t>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>
                <a:solidFill>
                  <a:schemeClr val="hlink"/>
                </a:solidFill>
                <a:cs typeface="+mn-cs"/>
              </a:rPr>
              <a:t>x</a:t>
            </a:r>
            <a:r>
              <a:rPr lang="en-US" sz="2800" baseline="-25000" dirty="0">
                <a:solidFill>
                  <a:schemeClr val="hlink"/>
                </a:solidFill>
                <a:cs typeface="+mn-cs"/>
              </a:rPr>
              <a:t>0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 </a:t>
            </a:r>
            <a:r>
              <a:rPr lang="en-US" sz="2800" dirty="0">
                <a:solidFill>
                  <a:schemeClr val="hlink"/>
                </a:solidFill>
                <a:latin typeface="cmsy10" charset="0"/>
                <a:cs typeface="+mn-cs"/>
              </a:rPr>
              <a:t>⟶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 x</a:t>
            </a:r>
            <a:r>
              <a:rPr lang="en-US" sz="2800" baseline="-25000" dirty="0">
                <a:solidFill>
                  <a:schemeClr val="hlink"/>
                </a:solidFill>
                <a:cs typeface="+mn-cs"/>
              </a:rPr>
              <a:t>1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 </a:t>
            </a:r>
            <a:r>
              <a:rPr lang="en-US" sz="2800" dirty="0">
                <a:solidFill>
                  <a:schemeClr val="hlink"/>
                </a:solidFill>
                <a:latin typeface="cmsy10" charset="0"/>
                <a:cs typeface="+mn-cs"/>
              </a:rPr>
              <a:t>⟶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 x</a:t>
            </a:r>
            <a:r>
              <a:rPr lang="en-US" sz="2800" baseline="-25000" dirty="0">
                <a:solidFill>
                  <a:schemeClr val="hlink"/>
                </a:solidFill>
                <a:cs typeface="+mn-cs"/>
              </a:rPr>
              <a:t>2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 … </a:t>
            </a:r>
            <a:r>
              <a:rPr lang="en-US" sz="2800" dirty="0" err="1">
                <a:solidFill>
                  <a:schemeClr val="hlink"/>
                </a:solidFill>
                <a:cs typeface="+mn-cs"/>
              </a:rPr>
              <a:t>x</a:t>
            </a:r>
            <a:r>
              <a:rPr lang="en-US" sz="2800" baseline="-25000" dirty="0" err="1">
                <a:solidFill>
                  <a:schemeClr val="hlink"/>
                </a:solidFill>
                <a:cs typeface="+mn-cs"/>
              </a:rPr>
              <a:t>k</a:t>
            </a:r>
            <a:r>
              <a:rPr lang="en-US" sz="2800" dirty="0">
                <a:cs typeface="+mn-cs"/>
              </a:rPr>
              <a:t>: </a:t>
            </a:r>
            <a:r>
              <a:rPr lang="en-US" sz="2800" dirty="0" err="1">
                <a:cs typeface="+mn-cs"/>
              </a:rPr>
              <a:t>Pfad</a:t>
            </a:r>
            <a:r>
              <a:rPr lang="en-US" sz="2800" dirty="0">
                <a:cs typeface="+mn-cs"/>
              </a:rPr>
              <a:t> von 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x</a:t>
            </a:r>
            <a:r>
              <a:rPr lang="en-US" sz="2800" baseline="-25000" dirty="0">
                <a:solidFill>
                  <a:schemeClr val="hlink"/>
                </a:solidFill>
                <a:cs typeface="+mn-cs"/>
              </a:rPr>
              <a:t>0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zur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Wurzel</a:t>
            </a:r>
            <a:r>
              <a:rPr lang="en-US" sz="2800" dirty="0">
                <a:cs typeface="+mn-cs"/>
              </a:rPr>
              <a:t> in 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T’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>
                <a:cs typeface="+mn-cs"/>
              </a:rPr>
              <a:t>Es </a:t>
            </a:r>
            <a:r>
              <a:rPr lang="en-US" sz="2800" dirty="0" err="1">
                <a:cs typeface="+mn-cs"/>
              </a:rPr>
              <a:t>gibt</a:t>
            </a:r>
            <a:r>
              <a:rPr lang="en-US" sz="2800" dirty="0">
                <a:cs typeface="+mn-cs"/>
              </a:rPr>
              <a:t> auf dem </a:t>
            </a:r>
            <a:r>
              <a:rPr lang="en-US" sz="2800" dirty="0" err="1">
                <a:cs typeface="+mn-cs"/>
              </a:rPr>
              <a:t>Pfad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höchstens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log* n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Kanten</a:t>
            </a:r>
            <a:r>
              <a:rPr lang="en-US" sz="2800" dirty="0">
                <a:cs typeface="+mn-cs"/>
              </a:rPr>
              <a:t> </a:t>
            </a:r>
            <a:br>
              <a:rPr lang="en-US" sz="2800" dirty="0">
                <a:cs typeface="+mn-cs"/>
              </a:rPr>
            </a:br>
            <a:r>
              <a:rPr lang="en-US" sz="2800" dirty="0">
                <a:solidFill>
                  <a:schemeClr val="hlink"/>
                </a:solidFill>
                <a:cs typeface="+mn-cs"/>
              </a:rPr>
              <a:t>(x</a:t>
            </a:r>
            <a:r>
              <a:rPr lang="en-US" sz="2800" baseline="-25000" dirty="0">
                <a:solidFill>
                  <a:schemeClr val="hlink"/>
                </a:solidFill>
                <a:cs typeface="+mn-cs"/>
              </a:rPr>
              <a:t>i-1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,x</a:t>
            </a:r>
            <a:r>
              <a:rPr lang="en-US" sz="2800" baseline="-25000" dirty="0">
                <a:solidFill>
                  <a:schemeClr val="hlink"/>
                </a:solidFill>
                <a:cs typeface="+mn-cs"/>
              </a:rPr>
              <a:t>i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)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mit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class(x</a:t>
            </a:r>
            <a:r>
              <a:rPr lang="en-US" sz="2800" baseline="-25000" dirty="0">
                <a:solidFill>
                  <a:schemeClr val="hlink"/>
                </a:solidFill>
                <a:cs typeface="+mn-cs"/>
              </a:rPr>
              <a:t>i-1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)&lt;class(x</a:t>
            </a:r>
            <a:r>
              <a:rPr lang="en-US" sz="2800" baseline="-25000" dirty="0">
                <a:solidFill>
                  <a:schemeClr val="hlink"/>
                </a:solidFill>
                <a:cs typeface="+mn-cs"/>
              </a:rPr>
              <a:t>i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>
                <a:cs typeface="+mn-cs"/>
              </a:rPr>
              <a:t>Ist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class(x</a:t>
            </a:r>
            <a:r>
              <a:rPr lang="en-US" sz="2800" baseline="-25000" dirty="0">
                <a:solidFill>
                  <a:schemeClr val="hlink"/>
                </a:solidFill>
                <a:cs typeface="+mn-cs"/>
              </a:rPr>
              <a:t>i-1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)=class(x</a:t>
            </a:r>
            <a:r>
              <a:rPr lang="en-US" sz="2800" baseline="-25000" dirty="0">
                <a:solidFill>
                  <a:schemeClr val="hlink"/>
                </a:solidFill>
                <a:cs typeface="+mn-cs"/>
              </a:rPr>
              <a:t>i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)</a:t>
            </a:r>
            <a:r>
              <a:rPr lang="en-US" sz="2800" dirty="0">
                <a:cs typeface="+mn-cs"/>
              </a:rPr>
              <a:t> und </a:t>
            </a:r>
            <a:r>
              <a:rPr lang="en-US" sz="2800" dirty="0" err="1">
                <a:solidFill>
                  <a:schemeClr val="hlink"/>
                </a:solidFill>
                <a:cs typeface="+mn-cs"/>
              </a:rPr>
              <a:t>i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&lt;k</a:t>
            </a:r>
            <a:r>
              <a:rPr lang="en-US" sz="2800" dirty="0">
                <a:cs typeface="+mn-cs"/>
              </a:rPr>
              <a:t>, </a:t>
            </a:r>
            <a:br>
              <a:rPr lang="en-US" sz="2800" dirty="0">
                <a:cs typeface="+mn-cs"/>
              </a:rPr>
            </a:br>
            <a:r>
              <a:rPr lang="en-US" sz="2800" dirty="0" err="1">
                <a:cs typeface="+mn-cs"/>
              </a:rPr>
              <a:t>dann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ist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solidFill>
                  <a:schemeClr val="hlink"/>
                </a:solidFill>
                <a:cs typeface="+mn-cs"/>
              </a:rPr>
              <a:t>dist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(x</a:t>
            </a:r>
            <a:r>
              <a:rPr lang="en-US" sz="2800" baseline="-25000" dirty="0">
                <a:solidFill>
                  <a:schemeClr val="hlink"/>
                </a:solidFill>
                <a:cs typeface="+mn-cs"/>
              </a:rPr>
              <a:t>i-1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)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vor</a:t>
            </a:r>
            <a:r>
              <a:rPr lang="en-US" sz="2800" dirty="0">
                <a:cs typeface="+mn-cs"/>
              </a:rPr>
              <a:t> der </a:t>
            </a:r>
            <a:br>
              <a:rPr lang="en-US" sz="2800" dirty="0">
                <a:cs typeface="+mn-cs"/>
              </a:rPr>
            </a:br>
            <a:r>
              <a:rPr lang="en-US" sz="2800" dirty="0">
                <a:cs typeface="+mn-cs"/>
              </a:rPr>
              <a:t>Find-Operation </a:t>
            </a:r>
            <a:r>
              <a:rPr lang="en-US" sz="2400" dirty="0">
                <a:solidFill>
                  <a:schemeClr val="hlink"/>
                </a:solidFill>
                <a:latin typeface="msam6" charset="0"/>
                <a:cs typeface="+mn-cs"/>
              </a:rPr>
              <a:t>≥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2</a:t>
            </a:r>
            <a:r>
              <a:rPr lang="en-US" sz="2800" dirty="0">
                <a:cs typeface="+mn-cs"/>
              </a:rPr>
              <a:t> </a:t>
            </a:r>
            <a:br>
              <a:rPr lang="en-US" sz="2800" dirty="0">
                <a:cs typeface="+mn-cs"/>
              </a:rPr>
            </a:br>
            <a:r>
              <a:rPr lang="en-US" sz="2800" dirty="0">
                <a:cs typeface="+mn-cs"/>
              </a:rPr>
              <a:t>und </a:t>
            </a:r>
            <a:r>
              <a:rPr lang="en-US" sz="2800" dirty="0" err="1">
                <a:cs typeface="+mn-cs"/>
              </a:rPr>
              <a:t>nachher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=1</a:t>
            </a:r>
            <a:endParaRPr lang="en-US" sz="2800" dirty="0">
              <a:cs typeface="+mn-cs"/>
            </a:endParaRPr>
          </a:p>
        </p:txBody>
      </p:sp>
      <p:sp>
        <p:nvSpPr>
          <p:cNvPr id="5" name="Line 6">
            <a:extLst>
              <a:ext uri="{FF2B5EF4-FFF2-40B4-BE49-F238E27FC236}">
                <a16:creationId xmlns:a16="http://schemas.microsoft.com/office/drawing/2014/main" id="{37E51ABB-155C-D44B-9DD8-B0B9649AC31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24688" y="3199086"/>
            <a:ext cx="57467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7" name="Oval 4">
            <a:extLst>
              <a:ext uri="{FF2B5EF4-FFF2-40B4-BE49-F238E27FC236}">
                <a16:creationId xmlns:a16="http://schemas.microsoft.com/office/drawing/2014/main" id="{C6E8BACF-989D-8441-8E25-DFA9CFE5B3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9363" y="2983186"/>
            <a:ext cx="288925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8" name="Oval 5">
            <a:extLst>
              <a:ext uri="{FF2B5EF4-FFF2-40B4-BE49-F238E27FC236}">
                <a16:creationId xmlns:a16="http://schemas.microsoft.com/office/drawing/2014/main" id="{D2BF5BD2-9866-E044-988B-B854953CA5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0225" y="3559448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chemeClr val="accent1">
                  <a:lumMod val="90000"/>
                </a:schemeClr>
              </a:solidFill>
              <a:cs typeface="+mn-cs"/>
            </a:endParaRPr>
          </a:p>
        </p:txBody>
      </p:sp>
      <p:sp>
        <p:nvSpPr>
          <p:cNvPr id="9" name="Line 7">
            <a:extLst>
              <a:ext uri="{FF2B5EF4-FFF2-40B4-BE49-F238E27FC236}">
                <a16:creationId xmlns:a16="http://schemas.microsoft.com/office/drawing/2014/main" id="{B4F33683-E710-EF42-9988-F180E026443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76988" y="3775348"/>
            <a:ext cx="57467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0" name="Oval 8">
            <a:extLst>
              <a:ext uri="{FF2B5EF4-FFF2-40B4-BE49-F238E27FC236}">
                <a16:creationId xmlns:a16="http://schemas.microsoft.com/office/drawing/2014/main" id="{508DF7AB-207D-6649-BAD5-4EA56C7B22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2525" y="4135711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1" name="Line 9">
            <a:extLst>
              <a:ext uri="{FF2B5EF4-FFF2-40B4-BE49-F238E27FC236}">
                <a16:creationId xmlns:a16="http://schemas.microsoft.com/office/drawing/2014/main" id="{982CCFCF-46D1-D644-B318-5FE18DEB7C1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27700" y="4351611"/>
            <a:ext cx="57467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2" name="Oval 10">
            <a:extLst>
              <a:ext uri="{FF2B5EF4-FFF2-40B4-BE49-F238E27FC236}">
                <a16:creationId xmlns:a16="http://schemas.microsoft.com/office/drawing/2014/main" id="{631B61AC-5F76-5E4A-8EF2-1692A27AF0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3238" y="4711973"/>
            <a:ext cx="287337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3" name="Line 11">
            <a:extLst>
              <a:ext uri="{FF2B5EF4-FFF2-40B4-BE49-F238E27FC236}">
                <a16:creationId xmlns:a16="http://schemas.microsoft.com/office/drawing/2014/main" id="{85304335-977C-6648-BAB9-3C757A08F48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80000" y="4927873"/>
            <a:ext cx="57467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4" name="Oval 12">
            <a:extLst>
              <a:ext uri="{FF2B5EF4-FFF2-40B4-BE49-F238E27FC236}">
                <a16:creationId xmlns:a16="http://schemas.microsoft.com/office/drawing/2014/main" id="{3C05D103-1670-9140-AC2F-138753C518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5538" y="5288236"/>
            <a:ext cx="287337" cy="288925"/>
          </a:xfrm>
          <a:prstGeom prst="ellipse">
            <a:avLst/>
          </a:prstGeom>
          <a:solidFill>
            <a:srgbClr val="BBE0E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" name="Line 13">
            <a:extLst>
              <a:ext uri="{FF2B5EF4-FFF2-40B4-BE49-F238E27FC236}">
                <a16:creationId xmlns:a16="http://schemas.microsoft.com/office/drawing/2014/main" id="{6B22B8ED-F6BC-5A41-955B-CD944282F1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30713" y="5502548"/>
            <a:ext cx="57467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" name="Oval 14">
            <a:extLst>
              <a:ext uri="{FF2B5EF4-FFF2-40B4-BE49-F238E27FC236}">
                <a16:creationId xmlns:a16="http://schemas.microsoft.com/office/drawing/2014/main" id="{546D7466-1570-6B4A-9E31-92083FE09E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0" y="5862911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7" name="Text Box 15">
            <a:extLst>
              <a:ext uri="{FF2B5EF4-FFF2-40B4-BE49-F238E27FC236}">
                <a16:creationId xmlns:a16="http://schemas.microsoft.com/office/drawing/2014/main" id="{C213E843-31D9-C547-99F2-0D07D2A514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2738" y="537872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cs typeface="+mn-cs"/>
              </a:rPr>
              <a:t>0</a:t>
            </a:r>
          </a:p>
        </p:txBody>
      </p:sp>
      <p:sp>
        <p:nvSpPr>
          <p:cNvPr id="18" name="Text Box 16">
            <a:extLst>
              <a:ext uri="{FF2B5EF4-FFF2-40B4-BE49-F238E27FC236}">
                <a16:creationId xmlns:a16="http://schemas.microsoft.com/office/drawing/2014/main" id="{F8B6161B-0F13-C341-923E-E334A6CFFF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1075" y="492787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1</a:t>
            </a:r>
          </a:p>
        </p:txBody>
      </p:sp>
      <p:sp>
        <p:nvSpPr>
          <p:cNvPr id="19" name="Text Box 17">
            <a:extLst>
              <a:ext uri="{FF2B5EF4-FFF2-40B4-BE49-F238E27FC236}">
                <a16:creationId xmlns:a16="http://schemas.microsoft.com/office/drawing/2014/main" id="{9700B7DE-EBBD-F94D-8611-C264FD6009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7338" y="4351611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2</a:t>
            </a:r>
          </a:p>
        </p:txBody>
      </p:sp>
      <p:sp>
        <p:nvSpPr>
          <p:cNvPr id="20" name="Text Box 18">
            <a:extLst>
              <a:ext uri="{FF2B5EF4-FFF2-40B4-BE49-F238E27FC236}">
                <a16:creationId xmlns:a16="http://schemas.microsoft.com/office/drawing/2014/main" id="{E25130BA-DA8E-0742-8914-DA4E844F7E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5038" y="3775348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3</a:t>
            </a:r>
          </a:p>
        </p:txBody>
      </p:sp>
      <p:sp>
        <p:nvSpPr>
          <p:cNvPr id="21" name="Text Box 19">
            <a:extLst>
              <a:ext uri="{FF2B5EF4-FFF2-40B4-BE49-F238E27FC236}">
                <a16:creationId xmlns:a16="http://schemas.microsoft.com/office/drawing/2014/main" id="{2D29678A-EF6A-814D-881C-15970C15C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2738" y="3199086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4</a:t>
            </a:r>
          </a:p>
        </p:txBody>
      </p:sp>
      <p:sp>
        <p:nvSpPr>
          <p:cNvPr id="22" name="Text Box 20">
            <a:extLst>
              <a:ext uri="{FF2B5EF4-FFF2-40B4-BE49-F238E27FC236}">
                <a16:creationId xmlns:a16="http://schemas.microsoft.com/office/drawing/2014/main" id="{20DD555E-C33D-1D49-9709-FF3015B868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3463" y="262282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cs"/>
              </a:rPr>
              <a:t>5</a:t>
            </a:r>
          </a:p>
        </p:txBody>
      </p:sp>
      <p:grpSp>
        <p:nvGrpSpPr>
          <p:cNvPr id="23" name="Group 24">
            <a:extLst>
              <a:ext uri="{FF2B5EF4-FFF2-40B4-BE49-F238E27FC236}">
                <a16:creationId xmlns:a16="http://schemas.microsoft.com/office/drawing/2014/main" id="{485C1A91-3280-654A-BC76-935E54BE98D1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7886700" y="3127648"/>
            <a:ext cx="882650" cy="773113"/>
            <a:chOff x="3911" y="2127"/>
            <a:chExt cx="556" cy="487"/>
          </a:xfrm>
        </p:grpSpPr>
        <p:sp>
          <p:nvSpPr>
            <p:cNvPr id="24" name="Line 21">
              <a:extLst>
                <a:ext uri="{FF2B5EF4-FFF2-40B4-BE49-F238E27FC236}">
                  <a16:creationId xmlns:a16="http://schemas.microsoft.com/office/drawing/2014/main" id="{2AFA1BA0-0149-7B47-9CFF-6382DAB2C6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05" y="2205"/>
              <a:ext cx="362" cy="318"/>
            </a:xfrm>
            <a:prstGeom prst="line">
              <a:avLst/>
            </a:prstGeom>
            <a:noFill/>
            <a:ln w="28575">
              <a:solidFill>
                <a:schemeClr val="bg1">
                  <a:lumMod val="75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>
                <a:solidFill>
                  <a:schemeClr val="bg2">
                    <a:lumMod val="60000"/>
                    <a:lumOff val="40000"/>
                  </a:schemeClr>
                </a:solidFill>
                <a:cs typeface="+mn-cs"/>
              </a:endParaRPr>
            </a:p>
          </p:txBody>
        </p:sp>
        <p:sp>
          <p:nvSpPr>
            <p:cNvPr id="25" name="Oval 22">
              <a:extLst>
                <a:ext uri="{FF2B5EF4-FFF2-40B4-BE49-F238E27FC236}">
                  <a16:creationId xmlns:a16="http://schemas.microsoft.com/office/drawing/2014/main" id="{5D29D375-37DC-9D4A-BBA4-6A54741257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4" y="2432"/>
              <a:ext cx="181" cy="18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solidFill>
                  <a:schemeClr val="bg2">
                    <a:lumMod val="60000"/>
                    <a:lumOff val="40000"/>
                  </a:schemeClr>
                </a:solidFill>
                <a:cs typeface="+mn-cs"/>
              </a:endParaRPr>
            </a:p>
          </p:txBody>
        </p:sp>
        <p:sp>
          <p:nvSpPr>
            <p:cNvPr id="26" name="Text Box 23">
              <a:extLst>
                <a:ext uri="{FF2B5EF4-FFF2-40B4-BE49-F238E27FC236}">
                  <a16:creationId xmlns:a16="http://schemas.microsoft.com/office/drawing/2014/main" id="{5E41AD49-067F-B541-A4B4-E83225857D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11" y="2127"/>
              <a:ext cx="196" cy="231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chemeClr val="bg2">
                      <a:lumMod val="60000"/>
                      <a:lumOff val="40000"/>
                    </a:schemeClr>
                  </a:solidFill>
                  <a:cs typeface="+mn-cs"/>
                </a:rPr>
                <a:t>0</a:t>
              </a:r>
            </a:p>
          </p:txBody>
        </p:sp>
      </p:grpSp>
      <p:sp>
        <p:nvSpPr>
          <p:cNvPr id="27" name="Line 26">
            <a:extLst>
              <a:ext uri="{FF2B5EF4-FFF2-40B4-BE49-F238E27FC236}">
                <a16:creationId xmlns:a16="http://schemas.microsoft.com/office/drawing/2014/main" id="{DED751AF-31A3-4D4E-ACE3-92CAE29D257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446838" y="4351611"/>
            <a:ext cx="574675" cy="504825"/>
          </a:xfrm>
          <a:prstGeom prst="line">
            <a:avLst/>
          </a:prstGeom>
          <a:noFill/>
          <a:ln w="28575">
            <a:solidFill>
              <a:schemeClr val="bg1">
                <a:lumMod val="75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chemeClr val="bg2">
                  <a:lumMod val="60000"/>
                  <a:lumOff val="40000"/>
                </a:schemeClr>
              </a:solidFill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28E2DE3-23A5-7948-B614-1D2878AC97E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878638" y="4710386"/>
            <a:ext cx="287337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1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chemeClr val="bg2">
                  <a:lumMod val="60000"/>
                  <a:lumOff val="40000"/>
                </a:schemeClr>
              </a:solidFill>
              <a:cs typeface="+mn-cs"/>
            </a:endParaRPr>
          </a:p>
        </p:txBody>
      </p:sp>
      <p:sp>
        <p:nvSpPr>
          <p:cNvPr id="29" name="Text Box 28">
            <a:extLst>
              <a:ext uri="{FF2B5EF4-FFF2-40B4-BE49-F238E27FC236}">
                <a16:creationId xmlns:a16="http://schemas.microsoft.com/office/drawing/2014/main" id="{D21593F3-C205-BB41-BD5F-F04E6FCDBCD6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951663" y="4278586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  <a:cs typeface="+mn-cs"/>
              </a:rPr>
              <a:t>1</a:t>
            </a:r>
          </a:p>
        </p:txBody>
      </p:sp>
      <p:sp>
        <p:nvSpPr>
          <p:cNvPr id="30" name="Line 30">
            <a:extLst>
              <a:ext uri="{FF2B5EF4-FFF2-40B4-BE49-F238E27FC236}">
                <a16:creationId xmlns:a16="http://schemas.microsoft.com/office/drawing/2014/main" id="{CF09AA49-01ED-484F-921A-EB51B1A3058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096125" y="4927873"/>
            <a:ext cx="574675" cy="504825"/>
          </a:xfrm>
          <a:prstGeom prst="line">
            <a:avLst/>
          </a:prstGeom>
          <a:noFill/>
          <a:ln w="28575">
            <a:solidFill>
              <a:schemeClr val="bg1">
                <a:lumMod val="75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>
              <a:solidFill>
                <a:schemeClr val="bg2">
                  <a:lumMod val="60000"/>
                  <a:lumOff val="40000"/>
                </a:schemeClr>
              </a:solidFill>
              <a:cs typeface="+mn-cs"/>
            </a:endParaRPr>
          </a:p>
        </p:txBody>
      </p:sp>
      <p:sp>
        <p:nvSpPr>
          <p:cNvPr id="31" name="Oval 31">
            <a:extLst>
              <a:ext uri="{FF2B5EF4-FFF2-40B4-BE49-F238E27FC236}">
                <a16:creationId xmlns:a16="http://schemas.microsoft.com/office/drawing/2014/main" id="{1E35AFFF-6856-7043-84F6-5F76F02BB98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7527925" y="5288236"/>
            <a:ext cx="2873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1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solidFill>
                <a:schemeClr val="bg2">
                  <a:lumMod val="60000"/>
                  <a:lumOff val="40000"/>
                </a:schemeClr>
              </a:solidFill>
              <a:cs typeface="+mn-cs"/>
            </a:endParaRPr>
          </a:p>
        </p:txBody>
      </p:sp>
      <p:sp>
        <p:nvSpPr>
          <p:cNvPr id="32" name="Text Box 32">
            <a:extLst>
              <a:ext uri="{FF2B5EF4-FFF2-40B4-BE49-F238E27FC236}">
                <a16:creationId xmlns:a16="http://schemas.microsoft.com/office/drawing/2014/main" id="{B0D503DD-D8AD-8047-AE54-C408157D540C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7599363" y="4877073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chemeClr val="bg2">
                    <a:lumMod val="60000"/>
                    <a:lumOff val="40000"/>
                  </a:schemeClr>
                </a:solidFill>
                <a:cs typeface="+mn-cs"/>
              </a:rPr>
              <a:t>0</a:t>
            </a:r>
          </a:p>
        </p:txBody>
      </p:sp>
      <p:sp>
        <p:nvSpPr>
          <p:cNvPr id="33" name="Text Box 35">
            <a:extLst>
              <a:ext uri="{FF2B5EF4-FFF2-40B4-BE49-F238E27FC236}">
                <a16:creationId xmlns:a16="http://schemas.microsoft.com/office/drawing/2014/main" id="{3EBA6040-25C8-F24C-8422-17DA64B1A0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9638" y="5935936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rgbClr val="FF0000"/>
                </a:solidFill>
                <a:cs typeface="+mn-cs"/>
              </a:rPr>
              <a:t>0</a:t>
            </a:r>
          </a:p>
        </p:txBody>
      </p:sp>
      <p:sp>
        <p:nvSpPr>
          <p:cNvPr id="34" name="Text Box 36">
            <a:extLst>
              <a:ext uri="{FF2B5EF4-FFF2-40B4-BE49-F238E27FC236}">
                <a16:creationId xmlns:a16="http://schemas.microsoft.com/office/drawing/2014/main" id="{2CF0F02E-3479-6D4F-9D5C-346E3FE61D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5900" y="535967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rgbClr val="FF0000"/>
                </a:solidFill>
                <a:cs typeface="+mn-cs"/>
              </a:rPr>
              <a:t>1</a:t>
            </a:r>
          </a:p>
        </p:txBody>
      </p:sp>
      <p:sp>
        <p:nvSpPr>
          <p:cNvPr id="35" name="Text Box 37">
            <a:extLst>
              <a:ext uri="{FF2B5EF4-FFF2-40B4-BE49-F238E27FC236}">
                <a16:creationId xmlns:a16="http://schemas.microsoft.com/office/drawing/2014/main" id="{4E63672F-D61F-5346-A255-A7BB624C67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2163" y="492787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  <a:cs typeface="+mn-cs"/>
              </a:rPr>
              <a:t>2</a:t>
            </a:r>
          </a:p>
        </p:txBody>
      </p:sp>
      <p:sp>
        <p:nvSpPr>
          <p:cNvPr id="36" name="Text Box 38">
            <a:extLst>
              <a:ext uri="{FF2B5EF4-FFF2-40B4-BE49-F238E27FC236}">
                <a16:creationId xmlns:a16="http://schemas.microsoft.com/office/drawing/2014/main" id="{52A38D96-A925-B04E-868D-DED4362935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1300" y="406427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  <a:cs typeface="+mn-cs"/>
              </a:rPr>
              <a:t>3</a:t>
            </a:r>
          </a:p>
        </p:txBody>
      </p:sp>
      <p:sp>
        <p:nvSpPr>
          <p:cNvPr id="37" name="Text Box 39">
            <a:extLst>
              <a:ext uri="{FF2B5EF4-FFF2-40B4-BE49-F238E27FC236}">
                <a16:creationId xmlns:a16="http://schemas.microsoft.com/office/drawing/2014/main" id="{D9E4DF43-2EC2-CC49-ABBD-8EBC1E99A0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7563" y="363247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  <a:cs typeface="+mn-cs"/>
              </a:rPr>
              <a:t>3</a:t>
            </a:r>
          </a:p>
        </p:txBody>
      </p:sp>
      <p:sp>
        <p:nvSpPr>
          <p:cNvPr id="38" name="Text Box 40">
            <a:extLst>
              <a:ext uri="{FF2B5EF4-FFF2-40B4-BE49-F238E27FC236}">
                <a16:creationId xmlns:a16="http://schemas.microsoft.com/office/drawing/2014/main" id="{5A7903AE-FBB2-E742-BAA3-47FC0CB198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9849" y="284013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  <a:cs typeface="+mn-cs"/>
              </a:rPr>
              <a:t>4</a:t>
            </a:r>
          </a:p>
        </p:txBody>
      </p:sp>
      <p:sp>
        <p:nvSpPr>
          <p:cNvPr id="39" name="Text Box 41">
            <a:extLst>
              <a:ext uri="{FF2B5EF4-FFF2-40B4-BE49-F238E27FC236}">
                <a16:creationId xmlns:a16="http://schemas.microsoft.com/office/drawing/2014/main" id="{931C28E2-AD5E-AF4D-AFBA-E2575B70B6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9725" y="3703911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chemeClr val="bg2">
                    <a:lumMod val="60000"/>
                    <a:lumOff val="40000"/>
                  </a:schemeClr>
                </a:solidFill>
                <a:cs typeface="+mn-cs"/>
              </a:rPr>
              <a:t>0</a:t>
            </a:r>
          </a:p>
        </p:txBody>
      </p:sp>
      <p:sp>
        <p:nvSpPr>
          <p:cNvPr id="40" name="Text Box 42">
            <a:extLst>
              <a:ext uri="{FF2B5EF4-FFF2-40B4-BE49-F238E27FC236}">
                <a16:creationId xmlns:a16="http://schemas.microsoft.com/office/drawing/2014/main" id="{0FA79E64-9375-5042-89CF-E56BD5AA2D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9863" y="4856436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chemeClr val="bg2">
                    <a:lumMod val="60000"/>
                    <a:lumOff val="40000"/>
                  </a:schemeClr>
                </a:solidFill>
                <a:cs typeface="+mn-cs"/>
              </a:rPr>
              <a:t>1</a:t>
            </a:r>
          </a:p>
        </p:txBody>
      </p:sp>
      <p:sp>
        <p:nvSpPr>
          <p:cNvPr id="41" name="Text Box 43">
            <a:extLst>
              <a:ext uri="{FF2B5EF4-FFF2-40B4-BE49-F238E27FC236}">
                <a16:creationId xmlns:a16="http://schemas.microsoft.com/office/drawing/2014/main" id="{2A785105-B56A-A241-8AC7-6A09765F9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7563" y="5359673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chemeClr val="bg2">
                    <a:lumMod val="60000"/>
                    <a:lumOff val="40000"/>
                  </a:schemeClr>
                </a:solidFill>
                <a:cs typeface="+mn-cs"/>
              </a:rPr>
              <a:t>0</a:t>
            </a:r>
          </a:p>
        </p:txBody>
      </p:sp>
      <p:sp>
        <p:nvSpPr>
          <p:cNvPr id="42" name="Text Box 35">
            <a:extLst>
              <a:ext uri="{FF2B5EF4-FFF2-40B4-BE49-F238E27FC236}">
                <a16:creationId xmlns:a16="http://schemas.microsoft.com/office/drawing/2014/main" id="{56ACCDA5-EDF4-FC4A-953C-10B5A80820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0850" y="594260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7575D1"/>
                </a:solidFill>
                <a:cs typeface="+mn-cs"/>
              </a:rPr>
              <a:t>1</a:t>
            </a:r>
          </a:p>
        </p:txBody>
      </p:sp>
      <p:sp>
        <p:nvSpPr>
          <p:cNvPr id="43" name="Text Box 36">
            <a:extLst>
              <a:ext uri="{FF2B5EF4-FFF2-40B4-BE49-F238E27FC236}">
                <a16:creationId xmlns:a16="http://schemas.microsoft.com/office/drawing/2014/main" id="{7454929F-F887-7248-BAF6-81E4E66F4D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7112" y="536634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7575D1"/>
                </a:solidFill>
                <a:cs typeface="+mn-cs"/>
              </a:rPr>
              <a:t>1</a:t>
            </a:r>
          </a:p>
        </p:txBody>
      </p:sp>
      <p:sp>
        <p:nvSpPr>
          <p:cNvPr id="44" name="Text Box 37">
            <a:extLst>
              <a:ext uri="{FF2B5EF4-FFF2-40B4-BE49-F238E27FC236}">
                <a16:creationId xmlns:a16="http://schemas.microsoft.com/office/drawing/2014/main" id="{E1C892F6-264D-3045-9CB2-352B4090D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3375" y="493454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7575D1"/>
                </a:solidFill>
                <a:cs typeface="+mn-cs"/>
              </a:rPr>
              <a:t>1</a:t>
            </a:r>
          </a:p>
        </p:txBody>
      </p:sp>
      <p:sp>
        <p:nvSpPr>
          <p:cNvPr id="45" name="Text Box 38">
            <a:extLst>
              <a:ext uri="{FF2B5EF4-FFF2-40B4-BE49-F238E27FC236}">
                <a16:creationId xmlns:a16="http://schemas.microsoft.com/office/drawing/2014/main" id="{9B00A9EA-3B54-9346-9850-133C49360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2512" y="407094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7575D1"/>
                </a:solidFill>
                <a:cs typeface="+mn-cs"/>
              </a:rPr>
              <a:t>2</a:t>
            </a:r>
          </a:p>
        </p:txBody>
      </p:sp>
      <p:sp>
        <p:nvSpPr>
          <p:cNvPr id="46" name="Text Box 39">
            <a:extLst>
              <a:ext uri="{FF2B5EF4-FFF2-40B4-BE49-F238E27FC236}">
                <a16:creationId xmlns:a16="http://schemas.microsoft.com/office/drawing/2014/main" id="{6B9CE293-95E0-3A4D-80B3-8BB8983C1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8775" y="363914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7575D1"/>
                </a:solidFill>
                <a:cs typeface="+mn-cs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884611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C938BC-7577-5B47-90C1-8B3784AAA72F}" type="slidenum">
              <a:rPr lang="de-DE"/>
              <a:pPr>
                <a:defRPr/>
              </a:pPr>
              <a:t>37</a:t>
            </a:fld>
            <a:endParaRPr lang="de-DE"/>
          </a:p>
        </p:txBody>
      </p:sp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Union-Find: </a:t>
            </a:r>
            <a:r>
              <a:rPr lang="en-US" dirty="0" err="1"/>
              <a:t>Amortisierte</a:t>
            </a:r>
            <a:r>
              <a:rPr lang="en-US" dirty="0"/>
              <a:t> </a:t>
            </a:r>
            <a:r>
              <a:rPr lang="en-US" dirty="0" err="1"/>
              <a:t>Analyse</a:t>
            </a:r>
            <a:endParaRPr lang="en-US" dirty="0">
              <a:cs typeface="+mj-cs"/>
            </a:endParaRP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4006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 err="1">
                <a:solidFill>
                  <a:schemeClr val="accent2"/>
                </a:solidFill>
                <a:cs typeface="+mn-cs"/>
              </a:rPr>
              <a:t>Amortisierte</a:t>
            </a:r>
            <a:r>
              <a:rPr lang="en-US" sz="2800" dirty="0">
                <a:solidFill>
                  <a:schemeClr val="accent2"/>
                </a:solidFill>
                <a:cs typeface="+mn-cs"/>
              </a:rPr>
              <a:t> </a:t>
            </a:r>
            <a:r>
              <a:rPr lang="en-US" sz="2800" dirty="0" err="1">
                <a:solidFill>
                  <a:schemeClr val="accent2"/>
                </a:solidFill>
                <a:cs typeface="+mn-cs"/>
              </a:rPr>
              <a:t>Kosten</a:t>
            </a:r>
            <a:r>
              <a:rPr lang="en-US" sz="2800" dirty="0">
                <a:solidFill>
                  <a:schemeClr val="accent2"/>
                </a:solidFill>
                <a:cs typeface="+mn-cs"/>
              </a:rPr>
              <a:t> von </a:t>
            </a:r>
            <a:r>
              <a:rPr lang="en-US" sz="2800" dirty="0">
                <a:solidFill>
                  <a:srgbClr val="FF0000"/>
                </a:solidFill>
                <a:cs typeface="+mn-cs"/>
              </a:rPr>
              <a:t>find</a:t>
            </a:r>
            <a:r>
              <a:rPr lang="en-US" sz="2800" dirty="0">
                <a:solidFill>
                  <a:schemeClr val="accent2"/>
                </a:solidFill>
                <a:cs typeface="+mn-cs"/>
              </a:rPr>
              <a:t>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>
                <a:cs typeface="+mn-cs"/>
              </a:rPr>
              <a:t>Damit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können</a:t>
            </a:r>
            <a:r>
              <a:rPr lang="en-US" sz="2800" dirty="0">
                <a:cs typeface="+mn-cs"/>
              </a:rPr>
              <a:t> die </a:t>
            </a:r>
            <a:r>
              <a:rPr lang="en-US" sz="2800" dirty="0" err="1">
                <a:cs typeface="+mn-cs"/>
              </a:rPr>
              <a:t>Kosten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für</a:t>
            </a:r>
            <a:r>
              <a:rPr lang="en-US" sz="2800" dirty="0">
                <a:cs typeface="+mn-cs"/>
              </a:rPr>
              <a:t> die </a:t>
            </a:r>
            <a:r>
              <a:rPr lang="en-US" sz="2800" dirty="0" err="1">
                <a:cs typeface="+mn-cs"/>
              </a:rPr>
              <a:t>Umlenkung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aller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Kanten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(x</a:t>
            </a:r>
            <a:r>
              <a:rPr lang="en-US" sz="2800" baseline="-25000" dirty="0">
                <a:solidFill>
                  <a:schemeClr val="hlink"/>
                </a:solidFill>
                <a:cs typeface="+mn-cs"/>
              </a:rPr>
              <a:t>i-1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,x</a:t>
            </a:r>
            <a:r>
              <a:rPr lang="en-US" sz="2800" baseline="-25000" dirty="0">
                <a:solidFill>
                  <a:schemeClr val="hlink"/>
                </a:solidFill>
                <a:cs typeface="+mn-cs"/>
              </a:rPr>
              <a:t>i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)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mit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class(x</a:t>
            </a:r>
            <a:r>
              <a:rPr lang="en-US" sz="2800" baseline="-25000" dirty="0">
                <a:solidFill>
                  <a:schemeClr val="hlink"/>
                </a:solidFill>
                <a:cs typeface="+mn-cs"/>
              </a:rPr>
              <a:t>i-1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)=class(x</a:t>
            </a:r>
            <a:r>
              <a:rPr lang="en-US" sz="2800" baseline="-25000" dirty="0">
                <a:solidFill>
                  <a:schemeClr val="hlink"/>
                </a:solidFill>
                <a:cs typeface="+mn-cs"/>
              </a:rPr>
              <a:t>i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)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aus</a:t>
            </a:r>
            <a:r>
              <a:rPr lang="en-US" sz="2800" dirty="0">
                <a:cs typeface="+mn-cs"/>
              </a:rPr>
              <a:t> der </a:t>
            </a:r>
            <a:r>
              <a:rPr lang="en-US" sz="2800" dirty="0" err="1">
                <a:cs typeface="+mn-cs"/>
              </a:rPr>
              <a:t>Potentialverringerung</a:t>
            </a:r>
            <a:r>
              <a:rPr lang="en-US" sz="2800" dirty="0">
                <a:cs typeface="+mn-cs"/>
              </a:rPr>
              <a:t> “</a:t>
            </a:r>
            <a:r>
              <a:rPr lang="en-US" sz="2800" dirty="0" err="1">
                <a:cs typeface="+mn-cs"/>
              </a:rPr>
              <a:t>bezahlt</a:t>
            </a:r>
            <a:r>
              <a:rPr lang="en-US" sz="2800" dirty="0">
                <a:cs typeface="+mn-cs"/>
              </a:rPr>
              <a:t>” </a:t>
            </a:r>
            <a:r>
              <a:rPr lang="en-US" sz="2800" dirty="0" err="1">
                <a:cs typeface="+mn-cs"/>
              </a:rPr>
              <a:t>werden</a:t>
            </a:r>
            <a:r>
              <a:rPr lang="en-US" sz="2800" dirty="0">
                <a:cs typeface="+mn-cs"/>
              </a:rPr>
              <a:t>, </a:t>
            </a:r>
            <a:r>
              <a:rPr lang="en-US" sz="2800" dirty="0" err="1">
                <a:cs typeface="+mn-cs"/>
              </a:rPr>
              <a:t>denn</a:t>
            </a:r>
            <a:r>
              <a:rPr lang="en-US" sz="2800" dirty="0">
                <a:cs typeface="+mn-cs"/>
              </a:rPr>
              <a:t> die </a:t>
            </a:r>
            <a:r>
              <a:rPr lang="en-US" sz="2800" dirty="0" err="1">
                <a:cs typeface="+mn-cs"/>
              </a:rPr>
              <a:t>dist-Werte</a:t>
            </a:r>
            <a:r>
              <a:rPr lang="en-US" sz="2800" dirty="0">
                <a:cs typeface="+mn-cs"/>
              </a:rPr>
              <a:t> von </a:t>
            </a:r>
            <a:r>
              <a:rPr lang="en-US" sz="2800" dirty="0">
                <a:solidFill>
                  <a:schemeClr val="hlink"/>
                </a:solidFill>
              </a:rPr>
              <a:t>x</a:t>
            </a:r>
            <a:r>
              <a:rPr lang="en-US" sz="2800" baseline="-25000" dirty="0">
                <a:solidFill>
                  <a:schemeClr val="hlink"/>
                </a:solidFill>
              </a:rPr>
              <a:t>i-1 </a:t>
            </a:r>
            <a:r>
              <a:rPr lang="en-US" sz="2800" dirty="0" err="1">
                <a:cs typeface="+mn-cs"/>
              </a:rPr>
              <a:t>werden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kleiner</a:t>
            </a:r>
            <a:r>
              <a:rPr lang="en-US" sz="2800" dirty="0">
                <a:cs typeface="+mn-cs"/>
              </a:rPr>
              <a:t>, </a:t>
            </a:r>
            <a:br>
              <a:rPr lang="en-US" sz="2800" dirty="0">
                <a:cs typeface="+mn-cs"/>
              </a:rPr>
            </a:br>
            <a:r>
              <a:rPr lang="en-US" sz="2800" dirty="0" err="1">
                <a:cs typeface="+mn-cs"/>
              </a:rPr>
              <a:t>wenn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>
                <a:solidFill>
                  <a:schemeClr val="hlink"/>
                </a:solidFill>
              </a:rPr>
              <a:t>class(x</a:t>
            </a:r>
            <a:r>
              <a:rPr lang="en-US" sz="2800" baseline="-25000" dirty="0">
                <a:solidFill>
                  <a:schemeClr val="hlink"/>
                </a:solidFill>
              </a:rPr>
              <a:t>i-1</a:t>
            </a:r>
            <a:r>
              <a:rPr lang="en-US" sz="2800" dirty="0">
                <a:solidFill>
                  <a:schemeClr val="hlink"/>
                </a:solidFill>
              </a:rPr>
              <a:t>)=class(x</a:t>
            </a:r>
            <a:r>
              <a:rPr lang="en-US" sz="2800" baseline="-25000" dirty="0">
                <a:solidFill>
                  <a:schemeClr val="hlink"/>
                </a:solidFill>
              </a:rPr>
              <a:t>i</a:t>
            </a:r>
            <a:r>
              <a:rPr lang="en-US" sz="2800" dirty="0">
                <a:solidFill>
                  <a:schemeClr val="hlink"/>
                </a:solidFill>
              </a:rPr>
              <a:t>)</a:t>
            </a:r>
            <a:r>
              <a:rPr lang="en-US" sz="2800" dirty="0">
                <a:cs typeface="+mn-cs"/>
              </a:rPr>
              <a:t>, also  </a:t>
            </a:r>
            <a:r>
              <a:rPr lang="en-US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𝛷</a:t>
            </a:r>
            <a:r>
              <a:rPr lang="en-US" sz="2800" baseline="-25000" dirty="0">
                <a:solidFill>
                  <a:schemeClr val="hlink"/>
                </a:solidFill>
                <a:sym typeface="Symbol" charset="0"/>
              </a:rPr>
              <a:t> </a:t>
            </a:r>
            <a:r>
              <a:rPr lang="en-US" sz="2800" dirty="0">
                <a:solidFill>
                  <a:schemeClr val="hlink"/>
                </a:solidFill>
                <a:sym typeface="Symbol" charset="0"/>
              </a:rPr>
              <a:t>(s'</a:t>
            </a:r>
            <a:r>
              <a:rPr lang="en-US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)</a:t>
            </a:r>
            <a:r>
              <a:rPr lang="en-US" sz="2800" dirty="0">
                <a:solidFill>
                  <a:schemeClr val="hlink"/>
                </a:solidFill>
              </a:rPr>
              <a:t> - </a:t>
            </a:r>
            <a:r>
              <a:rPr lang="en-US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𝛷</a:t>
            </a:r>
            <a:r>
              <a:rPr lang="en-US" sz="2800" baseline="-25000" dirty="0">
                <a:solidFill>
                  <a:schemeClr val="hlink"/>
                </a:solidFill>
                <a:sym typeface="Symbol" charset="0"/>
              </a:rPr>
              <a:t> </a:t>
            </a:r>
            <a:r>
              <a:rPr lang="en-US" sz="2800" dirty="0">
                <a:solidFill>
                  <a:schemeClr val="hlink"/>
                </a:solidFill>
                <a:sym typeface="Symbol" charset="0"/>
              </a:rPr>
              <a:t>(s</a:t>
            </a:r>
            <a:r>
              <a:rPr lang="en-US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)</a:t>
            </a:r>
            <a:r>
              <a:rPr lang="en-US" sz="2800" dirty="0">
                <a:solidFill>
                  <a:schemeClr val="hlink"/>
                </a:solidFill>
                <a:sym typeface="Symbol" charset="0"/>
              </a:rPr>
              <a:t> &lt; 0 </a:t>
            </a:r>
            <a:endParaRPr lang="en-US" sz="2800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>
                <a:cs typeface="+mn-cs"/>
              </a:rPr>
              <a:t>Nur </a:t>
            </a:r>
            <a:r>
              <a:rPr lang="en-US" sz="2800" dirty="0" err="1">
                <a:cs typeface="+mn-cs"/>
              </a:rPr>
              <a:t>beim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Klassenübergang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gewinnt</a:t>
            </a:r>
            <a:r>
              <a:rPr lang="en-US" sz="2800" dirty="0">
                <a:cs typeface="+mn-cs"/>
              </a:rPr>
              <a:t> man </a:t>
            </a:r>
            <a:r>
              <a:rPr lang="en-US" sz="2800" dirty="0" err="1">
                <a:cs typeface="+mn-cs"/>
              </a:rPr>
              <a:t>nichts</a:t>
            </a:r>
            <a:endParaRPr lang="en-US" sz="2800" dirty="0">
              <a:cs typeface="+mn-cs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6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O(log* n)</a:t>
            </a:r>
            <a:r>
              <a:rPr lang="en-US" sz="2600" dirty="0">
                <a:cs typeface="+mn-cs"/>
              </a:rPr>
              <a:t> </a:t>
            </a:r>
            <a:r>
              <a:rPr lang="en-US" sz="2600" dirty="0" err="1">
                <a:cs typeface="+mn-cs"/>
              </a:rPr>
              <a:t>viele</a:t>
            </a:r>
            <a:r>
              <a:rPr lang="en-US" sz="2600" dirty="0">
                <a:cs typeface="+mn-cs"/>
              </a:rPr>
              <a:t> </a:t>
            </a:r>
            <a:r>
              <a:rPr lang="en-US" sz="2600" dirty="0" err="1">
                <a:cs typeface="+mn-cs"/>
              </a:rPr>
              <a:t>Klassenübergänge</a:t>
            </a:r>
            <a:endParaRPr lang="en-US" sz="2600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>
                <a:cs typeface="+mn-cs"/>
              </a:rPr>
              <a:t>Amortisierte</a:t>
            </a:r>
            <a:r>
              <a:rPr lang="en-US" sz="2800" dirty="0">
                <a:cs typeface="+mn-cs"/>
              </a:rPr>
              <a:t> </a:t>
            </a:r>
            <a:r>
              <a:rPr lang="en-US" sz="2800" dirty="0" err="1">
                <a:cs typeface="+mn-cs"/>
              </a:rPr>
              <a:t>Kosten</a:t>
            </a:r>
            <a:r>
              <a:rPr lang="en-US" sz="2800" dirty="0">
                <a:cs typeface="+mn-cs"/>
              </a:rPr>
              <a:t> von </a:t>
            </a:r>
            <a:r>
              <a:rPr lang="en-US" sz="2800" dirty="0">
                <a:solidFill>
                  <a:srgbClr val="FF0000"/>
                </a:solidFill>
                <a:cs typeface="+mn-cs"/>
              </a:rPr>
              <a:t>find</a:t>
            </a:r>
            <a:r>
              <a:rPr lang="en-US" sz="2800" dirty="0">
                <a:cs typeface="+mn-cs"/>
              </a:rPr>
              <a:t> also </a:t>
            </a:r>
            <a:r>
              <a:rPr lang="en-US" sz="2800" dirty="0">
                <a:solidFill>
                  <a:schemeClr val="hlink"/>
                </a:solidFill>
                <a:cs typeface="+mn-cs"/>
              </a:rPr>
              <a:t>O(log* n)</a:t>
            </a:r>
          </a:p>
        </p:txBody>
      </p:sp>
    </p:spTree>
    <p:extLst>
      <p:ext uri="{BB962C8B-B14F-4D97-AF65-F5344CB8AC3E}">
        <p14:creationId xmlns:p14="http://schemas.microsoft.com/office/powerpoint/2010/main" val="1909151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74CA2-8C2D-EF44-A673-3AC1574AA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Überlegung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890ED-6F6F-6040-B16A-FCF6E2B34C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DE" sz="2400" dirty="0"/>
              <a:t>Die Anzahl der Umhängevorgänge geht auf </a:t>
            </a:r>
            <a:r>
              <a:rPr lang="en-DE" sz="2400" dirty="0">
                <a:solidFill>
                  <a:srgbClr val="0833FF"/>
                </a:solidFill>
              </a:rPr>
              <a:t>find</a:t>
            </a:r>
            <a:r>
              <a:rPr lang="en-DE" sz="2400" dirty="0"/>
              <a:t> und hängt von </a:t>
            </a:r>
            <a:r>
              <a:rPr lang="en-DE" sz="2400" dirty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en-DE" sz="2400" dirty="0"/>
              <a:t> ab.</a:t>
            </a:r>
          </a:p>
          <a:p>
            <a:r>
              <a:rPr lang="en-DE" sz="2400" dirty="0"/>
              <a:t>Wir würden eigentlich gern die Arbeit für jeden Umhängevorgang auf </a:t>
            </a:r>
            <a:r>
              <a:rPr lang="en-DE" sz="2400" dirty="0">
                <a:solidFill>
                  <a:srgbClr val="0833FF"/>
                </a:solidFill>
              </a:rPr>
              <a:t>union</a:t>
            </a:r>
            <a:r>
              <a:rPr lang="en-DE" sz="2400" dirty="0"/>
              <a:t> umverteilen </a:t>
            </a:r>
            <a:br>
              <a:rPr lang="en-DE" sz="2400" dirty="0"/>
            </a:br>
            <a:r>
              <a:rPr lang="en-DE" sz="2400" dirty="0"/>
              <a:t>(“ aus Potentialverringerung bei </a:t>
            </a:r>
            <a:r>
              <a:rPr lang="en-DE" sz="2400" dirty="0">
                <a:solidFill>
                  <a:srgbClr val="0833FF"/>
                </a:solidFill>
              </a:rPr>
              <a:t>find</a:t>
            </a:r>
            <a:r>
              <a:rPr lang="en-DE" sz="2400" dirty="0"/>
              <a:t> bezahlen”)</a:t>
            </a:r>
          </a:p>
          <a:p>
            <a:r>
              <a:rPr lang="en-DE" sz="2400" dirty="0"/>
              <a:t>Warum können wir nicht alle Schritte von </a:t>
            </a:r>
            <a:r>
              <a:rPr lang="en-DE" sz="2400" dirty="0">
                <a:solidFill>
                  <a:srgbClr val="0833FF"/>
                </a:solidFill>
              </a:rPr>
              <a:t>find</a:t>
            </a:r>
            <a:r>
              <a:rPr lang="en-DE" sz="2400" dirty="0"/>
              <a:t> ausgehend von </a:t>
            </a:r>
            <a:r>
              <a:rPr lang="en-DE" sz="2400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en-DE" sz="2400" dirty="0"/>
              <a:t> auf die Union-Aufrufe umverteilen?</a:t>
            </a:r>
          </a:p>
          <a:p>
            <a:r>
              <a:rPr lang="en-DE" sz="2400" dirty="0"/>
              <a:t>Das wäre ja für </a:t>
            </a:r>
            <a:r>
              <a:rPr lang="en-DE" sz="2400" dirty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en-DE" sz="2400" dirty="0"/>
              <a:t> Elemente bei konstantem Umlenkungsaufwand maximal </a:t>
            </a:r>
            <a:r>
              <a:rPr lang="en-DE" sz="2400" dirty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en-DE" sz="2400" dirty="0"/>
              <a:t> Schritte</a:t>
            </a:r>
          </a:p>
          <a:p>
            <a:r>
              <a:rPr lang="en-DE" sz="2400" dirty="0"/>
              <a:t>Dann wäre </a:t>
            </a:r>
            <a:r>
              <a:rPr lang="en-DE" sz="2400" dirty="0">
                <a:solidFill>
                  <a:srgbClr val="0833FF"/>
                </a:solidFill>
              </a:rPr>
              <a:t>find</a:t>
            </a:r>
            <a:r>
              <a:rPr lang="en-DE" sz="2400" dirty="0"/>
              <a:t> doch amortisiert in </a:t>
            </a:r>
            <a:r>
              <a:rPr lang="en-DE" sz="2400" dirty="0">
                <a:solidFill>
                  <a:schemeClr val="accent1">
                    <a:lumMod val="50000"/>
                  </a:schemeClr>
                </a:solidFill>
              </a:rPr>
              <a:t>O(1)</a:t>
            </a:r>
            <a:r>
              <a:rPr lang="en-DE" sz="2400" dirty="0"/>
              <a:t>, oder?</a:t>
            </a:r>
          </a:p>
          <a:p>
            <a:r>
              <a:rPr lang="en-DE" sz="2400" dirty="0"/>
              <a:t>Haben wir eine Obergrenze für das Potential?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092BD3-6EA6-074D-9CE4-4AF509C7D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2390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718DC8EA-E38D-4A46-98A5-35D689E02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3EC08-35A8-1B43-BE19-68ED025AB5D4}" type="slidenum">
              <a:rPr lang="de-DE" altLang="en-DE"/>
              <a:pPr/>
              <a:t>39</a:t>
            </a:fld>
            <a:endParaRPr lang="de-DE" altLang="en-DE"/>
          </a:p>
        </p:txBody>
      </p:sp>
      <p:sp>
        <p:nvSpPr>
          <p:cNvPr id="234498" name="Rectangle 2">
            <a:extLst>
              <a:ext uri="{FF2B5EF4-FFF2-40B4-BE49-F238E27FC236}">
                <a16:creationId xmlns:a16="http://schemas.microsoft.com/office/drawing/2014/main" id="{D05265A7-E5C3-CD4D-80E3-E627CD24C5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Union-Find: </a:t>
            </a:r>
            <a:r>
              <a:rPr lang="en-US" dirty="0" err="1"/>
              <a:t>Amortisierte</a:t>
            </a:r>
            <a:r>
              <a:rPr lang="en-US" dirty="0"/>
              <a:t> </a:t>
            </a:r>
            <a:r>
              <a:rPr lang="en-US" dirty="0" err="1"/>
              <a:t>Analyse</a:t>
            </a:r>
            <a:endParaRPr lang="en-US" altLang="en-DE" dirty="0"/>
          </a:p>
        </p:txBody>
      </p:sp>
      <p:sp>
        <p:nvSpPr>
          <p:cNvPr id="234499" name="Rectangle 3">
            <a:extLst>
              <a:ext uri="{FF2B5EF4-FFF2-40B4-BE49-F238E27FC236}">
                <a16:creationId xmlns:a16="http://schemas.microsoft.com/office/drawing/2014/main" id="{31D65A15-A317-8945-B729-EC34147EB4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7283152" cy="520382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DE" dirty="0" err="1">
                <a:solidFill>
                  <a:schemeClr val="accent2"/>
                </a:solidFill>
              </a:rPr>
              <a:t>Maximales</a:t>
            </a:r>
            <a:r>
              <a:rPr lang="en-US" altLang="en-DE" dirty="0">
                <a:solidFill>
                  <a:schemeClr val="accent2"/>
                </a:solidFill>
              </a:rPr>
              <a:t> Potential, das </a:t>
            </a:r>
            <a:r>
              <a:rPr lang="en-US" altLang="en-DE" dirty="0" err="1">
                <a:solidFill>
                  <a:schemeClr val="accent2"/>
                </a:solidFill>
              </a:rPr>
              <a:t>durch</a:t>
            </a:r>
            <a:r>
              <a:rPr lang="en-US" altLang="en-DE" dirty="0">
                <a:solidFill>
                  <a:schemeClr val="accent2"/>
                </a:solidFill>
              </a:rPr>
              <a:t> </a:t>
            </a:r>
            <a:r>
              <a:rPr lang="en-US" altLang="en-DE" dirty="0" err="1">
                <a:solidFill>
                  <a:schemeClr val="accent2"/>
                </a:solidFill>
              </a:rPr>
              <a:t>alle</a:t>
            </a:r>
            <a:r>
              <a:rPr lang="en-US" altLang="en-DE" dirty="0">
                <a:solidFill>
                  <a:schemeClr val="accent2"/>
                </a:solidFill>
              </a:rPr>
              <a:t> Union-</a:t>
            </a:r>
            <a:r>
              <a:rPr lang="en-US" altLang="en-DE" dirty="0" err="1">
                <a:solidFill>
                  <a:schemeClr val="accent2"/>
                </a:solidFill>
              </a:rPr>
              <a:t>Operationen</a:t>
            </a:r>
            <a:r>
              <a:rPr lang="en-US" altLang="en-DE" dirty="0">
                <a:solidFill>
                  <a:schemeClr val="accent2"/>
                </a:solidFill>
              </a:rPr>
              <a:t> </a:t>
            </a:r>
            <a:r>
              <a:rPr lang="en-US" altLang="en-DE" dirty="0" err="1">
                <a:solidFill>
                  <a:schemeClr val="accent2"/>
                </a:solidFill>
              </a:rPr>
              <a:t>produziert</a:t>
            </a:r>
            <a:r>
              <a:rPr lang="en-US" altLang="en-DE" dirty="0">
                <a:solidFill>
                  <a:schemeClr val="accent2"/>
                </a:solidFill>
              </a:rPr>
              <a:t> </a:t>
            </a:r>
            <a:r>
              <a:rPr lang="en-US" altLang="en-DE" dirty="0" err="1">
                <a:solidFill>
                  <a:schemeClr val="accent2"/>
                </a:solidFill>
              </a:rPr>
              <a:t>wird</a:t>
            </a:r>
            <a:r>
              <a:rPr lang="en-US" altLang="en-DE" dirty="0">
                <a:solidFill>
                  <a:schemeClr val="accent2"/>
                </a:solidFill>
              </a:rPr>
              <a:t>:</a:t>
            </a:r>
          </a:p>
          <a:p>
            <a:r>
              <a:rPr lang="en-US" altLang="en-DE" dirty="0" err="1">
                <a:solidFill>
                  <a:schemeClr val="hlink"/>
                </a:solidFill>
              </a:rPr>
              <a:t>dist</a:t>
            </a:r>
            <a:r>
              <a:rPr lang="en-US" altLang="en-DE" dirty="0" err="1"/>
              <a:t>-Änderungen</a:t>
            </a:r>
            <a:r>
              <a:rPr lang="en-US" altLang="en-DE" dirty="0"/>
              <a:t> </a:t>
            </a:r>
            <a:r>
              <a:rPr lang="en-US" altLang="en-DE" dirty="0" err="1"/>
              <a:t>über</a:t>
            </a:r>
            <a:r>
              <a:rPr lang="en-US" altLang="en-DE" dirty="0"/>
              <a:t> </a:t>
            </a:r>
            <a:r>
              <a:rPr lang="en-US" altLang="en-DE" dirty="0" err="1"/>
              <a:t>alle</a:t>
            </a:r>
            <a:r>
              <a:rPr lang="en-US" altLang="en-DE" dirty="0"/>
              <a:t> Unions </a:t>
            </a:r>
            <a:r>
              <a:rPr lang="en-US" altLang="en-DE" dirty="0" err="1"/>
              <a:t>bzgl</a:t>
            </a:r>
            <a:r>
              <a:rPr lang="en-US" altLang="en-DE" dirty="0"/>
              <a:t>. </a:t>
            </a:r>
            <a:r>
              <a:rPr lang="en-US" altLang="en-DE" dirty="0">
                <a:solidFill>
                  <a:schemeClr val="hlink"/>
                </a:solidFill>
              </a:rPr>
              <a:t>T’</a:t>
            </a:r>
            <a:r>
              <a:rPr lang="en-US" altLang="en-DE" dirty="0"/>
              <a:t> </a:t>
            </a:r>
            <a:r>
              <a:rPr lang="en-US" altLang="en-DE" dirty="0" err="1"/>
              <a:t>ist</a:t>
            </a:r>
            <a:r>
              <a:rPr lang="en-US" altLang="en-DE" dirty="0"/>
              <a:t> </a:t>
            </a:r>
            <a:r>
              <a:rPr lang="en-US" altLang="en-DE" dirty="0" err="1"/>
              <a:t>gleich</a:t>
            </a:r>
            <a:r>
              <a:rPr lang="en-US" altLang="en-DE" dirty="0"/>
              <a:t> </a:t>
            </a:r>
            <a:r>
              <a:rPr lang="en-US" altLang="en-DE" dirty="0">
                <a:solidFill>
                  <a:schemeClr val="hlink"/>
                </a:solidFill>
                <a:latin typeface="Symbol" pitchFamily="2" charset="2"/>
                <a:sym typeface="Symbol" pitchFamily="2" charset="2"/>
              </a:rPr>
              <a:t></a:t>
            </a:r>
            <a:r>
              <a:rPr lang="en-US" altLang="en-DE" dirty="0">
                <a:solidFill>
                  <a:schemeClr val="hlink"/>
                </a:solidFill>
              </a:rPr>
              <a:t>(T’) </a:t>
            </a:r>
            <a:r>
              <a:rPr lang="en-US" altLang="en-DE" dirty="0"/>
              <a:t>(</a:t>
            </a:r>
            <a:r>
              <a:rPr lang="en-US" altLang="en-DE" dirty="0" err="1"/>
              <a:t>Reihenfolge</a:t>
            </a:r>
            <a:r>
              <a:rPr lang="en-US" altLang="en-DE" dirty="0"/>
              <a:t> der Unions </a:t>
            </a:r>
            <a:r>
              <a:rPr lang="en-US" altLang="en-DE" dirty="0" err="1"/>
              <a:t>egal</a:t>
            </a:r>
            <a:r>
              <a:rPr lang="en-US" altLang="en-DE" dirty="0"/>
              <a:t>)</a:t>
            </a:r>
          </a:p>
          <a:p>
            <a:endParaRPr lang="en-US" altLang="en-DE" dirty="0"/>
          </a:p>
          <a:p>
            <a:endParaRPr lang="en-US" altLang="en-DE" dirty="0"/>
          </a:p>
          <a:p>
            <a:endParaRPr lang="en-US" altLang="en-DE" dirty="0"/>
          </a:p>
          <a:p>
            <a:pPr marL="0" indent="0">
              <a:buNone/>
            </a:pPr>
            <a:endParaRPr lang="en-US" altLang="en-DE" dirty="0"/>
          </a:p>
          <a:p>
            <a:endParaRPr lang="en-US" altLang="en-DE" dirty="0"/>
          </a:p>
          <a:p>
            <a:r>
              <a:rPr lang="en-US" altLang="en-DE" dirty="0"/>
              <a:t>Potential von Baum </a:t>
            </a:r>
            <a:r>
              <a:rPr lang="en-US" altLang="en-DE" dirty="0">
                <a:solidFill>
                  <a:schemeClr val="hlink"/>
                </a:solidFill>
              </a:rPr>
              <a:t>T’</a:t>
            </a:r>
            <a:r>
              <a:rPr lang="en-US" altLang="en-DE" dirty="0"/>
              <a:t> </a:t>
            </a:r>
            <a:r>
              <a:rPr lang="en-US" altLang="en-DE" dirty="0" err="1"/>
              <a:t>mit</a:t>
            </a:r>
            <a:r>
              <a:rPr lang="en-US" altLang="en-DE" dirty="0"/>
              <a:t> </a:t>
            </a:r>
            <a:r>
              <a:rPr lang="en-US" altLang="en-DE" dirty="0">
                <a:solidFill>
                  <a:schemeClr val="hlink"/>
                </a:solidFill>
              </a:rPr>
              <a:t>n</a:t>
            </a:r>
            <a:r>
              <a:rPr lang="en-US" altLang="en-DE" dirty="0"/>
              <a:t> </a:t>
            </a:r>
            <a:r>
              <a:rPr lang="en-US" altLang="en-DE" dirty="0" err="1"/>
              <a:t>Knoten</a:t>
            </a:r>
            <a:r>
              <a:rPr lang="en-US" altLang="en-DE" dirty="0"/>
              <a:t>:</a:t>
            </a:r>
            <a:br>
              <a:rPr lang="en-US" altLang="en-DE" dirty="0"/>
            </a:br>
            <a:r>
              <a:rPr lang="en-US" altLang="en-DE" dirty="0"/>
              <a:t>    </a:t>
            </a:r>
            <a:r>
              <a:rPr lang="en-US" altLang="en-DE" dirty="0">
                <a:solidFill>
                  <a:schemeClr val="hlink"/>
                </a:solidFill>
                <a:latin typeface="Symbol" pitchFamily="2" charset="2"/>
                <a:sym typeface="Symbol" pitchFamily="2" charset="2"/>
              </a:rPr>
              <a:t></a:t>
            </a:r>
            <a:r>
              <a:rPr lang="en-US" altLang="en-DE" dirty="0">
                <a:solidFill>
                  <a:schemeClr val="hlink"/>
                </a:solidFill>
              </a:rPr>
              <a:t>(T’) </a:t>
            </a:r>
            <a:r>
              <a:rPr lang="en-US" altLang="en-DE" sz="2800" dirty="0">
                <a:solidFill>
                  <a:schemeClr val="hlink"/>
                </a:solidFill>
                <a:latin typeface="msam6" pitchFamily="34" charset="0"/>
              </a:rPr>
              <a:t>≤</a:t>
            </a:r>
            <a:r>
              <a:rPr lang="en-US" altLang="en-DE" dirty="0">
                <a:solidFill>
                  <a:schemeClr val="hlink"/>
                </a:solidFill>
              </a:rPr>
              <a:t> c </a:t>
            </a:r>
            <a:r>
              <a:rPr lang="en-US" altLang="en-DE" dirty="0">
                <a:solidFill>
                  <a:schemeClr val="hlink"/>
                </a:solidFill>
                <a:latin typeface="Symbol" pitchFamily="2" charset="2"/>
                <a:sym typeface="Symbol" pitchFamily="2" charset="2"/>
              </a:rPr>
              <a:t></a:t>
            </a:r>
            <a:r>
              <a:rPr lang="en-US" altLang="en-DE" baseline="-25000" dirty="0" err="1">
                <a:solidFill>
                  <a:schemeClr val="hlink"/>
                </a:solidFill>
                <a:sym typeface="Symbol" pitchFamily="2" charset="2"/>
              </a:rPr>
              <a:t>i</a:t>
            </a:r>
            <a:r>
              <a:rPr lang="en-US" altLang="en-DE" baseline="-25000" dirty="0">
                <a:solidFill>
                  <a:schemeClr val="hlink"/>
                </a:solidFill>
                <a:sym typeface="Symbol" pitchFamily="2" charset="2"/>
              </a:rPr>
              <a:t>=0</a:t>
            </a:r>
            <a:r>
              <a:rPr lang="en-US" altLang="en-DE" baseline="30000" dirty="0">
                <a:solidFill>
                  <a:schemeClr val="hlink"/>
                </a:solidFill>
                <a:sym typeface="Symbol" pitchFamily="2" charset="2"/>
              </a:rPr>
              <a:t>log* n</a:t>
            </a:r>
            <a:r>
              <a:rPr lang="en-US" altLang="en-DE" dirty="0">
                <a:solidFill>
                  <a:schemeClr val="hlink"/>
                </a:solidFill>
              </a:rPr>
              <a:t> </a:t>
            </a:r>
            <a:r>
              <a:rPr lang="en-US" altLang="en-DE" dirty="0">
                <a:solidFill>
                  <a:schemeClr val="hlink"/>
                </a:solidFill>
                <a:latin typeface="Symbol" pitchFamily="2" charset="2"/>
                <a:sym typeface="Symbol" pitchFamily="2" charset="2"/>
              </a:rPr>
              <a:t></a:t>
            </a:r>
            <a:r>
              <a:rPr lang="en-US" altLang="en-DE" baseline="-25000" dirty="0" err="1">
                <a:solidFill>
                  <a:schemeClr val="hlink"/>
                </a:solidFill>
                <a:sym typeface="Symbol" pitchFamily="2" charset="2"/>
              </a:rPr>
              <a:t>x:rank</a:t>
            </a:r>
            <a:r>
              <a:rPr lang="en-US" altLang="en-DE" baseline="-25000" dirty="0">
                <a:solidFill>
                  <a:schemeClr val="hlink"/>
                </a:solidFill>
                <a:sym typeface="Symbol" pitchFamily="2" charset="2"/>
              </a:rPr>
              <a:t>(x)=</a:t>
            </a:r>
            <a:r>
              <a:rPr lang="en-US" altLang="en-DE" sz="2800" baseline="-25000" dirty="0">
                <a:solidFill>
                  <a:schemeClr val="hlink"/>
                </a:solidFill>
                <a:sym typeface="Symbol" pitchFamily="2" charset="2"/>
              </a:rPr>
              <a:t> [</a:t>
            </a:r>
            <a:r>
              <a:rPr lang="en-US" altLang="en-DE" sz="2800" baseline="-25000" dirty="0">
                <a:solidFill>
                  <a:schemeClr val="accent1">
                    <a:lumMod val="50000"/>
                  </a:schemeClr>
                </a:solidFill>
                <a:sym typeface="Symbol" pitchFamily="2" charset="2"/>
              </a:rPr>
              <a:t>a</a:t>
            </a:r>
            <a:r>
              <a:rPr lang="en-US" altLang="en-DE" sz="2800" baseline="-50000" dirty="0">
                <a:solidFill>
                  <a:schemeClr val="accent1">
                    <a:lumMod val="50000"/>
                  </a:schemeClr>
                </a:solidFill>
                <a:sym typeface="Symbol" pitchFamily="2" charset="2"/>
              </a:rPr>
              <a:t>i-1</a:t>
            </a:r>
            <a:r>
              <a:rPr lang="en-US" altLang="en-DE" sz="2800" baseline="-25000" dirty="0">
                <a:solidFill>
                  <a:schemeClr val="accent1">
                    <a:lumMod val="50000"/>
                  </a:schemeClr>
                </a:solidFill>
                <a:sym typeface="Symbol" pitchFamily="2" charset="2"/>
              </a:rPr>
              <a:t>+1, a</a:t>
            </a:r>
            <a:r>
              <a:rPr lang="en-US" altLang="en-DE" sz="2800" baseline="-50000" dirty="0">
                <a:solidFill>
                  <a:schemeClr val="accent1">
                    <a:lumMod val="50000"/>
                  </a:schemeClr>
                </a:solidFill>
                <a:sym typeface="Symbol" pitchFamily="2" charset="2"/>
              </a:rPr>
              <a:t>i</a:t>
            </a:r>
            <a:r>
              <a:rPr lang="en-US" altLang="en-DE" sz="2800" baseline="-25000" dirty="0">
                <a:solidFill>
                  <a:schemeClr val="hlink"/>
                </a:solidFill>
                <a:sym typeface="Symbol" pitchFamily="2" charset="2"/>
              </a:rPr>
              <a:t>]</a:t>
            </a:r>
            <a:r>
              <a:rPr lang="en-US" altLang="en-DE" dirty="0">
                <a:solidFill>
                  <a:schemeClr val="hlink"/>
                </a:solidFill>
              </a:rPr>
              <a:t> </a:t>
            </a:r>
            <a:r>
              <a:rPr lang="en-US" altLang="en-DE" dirty="0" err="1">
                <a:solidFill>
                  <a:schemeClr val="hlink"/>
                </a:solidFill>
              </a:rPr>
              <a:t>dist</a:t>
            </a:r>
            <a:r>
              <a:rPr lang="en-US" altLang="en-DE" dirty="0">
                <a:solidFill>
                  <a:schemeClr val="hlink"/>
                </a:solidFill>
              </a:rPr>
              <a:t>(x)</a:t>
            </a:r>
          </a:p>
        </p:txBody>
      </p:sp>
      <p:sp>
        <p:nvSpPr>
          <p:cNvPr id="234500" name="AutoShape 4">
            <a:extLst>
              <a:ext uri="{FF2B5EF4-FFF2-40B4-BE49-F238E27FC236}">
                <a16:creationId xmlns:a16="http://schemas.microsoft.com/office/drawing/2014/main" id="{4054B895-601D-254B-B19B-A63309C8D7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0475" y="3644900"/>
            <a:ext cx="1057275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DE" sz="2400"/>
              <a:t>T</a:t>
            </a:r>
            <a:r>
              <a:rPr lang="en-US" altLang="en-DE" sz="2400" baseline="-25000"/>
              <a:t>1</a:t>
            </a:r>
          </a:p>
        </p:txBody>
      </p:sp>
      <p:sp>
        <p:nvSpPr>
          <p:cNvPr id="234501" name="AutoShape 5">
            <a:extLst>
              <a:ext uri="{FF2B5EF4-FFF2-40B4-BE49-F238E27FC236}">
                <a16:creationId xmlns:a16="http://schemas.microsoft.com/office/drawing/2014/main" id="{16AEAAA4-2614-974C-9E05-47ACA1CB79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775" y="3644900"/>
            <a:ext cx="1057275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DE" sz="2400"/>
              <a:t>T</a:t>
            </a:r>
            <a:r>
              <a:rPr lang="en-US" altLang="en-DE" sz="2400" baseline="-25000"/>
              <a:t>2</a:t>
            </a:r>
          </a:p>
        </p:txBody>
      </p:sp>
      <p:sp>
        <p:nvSpPr>
          <p:cNvPr id="234502" name="AutoShape 6">
            <a:extLst>
              <a:ext uri="{FF2B5EF4-FFF2-40B4-BE49-F238E27FC236}">
                <a16:creationId xmlns:a16="http://schemas.microsoft.com/office/drawing/2014/main" id="{6EF00E24-AEA9-DC41-9948-FA0E8F4A54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725" y="3644900"/>
            <a:ext cx="1057275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DE" sz="2400"/>
              <a:t>T</a:t>
            </a:r>
            <a:r>
              <a:rPr lang="en-US" altLang="en-DE" sz="2400" baseline="-25000"/>
              <a:t>1</a:t>
            </a:r>
          </a:p>
        </p:txBody>
      </p:sp>
      <p:sp>
        <p:nvSpPr>
          <p:cNvPr id="234503" name="AutoShape 7">
            <a:extLst>
              <a:ext uri="{FF2B5EF4-FFF2-40B4-BE49-F238E27FC236}">
                <a16:creationId xmlns:a16="http://schemas.microsoft.com/office/drawing/2014/main" id="{DF92972C-F8E7-DC4C-93F7-C24830EF0F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3213100"/>
            <a:ext cx="1057275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DE" sz="2400"/>
              <a:t>T</a:t>
            </a:r>
            <a:r>
              <a:rPr lang="en-US" altLang="en-DE" sz="2400" baseline="-25000"/>
              <a:t>2</a:t>
            </a:r>
          </a:p>
        </p:txBody>
      </p:sp>
      <p:sp>
        <p:nvSpPr>
          <p:cNvPr id="234504" name="Line 8">
            <a:extLst>
              <a:ext uri="{FF2B5EF4-FFF2-40B4-BE49-F238E27FC236}">
                <a16:creationId xmlns:a16="http://schemas.microsoft.com/office/drawing/2014/main" id="{90DAD505-FB1C-3A45-B2D3-490C0AD364E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97550" y="3213100"/>
            <a:ext cx="10795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234505" name="Line 9">
            <a:extLst>
              <a:ext uri="{FF2B5EF4-FFF2-40B4-BE49-F238E27FC236}">
                <a16:creationId xmlns:a16="http://schemas.microsoft.com/office/drawing/2014/main" id="{43B4184F-7AA8-0743-B288-9B388C7C5C3C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0200" y="4005263"/>
            <a:ext cx="865188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234506" name="AutoShape 10">
            <a:extLst>
              <a:ext uri="{FF2B5EF4-FFF2-40B4-BE49-F238E27FC236}">
                <a16:creationId xmlns:a16="http://schemas.microsoft.com/office/drawing/2014/main" id="{1F754199-AB35-4943-B78A-D98375265F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1500" y="3644900"/>
            <a:ext cx="360363" cy="360363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DE"/>
          </a:p>
        </p:txBody>
      </p:sp>
      <p:sp>
        <p:nvSpPr>
          <p:cNvPr id="234507" name="Text Box 11">
            <a:extLst>
              <a:ext uri="{FF2B5EF4-FFF2-40B4-BE49-F238E27FC236}">
                <a16:creationId xmlns:a16="http://schemas.microsoft.com/office/drawing/2014/main" id="{EF69CFD8-3808-F14E-8FB2-9179361D1A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7175" y="2971800"/>
            <a:ext cx="2047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DE" sz="2000"/>
              <a:t>dist-Änderungen</a:t>
            </a:r>
          </a:p>
        </p:txBody>
      </p:sp>
      <p:sp>
        <p:nvSpPr>
          <p:cNvPr id="234508" name="Line 12">
            <a:extLst>
              <a:ext uri="{FF2B5EF4-FFF2-40B4-BE49-F238E27FC236}">
                <a16:creationId xmlns:a16="http://schemas.microsoft.com/office/drawing/2014/main" id="{AFACC01B-B09F-3F4C-9FBD-B6D9154A89D8}"/>
              </a:ext>
            </a:extLst>
          </p:cNvPr>
          <p:cNvSpPr>
            <a:spLocks noChangeShapeType="1"/>
          </p:cNvSpPr>
          <p:nvPr/>
        </p:nvSpPr>
        <p:spPr bwMode="auto">
          <a:xfrm>
            <a:off x="5076825" y="3357563"/>
            <a:ext cx="574675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DE"/>
          </a:p>
        </p:txBody>
      </p:sp>
      <p:sp>
        <p:nvSpPr>
          <p:cNvPr id="2" name="Cloud Callout 1">
            <a:extLst>
              <a:ext uri="{FF2B5EF4-FFF2-40B4-BE49-F238E27FC236}">
                <a16:creationId xmlns:a16="http://schemas.microsoft.com/office/drawing/2014/main" id="{D7E2C1AD-6B9D-FB4E-A1F0-3DA4433769F3}"/>
              </a:ext>
            </a:extLst>
          </p:cNvPr>
          <p:cNvSpPr/>
          <p:nvPr/>
        </p:nvSpPr>
        <p:spPr>
          <a:xfrm>
            <a:off x="6877050" y="4437112"/>
            <a:ext cx="2087563" cy="1800200"/>
          </a:xfrm>
          <a:prstGeom prst="cloudCallout">
            <a:avLst>
              <a:gd name="adj1" fmla="val -54984"/>
              <a:gd name="adj2" fmla="val -2789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  <a:r>
              <a:rPr lang="en-DE" dirty="0">
                <a:solidFill>
                  <a:schemeClr val="tx1"/>
                </a:solidFill>
              </a:rPr>
              <a:t>lass(T</a:t>
            </a:r>
            <a:r>
              <a:rPr lang="en-DE" baseline="-25000" dirty="0">
                <a:solidFill>
                  <a:schemeClr val="tx1"/>
                </a:solidFill>
              </a:rPr>
              <a:t>1</a:t>
            </a:r>
            <a:r>
              <a:rPr lang="en-DE" dirty="0">
                <a:solidFill>
                  <a:schemeClr val="tx1"/>
                </a:solidFill>
              </a:rPr>
              <a:t>) = class(T</a:t>
            </a:r>
            <a:r>
              <a:rPr lang="en-DE" baseline="-25000" dirty="0">
                <a:solidFill>
                  <a:schemeClr val="tx1"/>
                </a:solidFill>
              </a:rPr>
              <a:t>2</a:t>
            </a:r>
            <a:r>
              <a:rPr lang="en-DE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99471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4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F3A9A-1266-0B4D-9A1F-5DE403422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Datenstruktur für Disjunkte Mengen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42B30B-3EC1-EC49-8FCD-5AE294972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68875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Wozu brauchen wir so eine Datenstruktur?</a:t>
            </a:r>
          </a:p>
          <a:p>
            <a:r>
              <a:rPr lang="de-DE" dirty="0"/>
              <a:t>Anwendungen im Bereich Data-Mining</a:t>
            </a:r>
          </a:p>
          <a:p>
            <a:pPr lvl="1"/>
            <a:r>
              <a:rPr lang="de-DE" dirty="0"/>
              <a:t>Clusterbildung und Clusterverschmelzung</a:t>
            </a:r>
          </a:p>
          <a:p>
            <a:r>
              <a:rPr lang="de-DE" dirty="0"/>
              <a:t>Effiziente Implementierung von Algorithmen</a:t>
            </a:r>
            <a:br>
              <a:rPr lang="de-DE" dirty="0"/>
            </a:br>
            <a:r>
              <a:rPr lang="de-DE" dirty="0"/>
              <a:t>für Graphen (kommt demnächst)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Was muss die Datenstruktur möglichst in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O(1)</a:t>
            </a:r>
            <a:r>
              <a:rPr lang="de-DE" dirty="0"/>
              <a:t> können?</a:t>
            </a:r>
          </a:p>
          <a:p>
            <a:r>
              <a:rPr lang="de-DE" dirty="0"/>
              <a:t>Testen, ob zwei Elemente zu derselben Menge gehören</a:t>
            </a:r>
          </a:p>
          <a:p>
            <a:r>
              <a:rPr lang="de-DE" dirty="0"/>
              <a:t>Zwei Mengen vereinigen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2272F6-1E85-E145-BF50-4212C9316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4266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E000EC-946E-A94B-BF1F-9F9E72A48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CDC00-ED8E-A243-9EAF-168F85D9FA88}" type="slidenum">
              <a:rPr lang="de-DE" altLang="en-DE"/>
              <a:pPr/>
              <a:t>40</a:t>
            </a:fld>
            <a:endParaRPr lang="de-DE" altLang="en-DE"/>
          </a:p>
        </p:txBody>
      </p:sp>
      <p:sp>
        <p:nvSpPr>
          <p:cNvPr id="235522" name="Rectangle 2">
            <a:extLst>
              <a:ext uri="{FF2B5EF4-FFF2-40B4-BE49-F238E27FC236}">
                <a16:creationId xmlns:a16="http://schemas.microsoft.com/office/drawing/2014/main" id="{17CE394F-649B-2E47-9964-93D05F630C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Union-Find: </a:t>
            </a:r>
            <a:r>
              <a:rPr lang="en-US" dirty="0" err="1"/>
              <a:t>Amortisierte</a:t>
            </a:r>
            <a:r>
              <a:rPr lang="en-US" dirty="0"/>
              <a:t> </a:t>
            </a:r>
            <a:r>
              <a:rPr lang="en-US" dirty="0" err="1"/>
              <a:t>Analyse</a:t>
            </a:r>
            <a:endParaRPr lang="en-US" altLang="en-DE" dirty="0"/>
          </a:p>
        </p:txBody>
      </p:sp>
      <p:sp>
        <p:nvSpPr>
          <p:cNvPr id="235523" name="Rectangle 3">
            <a:extLst>
              <a:ext uri="{FF2B5EF4-FFF2-40B4-BE49-F238E27FC236}">
                <a16:creationId xmlns:a16="http://schemas.microsoft.com/office/drawing/2014/main" id="{52364449-C500-B04D-967E-1A78BB5C9B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20382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DE" sz="2400" dirty="0">
                <a:solidFill>
                  <a:schemeClr val="hlink"/>
                </a:solidFill>
                <a:latin typeface="Symbol" pitchFamily="2" charset="2"/>
                <a:sym typeface="Symbol" pitchFamily="2" charset="2"/>
              </a:rPr>
              <a:t> </a:t>
            </a:r>
            <a:r>
              <a:rPr lang="en-US" altLang="en-DE" sz="2400" dirty="0">
                <a:solidFill>
                  <a:schemeClr val="hlink"/>
                </a:solidFill>
              </a:rPr>
              <a:t>(T’) 	</a:t>
            </a:r>
            <a:r>
              <a:rPr lang="en-US" altLang="en-DE" sz="2000" dirty="0">
                <a:solidFill>
                  <a:schemeClr val="hlink"/>
                </a:solidFill>
                <a:latin typeface="msam6" pitchFamily="34" charset="0"/>
              </a:rPr>
              <a:t>≤</a:t>
            </a:r>
            <a:r>
              <a:rPr lang="en-US" altLang="en-DE" sz="2400" dirty="0">
                <a:solidFill>
                  <a:schemeClr val="hlink"/>
                </a:solidFill>
              </a:rPr>
              <a:t> c </a:t>
            </a:r>
            <a:r>
              <a:rPr lang="en-US" altLang="en-DE" sz="2400" dirty="0">
                <a:solidFill>
                  <a:schemeClr val="hlink"/>
                </a:solidFill>
                <a:latin typeface="Symbol" pitchFamily="2" charset="2"/>
                <a:sym typeface="Symbol" pitchFamily="2" charset="2"/>
              </a:rPr>
              <a:t></a:t>
            </a:r>
            <a:r>
              <a:rPr lang="en-US" altLang="en-DE" sz="2400" baseline="-25000" dirty="0" err="1">
                <a:solidFill>
                  <a:schemeClr val="hlink"/>
                </a:solidFill>
                <a:sym typeface="Symbol" pitchFamily="2" charset="2"/>
              </a:rPr>
              <a:t>i</a:t>
            </a:r>
            <a:r>
              <a:rPr lang="en-US" altLang="en-DE" sz="2400" baseline="-25000" dirty="0">
                <a:solidFill>
                  <a:schemeClr val="hlink"/>
                </a:solidFill>
                <a:sym typeface="Symbol" pitchFamily="2" charset="2"/>
              </a:rPr>
              <a:t>=0</a:t>
            </a:r>
            <a:r>
              <a:rPr lang="en-US" altLang="en-DE" sz="2400" baseline="30000" dirty="0">
                <a:solidFill>
                  <a:schemeClr val="hlink"/>
                </a:solidFill>
                <a:sym typeface="Symbol" pitchFamily="2" charset="2"/>
              </a:rPr>
              <a:t>log* n</a:t>
            </a:r>
            <a:r>
              <a:rPr lang="en-US" altLang="en-DE" sz="2400" dirty="0">
                <a:solidFill>
                  <a:schemeClr val="hlink"/>
                </a:solidFill>
              </a:rPr>
              <a:t> </a:t>
            </a:r>
            <a:r>
              <a:rPr lang="en-US" altLang="en-DE" sz="2400" dirty="0">
                <a:solidFill>
                  <a:schemeClr val="hlink"/>
                </a:solidFill>
                <a:latin typeface="Symbol" pitchFamily="2" charset="2"/>
                <a:sym typeface="Symbol" pitchFamily="2" charset="2"/>
              </a:rPr>
              <a:t></a:t>
            </a:r>
            <a:r>
              <a:rPr lang="en-US" altLang="en-DE" sz="2400" baseline="-25000" dirty="0" err="1">
                <a:solidFill>
                  <a:schemeClr val="hlink"/>
                </a:solidFill>
                <a:sym typeface="Symbol" pitchFamily="2" charset="2"/>
              </a:rPr>
              <a:t>x:rank</a:t>
            </a:r>
            <a:r>
              <a:rPr lang="en-US" altLang="en-DE" sz="2400" baseline="-25000" dirty="0">
                <a:solidFill>
                  <a:schemeClr val="hlink"/>
                </a:solidFill>
                <a:sym typeface="Symbol" pitchFamily="2" charset="2"/>
              </a:rPr>
              <a:t>(x)∈[</a:t>
            </a:r>
            <a:r>
              <a:rPr lang="en-US" altLang="en-DE" sz="2400" baseline="-25000" dirty="0">
                <a:solidFill>
                  <a:srgbClr val="FF0000"/>
                </a:solidFill>
                <a:sym typeface="Symbol" pitchFamily="2" charset="2"/>
              </a:rPr>
              <a:t>a</a:t>
            </a:r>
            <a:r>
              <a:rPr lang="en-US" altLang="en-DE" sz="2400" baseline="-50000" dirty="0">
                <a:solidFill>
                  <a:srgbClr val="FF0000"/>
                </a:solidFill>
                <a:sym typeface="Symbol" pitchFamily="2" charset="2"/>
              </a:rPr>
              <a:t>i-1</a:t>
            </a:r>
            <a:r>
              <a:rPr lang="en-US" altLang="en-DE" sz="2400" baseline="-25000" dirty="0">
                <a:solidFill>
                  <a:srgbClr val="FF0000"/>
                </a:solidFill>
                <a:sym typeface="Symbol" pitchFamily="2" charset="2"/>
              </a:rPr>
              <a:t>+1, </a:t>
            </a:r>
            <a:r>
              <a:rPr lang="en-US" altLang="en-DE" sz="2400" baseline="-25000" dirty="0">
                <a:solidFill>
                  <a:schemeClr val="accent1">
                    <a:lumMod val="50000"/>
                  </a:schemeClr>
                </a:solidFill>
                <a:sym typeface="Symbol" pitchFamily="2" charset="2"/>
              </a:rPr>
              <a:t>a</a:t>
            </a:r>
            <a:r>
              <a:rPr lang="en-US" altLang="en-DE" sz="2400" baseline="-50000" dirty="0">
                <a:solidFill>
                  <a:schemeClr val="accent1">
                    <a:lumMod val="50000"/>
                  </a:schemeClr>
                </a:solidFill>
                <a:sym typeface="Symbol" pitchFamily="2" charset="2"/>
              </a:rPr>
              <a:t>i</a:t>
            </a:r>
            <a:r>
              <a:rPr lang="en-US" altLang="en-DE" sz="2400" baseline="-25000" dirty="0">
                <a:solidFill>
                  <a:schemeClr val="hlink"/>
                </a:solidFill>
                <a:sym typeface="Symbol" pitchFamily="2" charset="2"/>
              </a:rPr>
              <a:t>]</a:t>
            </a:r>
            <a:r>
              <a:rPr lang="en-US" altLang="en-DE" sz="2400" dirty="0">
                <a:solidFill>
                  <a:schemeClr val="hlink"/>
                </a:solidFill>
              </a:rPr>
              <a:t> </a:t>
            </a:r>
            <a:r>
              <a:rPr lang="en-US" altLang="en-DE" sz="2400" dirty="0" err="1">
                <a:solidFill>
                  <a:schemeClr val="hlink"/>
                </a:solidFill>
              </a:rPr>
              <a:t>dist</a:t>
            </a:r>
            <a:r>
              <a:rPr lang="en-US" altLang="en-DE" sz="2400" dirty="0">
                <a:solidFill>
                  <a:schemeClr val="hlink"/>
                </a:solidFill>
              </a:rPr>
              <a:t>(x)</a:t>
            </a:r>
          </a:p>
          <a:p>
            <a:pPr marL="12700" indent="-12700">
              <a:buFontTx/>
              <a:buNone/>
            </a:pPr>
            <a:endParaRPr lang="en-US" altLang="en-DE" sz="2000" dirty="0"/>
          </a:p>
          <a:p>
            <a:pPr marL="12700" indent="-12700">
              <a:buFontTx/>
              <a:buNone/>
            </a:pPr>
            <a:r>
              <a:rPr lang="en-US" altLang="en-DE" sz="2000" dirty="0" err="1"/>
              <a:t>Alle</a:t>
            </a:r>
            <a:r>
              <a:rPr lang="en-US" altLang="en-DE" sz="2000" dirty="0"/>
              <a:t> </a:t>
            </a:r>
            <a:r>
              <a:rPr lang="en-US" altLang="en-DE" sz="2000" dirty="0" err="1"/>
              <a:t>Unterbäume</a:t>
            </a:r>
            <a:r>
              <a:rPr lang="en-US" altLang="en-DE" sz="2000" dirty="0"/>
              <a:t>, </a:t>
            </a:r>
            <a:r>
              <a:rPr lang="en-US" altLang="en-DE" sz="2000" dirty="0" err="1"/>
              <a:t>deren</a:t>
            </a:r>
            <a:r>
              <a:rPr lang="en-US" altLang="en-DE" sz="2000" dirty="0"/>
              <a:t> </a:t>
            </a:r>
            <a:r>
              <a:rPr lang="en-US" altLang="en-DE" sz="2000" dirty="0" err="1"/>
              <a:t>Wurzel</a:t>
            </a:r>
            <a:r>
              <a:rPr lang="en-US" altLang="en-DE" sz="2000" dirty="0"/>
              <a:t> </a:t>
            </a:r>
            <a:r>
              <a:rPr lang="en-US" altLang="en-DE" sz="2000" dirty="0">
                <a:solidFill>
                  <a:schemeClr val="hlink"/>
                </a:solidFill>
              </a:rPr>
              <a:t>x</a:t>
            </a:r>
            <a:r>
              <a:rPr lang="en-US" altLang="en-DE" sz="2000" dirty="0"/>
              <a:t> den Rang </a:t>
            </a:r>
            <a:r>
              <a:rPr lang="en-US" altLang="en-DE" sz="2000" dirty="0">
                <a:solidFill>
                  <a:schemeClr val="hlink"/>
                </a:solidFill>
              </a:rPr>
              <a:t>rank(x)=j</a:t>
            </a:r>
            <a:r>
              <a:rPr lang="en-US" altLang="en-DE" sz="2000" dirty="0"/>
              <a:t> </a:t>
            </a:r>
            <a:r>
              <a:rPr lang="en-US" altLang="en-DE" sz="2000" dirty="0" err="1"/>
              <a:t>haben</a:t>
            </a:r>
            <a:r>
              <a:rPr lang="en-US" altLang="en-DE" sz="2000" dirty="0"/>
              <a:t>, </a:t>
            </a:r>
            <a:r>
              <a:rPr lang="en-US" altLang="en-DE" sz="2000" dirty="0" err="1"/>
              <a:t>sind</a:t>
            </a:r>
            <a:r>
              <a:rPr lang="en-US" altLang="en-DE" sz="2000" dirty="0"/>
              <a:t> </a:t>
            </a:r>
            <a:r>
              <a:rPr lang="en-US" altLang="en-DE" sz="2000" dirty="0" err="1"/>
              <a:t>disjunkt</a:t>
            </a:r>
            <a:r>
              <a:rPr lang="en-US" altLang="en-DE" sz="2000" dirty="0"/>
              <a:t> und </a:t>
            </a:r>
            <a:r>
              <a:rPr lang="en-US" altLang="en-DE" sz="2000" dirty="0" err="1"/>
              <a:t>enthalten</a:t>
            </a:r>
            <a:r>
              <a:rPr lang="en-US" altLang="en-DE" sz="2000" dirty="0"/>
              <a:t> </a:t>
            </a:r>
            <a:r>
              <a:rPr lang="en-US" altLang="en-DE" sz="2000" dirty="0" err="1"/>
              <a:t>jeweils</a:t>
            </a:r>
            <a:r>
              <a:rPr lang="en-US" altLang="en-DE" sz="2000" dirty="0"/>
              <a:t> </a:t>
            </a:r>
            <a:r>
              <a:rPr lang="en-US" altLang="en-DE" sz="2000" dirty="0">
                <a:latin typeface="msam6" pitchFamily="34" charset="0"/>
              </a:rPr>
              <a:t>mind. </a:t>
            </a:r>
            <a:r>
              <a:rPr lang="en-US" altLang="en-DE" sz="2000" dirty="0">
                <a:solidFill>
                  <a:schemeClr val="hlink"/>
                </a:solidFill>
              </a:rPr>
              <a:t>2</a:t>
            </a:r>
            <a:r>
              <a:rPr lang="en-US" altLang="en-DE" sz="2000" baseline="30000" dirty="0">
                <a:solidFill>
                  <a:schemeClr val="hlink"/>
                </a:solidFill>
              </a:rPr>
              <a:t>j</a:t>
            </a:r>
            <a:r>
              <a:rPr lang="en-US" altLang="en-DE" sz="2000" dirty="0"/>
              <a:t> </a:t>
            </a:r>
            <a:r>
              <a:rPr lang="en-US" altLang="en-DE" sz="2000" dirty="0" err="1"/>
              <a:t>Knoten</a:t>
            </a:r>
            <a:r>
              <a:rPr lang="en-US" altLang="en-DE" sz="2000" dirty="0"/>
              <a:t>: Es </a:t>
            </a:r>
            <a:r>
              <a:rPr lang="en-US" altLang="en-DE" sz="2000" dirty="0" err="1"/>
              <a:t>gibt</a:t>
            </a:r>
            <a:r>
              <a:rPr lang="en-US" altLang="en-DE" sz="2000" dirty="0"/>
              <a:t> </a:t>
            </a:r>
            <a:r>
              <a:rPr lang="en-US" altLang="en-DE" sz="2000" dirty="0">
                <a:solidFill>
                  <a:schemeClr val="accent1">
                    <a:lumMod val="50000"/>
                  </a:schemeClr>
                </a:solidFill>
              </a:rPr>
              <a:t>n/2</a:t>
            </a:r>
            <a:r>
              <a:rPr lang="en-US" altLang="en-DE" sz="2000" baseline="30000" dirty="0">
                <a:solidFill>
                  <a:schemeClr val="accent1">
                    <a:lumMod val="50000"/>
                  </a:schemeClr>
                </a:solidFill>
              </a:rPr>
              <a:t>j</a:t>
            </a:r>
            <a:r>
              <a:rPr lang="en-US" altLang="en-DE" sz="2000" dirty="0"/>
              <a:t> </a:t>
            </a:r>
            <a:r>
              <a:rPr lang="en-US" altLang="en-DE" sz="2000" dirty="0" err="1"/>
              <a:t>Bäume</a:t>
            </a:r>
            <a:r>
              <a:rPr lang="en-US" altLang="en-DE" sz="2000" dirty="0"/>
              <a:t> der </a:t>
            </a:r>
            <a:r>
              <a:rPr lang="en-US" altLang="en-DE" sz="2000" dirty="0" err="1"/>
              <a:t>Tiefe</a:t>
            </a:r>
            <a:r>
              <a:rPr lang="en-US" altLang="en-DE" sz="2000" dirty="0"/>
              <a:t> </a:t>
            </a:r>
            <a:r>
              <a:rPr lang="en-US" altLang="en-DE" sz="2000" dirty="0">
                <a:solidFill>
                  <a:schemeClr val="accent1">
                    <a:lumMod val="50000"/>
                  </a:schemeClr>
                </a:solidFill>
              </a:rPr>
              <a:t>j</a:t>
            </a:r>
            <a:br>
              <a:rPr lang="en-US" altLang="en-DE" sz="2000" dirty="0"/>
            </a:br>
            <a:r>
              <a:rPr lang="en-US" altLang="en-DE" sz="2000" dirty="0"/>
              <a:t>(</a:t>
            </a:r>
            <a:r>
              <a:rPr lang="en-US" altLang="en-DE" sz="2000" dirty="0" err="1"/>
              <a:t>siehe</a:t>
            </a:r>
            <a:r>
              <a:rPr lang="en-US" altLang="en-DE" sz="2000" dirty="0"/>
              <a:t> </a:t>
            </a:r>
            <a:r>
              <a:rPr lang="en-US" altLang="en-DE" sz="2000" dirty="0" err="1"/>
              <a:t>Beobachtung</a:t>
            </a:r>
            <a:r>
              <a:rPr lang="en-US" altLang="en-DE" sz="2000" dirty="0"/>
              <a:t> (*))</a:t>
            </a:r>
            <a:endParaRPr lang="en-US" altLang="en-DE" sz="2000" dirty="0">
              <a:solidFill>
                <a:schemeClr val="hlink"/>
              </a:solidFill>
            </a:endParaRPr>
          </a:p>
          <a:p>
            <a:pPr>
              <a:buFontTx/>
              <a:buNone/>
            </a:pPr>
            <a:r>
              <a:rPr lang="en-US" altLang="en-DE" sz="2400" dirty="0">
                <a:solidFill>
                  <a:schemeClr val="hlink"/>
                </a:solidFill>
              </a:rPr>
              <a:t> 		</a:t>
            </a:r>
          </a:p>
          <a:p>
            <a:pPr>
              <a:buFontTx/>
              <a:buNone/>
            </a:pPr>
            <a:r>
              <a:rPr lang="en-US" altLang="en-DE" sz="2400" dirty="0">
                <a:solidFill>
                  <a:schemeClr val="hlink"/>
                </a:solidFill>
                <a:latin typeface="Symbol" pitchFamily="2" charset="2"/>
                <a:sym typeface="Symbol" pitchFamily="2" charset="2"/>
              </a:rPr>
              <a:t></a:t>
            </a:r>
            <a:r>
              <a:rPr lang="en-US" altLang="en-DE" sz="2400" dirty="0">
                <a:solidFill>
                  <a:schemeClr val="hlink"/>
                </a:solidFill>
              </a:rPr>
              <a:t>(T’) 	</a:t>
            </a:r>
            <a:r>
              <a:rPr lang="en-US" altLang="en-DE" sz="2400" dirty="0">
                <a:solidFill>
                  <a:schemeClr val="hlink"/>
                </a:solidFill>
                <a:latin typeface="msam6" pitchFamily="34" charset="0"/>
              </a:rPr>
              <a:t>≤</a:t>
            </a:r>
            <a:r>
              <a:rPr lang="en-US" altLang="en-DE" sz="2400" dirty="0">
                <a:solidFill>
                  <a:schemeClr val="hlink"/>
                </a:solidFill>
              </a:rPr>
              <a:t> c </a:t>
            </a:r>
            <a:r>
              <a:rPr lang="en-US" altLang="en-DE" sz="2400" dirty="0">
                <a:solidFill>
                  <a:schemeClr val="hlink"/>
                </a:solidFill>
                <a:latin typeface="Symbol" pitchFamily="2" charset="2"/>
                <a:sym typeface="Symbol" pitchFamily="2" charset="2"/>
              </a:rPr>
              <a:t></a:t>
            </a:r>
            <a:r>
              <a:rPr lang="en-US" altLang="en-DE" sz="2400" baseline="-25000" dirty="0" err="1">
                <a:solidFill>
                  <a:schemeClr val="hlink"/>
                </a:solidFill>
                <a:sym typeface="Symbol" pitchFamily="2" charset="2"/>
              </a:rPr>
              <a:t>i</a:t>
            </a:r>
            <a:r>
              <a:rPr lang="en-US" altLang="en-DE" sz="2400" baseline="-25000" dirty="0">
                <a:solidFill>
                  <a:schemeClr val="hlink"/>
                </a:solidFill>
                <a:sym typeface="Symbol" pitchFamily="2" charset="2"/>
              </a:rPr>
              <a:t>=0</a:t>
            </a:r>
            <a:r>
              <a:rPr lang="en-US" altLang="en-DE" sz="2400" baseline="30000" dirty="0">
                <a:solidFill>
                  <a:schemeClr val="hlink"/>
                </a:solidFill>
                <a:sym typeface="Symbol" pitchFamily="2" charset="2"/>
              </a:rPr>
              <a:t>log* n</a:t>
            </a:r>
            <a:r>
              <a:rPr lang="en-US" altLang="en-DE" sz="2400" dirty="0">
                <a:solidFill>
                  <a:schemeClr val="hlink"/>
                </a:solidFill>
              </a:rPr>
              <a:t> (n/2</a:t>
            </a:r>
            <a:r>
              <a:rPr lang="en-US" altLang="en-DE" sz="2400" baseline="30000" dirty="0">
                <a:solidFill>
                  <a:schemeClr val="hlink"/>
                </a:solidFill>
              </a:rPr>
              <a:t>j</a:t>
            </a:r>
            <a:r>
              <a:rPr lang="en-US" altLang="en-DE" sz="2400" dirty="0">
                <a:solidFill>
                  <a:schemeClr val="hlink"/>
                </a:solidFill>
              </a:rPr>
              <a:t>)a</a:t>
            </a:r>
            <a:r>
              <a:rPr lang="en-US" altLang="en-DE" sz="2400" baseline="-25000" dirty="0">
                <a:solidFill>
                  <a:schemeClr val="hlink"/>
                </a:solidFill>
              </a:rPr>
              <a:t>i   </a:t>
            </a:r>
            <a:r>
              <a:rPr lang="en-US" altLang="en-DE" sz="2400" dirty="0" err="1">
                <a:solidFill>
                  <a:schemeClr val="hlink"/>
                </a:solidFill>
              </a:rPr>
              <a:t>mit</a:t>
            </a:r>
            <a:r>
              <a:rPr lang="en-US" altLang="en-DE" sz="2400" dirty="0">
                <a:solidFill>
                  <a:schemeClr val="hlink"/>
                </a:solidFill>
              </a:rPr>
              <a:t> </a:t>
            </a:r>
            <a:r>
              <a:rPr lang="en-US" altLang="en-DE" sz="2400" dirty="0">
                <a:solidFill>
                  <a:schemeClr val="hlink"/>
                </a:solidFill>
                <a:sym typeface="Symbol" pitchFamily="2" charset="2"/>
              </a:rPr>
              <a:t>j=</a:t>
            </a:r>
            <a:r>
              <a:rPr lang="en-US" altLang="en-DE" sz="2400" dirty="0">
                <a:solidFill>
                  <a:srgbClr val="FF0000"/>
                </a:solidFill>
                <a:sym typeface="Symbol" pitchFamily="2" charset="2"/>
              </a:rPr>
              <a:t>a</a:t>
            </a:r>
            <a:r>
              <a:rPr lang="en-US" altLang="en-DE" sz="2400" baseline="-50000" dirty="0">
                <a:solidFill>
                  <a:srgbClr val="FF0000"/>
                </a:solidFill>
                <a:sym typeface="Symbol" pitchFamily="2" charset="2"/>
              </a:rPr>
              <a:t>i-1</a:t>
            </a:r>
            <a:r>
              <a:rPr lang="en-US" altLang="en-DE" sz="2400" dirty="0">
                <a:solidFill>
                  <a:srgbClr val="FF0000"/>
                </a:solidFill>
                <a:sym typeface="Symbol" pitchFamily="2" charset="2"/>
              </a:rPr>
              <a:t>+1</a:t>
            </a:r>
            <a:r>
              <a:rPr lang="en-US" altLang="en-DE" sz="2400" dirty="0">
                <a:sym typeface="Symbol" pitchFamily="2" charset="2"/>
              </a:rPr>
              <a:t>, </a:t>
            </a:r>
            <a:r>
              <a:rPr lang="en-US" altLang="en-DE" sz="2400" dirty="0">
                <a:solidFill>
                  <a:schemeClr val="accent1">
                    <a:lumMod val="50000"/>
                  </a:schemeClr>
                </a:solidFill>
                <a:sym typeface="Symbol" pitchFamily="2" charset="2"/>
              </a:rPr>
              <a:t>a</a:t>
            </a:r>
            <a:r>
              <a:rPr lang="en-US" altLang="en-DE" sz="2400" baseline="-25000" dirty="0">
                <a:solidFill>
                  <a:schemeClr val="accent1">
                    <a:lumMod val="50000"/>
                  </a:schemeClr>
                </a:solidFill>
                <a:sym typeface="Symbol" pitchFamily="2" charset="2"/>
              </a:rPr>
              <a:t>i</a:t>
            </a:r>
            <a:r>
              <a:rPr lang="en-US" altLang="en-DE" sz="2400" dirty="0">
                <a:sym typeface="Symbol" pitchFamily="2" charset="2"/>
              </a:rPr>
              <a:t> </a:t>
            </a:r>
            <a:r>
              <a:rPr lang="en-US" altLang="en-DE" sz="2400" dirty="0">
                <a:solidFill>
                  <a:schemeClr val="accent1">
                    <a:lumMod val="50000"/>
                  </a:schemeClr>
                </a:solidFill>
                <a:sym typeface="Symbol" pitchFamily="2" charset="2"/>
              </a:rPr>
              <a:t>≥</a:t>
            </a:r>
            <a:r>
              <a:rPr lang="en-US" altLang="en-DE" sz="2400" dirty="0">
                <a:sym typeface="Symbol" pitchFamily="2" charset="2"/>
              </a:rPr>
              <a:t> </a:t>
            </a:r>
            <a:r>
              <a:rPr lang="en-US" altLang="en-DE" sz="2400" dirty="0" err="1">
                <a:solidFill>
                  <a:schemeClr val="accent1">
                    <a:lumMod val="50000"/>
                  </a:schemeClr>
                </a:solidFill>
                <a:sym typeface="Symbol" pitchFamily="2" charset="2"/>
              </a:rPr>
              <a:t>dist</a:t>
            </a:r>
            <a:r>
              <a:rPr lang="en-US" altLang="en-DE" sz="2400" dirty="0">
                <a:solidFill>
                  <a:schemeClr val="accent1">
                    <a:lumMod val="50000"/>
                  </a:schemeClr>
                </a:solidFill>
                <a:sym typeface="Symbol" pitchFamily="2" charset="2"/>
              </a:rPr>
              <a:t>(x)</a:t>
            </a:r>
            <a:endParaRPr lang="en-US" altLang="en-DE" sz="24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Tx/>
              <a:buNone/>
            </a:pPr>
            <a:r>
              <a:rPr lang="en-US" altLang="en-DE" sz="2400" dirty="0">
                <a:solidFill>
                  <a:schemeClr val="hlink"/>
                </a:solidFill>
              </a:rPr>
              <a:t> 		</a:t>
            </a:r>
            <a:r>
              <a:rPr lang="en-US" altLang="en-DE" sz="2400" dirty="0">
                <a:solidFill>
                  <a:schemeClr val="hlink"/>
                </a:solidFill>
                <a:latin typeface="msam6" pitchFamily="34" charset="0"/>
              </a:rPr>
              <a:t>≤</a:t>
            </a:r>
            <a:r>
              <a:rPr lang="en-US" altLang="en-DE" sz="2400" dirty="0">
                <a:solidFill>
                  <a:schemeClr val="hlink"/>
                </a:solidFill>
              </a:rPr>
              <a:t> c’</a:t>
            </a:r>
            <a:r>
              <a:rPr lang="en-US" altLang="en-DE" sz="2400" dirty="0">
                <a:solidFill>
                  <a:schemeClr val="hlink"/>
                </a:solidFill>
                <a:latin typeface="cmsy10" panose="020B0500000000000000" pitchFamily="34" charset="0"/>
              </a:rPr>
              <a:t> ∙ </a:t>
            </a:r>
            <a:r>
              <a:rPr lang="en-US" altLang="en-DE" sz="2400" dirty="0">
                <a:solidFill>
                  <a:schemeClr val="hlink"/>
                </a:solidFill>
              </a:rPr>
              <a:t>n </a:t>
            </a:r>
            <a:r>
              <a:rPr lang="en-US" altLang="en-DE" sz="2400" dirty="0">
                <a:solidFill>
                  <a:schemeClr val="hlink"/>
                </a:solidFill>
                <a:latin typeface="Symbol" pitchFamily="2" charset="2"/>
                <a:sym typeface="Symbol" pitchFamily="2" charset="2"/>
              </a:rPr>
              <a:t></a:t>
            </a:r>
            <a:r>
              <a:rPr lang="en-US" altLang="en-DE" sz="2400" baseline="-25000" dirty="0" err="1">
                <a:solidFill>
                  <a:schemeClr val="hlink"/>
                </a:solidFill>
                <a:sym typeface="Symbol" pitchFamily="2" charset="2"/>
              </a:rPr>
              <a:t>i</a:t>
            </a:r>
            <a:r>
              <a:rPr lang="en-US" altLang="en-DE" sz="2400" baseline="-25000" dirty="0">
                <a:solidFill>
                  <a:schemeClr val="hlink"/>
                </a:solidFill>
                <a:sym typeface="Symbol" pitchFamily="2" charset="2"/>
              </a:rPr>
              <a:t>=0</a:t>
            </a:r>
            <a:r>
              <a:rPr lang="en-US" altLang="en-DE" sz="2400" baseline="30000" dirty="0">
                <a:solidFill>
                  <a:schemeClr val="hlink"/>
                </a:solidFill>
                <a:sym typeface="Symbol" pitchFamily="2" charset="2"/>
              </a:rPr>
              <a:t>log* n</a:t>
            </a:r>
            <a:r>
              <a:rPr lang="en-US" altLang="en-DE" sz="2400" dirty="0">
                <a:solidFill>
                  <a:schemeClr val="hlink"/>
                </a:solidFill>
              </a:rPr>
              <a:t> a</a:t>
            </a:r>
            <a:r>
              <a:rPr lang="en-US" altLang="en-DE" sz="2400" baseline="-25000" dirty="0">
                <a:solidFill>
                  <a:schemeClr val="hlink"/>
                </a:solidFill>
              </a:rPr>
              <a:t>i</a:t>
            </a:r>
            <a:r>
              <a:rPr lang="en-US" altLang="en-DE" sz="2400" dirty="0">
                <a:solidFill>
                  <a:schemeClr val="hlink"/>
                </a:solidFill>
              </a:rPr>
              <a:t> / 2</a:t>
            </a:r>
            <a:r>
              <a:rPr lang="en-US" altLang="en-DE" sz="2400" baseline="30000" dirty="0">
                <a:solidFill>
                  <a:schemeClr val="hlink"/>
                </a:solidFill>
              </a:rPr>
              <a:t>a</a:t>
            </a:r>
            <a:r>
              <a:rPr lang="en-US" altLang="en-DE" sz="2400" baseline="15000" dirty="0">
                <a:solidFill>
                  <a:schemeClr val="hlink"/>
                </a:solidFill>
              </a:rPr>
              <a:t>i-1</a:t>
            </a:r>
            <a:endParaRPr lang="en-US" altLang="en-DE" sz="2400" dirty="0">
              <a:solidFill>
                <a:schemeClr val="hlink"/>
              </a:solidFill>
            </a:endParaRPr>
          </a:p>
          <a:p>
            <a:pPr>
              <a:buFontTx/>
              <a:buNone/>
            </a:pPr>
            <a:r>
              <a:rPr lang="en-US" altLang="en-DE" sz="2400" dirty="0">
                <a:solidFill>
                  <a:schemeClr val="hlink"/>
                </a:solidFill>
              </a:rPr>
              <a:t> 		</a:t>
            </a:r>
            <a:r>
              <a:rPr lang="en-US" altLang="en-DE" sz="2400" dirty="0">
                <a:solidFill>
                  <a:schemeClr val="hlink"/>
                </a:solidFill>
                <a:latin typeface="msam6" pitchFamily="34" charset="0"/>
              </a:rPr>
              <a:t>≤</a:t>
            </a:r>
            <a:r>
              <a:rPr lang="en-US" altLang="en-DE" sz="2400" dirty="0">
                <a:solidFill>
                  <a:schemeClr val="hlink"/>
                </a:solidFill>
              </a:rPr>
              <a:t> c’</a:t>
            </a:r>
            <a:r>
              <a:rPr lang="en-US" altLang="en-DE" sz="2400" dirty="0">
                <a:solidFill>
                  <a:schemeClr val="hlink"/>
                </a:solidFill>
                <a:latin typeface="cmsy10" panose="020B0500000000000000" pitchFamily="34" charset="0"/>
              </a:rPr>
              <a:t> ∙ </a:t>
            </a:r>
            <a:r>
              <a:rPr lang="en-US" altLang="en-DE" sz="2400" dirty="0">
                <a:solidFill>
                  <a:schemeClr val="hlink"/>
                </a:solidFill>
              </a:rPr>
              <a:t>n </a:t>
            </a:r>
            <a:r>
              <a:rPr lang="en-US" altLang="en-DE" sz="2400" dirty="0">
                <a:solidFill>
                  <a:schemeClr val="hlink"/>
                </a:solidFill>
                <a:latin typeface="Symbol" pitchFamily="2" charset="2"/>
                <a:sym typeface="Symbol" pitchFamily="2" charset="2"/>
              </a:rPr>
              <a:t></a:t>
            </a:r>
            <a:r>
              <a:rPr lang="en-US" altLang="en-DE" sz="2400" baseline="-25000" dirty="0" err="1">
                <a:solidFill>
                  <a:schemeClr val="hlink"/>
                </a:solidFill>
                <a:sym typeface="Symbol" pitchFamily="2" charset="2"/>
              </a:rPr>
              <a:t>i</a:t>
            </a:r>
            <a:r>
              <a:rPr lang="en-US" altLang="en-DE" sz="2400" baseline="-25000" dirty="0">
                <a:solidFill>
                  <a:schemeClr val="hlink"/>
                </a:solidFill>
                <a:sym typeface="Symbol" pitchFamily="2" charset="2"/>
              </a:rPr>
              <a:t>=0</a:t>
            </a:r>
            <a:r>
              <a:rPr lang="en-US" altLang="en-DE" sz="2400" baseline="30000" dirty="0">
                <a:solidFill>
                  <a:schemeClr val="hlink"/>
                </a:solidFill>
                <a:sym typeface="Symbol" pitchFamily="2" charset="2"/>
              </a:rPr>
              <a:t>log* n</a:t>
            </a:r>
            <a:r>
              <a:rPr lang="en-US" altLang="en-DE" sz="2400" dirty="0">
                <a:solidFill>
                  <a:schemeClr val="hlink"/>
                </a:solidFill>
              </a:rPr>
              <a:t> 1</a:t>
            </a:r>
          </a:p>
          <a:p>
            <a:pPr>
              <a:buFontTx/>
              <a:buNone/>
            </a:pPr>
            <a:r>
              <a:rPr lang="en-US" altLang="en-DE" sz="2400" dirty="0">
                <a:solidFill>
                  <a:schemeClr val="hlink"/>
                </a:solidFill>
              </a:rPr>
              <a:t> 		∈ O(n log* n)</a:t>
            </a:r>
          </a:p>
          <a:p>
            <a:pPr>
              <a:buFontTx/>
              <a:buNone/>
            </a:pPr>
            <a:endParaRPr lang="en-US" altLang="en-DE" sz="2000" dirty="0">
              <a:solidFill>
                <a:schemeClr val="hlink"/>
              </a:solidFill>
            </a:endParaRPr>
          </a:p>
          <a:p>
            <a:pPr>
              <a:buNone/>
            </a:pPr>
            <a:r>
              <a:rPr lang="en-US" altLang="en-DE" sz="2000" dirty="0" err="1"/>
              <a:t>Nach</a:t>
            </a:r>
            <a:r>
              <a:rPr lang="en-US" altLang="en-DE" sz="2000" dirty="0"/>
              <a:t> </a:t>
            </a:r>
            <a:r>
              <a:rPr lang="en-US" altLang="en-DE" sz="2000" dirty="0">
                <a:solidFill>
                  <a:schemeClr val="accent1">
                    <a:lumMod val="50000"/>
                  </a:schemeClr>
                </a:solidFill>
              </a:rPr>
              <a:t>n </a:t>
            </a:r>
            <a:r>
              <a:rPr lang="en-US" altLang="en-DE" sz="2000" dirty="0" err="1"/>
              <a:t>Umlenkungen</a:t>
            </a:r>
            <a:r>
              <a:rPr lang="en-US" altLang="en-DE" sz="2000" dirty="0"/>
              <a:t> </a:t>
            </a:r>
            <a:r>
              <a:rPr lang="en-US" altLang="en-DE" sz="2000" dirty="0" err="1"/>
              <a:t>bei</a:t>
            </a:r>
            <a:r>
              <a:rPr lang="en-US" altLang="en-DE" sz="2000" dirty="0"/>
              <a:t> </a:t>
            </a:r>
            <a:r>
              <a:rPr lang="en-US" altLang="en-DE" sz="2000" dirty="0">
                <a:solidFill>
                  <a:srgbClr val="0833FF"/>
                </a:solidFill>
              </a:rPr>
              <a:t>find</a:t>
            </a:r>
            <a:r>
              <a:rPr lang="en-US" altLang="en-DE" sz="2000" dirty="0"/>
              <a:t>: </a:t>
            </a:r>
            <a:r>
              <a:rPr lang="en-US" altLang="en-DE" sz="2000" dirty="0">
                <a:solidFill>
                  <a:schemeClr val="hlink"/>
                </a:solidFill>
                <a:latin typeface="Symbol" pitchFamily="2" charset="2"/>
                <a:sym typeface="Symbol" pitchFamily="2" charset="2"/>
              </a:rPr>
              <a:t></a:t>
            </a:r>
            <a:r>
              <a:rPr lang="en-US" altLang="en-DE" sz="2000" dirty="0">
                <a:solidFill>
                  <a:schemeClr val="hlink"/>
                </a:solidFill>
              </a:rPr>
              <a:t>(T) ∈ O(n log* n) / </a:t>
            </a:r>
            <a:r>
              <a:rPr lang="en-US" altLang="en-DE" sz="2000" dirty="0" err="1">
                <a:solidFill>
                  <a:schemeClr val="hlink"/>
                </a:solidFill>
              </a:rPr>
              <a:t>n∙O</a:t>
            </a:r>
            <a:r>
              <a:rPr lang="en-US" altLang="en-DE" sz="2000" dirty="0">
                <a:solidFill>
                  <a:schemeClr val="hlink"/>
                </a:solidFill>
              </a:rPr>
              <a:t>(1)</a:t>
            </a:r>
            <a:r>
              <a:rPr lang="en-US" altLang="en-DE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altLang="en-DE" sz="2000" dirty="0"/>
              <a:t>= </a:t>
            </a:r>
            <a:r>
              <a:rPr lang="en-US" altLang="en-DE" sz="2000" dirty="0">
                <a:solidFill>
                  <a:schemeClr val="accent1">
                    <a:lumMod val="50000"/>
                  </a:schemeClr>
                </a:solidFill>
              </a:rPr>
              <a:t>O(log* n)</a:t>
            </a:r>
          </a:p>
          <a:p>
            <a:pPr>
              <a:buNone/>
            </a:pPr>
            <a:r>
              <a:rPr lang="en-US" sz="2000" dirty="0">
                <a:solidFill>
                  <a:srgbClr val="000000"/>
                </a:solidFill>
              </a:rPr>
              <a:t>NB: </a:t>
            </a:r>
            <a:r>
              <a:rPr lang="en-US" sz="2000" dirty="0">
                <a:solidFill>
                  <a:schemeClr val="hlink"/>
                </a:solidFill>
              </a:rPr>
              <a:t>log* n </a:t>
            </a:r>
            <a:r>
              <a:rPr lang="en-US" sz="2000" dirty="0" err="1">
                <a:solidFill>
                  <a:srgbClr val="000000"/>
                </a:solidFill>
              </a:rPr>
              <a:t>ist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nicht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asymptotisch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eng</a:t>
            </a:r>
            <a:r>
              <a:rPr lang="en-US" sz="2000" dirty="0">
                <a:solidFill>
                  <a:srgbClr val="000000"/>
                </a:solidFill>
              </a:rPr>
              <a:t> (</a:t>
            </a:r>
            <a:r>
              <a:rPr lang="en-US" sz="2000" dirty="0" err="1">
                <a:solidFill>
                  <a:srgbClr val="000000"/>
                </a:solidFill>
              </a:rPr>
              <a:t>ist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nur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eine</a:t>
            </a:r>
            <a:r>
              <a:rPr lang="en-US" sz="2000" dirty="0">
                <a:solidFill>
                  <a:srgbClr val="000000"/>
                </a:solidFill>
              </a:rPr>
              <a:t> “lose” </a:t>
            </a:r>
            <a:r>
              <a:rPr lang="en-US" sz="2000" dirty="0" err="1">
                <a:solidFill>
                  <a:srgbClr val="000000"/>
                </a:solidFill>
              </a:rPr>
              <a:t>Abschätzung</a:t>
            </a:r>
            <a:r>
              <a:rPr lang="en-US" sz="200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925C94B-40B7-D84C-B88C-7FBAD45664E1}"/>
              </a:ext>
            </a:extLst>
          </p:cNvPr>
          <p:cNvSpPr/>
          <p:nvPr/>
        </p:nvSpPr>
        <p:spPr>
          <a:xfrm>
            <a:off x="4572000" y="4509120"/>
            <a:ext cx="4932040" cy="67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1400" dirty="0" err="1"/>
              <a:t>i</a:t>
            </a:r>
            <a:r>
              <a:rPr lang="en-US" sz="1400" dirty="0"/>
              <a:t>=class          -1   0   1   2       3                            4                        5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1400" dirty="0"/>
              <a:t>a</a:t>
            </a:r>
            <a:r>
              <a:rPr lang="en-US" sz="1400" baseline="-25000" dirty="0"/>
              <a:t>i</a:t>
            </a:r>
            <a:r>
              <a:rPr lang="en-US" sz="1400" dirty="0"/>
              <a:t>                    -1 , 0 , 1 , 2 ,     4 ,                         16 ,                 65536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1400" dirty="0"/>
              <a:t>rank                   0    1   2   3,4       5,6,7,…16              …</a:t>
            </a:r>
          </a:p>
        </p:txBody>
      </p:sp>
    </p:spTree>
    <p:extLst>
      <p:ext uri="{BB962C8B-B14F-4D97-AF65-F5344CB8AC3E}">
        <p14:creationId xmlns:p14="http://schemas.microsoft.com/office/powerpoint/2010/main" val="2528367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5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35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35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35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355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355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Zusammenfassung: Disjunkte Mengen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solidFill>
                  <a:srgbClr val="0833FF"/>
                </a:solidFill>
              </a:rPr>
              <a:t>find</a:t>
            </a:r>
            <a:r>
              <a:rPr lang="de-DE" dirty="0"/>
              <a:t> ∈ </a:t>
            </a:r>
            <a:r>
              <a:rPr lang="de-DE" dirty="0">
                <a:solidFill>
                  <a:schemeClr val="accent5">
                    <a:lumMod val="50000"/>
                  </a:schemeClr>
                </a:solidFill>
              </a:rPr>
              <a:t>O(log* </a:t>
            </a:r>
            <a:r>
              <a:rPr lang="de-DE" dirty="0" err="1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de-DE" dirty="0">
                <a:solidFill>
                  <a:schemeClr val="accent5">
                    <a:lumMod val="50000"/>
                  </a:schemeClr>
                </a:solidFill>
              </a:rPr>
              <a:t>) </a:t>
            </a:r>
            <a:r>
              <a:rPr lang="de-DE" dirty="0" err="1">
                <a:solidFill>
                  <a:schemeClr val="accent5">
                    <a:lumMod val="50000"/>
                  </a:schemeClr>
                </a:solidFill>
              </a:rPr>
              <a:t>amort</a:t>
            </a:r>
            <a:r>
              <a:rPr lang="de-DE" dirty="0">
                <a:solidFill>
                  <a:schemeClr val="accent5">
                    <a:lumMod val="50000"/>
                  </a:schemeClr>
                </a:solidFill>
              </a:rPr>
              <a:t>.</a:t>
            </a:r>
            <a:r>
              <a:rPr lang="de-DE" dirty="0"/>
              <a:t>, </a:t>
            </a:r>
            <a:r>
              <a:rPr lang="de-DE" dirty="0" err="1">
                <a:solidFill>
                  <a:srgbClr val="0833FF"/>
                </a:solidFill>
              </a:rPr>
              <a:t>union</a:t>
            </a:r>
            <a:r>
              <a:rPr lang="de-DE" dirty="0"/>
              <a:t> ∈ </a:t>
            </a:r>
            <a:r>
              <a:rPr lang="de-DE" dirty="0">
                <a:solidFill>
                  <a:schemeClr val="accent5">
                    <a:lumMod val="50000"/>
                  </a:schemeClr>
                </a:solidFill>
              </a:rPr>
              <a:t>O(1)</a:t>
            </a:r>
          </a:p>
          <a:p>
            <a:pPr lvl="1"/>
            <a:r>
              <a:rPr lang="de-DE" dirty="0"/>
              <a:t>Die </a:t>
            </a:r>
            <a:r>
              <a:rPr lang="de-DE" dirty="0">
                <a:solidFill>
                  <a:srgbClr val="0833FF"/>
                </a:solidFill>
              </a:rPr>
              <a:t>find</a:t>
            </a:r>
            <a:r>
              <a:rPr lang="de-DE" dirty="0"/>
              <a:t>-Abschätzung kann tatsächlich noch deutlich verbessert werden</a:t>
            </a:r>
            <a:r>
              <a:rPr lang="de-DE" baseline="30000" dirty="0"/>
              <a:t>1</a:t>
            </a:r>
            <a:r>
              <a:rPr lang="de-DE" dirty="0"/>
              <a:t>: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O(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latin typeface="Symbol" charset="2"/>
                <a:cs typeface="Symbol" charset="2"/>
              </a:rPr>
              <a:t>a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))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amort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.</a:t>
            </a:r>
            <a:r>
              <a:rPr lang="de-DE" dirty="0"/>
              <a:t>, </a:t>
            </a:r>
            <a:br>
              <a:rPr lang="de-DE" dirty="0"/>
            </a:br>
            <a:r>
              <a:rPr lang="de-DE" dirty="0"/>
              <a:t>wobei </a:t>
            </a:r>
            <a:r>
              <a:rPr lang="de-DE" dirty="0">
                <a:solidFill>
                  <a:schemeClr val="accent5">
                    <a:lumMod val="50000"/>
                  </a:schemeClr>
                </a:solidFill>
                <a:latin typeface="Symbol" charset="2"/>
                <a:cs typeface="Symbol" charset="2"/>
              </a:rPr>
              <a:t>a</a:t>
            </a:r>
            <a:r>
              <a:rPr lang="de-DE" dirty="0">
                <a:latin typeface="Symbol" charset="2"/>
                <a:cs typeface="Symbol" charset="2"/>
              </a:rPr>
              <a:t> </a:t>
            </a:r>
            <a:r>
              <a:rPr lang="de-DE" dirty="0"/>
              <a:t>die Umkehrfunktion der Ackermannfunktion ist, also SEHR SEHR langsam wächst</a:t>
            </a:r>
          </a:p>
          <a:p>
            <a:r>
              <a:rPr lang="de-DE" dirty="0"/>
              <a:t>Können wir </a:t>
            </a:r>
            <a:r>
              <a:rPr lang="de-DE" dirty="0">
                <a:solidFill>
                  <a:srgbClr val="0833FF"/>
                </a:solidFill>
              </a:rPr>
              <a:t>find</a:t>
            </a:r>
            <a:r>
              <a:rPr lang="de-DE" dirty="0"/>
              <a:t> auf </a:t>
            </a:r>
            <a:r>
              <a:rPr lang="de-DE" dirty="0">
                <a:solidFill>
                  <a:schemeClr val="accent5">
                    <a:lumMod val="50000"/>
                  </a:schemeClr>
                </a:solidFill>
              </a:rPr>
              <a:t>O(1)</a:t>
            </a:r>
            <a:r>
              <a:rPr lang="de-DE" dirty="0"/>
              <a:t> bringen?</a:t>
            </a:r>
          </a:p>
          <a:p>
            <a:pPr lvl="1"/>
            <a:r>
              <a:rPr lang="de-DE" dirty="0"/>
              <a:t>Nur wenn </a:t>
            </a:r>
            <a:r>
              <a:rPr lang="de-DE" dirty="0" err="1">
                <a:solidFill>
                  <a:srgbClr val="0833FF"/>
                </a:solidFill>
              </a:rPr>
              <a:t>union</a:t>
            </a:r>
            <a:r>
              <a:rPr lang="de-DE" dirty="0"/>
              <a:t> nicht mehr in </a:t>
            </a:r>
            <a:r>
              <a:rPr lang="de-DE" dirty="0">
                <a:solidFill>
                  <a:schemeClr val="accent5">
                    <a:lumMod val="50000"/>
                  </a:schemeClr>
                </a:solidFill>
              </a:rPr>
              <a:t>O(1)</a:t>
            </a:r>
          </a:p>
          <a:p>
            <a:pPr lvl="1"/>
            <a:r>
              <a:rPr lang="de-DE" dirty="0"/>
              <a:t>Man kann nicht gleichzeitig </a:t>
            </a:r>
            <a:br>
              <a:rPr lang="de-DE" dirty="0"/>
            </a:br>
            <a:r>
              <a:rPr lang="de-DE" dirty="0">
                <a:solidFill>
                  <a:srgbClr val="0833FF"/>
                </a:solidFill>
              </a:rPr>
              <a:t>find</a:t>
            </a:r>
            <a:r>
              <a:rPr lang="de-DE" dirty="0"/>
              <a:t> und </a:t>
            </a:r>
            <a:r>
              <a:rPr lang="de-DE" dirty="0" err="1">
                <a:solidFill>
                  <a:srgbClr val="0833FF"/>
                </a:solidFill>
              </a:rPr>
              <a:t>union</a:t>
            </a:r>
            <a:r>
              <a:rPr lang="de-DE" dirty="0"/>
              <a:t> in </a:t>
            </a:r>
            <a:r>
              <a:rPr lang="de-DE" dirty="0">
                <a:solidFill>
                  <a:schemeClr val="accent5">
                    <a:lumMod val="50000"/>
                  </a:schemeClr>
                </a:solidFill>
              </a:rPr>
              <a:t>O(1)</a:t>
            </a:r>
            <a:r>
              <a:rPr lang="de-DE" dirty="0"/>
              <a:t> bringen</a:t>
            </a:r>
            <a:r>
              <a:rPr lang="de-DE" baseline="30000" dirty="0"/>
              <a:t>2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41</a:t>
            </a:fld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2304256" y="5662409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100" baseline="30000" dirty="0">
                <a:solidFill>
                  <a:srgbClr val="0000FF"/>
                </a:solidFill>
              </a:rPr>
              <a:t>1</a:t>
            </a:r>
            <a:r>
              <a:rPr lang="de-DE" sz="1100" dirty="0">
                <a:solidFill>
                  <a:srgbClr val="0000FF"/>
                </a:solidFill>
              </a:rPr>
              <a:t> Robert E. </a:t>
            </a:r>
            <a:r>
              <a:rPr lang="de-DE" sz="1100" dirty="0" err="1">
                <a:solidFill>
                  <a:srgbClr val="0000FF"/>
                </a:solidFill>
              </a:rPr>
              <a:t>Tarjan</a:t>
            </a:r>
            <a:r>
              <a:rPr lang="de-DE" sz="1100" dirty="0">
                <a:solidFill>
                  <a:srgbClr val="0000FF"/>
                </a:solidFill>
              </a:rPr>
              <a:t>, Jan van </a:t>
            </a:r>
            <a:r>
              <a:rPr lang="de-DE" sz="1100" dirty="0" err="1">
                <a:solidFill>
                  <a:srgbClr val="0000FF"/>
                </a:solidFill>
              </a:rPr>
              <a:t>Leeuwen</a:t>
            </a:r>
            <a:r>
              <a:rPr lang="de-DE" sz="1100" dirty="0">
                <a:solidFill>
                  <a:srgbClr val="0000FF"/>
                </a:solidFill>
              </a:rPr>
              <a:t>. </a:t>
            </a:r>
            <a:r>
              <a:rPr lang="de-DE" sz="1100" dirty="0" err="1">
                <a:solidFill>
                  <a:srgbClr val="0000FF"/>
                </a:solidFill>
              </a:rPr>
              <a:t>Worst-case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analysis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of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set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union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algorithms</a:t>
            </a:r>
            <a:r>
              <a:rPr lang="de-DE" sz="1100" dirty="0">
                <a:solidFill>
                  <a:srgbClr val="0000FF"/>
                </a:solidFill>
              </a:rPr>
              <a:t>, Journal </a:t>
            </a:r>
            <a:r>
              <a:rPr lang="de-DE" sz="1100" dirty="0" err="1">
                <a:solidFill>
                  <a:srgbClr val="0000FF"/>
                </a:solidFill>
              </a:rPr>
              <a:t>of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the</a:t>
            </a:r>
            <a:r>
              <a:rPr lang="de-DE" sz="1100" dirty="0">
                <a:solidFill>
                  <a:srgbClr val="0000FF"/>
                </a:solidFill>
              </a:rPr>
              <a:t> ACM 31 (2), S. 245–281, </a:t>
            </a:r>
            <a:r>
              <a:rPr lang="de-DE" sz="1100" b="1" dirty="0">
                <a:solidFill>
                  <a:srgbClr val="FF0000"/>
                </a:solidFill>
              </a:rPr>
              <a:t>1984</a:t>
            </a:r>
          </a:p>
        </p:txBody>
      </p:sp>
      <p:sp>
        <p:nvSpPr>
          <p:cNvPr id="6" name="Rechteck 5"/>
          <p:cNvSpPr/>
          <p:nvPr/>
        </p:nvSpPr>
        <p:spPr>
          <a:xfrm>
            <a:off x="2305538" y="6093296"/>
            <a:ext cx="4572000" cy="6001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100" baseline="30000" dirty="0">
                <a:solidFill>
                  <a:srgbClr val="0000FF"/>
                </a:solidFill>
              </a:rPr>
              <a:t>2</a:t>
            </a:r>
            <a:r>
              <a:rPr lang="de-DE" sz="1100" dirty="0">
                <a:solidFill>
                  <a:srgbClr val="0000FF"/>
                </a:solidFill>
              </a:rPr>
              <a:t> M. </a:t>
            </a:r>
            <a:r>
              <a:rPr lang="de-DE" sz="1100" dirty="0" err="1">
                <a:solidFill>
                  <a:srgbClr val="0000FF"/>
                </a:solidFill>
              </a:rPr>
              <a:t>Fredman</a:t>
            </a:r>
            <a:r>
              <a:rPr lang="de-DE" sz="1100" dirty="0">
                <a:solidFill>
                  <a:srgbClr val="0000FF"/>
                </a:solidFill>
              </a:rPr>
              <a:t>, M. </a:t>
            </a:r>
            <a:r>
              <a:rPr lang="de-DE" sz="1100" dirty="0" err="1">
                <a:solidFill>
                  <a:srgbClr val="0000FF"/>
                </a:solidFill>
              </a:rPr>
              <a:t>Saks</a:t>
            </a:r>
            <a:r>
              <a:rPr lang="de-DE" sz="1100" dirty="0">
                <a:solidFill>
                  <a:srgbClr val="0000FF"/>
                </a:solidFill>
              </a:rPr>
              <a:t>. The </a:t>
            </a:r>
            <a:r>
              <a:rPr lang="de-DE" sz="1100" dirty="0" err="1">
                <a:solidFill>
                  <a:srgbClr val="0000FF"/>
                </a:solidFill>
              </a:rPr>
              <a:t>cell</a:t>
            </a:r>
            <a:r>
              <a:rPr lang="de-DE" sz="1100" dirty="0">
                <a:solidFill>
                  <a:srgbClr val="0000FF"/>
                </a:solidFill>
              </a:rPr>
              <a:t> probe </a:t>
            </a:r>
            <a:r>
              <a:rPr lang="de-DE" sz="1100" dirty="0" err="1">
                <a:solidFill>
                  <a:srgbClr val="0000FF"/>
                </a:solidFill>
              </a:rPr>
              <a:t>complexity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of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dynamic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data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structures</a:t>
            </a:r>
            <a:r>
              <a:rPr lang="de-DE" sz="1100" dirty="0">
                <a:solidFill>
                  <a:srgbClr val="0000FF"/>
                </a:solidFill>
              </a:rPr>
              <a:t>, In: </a:t>
            </a:r>
            <a:r>
              <a:rPr lang="de-DE" sz="1100" dirty="0" err="1">
                <a:solidFill>
                  <a:srgbClr val="0000FF"/>
                </a:solidFill>
              </a:rPr>
              <a:t>Proceedings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of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the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Twenty</a:t>
            </a:r>
            <a:r>
              <a:rPr lang="de-DE" sz="1100" dirty="0">
                <a:solidFill>
                  <a:srgbClr val="0000FF"/>
                </a:solidFill>
              </a:rPr>
              <a:t>-First Annual ACM Symposium on </a:t>
            </a:r>
            <a:r>
              <a:rPr lang="de-DE" sz="1100" dirty="0" err="1">
                <a:solidFill>
                  <a:srgbClr val="0000FF"/>
                </a:solidFill>
              </a:rPr>
              <a:t>Theory</a:t>
            </a:r>
            <a:r>
              <a:rPr lang="de-DE" sz="1100" dirty="0">
                <a:solidFill>
                  <a:srgbClr val="0000FF"/>
                </a:solidFill>
              </a:rPr>
              <a:t> </a:t>
            </a:r>
            <a:r>
              <a:rPr lang="de-DE" sz="1100" dirty="0" err="1">
                <a:solidFill>
                  <a:srgbClr val="0000FF"/>
                </a:solidFill>
              </a:rPr>
              <a:t>of</a:t>
            </a:r>
            <a:r>
              <a:rPr lang="de-DE" sz="1100" dirty="0">
                <a:solidFill>
                  <a:srgbClr val="0000FF"/>
                </a:solidFill>
              </a:rPr>
              <a:t> Computing., S. 345–354, </a:t>
            </a:r>
            <a:r>
              <a:rPr lang="de-DE" sz="1100" b="1" dirty="0">
                <a:solidFill>
                  <a:srgbClr val="FF0000"/>
                </a:solidFill>
              </a:rPr>
              <a:t>1989</a:t>
            </a:r>
          </a:p>
        </p:txBody>
      </p:sp>
    </p:spTree>
    <p:extLst>
      <p:ext uri="{BB962C8B-B14F-4D97-AF65-F5344CB8AC3E}">
        <p14:creationId xmlns:p14="http://schemas.microsoft.com/office/powerpoint/2010/main" val="3555754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B6F40-F30A-714F-9CEC-3A08F3803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Repräsentation von Disjunkten Mengen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646DF4-1AB2-0E49-9A83-8FB642885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DE" dirty="0"/>
              <a:t>Häufiges Verwendungsmuster: </a:t>
            </a:r>
          </a:p>
          <a:p>
            <a:pPr lvl="1"/>
            <a:r>
              <a:rPr lang="en-DE" dirty="0"/>
              <a:t>Inititale Bildung von einelementigen Mengen</a:t>
            </a:r>
          </a:p>
          <a:p>
            <a:pPr lvl="1"/>
            <a:r>
              <a:rPr lang="en-DE" dirty="0"/>
              <a:t>Anschließende Vereinigung von Mengen (Partitionen werden immer größer, deren Anzahl nimmt ab)</a:t>
            </a:r>
          </a:p>
          <a:p>
            <a:r>
              <a:rPr lang="en-DE" dirty="0">
                <a:solidFill>
                  <a:srgbClr val="0833FF"/>
                </a:solidFill>
              </a:rPr>
              <a:t>Repräsentation mit ADTs: Menge von Teilmengen?</a:t>
            </a:r>
          </a:p>
          <a:p>
            <a:pPr lvl="1"/>
            <a:r>
              <a:rPr lang="en-DE" dirty="0">
                <a:solidFill>
                  <a:srgbClr val="0833FF"/>
                </a:solidFill>
              </a:rPr>
              <a:t>find</a:t>
            </a:r>
            <a:r>
              <a:rPr lang="en-DE" dirty="0"/>
              <a:t>: Sind zwei Knoten in gleicher Menge?</a:t>
            </a:r>
          </a:p>
          <a:p>
            <a:pPr lvl="1"/>
            <a:r>
              <a:rPr lang="en-DE" dirty="0">
                <a:solidFill>
                  <a:srgbClr val="0833FF"/>
                </a:solidFill>
              </a:rPr>
              <a:t>find</a:t>
            </a:r>
            <a:r>
              <a:rPr lang="en-DE" dirty="0"/>
              <a:t> am </a:t>
            </a:r>
            <a:r>
              <a:rPr lang="en-DE" dirty="0">
                <a:solidFill>
                  <a:srgbClr val="0833FF"/>
                </a:solidFill>
              </a:rPr>
              <a:t>Anfang</a:t>
            </a:r>
            <a:r>
              <a:rPr lang="en-DE" dirty="0"/>
              <a:t> in </a:t>
            </a:r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O(n) </a:t>
            </a:r>
          </a:p>
          <a:p>
            <a:pPr lvl="2"/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en-DE" dirty="0"/>
              <a:t> einelementige Mengen</a:t>
            </a:r>
          </a:p>
          <a:p>
            <a:pPr lvl="1"/>
            <a:r>
              <a:rPr lang="en-DE" dirty="0">
                <a:solidFill>
                  <a:srgbClr val="0833FF"/>
                </a:solidFill>
              </a:rPr>
              <a:t>find </a:t>
            </a:r>
            <a:r>
              <a:rPr lang="en-DE" dirty="0"/>
              <a:t>am </a:t>
            </a:r>
            <a:r>
              <a:rPr lang="en-DE" dirty="0">
                <a:solidFill>
                  <a:srgbClr val="0833FF"/>
                </a:solidFill>
              </a:rPr>
              <a:t>Ende</a:t>
            </a:r>
            <a:r>
              <a:rPr lang="en-DE" dirty="0"/>
              <a:t> in</a:t>
            </a:r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 O(log n)</a:t>
            </a:r>
          </a:p>
          <a:p>
            <a:pPr lvl="2"/>
            <a:r>
              <a:rPr lang="en-DE" dirty="0"/>
              <a:t>eine </a:t>
            </a:r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n-</a:t>
            </a:r>
            <a:r>
              <a:rPr lang="en-DE" dirty="0"/>
              <a:t>elementige</a:t>
            </a:r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DE" dirty="0"/>
              <a:t>Menge</a:t>
            </a:r>
          </a:p>
          <a:p>
            <a:pPr lvl="1"/>
            <a:r>
              <a:rPr lang="en-DE" dirty="0">
                <a:solidFill>
                  <a:srgbClr val="0833FF"/>
                </a:solidFill>
              </a:rPr>
              <a:t>union</a:t>
            </a:r>
            <a:r>
              <a:rPr lang="en-DE" dirty="0"/>
              <a:t> in </a:t>
            </a:r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O(?)</a:t>
            </a:r>
            <a:endParaRPr lang="en-DE" dirty="0"/>
          </a:p>
          <a:p>
            <a:r>
              <a:rPr lang="en-DE" dirty="0">
                <a:solidFill>
                  <a:srgbClr val="FF0000"/>
                </a:solidFill>
              </a:rPr>
              <a:t>Bessere Realisierung </a:t>
            </a:r>
            <a:r>
              <a:rPr lang="en-DE" dirty="0"/>
              <a:t>ist anzustreben!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4D91E0-77C3-D442-B65F-C256BC218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4342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DA339-06FE-1F4A-8C12-01D08DE7E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Identifizierung einer Partition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7379F0D-6F32-2844-927D-A7065F5BFFC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de-DE" dirty="0"/>
                  <a:t>Element aus Partition als </a:t>
                </a:r>
                <a:r>
                  <a:rPr lang="de-DE" dirty="0">
                    <a:solidFill>
                      <a:schemeClr val="accent2"/>
                    </a:solidFill>
                  </a:rPr>
                  <a:t>Repräsentant</a:t>
                </a:r>
                <a:endParaRPr lang="de-DE" i="1" dirty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de-DE" i="1" smtClean="0">
                        <a:latin typeface="Cambria Math" panose="02040503050406030204" pitchFamily="18" charset="0"/>
                      </a:rPr>
                      <m:t> = </m:t>
                    </m:r>
                    <m:d>
                      <m:dPr>
                        <m:begChr m:val="{"/>
                        <m:endChr m:val="}"/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1,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5,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8,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10,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3,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4,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7</m:t>
                        </m:r>
                      </m:e>
                    </m:d>
                  </m:oMath>
                </a14:m>
                <a:endParaRPr lang="de-DE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b="0" dirty="0"/>
                  <a:t>: Repräsentant 5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DE" dirty="0"/>
                  <a:t>: Repräsentant 4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7379F0D-6F32-2844-927D-A7065F5BFFC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389" t="-12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871AD5-BDD4-224D-A194-541FA22BF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351" y="7264846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  <p:sp>
        <p:nvSpPr>
          <p:cNvPr id="5" name="Oval 5">
            <a:extLst>
              <a:ext uri="{FF2B5EF4-FFF2-40B4-BE49-F238E27FC236}">
                <a16:creationId xmlns:a16="http://schemas.microsoft.com/office/drawing/2014/main" id="{AF326A78-D754-E548-8E76-468B465CE2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314" y="3790255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6" name="Oval 6">
            <a:extLst>
              <a:ext uri="{FF2B5EF4-FFF2-40B4-BE49-F238E27FC236}">
                <a16:creationId xmlns:a16="http://schemas.microsoft.com/office/drawing/2014/main" id="{E209B756-4CC9-6443-AC24-0ADFAAC61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276" y="3718818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</a:p>
        </p:txBody>
      </p:sp>
      <p:sp>
        <p:nvSpPr>
          <p:cNvPr id="7" name="Oval 7">
            <a:extLst>
              <a:ext uri="{FF2B5EF4-FFF2-40B4-BE49-F238E27FC236}">
                <a16:creationId xmlns:a16="http://schemas.microsoft.com/office/drawing/2014/main" id="{4C90A868-FF96-2E44-8DC9-E5A4A0189F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301" y="4798318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</a:p>
        </p:txBody>
      </p:sp>
      <p:sp>
        <p:nvSpPr>
          <p:cNvPr id="8" name="Oval 8">
            <a:extLst>
              <a:ext uri="{FF2B5EF4-FFF2-40B4-BE49-F238E27FC236}">
                <a16:creationId xmlns:a16="http://schemas.microsoft.com/office/drawing/2014/main" id="{24400D29-024B-504E-B3B3-4CDB658103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314" y="4942780"/>
            <a:ext cx="504825" cy="50323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9" name="Oval 9">
            <a:extLst>
              <a:ext uri="{FF2B5EF4-FFF2-40B4-BE49-F238E27FC236}">
                <a16:creationId xmlns:a16="http://schemas.microsoft.com/office/drawing/2014/main" id="{2F53A29C-2EC6-E345-9C6F-4C3B3CE7B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9864" y="3788668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10" name="Oval 10">
            <a:extLst>
              <a:ext uri="{FF2B5EF4-FFF2-40B4-BE49-F238E27FC236}">
                <a16:creationId xmlns:a16="http://schemas.microsoft.com/office/drawing/2014/main" id="{53D5EBA0-9BF5-2D4A-A6A8-43C0F72AF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026" y="4869755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11" name="Oval 11">
            <a:extLst>
              <a:ext uri="{FF2B5EF4-FFF2-40B4-BE49-F238E27FC236}">
                <a16:creationId xmlns:a16="http://schemas.microsoft.com/office/drawing/2014/main" id="{52821AD9-E273-B144-942E-6817CCF80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5626" y="3861693"/>
            <a:ext cx="504825" cy="50323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12" name="Text Box 12">
            <a:extLst>
              <a:ext uri="{FF2B5EF4-FFF2-40B4-BE49-F238E27FC236}">
                <a16:creationId xmlns:a16="http://schemas.microsoft.com/office/drawing/2014/main" id="{2F8FDD75-CE5C-214C-82C0-C00668DDC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8126" y="5923061"/>
            <a:ext cx="23599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cs typeface="+mn-cs"/>
              </a:rPr>
              <a:t>     : Repräsentant</a:t>
            </a:r>
          </a:p>
        </p:txBody>
      </p:sp>
      <p:sp>
        <p:nvSpPr>
          <p:cNvPr id="13" name="Oval 13">
            <a:extLst>
              <a:ext uri="{FF2B5EF4-FFF2-40B4-BE49-F238E27FC236}">
                <a16:creationId xmlns:a16="http://schemas.microsoft.com/office/drawing/2014/main" id="{95663993-98A7-6049-847A-ACD1D3799F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4383" y="5994499"/>
            <a:ext cx="504825" cy="50323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14" name="Oval 14">
            <a:extLst>
              <a:ext uri="{FF2B5EF4-FFF2-40B4-BE49-F238E27FC236}">
                <a16:creationId xmlns:a16="http://schemas.microsoft.com/office/drawing/2014/main" id="{03BAE53A-99DC-1C49-8532-4A0B5A6CE5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176" y="3285430"/>
            <a:ext cx="3240088" cy="2592388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" name="Oval 15">
            <a:extLst>
              <a:ext uri="{FF2B5EF4-FFF2-40B4-BE49-F238E27FC236}">
                <a16:creationId xmlns:a16="http://schemas.microsoft.com/office/drawing/2014/main" id="{B1D0E471-BDB5-7948-8557-7503D1FE5F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064" y="3140968"/>
            <a:ext cx="2952750" cy="2592387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" name="Text Box 16">
            <a:extLst>
              <a:ext uri="{FF2B5EF4-FFF2-40B4-BE49-F238E27FC236}">
                <a16:creationId xmlns:a16="http://schemas.microsoft.com/office/drawing/2014/main" id="{43CA555F-F6CE-E149-A725-4CD0D6C0E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039" y="4220468"/>
            <a:ext cx="442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T</a:t>
            </a:r>
            <a:r>
              <a:rPr lang="de-DE" sz="2400" baseline="-25000">
                <a:cs typeface="+mn-cs"/>
              </a:rPr>
              <a:t>1</a:t>
            </a:r>
          </a:p>
        </p:txBody>
      </p:sp>
      <p:sp>
        <p:nvSpPr>
          <p:cNvPr id="17" name="Text Box 17">
            <a:extLst>
              <a:ext uri="{FF2B5EF4-FFF2-40B4-BE49-F238E27FC236}">
                <a16:creationId xmlns:a16="http://schemas.microsoft.com/office/drawing/2014/main" id="{7AB35569-EA77-B24D-B52C-CF4F9C5B6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6489" y="4077593"/>
            <a:ext cx="442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T</a:t>
            </a:r>
            <a:r>
              <a:rPr lang="de-DE" sz="2400" baseline="-25000">
                <a:cs typeface="+mn-cs"/>
              </a:rPr>
              <a:t>2</a:t>
            </a:r>
          </a:p>
        </p:txBody>
      </p:sp>
      <p:sp>
        <p:nvSpPr>
          <p:cNvPr id="18" name="Foliennummernplatzhalter 5">
            <a:extLst>
              <a:ext uri="{FF2B5EF4-FFF2-40B4-BE49-F238E27FC236}">
                <a16:creationId xmlns:a16="http://schemas.microsoft.com/office/drawing/2014/main" id="{40C622B8-151F-EB43-ABA3-9E18A4E5590A}"/>
              </a:ext>
            </a:extLst>
          </p:cNvPr>
          <p:cNvSpPr txBox="1">
            <a:spLocks/>
          </p:cNvSpPr>
          <p:nvPr/>
        </p:nvSpPr>
        <p:spPr bwMode="auto">
          <a:xfrm>
            <a:off x="7966869" y="6400502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B1E075D5-39EC-E046-8CE5-038274589E03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62272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DA339-06FE-1F4A-8C12-01D08DE7E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Test: Zugehörigkeit zur selben Partition?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379F0D-6F32-2844-927D-A7065F5BF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196975"/>
            <a:ext cx="8686800" cy="4968875"/>
          </a:xfrm>
        </p:spPr>
        <p:txBody>
          <a:bodyPr/>
          <a:lstStyle/>
          <a:p>
            <a:r>
              <a:rPr lang="de-DE" dirty="0"/>
              <a:t>Gegeben: Partitionierung, Elemente: 1 und 10, 1 und 3</a:t>
            </a:r>
          </a:p>
          <a:p>
            <a:r>
              <a:rPr lang="de-DE" dirty="0"/>
              <a:t>Test über Gleichheit der Repräsentanten</a:t>
            </a:r>
          </a:p>
          <a:p>
            <a:pPr lvl="1"/>
            <a:r>
              <a:rPr lang="de-DE" dirty="0"/>
              <a:t>Anforderung: schnell auf den Repräsentanten kommen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871AD5-BDD4-224D-A194-541FA22BF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351" y="7264846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  <p:sp>
        <p:nvSpPr>
          <p:cNvPr id="5" name="Oval 5">
            <a:extLst>
              <a:ext uri="{FF2B5EF4-FFF2-40B4-BE49-F238E27FC236}">
                <a16:creationId xmlns:a16="http://schemas.microsoft.com/office/drawing/2014/main" id="{AF326A78-D754-E548-8E76-468B465CE2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314" y="3645693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6" name="Oval 6">
            <a:extLst>
              <a:ext uri="{FF2B5EF4-FFF2-40B4-BE49-F238E27FC236}">
                <a16:creationId xmlns:a16="http://schemas.microsoft.com/office/drawing/2014/main" id="{E209B756-4CC9-6443-AC24-0ADFAAC61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276" y="3574256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</a:p>
        </p:txBody>
      </p:sp>
      <p:sp>
        <p:nvSpPr>
          <p:cNvPr id="7" name="Oval 7">
            <a:extLst>
              <a:ext uri="{FF2B5EF4-FFF2-40B4-BE49-F238E27FC236}">
                <a16:creationId xmlns:a16="http://schemas.microsoft.com/office/drawing/2014/main" id="{4C90A868-FF96-2E44-8DC9-E5A4A0189F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301" y="4653756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</a:p>
        </p:txBody>
      </p:sp>
      <p:sp>
        <p:nvSpPr>
          <p:cNvPr id="8" name="Oval 8">
            <a:extLst>
              <a:ext uri="{FF2B5EF4-FFF2-40B4-BE49-F238E27FC236}">
                <a16:creationId xmlns:a16="http://schemas.microsoft.com/office/drawing/2014/main" id="{24400D29-024B-504E-B3B3-4CDB658103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314" y="4798218"/>
            <a:ext cx="504825" cy="50323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9" name="Oval 9">
            <a:extLst>
              <a:ext uri="{FF2B5EF4-FFF2-40B4-BE49-F238E27FC236}">
                <a16:creationId xmlns:a16="http://schemas.microsoft.com/office/drawing/2014/main" id="{2F53A29C-2EC6-E345-9C6F-4C3B3CE7B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9864" y="3644106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10" name="Oval 10">
            <a:extLst>
              <a:ext uri="{FF2B5EF4-FFF2-40B4-BE49-F238E27FC236}">
                <a16:creationId xmlns:a16="http://schemas.microsoft.com/office/drawing/2014/main" id="{53D5EBA0-9BF5-2D4A-A6A8-43C0F72AF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026" y="4725193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11" name="Oval 11">
            <a:extLst>
              <a:ext uri="{FF2B5EF4-FFF2-40B4-BE49-F238E27FC236}">
                <a16:creationId xmlns:a16="http://schemas.microsoft.com/office/drawing/2014/main" id="{52821AD9-E273-B144-942E-6817CCF80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5626" y="3717131"/>
            <a:ext cx="504825" cy="50323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12" name="Text Box 12">
            <a:extLst>
              <a:ext uri="{FF2B5EF4-FFF2-40B4-BE49-F238E27FC236}">
                <a16:creationId xmlns:a16="http://schemas.microsoft.com/office/drawing/2014/main" id="{2F8FDD75-CE5C-214C-82C0-C00668DDC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8126" y="5796553"/>
            <a:ext cx="23599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cs typeface="+mn-cs"/>
              </a:rPr>
              <a:t>     : Repräsentant</a:t>
            </a:r>
          </a:p>
        </p:txBody>
      </p:sp>
      <p:sp>
        <p:nvSpPr>
          <p:cNvPr id="13" name="Oval 13">
            <a:extLst>
              <a:ext uri="{FF2B5EF4-FFF2-40B4-BE49-F238E27FC236}">
                <a16:creationId xmlns:a16="http://schemas.microsoft.com/office/drawing/2014/main" id="{95663993-98A7-6049-847A-ACD1D3799F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4383" y="5867991"/>
            <a:ext cx="504825" cy="50323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 sz="1600">
              <a:cs typeface="+mn-cs"/>
            </a:endParaRPr>
          </a:p>
        </p:txBody>
      </p:sp>
      <p:sp>
        <p:nvSpPr>
          <p:cNvPr id="14" name="Oval 14">
            <a:extLst>
              <a:ext uri="{FF2B5EF4-FFF2-40B4-BE49-F238E27FC236}">
                <a16:creationId xmlns:a16="http://schemas.microsoft.com/office/drawing/2014/main" id="{03BAE53A-99DC-1C49-8532-4A0B5A6CE5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176" y="3140868"/>
            <a:ext cx="3240088" cy="2592388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" name="Oval 15">
            <a:extLst>
              <a:ext uri="{FF2B5EF4-FFF2-40B4-BE49-F238E27FC236}">
                <a16:creationId xmlns:a16="http://schemas.microsoft.com/office/drawing/2014/main" id="{B1D0E471-BDB5-7948-8557-7503D1FE5F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064" y="2996406"/>
            <a:ext cx="2952750" cy="2592387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" name="Text Box 16">
            <a:extLst>
              <a:ext uri="{FF2B5EF4-FFF2-40B4-BE49-F238E27FC236}">
                <a16:creationId xmlns:a16="http://schemas.microsoft.com/office/drawing/2014/main" id="{43CA555F-F6CE-E149-A725-4CD0D6C0E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039" y="4075906"/>
            <a:ext cx="442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T</a:t>
            </a:r>
            <a:r>
              <a:rPr lang="de-DE" sz="2400" baseline="-25000">
                <a:cs typeface="+mn-cs"/>
              </a:rPr>
              <a:t>1</a:t>
            </a:r>
          </a:p>
        </p:txBody>
      </p:sp>
      <p:sp>
        <p:nvSpPr>
          <p:cNvPr id="17" name="Text Box 17">
            <a:extLst>
              <a:ext uri="{FF2B5EF4-FFF2-40B4-BE49-F238E27FC236}">
                <a16:creationId xmlns:a16="http://schemas.microsoft.com/office/drawing/2014/main" id="{7AB35569-EA77-B24D-B52C-CF4F9C5B6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6489" y="3933031"/>
            <a:ext cx="442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T</a:t>
            </a:r>
            <a:r>
              <a:rPr lang="de-DE" sz="2400" baseline="-25000">
                <a:cs typeface="+mn-cs"/>
              </a:rPr>
              <a:t>2</a:t>
            </a:r>
          </a:p>
        </p:txBody>
      </p:sp>
      <p:sp>
        <p:nvSpPr>
          <p:cNvPr id="18" name="Foliennummernplatzhalter 5">
            <a:extLst>
              <a:ext uri="{FF2B5EF4-FFF2-40B4-BE49-F238E27FC236}">
                <a16:creationId xmlns:a16="http://schemas.microsoft.com/office/drawing/2014/main" id="{E0B608F1-8198-E942-9D20-361CB6AC6C94}"/>
              </a:ext>
            </a:extLst>
          </p:cNvPr>
          <p:cNvSpPr txBox="1">
            <a:spLocks/>
          </p:cNvSpPr>
          <p:nvPr/>
        </p:nvSpPr>
        <p:spPr bwMode="auto">
          <a:xfrm>
            <a:off x="7966869" y="6400502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B1E075D5-39EC-E046-8CE5-038274589E03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37942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val 11">
            <a:extLst>
              <a:ext uri="{FF2B5EF4-FFF2-40B4-BE49-F238E27FC236}">
                <a16:creationId xmlns:a16="http://schemas.microsoft.com/office/drawing/2014/main" id="{F0F7F463-AB7B-6248-9CD7-D6F0A78EB6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7246" y="4795819"/>
            <a:ext cx="504825" cy="50323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5</a:t>
            </a:r>
          </a:p>
        </p:txBody>
      </p:sp>
      <p:sp>
        <p:nvSpPr>
          <p:cNvPr id="20" name="Oval 8">
            <a:extLst>
              <a:ext uri="{FF2B5EF4-FFF2-40B4-BE49-F238E27FC236}">
                <a16:creationId xmlns:a16="http://schemas.microsoft.com/office/drawing/2014/main" id="{9BEA7E0A-956F-CD48-AAA0-AADC3B8711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5626" y="3716182"/>
            <a:ext cx="504825" cy="50323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4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BDA339-06FE-1F4A-8C12-01D08DE7E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Vereinigung zweier Partitionen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7379F0D-6F32-2844-927D-A7065F5BFFC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24744"/>
                <a:ext cx="8229600" cy="4968875"/>
              </a:xfrm>
            </p:spPr>
            <p:txBody>
              <a:bodyPr/>
              <a:lstStyle/>
              <a:p>
                <a:r>
                  <a:rPr lang="de-DE" dirty="0"/>
                  <a:t>Gegeben: Partitionen mit Repräsentant</a:t>
                </a:r>
                <a:endParaRPr lang="de-DE" b="0" i="1" dirty="0">
                  <a:latin typeface="Cambria Math" panose="02040503050406030204" pitchFamily="18" charset="0"/>
                </a:endParaRPr>
              </a:p>
              <a:p>
                <a:pPr lvl="1"/>
                <a:r>
                  <a:rPr lang="de-DE" dirty="0"/>
                  <a:t>Partitionen: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b="0" dirty="0"/>
                  <a:t>,</a:t>
                </a:r>
                <a14:m>
                  <m:oMath xmlns:m="http://schemas.openxmlformats.org/officeDocument/2006/math">
                    <m:r>
                      <a:rPr lang="de-DE" b="0" i="0" smtClean="0">
                        <a:latin typeface="Cambria Math" panose="02040503050406030204" pitchFamily="18" charset="0"/>
                      </a:rPr>
                      <m:t>  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de-DE" dirty="0"/>
              </a:p>
              <a:p>
                <a:r>
                  <a:rPr lang="de-DE" dirty="0"/>
                  <a:t>Elemente vereinigen, einen Repräsentanten behalten</a:t>
                </a:r>
              </a:p>
              <a:p>
                <a:pPr lvl="1"/>
                <a:r>
                  <a:rPr lang="de-DE" dirty="0"/>
                  <a:t>Anforderung: schnell zwei Mengen verschmelzen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7379F0D-6F32-2844-927D-A7065F5BFFC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24744"/>
                <a:ext cx="8229600" cy="4968875"/>
              </a:xfrm>
              <a:blipFill>
                <a:blip r:embed="rId3"/>
                <a:stretch>
                  <a:fillRect l="-1389" t="-127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871AD5-BDD4-224D-A194-541FA22BF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351" y="7264846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  <p:sp>
        <p:nvSpPr>
          <p:cNvPr id="5" name="Oval 5">
            <a:extLst>
              <a:ext uri="{FF2B5EF4-FFF2-40B4-BE49-F238E27FC236}">
                <a16:creationId xmlns:a16="http://schemas.microsoft.com/office/drawing/2014/main" id="{AF326A78-D754-E548-8E76-468B465CE2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314" y="3646239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</a:t>
            </a:r>
          </a:p>
        </p:txBody>
      </p:sp>
      <p:sp>
        <p:nvSpPr>
          <p:cNvPr id="6" name="Oval 6">
            <a:extLst>
              <a:ext uri="{FF2B5EF4-FFF2-40B4-BE49-F238E27FC236}">
                <a16:creationId xmlns:a16="http://schemas.microsoft.com/office/drawing/2014/main" id="{E209B756-4CC9-6443-AC24-0ADFAAC61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276" y="3574802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10</a:t>
            </a:r>
          </a:p>
        </p:txBody>
      </p:sp>
      <p:sp>
        <p:nvSpPr>
          <p:cNvPr id="7" name="Oval 7">
            <a:extLst>
              <a:ext uri="{FF2B5EF4-FFF2-40B4-BE49-F238E27FC236}">
                <a16:creationId xmlns:a16="http://schemas.microsoft.com/office/drawing/2014/main" id="{4C90A868-FF96-2E44-8DC9-E5A4A0189F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301" y="4654302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8</a:t>
            </a:r>
          </a:p>
        </p:txBody>
      </p:sp>
      <p:sp>
        <p:nvSpPr>
          <p:cNvPr id="9" name="Oval 9">
            <a:extLst>
              <a:ext uri="{FF2B5EF4-FFF2-40B4-BE49-F238E27FC236}">
                <a16:creationId xmlns:a16="http://schemas.microsoft.com/office/drawing/2014/main" id="{2F53A29C-2EC6-E345-9C6F-4C3B3CE7B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9864" y="3644652"/>
            <a:ext cx="504825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3</a:t>
            </a:r>
          </a:p>
        </p:txBody>
      </p:sp>
      <p:sp>
        <p:nvSpPr>
          <p:cNvPr id="10" name="Oval 10">
            <a:extLst>
              <a:ext uri="{FF2B5EF4-FFF2-40B4-BE49-F238E27FC236}">
                <a16:creationId xmlns:a16="http://schemas.microsoft.com/office/drawing/2014/main" id="{53D5EBA0-9BF5-2D4A-A6A8-43C0F72AF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026" y="4725739"/>
            <a:ext cx="504825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de-DE">
                <a:cs typeface="+mn-cs"/>
              </a:rPr>
              <a:t>7</a:t>
            </a:r>
          </a:p>
        </p:txBody>
      </p:sp>
      <p:sp>
        <p:nvSpPr>
          <p:cNvPr id="12" name="Text Box 12">
            <a:extLst>
              <a:ext uri="{FF2B5EF4-FFF2-40B4-BE49-F238E27FC236}">
                <a16:creationId xmlns:a16="http://schemas.microsoft.com/office/drawing/2014/main" id="{2F8FDD75-CE5C-214C-82C0-C00668DDC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8126" y="5779045"/>
            <a:ext cx="23599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dirty="0">
                <a:cs typeface="+mn-cs"/>
              </a:rPr>
              <a:t>     : Repräsentant</a:t>
            </a:r>
          </a:p>
        </p:txBody>
      </p:sp>
      <p:sp>
        <p:nvSpPr>
          <p:cNvPr id="13" name="Oval 13">
            <a:extLst>
              <a:ext uri="{FF2B5EF4-FFF2-40B4-BE49-F238E27FC236}">
                <a16:creationId xmlns:a16="http://schemas.microsoft.com/office/drawing/2014/main" id="{95663993-98A7-6049-847A-ACD1D3799F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4383" y="5850483"/>
            <a:ext cx="504825" cy="50323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14" name="Oval 14">
            <a:extLst>
              <a:ext uri="{FF2B5EF4-FFF2-40B4-BE49-F238E27FC236}">
                <a16:creationId xmlns:a16="http://schemas.microsoft.com/office/drawing/2014/main" id="{03BAE53A-99DC-1C49-8532-4A0B5A6CE5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176" y="3141414"/>
            <a:ext cx="3240088" cy="2592388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5" name="Oval 15">
            <a:extLst>
              <a:ext uri="{FF2B5EF4-FFF2-40B4-BE49-F238E27FC236}">
                <a16:creationId xmlns:a16="http://schemas.microsoft.com/office/drawing/2014/main" id="{B1D0E471-BDB5-7948-8557-7503D1FE5F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064" y="2996952"/>
            <a:ext cx="2952750" cy="2592387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6" name="Text Box 16">
            <a:extLst>
              <a:ext uri="{FF2B5EF4-FFF2-40B4-BE49-F238E27FC236}">
                <a16:creationId xmlns:a16="http://schemas.microsoft.com/office/drawing/2014/main" id="{43CA555F-F6CE-E149-A725-4CD0D6C0E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039" y="4076452"/>
            <a:ext cx="442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T</a:t>
            </a:r>
            <a:r>
              <a:rPr lang="de-DE" sz="2400" baseline="-25000">
                <a:cs typeface="+mn-cs"/>
              </a:rPr>
              <a:t>1</a:t>
            </a:r>
          </a:p>
        </p:txBody>
      </p:sp>
      <p:sp>
        <p:nvSpPr>
          <p:cNvPr id="17" name="Text Box 17">
            <a:extLst>
              <a:ext uri="{FF2B5EF4-FFF2-40B4-BE49-F238E27FC236}">
                <a16:creationId xmlns:a16="http://schemas.microsoft.com/office/drawing/2014/main" id="{7AB35569-EA77-B24D-B52C-CF4F9C5B6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6489" y="3933577"/>
            <a:ext cx="442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>
                <a:cs typeface="+mn-cs"/>
              </a:rPr>
              <a:t>T</a:t>
            </a:r>
            <a:r>
              <a:rPr lang="de-DE" sz="2400" baseline="-25000">
                <a:cs typeface="+mn-cs"/>
              </a:rPr>
              <a:t>2</a:t>
            </a:r>
          </a:p>
        </p:txBody>
      </p:sp>
      <p:sp>
        <p:nvSpPr>
          <p:cNvPr id="18" name="Oval 18">
            <a:extLst>
              <a:ext uri="{FF2B5EF4-FFF2-40B4-BE49-F238E27FC236}">
                <a16:creationId xmlns:a16="http://schemas.microsoft.com/office/drawing/2014/main" id="{9221E229-D897-0F44-8BDA-E6B800E75D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2997547"/>
            <a:ext cx="6985000" cy="2879725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21" name="Foliennummernplatzhalter 5">
            <a:extLst>
              <a:ext uri="{FF2B5EF4-FFF2-40B4-BE49-F238E27FC236}">
                <a16:creationId xmlns:a16="http://schemas.microsoft.com/office/drawing/2014/main" id="{22887243-EEE1-AD4A-A5A9-F06A41996984}"/>
              </a:ext>
            </a:extLst>
          </p:cNvPr>
          <p:cNvSpPr txBox="1">
            <a:spLocks/>
          </p:cNvSpPr>
          <p:nvPr/>
        </p:nvSpPr>
        <p:spPr bwMode="auto">
          <a:xfrm>
            <a:off x="7966869" y="6400502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B1E075D5-39EC-E046-8CE5-038274589E03}" type="slidenum">
              <a:rPr lang="de-DE" smtClean="0"/>
              <a:pPr>
                <a:defRPr/>
              </a:pPr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79627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7" grpId="0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B35E09-2499-FB48-87C3-3B0023E78D2B}" type="slidenum">
              <a:rPr lang="de-DE"/>
              <a:pPr>
                <a:defRPr/>
              </a:pPr>
              <a:t>9</a:t>
            </a:fld>
            <a:endParaRPr lang="de-DE"/>
          </a:p>
        </p:txBody>
      </p:sp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Union-Find Datenstruktur: Partitionierung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de-DE" dirty="0">
                <a:cs typeface="+mn-cs"/>
              </a:rPr>
              <a:t>Sei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P</a:t>
            </a:r>
            <a:r>
              <a:rPr lang="de-DE" dirty="0">
                <a:cs typeface="+mn-cs"/>
              </a:rPr>
              <a:t> eine Partitionierung: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P := &lt;&gt;: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Partitioning</a:t>
            </a:r>
            <a:endParaRPr lang="de-DE" dirty="0">
              <a:solidFill>
                <a:schemeClr val="accent1">
                  <a:lumMod val="50000"/>
                </a:schemeClr>
              </a:solidFill>
              <a:cs typeface="+mn-cs"/>
            </a:endParaRPr>
          </a:p>
          <a:p>
            <a:pPr eaLnBrk="1" hangingPunct="1">
              <a:buFontTx/>
              <a:buNone/>
              <a:defRPr/>
            </a:pPr>
            <a:r>
              <a:rPr lang="de-DE" dirty="0">
                <a:solidFill>
                  <a:schemeClr val="accent2"/>
                </a:solidFill>
                <a:cs typeface="+mn-cs"/>
              </a:rPr>
              <a:t>Operationen:</a:t>
            </a:r>
          </a:p>
          <a:p>
            <a:pPr eaLnBrk="1" hangingPunct="1">
              <a:defRPr/>
            </a:pPr>
            <a:r>
              <a:rPr lang="de-DE" dirty="0" err="1">
                <a:solidFill>
                  <a:srgbClr val="FF0000"/>
                </a:solidFill>
                <a:cs typeface="+mn-cs"/>
              </a:rPr>
              <a:t>makeSet</a:t>
            </a:r>
            <a:r>
              <a:rPr lang="de-DE" dirty="0">
                <a:solidFill>
                  <a:srgbClr val="FF0000"/>
                </a:solidFill>
                <a:cs typeface="+mn-cs"/>
              </a:rPr>
              <a:t>(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x,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P:Partitioning</a:t>
            </a:r>
            <a:r>
              <a:rPr lang="de-DE" dirty="0">
                <a:solidFill>
                  <a:srgbClr val="FF0000"/>
                </a:solidFill>
                <a:cs typeface="+mn-cs"/>
              </a:rPr>
              <a:t>): </a:t>
            </a:r>
            <a:r>
              <a:rPr lang="de-DE" dirty="0">
                <a:cs typeface="+mn-cs"/>
              </a:rPr>
              <a:t>erzeugt in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P</a:t>
            </a:r>
            <a:r>
              <a:rPr lang="de-DE" dirty="0">
                <a:cs typeface="+mn-cs"/>
              </a:rPr>
              <a:t> für </a:t>
            </a:r>
            <a:r>
              <a:rPr lang="de-DE" dirty="0">
                <a:solidFill>
                  <a:schemeClr val="hlink"/>
                </a:solidFill>
              </a:rPr>
              <a:t>x</a:t>
            </a:r>
            <a:r>
              <a:rPr lang="de-DE" dirty="0">
                <a:cs typeface="+mn-cs"/>
              </a:rPr>
              <a:t> eine </a:t>
            </a:r>
            <a:r>
              <a:rPr lang="de-DE" dirty="0" err="1">
                <a:cs typeface="+mn-cs"/>
              </a:rPr>
              <a:t>einelementige</a:t>
            </a:r>
            <a:r>
              <a:rPr lang="de-DE" dirty="0">
                <a:cs typeface="+mn-cs"/>
              </a:rPr>
              <a:t> Menge </a:t>
            </a:r>
            <a:r>
              <a:rPr lang="de-DE" dirty="0">
                <a:solidFill>
                  <a:schemeClr val="hlink"/>
                </a:solidFill>
              </a:rPr>
              <a:t>T</a:t>
            </a:r>
            <a:r>
              <a:rPr lang="de-DE" dirty="0">
                <a:solidFill>
                  <a:schemeClr val="hlink"/>
                </a:solidFill>
                <a:cs typeface="+mn-cs"/>
              </a:rPr>
              <a:t> </a:t>
            </a:r>
            <a:r>
              <a:rPr lang="de-DE" dirty="0">
                <a:cs typeface="+mn-cs"/>
              </a:rPr>
              <a:t>mit </a:t>
            </a:r>
            <a:r>
              <a:rPr lang="de-DE" dirty="0">
                <a:solidFill>
                  <a:schemeClr val="hlink"/>
                </a:solidFill>
              </a:rPr>
              <a:t>x </a:t>
            </a:r>
            <a:r>
              <a:rPr lang="de-DE" dirty="0"/>
              <a:t>als Repräsentant</a:t>
            </a:r>
            <a:br>
              <a:rPr lang="de-DE" dirty="0"/>
            </a:br>
            <a:r>
              <a:rPr lang="de-DE" dirty="0"/>
              <a:t>(für ein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P</a:t>
            </a:r>
            <a:r>
              <a:rPr lang="de-DE" dirty="0"/>
              <a:t> mehrfach mit verschiedenen Objekten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de-DE" dirty="0"/>
              <a:t> aufgerufen)</a:t>
            </a:r>
            <a:endParaRPr lang="de-DE" dirty="0">
              <a:cs typeface="+mn-cs"/>
            </a:endParaRPr>
          </a:p>
          <a:p>
            <a:pPr eaLnBrk="1" hangingPunct="1">
              <a:defRPr/>
            </a:pPr>
            <a:r>
              <a:rPr lang="de-DE" dirty="0" err="1">
                <a:solidFill>
                  <a:srgbClr val="FF0000"/>
                </a:solidFill>
                <a:cs typeface="+mn-cs"/>
              </a:rPr>
              <a:t>union</a:t>
            </a:r>
            <a:r>
              <a:rPr lang="de-DE" dirty="0">
                <a:solidFill>
                  <a:srgbClr val="FF0000"/>
                </a:solidFill>
                <a:cs typeface="+mn-cs"/>
              </a:rPr>
              <a:t>(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T</a:t>
            </a:r>
            <a:r>
              <a:rPr lang="de-DE" baseline="-25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1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,T</a:t>
            </a:r>
            <a:r>
              <a:rPr lang="de-DE" baseline="-25000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2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,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P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:Partitioning</a:t>
            </a:r>
            <a:r>
              <a:rPr lang="de-DE" dirty="0">
                <a:solidFill>
                  <a:srgbClr val="FF0000"/>
                </a:solidFill>
                <a:cs typeface="+mn-cs"/>
              </a:rPr>
              <a:t>):</a:t>
            </a:r>
            <a:r>
              <a:rPr lang="de-DE" dirty="0">
                <a:cs typeface="+mn-cs"/>
              </a:rPr>
              <a:t> vereinigt Elemente in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T</a:t>
            </a:r>
            <a:r>
              <a:rPr lang="de-DE" baseline="-25000" dirty="0">
                <a:solidFill>
                  <a:schemeClr val="hlink"/>
                </a:solidFill>
                <a:cs typeface="+mn-cs"/>
              </a:rPr>
              <a:t>1</a:t>
            </a:r>
            <a:r>
              <a:rPr lang="de-DE" dirty="0">
                <a:cs typeface="+mn-cs"/>
              </a:rPr>
              <a:t> und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T</a:t>
            </a:r>
            <a:r>
              <a:rPr lang="de-DE" baseline="-25000" dirty="0">
                <a:solidFill>
                  <a:schemeClr val="hlink"/>
                </a:solidFill>
                <a:cs typeface="+mn-cs"/>
              </a:rPr>
              <a:t>2</a:t>
            </a:r>
            <a:r>
              <a:rPr lang="de-DE" dirty="0">
                <a:solidFill>
                  <a:schemeClr val="hlink"/>
                </a:solidFill>
                <a:cs typeface="+mn-cs"/>
              </a:rPr>
              <a:t> </a:t>
            </a:r>
            <a:r>
              <a:rPr lang="de-DE" dirty="0">
                <a:cs typeface="+mn-cs"/>
              </a:rPr>
              <a:t>zu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T</a:t>
            </a:r>
            <a:r>
              <a:rPr lang="de-DE" baseline="-25000" dirty="0">
                <a:solidFill>
                  <a:schemeClr val="hlink"/>
                </a:solidFill>
                <a:cs typeface="+mn-cs"/>
              </a:rPr>
              <a:t>1</a:t>
            </a:r>
            <a:r>
              <a:rPr lang="de-DE" dirty="0">
                <a:solidFill>
                  <a:schemeClr val="hlink"/>
                </a:solidFill>
                <a:cs typeface="+mn-cs"/>
              </a:rPr>
              <a:t> </a:t>
            </a:r>
            <a:r>
              <a:rPr lang="de-DE" dirty="0">
                <a:solidFill>
                  <a:schemeClr val="hlink"/>
                </a:solidFill>
                <a:latin typeface="cmsy10" charset="0"/>
                <a:cs typeface="+mn-cs"/>
              </a:rPr>
              <a:t>⋃</a:t>
            </a:r>
            <a:r>
              <a:rPr lang="de-DE" dirty="0">
                <a:solidFill>
                  <a:schemeClr val="hlink"/>
                </a:solidFill>
                <a:cs typeface="+mn-cs"/>
              </a:rPr>
              <a:t> T</a:t>
            </a:r>
            <a:r>
              <a:rPr lang="de-DE" baseline="-25000" dirty="0">
                <a:solidFill>
                  <a:schemeClr val="hlink"/>
                </a:solidFill>
                <a:cs typeface="+mn-cs"/>
              </a:rPr>
              <a:t>2</a:t>
            </a:r>
            <a:r>
              <a:rPr lang="de-DE" dirty="0">
                <a:solidFill>
                  <a:schemeClr val="hlink"/>
                </a:solidFill>
                <a:cs typeface="+mn-cs"/>
              </a:rPr>
              <a:t> </a:t>
            </a:r>
            <a:r>
              <a:rPr lang="de-DE" dirty="0">
                <a:cs typeface="+mn-cs"/>
              </a:rPr>
              <a:t>in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P, </a:t>
            </a:r>
            <a:r>
              <a:rPr lang="de-DE" dirty="0">
                <a:cs typeface="+mn-cs"/>
              </a:rPr>
              <a:t>die Mengen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de-DE" baseline="-25000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dirty="0"/>
              <a:t>und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T</a:t>
            </a:r>
            <a:r>
              <a:rPr lang="de-DE" baseline="-250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dirty="0"/>
              <a:t>werden über den Repräsentanten referenziert</a:t>
            </a:r>
            <a:endParaRPr lang="de-DE" baseline="-25000" dirty="0">
              <a:cs typeface="+mn-cs"/>
            </a:endParaRPr>
          </a:p>
          <a:p>
            <a:pPr eaLnBrk="1" hangingPunct="1">
              <a:defRPr/>
            </a:pPr>
            <a:r>
              <a:rPr lang="de-DE" dirty="0">
                <a:solidFill>
                  <a:srgbClr val="FF0000"/>
                </a:solidFill>
                <a:cs typeface="+mn-cs"/>
              </a:rPr>
              <a:t>find(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x,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  <a:cs typeface="+mn-cs"/>
              </a:rPr>
              <a:t>P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:Partitioning</a:t>
            </a:r>
            <a:r>
              <a:rPr lang="de-DE" dirty="0">
                <a:solidFill>
                  <a:srgbClr val="FF0000"/>
                </a:solidFill>
                <a:cs typeface="+mn-cs"/>
              </a:rPr>
              <a:t>):</a:t>
            </a:r>
            <a:r>
              <a:rPr lang="de-DE" dirty="0">
                <a:cs typeface="+mn-cs"/>
              </a:rPr>
              <a:t> gibt (eindeutigen) Repräsentanten der Teilmenge aus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+mn-cs"/>
              </a:rPr>
              <a:t>P </a:t>
            </a:r>
            <a:r>
              <a:rPr lang="de-DE" dirty="0">
                <a:cs typeface="+mn-cs"/>
              </a:rPr>
              <a:t>zurück, zu der </a:t>
            </a:r>
            <a:r>
              <a:rPr lang="de-DE" dirty="0">
                <a:solidFill>
                  <a:schemeClr val="hlink"/>
                </a:solidFill>
                <a:cs typeface="+mn-cs"/>
              </a:rPr>
              <a:t>x</a:t>
            </a:r>
            <a:r>
              <a:rPr lang="de-DE" dirty="0">
                <a:cs typeface="+mn-cs"/>
              </a:rPr>
              <a:t> gehört</a:t>
            </a:r>
          </a:p>
        </p:txBody>
      </p:sp>
    </p:spTree>
    <p:extLst>
      <p:ext uri="{BB962C8B-B14F-4D97-AF65-F5344CB8AC3E}">
        <p14:creationId xmlns:p14="http://schemas.microsoft.com/office/powerpoint/2010/main" val="1087246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7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7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8181</TotalTime>
  <Words>3152</Words>
  <Application>Microsoft Macintosh PowerPoint</Application>
  <PresentationFormat>On-screen Show (4:3)</PresentationFormat>
  <Paragraphs>595</Paragraphs>
  <Slides>41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9" baseType="lpstr">
      <vt:lpstr>Arial</vt:lpstr>
      <vt:lpstr>Calibri</vt:lpstr>
      <vt:lpstr>Cambria Math</vt:lpstr>
      <vt:lpstr>cmsy10</vt:lpstr>
      <vt:lpstr>msam6</vt:lpstr>
      <vt:lpstr>Myriad Pro</vt:lpstr>
      <vt:lpstr>Symbol</vt:lpstr>
      <vt:lpstr>7_Standarddesign</vt:lpstr>
      <vt:lpstr>Algorithmen und Datenstrukturen</vt:lpstr>
      <vt:lpstr>Danksagung</vt:lpstr>
      <vt:lpstr>Partitionen einer Menge</vt:lpstr>
      <vt:lpstr>Datenstruktur für Disjunkte Mengen</vt:lpstr>
      <vt:lpstr>Repräsentation von Disjunkten Mengen</vt:lpstr>
      <vt:lpstr>Identifizierung einer Partition</vt:lpstr>
      <vt:lpstr>Test: Zugehörigkeit zur selben Partition?</vt:lpstr>
      <vt:lpstr>Vereinigung zweier Partitionen</vt:lpstr>
      <vt:lpstr>Union-Find Datenstruktur: Partitionierung</vt:lpstr>
      <vt:lpstr>Union-Find Datenstruktur</vt:lpstr>
      <vt:lpstr>Union-Find Datenstruktur</vt:lpstr>
      <vt:lpstr>Union-Find Datenstruktur</vt:lpstr>
      <vt:lpstr>Repräsentation einer Partition?</vt:lpstr>
      <vt:lpstr>Union-Find Datenstruktur: Gerichteter Baum</vt:lpstr>
      <vt:lpstr>Union-Find-Datenstruktur als Black-Box-ADT</vt:lpstr>
      <vt:lpstr>Internal View</vt:lpstr>
      <vt:lpstr>Union-Find-Datenstrukturen als White-Box</vt:lpstr>
      <vt:lpstr>Union-Find Datenstruktur</vt:lpstr>
      <vt:lpstr>Union-Find Implementierung</vt:lpstr>
      <vt:lpstr>Analyse der Komplexität</vt:lpstr>
      <vt:lpstr>Union-Find Implementierung</vt:lpstr>
      <vt:lpstr>Union-Find Implementierung : rank(x)</vt:lpstr>
      <vt:lpstr>Union-Find Implementierung</vt:lpstr>
      <vt:lpstr>Union-Find Implementierung</vt:lpstr>
      <vt:lpstr>Gewichtetes Union: Analyse der Komplexität</vt:lpstr>
      <vt:lpstr>Union-Find: Verbesserung</vt:lpstr>
      <vt:lpstr>Union-Find: Verbesserung</vt:lpstr>
      <vt:lpstr>Union-Find Implementierung : rank(x)</vt:lpstr>
      <vt:lpstr>Amortisierte Analyse</vt:lpstr>
      <vt:lpstr>Iterierter Logarithmus log* n</vt:lpstr>
      <vt:lpstr>Union-Find Datenstruktur: Amortisierte Analyse</vt:lpstr>
      <vt:lpstr>Union-Find Datenstruktur</vt:lpstr>
      <vt:lpstr>Amortisierte Analyse: Potentialmethode</vt:lpstr>
      <vt:lpstr>Union-Find Datenstruktur</vt:lpstr>
      <vt:lpstr>Amortisierte Analyse: Potentiale</vt:lpstr>
      <vt:lpstr>Union-Find: Amortisierte Analyse</vt:lpstr>
      <vt:lpstr>Union-Find: Amortisierte Analyse</vt:lpstr>
      <vt:lpstr>Überlegung</vt:lpstr>
      <vt:lpstr>Union-Find: Amortisierte Analyse</vt:lpstr>
      <vt:lpstr>Union-Find: Amortisierte Analyse</vt:lpstr>
      <vt:lpstr>Zusammenfassung: Disjunkte Mengen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1496</cp:revision>
  <cp:lastPrinted>2015-04-09T12:56:16Z</cp:lastPrinted>
  <dcterms:created xsi:type="dcterms:W3CDTF">2010-04-27T12:26:40Z</dcterms:created>
  <dcterms:modified xsi:type="dcterms:W3CDTF">2020-04-23T06:09:20Z</dcterms:modified>
</cp:coreProperties>
</file>