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5" r:id="rId1"/>
  </p:sldMasterIdLst>
  <p:notesMasterIdLst>
    <p:notesMasterId r:id="rId28"/>
  </p:notesMasterIdLst>
  <p:handoutMasterIdLst>
    <p:handoutMasterId r:id="rId29"/>
  </p:handoutMasterIdLst>
  <p:sldIdLst>
    <p:sldId id="273" r:id="rId2"/>
    <p:sldId id="437" r:id="rId3"/>
    <p:sldId id="439" r:id="rId4"/>
    <p:sldId id="664" r:id="rId5"/>
    <p:sldId id="665" r:id="rId6"/>
    <p:sldId id="568" r:id="rId7"/>
    <p:sldId id="440" r:id="rId8"/>
    <p:sldId id="657" r:id="rId9"/>
    <p:sldId id="666" r:id="rId10"/>
    <p:sldId id="443" r:id="rId11"/>
    <p:sldId id="669" r:id="rId12"/>
    <p:sldId id="557" r:id="rId13"/>
    <p:sldId id="565" r:id="rId14"/>
    <p:sldId id="637" r:id="rId15"/>
    <p:sldId id="590" r:id="rId16"/>
    <p:sldId id="667" r:id="rId17"/>
    <p:sldId id="450" r:id="rId18"/>
    <p:sldId id="451" r:id="rId19"/>
    <p:sldId id="585" r:id="rId20"/>
    <p:sldId id="465" r:id="rId21"/>
    <p:sldId id="466" r:id="rId22"/>
    <p:sldId id="467" r:id="rId23"/>
    <p:sldId id="468" r:id="rId24"/>
    <p:sldId id="469" r:id="rId25"/>
    <p:sldId id="470" r:id="rId26"/>
    <p:sldId id="668" r:id="rId27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clrMru>
    <a:srgbClr val="0D15FF"/>
    <a:srgbClr val="009899"/>
    <a:srgbClr val="38F769"/>
    <a:srgbClr val="00394A"/>
    <a:srgbClr val="003241"/>
    <a:srgbClr val="DAD9D3"/>
    <a:srgbClr val="B2B1A9"/>
    <a:srgbClr val="004B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348"/>
    <p:restoredTop sz="94762"/>
  </p:normalViewPr>
  <p:slideViewPr>
    <p:cSldViewPr>
      <p:cViewPr varScale="1">
        <p:scale>
          <a:sx n="117" d="100"/>
          <a:sy n="117" d="100"/>
        </p:scale>
        <p:origin x="920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8A6ECAE5-6A67-9648-BFD4-50D589EC5C71}" type="datetimeFigureOut">
              <a:rPr lang="de-DE"/>
              <a:pPr>
                <a:defRPr/>
              </a:pPr>
              <a:t>24.04.20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298B09E7-CB36-8743-B365-30F25214A4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4333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967AB418-317D-AC4E-A41A-2B33F9292AC9}" type="datetimeFigureOut">
              <a:rPr lang="de-DE"/>
              <a:pPr>
                <a:defRPr/>
              </a:pPr>
              <a:t>24.04.20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US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609C88DA-55BC-924E-8761-82F5902E2C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13931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Master-Untertitelformat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34403-92B1-A544-A7FD-95466AC3179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1135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577E2-95DD-1F4B-A688-E8FB0200778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878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88861B15-894E-354E-A80A-187BA2607D12}" type="datetime1">
              <a:rPr lang="de-DE"/>
              <a:pPr/>
              <a:t>24.04.20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Kapitel 4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74AE2E-0842-8A46-BA44-11E68AE1929E}" type="slidenum">
              <a:rPr lang="de-DE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6201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emf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56" name="Rectangle 4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56550" y="6400800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cs typeface="+mn-cs"/>
              </a:defRPr>
            </a:lvl1pPr>
          </a:lstStyle>
          <a:p>
            <a:pPr>
              <a:defRPr/>
            </a:pPr>
            <a:fld id="{7B1C38A0-67D8-0242-BF64-2E51696E2079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  <p:pic>
        <p:nvPicPr>
          <p:cNvPr id="1027" name="Picture 45" descr="Logo_ImFocus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4863" y="6453188"/>
            <a:ext cx="1377950" cy="8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58" name="Rectangle 46"/>
          <p:cNvSpPr>
            <a:spLocks noChangeArrowheads="1"/>
          </p:cNvSpPr>
          <p:nvPr userDrawn="1"/>
        </p:nvSpPr>
        <p:spPr bwMode="auto">
          <a:xfrm>
            <a:off x="179388" y="981075"/>
            <a:ext cx="8785225" cy="7302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59" name="Rectangle 47"/>
          <p:cNvSpPr>
            <a:spLocks noChangeArrowheads="1"/>
          </p:cNvSpPr>
          <p:nvPr userDrawn="1"/>
        </p:nvSpPr>
        <p:spPr bwMode="auto">
          <a:xfrm flipV="1">
            <a:off x="179388" y="6669088"/>
            <a:ext cx="8785225" cy="18891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61" name="Rectangle 49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29600" cy="503238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dirty="0"/>
              <a:t>Titelmasterformat durch Klicken bearbeiten</a:t>
            </a:r>
          </a:p>
        </p:txBody>
      </p:sp>
      <p:sp>
        <p:nvSpPr>
          <p:cNvPr id="64562" name="Rectangle 5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96975"/>
            <a:ext cx="8229600" cy="496887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dirty="0"/>
              <a:t>Textmasterformate durch Klicken bearbeiten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pic>
        <p:nvPicPr>
          <p:cNvPr id="1032" name="Bild 48" descr="Logo_Inst_InfSys_P309.pdf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167438"/>
            <a:ext cx="2160588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74" r:id="rId2"/>
    <p:sldLayoutId id="2147483875" r:id="rId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14.in.tum.de/lehre/2008WS/ea/index.html.de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412776"/>
            <a:ext cx="7772400" cy="935037"/>
          </a:xfrm>
        </p:spPr>
        <p:txBody>
          <a:bodyPr/>
          <a:lstStyle/>
          <a:p>
            <a:pPr eaLnBrk="1" hangingPunct="1">
              <a:defRPr/>
            </a:pPr>
            <a:r>
              <a:rPr lang="de-DE" sz="3600" b="1" dirty="0">
                <a:cs typeface="+mj-cs"/>
              </a:rPr>
              <a:t>Algorithmen und Datenstrukturen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599" y="3202083"/>
            <a:ext cx="6400800" cy="2880320"/>
          </a:xfrm>
        </p:spPr>
        <p:txBody>
          <a:bodyPr/>
          <a:lstStyle/>
          <a:p>
            <a:pPr eaLnBrk="1" hangingPunct="1">
              <a:defRPr/>
            </a:pPr>
            <a:r>
              <a:rPr lang="de-DE" sz="2400" dirty="0">
                <a:cs typeface="+mn-cs"/>
              </a:rPr>
              <a:t>Prof. Dr. Ralf Möller</a:t>
            </a:r>
          </a:p>
          <a:p>
            <a:pPr eaLnBrk="1" hangingPunct="1">
              <a:defRPr/>
            </a:pPr>
            <a:r>
              <a:rPr lang="de-DE" sz="2400" b="1" dirty="0">
                <a:cs typeface="+mn-cs"/>
              </a:rPr>
              <a:t>Universität zu Lübeck</a:t>
            </a:r>
          </a:p>
          <a:p>
            <a:pPr eaLnBrk="1" hangingPunct="1">
              <a:defRPr/>
            </a:pPr>
            <a:r>
              <a:rPr lang="de-DE" sz="2400" b="1" dirty="0">
                <a:cs typeface="+mn-cs"/>
              </a:rPr>
              <a:t>Institut für Informationssysteme</a:t>
            </a:r>
          </a:p>
          <a:p>
            <a:pPr eaLnBrk="1" hangingPunct="1">
              <a:defRPr/>
            </a:pPr>
            <a:endParaRPr lang="de-DE" sz="2400" dirty="0">
              <a:cs typeface="+mn-cs"/>
            </a:endParaRPr>
          </a:p>
          <a:p>
            <a:pPr eaLnBrk="1" hangingPunct="1">
              <a:defRPr/>
            </a:pPr>
            <a:r>
              <a:rPr lang="de-DE" sz="2400" dirty="0">
                <a:cs typeface="+mn-cs"/>
              </a:rPr>
              <a:t>Felix </a:t>
            </a:r>
            <a:r>
              <a:rPr lang="de-DE" sz="2400" dirty="0" err="1">
                <a:cs typeface="+mn-cs"/>
              </a:rPr>
              <a:t>Kuhr</a:t>
            </a:r>
            <a:r>
              <a:rPr lang="de-DE" sz="2400" dirty="0">
                <a:cs typeface="+mn-cs"/>
              </a:rPr>
              <a:t> (Übungen)</a:t>
            </a:r>
          </a:p>
          <a:p>
            <a:pPr eaLnBrk="1" hangingPunct="1">
              <a:defRPr/>
            </a:pPr>
            <a:r>
              <a:rPr lang="de-DE" sz="2400" dirty="0">
                <a:cs typeface="+mn-cs"/>
              </a:rPr>
              <a:t>sowie viele Tutoren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2E138E3-D9B9-BB4A-A90D-2C2C3C7CFD69}"/>
              </a:ext>
            </a:extLst>
          </p:cNvPr>
          <p:cNvSpPr txBox="1"/>
          <p:nvPr/>
        </p:nvSpPr>
        <p:spPr>
          <a:xfrm>
            <a:off x="2098405" y="2220950"/>
            <a:ext cx="49471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DE" dirty="0"/>
              <a:t>Assoziation von Objekten, Wörterbücher, Hashing</a:t>
            </a:r>
            <a:br>
              <a:rPr lang="en-DE" dirty="0"/>
            </a:br>
            <a:r>
              <a:rPr lang="en-DE" dirty="0"/>
              <a:t>Teil 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C11AD-226C-544B-AE26-CBEDBBFE24AD}" type="slidenum">
              <a:rPr lang="de-DE"/>
              <a:pPr/>
              <a:t>10</a:t>
            </a:fld>
            <a:endParaRPr lang="de-DE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Hashing</a:t>
            </a:r>
            <a:r>
              <a:rPr lang="de-DE" dirty="0"/>
              <a:t> (perfekte Streuung, kein Kollisionen)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de-DE" sz="2000" b="1" dirty="0" err="1"/>
              <a:t>procedure</a:t>
            </a:r>
            <a:r>
              <a:rPr lang="de-DE" sz="2000" dirty="0"/>
              <a:t> </a:t>
            </a:r>
            <a:r>
              <a:rPr lang="de-DE" sz="2000" dirty="0" err="1">
                <a:solidFill>
                  <a:schemeClr val="accent2"/>
                </a:solidFill>
              </a:rPr>
              <a:t>insert</a:t>
            </a:r>
            <a:r>
              <a:rPr lang="de-DE" sz="2000" dirty="0"/>
              <a:t>(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de-DE" sz="2000" dirty="0" err="1">
                <a:solidFill>
                  <a:schemeClr val="hlink"/>
                </a:solidFill>
              </a:rPr>
              <a:t>e</a:t>
            </a:r>
            <a:r>
              <a:rPr lang="de-DE" sz="2000" dirty="0">
                <a:solidFill>
                  <a:schemeClr val="hlink"/>
                </a:solidFill>
              </a:rPr>
              <a:t>, </a:t>
            </a:r>
            <a:r>
              <a:rPr lang="de-DE" sz="2000" dirty="0" err="1">
                <a:solidFill>
                  <a:schemeClr val="hlink"/>
                </a:solidFill>
              </a:rPr>
              <a:t>d:Dictionary</a:t>
            </a:r>
            <a:r>
              <a:rPr lang="de-DE" sz="2000" dirty="0"/>
              <a:t>)</a:t>
            </a:r>
            <a:br>
              <a:rPr lang="de-DE" sz="2000" dirty="0"/>
            </a:br>
            <a:r>
              <a:rPr lang="de-DE" sz="2000" dirty="0">
                <a:solidFill>
                  <a:srgbClr val="3C8C93"/>
                </a:solidFill>
              </a:rPr>
              <a:t>T := </a:t>
            </a:r>
            <a:r>
              <a:rPr lang="de-DE" sz="2000" dirty="0" err="1">
                <a:solidFill>
                  <a:srgbClr val="3C8C93"/>
                </a:solidFill>
              </a:rPr>
              <a:t>internalRepr</a:t>
            </a:r>
            <a:r>
              <a:rPr lang="de-DE" sz="2000" dirty="0">
                <a:solidFill>
                  <a:srgbClr val="3C8C93"/>
                </a:solidFill>
              </a:rPr>
              <a:t>(d)</a:t>
            </a:r>
            <a:br>
              <a:rPr lang="de-DE" sz="2000" dirty="0">
                <a:solidFill>
                  <a:srgbClr val="3C8C93"/>
                </a:solidFill>
              </a:rPr>
            </a:br>
            <a:r>
              <a:rPr lang="de-DE" sz="2000" dirty="0">
                <a:solidFill>
                  <a:schemeClr val="hlink"/>
                </a:solidFill>
              </a:rPr>
              <a:t>T[h(</a:t>
            </a:r>
            <a:r>
              <a:rPr lang="de-DE" sz="2000" dirty="0" err="1">
                <a:solidFill>
                  <a:schemeClr val="hlink"/>
                </a:solidFill>
              </a:rPr>
              <a:t>k</a:t>
            </a:r>
            <a:r>
              <a:rPr lang="de-DE" sz="2000" dirty="0">
                <a:solidFill>
                  <a:schemeClr val="hlink"/>
                </a:solidFill>
              </a:rPr>
              <a:t>)] := (</a:t>
            </a:r>
            <a:r>
              <a:rPr lang="de-DE" sz="2000" dirty="0" err="1">
                <a:solidFill>
                  <a:schemeClr val="hlink"/>
                </a:solidFill>
              </a:rPr>
              <a:t>k,e</a:t>
            </a:r>
            <a:r>
              <a:rPr lang="de-DE" sz="2000" dirty="0">
                <a:solidFill>
                  <a:schemeClr val="hlink"/>
                </a:solidFill>
              </a:rPr>
              <a:t>)</a:t>
            </a:r>
          </a:p>
          <a:p>
            <a:pPr>
              <a:buFontTx/>
              <a:buNone/>
            </a:pPr>
            <a:r>
              <a:rPr lang="de-DE" sz="2000" b="1" dirty="0" err="1"/>
              <a:t>procedure</a:t>
            </a:r>
            <a:r>
              <a:rPr lang="de-DE" sz="2000" dirty="0"/>
              <a:t> </a:t>
            </a:r>
            <a:r>
              <a:rPr lang="de-DE" sz="2000" dirty="0" err="1">
                <a:solidFill>
                  <a:schemeClr val="accent2"/>
                </a:solidFill>
              </a:rPr>
              <a:t>delete</a:t>
            </a:r>
            <a:r>
              <a:rPr lang="de-DE" sz="2000" dirty="0"/>
              <a:t>(</a:t>
            </a:r>
            <a:r>
              <a:rPr lang="de-DE" sz="2000" dirty="0" err="1">
                <a:solidFill>
                  <a:schemeClr val="hlink"/>
                </a:solidFill>
              </a:rPr>
              <a:t>k</a:t>
            </a:r>
            <a:r>
              <a:rPr lang="de-DE" sz="2000" dirty="0">
                <a:solidFill>
                  <a:schemeClr val="hlink"/>
                </a:solidFill>
              </a:rPr>
              <a:t>, </a:t>
            </a:r>
            <a:r>
              <a:rPr lang="de-DE" sz="2000" dirty="0" err="1">
                <a:solidFill>
                  <a:schemeClr val="hlink"/>
                </a:solidFill>
              </a:rPr>
              <a:t>d:Dictionary</a:t>
            </a:r>
            <a:r>
              <a:rPr lang="de-DE" sz="2000" dirty="0"/>
              <a:t>)</a:t>
            </a:r>
            <a:br>
              <a:rPr lang="de-DE" sz="2000" dirty="0"/>
            </a:b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T := </a:t>
            </a:r>
            <a:r>
              <a:rPr lang="de-DE" sz="2000" dirty="0" err="1">
                <a:solidFill>
                  <a:srgbClr val="3C8C93"/>
                </a:solidFill>
              </a:rPr>
              <a:t>internalRepr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</a:rPr>
              <a:t>(d)</a:t>
            </a:r>
            <a:br>
              <a:rPr lang="de-DE" sz="20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de-DE" sz="2000" dirty="0">
                <a:solidFill>
                  <a:schemeClr val="hlink"/>
                </a:solidFill>
              </a:rPr>
              <a:t>T[h(</a:t>
            </a:r>
            <a:r>
              <a:rPr lang="de-DE" sz="2000" dirty="0" err="1">
                <a:solidFill>
                  <a:schemeClr val="hlink"/>
                </a:solidFill>
              </a:rPr>
              <a:t>k</a:t>
            </a:r>
            <a:r>
              <a:rPr lang="de-DE" sz="2000" dirty="0">
                <a:solidFill>
                  <a:schemeClr val="hlink"/>
                </a:solidFill>
              </a:rPr>
              <a:t>)] := </a:t>
            </a:r>
            <a:r>
              <a:rPr lang="en-US" sz="2000" dirty="0">
                <a:solidFill>
                  <a:schemeClr val="hlink"/>
                </a:solidFill>
                <a:latin typeface="cmsy10" charset="0"/>
              </a:rPr>
              <a:t>⊥</a:t>
            </a:r>
            <a:endParaRPr lang="de-DE" sz="2000" dirty="0"/>
          </a:p>
          <a:p>
            <a:pPr>
              <a:buFontTx/>
              <a:buNone/>
            </a:pPr>
            <a:r>
              <a:rPr lang="de-DE" sz="2000" b="1" dirty="0" err="1"/>
              <a:t>function</a:t>
            </a:r>
            <a:r>
              <a:rPr lang="de-DE" sz="2000" dirty="0"/>
              <a:t> </a:t>
            </a:r>
            <a:r>
              <a:rPr lang="de-DE" sz="2000" dirty="0" err="1">
                <a:solidFill>
                  <a:schemeClr val="accent2"/>
                </a:solidFill>
              </a:rPr>
              <a:t>lookup</a:t>
            </a:r>
            <a:r>
              <a:rPr lang="de-DE" sz="2000" dirty="0"/>
              <a:t>(</a:t>
            </a:r>
            <a:r>
              <a:rPr lang="de-DE" sz="2000" dirty="0" err="1">
                <a:solidFill>
                  <a:schemeClr val="hlink"/>
                </a:solidFill>
              </a:rPr>
              <a:t>k</a:t>
            </a:r>
            <a:r>
              <a:rPr lang="de-DE" sz="2000" dirty="0">
                <a:solidFill>
                  <a:schemeClr val="hlink"/>
                </a:solidFill>
              </a:rPr>
              <a:t>, </a:t>
            </a:r>
            <a:r>
              <a:rPr lang="de-DE" sz="2000" dirty="0" err="1">
                <a:solidFill>
                  <a:schemeClr val="hlink"/>
                </a:solidFill>
              </a:rPr>
              <a:t>d:Dictionary</a:t>
            </a:r>
            <a:r>
              <a:rPr lang="de-DE" sz="2000" dirty="0"/>
              <a:t>)</a:t>
            </a:r>
            <a:br>
              <a:rPr lang="de-DE" sz="2000" dirty="0"/>
            </a:br>
            <a:r>
              <a:rPr lang="de-DE" sz="2000" dirty="0">
                <a:solidFill>
                  <a:srgbClr val="3C8C93"/>
                </a:solidFill>
              </a:rPr>
              <a:t>T := </a:t>
            </a:r>
            <a:r>
              <a:rPr lang="de-DE" sz="2000" dirty="0" err="1">
                <a:solidFill>
                  <a:srgbClr val="3C8C93"/>
                </a:solidFill>
              </a:rPr>
              <a:t>internalRepr</a:t>
            </a:r>
            <a:r>
              <a:rPr lang="de-DE" sz="2000" dirty="0">
                <a:solidFill>
                  <a:srgbClr val="3C8C93"/>
                </a:solidFill>
              </a:rPr>
              <a:t>(d); t :</a:t>
            </a:r>
            <a:r>
              <a:rPr lang="de-DE" sz="2000" dirty="0">
                <a:solidFill>
                  <a:srgbClr val="3C8C93"/>
                </a:solidFill>
                <a:sym typeface="Wingdings" pitchFamily="2" charset="2"/>
              </a:rPr>
              <a:t>= </a:t>
            </a:r>
            <a:r>
              <a:rPr lang="de-DE" sz="2000" dirty="0">
                <a:solidFill>
                  <a:schemeClr val="hlink"/>
                </a:solidFill>
              </a:rPr>
              <a:t>T[h(</a:t>
            </a:r>
            <a:r>
              <a:rPr lang="de-DE" sz="2000" dirty="0" err="1">
                <a:solidFill>
                  <a:schemeClr val="hlink"/>
                </a:solidFill>
              </a:rPr>
              <a:t>k</a:t>
            </a:r>
            <a:r>
              <a:rPr lang="de-DE" sz="2000" dirty="0">
                <a:solidFill>
                  <a:schemeClr val="hlink"/>
                </a:solidFill>
              </a:rPr>
              <a:t>)] </a:t>
            </a:r>
            <a:r>
              <a:rPr lang="de-DE" sz="2000" dirty="0"/>
              <a:t> </a:t>
            </a:r>
          </a:p>
          <a:p>
            <a:pPr>
              <a:buFontTx/>
              <a:buNone/>
            </a:pPr>
            <a:r>
              <a:rPr lang="de-DE" sz="2000" dirty="0"/>
              <a:t>       </a:t>
            </a:r>
            <a:r>
              <a:rPr lang="de-DE" sz="2000" b="1" dirty="0" err="1"/>
              <a:t>if</a:t>
            </a:r>
            <a:r>
              <a:rPr lang="de-DE" sz="2000" dirty="0"/>
              <a:t> </a:t>
            </a:r>
            <a:r>
              <a:rPr lang="de-DE" sz="2000" dirty="0">
                <a:solidFill>
                  <a:schemeClr val="hlink"/>
                </a:solidFill>
              </a:rPr>
              <a:t>t = </a:t>
            </a:r>
            <a:r>
              <a:rPr lang="en-US" sz="2000" dirty="0">
                <a:solidFill>
                  <a:schemeClr val="hlink"/>
                </a:solidFill>
                <a:latin typeface="cmsy10" charset="0"/>
              </a:rPr>
              <a:t>⊥ </a:t>
            </a:r>
            <a:r>
              <a:rPr lang="de-DE" sz="2000" b="1" dirty="0" err="1"/>
              <a:t>then</a:t>
            </a:r>
            <a:r>
              <a:rPr lang="de-DE" sz="2000" dirty="0">
                <a:solidFill>
                  <a:schemeClr val="hlink"/>
                </a:solidFill>
              </a:rPr>
              <a:t> </a:t>
            </a:r>
            <a:r>
              <a:rPr lang="de-DE" sz="2000" b="1" dirty="0" err="1"/>
              <a:t>return</a:t>
            </a:r>
            <a:r>
              <a:rPr lang="de-DE" sz="2000" b="1" dirty="0"/>
              <a:t> </a:t>
            </a:r>
            <a:r>
              <a:rPr lang="en-US" sz="2000" dirty="0">
                <a:solidFill>
                  <a:schemeClr val="hlink"/>
                </a:solidFill>
                <a:latin typeface="cmsy10" charset="0"/>
              </a:rPr>
              <a:t>⊥ </a:t>
            </a:r>
            <a:r>
              <a:rPr lang="de-DE" sz="2000" b="1" dirty="0" err="1"/>
              <a:t>else</a:t>
            </a:r>
            <a:r>
              <a:rPr lang="de-DE" sz="2000" dirty="0">
                <a:solidFill>
                  <a:schemeClr val="hlink"/>
                </a:solidFill>
              </a:rPr>
              <a:t> </a:t>
            </a:r>
            <a:r>
              <a:rPr lang="de-DE" sz="2000" b="1" dirty="0" err="1"/>
              <a:t>return</a:t>
            </a:r>
            <a:r>
              <a:rPr lang="de-DE" sz="2000" b="1" dirty="0"/>
              <a:t> </a:t>
            </a:r>
            <a:r>
              <a:rPr lang="de-DE" sz="2000" dirty="0" err="1">
                <a:solidFill>
                  <a:schemeClr val="hlink"/>
                </a:solidFill>
              </a:rPr>
              <a:t>second</a:t>
            </a:r>
            <a:r>
              <a:rPr lang="de-DE" sz="2000" dirty="0">
                <a:solidFill>
                  <a:schemeClr val="hlink"/>
                </a:solidFill>
              </a:rPr>
              <a:t>(t)</a:t>
            </a:r>
          </a:p>
        </p:txBody>
      </p:sp>
      <p:grpSp>
        <p:nvGrpSpPr>
          <p:cNvPr id="2" name="Gruppierung 1"/>
          <p:cNvGrpSpPr/>
          <p:nvPr/>
        </p:nvGrpSpPr>
        <p:grpSpPr>
          <a:xfrm>
            <a:off x="2987824" y="5195645"/>
            <a:ext cx="5328592" cy="503238"/>
            <a:chOff x="3419872" y="2060848"/>
            <a:chExt cx="5543550" cy="504825"/>
          </a:xfrm>
        </p:grpSpPr>
        <p:sp>
          <p:nvSpPr>
            <p:cNvPr id="5" name="Rectangle 11"/>
            <p:cNvSpPr>
              <a:spLocks noChangeArrowheads="1"/>
            </p:cNvSpPr>
            <p:nvPr/>
          </p:nvSpPr>
          <p:spPr bwMode="auto">
            <a:xfrm>
              <a:off x="3419872" y="2060848"/>
              <a:ext cx="5543550" cy="50482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7" name="Rectangle 12"/>
            <p:cNvSpPr>
              <a:spLocks noChangeArrowheads="1"/>
            </p:cNvSpPr>
            <p:nvPr/>
          </p:nvSpPr>
          <p:spPr bwMode="auto">
            <a:xfrm>
              <a:off x="3923110" y="2060848"/>
              <a:ext cx="503237" cy="5032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 sz="1200" dirty="0"/>
                <a:t>(14,e</a:t>
              </a:r>
              <a:r>
                <a:rPr lang="de-DE" sz="1200" baseline="-25000" dirty="0"/>
                <a:t>5</a:t>
              </a:r>
              <a:r>
                <a:rPr lang="de-DE" sz="1200" dirty="0"/>
                <a:t> )</a:t>
              </a:r>
              <a:endParaRPr lang="de-DE" sz="1200" baseline="-25000" dirty="0"/>
            </a:p>
          </p:txBody>
        </p:sp>
        <p:sp>
          <p:nvSpPr>
            <p:cNvPr id="8" name="Rectangle 13"/>
            <p:cNvSpPr>
              <a:spLocks noChangeArrowheads="1"/>
            </p:cNvSpPr>
            <p:nvPr/>
          </p:nvSpPr>
          <p:spPr bwMode="auto">
            <a:xfrm>
              <a:off x="4931172" y="2060848"/>
              <a:ext cx="503238" cy="5032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 sz="1200" dirty="0"/>
                <a:t>(5,e</a:t>
              </a:r>
              <a:r>
                <a:rPr lang="de-DE" sz="1200" baseline="-25000" dirty="0"/>
                <a:t>3</a:t>
              </a:r>
              <a:r>
                <a:rPr lang="de-DE" sz="1200" dirty="0"/>
                <a:t>)</a:t>
              </a:r>
              <a:endParaRPr lang="de-DE" sz="1200" baseline="-25000" dirty="0"/>
            </a:p>
          </p:txBody>
        </p:sp>
        <p:sp>
          <p:nvSpPr>
            <p:cNvPr id="9" name="Rectangle 14"/>
            <p:cNvSpPr>
              <a:spLocks noChangeArrowheads="1"/>
            </p:cNvSpPr>
            <p:nvPr/>
          </p:nvSpPr>
          <p:spPr bwMode="auto">
            <a:xfrm>
              <a:off x="6947297" y="2060848"/>
              <a:ext cx="503238" cy="5032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 sz="1200" dirty="0"/>
                <a:t>(1,e</a:t>
              </a:r>
              <a:r>
                <a:rPr lang="de-DE" sz="1200" baseline="-25000" dirty="0"/>
                <a:t>1</a:t>
              </a:r>
              <a:r>
                <a:rPr lang="de-DE" sz="1200" dirty="0"/>
                <a:t>)</a:t>
              </a:r>
              <a:endParaRPr lang="de-DE" sz="1200" baseline="-25000" dirty="0"/>
            </a:p>
          </p:txBody>
        </p:sp>
        <p:sp>
          <p:nvSpPr>
            <p:cNvPr id="10" name="Rectangle 15"/>
            <p:cNvSpPr>
              <a:spLocks noChangeArrowheads="1"/>
            </p:cNvSpPr>
            <p:nvPr/>
          </p:nvSpPr>
          <p:spPr bwMode="auto">
            <a:xfrm>
              <a:off x="5939235" y="2060848"/>
              <a:ext cx="503237" cy="5032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 sz="1200" dirty="0"/>
                <a:t>(3,e</a:t>
              </a:r>
              <a:r>
                <a:rPr lang="de-DE" sz="1200" baseline="-25000" dirty="0"/>
                <a:t>2</a:t>
              </a:r>
              <a:r>
                <a:rPr lang="de-DE" sz="1200" dirty="0"/>
                <a:t>)</a:t>
              </a:r>
              <a:endParaRPr lang="de-DE" sz="1200" baseline="-25000" dirty="0"/>
            </a:p>
          </p:txBody>
        </p:sp>
        <p:sp>
          <p:nvSpPr>
            <p:cNvPr id="11" name="Rectangle 16"/>
            <p:cNvSpPr>
              <a:spLocks noChangeArrowheads="1"/>
            </p:cNvSpPr>
            <p:nvPr/>
          </p:nvSpPr>
          <p:spPr bwMode="auto">
            <a:xfrm>
              <a:off x="6444060" y="2060848"/>
              <a:ext cx="503237" cy="5032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 sz="1200" dirty="0"/>
                <a:t>(19,e</a:t>
              </a:r>
              <a:r>
                <a:rPr lang="de-DE" sz="1200" baseline="-25000" dirty="0"/>
                <a:t>6</a:t>
              </a:r>
              <a:r>
                <a:rPr lang="de-DE" sz="1200" dirty="0"/>
                <a:t>)</a:t>
              </a:r>
              <a:endParaRPr lang="de-DE" sz="1200" baseline="-25000" dirty="0"/>
            </a:p>
          </p:txBody>
        </p:sp>
        <p:sp>
          <p:nvSpPr>
            <p:cNvPr id="12" name="Rectangle 17"/>
            <p:cNvSpPr>
              <a:spLocks noChangeArrowheads="1"/>
            </p:cNvSpPr>
            <p:nvPr/>
          </p:nvSpPr>
          <p:spPr bwMode="auto">
            <a:xfrm>
              <a:off x="7955360" y="2060848"/>
              <a:ext cx="503237" cy="5032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 sz="1200" dirty="0"/>
                <a:t>(10,e</a:t>
              </a:r>
              <a:r>
                <a:rPr lang="de-DE" sz="1200" baseline="-25000" dirty="0"/>
                <a:t>4</a:t>
              </a:r>
              <a:r>
                <a:rPr lang="de-DE" sz="1200" dirty="0"/>
                <a:t>)</a:t>
              </a:r>
              <a:endParaRPr lang="de-DE" sz="1200" baseline="-25000" dirty="0"/>
            </a:p>
          </p:txBody>
        </p:sp>
      </p:grp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1117605" y="5009211"/>
            <a:ext cx="288032" cy="115212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de-DE" sz="1800" dirty="0"/>
          </a:p>
        </p:txBody>
      </p:sp>
      <p:sp>
        <p:nvSpPr>
          <p:cNvPr id="14" name="Line 22"/>
          <p:cNvSpPr>
            <a:spLocks noChangeShapeType="1"/>
          </p:cNvSpPr>
          <p:nvPr/>
        </p:nvSpPr>
        <p:spPr bwMode="auto">
          <a:xfrm>
            <a:off x="1259632" y="5267653"/>
            <a:ext cx="1728192" cy="0"/>
          </a:xfrm>
          <a:prstGeom prst="line">
            <a:avLst/>
          </a:prstGeom>
          <a:noFill/>
          <a:ln w="19050" cmpd="sng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" name="Rechteck 2"/>
          <p:cNvSpPr/>
          <p:nvPr/>
        </p:nvSpPr>
        <p:spPr>
          <a:xfrm>
            <a:off x="369058" y="5009211"/>
            <a:ext cx="3145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>
                <a:solidFill>
                  <a:schemeClr val="hlink"/>
                </a:solidFill>
              </a:rPr>
              <a:t>d</a:t>
            </a:r>
            <a:endParaRPr lang="de-DE" dirty="0"/>
          </a:p>
        </p:txBody>
      </p:sp>
      <p:sp>
        <p:nvSpPr>
          <p:cNvPr id="16" name="Line 22"/>
          <p:cNvSpPr>
            <a:spLocks noChangeShapeType="1"/>
          </p:cNvSpPr>
          <p:nvPr/>
        </p:nvSpPr>
        <p:spPr bwMode="auto">
          <a:xfrm>
            <a:off x="678764" y="5225235"/>
            <a:ext cx="432048" cy="0"/>
          </a:xfrm>
          <a:prstGeom prst="line">
            <a:avLst/>
          </a:prstGeom>
          <a:noFill/>
          <a:ln w="19050" cmpd="sng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4" name="Rechteck 3"/>
          <p:cNvSpPr/>
          <p:nvPr/>
        </p:nvSpPr>
        <p:spPr>
          <a:xfrm>
            <a:off x="1472105" y="5267653"/>
            <a:ext cx="110959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400" dirty="0" err="1"/>
              <a:t>internalRepr</a:t>
            </a:r>
            <a:endParaRPr lang="de-DE" sz="1400" dirty="0"/>
          </a:p>
        </p:txBody>
      </p:sp>
      <p:sp>
        <p:nvSpPr>
          <p:cNvPr id="15" name="Cloud Callout 14">
            <a:extLst>
              <a:ext uri="{FF2B5EF4-FFF2-40B4-BE49-F238E27FC236}">
                <a16:creationId xmlns:a16="http://schemas.microsoft.com/office/drawing/2014/main" id="{B0AE5D26-7720-D744-B772-24873E453CE7}"/>
              </a:ext>
            </a:extLst>
          </p:cNvPr>
          <p:cNvSpPr/>
          <p:nvPr/>
        </p:nvSpPr>
        <p:spPr>
          <a:xfrm>
            <a:off x="5006291" y="1412776"/>
            <a:ext cx="2260630" cy="1324199"/>
          </a:xfrm>
          <a:prstGeom prst="cloudCallout">
            <a:avLst>
              <a:gd name="adj1" fmla="val -70581"/>
              <a:gd name="adj2" fmla="val -24515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Perfekte Streuung?</a:t>
            </a:r>
          </a:p>
        </p:txBody>
      </p:sp>
      <p:sp>
        <p:nvSpPr>
          <p:cNvPr id="20" name="Cloud Callout 19">
            <a:extLst>
              <a:ext uri="{FF2B5EF4-FFF2-40B4-BE49-F238E27FC236}">
                <a16:creationId xmlns:a16="http://schemas.microsoft.com/office/drawing/2014/main" id="{7F901AC1-2C7A-5443-9178-2501C381FB91}"/>
              </a:ext>
            </a:extLst>
          </p:cNvPr>
          <p:cNvSpPr/>
          <p:nvPr/>
        </p:nvSpPr>
        <p:spPr>
          <a:xfrm>
            <a:off x="6123891" y="2348880"/>
            <a:ext cx="2260630" cy="936104"/>
          </a:xfrm>
          <a:prstGeom prst="cloudCallout">
            <a:avLst>
              <a:gd name="adj1" fmla="val -119457"/>
              <a:gd name="adj2" fmla="val -88279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Zu schön, um wahr zu sein</a:t>
            </a:r>
          </a:p>
        </p:txBody>
      </p:sp>
      <p:sp>
        <p:nvSpPr>
          <p:cNvPr id="21" name="Line 44">
            <a:extLst>
              <a:ext uri="{FF2B5EF4-FFF2-40B4-BE49-F238E27FC236}">
                <a16:creationId xmlns:a16="http://schemas.microsoft.com/office/drawing/2014/main" id="{6A93E7DC-DA2F-2343-8418-04D520CC5ED5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1869573" y="5372734"/>
            <a:ext cx="0" cy="1159418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55CDC85-FB00-B24E-B042-6C8FA992F189}"/>
              </a:ext>
            </a:extLst>
          </p:cNvPr>
          <p:cNvSpPr txBox="1"/>
          <p:nvPr/>
        </p:nvSpPr>
        <p:spPr>
          <a:xfrm flipH="1">
            <a:off x="1617558" y="593551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h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00107B9-13FA-7B47-B85B-9172E4510F49}"/>
              </a:ext>
            </a:extLst>
          </p:cNvPr>
          <p:cNvSpPr txBox="1"/>
          <p:nvPr/>
        </p:nvSpPr>
        <p:spPr>
          <a:xfrm flipH="1">
            <a:off x="2449993" y="5792007"/>
            <a:ext cx="962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i="1" dirty="0"/>
              <a:t>function</a:t>
            </a:r>
          </a:p>
        </p:txBody>
      </p:sp>
    </p:spTree>
    <p:extLst>
      <p:ext uri="{BB962C8B-B14F-4D97-AF65-F5344CB8AC3E}">
        <p14:creationId xmlns:p14="http://schemas.microsoft.com/office/powerpoint/2010/main" val="2407381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0" grpId="0" animBg="1"/>
      <p:bldP spid="21" grpId="0" animBg="1"/>
      <p:bldP spid="22" grpId="0"/>
      <p:bldP spid="2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713B16-CEB8-B744-898A-B67D6F3A2A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Einschub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8D817B-BEFF-9B4D-A7DA-DF3A51D81F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sz="2400" b="1" dirty="0" err="1"/>
              <a:t>procedure</a:t>
            </a:r>
            <a:r>
              <a:rPr lang="de-DE" sz="2400" dirty="0"/>
              <a:t> </a:t>
            </a:r>
            <a:r>
              <a:rPr lang="de-DE" sz="2400" dirty="0" err="1">
                <a:solidFill>
                  <a:schemeClr val="accent2"/>
                </a:solidFill>
              </a:rPr>
              <a:t>insert</a:t>
            </a:r>
            <a:r>
              <a:rPr lang="de-DE" sz="2400" dirty="0"/>
              <a:t>(</a:t>
            </a:r>
            <a:r>
              <a:rPr lang="de-DE" sz="2400" dirty="0" err="1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de-DE" sz="2400" dirty="0" err="1">
                <a:solidFill>
                  <a:schemeClr val="hlink"/>
                </a:solidFill>
              </a:rPr>
              <a:t>e</a:t>
            </a:r>
            <a:r>
              <a:rPr lang="de-DE" sz="2400" dirty="0">
                <a:solidFill>
                  <a:schemeClr val="hlink"/>
                </a:solidFill>
              </a:rPr>
              <a:t>, </a:t>
            </a:r>
            <a:r>
              <a:rPr lang="de-DE" sz="2400" dirty="0" err="1">
                <a:solidFill>
                  <a:schemeClr val="hlink"/>
                </a:solidFill>
              </a:rPr>
              <a:t>d:Dictionary</a:t>
            </a:r>
            <a:r>
              <a:rPr lang="de-DE" sz="2400" dirty="0"/>
              <a:t>)</a:t>
            </a:r>
            <a:br>
              <a:rPr lang="de-DE" sz="2400" dirty="0"/>
            </a:br>
            <a:r>
              <a:rPr lang="de-DE" sz="2400" dirty="0"/>
              <a:t>    </a:t>
            </a:r>
            <a:r>
              <a:rPr lang="de-DE" sz="2400" dirty="0">
                <a:solidFill>
                  <a:srgbClr val="3C8C93"/>
                </a:solidFill>
              </a:rPr>
              <a:t>T := </a:t>
            </a:r>
            <a:r>
              <a:rPr lang="de-DE" sz="2400" dirty="0" err="1">
                <a:solidFill>
                  <a:srgbClr val="3C8C93"/>
                </a:solidFill>
              </a:rPr>
              <a:t>internalRepr</a:t>
            </a:r>
            <a:r>
              <a:rPr lang="de-DE" sz="2400" dirty="0">
                <a:solidFill>
                  <a:srgbClr val="3C8C93"/>
                </a:solidFill>
              </a:rPr>
              <a:t>(d)</a:t>
            </a:r>
            <a:br>
              <a:rPr lang="de-DE" sz="2400" dirty="0">
                <a:solidFill>
                  <a:srgbClr val="3C8C93"/>
                </a:solidFill>
              </a:rPr>
            </a:br>
            <a:r>
              <a:rPr lang="de-DE" sz="2400" dirty="0">
                <a:solidFill>
                  <a:srgbClr val="3C8C93"/>
                </a:solidFill>
              </a:rPr>
              <a:t>    </a:t>
            </a:r>
            <a:r>
              <a:rPr lang="de-DE" sz="2400" dirty="0">
                <a:solidFill>
                  <a:schemeClr val="hlink"/>
                </a:solidFill>
              </a:rPr>
              <a:t>T[h(</a:t>
            </a:r>
            <a:r>
              <a:rPr lang="de-DE" sz="2400" dirty="0" err="1">
                <a:solidFill>
                  <a:schemeClr val="hlink"/>
                </a:solidFill>
              </a:rPr>
              <a:t>k</a:t>
            </a:r>
            <a:r>
              <a:rPr lang="de-DE" sz="2400" dirty="0">
                <a:solidFill>
                  <a:schemeClr val="hlink"/>
                </a:solidFill>
              </a:rPr>
              <a:t>)] := (</a:t>
            </a:r>
            <a:r>
              <a:rPr lang="de-DE" sz="2400" dirty="0" err="1">
                <a:solidFill>
                  <a:schemeClr val="hlink"/>
                </a:solidFill>
              </a:rPr>
              <a:t>k,e</a:t>
            </a:r>
            <a:r>
              <a:rPr lang="de-DE" sz="2400" dirty="0">
                <a:solidFill>
                  <a:schemeClr val="hlink"/>
                </a:solidFill>
              </a:rPr>
              <a:t>)</a:t>
            </a:r>
          </a:p>
          <a:p>
            <a:pPr marL="0" indent="0">
              <a:buNone/>
            </a:pPr>
            <a:endParaRPr lang="en-DE" dirty="0"/>
          </a:p>
          <a:p>
            <a:pPr marL="0" indent="0">
              <a:buNone/>
            </a:pPr>
            <a:r>
              <a:rPr lang="de-DE" sz="2400" b="1" dirty="0" err="1"/>
              <a:t>procedure</a:t>
            </a:r>
            <a:r>
              <a:rPr lang="de-DE" sz="2400" dirty="0"/>
              <a:t> </a:t>
            </a:r>
            <a:r>
              <a:rPr lang="de-DE" sz="2400" dirty="0" err="1">
                <a:solidFill>
                  <a:schemeClr val="accent2"/>
                </a:solidFill>
              </a:rPr>
              <a:t>insert</a:t>
            </a:r>
            <a:r>
              <a:rPr lang="de-DE" sz="2400" dirty="0"/>
              <a:t>(</a:t>
            </a:r>
            <a:r>
              <a:rPr lang="de-DE" sz="2400" dirty="0" err="1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de-DE" sz="2400" dirty="0" err="1">
                <a:solidFill>
                  <a:schemeClr val="hlink"/>
                </a:solidFill>
              </a:rPr>
              <a:t>e</a:t>
            </a:r>
            <a:r>
              <a:rPr lang="de-DE" sz="2400" dirty="0">
                <a:solidFill>
                  <a:schemeClr val="hlink"/>
                </a:solidFill>
              </a:rPr>
              <a:t>, </a:t>
            </a:r>
            <a:r>
              <a:rPr lang="de-DE" sz="2400" dirty="0" err="1">
                <a:solidFill>
                  <a:schemeClr val="hlink"/>
                </a:solidFill>
              </a:rPr>
              <a:t>d:Dictionary</a:t>
            </a:r>
            <a:r>
              <a:rPr lang="de-DE" sz="2400" dirty="0"/>
              <a:t>)</a:t>
            </a:r>
            <a:br>
              <a:rPr lang="de-DE" sz="2400" dirty="0"/>
            </a:br>
            <a:r>
              <a:rPr lang="de-DE" sz="2400" dirty="0"/>
              <a:t>     </a:t>
            </a:r>
            <a:r>
              <a:rPr lang="de-DE" sz="2400" dirty="0" err="1">
                <a:solidFill>
                  <a:srgbClr val="3C8C93"/>
                </a:solidFill>
              </a:rPr>
              <a:t>internalRepr</a:t>
            </a:r>
            <a:r>
              <a:rPr lang="de-DE" sz="2400" dirty="0">
                <a:solidFill>
                  <a:schemeClr val="hlink"/>
                </a:solidFill>
              </a:rPr>
              <a:t>[h(</a:t>
            </a:r>
            <a:r>
              <a:rPr lang="de-DE" sz="2400" dirty="0" err="1">
                <a:solidFill>
                  <a:schemeClr val="hlink"/>
                </a:solidFill>
              </a:rPr>
              <a:t>k</a:t>
            </a:r>
            <a:r>
              <a:rPr lang="de-DE" sz="2400" dirty="0">
                <a:solidFill>
                  <a:schemeClr val="hlink"/>
                </a:solidFill>
              </a:rPr>
              <a:t>)] := (</a:t>
            </a:r>
            <a:r>
              <a:rPr lang="de-DE" sz="2400" dirty="0" err="1">
                <a:solidFill>
                  <a:schemeClr val="hlink"/>
                </a:solidFill>
              </a:rPr>
              <a:t>k,e</a:t>
            </a:r>
            <a:r>
              <a:rPr lang="de-DE" sz="2400" dirty="0">
                <a:solidFill>
                  <a:schemeClr val="hlink"/>
                </a:solidFill>
              </a:rPr>
              <a:t>)</a:t>
            </a:r>
          </a:p>
          <a:p>
            <a:pPr marL="0" indent="0">
              <a:buNone/>
            </a:pPr>
            <a:endParaRPr lang="de-DE" sz="2800" dirty="0"/>
          </a:p>
          <a:p>
            <a:pPr marL="0" indent="0">
              <a:buNone/>
            </a:pPr>
            <a:r>
              <a:rPr lang="de-DE" sz="2400" b="1" dirty="0" err="1"/>
              <a:t>procedure</a:t>
            </a:r>
            <a:r>
              <a:rPr lang="de-DE" sz="2400" dirty="0"/>
              <a:t> </a:t>
            </a:r>
            <a:r>
              <a:rPr lang="de-DE" sz="2400" dirty="0" err="1">
                <a:solidFill>
                  <a:schemeClr val="accent2"/>
                </a:solidFill>
              </a:rPr>
              <a:t>insert</a:t>
            </a:r>
            <a:r>
              <a:rPr lang="de-DE" sz="2400" dirty="0"/>
              <a:t>(</a:t>
            </a:r>
            <a:r>
              <a:rPr lang="de-DE" sz="2400" dirty="0" err="1">
                <a:solidFill>
                  <a:schemeClr val="accent1">
                    <a:lumMod val="50000"/>
                  </a:schemeClr>
                </a:solidFill>
              </a:rPr>
              <a:t>k:Integer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de-DE" sz="2400" dirty="0">
                <a:solidFill>
                  <a:schemeClr val="hlink"/>
                </a:solidFill>
              </a:rPr>
              <a:t>e:Type42, </a:t>
            </a:r>
            <a:r>
              <a:rPr lang="de-DE" sz="2400" dirty="0" err="1">
                <a:solidFill>
                  <a:schemeClr val="hlink"/>
                </a:solidFill>
              </a:rPr>
              <a:t>d:Dictionary</a:t>
            </a:r>
            <a:r>
              <a:rPr lang="de-DE" sz="2400" dirty="0"/>
              <a:t>)</a:t>
            </a:r>
            <a:br>
              <a:rPr lang="de-DE" sz="2400" dirty="0"/>
            </a:br>
            <a:r>
              <a:rPr lang="de-DE" sz="2400" dirty="0"/>
              <a:t>     </a:t>
            </a:r>
            <a:r>
              <a:rPr lang="de-DE" sz="2400" dirty="0" err="1">
                <a:solidFill>
                  <a:srgbClr val="3C8C93"/>
                </a:solidFill>
              </a:rPr>
              <a:t>internalRepr</a:t>
            </a:r>
            <a:r>
              <a:rPr lang="de-DE" sz="2400" dirty="0">
                <a:solidFill>
                  <a:srgbClr val="3C8C93"/>
                </a:solidFill>
              </a:rPr>
              <a:t>(d)</a:t>
            </a:r>
            <a:r>
              <a:rPr lang="de-DE" sz="2400" dirty="0">
                <a:solidFill>
                  <a:schemeClr val="hlink"/>
                </a:solidFill>
              </a:rPr>
              <a:t>[h(</a:t>
            </a:r>
            <a:r>
              <a:rPr lang="de-DE" sz="2400" dirty="0" err="1">
                <a:solidFill>
                  <a:schemeClr val="hlink"/>
                </a:solidFill>
              </a:rPr>
              <a:t>k</a:t>
            </a:r>
            <a:r>
              <a:rPr lang="de-DE" sz="2400" dirty="0">
                <a:solidFill>
                  <a:schemeClr val="hlink"/>
                </a:solidFill>
              </a:rPr>
              <a:t>)] := (</a:t>
            </a:r>
            <a:r>
              <a:rPr lang="de-DE" sz="2400" dirty="0" err="1">
                <a:solidFill>
                  <a:schemeClr val="hlink"/>
                </a:solidFill>
              </a:rPr>
              <a:t>k,e</a:t>
            </a:r>
            <a:r>
              <a:rPr lang="de-DE" sz="2400" dirty="0">
                <a:solidFill>
                  <a:schemeClr val="hlink"/>
                </a:solidFill>
              </a:rPr>
              <a:t>)</a:t>
            </a:r>
          </a:p>
          <a:p>
            <a:pPr marL="0" indent="0">
              <a:buNone/>
            </a:pPr>
            <a:endParaRPr lang="en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10397B-60C0-1F4C-A20F-85FE2D077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11</a:t>
            </a:fld>
            <a:endParaRPr lang="de-DE"/>
          </a:p>
        </p:txBody>
      </p:sp>
      <p:sp>
        <p:nvSpPr>
          <p:cNvPr id="5" name="Cloud Callout 4">
            <a:extLst>
              <a:ext uri="{FF2B5EF4-FFF2-40B4-BE49-F238E27FC236}">
                <a16:creationId xmlns:a16="http://schemas.microsoft.com/office/drawing/2014/main" id="{9863476A-E14E-8241-B2E5-8A9157D1CF67}"/>
              </a:ext>
            </a:extLst>
          </p:cNvPr>
          <p:cNvSpPr/>
          <p:nvPr/>
        </p:nvSpPr>
        <p:spPr>
          <a:xfrm>
            <a:off x="5144080" y="1196975"/>
            <a:ext cx="3999920" cy="1611002"/>
          </a:xfrm>
          <a:prstGeom prst="cloudCallout">
            <a:avLst>
              <a:gd name="adj1" fmla="val -93785"/>
              <a:gd name="adj2" fmla="val -9543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Parameter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(d)</a:t>
            </a:r>
            <a:r>
              <a:rPr lang="de-DE" dirty="0">
                <a:solidFill>
                  <a:schemeClr val="tx1"/>
                </a:solidFill>
              </a:rPr>
              <a:t> kann weggelassen</a:t>
            </a:r>
            <a:br>
              <a:rPr lang="de-DE" dirty="0">
                <a:solidFill>
                  <a:schemeClr val="tx1"/>
                </a:solidFill>
              </a:rPr>
            </a:br>
            <a:r>
              <a:rPr lang="de-DE" dirty="0">
                <a:solidFill>
                  <a:schemeClr val="tx1"/>
                </a:solidFill>
              </a:rPr>
              <a:t>werden </a:t>
            </a:r>
          </a:p>
          <a:p>
            <a:pPr algn="ctr"/>
            <a:r>
              <a:rPr lang="de-DE" dirty="0">
                <a:solidFill>
                  <a:schemeClr val="tx1"/>
                </a:solidFill>
              </a:rPr>
              <a:t>(wie bei h)</a:t>
            </a:r>
          </a:p>
        </p:txBody>
      </p:sp>
      <p:sp>
        <p:nvSpPr>
          <p:cNvPr id="14" name="Rectangle 5">
            <a:extLst>
              <a:ext uri="{FF2B5EF4-FFF2-40B4-BE49-F238E27FC236}">
                <a16:creationId xmlns:a16="http://schemas.microsoft.com/office/drawing/2014/main" id="{965001B7-27E3-6748-8EAB-A8E0D5321B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7605" y="5009211"/>
            <a:ext cx="288032" cy="115212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de-DE" sz="1800" dirty="0"/>
          </a:p>
        </p:txBody>
      </p:sp>
      <p:sp>
        <p:nvSpPr>
          <p:cNvPr id="15" name="Line 22">
            <a:extLst>
              <a:ext uri="{FF2B5EF4-FFF2-40B4-BE49-F238E27FC236}">
                <a16:creationId xmlns:a16="http://schemas.microsoft.com/office/drawing/2014/main" id="{953E136D-83F3-E54D-830C-A0CEC0DF78BB}"/>
              </a:ext>
            </a:extLst>
          </p:cNvPr>
          <p:cNvSpPr>
            <a:spLocks noChangeShapeType="1"/>
          </p:cNvSpPr>
          <p:nvPr/>
        </p:nvSpPr>
        <p:spPr bwMode="auto">
          <a:xfrm>
            <a:off x="1259632" y="5267653"/>
            <a:ext cx="1728192" cy="0"/>
          </a:xfrm>
          <a:prstGeom prst="line">
            <a:avLst/>
          </a:prstGeom>
          <a:noFill/>
          <a:ln w="19050" cmpd="sng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6" name="Rechteck 2">
            <a:extLst>
              <a:ext uri="{FF2B5EF4-FFF2-40B4-BE49-F238E27FC236}">
                <a16:creationId xmlns:a16="http://schemas.microsoft.com/office/drawing/2014/main" id="{65F5CA06-9F26-994B-BAD0-4D5F560D5E54}"/>
              </a:ext>
            </a:extLst>
          </p:cNvPr>
          <p:cNvSpPr/>
          <p:nvPr/>
        </p:nvSpPr>
        <p:spPr>
          <a:xfrm>
            <a:off x="369058" y="5009211"/>
            <a:ext cx="3145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>
                <a:solidFill>
                  <a:schemeClr val="hlink"/>
                </a:solidFill>
              </a:rPr>
              <a:t>d</a:t>
            </a:r>
            <a:endParaRPr lang="de-DE" dirty="0"/>
          </a:p>
        </p:txBody>
      </p:sp>
      <p:sp>
        <p:nvSpPr>
          <p:cNvPr id="17" name="Line 22">
            <a:extLst>
              <a:ext uri="{FF2B5EF4-FFF2-40B4-BE49-F238E27FC236}">
                <a16:creationId xmlns:a16="http://schemas.microsoft.com/office/drawing/2014/main" id="{3E551B07-DE14-6B49-9DBF-9B184B866742}"/>
              </a:ext>
            </a:extLst>
          </p:cNvPr>
          <p:cNvSpPr>
            <a:spLocks noChangeShapeType="1"/>
          </p:cNvSpPr>
          <p:nvPr/>
        </p:nvSpPr>
        <p:spPr bwMode="auto">
          <a:xfrm>
            <a:off x="678764" y="5225235"/>
            <a:ext cx="432048" cy="0"/>
          </a:xfrm>
          <a:prstGeom prst="line">
            <a:avLst/>
          </a:prstGeom>
          <a:noFill/>
          <a:ln w="19050" cmpd="sng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" name="Rechteck 3">
            <a:extLst>
              <a:ext uri="{FF2B5EF4-FFF2-40B4-BE49-F238E27FC236}">
                <a16:creationId xmlns:a16="http://schemas.microsoft.com/office/drawing/2014/main" id="{90C7EDB5-B780-9044-851A-531AAAFCC2DA}"/>
              </a:ext>
            </a:extLst>
          </p:cNvPr>
          <p:cNvSpPr/>
          <p:nvPr/>
        </p:nvSpPr>
        <p:spPr>
          <a:xfrm>
            <a:off x="1472105" y="5267653"/>
            <a:ext cx="110959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400" dirty="0" err="1"/>
              <a:t>internalRepr</a:t>
            </a:r>
            <a:endParaRPr lang="de-DE" sz="1400" dirty="0"/>
          </a:p>
        </p:txBody>
      </p:sp>
      <p:sp>
        <p:nvSpPr>
          <p:cNvPr id="19" name="Line 44">
            <a:extLst>
              <a:ext uri="{FF2B5EF4-FFF2-40B4-BE49-F238E27FC236}">
                <a16:creationId xmlns:a16="http://schemas.microsoft.com/office/drawing/2014/main" id="{3BF989E1-9F61-3E4D-A6F0-1898BB10A137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1869573" y="5372734"/>
            <a:ext cx="0" cy="1159418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E8A0694-3F3B-B740-A393-0B366683EBD6}"/>
              </a:ext>
            </a:extLst>
          </p:cNvPr>
          <p:cNvSpPr txBox="1"/>
          <p:nvPr/>
        </p:nvSpPr>
        <p:spPr>
          <a:xfrm flipH="1">
            <a:off x="1617558" y="593551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h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D74929D-701D-4146-82AA-725AE3E264F4}"/>
              </a:ext>
            </a:extLst>
          </p:cNvPr>
          <p:cNvSpPr txBox="1"/>
          <p:nvPr/>
        </p:nvSpPr>
        <p:spPr>
          <a:xfrm flipH="1">
            <a:off x="2449993" y="5792007"/>
            <a:ext cx="962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i="1" dirty="0"/>
              <a:t>function</a:t>
            </a:r>
          </a:p>
        </p:txBody>
      </p:sp>
      <p:grpSp>
        <p:nvGrpSpPr>
          <p:cNvPr id="22" name="Gruppierung 1">
            <a:extLst>
              <a:ext uri="{FF2B5EF4-FFF2-40B4-BE49-F238E27FC236}">
                <a16:creationId xmlns:a16="http://schemas.microsoft.com/office/drawing/2014/main" id="{B9F82553-4A87-A445-96F7-7ABC5AD88139}"/>
              </a:ext>
            </a:extLst>
          </p:cNvPr>
          <p:cNvGrpSpPr/>
          <p:nvPr/>
        </p:nvGrpSpPr>
        <p:grpSpPr>
          <a:xfrm>
            <a:off x="2987824" y="5230018"/>
            <a:ext cx="5328592" cy="503238"/>
            <a:chOff x="3419872" y="2060848"/>
            <a:chExt cx="5543550" cy="504825"/>
          </a:xfrm>
        </p:grpSpPr>
        <p:sp>
          <p:nvSpPr>
            <p:cNvPr id="23" name="Rectangle 11">
              <a:extLst>
                <a:ext uri="{FF2B5EF4-FFF2-40B4-BE49-F238E27FC236}">
                  <a16:creationId xmlns:a16="http://schemas.microsoft.com/office/drawing/2014/main" id="{67738C8C-05AB-E04B-B175-9FE3AAF7A6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19872" y="2060848"/>
              <a:ext cx="5543550" cy="50482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" name="Rectangle 12">
              <a:extLst>
                <a:ext uri="{FF2B5EF4-FFF2-40B4-BE49-F238E27FC236}">
                  <a16:creationId xmlns:a16="http://schemas.microsoft.com/office/drawing/2014/main" id="{1F94D823-FCB9-3346-89B1-6B33BCB4B2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3110" y="2060848"/>
              <a:ext cx="503237" cy="5032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 sz="1200" dirty="0"/>
                <a:t>(14,e</a:t>
              </a:r>
              <a:r>
                <a:rPr lang="de-DE" sz="1200" baseline="-25000" dirty="0"/>
                <a:t>5</a:t>
              </a:r>
              <a:r>
                <a:rPr lang="de-DE" sz="1200" dirty="0"/>
                <a:t> )</a:t>
              </a:r>
              <a:endParaRPr lang="de-DE" sz="1200" baseline="-25000" dirty="0"/>
            </a:p>
          </p:txBody>
        </p:sp>
        <p:sp>
          <p:nvSpPr>
            <p:cNvPr id="25" name="Rectangle 13">
              <a:extLst>
                <a:ext uri="{FF2B5EF4-FFF2-40B4-BE49-F238E27FC236}">
                  <a16:creationId xmlns:a16="http://schemas.microsoft.com/office/drawing/2014/main" id="{852DA3B9-B7FA-A447-8578-3A1169C7AD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31172" y="2060848"/>
              <a:ext cx="503238" cy="5032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 sz="1200" dirty="0"/>
                <a:t>(5,e</a:t>
              </a:r>
              <a:r>
                <a:rPr lang="de-DE" sz="1200" baseline="-25000" dirty="0"/>
                <a:t>3</a:t>
              </a:r>
              <a:r>
                <a:rPr lang="de-DE" sz="1200" dirty="0"/>
                <a:t>)</a:t>
              </a:r>
              <a:endParaRPr lang="de-DE" sz="1200" baseline="-25000" dirty="0"/>
            </a:p>
          </p:txBody>
        </p:sp>
        <p:sp>
          <p:nvSpPr>
            <p:cNvPr id="26" name="Rectangle 14">
              <a:extLst>
                <a:ext uri="{FF2B5EF4-FFF2-40B4-BE49-F238E27FC236}">
                  <a16:creationId xmlns:a16="http://schemas.microsoft.com/office/drawing/2014/main" id="{B0F68D7B-1D59-0C41-B055-3405CC0B6E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47297" y="2060848"/>
              <a:ext cx="503238" cy="5032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 sz="1200" dirty="0"/>
                <a:t>(1,e</a:t>
              </a:r>
              <a:r>
                <a:rPr lang="de-DE" sz="1200" baseline="-25000" dirty="0"/>
                <a:t>1</a:t>
              </a:r>
              <a:r>
                <a:rPr lang="de-DE" sz="1200" dirty="0"/>
                <a:t>)</a:t>
              </a:r>
              <a:endParaRPr lang="de-DE" sz="1200" baseline="-25000" dirty="0"/>
            </a:p>
          </p:txBody>
        </p:sp>
        <p:sp>
          <p:nvSpPr>
            <p:cNvPr id="27" name="Rectangle 15">
              <a:extLst>
                <a:ext uri="{FF2B5EF4-FFF2-40B4-BE49-F238E27FC236}">
                  <a16:creationId xmlns:a16="http://schemas.microsoft.com/office/drawing/2014/main" id="{884834FF-2737-9D47-83EC-2AC9F93BE6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39235" y="2060848"/>
              <a:ext cx="503237" cy="5032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 sz="1200" dirty="0"/>
                <a:t>(3,e</a:t>
              </a:r>
              <a:r>
                <a:rPr lang="de-DE" sz="1200" baseline="-25000" dirty="0"/>
                <a:t>2</a:t>
              </a:r>
              <a:r>
                <a:rPr lang="de-DE" sz="1200" dirty="0"/>
                <a:t>)</a:t>
              </a:r>
              <a:endParaRPr lang="de-DE" sz="1200" baseline="-25000" dirty="0"/>
            </a:p>
          </p:txBody>
        </p:sp>
        <p:sp>
          <p:nvSpPr>
            <p:cNvPr id="28" name="Rectangle 16">
              <a:extLst>
                <a:ext uri="{FF2B5EF4-FFF2-40B4-BE49-F238E27FC236}">
                  <a16:creationId xmlns:a16="http://schemas.microsoft.com/office/drawing/2014/main" id="{14DEA58A-ABDF-3145-84D7-E508DFAB94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44060" y="2060848"/>
              <a:ext cx="503237" cy="5032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 sz="1200" dirty="0"/>
                <a:t>(19,e</a:t>
              </a:r>
              <a:r>
                <a:rPr lang="de-DE" sz="1200" baseline="-25000" dirty="0"/>
                <a:t>6</a:t>
              </a:r>
              <a:r>
                <a:rPr lang="de-DE" sz="1200" dirty="0"/>
                <a:t>)</a:t>
              </a:r>
              <a:endParaRPr lang="de-DE" sz="1200" baseline="-25000" dirty="0"/>
            </a:p>
          </p:txBody>
        </p:sp>
        <p:sp>
          <p:nvSpPr>
            <p:cNvPr id="29" name="Rectangle 17">
              <a:extLst>
                <a:ext uri="{FF2B5EF4-FFF2-40B4-BE49-F238E27FC236}">
                  <a16:creationId xmlns:a16="http://schemas.microsoft.com/office/drawing/2014/main" id="{7C29C341-BE4E-A74C-9BD8-B8EA536BFB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55360" y="2060848"/>
              <a:ext cx="503237" cy="5032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 sz="1200" dirty="0"/>
                <a:t>(10,e</a:t>
              </a:r>
              <a:r>
                <a:rPr lang="de-DE" sz="1200" baseline="-25000" dirty="0"/>
                <a:t>4</a:t>
              </a:r>
              <a:r>
                <a:rPr lang="de-DE" sz="1200" dirty="0"/>
                <a:t>)</a:t>
              </a:r>
              <a:endParaRPr lang="de-DE" sz="1200" baseline="-25000" dirty="0"/>
            </a:p>
          </p:txBody>
        </p:sp>
      </p:grpSp>
      <p:sp>
        <p:nvSpPr>
          <p:cNvPr id="30" name="Cloud Callout 29">
            <a:extLst>
              <a:ext uri="{FF2B5EF4-FFF2-40B4-BE49-F238E27FC236}">
                <a16:creationId xmlns:a16="http://schemas.microsoft.com/office/drawing/2014/main" id="{75138CA5-3C8B-AB4E-A15B-923DAB28CBC5}"/>
              </a:ext>
            </a:extLst>
          </p:cNvPr>
          <p:cNvSpPr/>
          <p:nvPr/>
        </p:nvSpPr>
        <p:spPr>
          <a:xfrm>
            <a:off x="5144080" y="3241364"/>
            <a:ext cx="3999920" cy="813522"/>
          </a:xfrm>
          <a:prstGeom prst="cloudCallout">
            <a:avLst>
              <a:gd name="adj1" fmla="val -67411"/>
              <a:gd name="adj2" fmla="val -20361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Mehrdeutigkeiten möglich?</a:t>
            </a:r>
          </a:p>
        </p:txBody>
      </p:sp>
    </p:spTree>
    <p:extLst>
      <p:ext uri="{BB962C8B-B14F-4D97-AF65-F5344CB8AC3E}">
        <p14:creationId xmlns:p14="http://schemas.microsoft.com/office/powerpoint/2010/main" val="732065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E01E5-9C6A-E947-9BE6-5EA88440E902}" type="slidenum">
              <a:rPr lang="de-DE"/>
              <a:pPr/>
              <a:t>12</a:t>
            </a:fld>
            <a:endParaRPr lang="de-DE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Hashing</a:t>
            </a:r>
            <a:r>
              <a:rPr lang="de-DE" dirty="0"/>
              <a:t>: Übliches Anwendungsszenario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sz="2400" dirty="0"/>
              <a:t>Menge 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U </a:t>
            </a:r>
            <a:r>
              <a:rPr lang="de-DE" sz="2400" dirty="0"/>
              <a:t>der potentiellen Schlüssel ist „groß“</a:t>
            </a:r>
          </a:p>
          <a:p>
            <a:pPr>
              <a:lnSpc>
                <a:spcPct val="90000"/>
              </a:lnSpc>
            </a:pPr>
            <a:r>
              <a:rPr lang="de-DE" sz="2400" dirty="0"/>
              <a:t>Anzahl der Feldelemente </a:t>
            </a:r>
            <a:r>
              <a:rPr lang="de-DE" sz="2400" dirty="0" err="1">
                <a:solidFill>
                  <a:srgbClr val="3C8C93"/>
                </a:solidFill>
              </a:rPr>
              <a:t>length</a:t>
            </a:r>
            <a:r>
              <a:rPr lang="de-DE" sz="2400" dirty="0">
                <a:solidFill>
                  <a:srgbClr val="3C8C93"/>
                </a:solidFill>
              </a:rPr>
              <a:t>(T)</a:t>
            </a:r>
            <a:r>
              <a:rPr lang="de-DE" sz="2400" dirty="0"/>
              <a:t> „klein“</a:t>
            </a:r>
          </a:p>
          <a:p>
            <a:pPr>
              <a:lnSpc>
                <a:spcPct val="90000"/>
              </a:lnSpc>
            </a:pPr>
            <a:r>
              <a:rPr lang="de-DE" sz="2400" dirty="0"/>
              <a:t>D.h.: </a:t>
            </a:r>
            <a:r>
              <a:rPr lang="de-DE" sz="2400" dirty="0">
                <a:solidFill>
                  <a:srgbClr val="3C8C93"/>
                </a:solidFill>
              </a:rPr>
              <a:t>|U| &gt;&gt; </a:t>
            </a:r>
            <a:r>
              <a:rPr lang="de-DE" sz="2400" dirty="0" err="1">
                <a:solidFill>
                  <a:srgbClr val="3C8C93"/>
                </a:solidFill>
              </a:rPr>
              <a:t>length</a:t>
            </a:r>
            <a:r>
              <a:rPr lang="de-DE" sz="2400" dirty="0">
                <a:solidFill>
                  <a:srgbClr val="3C8C93"/>
                </a:solidFill>
              </a:rPr>
              <a:t>(T)</a:t>
            </a:r>
            <a:r>
              <a:rPr lang="de-DE" sz="2400" dirty="0"/>
              <a:t>, aber</a:t>
            </a:r>
            <a:r>
              <a:rPr lang="de-DE" sz="2400" dirty="0">
                <a:solidFill>
                  <a:srgbClr val="3C8C93"/>
                </a:solidFill>
              </a:rPr>
              <a:t> </a:t>
            </a:r>
            <a:r>
              <a:rPr lang="de-DE" sz="2400" dirty="0">
                <a:solidFill>
                  <a:srgbClr val="00B050"/>
                </a:solidFill>
              </a:rPr>
              <a:t>nur „wenige“ </a:t>
            </a:r>
            <a:r>
              <a:rPr lang="de-DE" sz="2400" dirty="0" err="1">
                <a:solidFill>
                  <a:srgbClr val="00B050"/>
                </a:solidFill>
              </a:rPr>
              <a:t>u</a:t>
            </a:r>
            <a:r>
              <a:rPr lang="de-DE" sz="2400" dirty="0">
                <a:solidFill>
                  <a:srgbClr val="00B050"/>
                </a:solidFill>
              </a:rPr>
              <a:t> ∈ U werden tatsächlich betrachtet</a:t>
            </a:r>
            <a:r>
              <a:rPr lang="de-DE" sz="2400" dirty="0">
                <a:solidFill>
                  <a:srgbClr val="FF0000"/>
                </a:solidFill>
              </a:rPr>
              <a:t> </a:t>
            </a:r>
          </a:p>
          <a:p>
            <a:pPr>
              <a:lnSpc>
                <a:spcPct val="90000"/>
              </a:lnSpc>
            </a:pPr>
            <a:r>
              <a:rPr lang="de-DE" sz="2400" dirty="0">
                <a:solidFill>
                  <a:srgbClr val="000000"/>
                </a:solidFill>
              </a:rPr>
              <a:t>Werte </a:t>
            </a:r>
            <a:r>
              <a:rPr lang="de-DE" sz="2400" dirty="0" err="1">
                <a:solidFill>
                  <a:srgbClr val="3C8C93"/>
                </a:solidFill>
              </a:rPr>
              <a:t>u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sz="2400" dirty="0">
                <a:solidFill>
                  <a:srgbClr val="000000"/>
                </a:solidFill>
              </a:rPr>
              <a:t>können auch „groß“ sein (viele Bits)</a:t>
            </a:r>
          </a:p>
          <a:p>
            <a:pPr lvl="1">
              <a:lnSpc>
                <a:spcPct val="90000"/>
              </a:lnSpc>
            </a:pPr>
            <a:r>
              <a:rPr lang="de-DE" sz="2000" dirty="0">
                <a:solidFill>
                  <a:srgbClr val="000000"/>
                </a:solidFill>
              </a:rPr>
              <a:t>Große Zahlen, </a:t>
            </a:r>
            <a:r>
              <a:rPr lang="de-DE" sz="2000" dirty="0" err="1">
                <a:solidFill>
                  <a:srgbClr val="000000"/>
                </a:solidFill>
              </a:rPr>
              <a:t>Tupel</a:t>
            </a:r>
            <a:r>
              <a:rPr lang="de-DE" sz="2000" dirty="0">
                <a:solidFill>
                  <a:srgbClr val="000000"/>
                </a:solidFill>
              </a:rPr>
              <a:t> mit vielen Komponenten, Bäume, ...</a:t>
            </a:r>
          </a:p>
          <a:p>
            <a:pPr lvl="1">
              <a:lnSpc>
                <a:spcPct val="90000"/>
              </a:lnSpc>
            </a:pPr>
            <a:r>
              <a:rPr lang="de-DE" sz="2200" dirty="0">
                <a:solidFill>
                  <a:srgbClr val="000000"/>
                </a:solidFill>
              </a:rPr>
              <a:t>Eventuell nur Teile von </a:t>
            </a:r>
            <a:r>
              <a:rPr lang="de-DE" sz="2200" dirty="0" err="1">
                <a:solidFill>
                  <a:srgbClr val="3C8C93"/>
                </a:solidFill>
              </a:rPr>
              <a:t>u</a:t>
            </a:r>
            <a:r>
              <a:rPr lang="de-DE" sz="2200" dirty="0">
                <a:solidFill>
                  <a:srgbClr val="000000"/>
                </a:solidFill>
              </a:rPr>
              <a:t> zur einfachen Bestimmung </a:t>
            </a:r>
            <a:br>
              <a:rPr lang="de-DE" sz="2200" dirty="0">
                <a:solidFill>
                  <a:srgbClr val="000000"/>
                </a:solidFill>
              </a:rPr>
            </a:br>
            <a:r>
              <a:rPr lang="de-DE" sz="2200" dirty="0">
                <a:solidFill>
                  <a:srgbClr val="000000"/>
                </a:solidFill>
              </a:rPr>
              <a:t>des Index für </a:t>
            </a:r>
            <a:r>
              <a:rPr lang="de-DE" sz="2200" dirty="0">
                <a:solidFill>
                  <a:srgbClr val="3C8C93"/>
                </a:solidFill>
              </a:rPr>
              <a:t>T</a:t>
            </a:r>
            <a:r>
              <a:rPr lang="de-DE" sz="2200" dirty="0">
                <a:solidFill>
                  <a:srgbClr val="000000"/>
                </a:solidFill>
              </a:rPr>
              <a:t> betrachtet</a:t>
            </a:r>
          </a:p>
          <a:p>
            <a:pPr lvl="2">
              <a:lnSpc>
                <a:spcPct val="90000"/>
              </a:lnSpc>
            </a:pPr>
            <a:r>
              <a:rPr lang="de-DE" sz="1800" dirty="0">
                <a:solidFill>
                  <a:srgbClr val="000000"/>
                </a:solidFill>
              </a:rPr>
              <a:t>Nur einige Zeichen einer Zeichenkette betrachtet</a:t>
            </a:r>
          </a:p>
          <a:p>
            <a:pPr lvl="2">
              <a:lnSpc>
                <a:spcPct val="90000"/>
              </a:lnSpc>
            </a:pPr>
            <a:r>
              <a:rPr lang="de-DE" sz="1800" dirty="0">
                <a:solidFill>
                  <a:srgbClr val="000000"/>
                </a:solidFill>
              </a:rPr>
              <a:t>Bäume nur bis zu best. Tiefe betrachtet</a:t>
            </a:r>
          </a:p>
          <a:p>
            <a:pPr lvl="1">
              <a:lnSpc>
                <a:spcPct val="90000"/>
              </a:lnSpc>
            </a:pPr>
            <a:r>
              <a:rPr lang="de-DE" sz="2200" dirty="0">
                <a:solidFill>
                  <a:srgbClr val="000000"/>
                </a:solidFill>
              </a:rPr>
              <a:t>Sonst Abbildungsvorgang </a:t>
            </a:r>
            <a:r>
              <a:rPr lang="de-DE" sz="2200" dirty="0">
                <a:solidFill>
                  <a:schemeClr val="accent1">
                    <a:lumMod val="50000"/>
                  </a:schemeClr>
                </a:solidFill>
              </a:rPr>
              <a:t>h</a:t>
            </a:r>
            <a:r>
              <a:rPr lang="de-DE" sz="2200" dirty="0">
                <a:solidFill>
                  <a:srgbClr val="000000"/>
                </a:solidFill>
              </a:rPr>
              <a:t> evtl. zu aufwendig</a:t>
            </a:r>
          </a:p>
          <a:p>
            <a:pPr>
              <a:lnSpc>
                <a:spcPct val="90000"/>
              </a:lnSpc>
            </a:pPr>
            <a:r>
              <a:rPr lang="de-DE" sz="2400" dirty="0">
                <a:solidFill>
                  <a:srgbClr val="0D15FF"/>
                </a:solidFill>
              </a:rPr>
              <a:t>Verschiedene Schlüssel </a:t>
            </a:r>
            <a:r>
              <a:rPr lang="de-DE" sz="2400" dirty="0">
                <a:solidFill>
                  <a:srgbClr val="000000"/>
                </a:solidFill>
              </a:rPr>
              <a:t>möglicherweise </a:t>
            </a:r>
            <a:br>
              <a:rPr lang="de-DE" sz="2400" dirty="0">
                <a:solidFill>
                  <a:srgbClr val="000000"/>
                </a:solidFill>
              </a:rPr>
            </a:br>
            <a:r>
              <a:rPr lang="de-DE" sz="2400" dirty="0">
                <a:solidFill>
                  <a:srgbClr val="000000"/>
                </a:solidFill>
              </a:rPr>
              <a:t>auf </a:t>
            </a:r>
            <a:r>
              <a:rPr lang="de-DE" sz="2400" dirty="0">
                <a:solidFill>
                  <a:srgbClr val="0D15FF"/>
                </a:solidFill>
              </a:rPr>
              <a:t>gleichen Index </a:t>
            </a:r>
            <a:r>
              <a:rPr lang="de-DE" sz="2400" dirty="0">
                <a:solidFill>
                  <a:srgbClr val="000000"/>
                </a:solidFill>
              </a:rPr>
              <a:t>abgebildet (</a:t>
            </a:r>
            <a:r>
              <a:rPr lang="de-DE" sz="2400" dirty="0">
                <a:solidFill>
                  <a:srgbClr val="FF0000"/>
                </a:solidFill>
              </a:rPr>
              <a:t>Kollision</a:t>
            </a:r>
            <a:r>
              <a:rPr lang="de-DE" sz="2400" dirty="0">
                <a:solidFill>
                  <a:srgbClr val="00000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551611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Hashfunktionen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507288" cy="5203825"/>
          </a:xfrm>
        </p:spPr>
        <p:txBody>
          <a:bodyPr/>
          <a:lstStyle/>
          <a:p>
            <a:r>
              <a:rPr lang="de-DE" dirty="0"/>
              <a:t>Hashfunktionen müssen i.A. anwendungsspezifisch definiert werden (oft für Basisdatentypen Standardimplementierungen angeboten)</a:t>
            </a:r>
          </a:p>
          <a:p>
            <a:r>
              <a:rPr lang="de-DE" dirty="0"/>
              <a:t>Hashwerte sollen möglichst gleichmäßig gestreut werden</a:t>
            </a:r>
            <a:br>
              <a:rPr lang="de-DE" dirty="0"/>
            </a:br>
            <a:r>
              <a:rPr lang="de-DE" dirty="0"/>
              <a:t>(sonst Kollisionen vorprogrammiert)</a:t>
            </a:r>
          </a:p>
          <a:p>
            <a:r>
              <a:rPr lang="de-DE" dirty="0"/>
              <a:t>Ein erstes Beispiel für </a:t>
            </a:r>
            <a:r>
              <a:rPr lang="de-DE" dirty="0">
                <a:solidFill>
                  <a:srgbClr val="3C8C93"/>
                </a:solidFill>
              </a:rPr>
              <a:t>U = Integer</a:t>
            </a:r>
            <a:r>
              <a:rPr lang="de-DE" dirty="0"/>
              <a:t>:</a:t>
            </a:r>
          </a:p>
          <a:p>
            <a:pPr marL="457200" lvl="1" indent="0">
              <a:buNone/>
            </a:pPr>
            <a:r>
              <a:rPr lang="de-DE" b="1" dirty="0" err="1">
                <a:solidFill>
                  <a:srgbClr val="000000"/>
                </a:solidFill>
              </a:rPr>
              <a:t>function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>
                <a:solidFill>
                  <a:srgbClr val="0000FF"/>
                </a:solidFill>
              </a:rPr>
              <a:t>h</a:t>
            </a:r>
            <a:r>
              <a:rPr lang="de-DE" dirty="0">
                <a:solidFill>
                  <a:srgbClr val="000000"/>
                </a:solidFill>
              </a:rPr>
              <a:t>(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u</a:t>
            </a:r>
            <a:r>
              <a:rPr lang="de-DE" dirty="0">
                <a:solidFill>
                  <a:srgbClr val="000000"/>
                </a:solidFill>
              </a:rPr>
              <a:t>)</a:t>
            </a:r>
            <a:br>
              <a:rPr lang="de-DE" dirty="0">
                <a:solidFill>
                  <a:srgbClr val="3C8C93"/>
                </a:solidFill>
              </a:rPr>
            </a:br>
            <a:r>
              <a:rPr lang="de-DE" dirty="0">
                <a:solidFill>
                  <a:srgbClr val="3C8C93"/>
                </a:solidFill>
              </a:rPr>
              <a:t>    </a:t>
            </a:r>
            <a:r>
              <a:rPr lang="de-DE" b="1" dirty="0" err="1"/>
              <a:t>return</a:t>
            </a:r>
            <a:r>
              <a:rPr lang="de-DE" dirty="0"/>
              <a:t> </a:t>
            </a:r>
            <a:r>
              <a:rPr lang="de-DE" dirty="0" err="1">
                <a:solidFill>
                  <a:srgbClr val="3C8C93"/>
                </a:solidFill>
              </a:rPr>
              <a:t>u</a:t>
            </a:r>
            <a:r>
              <a:rPr lang="de-DE" dirty="0">
                <a:solidFill>
                  <a:srgbClr val="3C8C93"/>
                </a:solidFill>
              </a:rPr>
              <a:t> </a:t>
            </a:r>
            <a:r>
              <a:rPr lang="de-DE" dirty="0" err="1">
                <a:solidFill>
                  <a:srgbClr val="3C8C93"/>
                </a:solidFill>
              </a:rPr>
              <a:t>mod</a:t>
            </a:r>
            <a:r>
              <a:rPr lang="de-DE" dirty="0">
                <a:solidFill>
                  <a:srgbClr val="3C8C93"/>
                </a:solidFill>
              </a:rPr>
              <a:t> m</a:t>
            </a:r>
          </a:p>
          <a:p>
            <a:pPr marL="457200" lvl="1" indent="0">
              <a:buNone/>
            </a:pPr>
            <a:r>
              <a:rPr lang="de-DE" dirty="0"/>
              <a:t>wobei</a:t>
            </a:r>
            <a:r>
              <a:rPr lang="de-DE" dirty="0">
                <a:solidFill>
                  <a:srgbClr val="3C8C93"/>
                </a:solidFill>
              </a:rPr>
              <a:t> m=</a:t>
            </a:r>
            <a:r>
              <a:rPr lang="de-DE" dirty="0" err="1">
                <a:solidFill>
                  <a:srgbClr val="3C8C93"/>
                </a:solidFill>
              </a:rPr>
              <a:t>length</a:t>
            </a:r>
            <a:r>
              <a:rPr lang="de-DE" dirty="0">
                <a:solidFill>
                  <a:srgbClr val="3C8C93"/>
                </a:solidFill>
              </a:rPr>
              <a:t>(T) 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13</a:t>
            </a:fld>
            <a:endParaRPr lang="de-DE"/>
          </a:p>
        </p:txBody>
      </p:sp>
      <p:sp>
        <p:nvSpPr>
          <p:cNvPr id="6" name="Rechteckige Legende 5"/>
          <p:cNvSpPr/>
          <p:nvPr/>
        </p:nvSpPr>
        <p:spPr>
          <a:xfrm>
            <a:off x="6228184" y="2996952"/>
            <a:ext cx="2664296" cy="1440160"/>
          </a:xfrm>
          <a:prstGeom prst="wedgeRectCallout">
            <a:avLst>
              <a:gd name="adj1" fmla="val -104728"/>
              <a:gd name="adj2" fmla="val 2744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</a:rPr>
              <a:t>Falls m keine Primzahl: </a:t>
            </a:r>
            <a:r>
              <a:rPr lang="de-DE" dirty="0">
                <a:solidFill>
                  <a:schemeClr val="tx1"/>
                </a:solidFill>
              </a:rPr>
              <a:t>Schlüssel seien alle Vielfache von 10 und Tabellengröße m sei 100 </a:t>
            </a:r>
            <a:br>
              <a:rPr lang="de-DE" dirty="0">
                <a:solidFill>
                  <a:schemeClr val="tx1"/>
                </a:solidFill>
              </a:rPr>
            </a:br>
            <a:r>
              <a:rPr lang="de-DE" dirty="0">
                <a:solidFill>
                  <a:schemeClr val="tx1"/>
                </a:solidFill>
                <a:sym typeface="Wingdings"/>
              </a:rPr>
              <a:t> </a:t>
            </a:r>
            <a:r>
              <a:rPr lang="de-DE" dirty="0">
                <a:solidFill>
                  <a:schemeClr val="tx1"/>
                </a:solidFill>
              </a:rPr>
              <a:t>Viele Kollisionen</a:t>
            </a:r>
          </a:p>
        </p:txBody>
      </p:sp>
    </p:spTree>
    <p:extLst>
      <p:ext uri="{BB962C8B-B14F-4D97-AF65-F5344CB8AC3E}">
        <p14:creationId xmlns:p14="http://schemas.microsoft.com/office/powerpoint/2010/main" val="1362773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8422C-8FE7-3B4B-8D8D-58A0DEB30D7A}" type="slidenum">
              <a:rPr lang="de-DE"/>
              <a:pPr/>
              <a:t>14</a:t>
            </a:fld>
            <a:endParaRPr lang="de-DE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Hashing</a:t>
            </a:r>
            <a:r>
              <a:rPr lang="de-DE" dirty="0"/>
              <a:t> zur Assoziation und zum Suchen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507288" cy="4968875"/>
          </a:xfrm>
        </p:spPr>
        <p:txBody>
          <a:bodyPr/>
          <a:lstStyle/>
          <a:p>
            <a:pPr>
              <a:buFontTx/>
              <a:buNone/>
            </a:pPr>
            <a:r>
              <a:rPr lang="de-DE" dirty="0">
                <a:solidFill>
                  <a:srgbClr val="000000"/>
                </a:solidFill>
              </a:rPr>
              <a:t>Analyse bei perfekter Streuung</a:t>
            </a:r>
          </a:p>
          <a:p>
            <a:r>
              <a:rPr lang="de-DE" dirty="0" err="1">
                <a:solidFill>
                  <a:srgbClr val="000000"/>
                </a:solidFill>
              </a:rPr>
              <a:t>insert</a:t>
            </a:r>
            <a:r>
              <a:rPr lang="de-DE" dirty="0">
                <a:solidFill>
                  <a:srgbClr val="000000"/>
                </a:solidFill>
              </a:rPr>
              <a:t>: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O(f(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u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, h)) </a:t>
            </a:r>
            <a:r>
              <a:rPr lang="de-DE" dirty="0"/>
              <a:t>mit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f(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u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, h) = 1 </a:t>
            </a:r>
            <a:br>
              <a:rPr lang="de-DE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                               </a:t>
            </a:r>
            <a:r>
              <a:rPr lang="de-DE" dirty="0"/>
              <a:t>für 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u∈</a:t>
            </a:r>
            <a:r>
              <a:rPr lang="de-DE" dirty="0" err="1">
                <a:solidFill>
                  <a:srgbClr val="3C8C93"/>
                </a:solidFill>
              </a:rPr>
              <a:t>Integer</a:t>
            </a:r>
            <a:r>
              <a:rPr lang="de-DE" dirty="0"/>
              <a:t> und </a:t>
            </a:r>
            <a:r>
              <a:rPr lang="de-DE" dirty="0">
                <a:solidFill>
                  <a:srgbClr val="3C8C93"/>
                </a:solidFill>
              </a:rPr>
              <a:t>h</a:t>
            </a:r>
            <a:r>
              <a:rPr lang="de-DE" dirty="0"/>
              <a:t> hinreichend einfach</a:t>
            </a:r>
            <a:endParaRPr lang="de-DE" dirty="0">
              <a:solidFill>
                <a:srgbClr val="3C8C93"/>
              </a:solidFill>
            </a:endParaRPr>
          </a:p>
          <a:p>
            <a:r>
              <a:rPr lang="de-DE" dirty="0" err="1">
                <a:solidFill>
                  <a:srgbClr val="000000"/>
                </a:solidFill>
              </a:rPr>
              <a:t>delete</a:t>
            </a:r>
            <a:r>
              <a:rPr lang="de-DE" dirty="0">
                <a:solidFill>
                  <a:srgbClr val="000000"/>
                </a:solidFill>
              </a:rPr>
              <a:t>: </a:t>
            </a:r>
            <a:r>
              <a:rPr lang="de-DE" dirty="0">
                <a:solidFill>
                  <a:srgbClr val="3C8C93"/>
                </a:solidFill>
              </a:rPr>
              <a:t>O(f(</a:t>
            </a:r>
            <a:r>
              <a:rPr lang="de-DE" dirty="0" err="1">
                <a:solidFill>
                  <a:srgbClr val="3C8C93"/>
                </a:solidFill>
              </a:rPr>
              <a:t>u</a:t>
            </a:r>
            <a:r>
              <a:rPr lang="de-DE" dirty="0">
                <a:solidFill>
                  <a:srgbClr val="3C8C93"/>
                </a:solidFill>
              </a:rPr>
              <a:t>, h)) </a:t>
            </a:r>
            <a:r>
              <a:rPr lang="de-DE" dirty="0">
                <a:solidFill>
                  <a:srgbClr val="000000"/>
                </a:solidFill>
              </a:rPr>
              <a:t>dito</a:t>
            </a:r>
          </a:p>
          <a:p>
            <a:r>
              <a:rPr lang="de-DE" dirty="0" err="1">
                <a:solidFill>
                  <a:srgbClr val="000000"/>
                </a:solidFill>
              </a:rPr>
              <a:t>lookup</a:t>
            </a:r>
            <a:r>
              <a:rPr lang="de-DE" dirty="0">
                <a:solidFill>
                  <a:srgbClr val="000000"/>
                </a:solidFill>
              </a:rPr>
              <a:t>: </a:t>
            </a:r>
            <a:r>
              <a:rPr lang="de-DE" dirty="0">
                <a:solidFill>
                  <a:srgbClr val="3C8C93"/>
                </a:solidFill>
              </a:rPr>
              <a:t>O(f(</a:t>
            </a:r>
            <a:r>
              <a:rPr lang="de-DE" dirty="0" err="1">
                <a:solidFill>
                  <a:srgbClr val="3C8C93"/>
                </a:solidFill>
              </a:rPr>
              <a:t>u</a:t>
            </a:r>
            <a:r>
              <a:rPr lang="de-DE" dirty="0">
                <a:solidFill>
                  <a:srgbClr val="3C8C93"/>
                </a:solidFill>
              </a:rPr>
              <a:t>, h)) </a:t>
            </a:r>
            <a:r>
              <a:rPr lang="de-DE" dirty="0">
                <a:solidFill>
                  <a:srgbClr val="000000"/>
                </a:solidFill>
              </a:rPr>
              <a:t>dito</a:t>
            </a:r>
          </a:p>
          <a:p>
            <a:pPr algn="ctr">
              <a:buFontTx/>
              <a:buNone/>
            </a:pPr>
            <a:endParaRPr lang="de-DE" dirty="0">
              <a:solidFill>
                <a:srgbClr val="FF0000"/>
              </a:solidFill>
            </a:endParaRPr>
          </a:p>
          <a:p>
            <a:pPr algn="ctr">
              <a:buFontTx/>
              <a:buNone/>
            </a:pPr>
            <a:r>
              <a:rPr lang="de-DE" dirty="0">
                <a:solidFill>
                  <a:srgbClr val="FF0000"/>
                </a:solidFill>
              </a:rPr>
              <a:t>Problem: perfekte Streuung</a:t>
            </a:r>
            <a:br>
              <a:rPr lang="de-DE" dirty="0">
                <a:solidFill>
                  <a:srgbClr val="FF0000"/>
                </a:solidFill>
              </a:rPr>
            </a:br>
            <a:r>
              <a:rPr lang="de-DE" dirty="0">
                <a:solidFill>
                  <a:srgbClr val="FF0000"/>
                </a:solidFill>
              </a:rPr>
              <a:t>Sogar ein Problem: gute Streuung</a:t>
            </a:r>
            <a:endParaRPr lang="de-DE" dirty="0"/>
          </a:p>
          <a:p>
            <a:pPr>
              <a:buFontTx/>
              <a:buNone/>
            </a:pPr>
            <a:r>
              <a:rPr lang="de-DE" dirty="0"/>
              <a:t>Fälle:</a:t>
            </a:r>
          </a:p>
          <a:p>
            <a:r>
              <a:rPr lang="de-DE" dirty="0">
                <a:solidFill>
                  <a:schemeClr val="accent2"/>
                </a:solidFill>
              </a:rPr>
              <a:t>Statisches Wörterbuch</a:t>
            </a:r>
            <a:r>
              <a:rPr lang="de-DE" dirty="0"/>
              <a:t>: nur </a:t>
            </a:r>
            <a:r>
              <a:rPr lang="de-DE" dirty="0" err="1"/>
              <a:t>lookup</a:t>
            </a:r>
            <a:endParaRPr lang="de-DE" dirty="0"/>
          </a:p>
          <a:p>
            <a:r>
              <a:rPr lang="de-DE" dirty="0">
                <a:solidFill>
                  <a:schemeClr val="accent2"/>
                </a:solidFill>
              </a:rPr>
              <a:t>Dynamisches Wörterbuch</a:t>
            </a:r>
            <a:r>
              <a:rPr lang="de-DE" dirty="0"/>
              <a:t>: </a:t>
            </a:r>
            <a:r>
              <a:rPr lang="de-DE" dirty="0" err="1"/>
              <a:t>insert</a:t>
            </a:r>
            <a:r>
              <a:rPr lang="de-DE" dirty="0"/>
              <a:t>, </a:t>
            </a:r>
            <a:r>
              <a:rPr lang="de-DE" dirty="0" err="1"/>
              <a:t>delete</a:t>
            </a:r>
            <a:r>
              <a:rPr lang="de-DE" dirty="0"/>
              <a:t> und </a:t>
            </a:r>
            <a:r>
              <a:rPr lang="de-DE" dirty="0" err="1"/>
              <a:t>lookup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55408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09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09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Hashfunktionen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Beim Erzeugen eines Wörterbuchs kann man die initiale Größe der Hashtabelle angeben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15</a:t>
            </a:fld>
            <a:endParaRPr lang="de-DE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72FE92D-63F9-A14E-A224-3192CED96A31}"/>
              </a:ext>
            </a:extLst>
          </p:cNvPr>
          <p:cNvSpPr/>
          <p:nvPr/>
        </p:nvSpPr>
        <p:spPr>
          <a:xfrm>
            <a:off x="827583" y="2615704"/>
            <a:ext cx="8229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b="1" dirty="0" err="1"/>
              <a:t>method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dirty="0">
                <a:solidFill>
                  <a:srgbClr val="0D15FF"/>
                </a:solidFill>
              </a:rPr>
              <a:t>h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d:Dictionary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)(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u:Integer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) </a:t>
            </a:r>
            <a:r>
              <a:rPr lang="de-DE" b="1" dirty="0" err="1"/>
              <a:t>return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u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mod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length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(d)</a:t>
            </a:r>
            <a:endParaRPr lang="en-DE" dirty="0">
              <a:solidFill>
                <a:srgbClr val="FF000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901DF7F-1E44-9F42-A711-594FAEBA1A37}"/>
              </a:ext>
            </a:extLst>
          </p:cNvPr>
          <p:cNvSpPr/>
          <p:nvPr/>
        </p:nvSpPr>
        <p:spPr>
          <a:xfrm>
            <a:off x="827584" y="2120404"/>
            <a:ext cx="76925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b="1" dirty="0"/>
              <a:t>type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dirty="0" err="1">
                <a:solidFill>
                  <a:srgbClr val="0D15FF"/>
                </a:solidFill>
              </a:rPr>
              <a:t>Dictionary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 () (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internalRepr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de-DE" dirty="0" err="1">
                <a:solidFill>
                  <a:srgbClr val="FF0000"/>
                </a:solidFill>
              </a:rPr>
              <a:t>length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)</a:t>
            </a:r>
            <a:endParaRPr lang="en-DE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Rectangle 39">
            <a:extLst>
              <a:ext uri="{FF2B5EF4-FFF2-40B4-BE49-F238E27FC236}">
                <a16:creationId xmlns:a16="http://schemas.microsoft.com/office/drawing/2014/main" id="{DD53E7CA-E745-0246-B273-DEC1C67FE5C0}"/>
              </a:ext>
            </a:extLst>
          </p:cNvPr>
          <p:cNvSpPr>
            <a:spLocks noChangeArrowheads="1"/>
          </p:cNvSpPr>
          <p:nvPr/>
        </p:nvSpPr>
        <p:spPr bwMode="auto">
          <a:xfrm rot="16200000" flipH="1">
            <a:off x="949479" y="4906918"/>
            <a:ext cx="1976405" cy="361132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dirty="0"/>
          </a:p>
        </p:txBody>
      </p:sp>
      <p:sp>
        <p:nvSpPr>
          <p:cNvPr id="8" name="Line 44">
            <a:extLst>
              <a:ext uri="{FF2B5EF4-FFF2-40B4-BE49-F238E27FC236}">
                <a16:creationId xmlns:a16="http://schemas.microsoft.com/office/drawing/2014/main" id="{AC3F1136-E30C-AF43-B13F-BB92F0295B7B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2929368" y="3761053"/>
            <a:ext cx="0" cy="197453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" name="Line 44">
            <a:extLst>
              <a:ext uri="{FF2B5EF4-FFF2-40B4-BE49-F238E27FC236}">
                <a16:creationId xmlns:a16="http://schemas.microsoft.com/office/drawing/2014/main" id="{8CD3375A-C43F-DD4C-BBDD-DB741CF59DAB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2521809" y="5144119"/>
            <a:ext cx="0" cy="1159418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D117051-27BF-7F41-9446-95FB4BBB5E23}"/>
              </a:ext>
            </a:extLst>
          </p:cNvPr>
          <p:cNvSpPr txBox="1"/>
          <p:nvPr/>
        </p:nvSpPr>
        <p:spPr>
          <a:xfrm flipH="1">
            <a:off x="2269794" y="57069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h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AB3E69A-9CAC-CB4D-80D2-2F3262E600C6}"/>
              </a:ext>
            </a:extLst>
          </p:cNvPr>
          <p:cNvSpPr txBox="1"/>
          <p:nvPr/>
        </p:nvSpPr>
        <p:spPr>
          <a:xfrm flipH="1">
            <a:off x="3102229" y="5563392"/>
            <a:ext cx="962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i="1" dirty="0"/>
              <a:t>function</a:t>
            </a:r>
          </a:p>
        </p:txBody>
      </p:sp>
      <p:sp>
        <p:nvSpPr>
          <p:cNvPr id="13" name="Line 44">
            <a:extLst>
              <a:ext uri="{FF2B5EF4-FFF2-40B4-BE49-F238E27FC236}">
                <a16:creationId xmlns:a16="http://schemas.microsoft.com/office/drawing/2014/main" id="{26BCF7AD-F933-7F4E-94E5-2B4842D80438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1469468" y="3923706"/>
            <a:ext cx="0" cy="57529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6796B0C-9EF9-1047-A2E9-DCEB4DB3CB6F}"/>
              </a:ext>
            </a:extLst>
          </p:cNvPr>
          <p:cNvSpPr txBox="1"/>
          <p:nvPr/>
        </p:nvSpPr>
        <p:spPr>
          <a:xfrm>
            <a:off x="602109" y="3979106"/>
            <a:ext cx="550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dict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C96079B-0586-5746-BDE3-E3FE5C329F78}"/>
              </a:ext>
            </a:extLst>
          </p:cNvPr>
          <p:cNvSpPr txBox="1"/>
          <p:nvPr/>
        </p:nvSpPr>
        <p:spPr>
          <a:xfrm flipH="1">
            <a:off x="2269794" y="4355812"/>
            <a:ext cx="13740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i</a:t>
            </a:r>
            <a:r>
              <a:rPr lang="en-DE" dirty="0"/>
              <a:t>nternalRepr</a:t>
            </a:r>
          </a:p>
        </p:txBody>
      </p:sp>
      <p:sp>
        <p:nvSpPr>
          <p:cNvPr id="16" name="Line 44">
            <a:extLst>
              <a:ext uri="{FF2B5EF4-FFF2-40B4-BE49-F238E27FC236}">
                <a16:creationId xmlns:a16="http://schemas.microsoft.com/office/drawing/2014/main" id="{12CA7E41-992C-1D45-AA65-01FFB0D6DCC6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2583001" y="3612120"/>
            <a:ext cx="0" cy="128180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F39F887-E5DA-E94E-A057-9703D61FA2FD}"/>
              </a:ext>
            </a:extLst>
          </p:cNvPr>
          <p:cNvSpPr txBox="1"/>
          <p:nvPr/>
        </p:nvSpPr>
        <p:spPr>
          <a:xfrm flipH="1">
            <a:off x="2269794" y="3851756"/>
            <a:ext cx="617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type</a:t>
            </a:r>
            <a:endParaRPr lang="en-DE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A95DE59-8E3F-124E-8482-F0A6DC46E40E}"/>
              </a:ext>
            </a:extLst>
          </p:cNvPr>
          <p:cNvSpPr txBox="1"/>
          <p:nvPr/>
        </p:nvSpPr>
        <p:spPr>
          <a:xfrm flipH="1">
            <a:off x="3247694" y="3956387"/>
            <a:ext cx="1178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Dictionary</a:t>
            </a:r>
            <a:endParaRPr lang="en-DE" i="1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C748453-CCB9-424D-BDA8-CC7AFF510595}"/>
              </a:ext>
            </a:extLst>
          </p:cNvPr>
          <p:cNvSpPr txBox="1"/>
          <p:nvPr/>
        </p:nvSpPr>
        <p:spPr>
          <a:xfrm>
            <a:off x="4017364" y="4498957"/>
            <a:ext cx="421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nil</a:t>
            </a:r>
          </a:p>
        </p:txBody>
      </p:sp>
      <p:sp>
        <p:nvSpPr>
          <p:cNvPr id="21" name="Line 44">
            <a:extLst>
              <a:ext uri="{FF2B5EF4-FFF2-40B4-BE49-F238E27FC236}">
                <a16:creationId xmlns:a16="http://schemas.microsoft.com/office/drawing/2014/main" id="{D67DEF9A-5041-C741-BCD0-EB6EB6CF936F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2583002" y="4590020"/>
            <a:ext cx="0" cy="128180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FFCDDA3-26D1-CD45-B2F2-90CA92DF6F71}"/>
              </a:ext>
            </a:extLst>
          </p:cNvPr>
          <p:cNvSpPr txBox="1"/>
          <p:nvPr/>
        </p:nvSpPr>
        <p:spPr>
          <a:xfrm flipH="1">
            <a:off x="2269795" y="4859868"/>
            <a:ext cx="8162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length</a:t>
            </a:r>
            <a:endParaRPr lang="en-DE" dirty="0">
              <a:solidFill>
                <a:srgbClr val="FF0000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3589699-C11B-5945-B589-7BC118228BD7}"/>
              </a:ext>
            </a:extLst>
          </p:cNvPr>
          <p:cNvSpPr txBox="1"/>
          <p:nvPr/>
        </p:nvSpPr>
        <p:spPr>
          <a:xfrm>
            <a:off x="3340749" y="5046254"/>
            <a:ext cx="421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>
                <a:solidFill>
                  <a:srgbClr val="FF0000"/>
                </a:solidFill>
              </a:rPr>
              <a:t>17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7028406-1E02-F545-B1F3-537629D96CB0}"/>
              </a:ext>
            </a:extLst>
          </p:cNvPr>
          <p:cNvSpPr/>
          <p:nvPr/>
        </p:nvSpPr>
        <p:spPr>
          <a:xfrm>
            <a:off x="827583" y="3111004"/>
            <a:ext cx="8229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chemeClr val="accent1">
                    <a:lumMod val="50000"/>
                  </a:schemeClr>
                </a:solidFill>
              </a:rPr>
              <a:t>dict</a:t>
            </a:r>
            <a:r>
              <a:rPr lang="en-DE" dirty="0">
                <a:solidFill>
                  <a:schemeClr val="accent1">
                    <a:lumMod val="50000"/>
                  </a:schemeClr>
                </a:solidFill>
              </a:rPr>
              <a:t> := &lt;(1, “eins”), (5, “fünf”), (42, “zweiundvierzig”)&gt;:Dictionary </a:t>
            </a:r>
            <a:r>
              <a:rPr lang="en-DE" dirty="0">
                <a:solidFill>
                  <a:srgbClr val="FF0000"/>
                </a:solidFill>
              </a:rPr>
              <a:t>with length as 17</a:t>
            </a:r>
          </a:p>
        </p:txBody>
      </p:sp>
      <p:sp>
        <p:nvSpPr>
          <p:cNvPr id="25" name="Cloud Callout 24">
            <a:extLst>
              <a:ext uri="{FF2B5EF4-FFF2-40B4-BE49-F238E27FC236}">
                <a16:creationId xmlns:a16="http://schemas.microsoft.com/office/drawing/2014/main" id="{5ED14F20-E559-6F40-B51B-7A3A2104684B}"/>
              </a:ext>
            </a:extLst>
          </p:cNvPr>
          <p:cNvSpPr/>
          <p:nvPr/>
        </p:nvSpPr>
        <p:spPr>
          <a:xfrm>
            <a:off x="4724595" y="3695445"/>
            <a:ext cx="4743949" cy="2469859"/>
          </a:xfrm>
          <a:prstGeom prst="cloudCallout">
            <a:avLst>
              <a:gd name="adj1" fmla="val -56186"/>
              <a:gd name="adj2" fmla="val -10515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>
                <a:solidFill>
                  <a:schemeClr val="tx1"/>
                </a:solidFill>
              </a:rPr>
              <a:t>Annahme: </a:t>
            </a:r>
            <a:br>
              <a:rPr lang="en-DE" dirty="0">
                <a:solidFill>
                  <a:schemeClr val="tx1"/>
                </a:solidFill>
              </a:rPr>
            </a:br>
            <a:r>
              <a:rPr lang="en-DE" dirty="0">
                <a:solidFill>
                  <a:schemeClr val="tx1"/>
                </a:solidFill>
              </a:rPr>
              <a:t>In </a:t>
            </a:r>
            <a:r>
              <a:rPr lang="en-DE" dirty="0">
                <a:solidFill>
                  <a:srgbClr val="0D15FF"/>
                </a:solidFill>
              </a:rPr>
              <a:t>initializeInstance</a:t>
            </a:r>
            <a:br>
              <a:rPr lang="en-DE" dirty="0">
                <a:solidFill>
                  <a:schemeClr val="tx1"/>
                </a:solidFill>
              </a:rPr>
            </a:br>
            <a:r>
              <a:rPr lang="en-DE" dirty="0">
                <a:solidFill>
                  <a:schemeClr val="tx1"/>
                </a:solidFill>
              </a:rPr>
              <a:t>wird für Instanzen von Dictionary standardmäßig ein Array der Länge </a:t>
            </a:r>
            <a:r>
              <a:rPr lang="en-DE" dirty="0">
                <a:solidFill>
                  <a:schemeClr val="accent1">
                    <a:lumMod val="50000"/>
                  </a:schemeClr>
                </a:solidFill>
              </a:rPr>
              <a:t>length</a:t>
            </a:r>
            <a:r>
              <a:rPr lang="en-DE" dirty="0">
                <a:solidFill>
                  <a:schemeClr val="tx1"/>
                </a:solidFill>
              </a:rPr>
              <a:t> als </a:t>
            </a:r>
            <a:br>
              <a:rPr lang="en-DE" dirty="0">
                <a:solidFill>
                  <a:schemeClr val="tx1"/>
                </a:solidFill>
              </a:rPr>
            </a:br>
            <a:r>
              <a:rPr lang="en-DE" dirty="0">
                <a:solidFill>
                  <a:schemeClr val="tx1"/>
                </a:solidFill>
              </a:rPr>
              <a:t>Hashtabelle erzeugt</a:t>
            </a:r>
          </a:p>
        </p:txBody>
      </p:sp>
    </p:spTree>
    <p:extLst>
      <p:ext uri="{BB962C8B-B14F-4D97-AF65-F5344CB8AC3E}">
        <p14:creationId xmlns:p14="http://schemas.microsoft.com/office/powerpoint/2010/main" val="1644217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  <p:bldP spid="11" grpId="0"/>
      <p:bldP spid="2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Hashfunktionen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Man möchte den Nutzer nicht zwingen, </a:t>
            </a:r>
            <a:br>
              <a:rPr lang="de-DE" dirty="0"/>
            </a:br>
            <a:r>
              <a:rPr lang="de-DE" dirty="0"/>
              <a:t>sich für 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length</a:t>
            </a:r>
            <a:r>
              <a:rPr lang="de-DE" dirty="0"/>
              <a:t> eine Primzahl auszudenken</a:t>
            </a:r>
          </a:p>
          <a:p>
            <a:r>
              <a:rPr lang="de-DE" dirty="0"/>
              <a:t>Veränderte Hashfunktion für </a:t>
            </a:r>
            <a:r>
              <a:rPr lang="de-DE" dirty="0">
                <a:solidFill>
                  <a:srgbClr val="3C8C93"/>
                </a:solidFill>
              </a:rPr>
              <a:t>Integer</a:t>
            </a:r>
            <a:r>
              <a:rPr lang="de-DE" dirty="0"/>
              <a:t>:</a:t>
            </a:r>
          </a:p>
          <a:p>
            <a:pPr marL="457200" lvl="1" indent="0">
              <a:buNone/>
            </a:pPr>
            <a:endParaRPr lang="de-DE" b="1" dirty="0"/>
          </a:p>
          <a:p>
            <a:pPr marL="457200" lvl="1" indent="0">
              <a:buNone/>
            </a:pPr>
            <a:r>
              <a:rPr lang="de-DE" b="1" dirty="0" err="1"/>
              <a:t>method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dirty="0">
                <a:solidFill>
                  <a:srgbClr val="0D15FF"/>
                </a:solidFill>
              </a:rPr>
              <a:t>h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d:Dictionary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)(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u:Integer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) </a:t>
            </a:r>
          </a:p>
          <a:p>
            <a:pPr marL="457200" lvl="1" indent="0">
              <a:buNone/>
            </a:pP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   </a:t>
            </a:r>
            <a:r>
              <a:rPr lang="de-DE" b="1" dirty="0" err="1"/>
              <a:t>return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 (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u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mod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 p) 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mod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length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(d)</a:t>
            </a:r>
            <a:endParaRPr lang="en-DE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de-DE" b="1" dirty="0">
              <a:solidFill>
                <a:srgbClr val="000000"/>
              </a:solidFill>
            </a:endParaRPr>
          </a:p>
          <a:p>
            <a:pPr marL="457200" lvl="1" indent="0">
              <a:buNone/>
            </a:pPr>
            <a:r>
              <a:rPr lang="de-DE" dirty="0"/>
              <a:t>wobei</a:t>
            </a:r>
            <a:r>
              <a:rPr lang="de-DE" dirty="0">
                <a:solidFill>
                  <a:srgbClr val="3C8C93"/>
                </a:solidFill>
              </a:rPr>
              <a:t> p&gt;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length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(d)</a:t>
            </a:r>
            <a:r>
              <a:rPr lang="de-DE" dirty="0">
                <a:solidFill>
                  <a:srgbClr val="3C8C93"/>
                </a:solidFill>
              </a:rPr>
              <a:t> </a:t>
            </a:r>
            <a:r>
              <a:rPr lang="de-DE" dirty="0"/>
              <a:t>eine „interne“ Primzahl und</a:t>
            </a:r>
            <a:br>
              <a:rPr lang="de-DE" dirty="0">
                <a:solidFill>
                  <a:srgbClr val="3C8C93"/>
                </a:solidFill>
              </a:rPr>
            </a:br>
            <a:r>
              <a:rPr lang="de-DE" dirty="0" err="1">
                <a:solidFill>
                  <a:srgbClr val="3C8C93"/>
                </a:solidFill>
              </a:rPr>
              <a:t>length</a:t>
            </a:r>
            <a:r>
              <a:rPr lang="de-DE" dirty="0">
                <a:solidFill>
                  <a:srgbClr val="3C8C93"/>
                </a:solidFill>
              </a:rPr>
              <a:t>(d) </a:t>
            </a:r>
            <a:r>
              <a:rPr lang="de-DE" dirty="0">
                <a:solidFill>
                  <a:srgbClr val="000000"/>
                </a:solidFill>
              </a:rPr>
              <a:t>nicht notwendigerweise prim</a:t>
            </a:r>
            <a:r>
              <a:rPr lang="de-DE" dirty="0">
                <a:solidFill>
                  <a:srgbClr val="3C8C93"/>
                </a:solidFill>
              </a:rPr>
              <a:t> </a:t>
            </a:r>
            <a:endParaRPr lang="de-DE" dirty="0">
              <a:solidFill>
                <a:srgbClr val="000000"/>
              </a:solidFill>
            </a:endParaRPr>
          </a:p>
          <a:p>
            <a:endParaRPr lang="de-DE" dirty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44341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A1C7E-C27A-DF42-8B7E-4F589C024365}" type="slidenum">
              <a:rPr lang="de-DE"/>
              <a:pPr/>
              <a:t>17</a:t>
            </a:fld>
            <a:endParaRPr lang="de-DE"/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Hashing</a:t>
            </a:r>
            <a:r>
              <a:rPr lang="de-DE" dirty="0"/>
              <a:t> mit Verkettung</a:t>
            </a:r>
            <a:r>
              <a:rPr lang="de-DE" baseline="30000" dirty="0"/>
              <a:t>1</a:t>
            </a:r>
            <a:r>
              <a:rPr lang="de-DE" dirty="0"/>
              <a:t> (Kollisionslisten)</a:t>
            </a:r>
          </a:p>
        </p:txBody>
      </p:sp>
      <p:sp>
        <p:nvSpPr>
          <p:cNvPr id="60420" name="Rectangle 4"/>
          <p:cNvSpPr>
            <a:spLocks noChangeArrowheads="1"/>
          </p:cNvSpPr>
          <p:nvPr/>
        </p:nvSpPr>
        <p:spPr bwMode="auto">
          <a:xfrm>
            <a:off x="1763713" y="1268760"/>
            <a:ext cx="503237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1</a:t>
            </a:r>
          </a:p>
        </p:txBody>
      </p:sp>
      <p:sp>
        <p:nvSpPr>
          <p:cNvPr id="60421" name="Rectangle 5"/>
          <p:cNvSpPr>
            <a:spLocks noChangeArrowheads="1"/>
          </p:cNvSpPr>
          <p:nvPr/>
        </p:nvSpPr>
        <p:spPr bwMode="auto">
          <a:xfrm>
            <a:off x="2771775" y="1268760"/>
            <a:ext cx="503238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3</a:t>
            </a:r>
          </a:p>
        </p:txBody>
      </p:sp>
      <p:sp>
        <p:nvSpPr>
          <p:cNvPr id="60422" name="Rectangle 6"/>
          <p:cNvSpPr>
            <a:spLocks noChangeArrowheads="1"/>
          </p:cNvSpPr>
          <p:nvPr/>
        </p:nvSpPr>
        <p:spPr bwMode="auto">
          <a:xfrm>
            <a:off x="3779838" y="1268760"/>
            <a:ext cx="503237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5</a:t>
            </a:r>
          </a:p>
        </p:txBody>
      </p:sp>
      <p:sp>
        <p:nvSpPr>
          <p:cNvPr id="60423" name="Rectangle 7"/>
          <p:cNvSpPr>
            <a:spLocks noChangeArrowheads="1"/>
          </p:cNvSpPr>
          <p:nvPr/>
        </p:nvSpPr>
        <p:spPr bwMode="auto">
          <a:xfrm>
            <a:off x="5795963" y="1268760"/>
            <a:ext cx="503237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14</a:t>
            </a:r>
          </a:p>
        </p:txBody>
      </p:sp>
      <p:sp>
        <p:nvSpPr>
          <p:cNvPr id="60424" name="Rectangle 8"/>
          <p:cNvSpPr>
            <a:spLocks noChangeArrowheads="1"/>
          </p:cNvSpPr>
          <p:nvPr/>
        </p:nvSpPr>
        <p:spPr bwMode="auto">
          <a:xfrm>
            <a:off x="6804025" y="1268760"/>
            <a:ext cx="503238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19</a:t>
            </a:r>
          </a:p>
        </p:txBody>
      </p:sp>
      <p:sp>
        <p:nvSpPr>
          <p:cNvPr id="60425" name="Rectangle 9"/>
          <p:cNvSpPr>
            <a:spLocks noChangeArrowheads="1"/>
          </p:cNvSpPr>
          <p:nvPr/>
        </p:nvSpPr>
        <p:spPr bwMode="auto">
          <a:xfrm>
            <a:off x="4787900" y="1268760"/>
            <a:ext cx="503238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10</a:t>
            </a:r>
          </a:p>
        </p:txBody>
      </p:sp>
      <p:sp>
        <p:nvSpPr>
          <p:cNvPr id="60426" name="Rectangle 10"/>
          <p:cNvSpPr>
            <a:spLocks noChangeArrowheads="1"/>
          </p:cNvSpPr>
          <p:nvPr/>
        </p:nvSpPr>
        <p:spPr bwMode="auto">
          <a:xfrm>
            <a:off x="1765300" y="2997548"/>
            <a:ext cx="5543550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0427" name="Rectangle 11"/>
          <p:cNvSpPr>
            <a:spLocks noChangeArrowheads="1"/>
          </p:cNvSpPr>
          <p:nvPr/>
        </p:nvSpPr>
        <p:spPr bwMode="auto">
          <a:xfrm>
            <a:off x="4787900" y="4724748"/>
            <a:ext cx="503238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14</a:t>
            </a:r>
          </a:p>
        </p:txBody>
      </p:sp>
      <p:sp>
        <p:nvSpPr>
          <p:cNvPr id="60428" name="Rectangle 12"/>
          <p:cNvSpPr>
            <a:spLocks noChangeArrowheads="1"/>
          </p:cNvSpPr>
          <p:nvPr/>
        </p:nvSpPr>
        <p:spPr bwMode="auto">
          <a:xfrm>
            <a:off x="3276600" y="4148485"/>
            <a:ext cx="503238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5</a:t>
            </a:r>
          </a:p>
        </p:txBody>
      </p:sp>
      <p:sp>
        <p:nvSpPr>
          <p:cNvPr id="60429" name="Rectangle 13"/>
          <p:cNvSpPr>
            <a:spLocks noChangeArrowheads="1"/>
          </p:cNvSpPr>
          <p:nvPr/>
        </p:nvSpPr>
        <p:spPr bwMode="auto">
          <a:xfrm>
            <a:off x="4787900" y="3573810"/>
            <a:ext cx="503238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1</a:t>
            </a:r>
          </a:p>
        </p:txBody>
      </p:sp>
      <p:sp>
        <p:nvSpPr>
          <p:cNvPr id="60430" name="Rectangle 14"/>
          <p:cNvSpPr>
            <a:spLocks noChangeArrowheads="1"/>
          </p:cNvSpPr>
          <p:nvPr/>
        </p:nvSpPr>
        <p:spPr bwMode="auto">
          <a:xfrm>
            <a:off x="5795963" y="3573810"/>
            <a:ext cx="503237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3</a:t>
            </a:r>
          </a:p>
        </p:txBody>
      </p:sp>
      <p:sp>
        <p:nvSpPr>
          <p:cNvPr id="60431" name="Rectangle 15"/>
          <p:cNvSpPr>
            <a:spLocks noChangeArrowheads="1"/>
          </p:cNvSpPr>
          <p:nvPr/>
        </p:nvSpPr>
        <p:spPr bwMode="auto">
          <a:xfrm>
            <a:off x="4787900" y="4148485"/>
            <a:ext cx="503238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19</a:t>
            </a:r>
          </a:p>
        </p:txBody>
      </p:sp>
      <p:sp>
        <p:nvSpPr>
          <p:cNvPr id="60432" name="Rectangle 16"/>
          <p:cNvSpPr>
            <a:spLocks noChangeArrowheads="1"/>
          </p:cNvSpPr>
          <p:nvPr/>
        </p:nvSpPr>
        <p:spPr bwMode="auto">
          <a:xfrm>
            <a:off x="3276600" y="3573810"/>
            <a:ext cx="503238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10</a:t>
            </a:r>
          </a:p>
        </p:txBody>
      </p:sp>
      <p:sp>
        <p:nvSpPr>
          <p:cNvPr id="60433" name="Line 17"/>
          <p:cNvSpPr>
            <a:spLocks noChangeShapeType="1"/>
          </p:cNvSpPr>
          <p:nvPr/>
        </p:nvSpPr>
        <p:spPr bwMode="auto">
          <a:xfrm>
            <a:off x="1979613" y="1773585"/>
            <a:ext cx="3024187" cy="12239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0434" name="Line 18"/>
          <p:cNvSpPr>
            <a:spLocks noChangeShapeType="1"/>
          </p:cNvSpPr>
          <p:nvPr/>
        </p:nvSpPr>
        <p:spPr bwMode="auto">
          <a:xfrm>
            <a:off x="2987675" y="1773585"/>
            <a:ext cx="3097213" cy="12239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0435" name="Line 19"/>
          <p:cNvSpPr>
            <a:spLocks noChangeShapeType="1"/>
          </p:cNvSpPr>
          <p:nvPr/>
        </p:nvSpPr>
        <p:spPr bwMode="auto">
          <a:xfrm flipH="1">
            <a:off x="3563938" y="1773585"/>
            <a:ext cx="431800" cy="12239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0436" name="Line 20"/>
          <p:cNvSpPr>
            <a:spLocks noChangeShapeType="1"/>
          </p:cNvSpPr>
          <p:nvPr/>
        </p:nvSpPr>
        <p:spPr bwMode="auto">
          <a:xfrm flipH="1">
            <a:off x="3635375" y="1773585"/>
            <a:ext cx="1368425" cy="12239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0437" name="Line 21"/>
          <p:cNvSpPr>
            <a:spLocks noChangeShapeType="1"/>
          </p:cNvSpPr>
          <p:nvPr/>
        </p:nvSpPr>
        <p:spPr bwMode="auto">
          <a:xfrm flipH="1">
            <a:off x="5076825" y="1773585"/>
            <a:ext cx="1008063" cy="12239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0438" name="Line 22"/>
          <p:cNvSpPr>
            <a:spLocks noChangeShapeType="1"/>
          </p:cNvSpPr>
          <p:nvPr/>
        </p:nvSpPr>
        <p:spPr bwMode="auto">
          <a:xfrm flipH="1">
            <a:off x="5148263" y="1773585"/>
            <a:ext cx="1871662" cy="12239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0439" name="Rectangle 23"/>
          <p:cNvSpPr>
            <a:spLocks noChangeArrowheads="1"/>
          </p:cNvSpPr>
          <p:nvPr/>
        </p:nvSpPr>
        <p:spPr bwMode="auto">
          <a:xfrm>
            <a:off x="1763713" y="2997548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60440" name="Rectangle 24"/>
          <p:cNvSpPr>
            <a:spLocks noChangeArrowheads="1"/>
          </p:cNvSpPr>
          <p:nvPr/>
        </p:nvSpPr>
        <p:spPr bwMode="auto">
          <a:xfrm>
            <a:off x="2268538" y="2997548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60441" name="Rectangle 25"/>
          <p:cNvSpPr>
            <a:spLocks noChangeArrowheads="1"/>
          </p:cNvSpPr>
          <p:nvPr/>
        </p:nvSpPr>
        <p:spPr bwMode="auto">
          <a:xfrm>
            <a:off x="3276600" y="2997548"/>
            <a:ext cx="503238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60442" name="Rectangle 26"/>
          <p:cNvSpPr>
            <a:spLocks noChangeArrowheads="1"/>
          </p:cNvSpPr>
          <p:nvPr/>
        </p:nvSpPr>
        <p:spPr bwMode="auto">
          <a:xfrm>
            <a:off x="4284663" y="2997548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60443" name="Rectangle 27"/>
          <p:cNvSpPr>
            <a:spLocks noChangeArrowheads="1"/>
          </p:cNvSpPr>
          <p:nvPr/>
        </p:nvSpPr>
        <p:spPr bwMode="auto">
          <a:xfrm>
            <a:off x="5292725" y="2997548"/>
            <a:ext cx="503238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60444" name="Rectangle 28"/>
          <p:cNvSpPr>
            <a:spLocks noChangeArrowheads="1"/>
          </p:cNvSpPr>
          <p:nvPr/>
        </p:nvSpPr>
        <p:spPr bwMode="auto">
          <a:xfrm>
            <a:off x="6300788" y="2997548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60445" name="Line 29"/>
          <p:cNvSpPr>
            <a:spLocks noChangeShapeType="1"/>
          </p:cNvSpPr>
          <p:nvPr/>
        </p:nvSpPr>
        <p:spPr bwMode="auto">
          <a:xfrm>
            <a:off x="3492500" y="3213448"/>
            <a:ext cx="0" cy="3603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0446" name="Line 30"/>
          <p:cNvSpPr>
            <a:spLocks noChangeShapeType="1"/>
          </p:cNvSpPr>
          <p:nvPr/>
        </p:nvSpPr>
        <p:spPr bwMode="auto">
          <a:xfrm>
            <a:off x="5003800" y="3213448"/>
            <a:ext cx="0" cy="3603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0447" name="Line 31"/>
          <p:cNvSpPr>
            <a:spLocks noChangeShapeType="1"/>
          </p:cNvSpPr>
          <p:nvPr/>
        </p:nvSpPr>
        <p:spPr bwMode="auto">
          <a:xfrm>
            <a:off x="6011863" y="3213448"/>
            <a:ext cx="0" cy="3603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0448" name="Text Box 32"/>
          <p:cNvSpPr txBox="1">
            <a:spLocks noChangeArrowheads="1"/>
          </p:cNvSpPr>
          <p:nvPr/>
        </p:nvSpPr>
        <p:spPr bwMode="auto">
          <a:xfrm>
            <a:off x="2555875" y="5302250"/>
            <a:ext cx="39465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/>
              <a:t>unsortierte verkettete Listen</a:t>
            </a:r>
          </a:p>
        </p:txBody>
      </p:sp>
      <p:sp>
        <p:nvSpPr>
          <p:cNvPr id="60449" name="Text Box 33"/>
          <p:cNvSpPr txBox="1">
            <a:spLocks noChangeArrowheads="1"/>
          </p:cNvSpPr>
          <p:nvPr/>
        </p:nvSpPr>
        <p:spPr bwMode="auto">
          <a:xfrm>
            <a:off x="3276600" y="2997548"/>
            <a:ext cx="2473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/>
              <a:t>Feld von Zeigern</a:t>
            </a:r>
          </a:p>
        </p:txBody>
      </p:sp>
      <p:sp>
        <p:nvSpPr>
          <p:cNvPr id="2" name="Textfeld 1"/>
          <p:cNvSpPr txBox="1"/>
          <p:nvPr/>
        </p:nvSpPr>
        <p:spPr>
          <a:xfrm>
            <a:off x="2483768" y="6309320"/>
            <a:ext cx="39164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baseline="30000" dirty="0"/>
              <a:t>1</a:t>
            </a:r>
            <a:r>
              <a:rPr lang="de-DE" sz="1600" dirty="0"/>
              <a:t> Auch geschlossene Adressierung genannt. </a:t>
            </a:r>
          </a:p>
        </p:txBody>
      </p:sp>
      <p:sp>
        <p:nvSpPr>
          <p:cNvPr id="3" name="Abgerundete rechteckige Legende 2"/>
          <p:cNvSpPr/>
          <p:nvPr/>
        </p:nvSpPr>
        <p:spPr>
          <a:xfrm>
            <a:off x="6804247" y="4509120"/>
            <a:ext cx="2160365" cy="1800200"/>
          </a:xfrm>
          <a:prstGeom prst="wedgeRoundRectCallout">
            <a:avLst>
              <a:gd name="adj1" fmla="val -46564"/>
              <a:gd name="adj2" fmla="val -68501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rgbClr val="000000"/>
                </a:solidFill>
              </a:rPr>
              <a:t>Vereinfachte</a:t>
            </a:r>
            <a:br>
              <a:rPr lang="de-DE" dirty="0">
                <a:solidFill>
                  <a:srgbClr val="000000"/>
                </a:solidFill>
              </a:rPr>
            </a:br>
            <a:r>
              <a:rPr lang="de-DE" dirty="0">
                <a:solidFill>
                  <a:srgbClr val="000000"/>
                </a:solidFill>
              </a:rPr>
              <a:t>Präsentation der Tupel </a:t>
            </a:r>
            <a:br>
              <a:rPr lang="de-DE" dirty="0">
                <a:solidFill>
                  <a:srgbClr val="000000"/>
                </a:solidFill>
              </a:rPr>
            </a:br>
            <a:r>
              <a:rPr lang="de-DE" dirty="0">
                <a:solidFill>
                  <a:srgbClr val="000000"/>
                </a:solidFill>
              </a:rPr>
              <a:t>(nur Schlüssel dargestellt)</a:t>
            </a:r>
          </a:p>
        </p:txBody>
      </p:sp>
    </p:spTree>
    <p:extLst>
      <p:ext uri="{BB962C8B-B14F-4D97-AF65-F5344CB8AC3E}">
        <p14:creationId xmlns:p14="http://schemas.microsoft.com/office/powerpoint/2010/main" val="25091906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16"/>
          <p:cNvSpPr>
            <a:spLocks noChangeArrowheads="1"/>
          </p:cNvSpPr>
          <p:nvPr/>
        </p:nvSpPr>
        <p:spPr bwMode="auto">
          <a:xfrm>
            <a:off x="7761150" y="2456261"/>
            <a:ext cx="555266" cy="180651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de-DE" sz="1400" dirty="0"/>
          </a:p>
        </p:txBody>
      </p:sp>
      <p:sp>
        <p:nvSpPr>
          <p:cNvPr id="44" name="Rectangle 16"/>
          <p:cNvSpPr>
            <a:spLocks noChangeArrowheads="1"/>
          </p:cNvSpPr>
          <p:nvPr/>
        </p:nvSpPr>
        <p:spPr bwMode="auto">
          <a:xfrm>
            <a:off x="6948264" y="2456261"/>
            <a:ext cx="555266" cy="180651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de-DE" sz="1400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73018-BD2A-EE45-B1F9-EFDFDB2A3B45}" type="slidenum">
              <a:rPr lang="de-DE"/>
              <a:pPr/>
              <a:t>18</a:t>
            </a:fld>
            <a:endParaRPr lang="de-DE" dirty="0"/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Hashing</a:t>
            </a:r>
            <a:r>
              <a:rPr lang="de-DE" dirty="0"/>
              <a:t> mit Verkettung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196429"/>
            <a:ext cx="8229600" cy="5328915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de-DE" sz="2400" dirty="0">
                <a:solidFill>
                  <a:schemeClr val="hlink"/>
                </a:solidFill>
              </a:rPr>
              <a:t>T</a:t>
            </a:r>
            <a:r>
              <a:rPr lang="de-DE" sz="2400" dirty="0"/>
              <a:t>: Array </a:t>
            </a:r>
            <a:r>
              <a:rPr lang="de-DE" sz="2400" dirty="0">
                <a:solidFill>
                  <a:schemeClr val="hlink"/>
                </a:solidFill>
              </a:rPr>
              <a:t>[0..m-1]</a:t>
            </a:r>
            <a:r>
              <a:rPr lang="de-DE" sz="2400" dirty="0"/>
              <a:t> of </a:t>
            </a:r>
            <a:r>
              <a:rPr lang="de-DE" sz="2400" dirty="0">
                <a:solidFill>
                  <a:schemeClr val="hlink"/>
                </a:solidFill>
              </a:rPr>
              <a:t>List</a:t>
            </a:r>
          </a:p>
          <a:p>
            <a:pPr marL="0" indent="0">
              <a:lnSpc>
                <a:spcPct val="90000"/>
              </a:lnSpc>
              <a:buNone/>
            </a:pPr>
            <a:endParaRPr lang="de-DE" sz="1400" dirty="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de-DE" sz="2400" b="1" dirty="0" err="1"/>
              <a:t>procedure</a:t>
            </a:r>
            <a:r>
              <a:rPr lang="de-DE" sz="2400" dirty="0"/>
              <a:t> </a:t>
            </a:r>
            <a:r>
              <a:rPr lang="de-DE" sz="2400" dirty="0" err="1">
                <a:solidFill>
                  <a:schemeClr val="accent2"/>
                </a:solidFill>
              </a:rPr>
              <a:t>insert</a:t>
            </a:r>
            <a:r>
              <a:rPr lang="de-DE" sz="2400" dirty="0"/>
              <a:t>(</a:t>
            </a:r>
            <a:r>
              <a:rPr lang="de-DE" sz="2400" dirty="0" err="1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de-DE" sz="2400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de-DE" sz="2400" dirty="0" err="1">
                <a:solidFill>
                  <a:schemeClr val="hlink"/>
                </a:solidFill>
              </a:rPr>
              <a:t>e</a:t>
            </a:r>
            <a:r>
              <a:rPr lang="de-DE" sz="2400" dirty="0">
                <a:solidFill>
                  <a:schemeClr val="hlink"/>
                </a:solidFill>
              </a:rPr>
              <a:t>, d:</a:t>
            </a:r>
            <a:r>
              <a:rPr lang="de-DE" sz="2400" dirty="0"/>
              <a:t>):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de-DE" sz="2400" dirty="0"/>
              <a:t>     </a:t>
            </a:r>
            <a:r>
              <a:rPr lang="de-DE" sz="2400" dirty="0">
                <a:solidFill>
                  <a:srgbClr val="3C8C93"/>
                </a:solidFill>
              </a:rPr>
              <a:t>T := </a:t>
            </a:r>
            <a:r>
              <a:rPr lang="de-DE" sz="2400" dirty="0" err="1">
                <a:solidFill>
                  <a:srgbClr val="3C8C93"/>
                </a:solidFill>
              </a:rPr>
              <a:t>internalRepr</a:t>
            </a:r>
            <a:r>
              <a:rPr lang="de-DE" sz="2400" dirty="0">
                <a:solidFill>
                  <a:srgbClr val="3C8C93"/>
                </a:solidFill>
              </a:rPr>
              <a:t>(d);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de-DE" sz="2400" dirty="0">
                <a:solidFill>
                  <a:srgbClr val="3C8C93"/>
                </a:solidFill>
              </a:rPr>
              <a:t>     </a:t>
            </a:r>
            <a:r>
              <a:rPr lang="de-DE" sz="2400" i="1" dirty="0" err="1">
                <a:solidFill>
                  <a:srgbClr val="0D15FF"/>
                </a:solidFill>
              </a:rPr>
              <a:t>insert_in_list</a:t>
            </a:r>
            <a:r>
              <a:rPr lang="de-DE" sz="2400" dirty="0">
                <a:solidFill>
                  <a:schemeClr val="hlink"/>
                </a:solidFill>
              </a:rPr>
              <a:t>((</a:t>
            </a:r>
            <a:r>
              <a:rPr lang="de-DE" sz="2400" dirty="0" err="1">
                <a:solidFill>
                  <a:schemeClr val="hlink"/>
                </a:solidFill>
              </a:rPr>
              <a:t>k</a:t>
            </a:r>
            <a:r>
              <a:rPr lang="de-DE" sz="2400" dirty="0">
                <a:solidFill>
                  <a:schemeClr val="hlink"/>
                </a:solidFill>
              </a:rPr>
              <a:t>, </a:t>
            </a:r>
            <a:r>
              <a:rPr lang="de-DE" sz="2400" dirty="0" err="1">
                <a:solidFill>
                  <a:schemeClr val="hlink"/>
                </a:solidFill>
              </a:rPr>
              <a:t>e</a:t>
            </a:r>
            <a:r>
              <a:rPr lang="de-DE" sz="2400" dirty="0">
                <a:solidFill>
                  <a:schemeClr val="hlink"/>
                </a:solidFill>
              </a:rPr>
              <a:t>), T[h(</a:t>
            </a:r>
            <a:r>
              <a:rPr lang="de-DE" sz="2400" dirty="0" err="1">
                <a:solidFill>
                  <a:schemeClr val="hlink"/>
                </a:solidFill>
              </a:rPr>
              <a:t>k</a:t>
            </a:r>
            <a:r>
              <a:rPr lang="de-DE" sz="2400" dirty="0">
                <a:solidFill>
                  <a:schemeClr val="hlink"/>
                </a:solidFill>
              </a:rPr>
              <a:t>)])</a:t>
            </a:r>
          </a:p>
          <a:p>
            <a:pPr>
              <a:lnSpc>
                <a:spcPct val="90000"/>
              </a:lnSpc>
              <a:buFontTx/>
              <a:buNone/>
            </a:pPr>
            <a:endParaRPr lang="de-DE" sz="1200" dirty="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de-DE" sz="2400" b="1" dirty="0" err="1"/>
              <a:t>procedure</a:t>
            </a:r>
            <a:r>
              <a:rPr lang="de-DE" sz="2400" dirty="0"/>
              <a:t> </a:t>
            </a:r>
            <a:r>
              <a:rPr lang="de-DE" sz="2400" dirty="0" err="1">
                <a:solidFill>
                  <a:schemeClr val="accent2"/>
                </a:solidFill>
              </a:rPr>
              <a:t>delete</a:t>
            </a:r>
            <a:r>
              <a:rPr lang="de-DE" sz="2400" dirty="0"/>
              <a:t>(</a:t>
            </a:r>
            <a:r>
              <a:rPr lang="de-DE" sz="2400" dirty="0" err="1">
                <a:solidFill>
                  <a:schemeClr val="hlink"/>
                </a:solidFill>
              </a:rPr>
              <a:t>k</a:t>
            </a:r>
            <a:r>
              <a:rPr lang="de-DE" sz="2400" dirty="0">
                <a:solidFill>
                  <a:schemeClr val="hlink"/>
                </a:solidFill>
              </a:rPr>
              <a:t>, d:</a:t>
            </a:r>
            <a:r>
              <a:rPr lang="de-DE" sz="2400" dirty="0"/>
              <a:t>):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de-DE" sz="2400" dirty="0">
                <a:solidFill>
                  <a:srgbClr val="3C8C93"/>
                </a:solidFill>
              </a:rPr>
              <a:t>     T := </a:t>
            </a:r>
            <a:r>
              <a:rPr lang="de-DE" sz="2400" dirty="0" err="1">
                <a:solidFill>
                  <a:srgbClr val="3C8C93"/>
                </a:solidFill>
              </a:rPr>
              <a:t>internalRepr</a:t>
            </a:r>
            <a:r>
              <a:rPr lang="de-DE" sz="2400" dirty="0">
                <a:solidFill>
                  <a:srgbClr val="3C8C93"/>
                </a:solidFill>
              </a:rPr>
              <a:t>(d);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de-DE" sz="2400" dirty="0">
                <a:solidFill>
                  <a:srgbClr val="3C8C93"/>
                </a:solidFill>
              </a:rPr>
              <a:t>     </a:t>
            </a:r>
            <a:r>
              <a:rPr lang="de-DE" sz="2400" i="1" dirty="0" err="1">
                <a:solidFill>
                  <a:srgbClr val="0D15FF"/>
                </a:solidFill>
              </a:rPr>
              <a:t>delete_from_list</a:t>
            </a:r>
            <a:r>
              <a:rPr lang="de-DE" sz="2400" dirty="0">
                <a:solidFill>
                  <a:schemeClr val="hlink"/>
                </a:solidFill>
              </a:rPr>
              <a:t>((</a:t>
            </a:r>
            <a:r>
              <a:rPr lang="de-DE" sz="2400" dirty="0" err="1">
                <a:solidFill>
                  <a:schemeClr val="hlink"/>
                </a:solidFill>
              </a:rPr>
              <a:t>k</a:t>
            </a:r>
            <a:r>
              <a:rPr lang="de-DE" sz="2400" dirty="0">
                <a:solidFill>
                  <a:schemeClr val="hlink"/>
                </a:solidFill>
              </a:rPr>
              <a:t>, </a:t>
            </a:r>
            <a:r>
              <a:rPr lang="de-DE" sz="2400" dirty="0" err="1">
                <a:solidFill>
                  <a:schemeClr val="hlink"/>
                </a:solidFill>
              </a:rPr>
              <a:t>e</a:t>
            </a:r>
            <a:r>
              <a:rPr lang="de-DE" sz="2400" dirty="0">
                <a:solidFill>
                  <a:schemeClr val="hlink"/>
                </a:solidFill>
              </a:rPr>
              <a:t>), T[h(</a:t>
            </a:r>
            <a:r>
              <a:rPr lang="de-DE" sz="2400" dirty="0" err="1">
                <a:solidFill>
                  <a:schemeClr val="hlink"/>
                </a:solidFill>
              </a:rPr>
              <a:t>k</a:t>
            </a:r>
            <a:r>
              <a:rPr lang="de-DE" sz="2400" dirty="0">
                <a:solidFill>
                  <a:schemeClr val="hlink"/>
                </a:solidFill>
              </a:rPr>
              <a:t>)])</a:t>
            </a:r>
            <a:endParaRPr lang="en-US" sz="2400" dirty="0">
              <a:solidFill>
                <a:schemeClr val="hlink"/>
              </a:solidFill>
              <a:latin typeface="cmsy10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de-DE" sz="1200" dirty="0"/>
          </a:p>
          <a:p>
            <a:pPr>
              <a:lnSpc>
                <a:spcPct val="90000"/>
              </a:lnSpc>
              <a:buFontTx/>
              <a:buNone/>
            </a:pPr>
            <a:r>
              <a:rPr lang="de-DE" sz="2400" b="1" dirty="0" err="1"/>
              <a:t>function</a:t>
            </a:r>
            <a:r>
              <a:rPr lang="de-DE" sz="2400" dirty="0"/>
              <a:t> </a:t>
            </a:r>
            <a:r>
              <a:rPr lang="de-DE" sz="2400" dirty="0" err="1">
                <a:solidFill>
                  <a:schemeClr val="accent2"/>
                </a:solidFill>
              </a:rPr>
              <a:t>lookup</a:t>
            </a:r>
            <a:r>
              <a:rPr lang="de-DE" sz="2400" dirty="0"/>
              <a:t>(</a:t>
            </a:r>
            <a:r>
              <a:rPr lang="de-DE" sz="2400" dirty="0" err="1">
                <a:solidFill>
                  <a:schemeClr val="hlink"/>
                </a:solidFill>
              </a:rPr>
              <a:t>k</a:t>
            </a:r>
            <a:r>
              <a:rPr lang="de-DE" sz="2400" dirty="0">
                <a:solidFill>
                  <a:schemeClr val="hlink"/>
                </a:solidFill>
              </a:rPr>
              <a:t>, d:</a:t>
            </a:r>
            <a:r>
              <a:rPr lang="de-DE" sz="2400" dirty="0"/>
              <a:t>): </a:t>
            </a:r>
            <a:r>
              <a:rPr lang="de-DE" sz="2400" dirty="0">
                <a:solidFill>
                  <a:schemeClr val="hlink"/>
                </a:solidFill>
              </a:rPr>
              <a:t>     </a:t>
            </a:r>
            <a:br>
              <a:rPr lang="de-DE" sz="2400" dirty="0">
                <a:solidFill>
                  <a:schemeClr val="hlink"/>
                </a:solidFill>
              </a:rPr>
            </a:br>
            <a:r>
              <a:rPr lang="de-DE" sz="2400" dirty="0">
                <a:solidFill>
                  <a:srgbClr val="3C8C93"/>
                </a:solidFill>
              </a:rPr>
              <a:t>T := </a:t>
            </a:r>
            <a:r>
              <a:rPr lang="de-DE" sz="2400" dirty="0" err="1">
                <a:solidFill>
                  <a:srgbClr val="3C8C93"/>
                </a:solidFill>
              </a:rPr>
              <a:t>internalRepr</a:t>
            </a:r>
            <a:r>
              <a:rPr lang="de-DE" sz="2400" dirty="0">
                <a:solidFill>
                  <a:srgbClr val="3C8C93"/>
                </a:solidFill>
              </a:rPr>
              <a:t>(d)</a:t>
            </a:r>
            <a:br>
              <a:rPr lang="de-DE" sz="2400" dirty="0">
                <a:solidFill>
                  <a:srgbClr val="3C8C93"/>
                </a:solidFill>
              </a:rPr>
            </a:br>
            <a:r>
              <a:rPr lang="de-DE" sz="2400" b="1" dirty="0" err="1"/>
              <a:t>for</a:t>
            </a:r>
            <a:r>
              <a:rPr lang="de-DE" sz="2400" dirty="0">
                <a:solidFill>
                  <a:schemeClr val="hlink"/>
                </a:solidFill>
              </a:rPr>
              <a:t> (</a:t>
            </a:r>
            <a:r>
              <a:rPr lang="de-DE" sz="2400" dirty="0" err="1">
                <a:solidFill>
                  <a:schemeClr val="hlink"/>
                </a:solidFill>
              </a:rPr>
              <a:t>k</a:t>
            </a:r>
            <a:r>
              <a:rPr lang="de-DE" sz="2400" dirty="0">
                <a:solidFill>
                  <a:schemeClr val="hlink"/>
                </a:solidFill>
              </a:rPr>
              <a:t>‘, </a:t>
            </a:r>
            <a:r>
              <a:rPr lang="de-DE" sz="2400" dirty="0" err="1">
                <a:solidFill>
                  <a:schemeClr val="hlink"/>
                </a:solidFill>
              </a:rPr>
              <a:t>e</a:t>
            </a:r>
            <a:r>
              <a:rPr lang="de-DE" sz="2400" dirty="0">
                <a:solidFill>
                  <a:schemeClr val="hlink"/>
                </a:solidFill>
              </a:rPr>
              <a:t>) ∈ T[h(</a:t>
            </a:r>
            <a:r>
              <a:rPr lang="de-DE" sz="2400" dirty="0" err="1">
                <a:solidFill>
                  <a:schemeClr val="hlink"/>
                </a:solidFill>
              </a:rPr>
              <a:t>k</a:t>
            </a:r>
            <a:r>
              <a:rPr lang="de-DE" sz="2400" dirty="0">
                <a:solidFill>
                  <a:schemeClr val="hlink"/>
                </a:solidFill>
              </a:rPr>
              <a:t>)] </a:t>
            </a:r>
            <a:r>
              <a:rPr lang="de-DE" sz="2400" b="1" dirty="0"/>
              <a:t>do</a:t>
            </a:r>
            <a:br>
              <a:rPr lang="de-DE" sz="2400" dirty="0">
                <a:solidFill>
                  <a:schemeClr val="hlink"/>
                </a:solidFill>
              </a:rPr>
            </a:br>
            <a:r>
              <a:rPr lang="de-DE" sz="2400" dirty="0">
                <a:solidFill>
                  <a:schemeClr val="hlink"/>
                </a:solidFill>
              </a:rPr>
              <a:t>    </a:t>
            </a:r>
            <a:r>
              <a:rPr lang="de-DE" sz="2400" b="1" dirty="0" err="1"/>
              <a:t>if</a:t>
            </a:r>
            <a:r>
              <a:rPr lang="de-DE" sz="2400" dirty="0">
                <a:solidFill>
                  <a:schemeClr val="hlink"/>
                </a:solidFill>
              </a:rPr>
              <a:t> </a:t>
            </a:r>
            <a:r>
              <a:rPr lang="de-DE" sz="2400" dirty="0" err="1">
                <a:solidFill>
                  <a:schemeClr val="hlink"/>
                </a:solidFill>
              </a:rPr>
              <a:t>k</a:t>
            </a:r>
            <a:r>
              <a:rPr lang="de-DE" sz="2400" dirty="0">
                <a:solidFill>
                  <a:schemeClr val="hlink"/>
                </a:solidFill>
              </a:rPr>
              <a:t>=</a:t>
            </a:r>
            <a:r>
              <a:rPr lang="de-DE" sz="2400" dirty="0" err="1">
                <a:solidFill>
                  <a:schemeClr val="hlink"/>
                </a:solidFill>
              </a:rPr>
              <a:t>k</a:t>
            </a:r>
            <a:r>
              <a:rPr lang="de-DE" sz="2400" dirty="0">
                <a:solidFill>
                  <a:schemeClr val="hlink"/>
                </a:solidFill>
              </a:rPr>
              <a:t>‘ </a:t>
            </a:r>
            <a:r>
              <a:rPr lang="de-DE" sz="2400" b="1" dirty="0" err="1"/>
              <a:t>then</a:t>
            </a:r>
            <a:r>
              <a:rPr lang="de-DE" sz="2400" dirty="0">
                <a:solidFill>
                  <a:schemeClr val="hlink"/>
                </a:solidFill>
              </a:rPr>
              <a:t> </a:t>
            </a:r>
            <a:r>
              <a:rPr lang="de-DE" sz="2400" b="1" dirty="0" err="1"/>
              <a:t>return</a:t>
            </a:r>
            <a:r>
              <a:rPr lang="de-DE" sz="2400" dirty="0">
                <a:solidFill>
                  <a:schemeClr val="hlink"/>
                </a:solidFill>
              </a:rPr>
              <a:t> </a:t>
            </a:r>
            <a:r>
              <a:rPr lang="de-DE" sz="2400" dirty="0" err="1">
                <a:solidFill>
                  <a:schemeClr val="hlink"/>
                </a:solidFill>
              </a:rPr>
              <a:t>e</a:t>
            </a:r>
            <a:br>
              <a:rPr lang="de-DE" sz="2400" dirty="0">
                <a:solidFill>
                  <a:schemeClr val="hlink"/>
                </a:solidFill>
              </a:rPr>
            </a:br>
            <a:r>
              <a:rPr lang="de-DE" sz="2400" b="1" dirty="0" err="1"/>
              <a:t>return</a:t>
            </a:r>
            <a:r>
              <a:rPr lang="de-DE" sz="2400" dirty="0">
                <a:solidFill>
                  <a:schemeClr val="hlink"/>
                </a:solidFill>
              </a:rPr>
              <a:t> </a:t>
            </a:r>
            <a:r>
              <a:rPr lang="en-US" sz="2400" dirty="0">
                <a:solidFill>
                  <a:schemeClr val="hlink"/>
                </a:solidFill>
                <a:latin typeface="cmsy10" charset="0"/>
              </a:rPr>
              <a:t>⊥</a:t>
            </a:r>
            <a:endParaRPr lang="de-DE" sz="2400" dirty="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endParaRPr lang="de-DE" sz="2400" dirty="0"/>
          </a:p>
        </p:txBody>
      </p:sp>
      <p:grpSp>
        <p:nvGrpSpPr>
          <p:cNvPr id="5" name="Gruppierung 4"/>
          <p:cNvGrpSpPr/>
          <p:nvPr/>
        </p:nvGrpSpPr>
        <p:grpSpPr>
          <a:xfrm>
            <a:off x="5730921" y="1988840"/>
            <a:ext cx="3089551" cy="281351"/>
            <a:chOff x="3419872" y="2060848"/>
            <a:chExt cx="5543550" cy="504825"/>
          </a:xfrm>
        </p:grpSpPr>
        <p:sp>
          <p:nvSpPr>
            <p:cNvPr id="7" name="Rectangle 11"/>
            <p:cNvSpPr>
              <a:spLocks noChangeArrowheads="1"/>
            </p:cNvSpPr>
            <p:nvPr/>
          </p:nvSpPr>
          <p:spPr bwMode="auto">
            <a:xfrm>
              <a:off x="3419872" y="2060848"/>
              <a:ext cx="5543550" cy="50482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8" name="Rectangle 12"/>
            <p:cNvSpPr>
              <a:spLocks noChangeArrowheads="1"/>
            </p:cNvSpPr>
            <p:nvPr/>
          </p:nvSpPr>
          <p:spPr bwMode="auto">
            <a:xfrm>
              <a:off x="3923110" y="2060848"/>
              <a:ext cx="503237" cy="5032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de-DE" sz="1800" dirty="0"/>
            </a:p>
          </p:txBody>
        </p:sp>
        <p:sp>
          <p:nvSpPr>
            <p:cNvPr id="9" name="Rectangle 13"/>
            <p:cNvSpPr>
              <a:spLocks noChangeArrowheads="1"/>
            </p:cNvSpPr>
            <p:nvPr/>
          </p:nvSpPr>
          <p:spPr bwMode="auto">
            <a:xfrm>
              <a:off x="4931172" y="2060848"/>
              <a:ext cx="503238" cy="5032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de-DE" sz="1800" dirty="0"/>
            </a:p>
          </p:txBody>
        </p:sp>
        <p:sp>
          <p:nvSpPr>
            <p:cNvPr id="10" name="Rectangle 14"/>
            <p:cNvSpPr>
              <a:spLocks noChangeArrowheads="1"/>
            </p:cNvSpPr>
            <p:nvPr/>
          </p:nvSpPr>
          <p:spPr bwMode="auto">
            <a:xfrm>
              <a:off x="6947297" y="2060848"/>
              <a:ext cx="503238" cy="5032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de-DE" sz="1800" dirty="0"/>
            </a:p>
          </p:txBody>
        </p:sp>
        <p:sp>
          <p:nvSpPr>
            <p:cNvPr id="11" name="Rectangle 15"/>
            <p:cNvSpPr>
              <a:spLocks noChangeArrowheads="1"/>
            </p:cNvSpPr>
            <p:nvPr/>
          </p:nvSpPr>
          <p:spPr bwMode="auto">
            <a:xfrm>
              <a:off x="5939235" y="2060848"/>
              <a:ext cx="503237" cy="5032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de-DE" sz="1800" dirty="0"/>
            </a:p>
          </p:txBody>
        </p:sp>
        <p:sp>
          <p:nvSpPr>
            <p:cNvPr id="12" name="Rectangle 16"/>
            <p:cNvSpPr>
              <a:spLocks noChangeArrowheads="1"/>
            </p:cNvSpPr>
            <p:nvPr/>
          </p:nvSpPr>
          <p:spPr bwMode="auto">
            <a:xfrm>
              <a:off x="6444060" y="2060848"/>
              <a:ext cx="503237" cy="5032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de-DE" sz="1800" dirty="0"/>
            </a:p>
          </p:txBody>
        </p:sp>
        <p:sp>
          <p:nvSpPr>
            <p:cNvPr id="13" name="Rectangle 17"/>
            <p:cNvSpPr>
              <a:spLocks noChangeArrowheads="1"/>
            </p:cNvSpPr>
            <p:nvPr/>
          </p:nvSpPr>
          <p:spPr bwMode="auto">
            <a:xfrm>
              <a:off x="7955360" y="2060848"/>
              <a:ext cx="503237" cy="5032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de-DE" sz="1800" dirty="0"/>
            </a:p>
          </p:txBody>
        </p:sp>
      </p:grp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4283968" y="1340768"/>
            <a:ext cx="288032" cy="115212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de-DE" sz="1800" dirty="0"/>
          </a:p>
        </p:txBody>
      </p:sp>
      <p:sp>
        <p:nvSpPr>
          <p:cNvPr id="15" name="Line 22"/>
          <p:cNvSpPr>
            <a:spLocks noChangeShapeType="1"/>
          </p:cNvSpPr>
          <p:nvPr/>
        </p:nvSpPr>
        <p:spPr bwMode="auto">
          <a:xfrm>
            <a:off x="4427984" y="2060848"/>
            <a:ext cx="1302937" cy="0"/>
          </a:xfrm>
          <a:prstGeom prst="line">
            <a:avLst/>
          </a:prstGeom>
          <a:noFill/>
          <a:ln w="19050" cmpd="sng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6" name="Rechteck 15"/>
          <p:cNvSpPr/>
          <p:nvPr/>
        </p:nvSpPr>
        <p:spPr>
          <a:xfrm>
            <a:off x="3557095" y="1340768"/>
            <a:ext cx="2760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>
                <a:solidFill>
                  <a:schemeClr val="hlink"/>
                </a:solidFill>
              </a:rPr>
              <a:t>s</a:t>
            </a:r>
            <a:endParaRPr lang="de-DE" dirty="0"/>
          </a:p>
        </p:txBody>
      </p:sp>
      <p:sp>
        <p:nvSpPr>
          <p:cNvPr id="17" name="Line 22"/>
          <p:cNvSpPr>
            <a:spLocks noChangeShapeType="1"/>
          </p:cNvSpPr>
          <p:nvPr/>
        </p:nvSpPr>
        <p:spPr bwMode="auto">
          <a:xfrm>
            <a:off x="3845127" y="1556792"/>
            <a:ext cx="432048" cy="0"/>
          </a:xfrm>
          <a:prstGeom prst="line">
            <a:avLst/>
          </a:prstGeom>
          <a:noFill/>
          <a:ln w="19050" cmpd="sng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" name="Rechteck 17"/>
          <p:cNvSpPr/>
          <p:nvPr/>
        </p:nvSpPr>
        <p:spPr>
          <a:xfrm>
            <a:off x="4614529" y="1717067"/>
            <a:ext cx="110959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400" dirty="0" err="1"/>
              <a:t>internalRepr</a:t>
            </a:r>
            <a:endParaRPr lang="de-DE" sz="1400" dirty="0"/>
          </a:p>
        </p:txBody>
      </p:sp>
      <p:sp>
        <p:nvSpPr>
          <p:cNvPr id="29" name="Rectangle 11"/>
          <p:cNvSpPr>
            <a:spLocks noChangeArrowheads="1"/>
          </p:cNvSpPr>
          <p:nvPr/>
        </p:nvSpPr>
        <p:spPr bwMode="auto">
          <a:xfrm>
            <a:off x="7157439" y="3427390"/>
            <a:ext cx="287565" cy="287564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400"/>
              <a:t>14</a:t>
            </a:r>
          </a:p>
        </p:txBody>
      </p:sp>
      <p:sp>
        <p:nvSpPr>
          <p:cNvPr id="30" name="Rectangle 12"/>
          <p:cNvSpPr>
            <a:spLocks noChangeArrowheads="1"/>
          </p:cNvSpPr>
          <p:nvPr/>
        </p:nvSpPr>
        <p:spPr bwMode="auto">
          <a:xfrm>
            <a:off x="6293839" y="3098097"/>
            <a:ext cx="287565" cy="2875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400"/>
              <a:t>5</a:t>
            </a:r>
          </a:p>
        </p:txBody>
      </p:sp>
      <p:sp>
        <p:nvSpPr>
          <p:cNvPr id="31" name="Rectangle 13"/>
          <p:cNvSpPr>
            <a:spLocks noChangeArrowheads="1"/>
          </p:cNvSpPr>
          <p:nvPr/>
        </p:nvSpPr>
        <p:spPr bwMode="auto">
          <a:xfrm>
            <a:off x="7157439" y="2769711"/>
            <a:ext cx="287565" cy="2875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400"/>
              <a:t>1</a:t>
            </a:r>
          </a:p>
        </p:txBody>
      </p:sp>
      <p:sp>
        <p:nvSpPr>
          <p:cNvPr id="32" name="Rectangle 14"/>
          <p:cNvSpPr>
            <a:spLocks noChangeArrowheads="1"/>
          </p:cNvSpPr>
          <p:nvPr/>
        </p:nvSpPr>
        <p:spPr bwMode="auto">
          <a:xfrm>
            <a:off x="7733475" y="2769711"/>
            <a:ext cx="287564" cy="2875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400"/>
              <a:t>3</a:t>
            </a:r>
          </a:p>
        </p:txBody>
      </p:sp>
      <p:sp>
        <p:nvSpPr>
          <p:cNvPr id="33" name="Rectangle 15"/>
          <p:cNvSpPr>
            <a:spLocks noChangeArrowheads="1"/>
          </p:cNvSpPr>
          <p:nvPr/>
        </p:nvSpPr>
        <p:spPr bwMode="auto">
          <a:xfrm>
            <a:off x="7157439" y="3098097"/>
            <a:ext cx="287565" cy="2875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400"/>
              <a:t>19</a:t>
            </a:r>
          </a:p>
        </p:txBody>
      </p:sp>
      <p:sp>
        <p:nvSpPr>
          <p:cNvPr id="34" name="Rectangle 16"/>
          <p:cNvSpPr>
            <a:spLocks noChangeArrowheads="1"/>
          </p:cNvSpPr>
          <p:nvPr/>
        </p:nvSpPr>
        <p:spPr bwMode="auto">
          <a:xfrm>
            <a:off x="6293839" y="2769711"/>
            <a:ext cx="287565" cy="2875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400" dirty="0"/>
              <a:t>10</a:t>
            </a:r>
          </a:p>
        </p:txBody>
      </p:sp>
      <p:sp>
        <p:nvSpPr>
          <p:cNvPr id="35" name="Line 29"/>
          <p:cNvSpPr>
            <a:spLocks noChangeShapeType="1"/>
          </p:cNvSpPr>
          <p:nvPr/>
        </p:nvSpPr>
        <p:spPr bwMode="auto">
          <a:xfrm>
            <a:off x="6417210" y="2130778"/>
            <a:ext cx="20432" cy="32293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sz="1400"/>
          </a:p>
        </p:txBody>
      </p:sp>
      <p:sp>
        <p:nvSpPr>
          <p:cNvPr id="36" name="Line 30"/>
          <p:cNvSpPr>
            <a:spLocks noChangeShapeType="1"/>
          </p:cNvSpPr>
          <p:nvPr/>
        </p:nvSpPr>
        <p:spPr bwMode="auto">
          <a:xfrm>
            <a:off x="7280810" y="2130778"/>
            <a:ext cx="0" cy="32293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sz="1400"/>
          </a:p>
        </p:txBody>
      </p:sp>
      <p:sp>
        <p:nvSpPr>
          <p:cNvPr id="37" name="Line 31"/>
          <p:cNvSpPr>
            <a:spLocks noChangeShapeType="1"/>
          </p:cNvSpPr>
          <p:nvPr/>
        </p:nvSpPr>
        <p:spPr bwMode="auto">
          <a:xfrm>
            <a:off x="7856846" y="2130778"/>
            <a:ext cx="0" cy="32293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sz="1400"/>
          </a:p>
        </p:txBody>
      </p:sp>
      <p:sp>
        <p:nvSpPr>
          <p:cNvPr id="40" name="Rectangle 16"/>
          <p:cNvSpPr>
            <a:spLocks noChangeArrowheads="1"/>
          </p:cNvSpPr>
          <p:nvPr/>
        </p:nvSpPr>
        <p:spPr bwMode="auto">
          <a:xfrm>
            <a:off x="6026635" y="2453716"/>
            <a:ext cx="555266" cy="180651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de-DE" sz="1400" dirty="0"/>
          </a:p>
        </p:txBody>
      </p:sp>
      <p:sp>
        <p:nvSpPr>
          <p:cNvPr id="41" name="Line 29"/>
          <p:cNvSpPr>
            <a:spLocks noChangeShapeType="1"/>
          </p:cNvSpPr>
          <p:nvPr/>
        </p:nvSpPr>
        <p:spPr bwMode="auto">
          <a:xfrm>
            <a:off x="6438351" y="2585302"/>
            <a:ext cx="0" cy="205921"/>
          </a:xfrm>
          <a:prstGeom prst="line">
            <a:avLst/>
          </a:prstGeom>
          <a:noFill/>
          <a:ln w="19050" cmpd="sng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sz="1400"/>
          </a:p>
        </p:txBody>
      </p:sp>
      <p:sp>
        <p:nvSpPr>
          <p:cNvPr id="42" name="Line 30"/>
          <p:cNvSpPr>
            <a:spLocks noChangeShapeType="1"/>
          </p:cNvSpPr>
          <p:nvPr/>
        </p:nvSpPr>
        <p:spPr bwMode="auto">
          <a:xfrm>
            <a:off x="7301951" y="2585302"/>
            <a:ext cx="0" cy="205921"/>
          </a:xfrm>
          <a:prstGeom prst="line">
            <a:avLst/>
          </a:prstGeom>
          <a:noFill/>
          <a:ln w="19050" cmpd="sng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sz="1400"/>
          </a:p>
        </p:txBody>
      </p:sp>
      <p:sp>
        <p:nvSpPr>
          <p:cNvPr id="43" name="Line 31"/>
          <p:cNvSpPr>
            <a:spLocks noChangeShapeType="1"/>
          </p:cNvSpPr>
          <p:nvPr/>
        </p:nvSpPr>
        <p:spPr bwMode="auto">
          <a:xfrm>
            <a:off x="7877987" y="2585302"/>
            <a:ext cx="0" cy="205921"/>
          </a:xfrm>
          <a:prstGeom prst="line">
            <a:avLst/>
          </a:prstGeom>
          <a:noFill/>
          <a:ln w="19050" cmpd="sng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sz="1400"/>
          </a:p>
        </p:txBody>
      </p:sp>
    </p:spTree>
    <p:extLst>
      <p:ext uri="{BB962C8B-B14F-4D97-AF65-F5344CB8AC3E}">
        <p14:creationId xmlns:p14="http://schemas.microsoft.com/office/powerpoint/2010/main" val="23172485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1FC9F51-1200-D240-B426-EBE09AB43674}"/>
              </a:ext>
            </a:extLst>
          </p:cNvPr>
          <p:cNvSpPr/>
          <p:nvPr/>
        </p:nvSpPr>
        <p:spPr>
          <a:xfrm>
            <a:off x="395536" y="4149080"/>
            <a:ext cx="4248472" cy="133507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Analyse der Komplexität bei Verkettung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Sei </a:t>
            </a:r>
            <a:r>
              <a:rPr lang="de-DE" dirty="0">
                <a:solidFill>
                  <a:srgbClr val="3C8C93"/>
                </a:solidFill>
                <a:latin typeface="Symbol" charset="2"/>
                <a:cs typeface="Symbol" charset="2"/>
              </a:rPr>
              <a:t>a</a:t>
            </a:r>
            <a:r>
              <a:rPr lang="de-DE" dirty="0"/>
              <a:t> die durchschnittliche Länge der Listen, dann</a:t>
            </a:r>
          </a:p>
          <a:p>
            <a:pPr lvl="1"/>
            <a:r>
              <a:rPr lang="de-DE" dirty="0">
                <a:solidFill>
                  <a:srgbClr val="3C8C93"/>
                </a:solidFill>
                <a:latin typeface="Symbol" charset="2"/>
                <a:cs typeface="Symbol" charset="2"/>
              </a:rPr>
              <a:t>Q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(1+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latin typeface="Symbol" charset="2"/>
                <a:cs typeface="Symbol" charset="2"/>
              </a:rPr>
              <a:t>a)</a:t>
            </a:r>
            <a:r>
              <a:rPr lang="de-DE" dirty="0"/>
              <a:t> für </a:t>
            </a:r>
          </a:p>
          <a:p>
            <a:pPr lvl="2"/>
            <a:r>
              <a:rPr lang="de-DE" dirty="0"/>
              <a:t>erfolglose Suche und </a:t>
            </a:r>
          </a:p>
          <a:p>
            <a:pPr lvl="2"/>
            <a:r>
              <a:rPr lang="de-DE" dirty="0"/>
              <a:t>Einfügen (erfordert Überprüfung, ob Element schon eingefügt ist)</a:t>
            </a:r>
          </a:p>
          <a:p>
            <a:pPr lvl="1"/>
            <a:r>
              <a:rPr lang="de-DE" dirty="0">
                <a:solidFill>
                  <a:srgbClr val="3C8C93"/>
                </a:solidFill>
                <a:latin typeface="Symbol" charset="2"/>
                <a:cs typeface="Symbol" charset="2"/>
              </a:rPr>
              <a:t>O(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1+</a:t>
            </a:r>
            <a:r>
              <a:rPr lang="de-DE" dirty="0">
                <a:solidFill>
                  <a:srgbClr val="3C8C93"/>
                </a:solidFill>
                <a:latin typeface="Symbol" charset="2"/>
                <a:cs typeface="Symbol" charset="2"/>
              </a:rPr>
              <a:t>a) </a:t>
            </a:r>
            <a:r>
              <a:rPr lang="de-DE" dirty="0"/>
              <a:t>für erfolgreiche Suche</a:t>
            </a:r>
          </a:p>
          <a:p>
            <a:endParaRPr lang="de-DE" dirty="0"/>
          </a:p>
          <a:p>
            <a:pPr marL="0" indent="0">
              <a:buNone/>
            </a:pPr>
            <a:r>
              <a:rPr lang="de-DE" dirty="0"/>
              <a:t>Kollisionslisten im Folgenden </a:t>
            </a:r>
            <a:br>
              <a:rPr lang="de-DE" dirty="0"/>
            </a:br>
            <a:r>
              <a:rPr lang="de-DE" dirty="0"/>
              <a:t>nur durch das erste Element </a:t>
            </a:r>
            <a:br>
              <a:rPr lang="de-DE" dirty="0"/>
            </a:br>
            <a:r>
              <a:rPr lang="de-DE" dirty="0"/>
              <a:t>direkt im Feld dargestellt</a:t>
            </a:r>
          </a:p>
        </p:txBody>
      </p:sp>
      <p:grpSp>
        <p:nvGrpSpPr>
          <p:cNvPr id="42" name="Gruppierung 41"/>
          <p:cNvGrpSpPr/>
          <p:nvPr/>
        </p:nvGrpSpPr>
        <p:grpSpPr>
          <a:xfrm>
            <a:off x="5580112" y="5733256"/>
            <a:ext cx="2952327" cy="232962"/>
            <a:chOff x="4211241" y="4181504"/>
            <a:chExt cx="5545137" cy="544409"/>
          </a:xfrm>
        </p:grpSpPr>
        <p:sp>
          <p:nvSpPr>
            <p:cNvPr id="23" name="Rectangle 10"/>
            <p:cNvSpPr>
              <a:spLocks noChangeArrowheads="1"/>
            </p:cNvSpPr>
            <p:nvPr/>
          </p:nvSpPr>
          <p:spPr bwMode="auto">
            <a:xfrm>
              <a:off x="4212828" y="4221088"/>
              <a:ext cx="5543550" cy="50482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 sz="1050" dirty="0"/>
            </a:p>
          </p:txBody>
        </p:sp>
        <p:sp>
          <p:nvSpPr>
            <p:cNvPr id="30" name="Rectangle 23"/>
            <p:cNvSpPr>
              <a:spLocks noChangeArrowheads="1"/>
            </p:cNvSpPr>
            <p:nvPr/>
          </p:nvSpPr>
          <p:spPr bwMode="auto">
            <a:xfrm>
              <a:off x="4211241" y="4221088"/>
              <a:ext cx="503237" cy="50323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1050"/>
            </a:p>
          </p:txBody>
        </p:sp>
        <p:sp>
          <p:nvSpPr>
            <p:cNvPr id="31" name="Rectangle 24"/>
            <p:cNvSpPr>
              <a:spLocks noChangeArrowheads="1"/>
            </p:cNvSpPr>
            <p:nvPr/>
          </p:nvSpPr>
          <p:spPr bwMode="auto">
            <a:xfrm>
              <a:off x="4716066" y="4221088"/>
              <a:ext cx="503237" cy="50323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1050"/>
            </a:p>
          </p:txBody>
        </p:sp>
        <p:sp>
          <p:nvSpPr>
            <p:cNvPr id="32" name="Rectangle 25"/>
            <p:cNvSpPr>
              <a:spLocks noChangeArrowheads="1"/>
            </p:cNvSpPr>
            <p:nvPr/>
          </p:nvSpPr>
          <p:spPr bwMode="auto">
            <a:xfrm>
              <a:off x="5724128" y="4221088"/>
              <a:ext cx="503238" cy="50323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050" dirty="0"/>
                <a:t>10</a:t>
              </a:r>
            </a:p>
          </p:txBody>
        </p:sp>
        <p:sp>
          <p:nvSpPr>
            <p:cNvPr id="33" name="Rectangle 26"/>
            <p:cNvSpPr>
              <a:spLocks noChangeArrowheads="1"/>
            </p:cNvSpPr>
            <p:nvPr/>
          </p:nvSpPr>
          <p:spPr bwMode="auto">
            <a:xfrm>
              <a:off x="6732191" y="4221088"/>
              <a:ext cx="503237" cy="50323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1050"/>
            </a:p>
          </p:txBody>
        </p:sp>
        <p:sp>
          <p:nvSpPr>
            <p:cNvPr id="34" name="Rectangle 27"/>
            <p:cNvSpPr>
              <a:spLocks noChangeArrowheads="1"/>
            </p:cNvSpPr>
            <p:nvPr/>
          </p:nvSpPr>
          <p:spPr bwMode="auto">
            <a:xfrm>
              <a:off x="7740253" y="4221088"/>
              <a:ext cx="503238" cy="50323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1050"/>
            </a:p>
          </p:txBody>
        </p:sp>
        <p:sp>
          <p:nvSpPr>
            <p:cNvPr id="35" name="Rectangle 28"/>
            <p:cNvSpPr>
              <a:spLocks noChangeArrowheads="1"/>
            </p:cNvSpPr>
            <p:nvPr/>
          </p:nvSpPr>
          <p:spPr bwMode="auto">
            <a:xfrm>
              <a:off x="8748316" y="4221088"/>
              <a:ext cx="503237" cy="50323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1050"/>
            </a:p>
          </p:txBody>
        </p:sp>
        <p:sp>
          <p:nvSpPr>
            <p:cNvPr id="40" name="Textfeld 39"/>
            <p:cNvSpPr txBox="1"/>
            <p:nvPr/>
          </p:nvSpPr>
          <p:spPr>
            <a:xfrm>
              <a:off x="7812360" y="4188947"/>
              <a:ext cx="403864" cy="4110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050" dirty="0"/>
                <a:t>1</a:t>
              </a:r>
            </a:p>
          </p:txBody>
        </p:sp>
        <p:sp>
          <p:nvSpPr>
            <p:cNvPr id="41" name="Textfeld 40"/>
            <p:cNvSpPr txBox="1"/>
            <p:nvPr/>
          </p:nvSpPr>
          <p:spPr>
            <a:xfrm>
              <a:off x="8838284" y="4181504"/>
              <a:ext cx="411055" cy="4110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050" dirty="0"/>
                <a:t>3</a:t>
              </a:r>
            </a:p>
          </p:txBody>
        </p:sp>
      </p:grpSp>
      <p:sp>
        <p:nvSpPr>
          <p:cNvPr id="43" name="AutoShape 14"/>
          <p:cNvSpPr>
            <a:spLocks noChangeArrowheads="1"/>
          </p:cNvSpPr>
          <p:nvPr/>
        </p:nvSpPr>
        <p:spPr bwMode="auto">
          <a:xfrm>
            <a:off x="6935688" y="5229200"/>
            <a:ext cx="228600" cy="304800"/>
          </a:xfrm>
          <a:prstGeom prst="downArrow">
            <a:avLst>
              <a:gd name="adj1" fmla="val 50000"/>
              <a:gd name="adj2" fmla="val 33333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4" name="Textfeld 43"/>
          <p:cNvSpPr txBox="1"/>
          <p:nvPr/>
        </p:nvSpPr>
        <p:spPr>
          <a:xfrm>
            <a:off x="9710144" y="5484152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  <p:grpSp>
        <p:nvGrpSpPr>
          <p:cNvPr id="64" name="Gruppierung 63"/>
          <p:cNvGrpSpPr/>
          <p:nvPr/>
        </p:nvGrpSpPr>
        <p:grpSpPr>
          <a:xfrm>
            <a:off x="5508104" y="3212976"/>
            <a:ext cx="3089551" cy="281351"/>
            <a:chOff x="3419872" y="2060848"/>
            <a:chExt cx="5543550" cy="504825"/>
          </a:xfrm>
        </p:grpSpPr>
        <p:sp>
          <p:nvSpPr>
            <p:cNvPr id="65" name="Rectangle 11"/>
            <p:cNvSpPr>
              <a:spLocks noChangeArrowheads="1"/>
            </p:cNvSpPr>
            <p:nvPr/>
          </p:nvSpPr>
          <p:spPr bwMode="auto">
            <a:xfrm>
              <a:off x="3419872" y="2060848"/>
              <a:ext cx="5543550" cy="50482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66" name="Rectangle 12"/>
            <p:cNvSpPr>
              <a:spLocks noChangeArrowheads="1"/>
            </p:cNvSpPr>
            <p:nvPr/>
          </p:nvSpPr>
          <p:spPr bwMode="auto">
            <a:xfrm>
              <a:off x="3923110" y="2060848"/>
              <a:ext cx="503237" cy="5032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de-DE" sz="1800" dirty="0"/>
            </a:p>
          </p:txBody>
        </p:sp>
        <p:sp>
          <p:nvSpPr>
            <p:cNvPr id="67" name="Rectangle 13"/>
            <p:cNvSpPr>
              <a:spLocks noChangeArrowheads="1"/>
            </p:cNvSpPr>
            <p:nvPr/>
          </p:nvSpPr>
          <p:spPr bwMode="auto">
            <a:xfrm>
              <a:off x="4931172" y="2060848"/>
              <a:ext cx="503238" cy="5032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de-DE" sz="1800" dirty="0"/>
            </a:p>
          </p:txBody>
        </p:sp>
        <p:sp>
          <p:nvSpPr>
            <p:cNvPr id="68" name="Rectangle 14"/>
            <p:cNvSpPr>
              <a:spLocks noChangeArrowheads="1"/>
            </p:cNvSpPr>
            <p:nvPr/>
          </p:nvSpPr>
          <p:spPr bwMode="auto">
            <a:xfrm>
              <a:off x="6947297" y="2060848"/>
              <a:ext cx="503238" cy="5032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de-DE" sz="1800" dirty="0"/>
            </a:p>
          </p:txBody>
        </p:sp>
        <p:sp>
          <p:nvSpPr>
            <p:cNvPr id="69" name="Rectangle 15"/>
            <p:cNvSpPr>
              <a:spLocks noChangeArrowheads="1"/>
            </p:cNvSpPr>
            <p:nvPr/>
          </p:nvSpPr>
          <p:spPr bwMode="auto">
            <a:xfrm>
              <a:off x="5939235" y="2060848"/>
              <a:ext cx="503237" cy="5032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de-DE" sz="1800" dirty="0"/>
            </a:p>
          </p:txBody>
        </p:sp>
        <p:sp>
          <p:nvSpPr>
            <p:cNvPr id="70" name="Rectangle 16"/>
            <p:cNvSpPr>
              <a:spLocks noChangeArrowheads="1"/>
            </p:cNvSpPr>
            <p:nvPr/>
          </p:nvSpPr>
          <p:spPr bwMode="auto">
            <a:xfrm>
              <a:off x="6444060" y="2060848"/>
              <a:ext cx="503237" cy="5032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de-DE" sz="1800" dirty="0"/>
            </a:p>
          </p:txBody>
        </p:sp>
        <p:sp>
          <p:nvSpPr>
            <p:cNvPr id="71" name="Rectangle 17"/>
            <p:cNvSpPr>
              <a:spLocks noChangeArrowheads="1"/>
            </p:cNvSpPr>
            <p:nvPr/>
          </p:nvSpPr>
          <p:spPr bwMode="auto">
            <a:xfrm>
              <a:off x="7955360" y="2060848"/>
              <a:ext cx="503237" cy="5032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de-DE" sz="1800" dirty="0"/>
            </a:p>
          </p:txBody>
        </p:sp>
      </p:grpSp>
      <p:sp>
        <p:nvSpPr>
          <p:cNvPr id="72" name="Rectangle 11"/>
          <p:cNvSpPr>
            <a:spLocks noChangeArrowheads="1"/>
          </p:cNvSpPr>
          <p:nvPr/>
        </p:nvSpPr>
        <p:spPr bwMode="auto">
          <a:xfrm>
            <a:off x="6934622" y="4651526"/>
            <a:ext cx="287565" cy="287564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400"/>
              <a:t>14</a:t>
            </a:r>
          </a:p>
        </p:txBody>
      </p:sp>
      <p:sp>
        <p:nvSpPr>
          <p:cNvPr id="73" name="Rectangle 12"/>
          <p:cNvSpPr>
            <a:spLocks noChangeArrowheads="1"/>
          </p:cNvSpPr>
          <p:nvPr/>
        </p:nvSpPr>
        <p:spPr bwMode="auto">
          <a:xfrm>
            <a:off x="6071022" y="4322233"/>
            <a:ext cx="287565" cy="2875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400"/>
              <a:t>5</a:t>
            </a:r>
          </a:p>
        </p:txBody>
      </p:sp>
      <p:sp>
        <p:nvSpPr>
          <p:cNvPr id="74" name="Rectangle 13"/>
          <p:cNvSpPr>
            <a:spLocks noChangeArrowheads="1"/>
          </p:cNvSpPr>
          <p:nvPr/>
        </p:nvSpPr>
        <p:spPr bwMode="auto">
          <a:xfrm>
            <a:off x="6934622" y="3993847"/>
            <a:ext cx="287565" cy="2875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400"/>
              <a:t>1</a:t>
            </a:r>
          </a:p>
        </p:txBody>
      </p:sp>
      <p:sp>
        <p:nvSpPr>
          <p:cNvPr id="75" name="Rectangle 14"/>
          <p:cNvSpPr>
            <a:spLocks noChangeArrowheads="1"/>
          </p:cNvSpPr>
          <p:nvPr/>
        </p:nvSpPr>
        <p:spPr bwMode="auto">
          <a:xfrm>
            <a:off x="7510658" y="3993847"/>
            <a:ext cx="287564" cy="2875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400"/>
              <a:t>3</a:t>
            </a:r>
          </a:p>
        </p:txBody>
      </p:sp>
      <p:sp>
        <p:nvSpPr>
          <p:cNvPr id="76" name="Rectangle 15"/>
          <p:cNvSpPr>
            <a:spLocks noChangeArrowheads="1"/>
          </p:cNvSpPr>
          <p:nvPr/>
        </p:nvSpPr>
        <p:spPr bwMode="auto">
          <a:xfrm>
            <a:off x="6934622" y="4322233"/>
            <a:ext cx="287565" cy="2875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400"/>
              <a:t>19</a:t>
            </a:r>
          </a:p>
        </p:txBody>
      </p:sp>
      <p:sp>
        <p:nvSpPr>
          <p:cNvPr id="77" name="Rectangle 16"/>
          <p:cNvSpPr>
            <a:spLocks noChangeArrowheads="1"/>
          </p:cNvSpPr>
          <p:nvPr/>
        </p:nvSpPr>
        <p:spPr bwMode="auto">
          <a:xfrm>
            <a:off x="6071022" y="3993847"/>
            <a:ext cx="287565" cy="2875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400" dirty="0"/>
              <a:t>10</a:t>
            </a:r>
          </a:p>
        </p:txBody>
      </p:sp>
      <p:sp>
        <p:nvSpPr>
          <p:cNvPr id="78" name="Line 29"/>
          <p:cNvSpPr>
            <a:spLocks noChangeShapeType="1"/>
          </p:cNvSpPr>
          <p:nvPr/>
        </p:nvSpPr>
        <p:spPr bwMode="auto">
          <a:xfrm>
            <a:off x="6194393" y="3354914"/>
            <a:ext cx="0" cy="205921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sz="1400"/>
          </a:p>
        </p:txBody>
      </p:sp>
      <p:sp>
        <p:nvSpPr>
          <p:cNvPr id="79" name="Line 30"/>
          <p:cNvSpPr>
            <a:spLocks noChangeShapeType="1"/>
          </p:cNvSpPr>
          <p:nvPr/>
        </p:nvSpPr>
        <p:spPr bwMode="auto">
          <a:xfrm>
            <a:off x="7057993" y="3354914"/>
            <a:ext cx="0" cy="205921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sz="1400"/>
          </a:p>
        </p:txBody>
      </p:sp>
      <p:sp>
        <p:nvSpPr>
          <p:cNvPr id="80" name="Line 31"/>
          <p:cNvSpPr>
            <a:spLocks noChangeShapeType="1"/>
          </p:cNvSpPr>
          <p:nvPr/>
        </p:nvSpPr>
        <p:spPr bwMode="auto">
          <a:xfrm>
            <a:off x="7634029" y="3354914"/>
            <a:ext cx="0" cy="205921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sz="1400"/>
          </a:p>
        </p:txBody>
      </p:sp>
      <p:sp>
        <p:nvSpPr>
          <p:cNvPr id="81" name="Rectangle 13"/>
          <p:cNvSpPr>
            <a:spLocks noChangeArrowheads="1"/>
          </p:cNvSpPr>
          <p:nvPr/>
        </p:nvSpPr>
        <p:spPr bwMode="auto">
          <a:xfrm>
            <a:off x="6935118" y="3570938"/>
            <a:ext cx="287565" cy="2875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de-DE" sz="1400" dirty="0"/>
          </a:p>
        </p:txBody>
      </p:sp>
      <p:sp>
        <p:nvSpPr>
          <p:cNvPr id="82" name="Rectangle 14"/>
          <p:cNvSpPr>
            <a:spLocks noChangeArrowheads="1"/>
          </p:cNvSpPr>
          <p:nvPr/>
        </p:nvSpPr>
        <p:spPr bwMode="auto">
          <a:xfrm>
            <a:off x="7511154" y="3570938"/>
            <a:ext cx="287564" cy="2875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de-DE" sz="1400" dirty="0"/>
          </a:p>
        </p:txBody>
      </p:sp>
      <p:sp>
        <p:nvSpPr>
          <p:cNvPr id="83" name="Rectangle 16"/>
          <p:cNvSpPr>
            <a:spLocks noChangeArrowheads="1"/>
          </p:cNvSpPr>
          <p:nvPr/>
        </p:nvSpPr>
        <p:spPr bwMode="auto">
          <a:xfrm>
            <a:off x="6071518" y="3570938"/>
            <a:ext cx="287565" cy="2875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de-DE" sz="1400" dirty="0"/>
          </a:p>
        </p:txBody>
      </p:sp>
      <p:sp>
        <p:nvSpPr>
          <p:cNvPr id="84" name="Line 29"/>
          <p:cNvSpPr>
            <a:spLocks noChangeShapeType="1"/>
          </p:cNvSpPr>
          <p:nvPr/>
        </p:nvSpPr>
        <p:spPr bwMode="auto">
          <a:xfrm>
            <a:off x="6215534" y="3809438"/>
            <a:ext cx="0" cy="205921"/>
          </a:xfrm>
          <a:prstGeom prst="line">
            <a:avLst/>
          </a:prstGeom>
          <a:noFill/>
          <a:ln w="19050" cmpd="sng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sz="1400"/>
          </a:p>
        </p:txBody>
      </p:sp>
      <p:sp>
        <p:nvSpPr>
          <p:cNvPr id="85" name="Line 30"/>
          <p:cNvSpPr>
            <a:spLocks noChangeShapeType="1"/>
          </p:cNvSpPr>
          <p:nvPr/>
        </p:nvSpPr>
        <p:spPr bwMode="auto">
          <a:xfrm>
            <a:off x="7079134" y="3809438"/>
            <a:ext cx="0" cy="205921"/>
          </a:xfrm>
          <a:prstGeom prst="line">
            <a:avLst/>
          </a:prstGeom>
          <a:noFill/>
          <a:ln w="19050" cmpd="sng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sz="1400"/>
          </a:p>
        </p:txBody>
      </p:sp>
      <p:sp>
        <p:nvSpPr>
          <p:cNvPr id="86" name="Line 31"/>
          <p:cNvSpPr>
            <a:spLocks noChangeShapeType="1"/>
          </p:cNvSpPr>
          <p:nvPr/>
        </p:nvSpPr>
        <p:spPr bwMode="auto">
          <a:xfrm>
            <a:off x="7655170" y="3809438"/>
            <a:ext cx="0" cy="205921"/>
          </a:xfrm>
          <a:prstGeom prst="line">
            <a:avLst/>
          </a:prstGeom>
          <a:noFill/>
          <a:ln w="19050" cmpd="sng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sz="1400"/>
          </a:p>
        </p:txBody>
      </p:sp>
    </p:spTree>
    <p:extLst>
      <p:ext uri="{BB962C8B-B14F-4D97-AF65-F5344CB8AC3E}">
        <p14:creationId xmlns:p14="http://schemas.microsoft.com/office/powerpoint/2010/main" val="1455601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Danksagung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de-DE" sz="2000" dirty="0"/>
              <a:t>Einige der nachfolgenden Präsentationen wurden mit ausdrücklicher Erlaubnis des Autors und mit umfangreichen Änderungen und Ergänzungen übernommen aus:</a:t>
            </a:r>
          </a:p>
          <a:p>
            <a:pPr marL="0" indent="0">
              <a:buFontTx/>
              <a:buNone/>
              <a:defRPr/>
            </a:pPr>
            <a:endParaRPr lang="de-DE" sz="2000" dirty="0"/>
          </a:p>
          <a:p>
            <a:pPr>
              <a:defRPr/>
            </a:pPr>
            <a:r>
              <a:rPr lang="de-DE" sz="2000" dirty="0"/>
              <a:t>„Effiziente Algorithmen und Datenstrukturen“ (Kapitel 4: </a:t>
            </a:r>
            <a:r>
              <a:rPr lang="de-DE" sz="2000" dirty="0" err="1"/>
              <a:t>Hashing</a:t>
            </a:r>
            <a:r>
              <a:rPr lang="de-DE" sz="2000" dirty="0"/>
              <a:t>) gehalten von Christian </a:t>
            </a:r>
            <a:r>
              <a:rPr lang="de-DE" sz="2000" dirty="0" err="1"/>
              <a:t>Scheideler</a:t>
            </a:r>
            <a:r>
              <a:rPr lang="de-DE" sz="2000" dirty="0"/>
              <a:t> an der TUM </a:t>
            </a:r>
            <a:r>
              <a:rPr lang="de-DE" sz="2000" dirty="0">
                <a:hlinkClick r:id="rId2"/>
              </a:rPr>
              <a:t>http://www14.in.tum.de/lehre/2008WS/ea/index.html.de</a:t>
            </a:r>
            <a:endParaRPr lang="de-DE" sz="2000" dirty="0"/>
          </a:p>
          <a:p>
            <a:pPr marL="0" indent="0">
              <a:buFontTx/>
              <a:buNone/>
              <a:defRPr/>
            </a:pPr>
            <a:endParaRPr lang="de-DE" sz="2000" dirty="0"/>
          </a:p>
          <a:p>
            <a:pPr>
              <a:defRPr/>
            </a:pPr>
            <a:r>
              <a:rPr lang="de-DE" sz="2000" dirty="0"/>
              <a:t>„Algorithmen und Datenstrukturen“ </a:t>
            </a:r>
            <a:br>
              <a:rPr lang="de-DE" sz="2000" dirty="0"/>
            </a:br>
            <a:r>
              <a:rPr lang="de-DE" sz="2000" dirty="0"/>
              <a:t>gehalten von Sven Groppe an der </a:t>
            </a:r>
            <a:r>
              <a:rPr lang="de-DE" sz="2000" dirty="0" err="1"/>
              <a:t>UzL</a:t>
            </a:r>
            <a:endParaRPr lang="de-DE" sz="2000" dirty="0"/>
          </a:p>
          <a:p>
            <a:pPr>
              <a:defRPr/>
            </a:pPr>
            <a:endParaRPr lang="de-DE" sz="2000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162A3F-0E09-2440-B411-947F6D04022D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38199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4D541-D3DF-D544-9E37-9196D8EBD98A}" type="slidenum">
              <a:rPr lang="de-DE"/>
              <a:pPr/>
              <a:t>20</a:t>
            </a:fld>
            <a:endParaRPr lang="de-DE"/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Dynamische Hashtabelle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de-DE" dirty="0">
                <a:solidFill>
                  <a:srgbClr val="FF0000"/>
                </a:solidFill>
              </a:rPr>
              <a:t>Problem:</a:t>
            </a:r>
            <a:r>
              <a:rPr lang="de-DE" dirty="0"/>
              <a:t> Hashtabelle kann zu groß oder zu klein sein</a:t>
            </a:r>
          </a:p>
          <a:p>
            <a:pPr>
              <a:buFontTx/>
              <a:buNone/>
            </a:pPr>
            <a:endParaRPr lang="de-DE" sz="1800" dirty="0"/>
          </a:p>
          <a:p>
            <a:pPr>
              <a:buFontTx/>
              <a:buNone/>
            </a:pPr>
            <a:r>
              <a:rPr lang="de-DE" dirty="0">
                <a:solidFill>
                  <a:schemeClr val="accent2"/>
                </a:solidFill>
              </a:rPr>
              <a:t>Lösung:</a:t>
            </a:r>
            <a:r>
              <a:rPr lang="de-DE" dirty="0"/>
              <a:t> Reallokation</a:t>
            </a:r>
          </a:p>
          <a:p>
            <a:r>
              <a:rPr lang="de-DE" dirty="0"/>
              <a:t>Wähle neue geeignete Tabellengröße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r>
              <a:rPr lang="de-DE" dirty="0"/>
              <a:t>Wähle ggf. neue Hashfunktion</a:t>
            </a:r>
          </a:p>
          <a:p>
            <a:r>
              <a:rPr lang="de-DE" dirty="0"/>
              <a:t>Übertrage Elemente auf die neue Tabelle</a:t>
            </a:r>
          </a:p>
          <a:p>
            <a:pPr lvl="1"/>
            <a:r>
              <a:rPr lang="de-DE" dirty="0"/>
              <a:t>Jeweils mit Anwendung der (neuen) Hashfunktion</a:t>
            </a:r>
          </a:p>
          <a:p>
            <a:pPr lvl="1"/>
            <a:r>
              <a:rPr lang="de-DE" dirty="0"/>
              <a:t>In den folgenden Darstellung ist dieses nicht gezeigt!</a:t>
            </a:r>
          </a:p>
        </p:txBody>
      </p:sp>
      <p:sp>
        <p:nvSpPr>
          <p:cNvPr id="5" name="Cloud Callout 4">
            <a:extLst>
              <a:ext uri="{FF2B5EF4-FFF2-40B4-BE49-F238E27FC236}">
                <a16:creationId xmlns:a16="http://schemas.microsoft.com/office/drawing/2014/main" id="{CAD721EB-A72C-8347-A8CD-DEA5D7A88552}"/>
              </a:ext>
            </a:extLst>
          </p:cNvPr>
          <p:cNvSpPr/>
          <p:nvPr/>
        </p:nvSpPr>
        <p:spPr>
          <a:xfrm>
            <a:off x="3923928" y="2852936"/>
            <a:ext cx="6552853" cy="1728192"/>
          </a:xfrm>
          <a:prstGeom prst="cloudCallout">
            <a:avLst>
              <a:gd name="adj1" fmla="val -57016"/>
              <a:gd name="adj2" fmla="val -48308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>
                <a:solidFill>
                  <a:schemeClr val="tx1"/>
                </a:solidFill>
              </a:rPr>
              <a:t>Strategie: </a:t>
            </a:r>
            <a:br>
              <a:rPr lang="en-DE" dirty="0">
                <a:solidFill>
                  <a:schemeClr val="tx1"/>
                </a:solidFill>
              </a:rPr>
            </a:br>
            <a:r>
              <a:rPr lang="en-DE" dirty="0">
                <a:solidFill>
                  <a:srgbClr val="0D15FF"/>
                </a:solidFill>
              </a:rPr>
              <a:t>Verdopplung</a:t>
            </a:r>
            <a:r>
              <a:rPr lang="en-DE" dirty="0">
                <a:solidFill>
                  <a:schemeClr val="tx1"/>
                </a:solidFill>
              </a:rPr>
              <a:t> bzw. </a:t>
            </a:r>
            <a:r>
              <a:rPr lang="en-DE" dirty="0">
                <a:solidFill>
                  <a:srgbClr val="0D15FF"/>
                </a:solidFill>
              </a:rPr>
              <a:t>Halbierung</a:t>
            </a:r>
            <a:br>
              <a:rPr lang="en-DE" dirty="0">
                <a:solidFill>
                  <a:schemeClr val="tx1"/>
                </a:solidFill>
              </a:rPr>
            </a:br>
            <a:r>
              <a:rPr lang="en-DE" dirty="0">
                <a:solidFill>
                  <a:schemeClr val="tx1"/>
                </a:solidFill>
              </a:rPr>
              <a:t>(Faktor könnte bei der Erzeugung einer Hashtabelle angegeben werden)</a:t>
            </a:r>
          </a:p>
        </p:txBody>
      </p:sp>
    </p:spTree>
    <p:extLst>
      <p:ext uri="{BB962C8B-B14F-4D97-AF65-F5344CB8AC3E}">
        <p14:creationId xmlns:p14="http://schemas.microsoft.com/office/powerpoint/2010/main" val="1146979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1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12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512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512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601A2-6F5A-C143-8121-95C780D81BB2}" type="slidenum">
              <a:rPr lang="de-DE"/>
              <a:pPr/>
              <a:t>21</a:t>
            </a:fld>
            <a:endParaRPr lang="de-DE"/>
          </a:p>
        </p:txBody>
      </p:sp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Dynamische Hashtabelle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752"/>
            <a:ext cx="8229600" cy="5111973"/>
          </a:xfrm>
        </p:spPr>
        <p:txBody>
          <a:bodyPr/>
          <a:lstStyle/>
          <a:p>
            <a:r>
              <a:rPr lang="de-DE" dirty="0"/>
              <a:t>Sei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m</a:t>
            </a:r>
            <a:r>
              <a:rPr lang="de-DE" dirty="0"/>
              <a:t> die Größe des Feldes, </a:t>
            </a:r>
            <a:br>
              <a:rPr lang="de-DE" dirty="0"/>
            </a:b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de-DE" dirty="0"/>
              <a:t> die Anzahl der Elemente</a:t>
            </a:r>
          </a:p>
          <a:p>
            <a:r>
              <a:rPr lang="de-DE" dirty="0"/>
              <a:t>Tabellenverdopplung (</a:t>
            </a:r>
            <a:r>
              <a:rPr lang="de-DE" dirty="0" err="1">
                <a:solidFill>
                  <a:schemeClr val="hlink"/>
                </a:solidFill>
              </a:rPr>
              <a:t>n</a:t>
            </a:r>
            <a:r>
              <a:rPr lang="de-DE" dirty="0">
                <a:solidFill>
                  <a:schemeClr val="hlink"/>
                </a:solidFill>
              </a:rPr>
              <a:t>&gt;m</a:t>
            </a:r>
            <a:r>
              <a:rPr lang="de-DE" dirty="0"/>
              <a:t>):</a:t>
            </a:r>
          </a:p>
          <a:p>
            <a:endParaRPr lang="de-DE" dirty="0"/>
          </a:p>
          <a:p>
            <a:endParaRPr lang="de-DE" sz="1600" dirty="0"/>
          </a:p>
          <a:p>
            <a:r>
              <a:rPr lang="de-DE" dirty="0"/>
              <a:t>Tabellenhalbierung (</a:t>
            </a:r>
            <a:r>
              <a:rPr lang="de-DE" dirty="0" err="1">
                <a:solidFill>
                  <a:schemeClr val="hlink"/>
                </a:solidFill>
              </a:rPr>
              <a:t>n</a:t>
            </a:r>
            <a:r>
              <a:rPr lang="en-US" sz="2800" dirty="0">
                <a:solidFill>
                  <a:schemeClr val="hlink"/>
                </a:solidFill>
                <a:latin typeface="msam6" charset="0"/>
              </a:rPr>
              <a:t>≤</a:t>
            </a:r>
            <a:r>
              <a:rPr lang="de-DE" dirty="0">
                <a:solidFill>
                  <a:schemeClr val="hlink"/>
                </a:solidFill>
              </a:rPr>
              <a:t>m/4</a:t>
            </a:r>
            <a:r>
              <a:rPr lang="de-DE" dirty="0"/>
              <a:t>):</a:t>
            </a:r>
          </a:p>
          <a:p>
            <a:endParaRPr lang="de-DE" dirty="0"/>
          </a:p>
          <a:p>
            <a:endParaRPr lang="de-DE" sz="1600" dirty="0"/>
          </a:p>
          <a:p>
            <a:endParaRPr lang="de-DE" sz="1600" dirty="0"/>
          </a:p>
          <a:p>
            <a:r>
              <a:rPr lang="de-DE" dirty="0"/>
              <a:t>Von </a:t>
            </a:r>
          </a:p>
          <a:p>
            <a:pPr lvl="1"/>
            <a:r>
              <a:rPr lang="de-DE" dirty="0"/>
              <a:t>Nächste Verdopplung: </a:t>
            </a:r>
            <a:r>
              <a:rPr lang="en-US" dirty="0">
                <a:solidFill>
                  <a:schemeClr val="hlink"/>
                </a:solidFill>
                <a:latin typeface="msam6" charset="0"/>
              </a:rPr>
              <a:t>&gt;</a:t>
            </a:r>
            <a:r>
              <a:rPr lang="de-DE" dirty="0">
                <a:solidFill>
                  <a:schemeClr val="hlink"/>
                </a:solidFill>
              </a:rPr>
              <a:t> </a:t>
            </a:r>
            <a:r>
              <a:rPr lang="de-DE" dirty="0" err="1">
                <a:solidFill>
                  <a:schemeClr val="hlink"/>
                </a:solidFill>
              </a:rPr>
              <a:t>n</a:t>
            </a:r>
            <a:r>
              <a:rPr lang="de-DE" dirty="0"/>
              <a:t> </a:t>
            </a:r>
            <a:r>
              <a:rPr lang="de-DE" dirty="0" err="1"/>
              <a:t>insert</a:t>
            </a:r>
            <a:r>
              <a:rPr lang="de-DE" dirty="0"/>
              <a:t> </a:t>
            </a:r>
            <a:r>
              <a:rPr lang="de-DE" dirty="0" err="1"/>
              <a:t>Ops</a:t>
            </a:r>
            <a:endParaRPr lang="de-DE" dirty="0"/>
          </a:p>
          <a:p>
            <a:pPr lvl="1"/>
            <a:r>
              <a:rPr lang="de-DE" dirty="0"/>
              <a:t>Nächste Halbierung: </a:t>
            </a:r>
            <a:r>
              <a:rPr lang="en-US" dirty="0">
                <a:solidFill>
                  <a:schemeClr val="hlink"/>
                </a:solidFill>
                <a:latin typeface="msam6" charset="0"/>
              </a:rPr>
              <a:t>&gt;</a:t>
            </a:r>
            <a:r>
              <a:rPr lang="de-DE" dirty="0">
                <a:solidFill>
                  <a:schemeClr val="hlink"/>
                </a:solidFill>
              </a:rPr>
              <a:t> </a:t>
            </a:r>
            <a:r>
              <a:rPr lang="de-DE" dirty="0" err="1">
                <a:solidFill>
                  <a:schemeClr val="hlink"/>
                </a:solidFill>
              </a:rPr>
              <a:t>n</a:t>
            </a:r>
            <a:r>
              <a:rPr lang="de-DE" dirty="0">
                <a:solidFill>
                  <a:schemeClr val="hlink"/>
                </a:solidFill>
              </a:rPr>
              <a:t>/2</a:t>
            </a:r>
            <a:r>
              <a:rPr lang="de-DE" dirty="0"/>
              <a:t> </a:t>
            </a:r>
            <a:r>
              <a:rPr lang="de-DE" dirty="0" err="1"/>
              <a:t>delete</a:t>
            </a:r>
            <a:r>
              <a:rPr lang="de-DE" dirty="0"/>
              <a:t> </a:t>
            </a:r>
            <a:r>
              <a:rPr lang="de-DE" dirty="0" err="1"/>
              <a:t>Ops</a:t>
            </a:r>
            <a:endParaRPr lang="de-DE" dirty="0"/>
          </a:p>
        </p:txBody>
      </p:sp>
      <p:sp>
        <p:nvSpPr>
          <p:cNvPr id="106500" name="Rectangle 4"/>
          <p:cNvSpPr>
            <a:spLocks noChangeArrowheads="1"/>
          </p:cNvSpPr>
          <p:nvPr/>
        </p:nvSpPr>
        <p:spPr bwMode="auto">
          <a:xfrm>
            <a:off x="1692275" y="2702471"/>
            <a:ext cx="1439863" cy="358775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6501" name="Line 5"/>
          <p:cNvSpPr>
            <a:spLocks noChangeShapeType="1"/>
          </p:cNvSpPr>
          <p:nvPr/>
        </p:nvSpPr>
        <p:spPr bwMode="auto">
          <a:xfrm>
            <a:off x="2052638" y="2702471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6502" name="Text Box 6"/>
          <p:cNvSpPr txBox="1">
            <a:spLocks noChangeArrowheads="1"/>
          </p:cNvSpPr>
          <p:nvPr/>
        </p:nvSpPr>
        <p:spPr bwMode="auto">
          <a:xfrm>
            <a:off x="1692275" y="2702471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0</a:t>
            </a:r>
          </a:p>
        </p:txBody>
      </p:sp>
      <p:sp>
        <p:nvSpPr>
          <p:cNvPr id="106503" name="Line 7"/>
          <p:cNvSpPr>
            <a:spLocks noChangeShapeType="1"/>
          </p:cNvSpPr>
          <p:nvPr/>
        </p:nvSpPr>
        <p:spPr bwMode="auto">
          <a:xfrm>
            <a:off x="2411413" y="2702471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6504" name="Line 8"/>
          <p:cNvSpPr>
            <a:spLocks noChangeShapeType="1"/>
          </p:cNvSpPr>
          <p:nvPr/>
        </p:nvSpPr>
        <p:spPr bwMode="auto">
          <a:xfrm>
            <a:off x="2771775" y="2702471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6505" name="Text Box 9"/>
          <p:cNvSpPr txBox="1">
            <a:spLocks noChangeArrowheads="1"/>
          </p:cNvSpPr>
          <p:nvPr/>
        </p:nvSpPr>
        <p:spPr bwMode="auto">
          <a:xfrm>
            <a:off x="2052638" y="2702471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1</a:t>
            </a:r>
          </a:p>
        </p:txBody>
      </p:sp>
      <p:sp>
        <p:nvSpPr>
          <p:cNvPr id="106506" name="Text Box 10"/>
          <p:cNvSpPr txBox="1">
            <a:spLocks noChangeArrowheads="1"/>
          </p:cNvSpPr>
          <p:nvPr/>
        </p:nvSpPr>
        <p:spPr bwMode="auto">
          <a:xfrm>
            <a:off x="2411413" y="2702471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2</a:t>
            </a:r>
          </a:p>
        </p:txBody>
      </p:sp>
      <p:sp>
        <p:nvSpPr>
          <p:cNvPr id="106507" name="Text Box 11"/>
          <p:cNvSpPr txBox="1">
            <a:spLocks noChangeArrowheads="1"/>
          </p:cNvSpPr>
          <p:nvPr/>
        </p:nvSpPr>
        <p:spPr bwMode="auto">
          <a:xfrm>
            <a:off x="2771775" y="2702471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3</a:t>
            </a:r>
          </a:p>
        </p:txBody>
      </p:sp>
      <p:sp>
        <p:nvSpPr>
          <p:cNvPr id="106510" name="Rectangle 14"/>
          <p:cNvSpPr>
            <a:spLocks noChangeArrowheads="1"/>
          </p:cNvSpPr>
          <p:nvPr/>
        </p:nvSpPr>
        <p:spPr bwMode="auto">
          <a:xfrm>
            <a:off x="4716463" y="2702471"/>
            <a:ext cx="2879725" cy="360362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6511" name="Line 15"/>
          <p:cNvSpPr>
            <a:spLocks noChangeShapeType="1"/>
          </p:cNvSpPr>
          <p:nvPr/>
        </p:nvSpPr>
        <p:spPr bwMode="auto">
          <a:xfrm>
            <a:off x="5076825" y="2702471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6512" name="Text Box 16"/>
          <p:cNvSpPr txBox="1">
            <a:spLocks noChangeArrowheads="1"/>
          </p:cNvSpPr>
          <p:nvPr/>
        </p:nvSpPr>
        <p:spPr bwMode="auto">
          <a:xfrm>
            <a:off x="4716463" y="2702471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0</a:t>
            </a:r>
          </a:p>
        </p:txBody>
      </p:sp>
      <p:sp>
        <p:nvSpPr>
          <p:cNvPr id="106513" name="Line 17"/>
          <p:cNvSpPr>
            <a:spLocks noChangeShapeType="1"/>
          </p:cNvSpPr>
          <p:nvPr/>
        </p:nvSpPr>
        <p:spPr bwMode="auto">
          <a:xfrm>
            <a:off x="5435600" y="2702471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6514" name="Line 18"/>
          <p:cNvSpPr>
            <a:spLocks noChangeShapeType="1"/>
          </p:cNvSpPr>
          <p:nvPr/>
        </p:nvSpPr>
        <p:spPr bwMode="auto">
          <a:xfrm>
            <a:off x="5795963" y="2702471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6515" name="Text Box 19"/>
          <p:cNvSpPr txBox="1">
            <a:spLocks noChangeArrowheads="1"/>
          </p:cNvSpPr>
          <p:nvPr/>
        </p:nvSpPr>
        <p:spPr bwMode="auto">
          <a:xfrm>
            <a:off x="5076825" y="2702471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1</a:t>
            </a:r>
          </a:p>
        </p:txBody>
      </p:sp>
      <p:sp>
        <p:nvSpPr>
          <p:cNvPr id="106516" name="Text Box 20"/>
          <p:cNvSpPr txBox="1">
            <a:spLocks noChangeArrowheads="1"/>
          </p:cNvSpPr>
          <p:nvPr/>
        </p:nvSpPr>
        <p:spPr bwMode="auto">
          <a:xfrm>
            <a:off x="5435600" y="2702471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2</a:t>
            </a:r>
          </a:p>
        </p:txBody>
      </p:sp>
      <p:sp>
        <p:nvSpPr>
          <p:cNvPr id="106517" name="Text Box 21"/>
          <p:cNvSpPr txBox="1">
            <a:spLocks noChangeArrowheads="1"/>
          </p:cNvSpPr>
          <p:nvPr/>
        </p:nvSpPr>
        <p:spPr bwMode="auto">
          <a:xfrm>
            <a:off x="5795963" y="2702471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3</a:t>
            </a:r>
          </a:p>
        </p:txBody>
      </p:sp>
      <p:sp>
        <p:nvSpPr>
          <p:cNvPr id="106520" name="Line 24"/>
          <p:cNvSpPr>
            <a:spLocks noChangeShapeType="1"/>
          </p:cNvSpPr>
          <p:nvPr/>
        </p:nvSpPr>
        <p:spPr bwMode="auto">
          <a:xfrm>
            <a:off x="6156325" y="2702471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6521" name="Line 25"/>
          <p:cNvSpPr>
            <a:spLocks noChangeShapeType="1"/>
          </p:cNvSpPr>
          <p:nvPr/>
        </p:nvSpPr>
        <p:spPr bwMode="auto">
          <a:xfrm>
            <a:off x="6515100" y="2702471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6522" name="Line 26"/>
          <p:cNvSpPr>
            <a:spLocks noChangeShapeType="1"/>
          </p:cNvSpPr>
          <p:nvPr/>
        </p:nvSpPr>
        <p:spPr bwMode="auto">
          <a:xfrm>
            <a:off x="6875463" y="2702471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6523" name="Line 27"/>
          <p:cNvSpPr>
            <a:spLocks noChangeShapeType="1"/>
          </p:cNvSpPr>
          <p:nvPr/>
        </p:nvSpPr>
        <p:spPr bwMode="auto">
          <a:xfrm>
            <a:off x="7235825" y="2702471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6524" name="Line 28"/>
          <p:cNvSpPr>
            <a:spLocks noChangeShapeType="1"/>
          </p:cNvSpPr>
          <p:nvPr/>
        </p:nvSpPr>
        <p:spPr bwMode="auto">
          <a:xfrm>
            <a:off x="3563938" y="2846933"/>
            <a:ext cx="647700" cy="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6525" name="Rectangle 29"/>
          <p:cNvSpPr>
            <a:spLocks noChangeArrowheads="1"/>
          </p:cNvSpPr>
          <p:nvPr/>
        </p:nvSpPr>
        <p:spPr bwMode="auto">
          <a:xfrm>
            <a:off x="1692275" y="4142333"/>
            <a:ext cx="5759450" cy="360363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6526" name="Line 30"/>
          <p:cNvSpPr>
            <a:spLocks noChangeShapeType="1"/>
          </p:cNvSpPr>
          <p:nvPr/>
        </p:nvSpPr>
        <p:spPr bwMode="auto">
          <a:xfrm>
            <a:off x="2052638" y="4142333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6527" name="Text Box 31"/>
          <p:cNvSpPr txBox="1">
            <a:spLocks noChangeArrowheads="1"/>
          </p:cNvSpPr>
          <p:nvPr/>
        </p:nvSpPr>
        <p:spPr bwMode="auto">
          <a:xfrm>
            <a:off x="1692275" y="4142333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0</a:t>
            </a:r>
          </a:p>
        </p:txBody>
      </p:sp>
      <p:sp>
        <p:nvSpPr>
          <p:cNvPr id="106528" name="Line 32"/>
          <p:cNvSpPr>
            <a:spLocks noChangeShapeType="1"/>
          </p:cNvSpPr>
          <p:nvPr/>
        </p:nvSpPr>
        <p:spPr bwMode="auto">
          <a:xfrm>
            <a:off x="2411413" y="4142333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6529" name="Line 33"/>
          <p:cNvSpPr>
            <a:spLocks noChangeShapeType="1"/>
          </p:cNvSpPr>
          <p:nvPr/>
        </p:nvSpPr>
        <p:spPr bwMode="auto">
          <a:xfrm>
            <a:off x="2771775" y="4142333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6530" name="Text Box 34"/>
          <p:cNvSpPr txBox="1">
            <a:spLocks noChangeArrowheads="1"/>
          </p:cNvSpPr>
          <p:nvPr/>
        </p:nvSpPr>
        <p:spPr bwMode="auto">
          <a:xfrm>
            <a:off x="2052638" y="4142333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1</a:t>
            </a:r>
          </a:p>
        </p:txBody>
      </p:sp>
      <p:sp>
        <p:nvSpPr>
          <p:cNvPr id="106531" name="Text Box 35"/>
          <p:cNvSpPr txBox="1">
            <a:spLocks noChangeArrowheads="1"/>
          </p:cNvSpPr>
          <p:nvPr/>
        </p:nvSpPr>
        <p:spPr bwMode="auto">
          <a:xfrm>
            <a:off x="2411413" y="4142333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2</a:t>
            </a:r>
          </a:p>
        </p:txBody>
      </p:sp>
      <p:sp>
        <p:nvSpPr>
          <p:cNvPr id="106532" name="Text Box 36"/>
          <p:cNvSpPr txBox="1">
            <a:spLocks noChangeArrowheads="1"/>
          </p:cNvSpPr>
          <p:nvPr/>
        </p:nvSpPr>
        <p:spPr bwMode="auto">
          <a:xfrm>
            <a:off x="3132138" y="4142333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4</a:t>
            </a:r>
          </a:p>
        </p:txBody>
      </p:sp>
      <p:sp>
        <p:nvSpPr>
          <p:cNvPr id="106535" name="Line 39"/>
          <p:cNvSpPr>
            <a:spLocks noChangeShapeType="1"/>
          </p:cNvSpPr>
          <p:nvPr/>
        </p:nvSpPr>
        <p:spPr bwMode="auto">
          <a:xfrm>
            <a:off x="3132138" y="4142333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6536" name="Line 40"/>
          <p:cNvSpPr>
            <a:spLocks noChangeShapeType="1"/>
          </p:cNvSpPr>
          <p:nvPr/>
        </p:nvSpPr>
        <p:spPr bwMode="auto">
          <a:xfrm>
            <a:off x="3490913" y="4142333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6537" name="Line 41"/>
          <p:cNvSpPr>
            <a:spLocks noChangeShapeType="1"/>
          </p:cNvSpPr>
          <p:nvPr/>
        </p:nvSpPr>
        <p:spPr bwMode="auto">
          <a:xfrm>
            <a:off x="3851275" y="4142333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6538" name="Line 42"/>
          <p:cNvSpPr>
            <a:spLocks noChangeShapeType="1"/>
          </p:cNvSpPr>
          <p:nvPr/>
        </p:nvSpPr>
        <p:spPr bwMode="auto">
          <a:xfrm>
            <a:off x="4211638" y="4142333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6539" name="Line 43"/>
          <p:cNvSpPr>
            <a:spLocks noChangeShapeType="1"/>
          </p:cNvSpPr>
          <p:nvPr/>
        </p:nvSpPr>
        <p:spPr bwMode="auto">
          <a:xfrm>
            <a:off x="4572000" y="4142333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6540" name="Line 44"/>
          <p:cNvSpPr>
            <a:spLocks noChangeShapeType="1"/>
          </p:cNvSpPr>
          <p:nvPr/>
        </p:nvSpPr>
        <p:spPr bwMode="auto">
          <a:xfrm>
            <a:off x="4930775" y="4142333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6541" name="Line 45"/>
          <p:cNvSpPr>
            <a:spLocks noChangeShapeType="1"/>
          </p:cNvSpPr>
          <p:nvPr/>
        </p:nvSpPr>
        <p:spPr bwMode="auto">
          <a:xfrm>
            <a:off x="5291138" y="4142333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6542" name="Line 46"/>
          <p:cNvSpPr>
            <a:spLocks noChangeShapeType="1"/>
          </p:cNvSpPr>
          <p:nvPr/>
        </p:nvSpPr>
        <p:spPr bwMode="auto">
          <a:xfrm>
            <a:off x="5651500" y="4142333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6543" name="Line 47"/>
          <p:cNvSpPr>
            <a:spLocks noChangeShapeType="1"/>
          </p:cNvSpPr>
          <p:nvPr/>
        </p:nvSpPr>
        <p:spPr bwMode="auto">
          <a:xfrm>
            <a:off x="6010275" y="4142333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6544" name="Line 48"/>
          <p:cNvSpPr>
            <a:spLocks noChangeShapeType="1"/>
          </p:cNvSpPr>
          <p:nvPr/>
        </p:nvSpPr>
        <p:spPr bwMode="auto">
          <a:xfrm>
            <a:off x="6370638" y="4142333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6545" name="Line 49"/>
          <p:cNvSpPr>
            <a:spLocks noChangeShapeType="1"/>
          </p:cNvSpPr>
          <p:nvPr/>
        </p:nvSpPr>
        <p:spPr bwMode="auto">
          <a:xfrm>
            <a:off x="6731000" y="4142333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6546" name="Line 50"/>
          <p:cNvSpPr>
            <a:spLocks noChangeShapeType="1"/>
          </p:cNvSpPr>
          <p:nvPr/>
        </p:nvSpPr>
        <p:spPr bwMode="auto">
          <a:xfrm>
            <a:off x="7091363" y="4142333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6547" name="Text Box 51"/>
          <p:cNvSpPr txBox="1">
            <a:spLocks noChangeArrowheads="1"/>
          </p:cNvSpPr>
          <p:nvPr/>
        </p:nvSpPr>
        <p:spPr bwMode="auto">
          <a:xfrm>
            <a:off x="2771775" y="4142333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3</a:t>
            </a:r>
          </a:p>
        </p:txBody>
      </p:sp>
      <p:sp>
        <p:nvSpPr>
          <p:cNvPr id="106548" name="Line 52"/>
          <p:cNvSpPr>
            <a:spLocks noChangeShapeType="1"/>
          </p:cNvSpPr>
          <p:nvPr/>
        </p:nvSpPr>
        <p:spPr bwMode="auto">
          <a:xfrm flipV="1">
            <a:off x="6156325" y="3278733"/>
            <a:ext cx="719138" cy="6477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6549" name="Rectangle 53"/>
          <p:cNvSpPr>
            <a:spLocks noChangeArrowheads="1"/>
          </p:cNvSpPr>
          <p:nvPr/>
        </p:nvSpPr>
        <p:spPr bwMode="auto">
          <a:xfrm>
            <a:off x="2339975" y="4934496"/>
            <a:ext cx="2879725" cy="360362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6550" name="Line 54"/>
          <p:cNvSpPr>
            <a:spLocks noChangeShapeType="1"/>
          </p:cNvSpPr>
          <p:nvPr/>
        </p:nvSpPr>
        <p:spPr bwMode="auto">
          <a:xfrm>
            <a:off x="2700338" y="493449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6551" name="Text Box 55"/>
          <p:cNvSpPr txBox="1">
            <a:spLocks noChangeArrowheads="1"/>
          </p:cNvSpPr>
          <p:nvPr/>
        </p:nvSpPr>
        <p:spPr bwMode="auto">
          <a:xfrm>
            <a:off x="2339975" y="4934496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0</a:t>
            </a:r>
          </a:p>
        </p:txBody>
      </p:sp>
      <p:sp>
        <p:nvSpPr>
          <p:cNvPr id="106552" name="Line 56"/>
          <p:cNvSpPr>
            <a:spLocks noChangeShapeType="1"/>
          </p:cNvSpPr>
          <p:nvPr/>
        </p:nvSpPr>
        <p:spPr bwMode="auto">
          <a:xfrm>
            <a:off x="3059113" y="493449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6553" name="Line 57"/>
          <p:cNvSpPr>
            <a:spLocks noChangeShapeType="1"/>
          </p:cNvSpPr>
          <p:nvPr/>
        </p:nvSpPr>
        <p:spPr bwMode="auto">
          <a:xfrm>
            <a:off x="3419475" y="493449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6554" name="Text Box 58"/>
          <p:cNvSpPr txBox="1">
            <a:spLocks noChangeArrowheads="1"/>
          </p:cNvSpPr>
          <p:nvPr/>
        </p:nvSpPr>
        <p:spPr bwMode="auto">
          <a:xfrm>
            <a:off x="2700338" y="4934496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1</a:t>
            </a:r>
          </a:p>
        </p:txBody>
      </p:sp>
      <p:sp>
        <p:nvSpPr>
          <p:cNvPr id="106555" name="Text Box 59"/>
          <p:cNvSpPr txBox="1">
            <a:spLocks noChangeArrowheads="1"/>
          </p:cNvSpPr>
          <p:nvPr/>
        </p:nvSpPr>
        <p:spPr bwMode="auto">
          <a:xfrm>
            <a:off x="3059113" y="4934496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2</a:t>
            </a:r>
          </a:p>
        </p:txBody>
      </p:sp>
      <p:sp>
        <p:nvSpPr>
          <p:cNvPr id="106556" name="Text Box 60"/>
          <p:cNvSpPr txBox="1">
            <a:spLocks noChangeArrowheads="1"/>
          </p:cNvSpPr>
          <p:nvPr/>
        </p:nvSpPr>
        <p:spPr bwMode="auto">
          <a:xfrm>
            <a:off x="3419475" y="4934496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3</a:t>
            </a:r>
          </a:p>
        </p:txBody>
      </p:sp>
      <p:sp>
        <p:nvSpPr>
          <p:cNvPr id="106559" name="Line 63"/>
          <p:cNvSpPr>
            <a:spLocks noChangeShapeType="1"/>
          </p:cNvSpPr>
          <p:nvPr/>
        </p:nvSpPr>
        <p:spPr bwMode="auto">
          <a:xfrm>
            <a:off x="3779838" y="493449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6560" name="Line 64"/>
          <p:cNvSpPr>
            <a:spLocks noChangeShapeType="1"/>
          </p:cNvSpPr>
          <p:nvPr/>
        </p:nvSpPr>
        <p:spPr bwMode="auto">
          <a:xfrm>
            <a:off x="4138613" y="493449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6561" name="Line 65"/>
          <p:cNvSpPr>
            <a:spLocks noChangeShapeType="1"/>
          </p:cNvSpPr>
          <p:nvPr/>
        </p:nvSpPr>
        <p:spPr bwMode="auto">
          <a:xfrm>
            <a:off x="4498975" y="493449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6562" name="Line 66"/>
          <p:cNvSpPr>
            <a:spLocks noChangeShapeType="1"/>
          </p:cNvSpPr>
          <p:nvPr/>
        </p:nvSpPr>
        <p:spPr bwMode="auto">
          <a:xfrm>
            <a:off x="4859338" y="493449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6564" name="PubRRectCallout"/>
          <p:cNvSpPr>
            <a:spLocks noEditPoints="1" noChangeArrowheads="1"/>
          </p:cNvSpPr>
          <p:nvPr/>
        </p:nvSpPr>
        <p:spPr bwMode="auto">
          <a:xfrm>
            <a:off x="5508104" y="548681"/>
            <a:ext cx="3313112" cy="1656184"/>
          </a:xfrm>
          <a:custGeom>
            <a:avLst/>
            <a:gdLst>
              <a:gd name="G0" fmla="+- 0 0 0"/>
              <a:gd name="G1" fmla="+- 0 0 0"/>
              <a:gd name="T0" fmla="*/ 10800 w 21600"/>
              <a:gd name="T1" fmla="*/ 0 h 21600"/>
              <a:gd name="T2" fmla="*/ 0 w 21600"/>
              <a:gd name="T3" fmla="*/ 8638 h 21600"/>
              <a:gd name="T4" fmla="*/ 0 w 21600"/>
              <a:gd name="T5" fmla="*/ 21600 h 21600"/>
              <a:gd name="T6" fmla="*/ 10800 w 21600"/>
              <a:gd name="T7" fmla="*/ 17277 h 21600"/>
              <a:gd name="T8" fmla="*/ 21600 w 21600"/>
              <a:gd name="T9" fmla="*/ 8638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145 w 21600"/>
              <a:gd name="T16" fmla="*/ 145 h 21600"/>
              <a:gd name="T17" fmla="*/ 21409 w 21600"/>
              <a:gd name="T18" fmla="*/ 1710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532" y="0"/>
                </a:moveTo>
                <a:cubicBezTo>
                  <a:pt x="238" y="0"/>
                  <a:pt x="0" y="238"/>
                  <a:pt x="0" y="532"/>
                </a:cubicBezTo>
                <a:lnTo>
                  <a:pt x="0" y="16745"/>
                </a:lnTo>
                <a:cubicBezTo>
                  <a:pt x="0" y="17039"/>
                  <a:pt x="238" y="17277"/>
                  <a:pt x="532" y="17277"/>
                </a:cubicBezTo>
                <a:lnTo>
                  <a:pt x="2623" y="17277"/>
                </a:lnTo>
                <a:lnTo>
                  <a:pt x="0" y="21600"/>
                </a:lnTo>
                <a:lnTo>
                  <a:pt x="6515" y="17277"/>
                </a:lnTo>
                <a:lnTo>
                  <a:pt x="21016" y="17277"/>
                </a:lnTo>
                <a:cubicBezTo>
                  <a:pt x="21339" y="17277"/>
                  <a:pt x="21600" y="17039"/>
                  <a:pt x="21600" y="16745"/>
                </a:cubicBezTo>
                <a:lnTo>
                  <a:pt x="21600" y="532"/>
                </a:lnTo>
                <a:cubicBezTo>
                  <a:pt x="21600" y="238"/>
                  <a:pt x="21339" y="0"/>
                  <a:pt x="21016" y="0"/>
                </a:cubicBezTo>
                <a:close/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/>
          <a:lstStyle/>
          <a:p>
            <a:r>
              <a:rPr lang="en-US" sz="2400" dirty="0" err="1"/>
              <a:t>Wegen</a:t>
            </a:r>
            <a:r>
              <a:rPr lang="en-US" sz="2400" dirty="0"/>
              <a:t> </a:t>
            </a:r>
            <a:r>
              <a:rPr lang="en-US" sz="2400" dirty="0" err="1"/>
              <a:t>Kollisionen</a:t>
            </a:r>
            <a:r>
              <a:rPr lang="en-US" sz="2400" dirty="0"/>
              <a:t> </a:t>
            </a:r>
            <a:br>
              <a:rPr lang="en-US" sz="2400" dirty="0"/>
            </a:br>
            <a:r>
              <a:rPr lang="en-US" sz="2400" dirty="0" err="1"/>
              <a:t>evtl</a:t>
            </a:r>
            <a:r>
              <a:rPr lang="en-US" sz="2400" dirty="0"/>
              <a:t>. </a:t>
            </a:r>
            <a:r>
              <a:rPr lang="en-US" sz="2400" dirty="0" err="1"/>
              <a:t>für</a:t>
            </a:r>
            <a:r>
              <a:rPr lang="en-US" sz="2400" dirty="0"/>
              <a:t> </a:t>
            </a:r>
            <a:r>
              <a:rPr lang="en-US" sz="2400" dirty="0" err="1"/>
              <a:t>Hashtabelle</a:t>
            </a:r>
            <a:r>
              <a:rPr lang="en-US" sz="2400" dirty="0"/>
              <a:t> </a:t>
            </a:r>
          </a:p>
          <a:p>
            <a:r>
              <a:rPr lang="en-US" sz="2400" dirty="0" err="1"/>
              <a:t>schon</a:t>
            </a:r>
            <a:r>
              <a:rPr lang="en-US" sz="2400" dirty="0"/>
              <a:t> ab n&gt;m/2 </a:t>
            </a:r>
            <a:r>
              <a:rPr lang="en-US" sz="2400" dirty="0" err="1"/>
              <a:t>nötig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35104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6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56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30EF2-15DA-8D46-9E39-A3DBD0064BD1}" type="slidenum">
              <a:rPr lang="de-DE"/>
              <a:pPr/>
              <a:t>22</a:t>
            </a:fld>
            <a:endParaRPr lang="de-DE"/>
          </a:p>
        </p:txBody>
      </p:sp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Dynamische Hashtabelle: Potential</a:t>
            </a:r>
          </a:p>
        </p:txBody>
      </p:sp>
      <p:sp>
        <p:nvSpPr>
          <p:cNvPr id="107523" name="Rectangle 3"/>
          <p:cNvSpPr>
            <a:spLocks noChangeArrowheads="1"/>
          </p:cNvSpPr>
          <p:nvPr/>
        </p:nvSpPr>
        <p:spPr bwMode="auto">
          <a:xfrm>
            <a:off x="1258888" y="1557239"/>
            <a:ext cx="2879725" cy="360362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7524" name="Line 4"/>
          <p:cNvSpPr>
            <a:spLocks noChangeShapeType="1"/>
          </p:cNvSpPr>
          <p:nvPr/>
        </p:nvSpPr>
        <p:spPr bwMode="auto">
          <a:xfrm>
            <a:off x="1619250" y="1557239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525" name="Text Box 5"/>
          <p:cNvSpPr txBox="1">
            <a:spLocks noChangeArrowheads="1"/>
          </p:cNvSpPr>
          <p:nvPr/>
        </p:nvSpPr>
        <p:spPr bwMode="auto">
          <a:xfrm>
            <a:off x="1258888" y="155723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0</a:t>
            </a:r>
          </a:p>
        </p:txBody>
      </p:sp>
      <p:sp>
        <p:nvSpPr>
          <p:cNvPr id="107526" name="Line 6"/>
          <p:cNvSpPr>
            <a:spLocks noChangeShapeType="1"/>
          </p:cNvSpPr>
          <p:nvPr/>
        </p:nvSpPr>
        <p:spPr bwMode="auto">
          <a:xfrm>
            <a:off x="1978025" y="1557239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527" name="Line 7"/>
          <p:cNvSpPr>
            <a:spLocks noChangeShapeType="1"/>
          </p:cNvSpPr>
          <p:nvPr/>
        </p:nvSpPr>
        <p:spPr bwMode="auto">
          <a:xfrm>
            <a:off x="2338388" y="1557239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528" name="Text Box 8"/>
          <p:cNvSpPr txBox="1">
            <a:spLocks noChangeArrowheads="1"/>
          </p:cNvSpPr>
          <p:nvPr/>
        </p:nvSpPr>
        <p:spPr bwMode="auto">
          <a:xfrm>
            <a:off x="1619250" y="155723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1</a:t>
            </a:r>
          </a:p>
        </p:txBody>
      </p:sp>
      <p:sp>
        <p:nvSpPr>
          <p:cNvPr id="107529" name="Text Box 9"/>
          <p:cNvSpPr txBox="1">
            <a:spLocks noChangeArrowheads="1"/>
          </p:cNvSpPr>
          <p:nvPr/>
        </p:nvSpPr>
        <p:spPr bwMode="auto">
          <a:xfrm>
            <a:off x="1978025" y="155723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2</a:t>
            </a:r>
          </a:p>
        </p:txBody>
      </p:sp>
      <p:sp>
        <p:nvSpPr>
          <p:cNvPr id="107530" name="Text Box 10"/>
          <p:cNvSpPr txBox="1">
            <a:spLocks noChangeArrowheads="1"/>
          </p:cNvSpPr>
          <p:nvPr/>
        </p:nvSpPr>
        <p:spPr bwMode="auto">
          <a:xfrm>
            <a:off x="2338388" y="155723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3</a:t>
            </a:r>
          </a:p>
        </p:txBody>
      </p:sp>
      <p:sp>
        <p:nvSpPr>
          <p:cNvPr id="107533" name="Line 13"/>
          <p:cNvSpPr>
            <a:spLocks noChangeShapeType="1"/>
          </p:cNvSpPr>
          <p:nvPr/>
        </p:nvSpPr>
        <p:spPr bwMode="auto">
          <a:xfrm>
            <a:off x="2698750" y="1557239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534" name="Line 14"/>
          <p:cNvSpPr>
            <a:spLocks noChangeShapeType="1"/>
          </p:cNvSpPr>
          <p:nvPr/>
        </p:nvSpPr>
        <p:spPr bwMode="auto">
          <a:xfrm>
            <a:off x="3057525" y="1557239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535" name="Line 15"/>
          <p:cNvSpPr>
            <a:spLocks noChangeShapeType="1"/>
          </p:cNvSpPr>
          <p:nvPr/>
        </p:nvSpPr>
        <p:spPr bwMode="auto">
          <a:xfrm>
            <a:off x="3417888" y="1557239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536" name="Line 16"/>
          <p:cNvSpPr>
            <a:spLocks noChangeShapeType="1"/>
          </p:cNvSpPr>
          <p:nvPr/>
        </p:nvSpPr>
        <p:spPr bwMode="auto">
          <a:xfrm>
            <a:off x="3778250" y="1557239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537" name="Rectangle 17"/>
          <p:cNvSpPr>
            <a:spLocks noChangeArrowheads="1"/>
          </p:cNvSpPr>
          <p:nvPr/>
        </p:nvSpPr>
        <p:spPr bwMode="auto">
          <a:xfrm>
            <a:off x="1258888" y="2204939"/>
            <a:ext cx="2879725" cy="360362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7538" name="Line 18"/>
          <p:cNvSpPr>
            <a:spLocks noChangeShapeType="1"/>
          </p:cNvSpPr>
          <p:nvPr/>
        </p:nvSpPr>
        <p:spPr bwMode="auto">
          <a:xfrm>
            <a:off x="1619250" y="2204939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539" name="Text Box 19"/>
          <p:cNvSpPr txBox="1">
            <a:spLocks noChangeArrowheads="1"/>
          </p:cNvSpPr>
          <p:nvPr/>
        </p:nvSpPr>
        <p:spPr bwMode="auto">
          <a:xfrm>
            <a:off x="1258888" y="220493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0</a:t>
            </a:r>
          </a:p>
        </p:txBody>
      </p:sp>
      <p:sp>
        <p:nvSpPr>
          <p:cNvPr id="107540" name="Line 20"/>
          <p:cNvSpPr>
            <a:spLocks noChangeShapeType="1"/>
          </p:cNvSpPr>
          <p:nvPr/>
        </p:nvSpPr>
        <p:spPr bwMode="auto">
          <a:xfrm>
            <a:off x="1978025" y="2204939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541" name="Line 21"/>
          <p:cNvSpPr>
            <a:spLocks noChangeShapeType="1"/>
          </p:cNvSpPr>
          <p:nvPr/>
        </p:nvSpPr>
        <p:spPr bwMode="auto">
          <a:xfrm>
            <a:off x="2338388" y="2204939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542" name="Text Box 22"/>
          <p:cNvSpPr txBox="1">
            <a:spLocks noChangeArrowheads="1"/>
          </p:cNvSpPr>
          <p:nvPr/>
        </p:nvSpPr>
        <p:spPr bwMode="auto">
          <a:xfrm>
            <a:off x="1619250" y="220493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1</a:t>
            </a:r>
          </a:p>
        </p:txBody>
      </p:sp>
      <p:sp>
        <p:nvSpPr>
          <p:cNvPr id="107543" name="Text Box 23"/>
          <p:cNvSpPr txBox="1">
            <a:spLocks noChangeArrowheads="1"/>
          </p:cNvSpPr>
          <p:nvPr/>
        </p:nvSpPr>
        <p:spPr bwMode="auto">
          <a:xfrm>
            <a:off x="1978025" y="220493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2</a:t>
            </a:r>
          </a:p>
        </p:txBody>
      </p:sp>
      <p:sp>
        <p:nvSpPr>
          <p:cNvPr id="107544" name="Text Box 24"/>
          <p:cNvSpPr txBox="1">
            <a:spLocks noChangeArrowheads="1"/>
          </p:cNvSpPr>
          <p:nvPr/>
        </p:nvSpPr>
        <p:spPr bwMode="auto">
          <a:xfrm>
            <a:off x="2338388" y="220493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3</a:t>
            </a:r>
          </a:p>
        </p:txBody>
      </p:sp>
      <p:sp>
        <p:nvSpPr>
          <p:cNvPr id="107547" name="Line 27"/>
          <p:cNvSpPr>
            <a:spLocks noChangeShapeType="1"/>
          </p:cNvSpPr>
          <p:nvPr/>
        </p:nvSpPr>
        <p:spPr bwMode="auto">
          <a:xfrm>
            <a:off x="2698750" y="2204939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548" name="Line 28"/>
          <p:cNvSpPr>
            <a:spLocks noChangeShapeType="1"/>
          </p:cNvSpPr>
          <p:nvPr/>
        </p:nvSpPr>
        <p:spPr bwMode="auto">
          <a:xfrm>
            <a:off x="3057525" y="2204939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549" name="Line 29"/>
          <p:cNvSpPr>
            <a:spLocks noChangeShapeType="1"/>
          </p:cNvSpPr>
          <p:nvPr/>
        </p:nvSpPr>
        <p:spPr bwMode="auto">
          <a:xfrm>
            <a:off x="3417888" y="2204939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550" name="Line 30"/>
          <p:cNvSpPr>
            <a:spLocks noChangeShapeType="1"/>
          </p:cNvSpPr>
          <p:nvPr/>
        </p:nvSpPr>
        <p:spPr bwMode="auto">
          <a:xfrm>
            <a:off x="3778250" y="2204939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551" name="Rectangle 31"/>
          <p:cNvSpPr>
            <a:spLocks noChangeArrowheads="1"/>
          </p:cNvSpPr>
          <p:nvPr/>
        </p:nvSpPr>
        <p:spPr bwMode="auto">
          <a:xfrm>
            <a:off x="1258888" y="2854226"/>
            <a:ext cx="2879725" cy="360363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7552" name="Line 32"/>
          <p:cNvSpPr>
            <a:spLocks noChangeShapeType="1"/>
          </p:cNvSpPr>
          <p:nvPr/>
        </p:nvSpPr>
        <p:spPr bwMode="auto">
          <a:xfrm>
            <a:off x="1619250" y="28542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553" name="Text Box 33"/>
          <p:cNvSpPr txBox="1">
            <a:spLocks noChangeArrowheads="1"/>
          </p:cNvSpPr>
          <p:nvPr/>
        </p:nvSpPr>
        <p:spPr bwMode="auto">
          <a:xfrm>
            <a:off x="1258888" y="28542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0</a:t>
            </a:r>
          </a:p>
        </p:txBody>
      </p:sp>
      <p:sp>
        <p:nvSpPr>
          <p:cNvPr id="107554" name="Line 34"/>
          <p:cNvSpPr>
            <a:spLocks noChangeShapeType="1"/>
          </p:cNvSpPr>
          <p:nvPr/>
        </p:nvSpPr>
        <p:spPr bwMode="auto">
          <a:xfrm>
            <a:off x="1978025" y="28542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555" name="Line 35"/>
          <p:cNvSpPr>
            <a:spLocks noChangeShapeType="1"/>
          </p:cNvSpPr>
          <p:nvPr/>
        </p:nvSpPr>
        <p:spPr bwMode="auto">
          <a:xfrm>
            <a:off x="2338388" y="28542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556" name="Text Box 36"/>
          <p:cNvSpPr txBox="1">
            <a:spLocks noChangeArrowheads="1"/>
          </p:cNvSpPr>
          <p:nvPr/>
        </p:nvSpPr>
        <p:spPr bwMode="auto">
          <a:xfrm>
            <a:off x="1619250" y="28542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1</a:t>
            </a:r>
          </a:p>
        </p:txBody>
      </p:sp>
      <p:sp>
        <p:nvSpPr>
          <p:cNvPr id="107557" name="Text Box 37"/>
          <p:cNvSpPr txBox="1">
            <a:spLocks noChangeArrowheads="1"/>
          </p:cNvSpPr>
          <p:nvPr/>
        </p:nvSpPr>
        <p:spPr bwMode="auto">
          <a:xfrm>
            <a:off x="1978025" y="28542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2</a:t>
            </a:r>
          </a:p>
        </p:txBody>
      </p:sp>
      <p:sp>
        <p:nvSpPr>
          <p:cNvPr id="107558" name="Text Box 38"/>
          <p:cNvSpPr txBox="1">
            <a:spLocks noChangeArrowheads="1"/>
          </p:cNvSpPr>
          <p:nvPr/>
        </p:nvSpPr>
        <p:spPr bwMode="auto">
          <a:xfrm>
            <a:off x="2338388" y="28542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3</a:t>
            </a:r>
          </a:p>
        </p:txBody>
      </p:sp>
      <p:sp>
        <p:nvSpPr>
          <p:cNvPr id="107561" name="Line 41"/>
          <p:cNvSpPr>
            <a:spLocks noChangeShapeType="1"/>
          </p:cNvSpPr>
          <p:nvPr/>
        </p:nvSpPr>
        <p:spPr bwMode="auto">
          <a:xfrm>
            <a:off x="2698750" y="28542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562" name="Line 42"/>
          <p:cNvSpPr>
            <a:spLocks noChangeShapeType="1"/>
          </p:cNvSpPr>
          <p:nvPr/>
        </p:nvSpPr>
        <p:spPr bwMode="auto">
          <a:xfrm>
            <a:off x="3057525" y="28542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563" name="Line 43"/>
          <p:cNvSpPr>
            <a:spLocks noChangeShapeType="1"/>
          </p:cNvSpPr>
          <p:nvPr/>
        </p:nvSpPr>
        <p:spPr bwMode="auto">
          <a:xfrm>
            <a:off x="3417888" y="28542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564" name="Line 44"/>
          <p:cNvSpPr>
            <a:spLocks noChangeShapeType="1"/>
          </p:cNvSpPr>
          <p:nvPr/>
        </p:nvSpPr>
        <p:spPr bwMode="auto">
          <a:xfrm>
            <a:off x="3778250" y="28542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565" name="Text Box 45"/>
          <p:cNvSpPr txBox="1">
            <a:spLocks noChangeArrowheads="1"/>
          </p:cNvSpPr>
          <p:nvPr/>
        </p:nvSpPr>
        <p:spPr bwMode="auto">
          <a:xfrm>
            <a:off x="2698750" y="220493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4</a:t>
            </a:r>
          </a:p>
        </p:txBody>
      </p:sp>
      <p:sp>
        <p:nvSpPr>
          <p:cNvPr id="107566" name="Text Box 46"/>
          <p:cNvSpPr txBox="1">
            <a:spLocks noChangeArrowheads="1"/>
          </p:cNvSpPr>
          <p:nvPr/>
        </p:nvSpPr>
        <p:spPr bwMode="auto">
          <a:xfrm>
            <a:off x="2698750" y="28542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4</a:t>
            </a:r>
          </a:p>
        </p:txBody>
      </p:sp>
      <p:sp>
        <p:nvSpPr>
          <p:cNvPr id="107567" name="Text Box 47"/>
          <p:cNvSpPr txBox="1">
            <a:spLocks noChangeArrowheads="1"/>
          </p:cNvSpPr>
          <p:nvPr/>
        </p:nvSpPr>
        <p:spPr bwMode="auto">
          <a:xfrm>
            <a:off x="3059113" y="28542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5</a:t>
            </a:r>
          </a:p>
        </p:txBody>
      </p:sp>
      <p:sp>
        <p:nvSpPr>
          <p:cNvPr id="107568" name="Rectangle 48"/>
          <p:cNvSpPr>
            <a:spLocks noChangeArrowheads="1"/>
          </p:cNvSpPr>
          <p:nvPr/>
        </p:nvSpPr>
        <p:spPr bwMode="auto">
          <a:xfrm>
            <a:off x="1258888" y="3501926"/>
            <a:ext cx="2879725" cy="360363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7569" name="Line 49"/>
          <p:cNvSpPr>
            <a:spLocks noChangeShapeType="1"/>
          </p:cNvSpPr>
          <p:nvPr/>
        </p:nvSpPr>
        <p:spPr bwMode="auto">
          <a:xfrm>
            <a:off x="1619250" y="35019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570" name="Text Box 50"/>
          <p:cNvSpPr txBox="1">
            <a:spLocks noChangeArrowheads="1"/>
          </p:cNvSpPr>
          <p:nvPr/>
        </p:nvSpPr>
        <p:spPr bwMode="auto">
          <a:xfrm>
            <a:off x="1258888" y="35019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0</a:t>
            </a:r>
          </a:p>
        </p:txBody>
      </p:sp>
      <p:sp>
        <p:nvSpPr>
          <p:cNvPr id="107571" name="Line 51"/>
          <p:cNvSpPr>
            <a:spLocks noChangeShapeType="1"/>
          </p:cNvSpPr>
          <p:nvPr/>
        </p:nvSpPr>
        <p:spPr bwMode="auto">
          <a:xfrm>
            <a:off x="1978025" y="35019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572" name="Line 52"/>
          <p:cNvSpPr>
            <a:spLocks noChangeShapeType="1"/>
          </p:cNvSpPr>
          <p:nvPr/>
        </p:nvSpPr>
        <p:spPr bwMode="auto">
          <a:xfrm>
            <a:off x="2338388" y="35019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573" name="Text Box 53"/>
          <p:cNvSpPr txBox="1">
            <a:spLocks noChangeArrowheads="1"/>
          </p:cNvSpPr>
          <p:nvPr/>
        </p:nvSpPr>
        <p:spPr bwMode="auto">
          <a:xfrm>
            <a:off x="1619250" y="35019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1</a:t>
            </a:r>
          </a:p>
        </p:txBody>
      </p:sp>
      <p:sp>
        <p:nvSpPr>
          <p:cNvPr id="107574" name="Text Box 54"/>
          <p:cNvSpPr txBox="1">
            <a:spLocks noChangeArrowheads="1"/>
          </p:cNvSpPr>
          <p:nvPr/>
        </p:nvSpPr>
        <p:spPr bwMode="auto">
          <a:xfrm>
            <a:off x="1978025" y="35019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2</a:t>
            </a:r>
          </a:p>
        </p:txBody>
      </p:sp>
      <p:sp>
        <p:nvSpPr>
          <p:cNvPr id="107575" name="Text Box 55"/>
          <p:cNvSpPr txBox="1">
            <a:spLocks noChangeArrowheads="1"/>
          </p:cNvSpPr>
          <p:nvPr/>
        </p:nvSpPr>
        <p:spPr bwMode="auto">
          <a:xfrm>
            <a:off x="2338388" y="35019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3</a:t>
            </a:r>
          </a:p>
        </p:txBody>
      </p:sp>
      <p:sp>
        <p:nvSpPr>
          <p:cNvPr id="107578" name="Line 58"/>
          <p:cNvSpPr>
            <a:spLocks noChangeShapeType="1"/>
          </p:cNvSpPr>
          <p:nvPr/>
        </p:nvSpPr>
        <p:spPr bwMode="auto">
          <a:xfrm>
            <a:off x="2698750" y="35019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579" name="Line 59"/>
          <p:cNvSpPr>
            <a:spLocks noChangeShapeType="1"/>
          </p:cNvSpPr>
          <p:nvPr/>
        </p:nvSpPr>
        <p:spPr bwMode="auto">
          <a:xfrm>
            <a:off x="3057525" y="35019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580" name="Line 60"/>
          <p:cNvSpPr>
            <a:spLocks noChangeShapeType="1"/>
          </p:cNvSpPr>
          <p:nvPr/>
        </p:nvSpPr>
        <p:spPr bwMode="auto">
          <a:xfrm>
            <a:off x="3417888" y="35019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581" name="Line 61"/>
          <p:cNvSpPr>
            <a:spLocks noChangeShapeType="1"/>
          </p:cNvSpPr>
          <p:nvPr/>
        </p:nvSpPr>
        <p:spPr bwMode="auto">
          <a:xfrm>
            <a:off x="3778250" y="35019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582" name="Text Box 62"/>
          <p:cNvSpPr txBox="1">
            <a:spLocks noChangeArrowheads="1"/>
          </p:cNvSpPr>
          <p:nvPr/>
        </p:nvSpPr>
        <p:spPr bwMode="auto">
          <a:xfrm>
            <a:off x="2698750" y="35019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4</a:t>
            </a:r>
          </a:p>
        </p:txBody>
      </p:sp>
      <p:sp>
        <p:nvSpPr>
          <p:cNvPr id="107583" name="Text Box 63"/>
          <p:cNvSpPr txBox="1">
            <a:spLocks noChangeArrowheads="1"/>
          </p:cNvSpPr>
          <p:nvPr/>
        </p:nvSpPr>
        <p:spPr bwMode="auto">
          <a:xfrm>
            <a:off x="3059113" y="35019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5</a:t>
            </a:r>
          </a:p>
        </p:txBody>
      </p:sp>
      <p:sp>
        <p:nvSpPr>
          <p:cNvPr id="107584" name="Text Box 64"/>
          <p:cNvSpPr txBox="1">
            <a:spLocks noChangeArrowheads="1"/>
          </p:cNvSpPr>
          <p:nvPr/>
        </p:nvSpPr>
        <p:spPr bwMode="auto">
          <a:xfrm>
            <a:off x="3417888" y="35019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6</a:t>
            </a:r>
          </a:p>
        </p:txBody>
      </p:sp>
      <p:sp>
        <p:nvSpPr>
          <p:cNvPr id="107585" name="Rectangle 65"/>
          <p:cNvSpPr>
            <a:spLocks noChangeArrowheads="1"/>
          </p:cNvSpPr>
          <p:nvPr/>
        </p:nvSpPr>
        <p:spPr bwMode="auto">
          <a:xfrm>
            <a:off x="1258888" y="4149626"/>
            <a:ext cx="2879725" cy="360363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7586" name="Line 66"/>
          <p:cNvSpPr>
            <a:spLocks noChangeShapeType="1"/>
          </p:cNvSpPr>
          <p:nvPr/>
        </p:nvSpPr>
        <p:spPr bwMode="auto">
          <a:xfrm>
            <a:off x="1619250" y="41496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587" name="Text Box 67"/>
          <p:cNvSpPr txBox="1">
            <a:spLocks noChangeArrowheads="1"/>
          </p:cNvSpPr>
          <p:nvPr/>
        </p:nvSpPr>
        <p:spPr bwMode="auto">
          <a:xfrm>
            <a:off x="1258888" y="41496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0</a:t>
            </a:r>
          </a:p>
        </p:txBody>
      </p:sp>
      <p:sp>
        <p:nvSpPr>
          <p:cNvPr id="107588" name="Line 68"/>
          <p:cNvSpPr>
            <a:spLocks noChangeShapeType="1"/>
          </p:cNvSpPr>
          <p:nvPr/>
        </p:nvSpPr>
        <p:spPr bwMode="auto">
          <a:xfrm>
            <a:off x="1978025" y="41496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589" name="Line 69"/>
          <p:cNvSpPr>
            <a:spLocks noChangeShapeType="1"/>
          </p:cNvSpPr>
          <p:nvPr/>
        </p:nvSpPr>
        <p:spPr bwMode="auto">
          <a:xfrm>
            <a:off x="2338388" y="41496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590" name="Text Box 70"/>
          <p:cNvSpPr txBox="1">
            <a:spLocks noChangeArrowheads="1"/>
          </p:cNvSpPr>
          <p:nvPr/>
        </p:nvSpPr>
        <p:spPr bwMode="auto">
          <a:xfrm>
            <a:off x="1619250" y="41496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1</a:t>
            </a:r>
          </a:p>
        </p:txBody>
      </p:sp>
      <p:sp>
        <p:nvSpPr>
          <p:cNvPr id="107591" name="Text Box 71"/>
          <p:cNvSpPr txBox="1">
            <a:spLocks noChangeArrowheads="1"/>
          </p:cNvSpPr>
          <p:nvPr/>
        </p:nvSpPr>
        <p:spPr bwMode="auto">
          <a:xfrm>
            <a:off x="1978025" y="41496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2</a:t>
            </a:r>
          </a:p>
        </p:txBody>
      </p:sp>
      <p:sp>
        <p:nvSpPr>
          <p:cNvPr id="107592" name="Text Box 72"/>
          <p:cNvSpPr txBox="1">
            <a:spLocks noChangeArrowheads="1"/>
          </p:cNvSpPr>
          <p:nvPr/>
        </p:nvSpPr>
        <p:spPr bwMode="auto">
          <a:xfrm>
            <a:off x="2338388" y="41496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3</a:t>
            </a:r>
          </a:p>
        </p:txBody>
      </p:sp>
      <p:sp>
        <p:nvSpPr>
          <p:cNvPr id="107595" name="Line 75"/>
          <p:cNvSpPr>
            <a:spLocks noChangeShapeType="1"/>
          </p:cNvSpPr>
          <p:nvPr/>
        </p:nvSpPr>
        <p:spPr bwMode="auto">
          <a:xfrm>
            <a:off x="2698750" y="41496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596" name="Line 76"/>
          <p:cNvSpPr>
            <a:spLocks noChangeShapeType="1"/>
          </p:cNvSpPr>
          <p:nvPr/>
        </p:nvSpPr>
        <p:spPr bwMode="auto">
          <a:xfrm>
            <a:off x="3057525" y="41496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597" name="Line 77"/>
          <p:cNvSpPr>
            <a:spLocks noChangeShapeType="1"/>
          </p:cNvSpPr>
          <p:nvPr/>
        </p:nvSpPr>
        <p:spPr bwMode="auto">
          <a:xfrm>
            <a:off x="3417888" y="41496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598" name="Line 78"/>
          <p:cNvSpPr>
            <a:spLocks noChangeShapeType="1"/>
          </p:cNvSpPr>
          <p:nvPr/>
        </p:nvSpPr>
        <p:spPr bwMode="auto">
          <a:xfrm>
            <a:off x="3778250" y="41496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599" name="Text Box 79"/>
          <p:cNvSpPr txBox="1">
            <a:spLocks noChangeArrowheads="1"/>
          </p:cNvSpPr>
          <p:nvPr/>
        </p:nvSpPr>
        <p:spPr bwMode="auto">
          <a:xfrm>
            <a:off x="2698750" y="41496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4</a:t>
            </a:r>
          </a:p>
        </p:txBody>
      </p:sp>
      <p:sp>
        <p:nvSpPr>
          <p:cNvPr id="107600" name="Text Box 80"/>
          <p:cNvSpPr txBox="1">
            <a:spLocks noChangeArrowheads="1"/>
          </p:cNvSpPr>
          <p:nvPr/>
        </p:nvSpPr>
        <p:spPr bwMode="auto">
          <a:xfrm>
            <a:off x="3059113" y="41496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5</a:t>
            </a:r>
          </a:p>
        </p:txBody>
      </p:sp>
      <p:sp>
        <p:nvSpPr>
          <p:cNvPr id="107601" name="Text Box 81"/>
          <p:cNvSpPr txBox="1">
            <a:spLocks noChangeArrowheads="1"/>
          </p:cNvSpPr>
          <p:nvPr/>
        </p:nvSpPr>
        <p:spPr bwMode="auto">
          <a:xfrm>
            <a:off x="3417888" y="41496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6</a:t>
            </a:r>
          </a:p>
        </p:txBody>
      </p:sp>
      <p:sp>
        <p:nvSpPr>
          <p:cNvPr id="107602" name="Text Box 82"/>
          <p:cNvSpPr txBox="1">
            <a:spLocks noChangeArrowheads="1"/>
          </p:cNvSpPr>
          <p:nvPr/>
        </p:nvSpPr>
        <p:spPr bwMode="auto">
          <a:xfrm>
            <a:off x="3778250" y="41496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7</a:t>
            </a:r>
          </a:p>
        </p:txBody>
      </p:sp>
      <p:sp>
        <p:nvSpPr>
          <p:cNvPr id="107603" name="Rectangle 83"/>
          <p:cNvSpPr>
            <a:spLocks noChangeArrowheads="1"/>
          </p:cNvSpPr>
          <p:nvPr/>
        </p:nvSpPr>
        <p:spPr bwMode="auto">
          <a:xfrm>
            <a:off x="1258888" y="4797326"/>
            <a:ext cx="5759450" cy="360363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7604" name="Line 84"/>
          <p:cNvSpPr>
            <a:spLocks noChangeShapeType="1"/>
          </p:cNvSpPr>
          <p:nvPr/>
        </p:nvSpPr>
        <p:spPr bwMode="auto">
          <a:xfrm>
            <a:off x="1619250" y="47973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605" name="Text Box 85"/>
          <p:cNvSpPr txBox="1">
            <a:spLocks noChangeArrowheads="1"/>
          </p:cNvSpPr>
          <p:nvPr/>
        </p:nvSpPr>
        <p:spPr bwMode="auto">
          <a:xfrm>
            <a:off x="1258888" y="47973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0</a:t>
            </a:r>
          </a:p>
        </p:txBody>
      </p:sp>
      <p:sp>
        <p:nvSpPr>
          <p:cNvPr id="107606" name="Line 86"/>
          <p:cNvSpPr>
            <a:spLocks noChangeShapeType="1"/>
          </p:cNvSpPr>
          <p:nvPr/>
        </p:nvSpPr>
        <p:spPr bwMode="auto">
          <a:xfrm>
            <a:off x="1978025" y="47973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607" name="Line 87"/>
          <p:cNvSpPr>
            <a:spLocks noChangeShapeType="1"/>
          </p:cNvSpPr>
          <p:nvPr/>
        </p:nvSpPr>
        <p:spPr bwMode="auto">
          <a:xfrm>
            <a:off x="2338388" y="47973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608" name="Text Box 88"/>
          <p:cNvSpPr txBox="1">
            <a:spLocks noChangeArrowheads="1"/>
          </p:cNvSpPr>
          <p:nvPr/>
        </p:nvSpPr>
        <p:spPr bwMode="auto">
          <a:xfrm>
            <a:off x="1619250" y="47973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1</a:t>
            </a:r>
          </a:p>
        </p:txBody>
      </p:sp>
      <p:sp>
        <p:nvSpPr>
          <p:cNvPr id="107609" name="Text Box 89"/>
          <p:cNvSpPr txBox="1">
            <a:spLocks noChangeArrowheads="1"/>
          </p:cNvSpPr>
          <p:nvPr/>
        </p:nvSpPr>
        <p:spPr bwMode="auto">
          <a:xfrm>
            <a:off x="1978025" y="47973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2</a:t>
            </a:r>
          </a:p>
        </p:txBody>
      </p:sp>
      <p:sp>
        <p:nvSpPr>
          <p:cNvPr id="107610" name="Text Box 90"/>
          <p:cNvSpPr txBox="1">
            <a:spLocks noChangeArrowheads="1"/>
          </p:cNvSpPr>
          <p:nvPr/>
        </p:nvSpPr>
        <p:spPr bwMode="auto">
          <a:xfrm>
            <a:off x="2698750" y="47973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4</a:t>
            </a:r>
          </a:p>
        </p:txBody>
      </p:sp>
      <p:sp>
        <p:nvSpPr>
          <p:cNvPr id="107613" name="Line 93"/>
          <p:cNvSpPr>
            <a:spLocks noChangeShapeType="1"/>
          </p:cNvSpPr>
          <p:nvPr/>
        </p:nvSpPr>
        <p:spPr bwMode="auto">
          <a:xfrm>
            <a:off x="2698750" y="47973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614" name="Line 94"/>
          <p:cNvSpPr>
            <a:spLocks noChangeShapeType="1"/>
          </p:cNvSpPr>
          <p:nvPr/>
        </p:nvSpPr>
        <p:spPr bwMode="auto">
          <a:xfrm>
            <a:off x="3057525" y="47973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615" name="Line 95"/>
          <p:cNvSpPr>
            <a:spLocks noChangeShapeType="1"/>
          </p:cNvSpPr>
          <p:nvPr/>
        </p:nvSpPr>
        <p:spPr bwMode="auto">
          <a:xfrm>
            <a:off x="3417888" y="47973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616" name="Line 96"/>
          <p:cNvSpPr>
            <a:spLocks noChangeShapeType="1"/>
          </p:cNvSpPr>
          <p:nvPr/>
        </p:nvSpPr>
        <p:spPr bwMode="auto">
          <a:xfrm>
            <a:off x="3778250" y="47973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617" name="Line 97"/>
          <p:cNvSpPr>
            <a:spLocks noChangeShapeType="1"/>
          </p:cNvSpPr>
          <p:nvPr/>
        </p:nvSpPr>
        <p:spPr bwMode="auto">
          <a:xfrm>
            <a:off x="4138613" y="47973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618" name="Line 98"/>
          <p:cNvSpPr>
            <a:spLocks noChangeShapeType="1"/>
          </p:cNvSpPr>
          <p:nvPr/>
        </p:nvSpPr>
        <p:spPr bwMode="auto">
          <a:xfrm>
            <a:off x="4497388" y="47973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619" name="Line 99"/>
          <p:cNvSpPr>
            <a:spLocks noChangeShapeType="1"/>
          </p:cNvSpPr>
          <p:nvPr/>
        </p:nvSpPr>
        <p:spPr bwMode="auto">
          <a:xfrm>
            <a:off x="4857750" y="47973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620" name="Line 100"/>
          <p:cNvSpPr>
            <a:spLocks noChangeShapeType="1"/>
          </p:cNvSpPr>
          <p:nvPr/>
        </p:nvSpPr>
        <p:spPr bwMode="auto">
          <a:xfrm>
            <a:off x="5218113" y="47973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621" name="Line 101"/>
          <p:cNvSpPr>
            <a:spLocks noChangeShapeType="1"/>
          </p:cNvSpPr>
          <p:nvPr/>
        </p:nvSpPr>
        <p:spPr bwMode="auto">
          <a:xfrm>
            <a:off x="5576888" y="47973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622" name="Line 102"/>
          <p:cNvSpPr>
            <a:spLocks noChangeShapeType="1"/>
          </p:cNvSpPr>
          <p:nvPr/>
        </p:nvSpPr>
        <p:spPr bwMode="auto">
          <a:xfrm>
            <a:off x="5937250" y="47973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623" name="Line 103"/>
          <p:cNvSpPr>
            <a:spLocks noChangeShapeType="1"/>
          </p:cNvSpPr>
          <p:nvPr/>
        </p:nvSpPr>
        <p:spPr bwMode="auto">
          <a:xfrm>
            <a:off x="6297613" y="47973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624" name="Line 104"/>
          <p:cNvSpPr>
            <a:spLocks noChangeShapeType="1"/>
          </p:cNvSpPr>
          <p:nvPr/>
        </p:nvSpPr>
        <p:spPr bwMode="auto">
          <a:xfrm>
            <a:off x="6657975" y="47973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625" name="Text Box 105"/>
          <p:cNvSpPr txBox="1">
            <a:spLocks noChangeArrowheads="1"/>
          </p:cNvSpPr>
          <p:nvPr/>
        </p:nvSpPr>
        <p:spPr bwMode="auto">
          <a:xfrm>
            <a:off x="2338388" y="47973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3</a:t>
            </a:r>
          </a:p>
        </p:txBody>
      </p:sp>
      <p:sp>
        <p:nvSpPr>
          <p:cNvPr id="107626" name="Line 106"/>
          <p:cNvSpPr>
            <a:spLocks noChangeShapeType="1"/>
          </p:cNvSpPr>
          <p:nvPr/>
        </p:nvSpPr>
        <p:spPr bwMode="auto">
          <a:xfrm>
            <a:off x="3057525" y="47973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627" name="Line 107"/>
          <p:cNvSpPr>
            <a:spLocks noChangeShapeType="1"/>
          </p:cNvSpPr>
          <p:nvPr/>
        </p:nvSpPr>
        <p:spPr bwMode="auto">
          <a:xfrm>
            <a:off x="3417888" y="47973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628" name="Line 108"/>
          <p:cNvSpPr>
            <a:spLocks noChangeShapeType="1"/>
          </p:cNvSpPr>
          <p:nvPr/>
        </p:nvSpPr>
        <p:spPr bwMode="auto">
          <a:xfrm>
            <a:off x="3778250" y="47973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629" name="Text Box 109"/>
          <p:cNvSpPr txBox="1">
            <a:spLocks noChangeArrowheads="1"/>
          </p:cNvSpPr>
          <p:nvPr/>
        </p:nvSpPr>
        <p:spPr bwMode="auto">
          <a:xfrm>
            <a:off x="3059113" y="47973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5</a:t>
            </a:r>
          </a:p>
        </p:txBody>
      </p:sp>
      <p:sp>
        <p:nvSpPr>
          <p:cNvPr id="107630" name="Text Box 110"/>
          <p:cNvSpPr txBox="1">
            <a:spLocks noChangeArrowheads="1"/>
          </p:cNvSpPr>
          <p:nvPr/>
        </p:nvSpPr>
        <p:spPr bwMode="auto">
          <a:xfrm>
            <a:off x="3417888" y="47973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6</a:t>
            </a:r>
          </a:p>
        </p:txBody>
      </p:sp>
      <p:sp>
        <p:nvSpPr>
          <p:cNvPr id="107631" name="Text Box 111"/>
          <p:cNvSpPr txBox="1">
            <a:spLocks noChangeArrowheads="1"/>
          </p:cNvSpPr>
          <p:nvPr/>
        </p:nvSpPr>
        <p:spPr bwMode="auto">
          <a:xfrm>
            <a:off x="3778250" y="47973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7</a:t>
            </a:r>
          </a:p>
        </p:txBody>
      </p:sp>
      <p:sp>
        <p:nvSpPr>
          <p:cNvPr id="107632" name="Text Box 112"/>
          <p:cNvSpPr txBox="1">
            <a:spLocks noChangeArrowheads="1"/>
          </p:cNvSpPr>
          <p:nvPr/>
        </p:nvSpPr>
        <p:spPr bwMode="auto">
          <a:xfrm>
            <a:off x="6659563" y="1412776"/>
            <a:ext cx="10461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 dirty="0">
                <a:solidFill>
                  <a:schemeClr val="hlink"/>
                </a:solidFill>
                <a:latin typeface="Symbol" charset="0"/>
                <a:cs typeface="Arial" charset="0"/>
                <a:sym typeface="Symbol" charset="0"/>
              </a:rPr>
              <a:t>𝜙</a:t>
            </a:r>
            <a:r>
              <a:rPr lang="de-DE" sz="2400" dirty="0">
                <a:solidFill>
                  <a:schemeClr val="hlink"/>
                </a:solidFill>
                <a:latin typeface="Symbol" charset="0"/>
                <a:cs typeface="Arial" charset="0"/>
              </a:rPr>
              <a:t>(</a:t>
            </a:r>
            <a:r>
              <a:rPr lang="de-DE" sz="2400" dirty="0">
                <a:solidFill>
                  <a:schemeClr val="hlink"/>
                </a:solidFill>
                <a:cs typeface="Arial" charset="0"/>
              </a:rPr>
              <a:t>s)=0</a:t>
            </a:r>
          </a:p>
        </p:txBody>
      </p:sp>
      <p:sp>
        <p:nvSpPr>
          <p:cNvPr id="107633" name="Text Box 113"/>
          <p:cNvSpPr txBox="1">
            <a:spLocks noChangeArrowheads="1"/>
          </p:cNvSpPr>
          <p:nvPr/>
        </p:nvSpPr>
        <p:spPr bwMode="auto">
          <a:xfrm>
            <a:off x="6659563" y="2062064"/>
            <a:ext cx="10461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 dirty="0">
                <a:solidFill>
                  <a:schemeClr val="hlink"/>
                </a:solidFill>
                <a:latin typeface="Symbol" charset="0"/>
                <a:cs typeface="Arial" charset="0"/>
                <a:sym typeface="Symbol" charset="0"/>
              </a:rPr>
              <a:t>𝜙</a:t>
            </a:r>
            <a:r>
              <a:rPr lang="de-DE" sz="2400" dirty="0">
                <a:solidFill>
                  <a:schemeClr val="hlink"/>
                </a:solidFill>
                <a:latin typeface="Symbol" charset="0"/>
                <a:cs typeface="Arial" charset="0"/>
              </a:rPr>
              <a:t>(</a:t>
            </a:r>
            <a:r>
              <a:rPr lang="de-DE" sz="2400" dirty="0">
                <a:solidFill>
                  <a:schemeClr val="hlink"/>
                </a:solidFill>
                <a:cs typeface="Arial" charset="0"/>
              </a:rPr>
              <a:t>s)=2</a:t>
            </a:r>
          </a:p>
        </p:txBody>
      </p:sp>
      <p:sp>
        <p:nvSpPr>
          <p:cNvPr id="107634" name="Text Box 114"/>
          <p:cNvSpPr txBox="1">
            <a:spLocks noChangeArrowheads="1"/>
          </p:cNvSpPr>
          <p:nvPr/>
        </p:nvSpPr>
        <p:spPr bwMode="auto">
          <a:xfrm>
            <a:off x="6659563" y="2781201"/>
            <a:ext cx="10461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 dirty="0">
                <a:solidFill>
                  <a:schemeClr val="hlink"/>
                </a:solidFill>
                <a:latin typeface="Symbol" charset="0"/>
                <a:cs typeface="Arial" charset="0"/>
                <a:sym typeface="Symbol" charset="0"/>
              </a:rPr>
              <a:t>𝜙</a:t>
            </a:r>
            <a:r>
              <a:rPr lang="de-DE" sz="2400" dirty="0">
                <a:solidFill>
                  <a:schemeClr val="hlink"/>
                </a:solidFill>
                <a:latin typeface="Symbol" charset="0"/>
                <a:cs typeface="Arial" charset="0"/>
              </a:rPr>
              <a:t>(</a:t>
            </a:r>
            <a:r>
              <a:rPr lang="de-DE" sz="2400" dirty="0">
                <a:solidFill>
                  <a:schemeClr val="hlink"/>
                </a:solidFill>
                <a:cs typeface="Arial" charset="0"/>
              </a:rPr>
              <a:t>s)=4</a:t>
            </a:r>
          </a:p>
        </p:txBody>
      </p:sp>
      <p:sp>
        <p:nvSpPr>
          <p:cNvPr id="107635" name="Text Box 115"/>
          <p:cNvSpPr txBox="1">
            <a:spLocks noChangeArrowheads="1"/>
          </p:cNvSpPr>
          <p:nvPr/>
        </p:nvSpPr>
        <p:spPr bwMode="auto">
          <a:xfrm>
            <a:off x="6659563" y="3428901"/>
            <a:ext cx="10461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 dirty="0">
                <a:solidFill>
                  <a:schemeClr val="hlink"/>
                </a:solidFill>
                <a:latin typeface="Symbol" charset="0"/>
                <a:cs typeface="Arial" charset="0"/>
                <a:sym typeface="Symbol" charset="0"/>
              </a:rPr>
              <a:t>𝜙</a:t>
            </a:r>
            <a:r>
              <a:rPr lang="de-DE" sz="2400" dirty="0">
                <a:solidFill>
                  <a:schemeClr val="hlink"/>
                </a:solidFill>
                <a:latin typeface="Symbol" charset="0"/>
                <a:cs typeface="Arial" charset="0"/>
              </a:rPr>
              <a:t>(</a:t>
            </a:r>
            <a:r>
              <a:rPr lang="de-DE" sz="2400" dirty="0">
                <a:solidFill>
                  <a:schemeClr val="hlink"/>
                </a:solidFill>
                <a:cs typeface="Arial" charset="0"/>
              </a:rPr>
              <a:t>s)=6</a:t>
            </a:r>
          </a:p>
        </p:txBody>
      </p:sp>
      <p:sp>
        <p:nvSpPr>
          <p:cNvPr id="107636" name="Text Box 116"/>
          <p:cNvSpPr txBox="1">
            <a:spLocks noChangeArrowheads="1"/>
          </p:cNvSpPr>
          <p:nvPr/>
        </p:nvSpPr>
        <p:spPr bwMode="auto">
          <a:xfrm>
            <a:off x="6659563" y="4078189"/>
            <a:ext cx="10461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 dirty="0">
                <a:solidFill>
                  <a:schemeClr val="hlink"/>
                </a:solidFill>
                <a:latin typeface="Symbol" charset="0"/>
                <a:cs typeface="Arial" charset="0"/>
                <a:sym typeface="Symbol" charset="0"/>
              </a:rPr>
              <a:t>𝜙</a:t>
            </a:r>
            <a:r>
              <a:rPr lang="de-DE" sz="2400" dirty="0">
                <a:solidFill>
                  <a:schemeClr val="hlink"/>
                </a:solidFill>
                <a:latin typeface="Symbol" charset="0"/>
                <a:cs typeface="Arial" charset="0"/>
              </a:rPr>
              <a:t>(</a:t>
            </a:r>
            <a:r>
              <a:rPr lang="de-DE" sz="2400" dirty="0">
                <a:solidFill>
                  <a:schemeClr val="hlink"/>
                </a:solidFill>
                <a:cs typeface="Arial" charset="0"/>
              </a:rPr>
              <a:t>s)=8</a:t>
            </a:r>
          </a:p>
        </p:txBody>
      </p:sp>
      <p:sp>
        <p:nvSpPr>
          <p:cNvPr id="107637" name="Text Box 117"/>
          <p:cNvSpPr txBox="1">
            <a:spLocks noChangeArrowheads="1"/>
          </p:cNvSpPr>
          <p:nvPr/>
        </p:nvSpPr>
        <p:spPr bwMode="auto">
          <a:xfrm>
            <a:off x="7378700" y="4725889"/>
            <a:ext cx="10461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 dirty="0">
                <a:solidFill>
                  <a:schemeClr val="hlink"/>
                </a:solidFill>
                <a:latin typeface="Symbol" charset="0"/>
                <a:cs typeface="Arial" charset="0"/>
                <a:sym typeface="Symbol" charset="0"/>
              </a:rPr>
              <a:t>𝜙</a:t>
            </a:r>
            <a:r>
              <a:rPr lang="de-DE" sz="2400" dirty="0">
                <a:solidFill>
                  <a:schemeClr val="hlink"/>
                </a:solidFill>
                <a:latin typeface="Symbol" charset="0"/>
                <a:cs typeface="Arial" charset="0"/>
              </a:rPr>
              <a:t>(</a:t>
            </a:r>
            <a:r>
              <a:rPr lang="de-DE" sz="2400" dirty="0">
                <a:solidFill>
                  <a:schemeClr val="hlink"/>
                </a:solidFill>
                <a:cs typeface="Arial" charset="0"/>
              </a:rPr>
              <a:t>s)=0</a:t>
            </a:r>
          </a:p>
        </p:txBody>
      </p:sp>
      <p:sp>
        <p:nvSpPr>
          <p:cNvPr id="107639" name="Rectangle 119"/>
          <p:cNvSpPr>
            <a:spLocks noChangeArrowheads="1"/>
          </p:cNvSpPr>
          <p:nvPr/>
        </p:nvSpPr>
        <p:spPr bwMode="auto">
          <a:xfrm>
            <a:off x="1258888" y="5445026"/>
            <a:ext cx="5759450" cy="360363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7640" name="Line 120"/>
          <p:cNvSpPr>
            <a:spLocks noChangeShapeType="1"/>
          </p:cNvSpPr>
          <p:nvPr/>
        </p:nvSpPr>
        <p:spPr bwMode="auto">
          <a:xfrm>
            <a:off x="1619250" y="54450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641" name="Text Box 121"/>
          <p:cNvSpPr txBox="1">
            <a:spLocks noChangeArrowheads="1"/>
          </p:cNvSpPr>
          <p:nvPr/>
        </p:nvSpPr>
        <p:spPr bwMode="auto">
          <a:xfrm>
            <a:off x="1258888" y="54450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0</a:t>
            </a:r>
          </a:p>
        </p:txBody>
      </p:sp>
      <p:sp>
        <p:nvSpPr>
          <p:cNvPr id="107642" name="Line 122"/>
          <p:cNvSpPr>
            <a:spLocks noChangeShapeType="1"/>
          </p:cNvSpPr>
          <p:nvPr/>
        </p:nvSpPr>
        <p:spPr bwMode="auto">
          <a:xfrm>
            <a:off x="1978025" y="54450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643" name="Line 123"/>
          <p:cNvSpPr>
            <a:spLocks noChangeShapeType="1"/>
          </p:cNvSpPr>
          <p:nvPr/>
        </p:nvSpPr>
        <p:spPr bwMode="auto">
          <a:xfrm>
            <a:off x="2338388" y="54450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644" name="Text Box 124"/>
          <p:cNvSpPr txBox="1">
            <a:spLocks noChangeArrowheads="1"/>
          </p:cNvSpPr>
          <p:nvPr/>
        </p:nvSpPr>
        <p:spPr bwMode="auto">
          <a:xfrm>
            <a:off x="1619250" y="54450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1</a:t>
            </a:r>
          </a:p>
        </p:txBody>
      </p:sp>
      <p:sp>
        <p:nvSpPr>
          <p:cNvPr id="107645" name="Text Box 125"/>
          <p:cNvSpPr txBox="1">
            <a:spLocks noChangeArrowheads="1"/>
          </p:cNvSpPr>
          <p:nvPr/>
        </p:nvSpPr>
        <p:spPr bwMode="auto">
          <a:xfrm>
            <a:off x="1978025" y="54450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2</a:t>
            </a:r>
          </a:p>
        </p:txBody>
      </p:sp>
      <p:sp>
        <p:nvSpPr>
          <p:cNvPr id="107646" name="Text Box 126"/>
          <p:cNvSpPr txBox="1">
            <a:spLocks noChangeArrowheads="1"/>
          </p:cNvSpPr>
          <p:nvPr/>
        </p:nvSpPr>
        <p:spPr bwMode="auto">
          <a:xfrm>
            <a:off x="2698750" y="54450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4</a:t>
            </a:r>
          </a:p>
        </p:txBody>
      </p:sp>
      <p:sp>
        <p:nvSpPr>
          <p:cNvPr id="107649" name="Line 129"/>
          <p:cNvSpPr>
            <a:spLocks noChangeShapeType="1"/>
          </p:cNvSpPr>
          <p:nvPr/>
        </p:nvSpPr>
        <p:spPr bwMode="auto">
          <a:xfrm>
            <a:off x="2698750" y="54450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650" name="Line 130"/>
          <p:cNvSpPr>
            <a:spLocks noChangeShapeType="1"/>
          </p:cNvSpPr>
          <p:nvPr/>
        </p:nvSpPr>
        <p:spPr bwMode="auto">
          <a:xfrm>
            <a:off x="3057525" y="54450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651" name="Line 131"/>
          <p:cNvSpPr>
            <a:spLocks noChangeShapeType="1"/>
          </p:cNvSpPr>
          <p:nvPr/>
        </p:nvSpPr>
        <p:spPr bwMode="auto">
          <a:xfrm>
            <a:off x="3417888" y="54450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652" name="Line 132"/>
          <p:cNvSpPr>
            <a:spLocks noChangeShapeType="1"/>
          </p:cNvSpPr>
          <p:nvPr/>
        </p:nvSpPr>
        <p:spPr bwMode="auto">
          <a:xfrm>
            <a:off x="3778250" y="54450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653" name="Line 133"/>
          <p:cNvSpPr>
            <a:spLocks noChangeShapeType="1"/>
          </p:cNvSpPr>
          <p:nvPr/>
        </p:nvSpPr>
        <p:spPr bwMode="auto">
          <a:xfrm>
            <a:off x="4138613" y="54450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654" name="Line 134"/>
          <p:cNvSpPr>
            <a:spLocks noChangeShapeType="1"/>
          </p:cNvSpPr>
          <p:nvPr/>
        </p:nvSpPr>
        <p:spPr bwMode="auto">
          <a:xfrm>
            <a:off x="4497388" y="54450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655" name="Line 135"/>
          <p:cNvSpPr>
            <a:spLocks noChangeShapeType="1"/>
          </p:cNvSpPr>
          <p:nvPr/>
        </p:nvSpPr>
        <p:spPr bwMode="auto">
          <a:xfrm>
            <a:off x="4857750" y="54450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656" name="Line 136"/>
          <p:cNvSpPr>
            <a:spLocks noChangeShapeType="1"/>
          </p:cNvSpPr>
          <p:nvPr/>
        </p:nvSpPr>
        <p:spPr bwMode="auto">
          <a:xfrm>
            <a:off x="5218113" y="54450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657" name="Line 137"/>
          <p:cNvSpPr>
            <a:spLocks noChangeShapeType="1"/>
          </p:cNvSpPr>
          <p:nvPr/>
        </p:nvSpPr>
        <p:spPr bwMode="auto">
          <a:xfrm>
            <a:off x="5576888" y="54450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658" name="Line 138"/>
          <p:cNvSpPr>
            <a:spLocks noChangeShapeType="1"/>
          </p:cNvSpPr>
          <p:nvPr/>
        </p:nvSpPr>
        <p:spPr bwMode="auto">
          <a:xfrm>
            <a:off x="5937250" y="54450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659" name="Line 139"/>
          <p:cNvSpPr>
            <a:spLocks noChangeShapeType="1"/>
          </p:cNvSpPr>
          <p:nvPr/>
        </p:nvSpPr>
        <p:spPr bwMode="auto">
          <a:xfrm>
            <a:off x="6297613" y="54450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660" name="Line 140"/>
          <p:cNvSpPr>
            <a:spLocks noChangeShapeType="1"/>
          </p:cNvSpPr>
          <p:nvPr/>
        </p:nvSpPr>
        <p:spPr bwMode="auto">
          <a:xfrm>
            <a:off x="6657975" y="54450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661" name="Text Box 141"/>
          <p:cNvSpPr txBox="1">
            <a:spLocks noChangeArrowheads="1"/>
          </p:cNvSpPr>
          <p:nvPr/>
        </p:nvSpPr>
        <p:spPr bwMode="auto">
          <a:xfrm>
            <a:off x="2338388" y="54450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3</a:t>
            </a:r>
          </a:p>
        </p:txBody>
      </p:sp>
      <p:sp>
        <p:nvSpPr>
          <p:cNvPr id="107662" name="Line 142"/>
          <p:cNvSpPr>
            <a:spLocks noChangeShapeType="1"/>
          </p:cNvSpPr>
          <p:nvPr/>
        </p:nvSpPr>
        <p:spPr bwMode="auto">
          <a:xfrm>
            <a:off x="3057525" y="54450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663" name="Line 143"/>
          <p:cNvSpPr>
            <a:spLocks noChangeShapeType="1"/>
          </p:cNvSpPr>
          <p:nvPr/>
        </p:nvSpPr>
        <p:spPr bwMode="auto">
          <a:xfrm>
            <a:off x="3417888" y="54450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664" name="Line 144"/>
          <p:cNvSpPr>
            <a:spLocks noChangeShapeType="1"/>
          </p:cNvSpPr>
          <p:nvPr/>
        </p:nvSpPr>
        <p:spPr bwMode="auto">
          <a:xfrm>
            <a:off x="3778250" y="5445026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7665" name="Text Box 145"/>
          <p:cNvSpPr txBox="1">
            <a:spLocks noChangeArrowheads="1"/>
          </p:cNvSpPr>
          <p:nvPr/>
        </p:nvSpPr>
        <p:spPr bwMode="auto">
          <a:xfrm>
            <a:off x="3059113" y="54450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5</a:t>
            </a:r>
          </a:p>
        </p:txBody>
      </p:sp>
      <p:sp>
        <p:nvSpPr>
          <p:cNvPr id="107666" name="Text Box 146"/>
          <p:cNvSpPr txBox="1">
            <a:spLocks noChangeArrowheads="1"/>
          </p:cNvSpPr>
          <p:nvPr/>
        </p:nvSpPr>
        <p:spPr bwMode="auto">
          <a:xfrm>
            <a:off x="3417888" y="54450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6</a:t>
            </a:r>
          </a:p>
        </p:txBody>
      </p:sp>
      <p:sp>
        <p:nvSpPr>
          <p:cNvPr id="107667" name="Text Box 147"/>
          <p:cNvSpPr txBox="1">
            <a:spLocks noChangeArrowheads="1"/>
          </p:cNvSpPr>
          <p:nvPr/>
        </p:nvSpPr>
        <p:spPr bwMode="auto">
          <a:xfrm>
            <a:off x="3778250" y="54450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7</a:t>
            </a:r>
          </a:p>
        </p:txBody>
      </p:sp>
      <p:sp>
        <p:nvSpPr>
          <p:cNvPr id="107668" name="Text Box 148"/>
          <p:cNvSpPr txBox="1">
            <a:spLocks noChangeArrowheads="1"/>
          </p:cNvSpPr>
          <p:nvPr/>
        </p:nvSpPr>
        <p:spPr bwMode="auto">
          <a:xfrm>
            <a:off x="4138613" y="544502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8</a:t>
            </a:r>
          </a:p>
        </p:txBody>
      </p:sp>
      <p:sp>
        <p:nvSpPr>
          <p:cNvPr id="107669" name="Text Box 149"/>
          <p:cNvSpPr txBox="1">
            <a:spLocks noChangeArrowheads="1"/>
          </p:cNvSpPr>
          <p:nvPr/>
        </p:nvSpPr>
        <p:spPr bwMode="auto">
          <a:xfrm>
            <a:off x="7378700" y="5373589"/>
            <a:ext cx="10461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 dirty="0">
                <a:solidFill>
                  <a:schemeClr val="hlink"/>
                </a:solidFill>
                <a:latin typeface="Symbol" charset="0"/>
                <a:cs typeface="Arial" charset="0"/>
                <a:sym typeface="Symbol" charset="0"/>
              </a:rPr>
              <a:t>𝜙</a:t>
            </a:r>
            <a:r>
              <a:rPr lang="de-DE" sz="2400" dirty="0">
                <a:solidFill>
                  <a:schemeClr val="hlink"/>
                </a:solidFill>
                <a:latin typeface="Symbol" charset="0"/>
                <a:cs typeface="Arial" charset="0"/>
              </a:rPr>
              <a:t>(</a:t>
            </a:r>
            <a:r>
              <a:rPr lang="de-DE" sz="2400" dirty="0">
                <a:solidFill>
                  <a:schemeClr val="hlink"/>
                </a:solidFill>
                <a:cs typeface="Arial" charset="0"/>
              </a:rPr>
              <a:t>s)=2</a:t>
            </a:r>
          </a:p>
        </p:txBody>
      </p:sp>
      <p:sp>
        <p:nvSpPr>
          <p:cNvPr id="107670" name="Text Box 150"/>
          <p:cNvSpPr txBox="1">
            <a:spLocks noChangeArrowheads="1"/>
          </p:cNvSpPr>
          <p:nvPr/>
        </p:nvSpPr>
        <p:spPr bwMode="auto">
          <a:xfrm>
            <a:off x="4838701" y="4323472"/>
            <a:ext cx="1508125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de-DE" sz="2400" dirty="0" err="1">
                <a:solidFill>
                  <a:srgbClr val="FF0000"/>
                </a:solidFill>
                <a:cs typeface="Arial" charset="0"/>
              </a:rPr>
              <a:t>reallocate</a:t>
            </a:r>
            <a:endParaRPr lang="de-DE" sz="2400" dirty="0">
              <a:solidFill>
                <a:srgbClr val="FF0000"/>
              </a:solidFill>
              <a:cs typeface="Arial" charset="0"/>
            </a:endParaRPr>
          </a:p>
          <a:p>
            <a:pPr algn="ctr"/>
            <a:r>
              <a:rPr lang="de-DE" sz="2400" dirty="0">
                <a:solidFill>
                  <a:srgbClr val="FF0000"/>
                </a:solidFill>
                <a:cs typeface="Arial" charset="0"/>
              </a:rPr>
              <a:t>+</a:t>
            </a:r>
          </a:p>
          <a:p>
            <a:pPr algn="ctr"/>
            <a:r>
              <a:rPr lang="de-DE" sz="2400" dirty="0" err="1">
                <a:solidFill>
                  <a:srgbClr val="FF0000"/>
                </a:solidFill>
                <a:cs typeface="Arial" charset="0"/>
              </a:rPr>
              <a:t>insert</a:t>
            </a:r>
            <a:endParaRPr lang="de-DE" sz="2400" dirty="0">
              <a:solidFill>
                <a:srgbClr val="FF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51594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C7B60-6D92-3C47-8BA2-801ABAEDF3EB}" type="slidenum">
              <a:rPr lang="de-DE"/>
              <a:pPr/>
              <a:t>23</a:t>
            </a:fld>
            <a:endParaRPr lang="de-DE"/>
          </a:p>
        </p:txBody>
      </p:sp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Dynamische Hashtabelle: Potential</a:t>
            </a:r>
          </a:p>
        </p:txBody>
      </p:sp>
      <p:sp>
        <p:nvSpPr>
          <p:cNvPr id="108547" name="Rectangle 3"/>
          <p:cNvSpPr>
            <a:spLocks noChangeArrowheads="1"/>
          </p:cNvSpPr>
          <p:nvPr/>
        </p:nvSpPr>
        <p:spPr bwMode="auto">
          <a:xfrm>
            <a:off x="1258888" y="1557239"/>
            <a:ext cx="2879725" cy="360362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8548" name="Line 4"/>
          <p:cNvSpPr>
            <a:spLocks noChangeShapeType="1"/>
          </p:cNvSpPr>
          <p:nvPr/>
        </p:nvSpPr>
        <p:spPr bwMode="auto">
          <a:xfrm>
            <a:off x="1619250" y="1557239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8549" name="Text Box 5"/>
          <p:cNvSpPr txBox="1">
            <a:spLocks noChangeArrowheads="1"/>
          </p:cNvSpPr>
          <p:nvPr/>
        </p:nvSpPr>
        <p:spPr bwMode="auto">
          <a:xfrm>
            <a:off x="1258888" y="155723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0</a:t>
            </a:r>
          </a:p>
        </p:txBody>
      </p:sp>
      <p:sp>
        <p:nvSpPr>
          <p:cNvPr id="108550" name="Line 6"/>
          <p:cNvSpPr>
            <a:spLocks noChangeShapeType="1"/>
          </p:cNvSpPr>
          <p:nvPr/>
        </p:nvSpPr>
        <p:spPr bwMode="auto">
          <a:xfrm>
            <a:off x="1978025" y="1557239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8551" name="Line 7"/>
          <p:cNvSpPr>
            <a:spLocks noChangeShapeType="1"/>
          </p:cNvSpPr>
          <p:nvPr/>
        </p:nvSpPr>
        <p:spPr bwMode="auto">
          <a:xfrm>
            <a:off x="2338388" y="1557239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8552" name="Text Box 8"/>
          <p:cNvSpPr txBox="1">
            <a:spLocks noChangeArrowheads="1"/>
          </p:cNvSpPr>
          <p:nvPr/>
        </p:nvSpPr>
        <p:spPr bwMode="auto">
          <a:xfrm>
            <a:off x="1619250" y="155723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1</a:t>
            </a:r>
          </a:p>
        </p:txBody>
      </p:sp>
      <p:sp>
        <p:nvSpPr>
          <p:cNvPr id="108553" name="Text Box 9"/>
          <p:cNvSpPr txBox="1">
            <a:spLocks noChangeArrowheads="1"/>
          </p:cNvSpPr>
          <p:nvPr/>
        </p:nvSpPr>
        <p:spPr bwMode="auto">
          <a:xfrm>
            <a:off x="1978025" y="155723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2</a:t>
            </a:r>
          </a:p>
        </p:txBody>
      </p:sp>
      <p:sp>
        <p:nvSpPr>
          <p:cNvPr id="108554" name="Text Box 10"/>
          <p:cNvSpPr txBox="1">
            <a:spLocks noChangeArrowheads="1"/>
          </p:cNvSpPr>
          <p:nvPr/>
        </p:nvSpPr>
        <p:spPr bwMode="auto">
          <a:xfrm>
            <a:off x="2338388" y="155723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3</a:t>
            </a:r>
          </a:p>
        </p:txBody>
      </p:sp>
      <p:sp>
        <p:nvSpPr>
          <p:cNvPr id="108557" name="Line 13"/>
          <p:cNvSpPr>
            <a:spLocks noChangeShapeType="1"/>
          </p:cNvSpPr>
          <p:nvPr/>
        </p:nvSpPr>
        <p:spPr bwMode="auto">
          <a:xfrm>
            <a:off x="2698750" y="1557239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8558" name="Line 14"/>
          <p:cNvSpPr>
            <a:spLocks noChangeShapeType="1"/>
          </p:cNvSpPr>
          <p:nvPr/>
        </p:nvSpPr>
        <p:spPr bwMode="auto">
          <a:xfrm>
            <a:off x="3057525" y="1557239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8559" name="Line 15"/>
          <p:cNvSpPr>
            <a:spLocks noChangeShapeType="1"/>
          </p:cNvSpPr>
          <p:nvPr/>
        </p:nvSpPr>
        <p:spPr bwMode="auto">
          <a:xfrm>
            <a:off x="3417888" y="1557239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8560" name="Line 16"/>
          <p:cNvSpPr>
            <a:spLocks noChangeShapeType="1"/>
          </p:cNvSpPr>
          <p:nvPr/>
        </p:nvSpPr>
        <p:spPr bwMode="auto">
          <a:xfrm>
            <a:off x="3778250" y="1557239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8561" name="Text Box 17"/>
          <p:cNvSpPr txBox="1">
            <a:spLocks noChangeArrowheads="1"/>
          </p:cNvSpPr>
          <p:nvPr/>
        </p:nvSpPr>
        <p:spPr bwMode="auto">
          <a:xfrm>
            <a:off x="6659563" y="1412776"/>
            <a:ext cx="10461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 dirty="0">
                <a:solidFill>
                  <a:schemeClr val="hlink"/>
                </a:solidFill>
                <a:latin typeface="Symbol" charset="0"/>
                <a:cs typeface="Arial" charset="0"/>
                <a:sym typeface="Symbol" charset="0"/>
              </a:rPr>
              <a:t>𝜙</a:t>
            </a:r>
            <a:r>
              <a:rPr lang="de-DE" sz="2400" dirty="0">
                <a:solidFill>
                  <a:schemeClr val="hlink"/>
                </a:solidFill>
                <a:latin typeface="Symbol" charset="0"/>
                <a:cs typeface="Arial" charset="0"/>
              </a:rPr>
              <a:t>(</a:t>
            </a:r>
            <a:r>
              <a:rPr lang="de-DE" sz="2400" dirty="0">
                <a:solidFill>
                  <a:schemeClr val="hlink"/>
                </a:solidFill>
                <a:cs typeface="Arial" charset="0"/>
              </a:rPr>
              <a:t>s)=0</a:t>
            </a:r>
          </a:p>
        </p:txBody>
      </p:sp>
      <p:sp>
        <p:nvSpPr>
          <p:cNvPr id="108562" name="Rectangle 18"/>
          <p:cNvSpPr>
            <a:spLocks noChangeArrowheads="1"/>
          </p:cNvSpPr>
          <p:nvPr/>
        </p:nvSpPr>
        <p:spPr bwMode="auto">
          <a:xfrm>
            <a:off x="1258888" y="2204939"/>
            <a:ext cx="2879725" cy="360362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8563" name="Line 19"/>
          <p:cNvSpPr>
            <a:spLocks noChangeShapeType="1"/>
          </p:cNvSpPr>
          <p:nvPr/>
        </p:nvSpPr>
        <p:spPr bwMode="auto">
          <a:xfrm>
            <a:off x="1619250" y="2204939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8564" name="Text Box 20"/>
          <p:cNvSpPr txBox="1">
            <a:spLocks noChangeArrowheads="1"/>
          </p:cNvSpPr>
          <p:nvPr/>
        </p:nvSpPr>
        <p:spPr bwMode="auto">
          <a:xfrm>
            <a:off x="1258888" y="220493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0</a:t>
            </a:r>
          </a:p>
        </p:txBody>
      </p:sp>
      <p:sp>
        <p:nvSpPr>
          <p:cNvPr id="108565" name="Line 21"/>
          <p:cNvSpPr>
            <a:spLocks noChangeShapeType="1"/>
          </p:cNvSpPr>
          <p:nvPr/>
        </p:nvSpPr>
        <p:spPr bwMode="auto">
          <a:xfrm>
            <a:off x="1978025" y="2204939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8566" name="Line 22"/>
          <p:cNvSpPr>
            <a:spLocks noChangeShapeType="1"/>
          </p:cNvSpPr>
          <p:nvPr/>
        </p:nvSpPr>
        <p:spPr bwMode="auto">
          <a:xfrm>
            <a:off x="2338388" y="2204939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8567" name="Text Box 23"/>
          <p:cNvSpPr txBox="1">
            <a:spLocks noChangeArrowheads="1"/>
          </p:cNvSpPr>
          <p:nvPr/>
        </p:nvSpPr>
        <p:spPr bwMode="auto">
          <a:xfrm>
            <a:off x="1619250" y="220493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1</a:t>
            </a:r>
          </a:p>
        </p:txBody>
      </p:sp>
      <p:sp>
        <p:nvSpPr>
          <p:cNvPr id="108568" name="Text Box 24"/>
          <p:cNvSpPr txBox="1">
            <a:spLocks noChangeArrowheads="1"/>
          </p:cNvSpPr>
          <p:nvPr/>
        </p:nvSpPr>
        <p:spPr bwMode="auto">
          <a:xfrm>
            <a:off x="1978025" y="220493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2</a:t>
            </a:r>
          </a:p>
        </p:txBody>
      </p:sp>
      <p:sp>
        <p:nvSpPr>
          <p:cNvPr id="108571" name="Line 27"/>
          <p:cNvSpPr>
            <a:spLocks noChangeShapeType="1"/>
          </p:cNvSpPr>
          <p:nvPr/>
        </p:nvSpPr>
        <p:spPr bwMode="auto">
          <a:xfrm>
            <a:off x="2698750" y="2204939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8572" name="Line 28"/>
          <p:cNvSpPr>
            <a:spLocks noChangeShapeType="1"/>
          </p:cNvSpPr>
          <p:nvPr/>
        </p:nvSpPr>
        <p:spPr bwMode="auto">
          <a:xfrm>
            <a:off x="3057525" y="2204939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8573" name="Line 29"/>
          <p:cNvSpPr>
            <a:spLocks noChangeShapeType="1"/>
          </p:cNvSpPr>
          <p:nvPr/>
        </p:nvSpPr>
        <p:spPr bwMode="auto">
          <a:xfrm>
            <a:off x="3417888" y="2204939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8574" name="Line 30"/>
          <p:cNvSpPr>
            <a:spLocks noChangeShapeType="1"/>
          </p:cNvSpPr>
          <p:nvPr/>
        </p:nvSpPr>
        <p:spPr bwMode="auto">
          <a:xfrm>
            <a:off x="3778250" y="2204939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8575" name="Text Box 31"/>
          <p:cNvSpPr txBox="1">
            <a:spLocks noChangeArrowheads="1"/>
          </p:cNvSpPr>
          <p:nvPr/>
        </p:nvSpPr>
        <p:spPr bwMode="auto">
          <a:xfrm>
            <a:off x="6659563" y="2060476"/>
            <a:ext cx="10461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 dirty="0">
                <a:solidFill>
                  <a:schemeClr val="hlink"/>
                </a:solidFill>
                <a:latin typeface="Symbol" charset="0"/>
                <a:cs typeface="Arial" charset="0"/>
                <a:sym typeface="Symbol" charset="0"/>
              </a:rPr>
              <a:t>𝜙</a:t>
            </a:r>
            <a:r>
              <a:rPr lang="de-DE" sz="2400" dirty="0">
                <a:solidFill>
                  <a:schemeClr val="hlink"/>
                </a:solidFill>
                <a:latin typeface="Symbol" charset="0"/>
                <a:cs typeface="Arial" charset="0"/>
              </a:rPr>
              <a:t>(</a:t>
            </a:r>
            <a:r>
              <a:rPr lang="de-DE" sz="2400" dirty="0">
                <a:solidFill>
                  <a:schemeClr val="hlink"/>
                </a:solidFill>
                <a:cs typeface="Arial" charset="0"/>
              </a:rPr>
              <a:t>s)=2</a:t>
            </a:r>
          </a:p>
        </p:txBody>
      </p:sp>
      <p:sp>
        <p:nvSpPr>
          <p:cNvPr id="108576" name="Rectangle 32"/>
          <p:cNvSpPr>
            <a:spLocks noChangeArrowheads="1"/>
          </p:cNvSpPr>
          <p:nvPr/>
        </p:nvSpPr>
        <p:spPr bwMode="auto">
          <a:xfrm>
            <a:off x="1258888" y="2852639"/>
            <a:ext cx="2879725" cy="360362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8577" name="Line 33"/>
          <p:cNvSpPr>
            <a:spLocks noChangeShapeType="1"/>
          </p:cNvSpPr>
          <p:nvPr/>
        </p:nvSpPr>
        <p:spPr bwMode="auto">
          <a:xfrm>
            <a:off x="1619250" y="2852639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8578" name="Text Box 34"/>
          <p:cNvSpPr txBox="1">
            <a:spLocks noChangeArrowheads="1"/>
          </p:cNvSpPr>
          <p:nvPr/>
        </p:nvSpPr>
        <p:spPr bwMode="auto">
          <a:xfrm>
            <a:off x="1258888" y="285263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0</a:t>
            </a:r>
          </a:p>
        </p:txBody>
      </p:sp>
      <p:sp>
        <p:nvSpPr>
          <p:cNvPr id="108579" name="Line 35"/>
          <p:cNvSpPr>
            <a:spLocks noChangeShapeType="1"/>
          </p:cNvSpPr>
          <p:nvPr/>
        </p:nvSpPr>
        <p:spPr bwMode="auto">
          <a:xfrm>
            <a:off x="1978025" y="2852639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8580" name="Line 36"/>
          <p:cNvSpPr>
            <a:spLocks noChangeShapeType="1"/>
          </p:cNvSpPr>
          <p:nvPr/>
        </p:nvSpPr>
        <p:spPr bwMode="auto">
          <a:xfrm>
            <a:off x="2338388" y="2852639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8581" name="Text Box 37"/>
          <p:cNvSpPr txBox="1">
            <a:spLocks noChangeArrowheads="1"/>
          </p:cNvSpPr>
          <p:nvPr/>
        </p:nvSpPr>
        <p:spPr bwMode="auto">
          <a:xfrm>
            <a:off x="1619250" y="2852639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1</a:t>
            </a:r>
          </a:p>
        </p:txBody>
      </p:sp>
      <p:sp>
        <p:nvSpPr>
          <p:cNvPr id="108584" name="Line 40"/>
          <p:cNvSpPr>
            <a:spLocks noChangeShapeType="1"/>
          </p:cNvSpPr>
          <p:nvPr/>
        </p:nvSpPr>
        <p:spPr bwMode="auto">
          <a:xfrm>
            <a:off x="2698750" y="2852639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8585" name="Line 41"/>
          <p:cNvSpPr>
            <a:spLocks noChangeShapeType="1"/>
          </p:cNvSpPr>
          <p:nvPr/>
        </p:nvSpPr>
        <p:spPr bwMode="auto">
          <a:xfrm>
            <a:off x="3057525" y="2852639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8586" name="Line 42"/>
          <p:cNvSpPr>
            <a:spLocks noChangeShapeType="1"/>
          </p:cNvSpPr>
          <p:nvPr/>
        </p:nvSpPr>
        <p:spPr bwMode="auto">
          <a:xfrm>
            <a:off x="3417888" y="2852639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8587" name="Line 43"/>
          <p:cNvSpPr>
            <a:spLocks noChangeShapeType="1"/>
          </p:cNvSpPr>
          <p:nvPr/>
        </p:nvSpPr>
        <p:spPr bwMode="auto">
          <a:xfrm>
            <a:off x="3778250" y="2852639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8588" name="Text Box 44"/>
          <p:cNvSpPr txBox="1">
            <a:spLocks noChangeArrowheads="1"/>
          </p:cNvSpPr>
          <p:nvPr/>
        </p:nvSpPr>
        <p:spPr bwMode="auto">
          <a:xfrm>
            <a:off x="6659563" y="2708176"/>
            <a:ext cx="10461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 dirty="0">
                <a:solidFill>
                  <a:schemeClr val="hlink"/>
                </a:solidFill>
                <a:latin typeface="Symbol" charset="0"/>
                <a:cs typeface="Arial" charset="0"/>
                <a:sym typeface="Symbol" charset="0"/>
              </a:rPr>
              <a:t>𝜙</a:t>
            </a:r>
            <a:r>
              <a:rPr lang="de-DE" sz="2400" dirty="0">
                <a:solidFill>
                  <a:schemeClr val="hlink"/>
                </a:solidFill>
                <a:latin typeface="Symbol" charset="0"/>
                <a:cs typeface="Arial" charset="0"/>
              </a:rPr>
              <a:t>(</a:t>
            </a:r>
            <a:r>
              <a:rPr lang="de-DE" sz="2400" dirty="0">
                <a:solidFill>
                  <a:schemeClr val="hlink"/>
                </a:solidFill>
                <a:cs typeface="Arial" charset="0"/>
              </a:rPr>
              <a:t>s)=4</a:t>
            </a:r>
          </a:p>
        </p:txBody>
      </p:sp>
      <p:sp>
        <p:nvSpPr>
          <p:cNvPr id="108589" name="Rectangle 45"/>
          <p:cNvSpPr>
            <a:spLocks noChangeArrowheads="1"/>
          </p:cNvSpPr>
          <p:nvPr/>
        </p:nvSpPr>
        <p:spPr bwMode="auto">
          <a:xfrm>
            <a:off x="1258888" y="3573364"/>
            <a:ext cx="1439862" cy="358775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8590" name="Line 46"/>
          <p:cNvSpPr>
            <a:spLocks noChangeShapeType="1"/>
          </p:cNvSpPr>
          <p:nvPr/>
        </p:nvSpPr>
        <p:spPr bwMode="auto">
          <a:xfrm>
            <a:off x="1619250" y="3573364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8591" name="Text Box 47"/>
          <p:cNvSpPr txBox="1">
            <a:spLocks noChangeArrowheads="1"/>
          </p:cNvSpPr>
          <p:nvPr/>
        </p:nvSpPr>
        <p:spPr bwMode="auto">
          <a:xfrm>
            <a:off x="1258888" y="3573364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0</a:t>
            </a:r>
          </a:p>
        </p:txBody>
      </p:sp>
      <p:sp>
        <p:nvSpPr>
          <p:cNvPr id="108592" name="Line 48"/>
          <p:cNvSpPr>
            <a:spLocks noChangeShapeType="1"/>
          </p:cNvSpPr>
          <p:nvPr/>
        </p:nvSpPr>
        <p:spPr bwMode="auto">
          <a:xfrm>
            <a:off x="1978025" y="3573364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8593" name="Line 49"/>
          <p:cNvSpPr>
            <a:spLocks noChangeShapeType="1"/>
          </p:cNvSpPr>
          <p:nvPr/>
        </p:nvSpPr>
        <p:spPr bwMode="auto">
          <a:xfrm>
            <a:off x="2338388" y="3573364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8594" name="Text Box 50"/>
          <p:cNvSpPr txBox="1">
            <a:spLocks noChangeArrowheads="1"/>
          </p:cNvSpPr>
          <p:nvPr/>
        </p:nvSpPr>
        <p:spPr bwMode="auto">
          <a:xfrm>
            <a:off x="1619250" y="3573364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800">
                <a:cs typeface="Arial" charset="0"/>
              </a:rPr>
              <a:t>1</a:t>
            </a:r>
          </a:p>
        </p:txBody>
      </p:sp>
      <p:sp>
        <p:nvSpPr>
          <p:cNvPr id="108597" name="Text Box 53"/>
          <p:cNvSpPr txBox="1">
            <a:spLocks noChangeArrowheads="1"/>
          </p:cNvSpPr>
          <p:nvPr/>
        </p:nvSpPr>
        <p:spPr bwMode="auto">
          <a:xfrm>
            <a:off x="4364038" y="2781201"/>
            <a:ext cx="1508125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de-DE" sz="2400">
                <a:solidFill>
                  <a:srgbClr val="FF0000"/>
                </a:solidFill>
                <a:cs typeface="Arial" charset="0"/>
              </a:rPr>
              <a:t>delete</a:t>
            </a:r>
          </a:p>
          <a:p>
            <a:pPr algn="ctr"/>
            <a:r>
              <a:rPr lang="de-DE" sz="2400">
                <a:solidFill>
                  <a:srgbClr val="FF0000"/>
                </a:solidFill>
                <a:cs typeface="Arial" charset="0"/>
              </a:rPr>
              <a:t>+</a:t>
            </a:r>
          </a:p>
          <a:p>
            <a:pPr algn="ctr"/>
            <a:r>
              <a:rPr lang="de-DE" sz="2400">
                <a:solidFill>
                  <a:srgbClr val="FF0000"/>
                </a:solidFill>
                <a:cs typeface="Arial" charset="0"/>
              </a:rPr>
              <a:t>reallocate</a:t>
            </a:r>
          </a:p>
        </p:txBody>
      </p:sp>
      <p:sp>
        <p:nvSpPr>
          <p:cNvPr id="108598" name="Text Box 54"/>
          <p:cNvSpPr txBox="1">
            <a:spLocks noChangeArrowheads="1"/>
          </p:cNvSpPr>
          <p:nvPr/>
        </p:nvSpPr>
        <p:spPr bwMode="auto">
          <a:xfrm>
            <a:off x="6659563" y="3501926"/>
            <a:ext cx="10461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400" dirty="0">
                <a:solidFill>
                  <a:schemeClr val="hlink"/>
                </a:solidFill>
                <a:latin typeface="Symbol" charset="0"/>
                <a:cs typeface="Arial" charset="0"/>
                <a:sym typeface="Symbol" charset="0"/>
              </a:rPr>
              <a:t>𝜙</a:t>
            </a:r>
            <a:r>
              <a:rPr lang="de-DE" sz="2400" dirty="0">
                <a:solidFill>
                  <a:schemeClr val="hlink"/>
                </a:solidFill>
                <a:latin typeface="Symbol" charset="0"/>
                <a:cs typeface="Arial" charset="0"/>
              </a:rPr>
              <a:t>(</a:t>
            </a:r>
            <a:r>
              <a:rPr lang="de-DE" sz="2400" dirty="0">
                <a:solidFill>
                  <a:schemeClr val="hlink"/>
                </a:solidFill>
                <a:cs typeface="Arial" charset="0"/>
              </a:rPr>
              <a:t>s)=0</a:t>
            </a:r>
          </a:p>
        </p:txBody>
      </p:sp>
      <p:sp>
        <p:nvSpPr>
          <p:cNvPr id="108599" name="Text Box 55"/>
          <p:cNvSpPr txBox="1">
            <a:spLocks noChangeArrowheads="1"/>
          </p:cNvSpPr>
          <p:nvPr/>
        </p:nvSpPr>
        <p:spPr bwMode="auto">
          <a:xfrm>
            <a:off x="900113" y="4292501"/>
            <a:ext cx="7005637" cy="1585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sz="2800" dirty="0">
                <a:cs typeface="Arial" charset="0"/>
              </a:rPr>
              <a:t>Generelle Formel für </a:t>
            </a:r>
            <a:r>
              <a:rPr lang="de-DE" sz="2800" dirty="0">
                <a:solidFill>
                  <a:schemeClr val="hlink"/>
                </a:solidFill>
                <a:latin typeface="Symbol" charset="0"/>
                <a:cs typeface="Arial" charset="0"/>
                <a:sym typeface="Symbol" charset="0"/>
              </a:rPr>
              <a:t>𝜙</a:t>
            </a:r>
            <a:r>
              <a:rPr lang="de-DE" sz="2800" dirty="0">
                <a:solidFill>
                  <a:schemeClr val="hlink"/>
                </a:solidFill>
                <a:cs typeface="Arial" charset="0"/>
              </a:rPr>
              <a:t>(s): </a:t>
            </a:r>
            <a:br>
              <a:rPr lang="de-DE" sz="2800" dirty="0">
                <a:solidFill>
                  <a:schemeClr val="hlink"/>
                </a:solidFill>
                <a:cs typeface="Arial" charset="0"/>
              </a:rPr>
            </a:br>
            <a:r>
              <a:rPr lang="de-DE" sz="2800" dirty="0">
                <a:cs typeface="Arial" charset="0"/>
              </a:rPr>
              <a:t>(</a:t>
            </a:r>
            <a:r>
              <a:rPr lang="de-DE" sz="2800" dirty="0" err="1">
                <a:solidFill>
                  <a:schemeClr val="hlink"/>
                </a:solidFill>
                <a:cs typeface="Arial" charset="0"/>
              </a:rPr>
              <a:t>w</a:t>
            </a:r>
            <a:r>
              <a:rPr lang="de-DE" sz="2800" baseline="-25000" dirty="0" err="1">
                <a:solidFill>
                  <a:schemeClr val="hlink"/>
                </a:solidFill>
                <a:cs typeface="Arial" charset="0"/>
              </a:rPr>
              <a:t>s</a:t>
            </a:r>
            <a:r>
              <a:rPr lang="de-DE" sz="2800" dirty="0">
                <a:solidFill>
                  <a:schemeClr val="hlink"/>
                </a:solidFill>
                <a:cs typeface="Arial" charset="0"/>
              </a:rPr>
              <a:t>: </a:t>
            </a:r>
            <a:r>
              <a:rPr lang="de-DE" sz="2800" dirty="0">
                <a:cs typeface="Arial" charset="0"/>
              </a:rPr>
              <a:t>Feldgröße in </a:t>
            </a:r>
            <a:r>
              <a:rPr lang="de-DE" sz="2800" dirty="0">
                <a:solidFill>
                  <a:schemeClr val="hlink"/>
                </a:solidFill>
                <a:cs typeface="Arial" charset="0"/>
              </a:rPr>
              <a:t>s</a:t>
            </a:r>
            <a:r>
              <a:rPr lang="de-DE" sz="2800" dirty="0">
                <a:cs typeface="Arial" charset="0"/>
              </a:rPr>
              <a:t>,</a:t>
            </a:r>
            <a:r>
              <a:rPr lang="de-DE" sz="2800" dirty="0">
                <a:solidFill>
                  <a:schemeClr val="hlink"/>
                </a:solidFill>
                <a:cs typeface="Arial" charset="0"/>
              </a:rPr>
              <a:t> </a:t>
            </a:r>
            <a:r>
              <a:rPr lang="de-DE" sz="2800" dirty="0" err="1">
                <a:solidFill>
                  <a:schemeClr val="hlink"/>
                </a:solidFill>
                <a:cs typeface="Arial" charset="0"/>
              </a:rPr>
              <a:t>n</a:t>
            </a:r>
            <a:r>
              <a:rPr lang="de-DE" sz="2800" baseline="-25000" dirty="0" err="1">
                <a:solidFill>
                  <a:schemeClr val="hlink"/>
                </a:solidFill>
                <a:cs typeface="Arial" charset="0"/>
              </a:rPr>
              <a:t>s</a:t>
            </a:r>
            <a:r>
              <a:rPr lang="de-DE" sz="2800" dirty="0">
                <a:solidFill>
                  <a:schemeClr val="hlink"/>
                </a:solidFill>
                <a:cs typeface="Arial" charset="0"/>
              </a:rPr>
              <a:t>:  </a:t>
            </a:r>
            <a:r>
              <a:rPr lang="de-DE" sz="2800" dirty="0">
                <a:cs typeface="Arial" charset="0"/>
              </a:rPr>
              <a:t>Anzahl Einträge)</a:t>
            </a:r>
          </a:p>
          <a:p>
            <a:endParaRPr lang="de-DE" sz="1400" dirty="0">
              <a:cs typeface="Arial" charset="0"/>
            </a:endParaRPr>
          </a:p>
          <a:p>
            <a:pPr algn="ctr"/>
            <a:r>
              <a:rPr lang="de-DE" sz="2800" dirty="0">
                <a:solidFill>
                  <a:schemeClr val="hlink"/>
                </a:solidFill>
                <a:latin typeface="Symbol" charset="0"/>
                <a:cs typeface="Arial" charset="0"/>
                <a:sym typeface="Symbol" charset="0"/>
              </a:rPr>
              <a:t>𝜙</a:t>
            </a:r>
            <a:r>
              <a:rPr lang="de-DE" sz="2800" dirty="0">
                <a:solidFill>
                  <a:schemeClr val="hlink"/>
                </a:solidFill>
                <a:latin typeface="Symbol" charset="0"/>
                <a:cs typeface="Arial" charset="0"/>
              </a:rPr>
              <a:t>(</a:t>
            </a:r>
            <a:r>
              <a:rPr lang="de-DE" sz="2800" dirty="0">
                <a:solidFill>
                  <a:schemeClr val="hlink"/>
                </a:solidFill>
                <a:cs typeface="Arial" charset="0"/>
              </a:rPr>
              <a:t>s) = 2|w</a:t>
            </a:r>
            <a:r>
              <a:rPr lang="de-DE" sz="2800" baseline="-25000" dirty="0">
                <a:solidFill>
                  <a:schemeClr val="hlink"/>
                </a:solidFill>
                <a:cs typeface="Arial" charset="0"/>
              </a:rPr>
              <a:t>s</a:t>
            </a:r>
            <a:r>
              <a:rPr lang="de-DE" sz="2800" dirty="0">
                <a:solidFill>
                  <a:schemeClr val="hlink"/>
                </a:solidFill>
                <a:cs typeface="Arial" charset="0"/>
              </a:rPr>
              <a:t>/2 – </a:t>
            </a:r>
            <a:r>
              <a:rPr lang="de-DE" sz="2800" dirty="0" err="1">
                <a:solidFill>
                  <a:schemeClr val="hlink"/>
                </a:solidFill>
                <a:cs typeface="Arial" charset="0"/>
              </a:rPr>
              <a:t>n</a:t>
            </a:r>
            <a:r>
              <a:rPr lang="de-DE" sz="2800" baseline="-25000" dirty="0" err="1">
                <a:solidFill>
                  <a:schemeClr val="hlink"/>
                </a:solidFill>
                <a:cs typeface="Arial" charset="0"/>
              </a:rPr>
              <a:t>s</a:t>
            </a:r>
            <a:r>
              <a:rPr lang="de-DE" sz="2800" dirty="0">
                <a:solidFill>
                  <a:schemeClr val="hlink"/>
                </a:solidFill>
                <a:cs typeface="Arial" charset="0"/>
              </a:rPr>
              <a:t>|</a:t>
            </a:r>
          </a:p>
        </p:txBody>
      </p:sp>
    </p:spTree>
    <p:extLst>
      <p:ext uri="{BB962C8B-B14F-4D97-AF65-F5344CB8AC3E}">
        <p14:creationId xmlns:p14="http://schemas.microsoft.com/office/powerpoint/2010/main" val="1646332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8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9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E46E5-F202-5B43-990C-4251141837C9}" type="slidenum">
              <a:rPr lang="de-DE"/>
              <a:pPr/>
              <a:t>24</a:t>
            </a:fld>
            <a:endParaRPr lang="de-DE"/>
          </a:p>
        </p:txBody>
      </p:sp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Dynamische Hashtabelle: Potential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8155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de-DE" sz="2800" dirty="0"/>
              <a:t>Generelle Formel für </a:t>
            </a:r>
            <a:r>
              <a:rPr lang="de-DE" sz="2800" dirty="0">
                <a:solidFill>
                  <a:schemeClr val="hlink"/>
                </a:solidFill>
                <a:latin typeface="Symbol" charset="0"/>
                <a:cs typeface="Arial" charset="0"/>
                <a:sym typeface="Symbol" charset="0"/>
              </a:rPr>
              <a:t>𝜙</a:t>
            </a:r>
            <a:r>
              <a:rPr lang="de-DE" sz="2800" dirty="0">
                <a:solidFill>
                  <a:schemeClr val="hlink"/>
                </a:solidFill>
              </a:rPr>
              <a:t>(s): </a:t>
            </a:r>
            <a:br>
              <a:rPr lang="de-DE" sz="2800" dirty="0">
                <a:solidFill>
                  <a:schemeClr val="hlink"/>
                </a:solidFill>
              </a:rPr>
            </a:br>
            <a:r>
              <a:rPr lang="de-DE" sz="2800" dirty="0"/>
              <a:t>(</a:t>
            </a:r>
            <a:r>
              <a:rPr lang="de-DE" sz="2800" dirty="0" err="1">
                <a:solidFill>
                  <a:schemeClr val="hlink"/>
                </a:solidFill>
              </a:rPr>
              <a:t>w</a:t>
            </a:r>
            <a:r>
              <a:rPr lang="de-DE" sz="2800" baseline="-25000" dirty="0" err="1">
                <a:solidFill>
                  <a:schemeClr val="hlink"/>
                </a:solidFill>
              </a:rPr>
              <a:t>s</a:t>
            </a:r>
            <a:r>
              <a:rPr lang="de-DE" sz="2800" dirty="0">
                <a:solidFill>
                  <a:schemeClr val="hlink"/>
                </a:solidFill>
              </a:rPr>
              <a:t>: </a:t>
            </a:r>
            <a:r>
              <a:rPr lang="de-DE" sz="2800" dirty="0"/>
              <a:t>Feldgröße von </a:t>
            </a:r>
            <a:r>
              <a:rPr lang="de-DE" sz="2800" dirty="0">
                <a:solidFill>
                  <a:schemeClr val="hlink"/>
                </a:solidFill>
              </a:rPr>
              <a:t>s</a:t>
            </a:r>
            <a:r>
              <a:rPr lang="de-DE" sz="2800" dirty="0"/>
              <a:t>,</a:t>
            </a:r>
            <a:r>
              <a:rPr lang="de-DE" sz="2800" dirty="0">
                <a:solidFill>
                  <a:schemeClr val="hlink"/>
                </a:solidFill>
              </a:rPr>
              <a:t> </a:t>
            </a:r>
            <a:r>
              <a:rPr lang="de-DE" sz="2800" dirty="0" err="1">
                <a:solidFill>
                  <a:schemeClr val="hlink"/>
                </a:solidFill>
              </a:rPr>
              <a:t>n</a:t>
            </a:r>
            <a:r>
              <a:rPr lang="de-DE" sz="2800" baseline="-25000" dirty="0" err="1">
                <a:solidFill>
                  <a:schemeClr val="hlink"/>
                </a:solidFill>
              </a:rPr>
              <a:t>s</a:t>
            </a:r>
            <a:r>
              <a:rPr lang="de-DE" sz="2800" dirty="0">
                <a:solidFill>
                  <a:schemeClr val="hlink"/>
                </a:solidFill>
              </a:rPr>
              <a:t>:  </a:t>
            </a:r>
            <a:r>
              <a:rPr lang="de-DE" sz="2800" dirty="0"/>
              <a:t>Anzahl Einträge)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de-DE" sz="1400" dirty="0"/>
          </a:p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de-DE" sz="2800" dirty="0">
                <a:solidFill>
                  <a:schemeClr val="hlink"/>
                </a:solidFill>
                <a:latin typeface="Symbol" charset="0"/>
                <a:cs typeface="Arial" charset="0"/>
                <a:sym typeface="Symbol" charset="0"/>
              </a:rPr>
              <a:t>𝜙</a:t>
            </a:r>
            <a:r>
              <a:rPr lang="de-DE" sz="2800" dirty="0">
                <a:solidFill>
                  <a:schemeClr val="hlink"/>
                </a:solidFill>
                <a:latin typeface="Symbol" charset="0"/>
              </a:rPr>
              <a:t>(</a:t>
            </a:r>
            <a:r>
              <a:rPr lang="de-DE" sz="2800" dirty="0">
                <a:solidFill>
                  <a:schemeClr val="hlink"/>
                </a:solidFill>
              </a:rPr>
              <a:t>s) = 2|w</a:t>
            </a:r>
            <a:r>
              <a:rPr lang="de-DE" sz="2800" baseline="-25000" dirty="0">
                <a:solidFill>
                  <a:schemeClr val="hlink"/>
                </a:solidFill>
              </a:rPr>
              <a:t>s</a:t>
            </a:r>
            <a:r>
              <a:rPr lang="de-DE" sz="2800" dirty="0">
                <a:solidFill>
                  <a:schemeClr val="hlink"/>
                </a:solidFill>
              </a:rPr>
              <a:t>/2 – </a:t>
            </a:r>
            <a:r>
              <a:rPr lang="de-DE" sz="2800" dirty="0" err="1">
                <a:solidFill>
                  <a:schemeClr val="hlink"/>
                </a:solidFill>
              </a:rPr>
              <a:t>n</a:t>
            </a:r>
            <a:r>
              <a:rPr lang="de-DE" sz="2800" baseline="-25000" dirty="0" err="1">
                <a:solidFill>
                  <a:schemeClr val="hlink"/>
                </a:solidFill>
              </a:rPr>
              <a:t>s</a:t>
            </a:r>
            <a:r>
              <a:rPr lang="de-DE" sz="2800" dirty="0">
                <a:solidFill>
                  <a:schemeClr val="hlink"/>
                </a:solidFill>
              </a:rPr>
              <a:t>|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de-DE" sz="2800" dirty="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de-DE" sz="2800" dirty="0">
                <a:solidFill>
                  <a:schemeClr val="accent2"/>
                </a:solidFill>
              </a:rPr>
              <a:t>Behauptung: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de-DE" sz="2800" dirty="0"/>
              <a:t>Sei </a:t>
            </a:r>
            <a:r>
              <a:rPr lang="de-DE" sz="2800" dirty="0">
                <a:solidFill>
                  <a:schemeClr val="hlink"/>
                </a:solidFill>
                <a:latin typeface="Symbol" charset="0"/>
                <a:sym typeface="Symbol" charset="0"/>
              </a:rPr>
              <a:t>𝛥</a:t>
            </a:r>
            <a:r>
              <a:rPr lang="de-DE" sz="2800" dirty="0">
                <a:solidFill>
                  <a:schemeClr val="hlink"/>
                </a:solidFill>
                <a:latin typeface="Symbol" charset="0"/>
                <a:cs typeface="Arial" charset="0"/>
                <a:sym typeface="Symbol" charset="0"/>
              </a:rPr>
              <a:t>𝜙</a:t>
            </a:r>
            <a:r>
              <a:rPr lang="de-DE" sz="2800" dirty="0">
                <a:solidFill>
                  <a:schemeClr val="hlink"/>
                </a:solidFill>
              </a:rPr>
              <a:t> = </a:t>
            </a:r>
            <a:r>
              <a:rPr lang="de-DE" sz="2800" dirty="0">
                <a:solidFill>
                  <a:schemeClr val="hlink"/>
                </a:solidFill>
                <a:latin typeface="Symbol" charset="0"/>
                <a:cs typeface="Arial" charset="0"/>
                <a:sym typeface="Symbol" charset="0"/>
              </a:rPr>
              <a:t>𝜙</a:t>
            </a:r>
            <a:r>
              <a:rPr lang="de-DE" sz="2800" dirty="0">
                <a:solidFill>
                  <a:schemeClr val="hlink"/>
                </a:solidFill>
              </a:rPr>
              <a:t>(</a:t>
            </a:r>
            <a:r>
              <a:rPr lang="de-DE" sz="2800" dirty="0" err="1">
                <a:solidFill>
                  <a:schemeClr val="hlink"/>
                </a:solidFill>
              </a:rPr>
              <a:t>s'</a:t>
            </a:r>
            <a:r>
              <a:rPr lang="de-DE" sz="2800" dirty="0">
                <a:solidFill>
                  <a:schemeClr val="hlink"/>
                </a:solidFill>
              </a:rPr>
              <a:t>)-</a:t>
            </a:r>
            <a:r>
              <a:rPr lang="de-DE" sz="2800" dirty="0">
                <a:solidFill>
                  <a:schemeClr val="hlink"/>
                </a:solidFill>
                <a:latin typeface="Symbol" charset="0"/>
                <a:cs typeface="Arial" charset="0"/>
                <a:sym typeface="Symbol" charset="0"/>
              </a:rPr>
              <a:t> 𝜙</a:t>
            </a:r>
            <a:r>
              <a:rPr lang="de-DE" sz="2800" dirty="0">
                <a:solidFill>
                  <a:schemeClr val="hlink"/>
                </a:solidFill>
              </a:rPr>
              <a:t>(s) </a:t>
            </a:r>
            <a:r>
              <a:rPr lang="de-DE" sz="2800" dirty="0"/>
              <a:t>für</a:t>
            </a:r>
            <a:r>
              <a:rPr lang="de-DE" sz="2800" dirty="0">
                <a:solidFill>
                  <a:schemeClr val="hlink"/>
                </a:solidFill>
              </a:rPr>
              <a:t> s </a:t>
            </a:r>
            <a:r>
              <a:rPr lang="en-US" sz="2800" dirty="0">
                <a:solidFill>
                  <a:schemeClr val="hlink"/>
                </a:solidFill>
                <a:latin typeface="cmsy10" charset="0"/>
              </a:rPr>
              <a:t>⟶</a:t>
            </a:r>
            <a:r>
              <a:rPr lang="de-DE" sz="2800" dirty="0">
                <a:solidFill>
                  <a:schemeClr val="hlink"/>
                </a:solidFill>
              </a:rPr>
              <a:t> </a:t>
            </a:r>
            <a:r>
              <a:rPr lang="de-DE" sz="2800" dirty="0" err="1">
                <a:solidFill>
                  <a:schemeClr val="hlink"/>
                </a:solidFill>
              </a:rPr>
              <a:t>s'</a:t>
            </a:r>
            <a:r>
              <a:rPr lang="de-DE" dirty="0"/>
              <a:t> . Für die </a:t>
            </a:r>
            <a:r>
              <a:rPr lang="de-DE" dirty="0">
                <a:solidFill>
                  <a:srgbClr val="FF0000"/>
                </a:solidFill>
              </a:rPr>
              <a:t>amortisierten</a:t>
            </a:r>
            <a:r>
              <a:rPr lang="de-DE" dirty="0"/>
              <a:t> Laufzeiten gilt: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de-DE" dirty="0" err="1"/>
              <a:t>insert</a:t>
            </a:r>
            <a:r>
              <a:rPr lang="de-DE" dirty="0"/>
              <a:t>: </a:t>
            </a:r>
            <a:r>
              <a:rPr lang="de-DE" dirty="0" err="1">
                <a:solidFill>
                  <a:schemeClr val="hlink"/>
                </a:solidFill>
              </a:rPr>
              <a:t>t</a:t>
            </a:r>
            <a:r>
              <a:rPr lang="de-DE" baseline="-25000" dirty="0" err="1">
                <a:solidFill>
                  <a:schemeClr val="hlink"/>
                </a:solidFill>
              </a:rPr>
              <a:t>ins</a:t>
            </a:r>
            <a:r>
              <a:rPr lang="de-DE" dirty="0">
                <a:solidFill>
                  <a:schemeClr val="hlink"/>
                </a:solidFill>
              </a:rPr>
              <a:t> + </a:t>
            </a:r>
            <a:r>
              <a:rPr lang="de-DE" sz="2800" dirty="0">
                <a:solidFill>
                  <a:schemeClr val="hlink"/>
                </a:solidFill>
                <a:latin typeface="Symbol" charset="0"/>
                <a:sym typeface="Symbol" charset="0"/>
              </a:rPr>
              <a:t>𝛥</a:t>
            </a:r>
            <a:r>
              <a:rPr lang="de-DE" sz="2800" dirty="0">
                <a:solidFill>
                  <a:schemeClr val="hlink"/>
                </a:solidFill>
                <a:latin typeface="Symbol" charset="0"/>
                <a:cs typeface="Arial" charset="0"/>
                <a:sym typeface="Symbol" charset="0"/>
              </a:rPr>
              <a:t>𝜙</a:t>
            </a:r>
            <a:r>
              <a:rPr lang="de-DE" dirty="0">
                <a:solidFill>
                  <a:schemeClr val="hlink"/>
                </a:solidFill>
              </a:rPr>
              <a:t>     </a:t>
            </a:r>
            <a:r>
              <a:rPr lang="de-DE" dirty="0" err="1"/>
              <a:t>insert</a:t>
            </a:r>
            <a:r>
              <a:rPr lang="de-DE" dirty="0">
                <a:solidFill>
                  <a:schemeClr val="hlink"/>
                </a:solidFill>
              </a:rPr>
              <a:t> </a:t>
            </a:r>
            <a:r>
              <a:rPr lang="de-DE" dirty="0"/>
              <a:t> ∈ </a:t>
            </a:r>
            <a:r>
              <a:rPr lang="de-DE" dirty="0">
                <a:solidFill>
                  <a:schemeClr val="hlink"/>
                </a:solidFill>
              </a:rPr>
              <a:t>O(1) </a:t>
            </a:r>
            <a:r>
              <a:rPr lang="de-DE" dirty="0" err="1">
                <a:solidFill>
                  <a:srgbClr val="FF0000"/>
                </a:solidFill>
              </a:rPr>
              <a:t>amort</a:t>
            </a:r>
            <a:r>
              <a:rPr lang="de-DE" dirty="0">
                <a:solidFill>
                  <a:srgbClr val="FF0000"/>
                </a:solidFill>
              </a:rPr>
              <a:t>.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de-DE" dirty="0" err="1"/>
              <a:t>delete</a:t>
            </a:r>
            <a:r>
              <a:rPr lang="de-DE" dirty="0"/>
              <a:t>: </a:t>
            </a:r>
            <a:r>
              <a:rPr lang="de-DE" dirty="0" err="1">
                <a:solidFill>
                  <a:schemeClr val="hlink"/>
                </a:solidFill>
              </a:rPr>
              <a:t>t</a:t>
            </a:r>
            <a:r>
              <a:rPr lang="de-DE" baseline="-25000" dirty="0" err="1">
                <a:solidFill>
                  <a:schemeClr val="hlink"/>
                </a:solidFill>
              </a:rPr>
              <a:t>del</a:t>
            </a:r>
            <a:r>
              <a:rPr lang="de-DE" dirty="0">
                <a:solidFill>
                  <a:schemeClr val="hlink"/>
                </a:solidFill>
              </a:rPr>
              <a:t> + </a:t>
            </a:r>
            <a:r>
              <a:rPr lang="de-DE" sz="2800" dirty="0">
                <a:solidFill>
                  <a:schemeClr val="hlink"/>
                </a:solidFill>
                <a:latin typeface="Symbol" charset="0"/>
                <a:sym typeface="Symbol" charset="0"/>
              </a:rPr>
              <a:t>𝛥</a:t>
            </a:r>
            <a:r>
              <a:rPr lang="de-DE" sz="2800" dirty="0">
                <a:solidFill>
                  <a:schemeClr val="hlink"/>
                </a:solidFill>
                <a:latin typeface="Symbol" charset="0"/>
                <a:cs typeface="Arial" charset="0"/>
                <a:sym typeface="Symbol" charset="0"/>
              </a:rPr>
              <a:t>𝜙</a:t>
            </a:r>
            <a:r>
              <a:rPr lang="de-DE" dirty="0">
                <a:solidFill>
                  <a:schemeClr val="hlink"/>
                </a:solidFill>
              </a:rPr>
              <a:t>   </a:t>
            </a:r>
            <a:r>
              <a:rPr lang="de-DE" dirty="0" err="1"/>
              <a:t>delete</a:t>
            </a:r>
            <a:r>
              <a:rPr lang="de-DE" dirty="0"/>
              <a:t> ∈ </a:t>
            </a:r>
            <a:r>
              <a:rPr lang="de-DE" dirty="0">
                <a:solidFill>
                  <a:schemeClr val="hlink"/>
                </a:solidFill>
              </a:rPr>
              <a:t>O(1) </a:t>
            </a:r>
            <a:r>
              <a:rPr lang="de-DE" dirty="0" err="1">
                <a:solidFill>
                  <a:srgbClr val="FF0000"/>
                </a:solidFill>
              </a:rPr>
              <a:t>amort</a:t>
            </a:r>
            <a:r>
              <a:rPr lang="de-DE" dirty="0">
                <a:solidFill>
                  <a:srgbClr val="FF0000"/>
                </a:solidFill>
              </a:rPr>
              <a:t>.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endParaRPr lang="de-DE" dirty="0">
              <a:solidFill>
                <a:srgbClr val="FF0000"/>
              </a:solidFill>
            </a:endParaRPr>
          </a:p>
          <a:p>
            <a:pPr marL="0" indent="0">
              <a:lnSpc>
                <a:spcPct val="90000"/>
              </a:lnSpc>
              <a:spcBef>
                <a:spcPct val="0"/>
              </a:spcBef>
              <a:buNone/>
            </a:pPr>
            <a:r>
              <a:rPr lang="de-DE">
                <a:solidFill>
                  <a:srgbClr val="FF0000"/>
                </a:solidFill>
              </a:rPr>
              <a:t>Hashtabellen </a:t>
            </a:r>
            <a:r>
              <a:rPr lang="de-DE" dirty="0">
                <a:solidFill>
                  <a:srgbClr val="FF0000"/>
                </a:solidFill>
              </a:rPr>
              <a:t>können „ruckeln“</a:t>
            </a:r>
          </a:p>
        </p:txBody>
      </p:sp>
    </p:spTree>
    <p:extLst>
      <p:ext uri="{BB962C8B-B14F-4D97-AF65-F5344CB8AC3E}">
        <p14:creationId xmlns:p14="http://schemas.microsoft.com/office/powerpoint/2010/main" val="322889766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95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095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095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793A8-7E4F-BE4A-8C0B-832837FCDB63}" type="slidenum">
              <a:rPr lang="de-DE"/>
              <a:pPr/>
              <a:t>25</a:t>
            </a:fld>
            <a:endParaRPr lang="de-DE" dirty="0"/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Dynamische Hashtabelle: Primzahlbestimmung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de-DE" dirty="0">
                <a:solidFill>
                  <a:srgbClr val="FF0000"/>
                </a:solidFill>
              </a:rPr>
              <a:t>Problem:</a:t>
            </a:r>
            <a:r>
              <a:rPr lang="de-DE" dirty="0"/>
              <a:t> Tabellengröße </a:t>
            </a:r>
            <a:r>
              <a:rPr lang="de-DE" dirty="0">
                <a:solidFill>
                  <a:schemeClr val="hlink"/>
                </a:solidFill>
              </a:rPr>
              <a:t>m</a:t>
            </a:r>
            <a:r>
              <a:rPr lang="de-DE" dirty="0"/>
              <a:t> sollte prim sein </a:t>
            </a:r>
            <a:br>
              <a:rPr lang="de-DE" dirty="0"/>
            </a:br>
            <a:r>
              <a:rPr lang="de-DE" dirty="0"/>
              <a:t>(für gute Verteilung der Schlüssel)</a:t>
            </a:r>
            <a:br>
              <a:rPr lang="de-DE" dirty="0"/>
            </a:br>
            <a:r>
              <a:rPr lang="de-DE" dirty="0"/>
              <a:t>Wie finden wir Primzahlen?</a:t>
            </a:r>
          </a:p>
          <a:p>
            <a:pPr>
              <a:lnSpc>
                <a:spcPct val="90000"/>
              </a:lnSpc>
              <a:buFontTx/>
              <a:buNone/>
            </a:pPr>
            <a:endParaRPr lang="de-DE" dirty="0"/>
          </a:p>
          <a:p>
            <a:pPr>
              <a:lnSpc>
                <a:spcPct val="90000"/>
              </a:lnSpc>
              <a:buFontTx/>
              <a:buNone/>
            </a:pPr>
            <a:r>
              <a:rPr lang="de-DE" dirty="0">
                <a:solidFill>
                  <a:schemeClr val="accent2"/>
                </a:solidFill>
              </a:rPr>
              <a:t>Lösung:</a:t>
            </a:r>
            <a:r>
              <a:rPr lang="de-DE" dirty="0"/>
              <a:t> </a:t>
            </a:r>
          </a:p>
          <a:p>
            <a:pPr>
              <a:lnSpc>
                <a:spcPct val="90000"/>
              </a:lnSpc>
            </a:pPr>
            <a:r>
              <a:rPr lang="de-DE" dirty="0"/>
              <a:t>Für jedes </a:t>
            </a:r>
            <a:r>
              <a:rPr lang="de-DE" dirty="0" err="1">
                <a:solidFill>
                  <a:schemeClr val="hlink"/>
                </a:solidFill>
              </a:rPr>
              <a:t>k</a:t>
            </a:r>
            <a:r>
              <a:rPr lang="de-DE" dirty="0"/>
              <a:t> gibt es Primzahl in </a:t>
            </a:r>
            <a:r>
              <a:rPr lang="de-DE" dirty="0">
                <a:solidFill>
                  <a:schemeClr val="hlink"/>
                </a:solidFill>
              </a:rPr>
              <a:t>[k</a:t>
            </a:r>
            <a:r>
              <a:rPr lang="de-DE" baseline="30000" dirty="0">
                <a:solidFill>
                  <a:schemeClr val="hlink"/>
                </a:solidFill>
              </a:rPr>
              <a:t>3</a:t>
            </a:r>
            <a:r>
              <a:rPr lang="de-DE" dirty="0">
                <a:solidFill>
                  <a:schemeClr val="hlink"/>
                </a:solidFill>
              </a:rPr>
              <a:t>,(k+1)</a:t>
            </a:r>
            <a:r>
              <a:rPr lang="de-DE" baseline="30000" dirty="0">
                <a:solidFill>
                  <a:schemeClr val="hlink"/>
                </a:solidFill>
              </a:rPr>
              <a:t>3</a:t>
            </a:r>
            <a:r>
              <a:rPr lang="de-DE" dirty="0">
                <a:solidFill>
                  <a:schemeClr val="hlink"/>
                </a:solidFill>
              </a:rPr>
              <a:t>]</a:t>
            </a:r>
          </a:p>
          <a:p>
            <a:pPr>
              <a:lnSpc>
                <a:spcPct val="90000"/>
              </a:lnSpc>
            </a:pPr>
            <a:r>
              <a:rPr lang="de-DE" dirty="0"/>
              <a:t>Wähle Primzahlen </a:t>
            </a:r>
            <a:r>
              <a:rPr lang="de-DE" dirty="0">
                <a:solidFill>
                  <a:schemeClr val="hlink"/>
                </a:solidFill>
              </a:rPr>
              <a:t>m</a:t>
            </a:r>
            <a:r>
              <a:rPr lang="de-DE" dirty="0"/>
              <a:t>, so dass </a:t>
            </a:r>
            <a:r>
              <a:rPr lang="de-DE" dirty="0">
                <a:solidFill>
                  <a:schemeClr val="hlink"/>
                </a:solidFill>
              </a:rPr>
              <a:t>m </a:t>
            </a:r>
            <a:r>
              <a:rPr lang="en-US" dirty="0">
                <a:solidFill>
                  <a:schemeClr val="hlink"/>
                </a:solidFill>
                <a:latin typeface="cmsy10" charset="0"/>
              </a:rPr>
              <a:t>∈</a:t>
            </a:r>
            <a:r>
              <a:rPr lang="de-DE" dirty="0">
                <a:solidFill>
                  <a:schemeClr val="hlink"/>
                </a:solidFill>
              </a:rPr>
              <a:t> [k</a:t>
            </a:r>
            <a:r>
              <a:rPr lang="de-DE" baseline="30000" dirty="0">
                <a:solidFill>
                  <a:schemeClr val="hlink"/>
                </a:solidFill>
              </a:rPr>
              <a:t>3</a:t>
            </a:r>
            <a:r>
              <a:rPr lang="de-DE" dirty="0">
                <a:solidFill>
                  <a:schemeClr val="hlink"/>
                </a:solidFill>
              </a:rPr>
              <a:t>, (k+1)</a:t>
            </a:r>
            <a:r>
              <a:rPr lang="de-DE" baseline="30000" dirty="0">
                <a:solidFill>
                  <a:schemeClr val="hlink"/>
                </a:solidFill>
              </a:rPr>
              <a:t>3</a:t>
            </a:r>
            <a:r>
              <a:rPr lang="de-DE" dirty="0">
                <a:solidFill>
                  <a:schemeClr val="hlink"/>
                </a:solidFill>
              </a:rPr>
              <a:t>]</a:t>
            </a:r>
          </a:p>
          <a:p>
            <a:pPr>
              <a:lnSpc>
                <a:spcPct val="90000"/>
              </a:lnSpc>
            </a:pPr>
            <a:r>
              <a:rPr lang="de-DE" dirty="0"/>
              <a:t>Jede nichtprime Zahl in </a:t>
            </a:r>
            <a:r>
              <a:rPr lang="de-DE" dirty="0">
                <a:solidFill>
                  <a:schemeClr val="hlink"/>
                </a:solidFill>
              </a:rPr>
              <a:t>[k</a:t>
            </a:r>
            <a:r>
              <a:rPr lang="de-DE" baseline="30000" dirty="0">
                <a:solidFill>
                  <a:schemeClr val="hlink"/>
                </a:solidFill>
              </a:rPr>
              <a:t>3</a:t>
            </a:r>
            <a:r>
              <a:rPr lang="de-DE" dirty="0">
                <a:solidFill>
                  <a:schemeClr val="hlink"/>
                </a:solidFill>
              </a:rPr>
              <a:t>,(k+1)</a:t>
            </a:r>
            <a:r>
              <a:rPr lang="de-DE" baseline="30000" dirty="0">
                <a:solidFill>
                  <a:schemeClr val="hlink"/>
                </a:solidFill>
              </a:rPr>
              <a:t>3</a:t>
            </a:r>
            <a:r>
              <a:rPr lang="de-DE" dirty="0">
                <a:solidFill>
                  <a:schemeClr val="hlink"/>
                </a:solidFill>
              </a:rPr>
              <a:t>]</a:t>
            </a:r>
            <a:r>
              <a:rPr lang="de-DE" dirty="0"/>
              <a:t> muss Teiler </a:t>
            </a:r>
            <a:r>
              <a:rPr lang="de-DE" dirty="0">
                <a:solidFill>
                  <a:schemeClr val="hlink"/>
                </a:solidFill>
              </a:rPr>
              <a:t>&lt;   (k+1)</a:t>
            </a:r>
            <a:r>
              <a:rPr lang="de-DE" baseline="30000" dirty="0">
                <a:solidFill>
                  <a:schemeClr val="hlink"/>
                </a:solidFill>
              </a:rPr>
              <a:t>3</a:t>
            </a:r>
            <a:r>
              <a:rPr lang="de-DE" dirty="0"/>
              <a:t>  haben</a:t>
            </a:r>
            <a:br>
              <a:rPr lang="de-DE" dirty="0"/>
            </a:br>
            <a:r>
              <a:rPr lang="en-US" dirty="0">
                <a:latin typeface="cmsy10" charset="0"/>
              </a:rPr>
              <a:t>⟶ </a:t>
            </a:r>
            <a:r>
              <a:rPr lang="de-DE" dirty="0"/>
              <a:t> erlaubt effiziente Primzahlfindung</a:t>
            </a:r>
          </a:p>
          <a:p>
            <a:pPr>
              <a:lnSpc>
                <a:spcPct val="90000"/>
              </a:lnSpc>
            </a:pPr>
            <a:endParaRPr lang="de-DE" dirty="0"/>
          </a:p>
        </p:txBody>
      </p:sp>
      <p:sp>
        <p:nvSpPr>
          <p:cNvPr id="73732" name="Line 4"/>
          <p:cNvSpPr>
            <a:spLocks noChangeShapeType="1"/>
          </p:cNvSpPr>
          <p:nvPr/>
        </p:nvSpPr>
        <p:spPr bwMode="auto">
          <a:xfrm>
            <a:off x="7452443" y="4148510"/>
            <a:ext cx="71438" cy="288925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3733" name="Line 5"/>
          <p:cNvSpPr>
            <a:spLocks noChangeShapeType="1"/>
          </p:cNvSpPr>
          <p:nvPr/>
        </p:nvSpPr>
        <p:spPr bwMode="auto">
          <a:xfrm flipV="1">
            <a:off x="7523881" y="4077072"/>
            <a:ext cx="144462" cy="360363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3734" name="Line 6"/>
          <p:cNvSpPr>
            <a:spLocks noChangeShapeType="1"/>
          </p:cNvSpPr>
          <p:nvPr/>
        </p:nvSpPr>
        <p:spPr bwMode="auto">
          <a:xfrm>
            <a:off x="7668344" y="4077072"/>
            <a:ext cx="864096" cy="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4150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3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3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73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73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3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3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2" grpId="0" animBg="1"/>
      <p:bldP spid="73733" grpId="0" animBg="1"/>
      <p:bldP spid="7373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91EA4D-FD29-2F4E-BC5C-19DE360CB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Zusammenfassung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876D3A-B4C2-6445-A5AC-9DE867AB3E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DE" dirty="0">
                <a:solidFill>
                  <a:srgbClr val="0D15FF"/>
                </a:solidFill>
              </a:rPr>
              <a:t>Assoziationen Schlüssel -&gt; Objekt</a:t>
            </a:r>
            <a:r>
              <a:rPr lang="en-DE" dirty="0"/>
              <a:t> </a:t>
            </a:r>
            <a:r>
              <a:rPr lang="en-DE" dirty="0">
                <a:solidFill>
                  <a:srgbClr val="00B050"/>
                </a:solidFill>
              </a:rPr>
              <a:t>effektiv</a:t>
            </a:r>
            <a:r>
              <a:rPr lang="en-DE" dirty="0"/>
              <a:t> verwalten</a:t>
            </a:r>
          </a:p>
          <a:p>
            <a:r>
              <a:rPr lang="en-DE" dirty="0"/>
              <a:t>Wir müssen nicht für jede Assoziation </a:t>
            </a:r>
            <a:br>
              <a:rPr lang="en-DE" dirty="0"/>
            </a:br>
            <a:r>
              <a:rPr lang="en-DE" dirty="0"/>
              <a:t>in den Instanzen eine Komponente vorsehen</a:t>
            </a:r>
          </a:p>
          <a:p>
            <a:r>
              <a:rPr lang="en-DE" dirty="0"/>
              <a:t>Wichtige Grundlage des Software-Engineering</a:t>
            </a:r>
          </a:p>
          <a:p>
            <a:pPr lvl="1"/>
            <a:r>
              <a:rPr lang="en-DE" dirty="0"/>
              <a:t>Modellierung der Objekte aus Sicht der Anwendung</a:t>
            </a:r>
          </a:p>
          <a:p>
            <a:pPr lvl="1"/>
            <a:r>
              <a:rPr lang="en-DE" dirty="0"/>
              <a:t>Wenn mit Objekten in bestimmten Kontexten bestimmte</a:t>
            </a:r>
            <a:br>
              <a:rPr lang="en-DE" dirty="0"/>
            </a:br>
            <a:r>
              <a:rPr lang="en-DE" dirty="0"/>
              <a:t>Information assoziiert werden soll, verwende Hash-Tabellen in dem Kontext</a:t>
            </a:r>
          </a:p>
          <a:p>
            <a:pPr lvl="1"/>
            <a:r>
              <a:rPr lang="en-DE" dirty="0"/>
              <a:t>Man muss die Modellierung nicht auf die jeweilige Verwendung abstimmen (Glass-Box-Datenstrukturen)</a:t>
            </a:r>
          </a:p>
          <a:p>
            <a:pPr lvl="1"/>
            <a:r>
              <a:rPr lang="en-DE" dirty="0"/>
              <a:t>Man kann auch nicht jede Verwendung antizipieren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8B6A0E-0627-0D4C-A53C-959771F4A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26</a:t>
            </a:fld>
            <a:endParaRPr lang="de-DE"/>
          </a:p>
        </p:txBody>
      </p:sp>
      <p:graphicFrame>
        <p:nvGraphicFramePr>
          <p:cNvPr id="5" name="Object 2">
            <a:extLst>
              <a:ext uri="{FF2B5EF4-FFF2-40B4-BE49-F238E27FC236}">
                <a16:creationId xmlns:a16="http://schemas.microsoft.com/office/drawing/2014/main" id="{82E272E3-8A17-5141-987D-74D9F184360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3877334"/>
              </p:ext>
            </p:extLst>
          </p:nvPr>
        </p:nvGraphicFramePr>
        <p:xfrm>
          <a:off x="8155211" y="489251"/>
          <a:ext cx="825089" cy="15841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89" name="Clip" r:id="rId3" imgW="2221595" imgH="3937487" progId="MS_ClipArt_Gallery.2">
                  <p:embed/>
                </p:oleObj>
              </mc:Choice>
              <mc:Fallback>
                <p:oleObj name="Clip" r:id="rId3" imgW="2221595" imgH="3937487" progId="MS_ClipArt_Gallery.2">
                  <p:embed/>
                  <p:pic>
                    <p:nvPicPr>
                      <p:cNvPr id="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55211" y="489251"/>
                        <a:ext cx="825089" cy="158417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58741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BBF72-301F-0040-A9A0-215BABAF3141}" type="slidenum">
              <a:rPr lang="de-DE"/>
              <a:pPr/>
              <a:t>3</a:t>
            </a:fld>
            <a:endParaRPr lang="de-DE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Wörterbucher</a:t>
            </a:r>
            <a:r>
              <a:rPr lang="de-DE" dirty="0"/>
              <a:t> / </a:t>
            </a:r>
            <a:r>
              <a:rPr lang="de-DE" dirty="0" err="1"/>
              <a:t>Dictionaries</a:t>
            </a:r>
            <a:endParaRPr lang="de-DE" dirty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199" y="1196975"/>
            <a:ext cx="8507413" cy="4968875"/>
          </a:xfrm>
        </p:spPr>
        <p:txBody>
          <a:bodyPr/>
          <a:lstStyle/>
          <a:p>
            <a:pPr>
              <a:buFontTx/>
              <a:buNone/>
            </a:pPr>
            <a:r>
              <a:rPr lang="de-DE" dirty="0"/>
              <a:t>Mengen von Schlüssel-Wert-Paaren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key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entry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)</a:t>
            </a:r>
          </a:p>
          <a:p>
            <a:pPr>
              <a:buFontTx/>
              <a:buNone/>
            </a:pPr>
            <a:endParaRPr lang="de-DE" dirty="0">
              <a:solidFill>
                <a:schemeClr val="accent2"/>
              </a:solidFill>
            </a:endParaRPr>
          </a:p>
          <a:p>
            <a:pPr>
              <a:buFontTx/>
              <a:buNone/>
            </a:pPr>
            <a:r>
              <a:rPr lang="de-DE" dirty="0">
                <a:solidFill>
                  <a:schemeClr val="accent2"/>
                </a:solidFill>
              </a:rPr>
              <a:t>Spezifikation der Operationen:</a:t>
            </a:r>
          </a:p>
          <a:p>
            <a:r>
              <a:rPr lang="de-DE" dirty="0" err="1">
                <a:solidFill>
                  <a:srgbClr val="FF0000"/>
                </a:solidFill>
              </a:rPr>
              <a:t>insert</a:t>
            </a:r>
            <a:r>
              <a:rPr lang="de-DE" dirty="0"/>
              <a:t>(</a:t>
            </a:r>
            <a:r>
              <a:rPr lang="de-DE" dirty="0" err="1">
                <a:solidFill>
                  <a:srgbClr val="009899"/>
                </a:solidFill>
              </a:rPr>
              <a:t>k</a:t>
            </a:r>
            <a:r>
              <a:rPr lang="de-DE" dirty="0">
                <a:solidFill>
                  <a:srgbClr val="009899"/>
                </a:solidFill>
              </a:rPr>
              <a:t>,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dirty="0" err="1">
                <a:solidFill>
                  <a:schemeClr val="hlink"/>
                </a:solidFill>
              </a:rPr>
              <a:t>e</a:t>
            </a:r>
            <a:r>
              <a:rPr lang="de-DE" dirty="0">
                <a:solidFill>
                  <a:schemeClr val="hlink"/>
                </a:solidFill>
              </a:rPr>
              <a:t>, d</a:t>
            </a:r>
            <a:r>
              <a:rPr lang="de-DE" dirty="0"/>
              <a:t>): </a:t>
            </a:r>
            <a:r>
              <a:rPr lang="de-DE" dirty="0">
                <a:solidFill>
                  <a:schemeClr val="hlink"/>
                </a:solidFill>
              </a:rPr>
              <a:t>d := d </a:t>
            </a:r>
            <a:r>
              <a:rPr lang="en-US" dirty="0">
                <a:solidFill>
                  <a:schemeClr val="hlink"/>
                </a:solidFill>
                <a:latin typeface="cmsy10" charset="0"/>
              </a:rPr>
              <a:t>∪</a:t>
            </a:r>
            <a:r>
              <a:rPr lang="de-DE" dirty="0">
                <a:solidFill>
                  <a:schemeClr val="hlink"/>
                </a:solidFill>
              </a:rPr>
              <a:t> {(</a:t>
            </a:r>
            <a:r>
              <a:rPr lang="de-DE" dirty="0" err="1">
                <a:solidFill>
                  <a:schemeClr val="hlink"/>
                </a:solidFill>
              </a:rPr>
              <a:t>k</a:t>
            </a:r>
            <a:r>
              <a:rPr lang="de-DE" dirty="0">
                <a:solidFill>
                  <a:schemeClr val="hlink"/>
                </a:solidFill>
              </a:rPr>
              <a:t>, </a:t>
            </a:r>
            <a:r>
              <a:rPr lang="de-DE" dirty="0" err="1">
                <a:solidFill>
                  <a:schemeClr val="hlink"/>
                </a:solidFill>
              </a:rPr>
              <a:t>e</a:t>
            </a:r>
            <a:r>
              <a:rPr lang="de-DE" dirty="0">
                <a:solidFill>
                  <a:schemeClr val="hlink"/>
                </a:solidFill>
              </a:rPr>
              <a:t>)} </a:t>
            </a:r>
            <a:br>
              <a:rPr lang="de-DE" dirty="0">
                <a:solidFill>
                  <a:schemeClr val="hlink"/>
                </a:solidFill>
              </a:rPr>
            </a:br>
            <a:r>
              <a:rPr lang="de-DE" dirty="0">
                <a:solidFill>
                  <a:schemeClr val="hlink"/>
                </a:solidFill>
              </a:rPr>
              <a:t>// </a:t>
            </a:r>
            <a:r>
              <a:rPr lang="de-DE" dirty="0">
                <a:solidFill>
                  <a:srgbClr val="009899"/>
                </a:solidFill>
              </a:rPr>
              <a:t>Änderung</a:t>
            </a:r>
            <a:r>
              <a:rPr lang="de-DE" dirty="0">
                <a:solidFill>
                  <a:schemeClr val="hlink"/>
                </a:solidFill>
              </a:rPr>
              <a:t> nach außen sichtbar</a:t>
            </a:r>
            <a:endParaRPr lang="de-DE" dirty="0"/>
          </a:p>
          <a:p>
            <a:r>
              <a:rPr lang="de-DE" dirty="0" err="1">
                <a:solidFill>
                  <a:srgbClr val="FF0000"/>
                </a:solidFill>
              </a:rPr>
              <a:t>delete</a:t>
            </a:r>
            <a:r>
              <a:rPr lang="de-DE" dirty="0"/>
              <a:t>(</a:t>
            </a:r>
            <a:r>
              <a:rPr lang="de-DE" dirty="0" err="1">
                <a:solidFill>
                  <a:schemeClr val="hlink"/>
                </a:solidFill>
              </a:rPr>
              <a:t>k</a:t>
            </a:r>
            <a:r>
              <a:rPr lang="de-DE" dirty="0">
                <a:solidFill>
                  <a:schemeClr val="hlink"/>
                </a:solidFill>
              </a:rPr>
              <a:t>, d</a:t>
            </a:r>
            <a:r>
              <a:rPr lang="de-DE" dirty="0"/>
              <a:t>):  </a:t>
            </a:r>
            <a:r>
              <a:rPr lang="de-DE" dirty="0">
                <a:solidFill>
                  <a:schemeClr val="hlink"/>
                </a:solidFill>
              </a:rPr>
              <a:t>d := d </a:t>
            </a:r>
            <a:r>
              <a:rPr lang="en-US" dirty="0">
                <a:solidFill>
                  <a:schemeClr val="hlink"/>
                </a:solidFill>
                <a:latin typeface="cmsy10" charset="0"/>
              </a:rPr>
              <a:t>\ </a:t>
            </a:r>
            <a:r>
              <a:rPr lang="de-DE" dirty="0">
                <a:solidFill>
                  <a:schemeClr val="hlink"/>
                </a:solidFill>
              </a:rPr>
              <a:t>{(</a:t>
            </a:r>
            <a:r>
              <a:rPr lang="de-DE" dirty="0" err="1">
                <a:solidFill>
                  <a:schemeClr val="hlink"/>
                </a:solidFill>
              </a:rPr>
              <a:t>k</a:t>
            </a:r>
            <a:r>
              <a:rPr lang="de-DE" dirty="0">
                <a:solidFill>
                  <a:schemeClr val="hlink"/>
                </a:solidFill>
              </a:rPr>
              <a:t>, </a:t>
            </a:r>
            <a:r>
              <a:rPr lang="de-DE" dirty="0" err="1">
                <a:solidFill>
                  <a:schemeClr val="hlink"/>
                </a:solidFill>
              </a:rPr>
              <a:t>e</a:t>
            </a:r>
            <a:r>
              <a:rPr lang="de-DE" dirty="0">
                <a:solidFill>
                  <a:schemeClr val="hlink"/>
                </a:solidFill>
              </a:rPr>
              <a:t>)}, </a:t>
            </a:r>
            <a:r>
              <a:rPr lang="de-DE" dirty="0"/>
              <a:t>wobei </a:t>
            </a:r>
            <a:r>
              <a:rPr lang="de-DE" dirty="0" err="1">
                <a:solidFill>
                  <a:schemeClr val="hlink"/>
                </a:solidFill>
              </a:rPr>
              <a:t>e</a:t>
            </a:r>
            <a:r>
              <a:rPr lang="de-DE" dirty="0"/>
              <a:t> das Element ist, das unter dem Schlüssel 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de-DE" dirty="0"/>
              <a:t> eingetragen ist </a:t>
            </a:r>
            <a:br>
              <a:rPr lang="de-DE" dirty="0"/>
            </a:br>
            <a:r>
              <a:rPr lang="de-DE" dirty="0">
                <a:solidFill>
                  <a:schemeClr val="hlink"/>
                </a:solidFill>
              </a:rPr>
              <a:t>// Änderung von d nach außen sichtbar</a:t>
            </a:r>
          </a:p>
          <a:p>
            <a:r>
              <a:rPr lang="de-DE" dirty="0" err="1">
                <a:solidFill>
                  <a:srgbClr val="FF0000"/>
                </a:solidFill>
              </a:rPr>
              <a:t>lookup</a:t>
            </a:r>
            <a:r>
              <a:rPr lang="de-DE" dirty="0"/>
              <a:t>(</a:t>
            </a:r>
            <a:r>
              <a:rPr lang="de-DE" dirty="0" err="1">
                <a:solidFill>
                  <a:schemeClr val="hlink"/>
                </a:solidFill>
              </a:rPr>
              <a:t>k</a:t>
            </a:r>
            <a:r>
              <a:rPr lang="de-DE" dirty="0">
                <a:solidFill>
                  <a:schemeClr val="hlink"/>
                </a:solidFill>
              </a:rPr>
              <a:t>, d</a:t>
            </a:r>
            <a:r>
              <a:rPr lang="de-DE" dirty="0"/>
              <a:t>): Falls es ein</a:t>
            </a:r>
            <a:r>
              <a:rPr lang="de-DE" dirty="0">
                <a:solidFill>
                  <a:schemeClr val="hlink"/>
                </a:solidFill>
              </a:rPr>
              <a:t> (</a:t>
            </a:r>
            <a:r>
              <a:rPr lang="de-DE" dirty="0" err="1">
                <a:solidFill>
                  <a:schemeClr val="hlink"/>
                </a:solidFill>
              </a:rPr>
              <a:t>k</a:t>
            </a:r>
            <a:r>
              <a:rPr lang="de-DE" dirty="0">
                <a:solidFill>
                  <a:schemeClr val="hlink"/>
                </a:solidFill>
              </a:rPr>
              <a:t>, </a:t>
            </a:r>
            <a:r>
              <a:rPr lang="de-DE" dirty="0" err="1">
                <a:solidFill>
                  <a:schemeClr val="hlink"/>
                </a:solidFill>
              </a:rPr>
              <a:t>e</a:t>
            </a:r>
            <a:r>
              <a:rPr lang="de-DE" dirty="0">
                <a:solidFill>
                  <a:schemeClr val="hlink"/>
                </a:solidFill>
              </a:rPr>
              <a:t>) </a:t>
            </a:r>
            <a:r>
              <a:rPr lang="en-US" dirty="0">
                <a:solidFill>
                  <a:schemeClr val="hlink"/>
                </a:solidFill>
                <a:latin typeface="cmsy10" charset="0"/>
              </a:rPr>
              <a:t>∈</a:t>
            </a:r>
            <a:r>
              <a:rPr lang="de-DE" dirty="0">
                <a:solidFill>
                  <a:schemeClr val="hlink"/>
                </a:solidFill>
              </a:rPr>
              <a:t> d</a:t>
            </a:r>
            <a:r>
              <a:rPr lang="de-DE" dirty="0"/>
              <a:t> gibt, </a:t>
            </a:r>
            <a:br>
              <a:rPr lang="de-DE" dirty="0"/>
            </a:br>
            <a:r>
              <a:rPr lang="de-DE" dirty="0"/>
              <a:t>dann gib</a:t>
            </a:r>
            <a:r>
              <a:rPr lang="de-DE" dirty="0">
                <a:solidFill>
                  <a:schemeClr val="hlink"/>
                </a:solidFill>
              </a:rPr>
              <a:t> </a:t>
            </a:r>
            <a:r>
              <a:rPr lang="de-DE" dirty="0" err="1">
                <a:solidFill>
                  <a:schemeClr val="hlink"/>
                </a:solidFill>
              </a:rPr>
              <a:t>e</a:t>
            </a:r>
            <a:r>
              <a:rPr lang="de-DE" dirty="0">
                <a:solidFill>
                  <a:schemeClr val="hlink"/>
                </a:solidFill>
              </a:rPr>
              <a:t> </a:t>
            </a:r>
            <a:r>
              <a:rPr lang="de-DE" dirty="0"/>
              <a:t>aus, sonst gib</a:t>
            </a:r>
            <a:r>
              <a:rPr lang="de-DE" dirty="0">
                <a:solidFill>
                  <a:schemeClr val="hlink"/>
                </a:solidFill>
              </a:rPr>
              <a:t> </a:t>
            </a:r>
            <a:r>
              <a:rPr lang="en-US" dirty="0">
                <a:solidFill>
                  <a:schemeClr val="hlink"/>
                </a:solidFill>
                <a:latin typeface="cmsy10" charset="0"/>
              </a:rPr>
              <a:t>⊥</a:t>
            </a:r>
            <a:r>
              <a:rPr lang="de-DE" dirty="0">
                <a:solidFill>
                  <a:schemeClr val="hlink"/>
                </a:solidFill>
              </a:rPr>
              <a:t> </a:t>
            </a:r>
            <a:r>
              <a:rPr lang="de-DE" dirty="0"/>
              <a:t>aus</a:t>
            </a:r>
          </a:p>
        </p:txBody>
      </p:sp>
    </p:spTree>
    <p:extLst>
      <p:ext uri="{BB962C8B-B14F-4D97-AF65-F5344CB8AC3E}">
        <p14:creationId xmlns:p14="http://schemas.microsoft.com/office/powerpoint/2010/main" val="36963969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B5C8DA-D8EC-C34F-A959-211247CE2C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Abstrakter Datentyp Dictionary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70BAC9-B041-1747-8090-A20F536994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</a:rPr>
              <a:t>dict</a:t>
            </a:r>
            <a:r>
              <a:rPr lang="en-DE" sz="2000" dirty="0">
                <a:solidFill>
                  <a:schemeClr val="accent1">
                    <a:lumMod val="50000"/>
                  </a:schemeClr>
                </a:solidFill>
              </a:rPr>
              <a:t> := </a:t>
            </a:r>
            <a:r>
              <a:rPr lang="en-DE" sz="2000" dirty="0">
                <a:solidFill>
                  <a:srgbClr val="0D15FF"/>
                </a:solidFill>
              </a:rPr>
              <a:t>&lt;</a:t>
            </a:r>
            <a:r>
              <a:rPr lang="en-DE" sz="2000" dirty="0">
                <a:solidFill>
                  <a:schemeClr val="accent1">
                    <a:lumMod val="50000"/>
                  </a:schemeClr>
                </a:solidFill>
              </a:rPr>
              <a:t>(1, “eins”), (5, “fünf”), (42, “zweiundvierzig”)</a:t>
            </a:r>
            <a:r>
              <a:rPr lang="en-DE" sz="2000" dirty="0">
                <a:solidFill>
                  <a:srgbClr val="0D15FF"/>
                </a:solidFill>
              </a:rPr>
              <a:t>&gt;</a:t>
            </a:r>
            <a:r>
              <a:rPr lang="en-DE" sz="2000" dirty="0">
                <a:solidFill>
                  <a:schemeClr val="accent1">
                    <a:lumMod val="50000"/>
                  </a:schemeClr>
                </a:solidFill>
              </a:rPr>
              <a:t>:Dictionary</a:t>
            </a:r>
          </a:p>
          <a:p>
            <a:endParaRPr lang="en-DE" sz="2000" dirty="0"/>
          </a:p>
          <a:p>
            <a:r>
              <a:rPr lang="en-DE" sz="2000" dirty="0"/>
              <a:t>Warum verwende ich eine sog. </a:t>
            </a:r>
            <a:r>
              <a:rPr lang="en-DE" sz="2000" dirty="0">
                <a:solidFill>
                  <a:srgbClr val="0D15FF"/>
                </a:solidFill>
              </a:rPr>
              <a:t>Sequenz</a:t>
            </a:r>
            <a:r>
              <a:rPr lang="en-DE" sz="2000" dirty="0"/>
              <a:t> </a:t>
            </a:r>
            <a:r>
              <a:rPr lang="en-DE" sz="2000" dirty="0">
                <a:solidFill>
                  <a:srgbClr val="0D15FF"/>
                </a:solidFill>
              </a:rPr>
              <a:t>&lt;</a:t>
            </a:r>
            <a:r>
              <a:rPr lang="en-DE" sz="2000" dirty="0"/>
              <a:t>…</a:t>
            </a:r>
            <a:r>
              <a:rPr lang="en-DE" sz="2000" dirty="0">
                <a:solidFill>
                  <a:srgbClr val="0D15FF"/>
                </a:solidFill>
              </a:rPr>
              <a:t>&gt;</a:t>
            </a:r>
            <a:r>
              <a:rPr lang="en-DE" sz="2000" dirty="0"/>
              <a:t> </a:t>
            </a:r>
            <a:br>
              <a:rPr lang="en-DE" sz="2000" dirty="0"/>
            </a:br>
            <a:r>
              <a:rPr lang="en-DE" sz="2000" dirty="0"/>
              <a:t>statt einer </a:t>
            </a:r>
            <a:r>
              <a:rPr lang="en-DE" sz="2000" dirty="0">
                <a:solidFill>
                  <a:srgbClr val="FF0000"/>
                </a:solidFill>
              </a:rPr>
              <a:t>Menge</a:t>
            </a:r>
            <a:r>
              <a:rPr lang="en-DE" sz="2000" dirty="0"/>
              <a:t> </a:t>
            </a:r>
            <a:r>
              <a:rPr lang="en-DE" sz="2000" dirty="0">
                <a:solidFill>
                  <a:srgbClr val="FF0000"/>
                </a:solidFill>
              </a:rPr>
              <a:t>{…}</a:t>
            </a:r>
            <a:r>
              <a:rPr lang="en-DE" sz="2000" dirty="0"/>
              <a:t> oder einer </a:t>
            </a:r>
            <a:r>
              <a:rPr lang="en-DE" sz="2000" dirty="0">
                <a:solidFill>
                  <a:srgbClr val="FF0000"/>
                </a:solidFill>
              </a:rPr>
              <a:t>Liste</a:t>
            </a:r>
            <a:r>
              <a:rPr lang="en-DE" sz="2000" dirty="0"/>
              <a:t> </a:t>
            </a:r>
            <a:r>
              <a:rPr lang="en-DE" sz="2000" dirty="0">
                <a:solidFill>
                  <a:srgbClr val="FF0000"/>
                </a:solidFill>
              </a:rPr>
              <a:t>[…]</a:t>
            </a:r>
            <a:r>
              <a:rPr lang="en-DE" sz="2000" dirty="0"/>
              <a:t>?</a:t>
            </a:r>
          </a:p>
          <a:p>
            <a:r>
              <a:rPr lang="en-DE" sz="2000" dirty="0"/>
              <a:t>Mengen und Listen können verändert werden und ein Ausdruck </a:t>
            </a:r>
            <a:r>
              <a:rPr lang="en-DE" sz="2000" dirty="0">
                <a:solidFill>
                  <a:srgbClr val="FF0000"/>
                </a:solidFill>
              </a:rPr>
              <a:t>{…}</a:t>
            </a:r>
            <a:r>
              <a:rPr lang="en-DE" sz="2000" dirty="0"/>
              <a:t> oder </a:t>
            </a:r>
            <a:r>
              <a:rPr lang="en-DE" sz="2000" dirty="0">
                <a:solidFill>
                  <a:srgbClr val="FF0000"/>
                </a:solidFill>
              </a:rPr>
              <a:t>[…]</a:t>
            </a:r>
            <a:r>
              <a:rPr lang="en-DE" sz="2000" dirty="0"/>
              <a:t> </a:t>
            </a:r>
            <a:r>
              <a:rPr lang="en-DE" sz="2000" dirty="0">
                <a:solidFill>
                  <a:srgbClr val="FF0000"/>
                </a:solidFill>
              </a:rPr>
              <a:t>erzeugt immer eine neue Instanz</a:t>
            </a:r>
            <a:r>
              <a:rPr lang="en-DE" sz="2000" dirty="0"/>
              <a:t>, wenn er ausgewertet wird</a:t>
            </a:r>
          </a:p>
          <a:p>
            <a:r>
              <a:rPr lang="en-DE" sz="2000" dirty="0"/>
              <a:t>Ich möchte z.B. in einer Schleife nicht immer neue Objekte erzeugen</a:t>
            </a:r>
          </a:p>
          <a:p>
            <a:r>
              <a:rPr lang="en-DE" sz="2000" dirty="0"/>
              <a:t>Mit </a:t>
            </a:r>
            <a:r>
              <a:rPr lang="en-DE" sz="2000" dirty="0">
                <a:solidFill>
                  <a:srgbClr val="0D15FF"/>
                </a:solidFill>
              </a:rPr>
              <a:t>&lt;…&gt;</a:t>
            </a:r>
            <a:r>
              <a:rPr lang="en-DE" sz="2000" dirty="0"/>
              <a:t> notierte </a:t>
            </a:r>
            <a:r>
              <a:rPr lang="en-DE" sz="2000" dirty="0">
                <a:solidFill>
                  <a:srgbClr val="0D15FF"/>
                </a:solidFill>
              </a:rPr>
              <a:t>Sequenzen sind nicht veränderbar</a:t>
            </a:r>
          </a:p>
          <a:p>
            <a:r>
              <a:rPr lang="en-DE" sz="2000" dirty="0"/>
              <a:t>Wir können über Sequenzen iterieren:</a:t>
            </a:r>
          </a:p>
          <a:p>
            <a:pPr marL="457200" lvl="1" indent="0">
              <a:buNone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seq := </a:t>
            </a:r>
            <a:r>
              <a:rPr lang="en-DE" sz="1800" dirty="0">
                <a:solidFill>
                  <a:schemeClr val="accent1">
                    <a:lumMod val="50000"/>
                  </a:schemeClr>
                </a:solidFill>
              </a:rPr>
              <a:t>&lt;(1, “eins”), (5, “fünf”), (42, “zweiundvierzig”)&gt;</a:t>
            </a:r>
          </a:p>
          <a:p>
            <a:pPr marL="457200" lvl="1" indent="0">
              <a:buNone/>
            </a:pPr>
            <a:r>
              <a:rPr lang="en-US" sz="1800" b="1" dirty="0"/>
              <a:t>f</a:t>
            </a:r>
            <a:r>
              <a:rPr lang="en-DE" sz="1800" b="1" dirty="0"/>
              <a:t>or</a:t>
            </a:r>
            <a:r>
              <a:rPr lang="en-DE" sz="1800" dirty="0"/>
              <a:t> (</a:t>
            </a:r>
            <a:r>
              <a:rPr lang="en-DE" sz="1800" dirty="0">
                <a:solidFill>
                  <a:schemeClr val="accent1">
                    <a:lumMod val="50000"/>
                  </a:schemeClr>
                </a:solidFill>
              </a:rPr>
              <a:t>key, value</a:t>
            </a:r>
            <a:r>
              <a:rPr lang="en-DE" sz="1800" dirty="0"/>
              <a:t>) ∈ </a:t>
            </a:r>
            <a:r>
              <a:rPr lang="en-DE" sz="1800" dirty="0">
                <a:solidFill>
                  <a:schemeClr val="accent1">
                    <a:lumMod val="50000"/>
                  </a:schemeClr>
                </a:solidFill>
              </a:rPr>
              <a:t>seq</a:t>
            </a:r>
            <a:r>
              <a:rPr lang="en-DE" sz="1800" dirty="0"/>
              <a:t> </a:t>
            </a:r>
            <a:r>
              <a:rPr lang="en-DE" sz="1800" b="1" dirty="0"/>
              <a:t>do</a:t>
            </a:r>
            <a:r>
              <a:rPr lang="en-DE" sz="1800" dirty="0"/>
              <a:t> …</a:t>
            </a:r>
            <a:endParaRPr lang="en-DE" sz="2000" dirty="0"/>
          </a:p>
          <a:p>
            <a:endParaRPr lang="en-DE" sz="2000" dirty="0"/>
          </a:p>
          <a:p>
            <a:r>
              <a:rPr lang="en-DE" sz="2000" dirty="0"/>
              <a:t>Wie programmiert man die </a:t>
            </a:r>
            <a:br>
              <a:rPr lang="en-DE" sz="2000" dirty="0"/>
            </a:br>
            <a:r>
              <a:rPr lang="en-DE" sz="2000" dirty="0"/>
              <a:t>Initialisierung einer neuen Instanz </a:t>
            </a:r>
            <a:br>
              <a:rPr lang="en-DE" sz="2000" dirty="0"/>
            </a:br>
            <a:r>
              <a:rPr lang="en-DE" sz="2000" dirty="0"/>
              <a:t>eines abstrakten Datentyps?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600157-3CCA-8346-B628-6A48FE884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</a:t>
            </a:fld>
            <a:endParaRPr lang="de-DE"/>
          </a:p>
        </p:txBody>
      </p:sp>
      <p:sp>
        <p:nvSpPr>
          <p:cNvPr id="5" name="Cloud Callout 4">
            <a:extLst>
              <a:ext uri="{FF2B5EF4-FFF2-40B4-BE49-F238E27FC236}">
                <a16:creationId xmlns:a16="http://schemas.microsoft.com/office/drawing/2014/main" id="{9C2F9E38-0F4E-5E46-8C6D-97122568B358}"/>
              </a:ext>
            </a:extLst>
          </p:cNvPr>
          <p:cNvSpPr/>
          <p:nvPr/>
        </p:nvSpPr>
        <p:spPr>
          <a:xfrm>
            <a:off x="4284093" y="4797152"/>
            <a:ext cx="4680520" cy="1171600"/>
          </a:xfrm>
          <a:prstGeom prst="cloudCallout">
            <a:avLst>
              <a:gd name="adj1" fmla="val -75488"/>
              <a:gd name="adj2" fmla="val -29245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>
                <a:solidFill>
                  <a:schemeClr val="tx1"/>
                </a:solidFill>
              </a:rPr>
              <a:t>Wie schon bei der Zuweisung kann auch bei </a:t>
            </a:r>
            <a:r>
              <a:rPr lang="en-DE" b="1" dirty="0">
                <a:solidFill>
                  <a:schemeClr val="tx1"/>
                </a:solidFill>
              </a:rPr>
              <a:t>for</a:t>
            </a:r>
            <a:r>
              <a:rPr lang="en-DE" dirty="0">
                <a:solidFill>
                  <a:schemeClr val="tx1"/>
                </a:solidFill>
              </a:rPr>
              <a:t> ein Musterausdruck stehen</a:t>
            </a:r>
          </a:p>
        </p:txBody>
      </p:sp>
    </p:spTree>
    <p:extLst>
      <p:ext uri="{BB962C8B-B14F-4D97-AF65-F5344CB8AC3E}">
        <p14:creationId xmlns:p14="http://schemas.microsoft.com/office/powerpoint/2010/main" val="797537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>
            <a:extLst>
              <a:ext uri="{FF2B5EF4-FFF2-40B4-BE49-F238E27FC236}">
                <a16:creationId xmlns:a16="http://schemas.microsoft.com/office/drawing/2014/main" id="{C62B6F70-0A5E-8247-BDF3-53DCD7784A94}"/>
              </a:ext>
            </a:extLst>
          </p:cNvPr>
          <p:cNvSpPr txBox="1"/>
          <p:nvPr/>
        </p:nvSpPr>
        <p:spPr>
          <a:xfrm flipH="1">
            <a:off x="4042731" y="2807233"/>
            <a:ext cx="421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nil</a:t>
            </a:r>
            <a:endParaRPr lang="en-DE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DB3834C-8B13-4C48-B2F6-0491C9C9A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Initialisierung von ADT-Instanzen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CBADCF-ED04-BB42-991D-CA04222396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872" y="4540031"/>
            <a:ext cx="8229600" cy="1841297"/>
          </a:xfrm>
        </p:spPr>
        <p:txBody>
          <a:bodyPr/>
          <a:lstStyle/>
          <a:p>
            <a:pPr marL="0" indent="0">
              <a:buNone/>
            </a:pPr>
            <a:r>
              <a:rPr lang="en-DE" sz="2400" b="1" dirty="0"/>
              <a:t>procedure</a:t>
            </a:r>
            <a:r>
              <a:rPr lang="en-DE" sz="2400" dirty="0"/>
              <a:t> </a:t>
            </a:r>
            <a:r>
              <a:rPr lang="en-DE" sz="2400" dirty="0">
                <a:solidFill>
                  <a:srgbClr val="0D15FF"/>
                </a:solidFill>
              </a:rPr>
              <a:t>initializeInstance</a:t>
            </a:r>
            <a:r>
              <a:rPr lang="en-DE" sz="2400" dirty="0"/>
              <a:t>(</a:t>
            </a:r>
            <a:r>
              <a:rPr lang="en-DE" sz="2400" dirty="0">
                <a:solidFill>
                  <a:schemeClr val="accent1">
                    <a:lumMod val="50000"/>
                  </a:schemeClr>
                </a:solidFill>
              </a:rPr>
              <a:t>d:Dictionary, initValues:Sequence</a:t>
            </a:r>
            <a:r>
              <a:rPr lang="en-DE" sz="2400" dirty="0"/>
              <a:t>)</a:t>
            </a:r>
          </a:p>
          <a:p>
            <a:pPr marL="0" indent="0">
              <a:buNone/>
            </a:pPr>
            <a:r>
              <a:rPr lang="en-DE" sz="2400" dirty="0"/>
              <a:t>    </a:t>
            </a:r>
            <a:r>
              <a:rPr lang="en-US" sz="2400" b="1" dirty="0"/>
              <a:t>for</a:t>
            </a:r>
            <a:r>
              <a:rPr lang="en-US" sz="2400" dirty="0"/>
              <a:t> (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key, value</a:t>
            </a:r>
            <a:r>
              <a:rPr lang="en-US" sz="2400" dirty="0"/>
              <a:t>) ∈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initValues</a:t>
            </a:r>
            <a:r>
              <a:rPr lang="en-US" sz="2400" dirty="0"/>
              <a:t> </a:t>
            </a:r>
            <a:r>
              <a:rPr lang="en-US" sz="2400" b="1" dirty="0"/>
              <a:t>do</a:t>
            </a:r>
            <a:r>
              <a:rPr lang="en-US" sz="2400" dirty="0"/>
              <a:t> …</a:t>
            </a:r>
            <a:endParaRPr lang="en-DE" sz="2400" dirty="0"/>
          </a:p>
          <a:p>
            <a:pPr marL="0" indent="0">
              <a:buNone/>
            </a:pPr>
            <a:r>
              <a:rPr lang="en-DE" sz="2400" dirty="0"/>
              <a:t>    …</a:t>
            </a:r>
          </a:p>
          <a:p>
            <a:pPr marL="0" indent="0">
              <a:buNone/>
            </a:pPr>
            <a:r>
              <a:rPr lang="en-DE" sz="2400" dirty="0">
                <a:solidFill>
                  <a:schemeClr val="accent1">
                    <a:lumMod val="50000"/>
                  </a:schemeClr>
                </a:solidFill>
              </a:rPr>
              <a:t>    internalRepr(d) := </a:t>
            </a:r>
            <a:r>
              <a:rPr lang="en-DE" sz="2400" dirty="0"/>
              <a:t>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0EA1CB-077A-FD45-B89B-7046E96A5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</a:t>
            </a:fld>
            <a:endParaRPr lang="de-DE"/>
          </a:p>
        </p:txBody>
      </p:sp>
      <p:sp>
        <p:nvSpPr>
          <p:cNvPr id="5" name="Rectangle 39">
            <a:extLst>
              <a:ext uri="{FF2B5EF4-FFF2-40B4-BE49-F238E27FC236}">
                <a16:creationId xmlns:a16="http://schemas.microsoft.com/office/drawing/2014/main" id="{0B1BB549-D771-484C-B95E-E9E5D1F93E2C}"/>
              </a:ext>
            </a:extLst>
          </p:cNvPr>
          <p:cNvSpPr>
            <a:spLocks noChangeArrowheads="1"/>
          </p:cNvSpPr>
          <p:nvPr/>
        </p:nvSpPr>
        <p:spPr bwMode="auto">
          <a:xfrm rot="16200000" flipH="1">
            <a:off x="958930" y="3123782"/>
            <a:ext cx="1976405" cy="361132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" name="Line 44">
            <a:extLst>
              <a:ext uri="{FF2B5EF4-FFF2-40B4-BE49-F238E27FC236}">
                <a16:creationId xmlns:a16="http://schemas.microsoft.com/office/drawing/2014/main" id="{4BAA7280-3466-A246-8E82-99F3455F4BDE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2938819" y="1977917"/>
            <a:ext cx="0" cy="197453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" name="Line 44">
            <a:extLst>
              <a:ext uri="{FF2B5EF4-FFF2-40B4-BE49-F238E27FC236}">
                <a16:creationId xmlns:a16="http://schemas.microsoft.com/office/drawing/2014/main" id="{B026E81A-F46C-394E-9035-76BFBA0BA98B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2531260" y="3360983"/>
            <a:ext cx="0" cy="1159418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3D8B925-C42E-2642-9B77-D2B21014D467}"/>
              </a:ext>
            </a:extLst>
          </p:cNvPr>
          <p:cNvSpPr txBox="1"/>
          <p:nvPr/>
        </p:nvSpPr>
        <p:spPr>
          <a:xfrm flipH="1">
            <a:off x="2447800" y="3923764"/>
            <a:ext cx="2519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>
                <a:solidFill>
                  <a:srgbClr val="FF0000"/>
                </a:solidFill>
              </a:rPr>
              <a:t>f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85CEE70-4B15-8949-95E9-82CCDB3988B9}"/>
              </a:ext>
            </a:extLst>
          </p:cNvPr>
          <p:cNvSpPr txBox="1"/>
          <p:nvPr/>
        </p:nvSpPr>
        <p:spPr>
          <a:xfrm flipH="1">
            <a:off x="3111680" y="3780256"/>
            <a:ext cx="962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i="1" dirty="0"/>
              <a:t>function</a:t>
            </a:r>
          </a:p>
        </p:txBody>
      </p:sp>
      <p:sp>
        <p:nvSpPr>
          <p:cNvPr id="10" name="Cloud Callout 9">
            <a:extLst>
              <a:ext uri="{FF2B5EF4-FFF2-40B4-BE49-F238E27FC236}">
                <a16:creationId xmlns:a16="http://schemas.microsoft.com/office/drawing/2014/main" id="{6BF64095-1B68-DF48-BB02-39EF30EEE566}"/>
              </a:ext>
            </a:extLst>
          </p:cNvPr>
          <p:cNvSpPr/>
          <p:nvPr/>
        </p:nvSpPr>
        <p:spPr>
          <a:xfrm>
            <a:off x="3923928" y="2420888"/>
            <a:ext cx="4605635" cy="1293847"/>
          </a:xfrm>
          <a:prstGeom prst="cloudCallout">
            <a:avLst>
              <a:gd name="adj1" fmla="val -41823"/>
              <a:gd name="adj2" fmla="val -5172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1" name="Line 44">
            <a:extLst>
              <a:ext uri="{FF2B5EF4-FFF2-40B4-BE49-F238E27FC236}">
                <a16:creationId xmlns:a16="http://schemas.microsoft.com/office/drawing/2014/main" id="{C08378EF-7CD4-0042-A245-9985F106D6B7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1478919" y="2140570"/>
            <a:ext cx="0" cy="57529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7604F63-18B0-CC44-B27C-AB58D7C8B820}"/>
              </a:ext>
            </a:extLst>
          </p:cNvPr>
          <p:cNvSpPr txBox="1"/>
          <p:nvPr/>
        </p:nvSpPr>
        <p:spPr>
          <a:xfrm>
            <a:off x="611560" y="2195970"/>
            <a:ext cx="550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dict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85E409C-8787-9B46-A536-D0016B24464F}"/>
              </a:ext>
            </a:extLst>
          </p:cNvPr>
          <p:cNvSpPr txBox="1"/>
          <p:nvPr/>
        </p:nvSpPr>
        <p:spPr>
          <a:xfrm flipH="1">
            <a:off x="2279245" y="2584076"/>
            <a:ext cx="13740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i</a:t>
            </a:r>
            <a:r>
              <a:rPr lang="en-DE" dirty="0"/>
              <a:t>nternalRepr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354EBEA-F502-D141-BD4C-E3C32BBD894A}"/>
              </a:ext>
            </a:extLst>
          </p:cNvPr>
          <p:cNvSpPr/>
          <p:nvPr/>
        </p:nvSpPr>
        <p:spPr>
          <a:xfrm>
            <a:off x="4366879" y="2775989"/>
            <a:ext cx="346921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DE" dirty="0"/>
              <a:t>(1, “eins”),, </a:t>
            </a:r>
          </a:p>
          <a:p>
            <a:r>
              <a:rPr lang="en-DE" dirty="0"/>
              <a:t>                        (42, “zweiundvierzig”)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D27C1FB-B653-D342-9C91-A4ED7F0BB560}"/>
              </a:ext>
            </a:extLst>
          </p:cNvPr>
          <p:cNvSpPr/>
          <p:nvPr/>
        </p:nvSpPr>
        <p:spPr>
          <a:xfrm>
            <a:off x="5825462" y="2659518"/>
            <a:ext cx="10855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DE" dirty="0"/>
              <a:t>(5, “fünf”)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BFED8A7-C363-DD48-A984-656AA16DB5B3}"/>
              </a:ext>
            </a:extLst>
          </p:cNvPr>
          <p:cNvSpPr/>
          <p:nvPr/>
        </p:nvSpPr>
        <p:spPr>
          <a:xfrm>
            <a:off x="611560" y="1556246"/>
            <a:ext cx="76925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chemeClr val="accent1">
                    <a:lumMod val="50000"/>
                  </a:schemeClr>
                </a:solidFill>
              </a:rPr>
              <a:t>dict</a:t>
            </a:r>
            <a:r>
              <a:rPr lang="en-DE" dirty="0">
                <a:solidFill>
                  <a:schemeClr val="accent1">
                    <a:lumMod val="50000"/>
                  </a:schemeClr>
                </a:solidFill>
              </a:rPr>
              <a:t> := &lt;(1, “eins”), (5, “fünf”), (42, “zweiundvierzig”)&gt;:Dictionary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CDB8588-EC9B-6046-A926-820A9E671282}"/>
              </a:ext>
            </a:extLst>
          </p:cNvPr>
          <p:cNvSpPr/>
          <p:nvPr/>
        </p:nvSpPr>
        <p:spPr>
          <a:xfrm>
            <a:off x="611560" y="1111746"/>
            <a:ext cx="76925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b="1" dirty="0">
                <a:solidFill>
                  <a:schemeClr val="accent1">
                    <a:lumMod val="50000"/>
                  </a:schemeClr>
                </a:solidFill>
              </a:rPr>
              <a:t>type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Dictionary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 () (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internalRepr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, …)</a:t>
            </a:r>
            <a:endParaRPr lang="en-DE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1" name="Line 44">
            <a:extLst>
              <a:ext uri="{FF2B5EF4-FFF2-40B4-BE49-F238E27FC236}">
                <a16:creationId xmlns:a16="http://schemas.microsoft.com/office/drawing/2014/main" id="{C2C99340-5439-6D4F-8B9D-57A354DD7DF0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2592452" y="1828984"/>
            <a:ext cx="0" cy="128180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4053F41-4F60-EA4C-9673-FD310EC8C8D5}"/>
              </a:ext>
            </a:extLst>
          </p:cNvPr>
          <p:cNvSpPr txBox="1"/>
          <p:nvPr/>
        </p:nvSpPr>
        <p:spPr>
          <a:xfrm flipH="1">
            <a:off x="2279245" y="2088776"/>
            <a:ext cx="617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type</a:t>
            </a:r>
            <a:endParaRPr lang="en-DE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B757B3B-F2FE-FA4A-B5AE-A6FA9F555AB9}"/>
              </a:ext>
            </a:extLst>
          </p:cNvPr>
          <p:cNvSpPr txBox="1"/>
          <p:nvPr/>
        </p:nvSpPr>
        <p:spPr>
          <a:xfrm flipH="1">
            <a:off x="3257145" y="2173251"/>
            <a:ext cx="1178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Dictionary</a:t>
            </a:r>
            <a:endParaRPr lang="en-DE" i="1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142DFC4-E157-F745-BC76-3EED16AB170B}"/>
              </a:ext>
            </a:extLst>
          </p:cNvPr>
          <p:cNvSpPr/>
          <p:nvPr/>
        </p:nvSpPr>
        <p:spPr>
          <a:xfrm>
            <a:off x="1766566" y="3183335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DE" dirty="0"/>
              <a:t>…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2781CE8-7BF2-AA45-B8B6-0EC07AC92A00}"/>
              </a:ext>
            </a:extLst>
          </p:cNvPr>
          <p:cNvSpPr/>
          <p:nvPr/>
        </p:nvSpPr>
        <p:spPr>
          <a:xfrm>
            <a:off x="6778022" y="1556246"/>
            <a:ext cx="12634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DE" dirty="0">
                <a:solidFill>
                  <a:srgbClr val="FF0000"/>
                </a:solidFill>
              </a:rPr>
              <a:t>with f as …</a:t>
            </a:r>
          </a:p>
        </p:txBody>
      </p:sp>
    </p:spTree>
    <p:extLst>
      <p:ext uri="{BB962C8B-B14F-4D97-AF65-F5344CB8AC3E}">
        <p14:creationId xmlns:p14="http://schemas.microsoft.com/office/powerpoint/2010/main" val="3075890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animBg="1"/>
      <p:bldP spid="8" grpId="0"/>
      <p:bldP spid="9" grpId="0"/>
      <p:bldP spid="10" grpId="0" animBg="1"/>
      <p:bldP spid="16" grpId="0"/>
      <p:bldP spid="17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BBF72-301F-0040-A9A0-215BABAF3141}" type="slidenum">
              <a:rPr lang="de-DE"/>
              <a:pPr/>
              <a:t>6</a:t>
            </a:fld>
            <a:endParaRPr lang="de-DE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Wörterbücher / </a:t>
            </a:r>
            <a:r>
              <a:rPr lang="de-DE" dirty="0" err="1"/>
              <a:t>Dictionaries</a:t>
            </a:r>
            <a:endParaRPr lang="de-DE" dirty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>
                <a:solidFill>
                  <a:schemeClr val="accent2">
                    <a:lumMod val="75000"/>
                  </a:schemeClr>
                </a:solidFill>
              </a:rPr>
              <a:t>Vergleich zur Menge: </a:t>
            </a:r>
          </a:p>
          <a:p>
            <a:r>
              <a:rPr lang="de-DE" dirty="0"/>
              <a:t>Als </a:t>
            </a:r>
            <a:r>
              <a:rPr lang="de-DE" dirty="0">
                <a:solidFill>
                  <a:srgbClr val="0D15FF"/>
                </a:solidFill>
              </a:rPr>
              <a:t>Elemente</a:t>
            </a:r>
            <a:r>
              <a:rPr lang="de-DE" dirty="0"/>
              <a:t> (Einträge) bei Wörterbüchern </a:t>
            </a:r>
            <a:br>
              <a:rPr lang="de-DE" dirty="0"/>
            </a:br>
            <a:r>
              <a:rPr lang="de-DE" dirty="0"/>
              <a:t>nur </a:t>
            </a:r>
            <a:r>
              <a:rPr lang="de-DE" dirty="0">
                <a:solidFill>
                  <a:srgbClr val="0D15FF"/>
                </a:solidFill>
              </a:rPr>
              <a:t>Attribut-Wert-Paare </a:t>
            </a:r>
            <a:r>
              <a:rPr lang="de-DE" dirty="0"/>
              <a:t>vorgesehen</a:t>
            </a:r>
          </a:p>
          <a:p>
            <a:r>
              <a:rPr lang="de-DE" dirty="0"/>
              <a:t>Iteration über Elemente eines Wörterbuchs in </a:t>
            </a:r>
            <a:br>
              <a:rPr lang="de-DE" dirty="0"/>
            </a:br>
            <a:r>
              <a:rPr lang="de-DE" b="1" dirty="0"/>
              <a:t>willkürlicher</a:t>
            </a:r>
            <a:r>
              <a:rPr lang="de-DE" dirty="0"/>
              <a:t> Reihenfolge </a:t>
            </a:r>
            <a:r>
              <a:rPr lang="de-DE" b="1" dirty="0"/>
              <a:t>ohne</a:t>
            </a:r>
            <a:r>
              <a:rPr lang="de-DE" dirty="0"/>
              <a:t> Angabe eines Bereichs</a:t>
            </a:r>
          </a:p>
          <a:p>
            <a:pPr lvl="1"/>
            <a:r>
              <a:rPr lang="de-DE" dirty="0"/>
              <a:t>Über alle </a:t>
            </a:r>
            <a:r>
              <a:rPr lang="de-DE" dirty="0">
                <a:solidFill>
                  <a:srgbClr val="0D15FF"/>
                </a:solidFill>
              </a:rPr>
              <a:t>Attribute</a:t>
            </a:r>
            <a:r>
              <a:rPr lang="de-DE" dirty="0"/>
              <a:t> (Schlüssel)</a:t>
            </a:r>
          </a:p>
          <a:p>
            <a:pPr lvl="2"/>
            <a:r>
              <a:rPr lang="en-US" b="1" dirty="0"/>
              <a:t>f</a:t>
            </a:r>
            <a:r>
              <a:rPr lang="en-DE" b="1" dirty="0"/>
              <a:t>or</a:t>
            </a:r>
            <a:r>
              <a:rPr lang="en-DE" dirty="0"/>
              <a:t> (</a:t>
            </a:r>
            <a:r>
              <a:rPr lang="en-DE" dirty="0">
                <a:solidFill>
                  <a:schemeClr val="accent1">
                    <a:lumMod val="50000"/>
                  </a:schemeClr>
                </a:solidFill>
              </a:rPr>
              <a:t>key, _</a:t>
            </a:r>
            <a:r>
              <a:rPr lang="en-DE" dirty="0"/>
              <a:t>) ∈ </a:t>
            </a:r>
            <a:r>
              <a:rPr lang="en-DE" dirty="0">
                <a:solidFill>
                  <a:schemeClr val="accent1">
                    <a:lumMod val="50000"/>
                  </a:schemeClr>
                </a:solidFill>
              </a:rPr>
              <a:t>dict</a:t>
            </a:r>
            <a:r>
              <a:rPr lang="en-DE" dirty="0"/>
              <a:t> </a:t>
            </a:r>
            <a:r>
              <a:rPr lang="en-DE" b="1" dirty="0"/>
              <a:t>do</a:t>
            </a:r>
            <a:r>
              <a:rPr lang="en-DE" dirty="0"/>
              <a:t> …</a:t>
            </a:r>
            <a:endParaRPr lang="de-DE" dirty="0"/>
          </a:p>
          <a:p>
            <a:pPr lvl="1"/>
            <a:r>
              <a:rPr lang="de-DE" dirty="0"/>
              <a:t>Über alle </a:t>
            </a:r>
            <a:r>
              <a:rPr lang="de-DE" dirty="0">
                <a:solidFill>
                  <a:srgbClr val="0D15FF"/>
                </a:solidFill>
              </a:rPr>
              <a:t>Werte</a:t>
            </a:r>
          </a:p>
          <a:p>
            <a:pPr lvl="2"/>
            <a:r>
              <a:rPr lang="en-US" b="1" dirty="0"/>
              <a:t>f</a:t>
            </a:r>
            <a:r>
              <a:rPr lang="en-DE" b="1" dirty="0"/>
              <a:t>or</a:t>
            </a:r>
            <a:r>
              <a:rPr lang="en-DE" dirty="0"/>
              <a:t> (</a:t>
            </a:r>
            <a:r>
              <a:rPr lang="en-DE" dirty="0">
                <a:solidFill>
                  <a:schemeClr val="accent1">
                    <a:lumMod val="50000"/>
                  </a:schemeClr>
                </a:solidFill>
              </a:rPr>
              <a:t>_, value</a:t>
            </a:r>
            <a:r>
              <a:rPr lang="en-DE" dirty="0"/>
              <a:t>) ∈ </a:t>
            </a:r>
            <a:r>
              <a:rPr lang="en-DE" dirty="0">
                <a:solidFill>
                  <a:schemeClr val="accent1">
                    <a:lumMod val="50000"/>
                  </a:schemeClr>
                </a:solidFill>
              </a:rPr>
              <a:t>dict</a:t>
            </a:r>
            <a:r>
              <a:rPr lang="en-DE" dirty="0"/>
              <a:t> </a:t>
            </a:r>
            <a:r>
              <a:rPr lang="en-DE" b="1" dirty="0"/>
              <a:t>do</a:t>
            </a:r>
            <a:r>
              <a:rPr lang="en-DE" dirty="0"/>
              <a:t> …</a:t>
            </a:r>
            <a:endParaRPr lang="de-DE" dirty="0"/>
          </a:p>
          <a:p>
            <a:pPr lvl="1"/>
            <a:r>
              <a:rPr lang="de-DE" dirty="0"/>
              <a:t>Über alle </a:t>
            </a:r>
            <a:r>
              <a:rPr lang="de-DE" dirty="0">
                <a:solidFill>
                  <a:srgbClr val="0D15FF"/>
                </a:solidFill>
              </a:rPr>
              <a:t>Attribut-Wert-Paare</a:t>
            </a:r>
          </a:p>
          <a:p>
            <a:pPr lvl="2"/>
            <a:r>
              <a:rPr lang="en-US" b="1" dirty="0"/>
              <a:t>f</a:t>
            </a:r>
            <a:r>
              <a:rPr lang="en-DE" b="1" dirty="0"/>
              <a:t>or</a:t>
            </a:r>
            <a:r>
              <a:rPr lang="en-DE" dirty="0"/>
              <a:t> (</a:t>
            </a:r>
            <a:r>
              <a:rPr lang="en-DE" dirty="0">
                <a:solidFill>
                  <a:schemeClr val="accent1">
                    <a:lumMod val="50000"/>
                  </a:schemeClr>
                </a:solidFill>
              </a:rPr>
              <a:t>key, value</a:t>
            </a:r>
            <a:r>
              <a:rPr lang="en-DE" dirty="0"/>
              <a:t>) ∈ </a:t>
            </a:r>
            <a:r>
              <a:rPr lang="en-DE" dirty="0">
                <a:solidFill>
                  <a:schemeClr val="accent1">
                    <a:lumMod val="50000"/>
                  </a:schemeClr>
                </a:solidFill>
              </a:rPr>
              <a:t>dict</a:t>
            </a:r>
            <a:r>
              <a:rPr lang="en-DE" dirty="0"/>
              <a:t> </a:t>
            </a:r>
            <a:r>
              <a:rPr lang="en-DE" b="1" dirty="0"/>
              <a:t>do</a:t>
            </a:r>
            <a:r>
              <a:rPr lang="en-DE" dirty="0"/>
              <a:t> …</a:t>
            </a:r>
            <a:endParaRPr lang="de-DE" dirty="0"/>
          </a:p>
          <a:p>
            <a:pPr lvl="2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15371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812B5-F82C-9846-A6CE-FF1E8D8A1CD7}" type="slidenum">
              <a:rPr lang="de-DE"/>
              <a:pPr/>
              <a:t>7</a:t>
            </a:fld>
            <a:endParaRPr lang="de-DE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Hashing</a:t>
            </a:r>
            <a:r>
              <a:rPr lang="de-DE" dirty="0"/>
              <a:t> (Streuung)</a:t>
            </a:r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1763713" y="1916113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1</a:t>
            </a:r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2771775" y="1916113"/>
            <a:ext cx="503238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3</a:t>
            </a:r>
          </a:p>
        </p:txBody>
      </p:sp>
      <p:sp>
        <p:nvSpPr>
          <p:cNvPr id="33799" name="Rectangle 7"/>
          <p:cNvSpPr>
            <a:spLocks noChangeArrowheads="1"/>
          </p:cNvSpPr>
          <p:nvPr/>
        </p:nvSpPr>
        <p:spPr bwMode="auto">
          <a:xfrm>
            <a:off x="3779838" y="1916113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5</a:t>
            </a:r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5795963" y="1916113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14</a:t>
            </a:r>
          </a:p>
        </p:txBody>
      </p:sp>
      <p:sp>
        <p:nvSpPr>
          <p:cNvPr id="33801" name="Rectangle 9"/>
          <p:cNvSpPr>
            <a:spLocks noChangeArrowheads="1"/>
          </p:cNvSpPr>
          <p:nvPr/>
        </p:nvSpPr>
        <p:spPr bwMode="auto">
          <a:xfrm>
            <a:off x="6804025" y="1916113"/>
            <a:ext cx="503238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19</a:t>
            </a:r>
          </a:p>
        </p:txBody>
      </p:sp>
      <p:sp>
        <p:nvSpPr>
          <p:cNvPr id="33803" name="Rectangle 11"/>
          <p:cNvSpPr>
            <a:spLocks noChangeArrowheads="1"/>
          </p:cNvSpPr>
          <p:nvPr/>
        </p:nvSpPr>
        <p:spPr bwMode="auto">
          <a:xfrm>
            <a:off x="4787900" y="1916113"/>
            <a:ext cx="503238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10</a:t>
            </a:r>
          </a:p>
        </p:txBody>
      </p:sp>
      <p:sp>
        <p:nvSpPr>
          <p:cNvPr id="33805" name="Rectangle 13"/>
          <p:cNvSpPr>
            <a:spLocks noChangeArrowheads="1"/>
          </p:cNvSpPr>
          <p:nvPr/>
        </p:nvSpPr>
        <p:spPr bwMode="auto">
          <a:xfrm>
            <a:off x="1765300" y="4724400"/>
            <a:ext cx="5543550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3807" name="Rectangle 15"/>
          <p:cNvSpPr>
            <a:spLocks noChangeArrowheads="1"/>
          </p:cNvSpPr>
          <p:nvPr/>
        </p:nvSpPr>
        <p:spPr bwMode="auto">
          <a:xfrm>
            <a:off x="2268538" y="4724400"/>
            <a:ext cx="503237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 dirty="0"/>
              <a:t>14</a:t>
            </a:r>
          </a:p>
        </p:txBody>
      </p:sp>
      <p:sp>
        <p:nvSpPr>
          <p:cNvPr id="33808" name="Rectangle 16"/>
          <p:cNvSpPr>
            <a:spLocks noChangeArrowheads="1"/>
          </p:cNvSpPr>
          <p:nvPr/>
        </p:nvSpPr>
        <p:spPr bwMode="auto">
          <a:xfrm>
            <a:off x="3276600" y="4724400"/>
            <a:ext cx="503238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5</a:t>
            </a:r>
          </a:p>
        </p:txBody>
      </p:sp>
      <p:sp>
        <p:nvSpPr>
          <p:cNvPr id="33809" name="Rectangle 17"/>
          <p:cNvSpPr>
            <a:spLocks noChangeArrowheads="1"/>
          </p:cNvSpPr>
          <p:nvPr/>
        </p:nvSpPr>
        <p:spPr bwMode="auto">
          <a:xfrm>
            <a:off x="5292725" y="4724400"/>
            <a:ext cx="503238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1</a:t>
            </a:r>
          </a:p>
        </p:txBody>
      </p:sp>
      <p:sp>
        <p:nvSpPr>
          <p:cNvPr id="33810" name="Rectangle 18"/>
          <p:cNvSpPr>
            <a:spLocks noChangeArrowheads="1"/>
          </p:cNvSpPr>
          <p:nvPr/>
        </p:nvSpPr>
        <p:spPr bwMode="auto">
          <a:xfrm>
            <a:off x="4284663" y="4724400"/>
            <a:ext cx="503237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3</a:t>
            </a:r>
          </a:p>
        </p:txBody>
      </p:sp>
      <p:sp>
        <p:nvSpPr>
          <p:cNvPr id="33811" name="Rectangle 19"/>
          <p:cNvSpPr>
            <a:spLocks noChangeArrowheads="1"/>
          </p:cNvSpPr>
          <p:nvPr/>
        </p:nvSpPr>
        <p:spPr bwMode="auto">
          <a:xfrm>
            <a:off x="4789488" y="4724400"/>
            <a:ext cx="503237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19</a:t>
            </a:r>
          </a:p>
        </p:txBody>
      </p:sp>
      <p:sp>
        <p:nvSpPr>
          <p:cNvPr id="33812" name="Rectangle 20"/>
          <p:cNvSpPr>
            <a:spLocks noChangeArrowheads="1"/>
          </p:cNvSpPr>
          <p:nvPr/>
        </p:nvSpPr>
        <p:spPr bwMode="auto">
          <a:xfrm>
            <a:off x="6300788" y="4724400"/>
            <a:ext cx="503237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/>
              <a:t>10</a:t>
            </a:r>
          </a:p>
        </p:txBody>
      </p:sp>
      <p:sp>
        <p:nvSpPr>
          <p:cNvPr id="33813" name="Text Box 21"/>
          <p:cNvSpPr txBox="1">
            <a:spLocks noChangeArrowheads="1"/>
          </p:cNvSpPr>
          <p:nvPr/>
        </p:nvSpPr>
        <p:spPr bwMode="auto">
          <a:xfrm>
            <a:off x="3333482" y="5642099"/>
            <a:ext cx="221086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2800" dirty="0"/>
              <a:t>Hashtabelle </a:t>
            </a:r>
            <a:r>
              <a:rPr lang="de-DE" sz="2800" dirty="0">
                <a:solidFill>
                  <a:schemeClr val="hlink"/>
                </a:solidFill>
              </a:rPr>
              <a:t>T</a:t>
            </a:r>
          </a:p>
        </p:txBody>
      </p:sp>
      <p:sp>
        <p:nvSpPr>
          <p:cNvPr id="33814" name="Text Box 22"/>
          <p:cNvSpPr txBox="1">
            <a:spLocks noChangeArrowheads="1"/>
          </p:cNvSpPr>
          <p:nvPr/>
        </p:nvSpPr>
        <p:spPr bwMode="auto">
          <a:xfrm>
            <a:off x="1920953" y="2924944"/>
            <a:ext cx="5224607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de-DE" sz="2800" dirty="0"/>
              <a:t>zeit- und speichereffiziente</a:t>
            </a:r>
            <a:br>
              <a:rPr lang="de-DE" sz="2800" dirty="0"/>
            </a:br>
            <a:r>
              <a:rPr lang="de-DE" sz="2800" dirty="0"/>
              <a:t>Hashfunktion (Streuwertfunktion) </a:t>
            </a:r>
            <a:br>
              <a:rPr lang="de-DE" sz="2800" dirty="0"/>
            </a:br>
            <a:r>
              <a:rPr lang="de-DE" sz="2800" dirty="0">
                <a:solidFill>
                  <a:schemeClr val="hlink"/>
                </a:solidFill>
              </a:rPr>
              <a:t>h: U </a:t>
            </a:r>
            <a:r>
              <a:rPr lang="en-US" sz="2800" dirty="0">
                <a:solidFill>
                  <a:schemeClr val="hlink"/>
                </a:solidFill>
                <a:latin typeface="cmsy10" charset="0"/>
              </a:rPr>
              <a:t>⟶</a:t>
            </a:r>
            <a:r>
              <a:rPr lang="de-DE" sz="2800" dirty="0">
                <a:solidFill>
                  <a:schemeClr val="hlink"/>
                </a:solidFill>
              </a:rPr>
              <a:t> T mit |U|≥|T|</a:t>
            </a:r>
          </a:p>
        </p:txBody>
      </p:sp>
      <p:sp>
        <p:nvSpPr>
          <p:cNvPr id="33815" name="Line 23"/>
          <p:cNvSpPr>
            <a:spLocks noChangeShapeType="1"/>
          </p:cNvSpPr>
          <p:nvPr/>
        </p:nvSpPr>
        <p:spPr bwMode="auto">
          <a:xfrm>
            <a:off x="1979613" y="2420938"/>
            <a:ext cx="3600450" cy="230346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816" name="Line 24"/>
          <p:cNvSpPr>
            <a:spLocks noChangeShapeType="1"/>
          </p:cNvSpPr>
          <p:nvPr/>
        </p:nvSpPr>
        <p:spPr bwMode="auto">
          <a:xfrm>
            <a:off x="2987675" y="2420938"/>
            <a:ext cx="1512888" cy="230346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817" name="Line 25"/>
          <p:cNvSpPr>
            <a:spLocks noChangeShapeType="1"/>
          </p:cNvSpPr>
          <p:nvPr/>
        </p:nvSpPr>
        <p:spPr bwMode="auto">
          <a:xfrm flipH="1">
            <a:off x="3492500" y="2420938"/>
            <a:ext cx="503238" cy="230346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818" name="Line 26"/>
          <p:cNvSpPr>
            <a:spLocks noChangeShapeType="1"/>
          </p:cNvSpPr>
          <p:nvPr/>
        </p:nvSpPr>
        <p:spPr bwMode="auto">
          <a:xfrm>
            <a:off x="5003800" y="2420938"/>
            <a:ext cx="1584325" cy="230346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819" name="Line 27"/>
          <p:cNvSpPr>
            <a:spLocks noChangeShapeType="1"/>
          </p:cNvSpPr>
          <p:nvPr/>
        </p:nvSpPr>
        <p:spPr bwMode="auto">
          <a:xfrm flipH="1">
            <a:off x="2484438" y="2420938"/>
            <a:ext cx="3600450" cy="230346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3820" name="Line 28"/>
          <p:cNvSpPr>
            <a:spLocks noChangeShapeType="1"/>
          </p:cNvSpPr>
          <p:nvPr/>
        </p:nvSpPr>
        <p:spPr bwMode="auto">
          <a:xfrm flipH="1">
            <a:off x="5076825" y="2420938"/>
            <a:ext cx="1943100" cy="230346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7" name="Textfeld 2"/>
          <p:cNvSpPr txBox="1"/>
          <p:nvPr/>
        </p:nvSpPr>
        <p:spPr>
          <a:xfrm>
            <a:off x="1892653" y="5229200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0</a:t>
            </a:r>
          </a:p>
        </p:txBody>
      </p:sp>
      <p:sp>
        <p:nvSpPr>
          <p:cNvPr id="28" name="Textfeld 26"/>
          <p:cNvSpPr txBox="1"/>
          <p:nvPr/>
        </p:nvSpPr>
        <p:spPr>
          <a:xfrm>
            <a:off x="2339752" y="5229200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1</a:t>
            </a:r>
          </a:p>
        </p:txBody>
      </p:sp>
      <p:sp>
        <p:nvSpPr>
          <p:cNvPr id="29" name="Textfeld 27"/>
          <p:cNvSpPr txBox="1"/>
          <p:nvPr/>
        </p:nvSpPr>
        <p:spPr>
          <a:xfrm>
            <a:off x="2843808" y="5229200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2</a:t>
            </a:r>
          </a:p>
        </p:txBody>
      </p:sp>
      <p:sp>
        <p:nvSpPr>
          <p:cNvPr id="30" name="Textfeld 28"/>
          <p:cNvSpPr txBox="1"/>
          <p:nvPr/>
        </p:nvSpPr>
        <p:spPr>
          <a:xfrm>
            <a:off x="3386155" y="5229200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3</a:t>
            </a:r>
          </a:p>
        </p:txBody>
      </p:sp>
      <p:sp>
        <p:nvSpPr>
          <p:cNvPr id="31" name="Textfeld 29"/>
          <p:cNvSpPr txBox="1"/>
          <p:nvPr/>
        </p:nvSpPr>
        <p:spPr>
          <a:xfrm>
            <a:off x="3851920" y="5229200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4</a:t>
            </a:r>
          </a:p>
        </p:txBody>
      </p:sp>
      <p:sp>
        <p:nvSpPr>
          <p:cNvPr id="32" name="Textfeld 30"/>
          <p:cNvSpPr txBox="1"/>
          <p:nvPr/>
        </p:nvSpPr>
        <p:spPr>
          <a:xfrm>
            <a:off x="4355976" y="5229200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5</a:t>
            </a:r>
          </a:p>
        </p:txBody>
      </p:sp>
      <p:sp>
        <p:nvSpPr>
          <p:cNvPr id="33" name="Textfeld 31"/>
          <p:cNvSpPr txBox="1"/>
          <p:nvPr/>
        </p:nvSpPr>
        <p:spPr>
          <a:xfrm>
            <a:off x="4898323" y="5229200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6</a:t>
            </a:r>
          </a:p>
        </p:txBody>
      </p:sp>
      <p:sp>
        <p:nvSpPr>
          <p:cNvPr id="34" name="Textfeld 32"/>
          <p:cNvSpPr txBox="1"/>
          <p:nvPr/>
        </p:nvSpPr>
        <p:spPr>
          <a:xfrm>
            <a:off x="5364088" y="5229200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7</a:t>
            </a:r>
          </a:p>
        </p:txBody>
      </p:sp>
      <p:sp>
        <p:nvSpPr>
          <p:cNvPr id="35" name="Textfeld 33"/>
          <p:cNvSpPr txBox="1"/>
          <p:nvPr/>
        </p:nvSpPr>
        <p:spPr>
          <a:xfrm>
            <a:off x="5868144" y="5229200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8</a:t>
            </a:r>
          </a:p>
        </p:txBody>
      </p:sp>
      <p:sp>
        <p:nvSpPr>
          <p:cNvPr id="36" name="Textfeld 34"/>
          <p:cNvSpPr txBox="1"/>
          <p:nvPr/>
        </p:nvSpPr>
        <p:spPr>
          <a:xfrm>
            <a:off x="6372200" y="5229200"/>
            <a:ext cx="303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9</a:t>
            </a:r>
          </a:p>
        </p:txBody>
      </p:sp>
      <p:sp>
        <p:nvSpPr>
          <p:cNvPr id="37" name="Textfeld 35"/>
          <p:cNvSpPr txBox="1"/>
          <p:nvPr/>
        </p:nvSpPr>
        <p:spPr>
          <a:xfrm>
            <a:off x="6876256" y="5229200"/>
            <a:ext cx="4215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10</a:t>
            </a:r>
          </a:p>
        </p:txBody>
      </p:sp>
      <p:sp>
        <p:nvSpPr>
          <p:cNvPr id="38" name="Textfeld 1">
            <a:extLst>
              <a:ext uri="{FF2B5EF4-FFF2-40B4-BE49-F238E27FC236}">
                <a16:creationId xmlns:a16="http://schemas.microsoft.com/office/drawing/2014/main" id="{1504B499-BCA1-C744-B8DD-FC51BF7525AA}"/>
              </a:ext>
            </a:extLst>
          </p:cNvPr>
          <p:cNvSpPr txBox="1"/>
          <p:nvPr/>
        </p:nvSpPr>
        <p:spPr>
          <a:xfrm>
            <a:off x="395536" y="1198493"/>
            <a:ext cx="20227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Einige Elemente</a:t>
            </a:r>
            <a:br>
              <a:rPr lang="de-DE" dirty="0"/>
            </a:br>
            <a:r>
              <a:rPr lang="de-DE" dirty="0"/>
              <a:t>aus einer Menge </a:t>
            </a:r>
            <a:r>
              <a:rPr lang="de-DE" dirty="0">
                <a:solidFill>
                  <a:srgbClr val="3C8C93"/>
                </a:solidFill>
              </a:rPr>
              <a:t>U</a:t>
            </a:r>
            <a:r>
              <a:rPr lang="de-DE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40063740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Assoziation durch </a:t>
            </a:r>
            <a:r>
              <a:rPr lang="de-DE" dirty="0" err="1"/>
              <a:t>Hashing</a:t>
            </a:r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>
          <a:xfrm>
            <a:off x="7956550" y="6400502"/>
            <a:ext cx="1008063" cy="196850"/>
          </a:xfrm>
        </p:spPr>
        <p:txBody>
          <a:bodyPr/>
          <a:lstStyle/>
          <a:p>
            <a:fld id="{2B74AE2E-0842-8A46-BA44-11E68AE1929E}" type="slidenum">
              <a:rPr lang="de-DE" smtClean="0"/>
              <a:pPr/>
              <a:t>8</a:t>
            </a:fld>
            <a:endParaRPr lang="de-DE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49696" y="1150795"/>
            <a:ext cx="8686800" cy="5374549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de-DE" dirty="0"/>
              <a:t>Schlüssel 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de-DE" dirty="0"/>
              <a:t> seien hier Zahlen aus einem großen Bereich</a:t>
            </a:r>
          </a:p>
          <a:p>
            <a:r>
              <a:rPr lang="de-DE" dirty="0"/>
              <a:t>Assoziation von 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de-DE" dirty="0"/>
              <a:t> mit 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e</a:t>
            </a:r>
            <a:endParaRPr lang="de-DE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pPr marL="0" indent="0">
              <a:buNone/>
            </a:pPr>
            <a:endParaRPr lang="de-DE" dirty="0"/>
          </a:p>
          <a:p>
            <a:r>
              <a:rPr lang="de-DE" dirty="0"/>
              <a:t>Schlüssel 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de-DE" dirty="0"/>
              <a:t> selbst können auch Objekte sein, es muss nur</a:t>
            </a:r>
            <a:br>
              <a:rPr lang="de-DE" dirty="0"/>
            </a:br>
            <a:r>
              <a:rPr lang="de-DE" dirty="0"/>
              <a:t>eine Abbildung auf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T</a:t>
            </a:r>
            <a:r>
              <a:rPr lang="de-DE" dirty="0"/>
              <a:t> definiert sein bzw. werden</a:t>
            </a:r>
            <a:br>
              <a:rPr lang="de-DE" dirty="0"/>
            </a:br>
            <a:r>
              <a:rPr lang="de-DE" dirty="0"/>
              <a:t>(</a:t>
            </a:r>
            <a:r>
              <a:rPr lang="de-DE" dirty="0" err="1"/>
              <a:t>Dictionary</a:t>
            </a:r>
            <a:r>
              <a:rPr lang="de-DE" dirty="0"/>
              <a:t>-spezifische Hash-Funktionen)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763688" y="2276872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 dirty="0"/>
              <a:t>1,e</a:t>
            </a:r>
            <a:r>
              <a:rPr lang="de-DE" sz="1800" baseline="-25000" dirty="0"/>
              <a:t>1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771750" y="2276872"/>
            <a:ext cx="503238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dirty="0"/>
              <a:t>3,e</a:t>
            </a:r>
            <a:r>
              <a:rPr lang="de-DE" baseline="-25000" dirty="0"/>
              <a:t>2</a:t>
            </a:r>
            <a:endParaRPr lang="de-DE" sz="1800" dirty="0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3779813" y="2276872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 dirty="0"/>
              <a:t>5,e</a:t>
            </a:r>
            <a:r>
              <a:rPr lang="de-DE" sz="1800" baseline="-25000" dirty="0"/>
              <a:t>3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5795938" y="2276872"/>
            <a:ext cx="50323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 dirty="0"/>
              <a:t>14,e</a:t>
            </a:r>
            <a:r>
              <a:rPr lang="de-DE" sz="1800" baseline="-25000" dirty="0"/>
              <a:t>5</a:t>
            </a: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6804000" y="2276872"/>
            <a:ext cx="503238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 dirty="0"/>
              <a:t>19,e</a:t>
            </a:r>
            <a:r>
              <a:rPr lang="de-DE" sz="1800" baseline="-25000" dirty="0"/>
              <a:t>6</a:t>
            </a:r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4787875" y="2276872"/>
            <a:ext cx="503238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sz="1800" dirty="0"/>
              <a:t>10,e</a:t>
            </a:r>
            <a:r>
              <a:rPr lang="de-DE" sz="1800" baseline="-25000" dirty="0"/>
              <a:t>4</a:t>
            </a:r>
          </a:p>
        </p:txBody>
      </p:sp>
      <p:sp>
        <p:nvSpPr>
          <p:cNvPr id="19" name="Line 23"/>
          <p:cNvSpPr>
            <a:spLocks noChangeShapeType="1"/>
          </p:cNvSpPr>
          <p:nvPr/>
        </p:nvSpPr>
        <p:spPr bwMode="auto">
          <a:xfrm>
            <a:off x="1979588" y="2781697"/>
            <a:ext cx="3541740" cy="936054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" name="Line 24"/>
          <p:cNvSpPr>
            <a:spLocks noChangeShapeType="1"/>
          </p:cNvSpPr>
          <p:nvPr/>
        </p:nvSpPr>
        <p:spPr bwMode="auto">
          <a:xfrm>
            <a:off x="2987650" y="2781697"/>
            <a:ext cx="1525566" cy="936054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1" name="Line 25"/>
          <p:cNvSpPr>
            <a:spLocks noChangeShapeType="1"/>
          </p:cNvSpPr>
          <p:nvPr/>
        </p:nvSpPr>
        <p:spPr bwMode="auto">
          <a:xfrm flipH="1">
            <a:off x="3577111" y="2781697"/>
            <a:ext cx="418601" cy="936054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2" name="Line 26"/>
          <p:cNvSpPr>
            <a:spLocks noChangeShapeType="1"/>
          </p:cNvSpPr>
          <p:nvPr/>
        </p:nvSpPr>
        <p:spPr bwMode="auto">
          <a:xfrm>
            <a:off x="5003775" y="2781697"/>
            <a:ext cx="1597673" cy="936054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" name="Line 27"/>
          <p:cNvSpPr>
            <a:spLocks noChangeShapeType="1"/>
          </p:cNvSpPr>
          <p:nvPr/>
        </p:nvSpPr>
        <p:spPr bwMode="auto">
          <a:xfrm flipH="1">
            <a:off x="2568999" y="2781697"/>
            <a:ext cx="3515863" cy="936054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4" name="Line 28"/>
          <p:cNvSpPr>
            <a:spLocks noChangeShapeType="1"/>
          </p:cNvSpPr>
          <p:nvPr/>
        </p:nvSpPr>
        <p:spPr bwMode="auto">
          <a:xfrm flipH="1">
            <a:off x="5017272" y="2781697"/>
            <a:ext cx="2002628" cy="936054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grpSp>
        <p:nvGrpSpPr>
          <p:cNvPr id="59" name="Gruppierung 1">
            <a:extLst>
              <a:ext uri="{FF2B5EF4-FFF2-40B4-BE49-F238E27FC236}">
                <a16:creationId xmlns:a16="http://schemas.microsoft.com/office/drawing/2014/main" id="{05826F70-2937-A54F-BEC5-14426493ED31}"/>
              </a:ext>
            </a:extLst>
          </p:cNvPr>
          <p:cNvGrpSpPr/>
          <p:nvPr/>
        </p:nvGrpSpPr>
        <p:grpSpPr>
          <a:xfrm>
            <a:off x="1907704" y="3759684"/>
            <a:ext cx="5328592" cy="503238"/>
            <a:chOff x="3419872" y="2060848"/>
            <a:chExt cx="5543550" cy="504825"/>
          </a:xfrm>
        </p:grpSpPr>
        <p:sp>
          <p:nvSpPr>
            <p:cNvPr id="60" name="Rectangle 11">
              <a:extLst>
                <a:ext uri="{FF2B5EF4-FFF2-40B4-BE49-F238E27FC236}">
                  <a16:creationId xmlns:a16="http://schemas.microsoft.com/office/drawing/2014/main" id="{2128E297-84B5-2D48-AD90-3C8974D358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19872" y="2060848"/>
              <a:ext cx="5543550" cy="50482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61" name="Rectangle 12">
              <a:extLst>
                <a:ext uri="{FF2B5EF4-FFF2-40B4-BE49-F238E27FC236}">
                  <a16:creationId xmlns:a16="http://schemas.microsoft.com/office/drawing/2014/main" id="{AC1E5CA1-4F16-C64D-96C1-5C990132BF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3110" y="2060848"/>
              <a:ext cx="503237" cy="5032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 sz="1200" dirty="0"/>
                <a:t>(14,e</a:t>
              </a:r>
              <a:r>
                <a:rPr lang="de-DE" sz="1200" baseline="-25000" dirty="0"/>
                <a:t>5</a:t>
              </a:r>
              <a:r>
                <a:rPr lang="de-DE" sz="1200" dirty="0"/>
                <a:t>)</a:t>
              </a:r>
              <a:endParaRPr lang="de-DE" sz="1200" baseline="-25000" dirty="0"/>
            </a:p>
          </p:txBody>
        </p:sp>
        <p:sp>
          <p:nvSpPr>
            <p:cNvPr id="62" name="Rectangle 13">
              <a:extLst>
                <a:ext uri="{FF2B5EF4-FFF2-40B4-BE49-F238E27FC236}">
                  <a16:creationId xmlns:a16="http://schemas.microsoft.com/office/drawing/2014/main" id="{23814AF9-6088-534F-AEDD-0DB44981BE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31172" y="2060848"/>
              <a:ext cx="503238" cy="5032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 sz="1200" dirty="0"/>
                <a:t>(5,e</a:t>
              </a:r>
              <a:r>
                <a:rPr lang="de-DE" sz="1200" baseline="-25000" dirty="0"/>
                <a:t>3</a:t>
              </a:r>
              <a:r>
                <a:rPr lang="de-DE" sz="1200" dirty="0"/>
                <a:t>)</a:t>
              </a:r>
              <a:endParaRPr lang="de-DE" sz="1200" baseline="-25000" dirty="0"/>
            </a:p>
          </p:txBody>
        </p:sp>
        <p:sp>
          <p:nvSpPr>
            <p:cNvPr id="63" name="Rectangle 14">
              <a:extLst>
                <a:ext uri="{FF2B5EF4-FFF2-40B4-BE49-F238E27FC236}">
                  <a16:creationId xmlns:a16="http://schemas.microsoft.com/office/drawing/2014/main" id="{B8AE1B51-BCF9-2F43-92EF-31ACC19548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47297" y="2060848"/>
              <a:ext cx="503238" cy="5032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 sz="1200" dirty="0"/>
                <a:t>(1,e</a:t>
              </a:r>
              <a:r>
                <a:rPr lang="de-DE" sz="1200" baseline="-25000" dirty="0"/>
                <a:t>1</a:t>
              </a:r>
              <a:r>
                <a:rPr lang="de-DE" sz="1200" dirty="0"/>
                <a:t>)</a:t>
              </a:r>
              <a:endParaRPr lang="de-DE" sz="1200" baseline="-25000" dirty="0"/>
            </a:p>
          </p:txBody>
        </p:sp>
        <p:sp>
          <p:nvSpPr>
            <p:cNvPr id="64" name="Rectangle 15">
              <a:extLst>
                <a:ext uri="{FF2B5EF4-FFF2-40B4-BE49-F238E27FC236}">
                  <a16:creationId xmlns:a16="http://schemas.microsoft.com/office/drawing/2014/main" id="{4A378B28-2519-5F4B-A4C8-36E48FECB2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39235" y="2060848"/>
              <a:ext cx="503237" cy="5032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 sz="1200" dirty="0"/>
                <a:t>(3,e</a:t>
              </a:r>
              <a:r>
                <a:rPr lang="de-DE" sz="1200" baseline="-25000" dirty="0"/>
                <a:t>2</a:t>
              </a:r>
              <a:r>
                <a:rPr lang="de-DE" sz="1200" dirty="0"/>
                <a:t>)</a:t>
              </a:r>
              <a:endParaRPr lang="de-DE" sz="1200" baseline="-25000" dirty="0"/>
            </a:p>
          </p:txBody>
        </p:sp>
        <p:sp>
          <p:nvSpPr>
            <p:cNvPr id="65" name="Rectangle 16">
              <a:extLst>
                <a:ext uri="{FF2B5EF4-FFF2-40B4-BE49-F238E27FC236}">
                  <a16:creationId xmlns:a16="http://schemas.microsoft.com/office/drawing/2014/main" id="{CD60EACB-6F2D-A342-86ED-C007360A4D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44060" y="2060848"/>
              <a:ext cx="503237" cy="5032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 sz="1200" dirty="0"/>
                <a:t>(19,e</a:t>
              </a:r>
              <a:r>
                <a:rPr lang="de-DE" sz="1200" baseline="-25000" dirty="0"/>
                <a:t>6</a:t>
              </a:r>
              <a:r>
                <a:rPr lang="de-DE" sz="1200" dirty="0"/>
                <a:t>)</a:t>
              </a:r>
              <a:endParaRPr lang="de-DE" sz="1200" baseline="-25000" dirty="0"/>
            </a:p>
          </p:txBody>
        </p:sp>
        <p:sp>
          <p:nvSpPr>
            <p:cNvPr id="66" name="Rectangle 17">
              <a:extLst>
                <a:ext uri="{FF2B5EF4-FFF2-40B4-BE49-F238E27FC236}">
                  <a16:creationId xmlns:a16="http://schemas.microsoft.com/office/drawing/2014/main" id="{9BAD74F3-F4DD-C441-B0EF-7CF8A0AF43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55360" y="2060848"/>
              <a:ext cx="503237" cy="5032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de-DE" sz="1200" dirty="0"/>
                <a:t>(10,e</a:t>
              </a:r>
              <a:r>
                <a:rPr lang="de-DE" sz="1200" baseline="-25000" dirty="0"/>
                <a:t>4</a:t>
              </a:r>
              <a:r>
                <a:rPr lang="de-DE" sz="1200" dirty="0"/>
                <a:t>)</a:t>
              </a:r>
              <a:endParaRPr lang="de-DE" sz="1200" baseline="-25000" dirty="0"/>
            </a:p>
          </p:txBody>
        </p:sp>
      </p:grpSp>
    </p:spTree>
    <p:extLst>
      <p:ext uri="{BB962C8B-B14F-4D97-AF65-F5344CB8AC3E}">
        <p14:creationId xmlns:p14="http://schemas.microsoft.com/office/powerpoint/2010/main" val="7540331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3834C-8B13-4C48-B2F6-0491C9C9A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Initialisierung von ADT-Instanzen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0EA1CB-077A-FD45-B89B-7046E96A5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9</a:t>
            </a:fld>
            <a:endParaRPr lang="de-DE"/>
          </a:p>
        </p:txBody>
      </p:sp>
      <p:sp>
        <p:nvSpPr>
          <p:cNvPr id="5" name="Rectangle 39">
            <a:extLst>
              <a:ext uri="{FF2B5EF4-FFF2-40B4-BE49-F238E27FC236}">
                <a16:creationId xmlns:a16="http://schemas.microsoft.com/office/drawing/2014/main" id="{0B1BB549-D771-484C-B95E-E9E5D1F93E2C}"/>
              </a:ext>
            </a:extLst>
          </p:cNvPr>
          <p:cNvSpPr>
            <a:spLocks noChangeArrowheads="1"/>
          </p:cNvSpPr>
          <p:nvPr/>
        </p:nvSpPr>
        <p:spPr bwMode="auto">
          <a:xfrm rot="16200000" flipH="1">
            <a:off x="958930" y="3123782"/>
            <a:ext cx="1976405" cy="361132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dirty="0"/>
          </a:p>
        </p:txBody>
      </p:sp>
      <p:sp>
        <p:nvSpPr>
          <p:cNvPr id="6" name="Line 44">
            <a:extLst>
              <a:ext uri="{FF2B5EF4-FFF2-40B4-BE49-F238E27FC236}">
                <a16:creationId xmlns:a16="http://schemas.microsoft.com/office/drawing/2014/main" id="{4BAA7280-3466-A246-8E82-99F3455F4BDE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2938819" y="1977917"/>
            <a:ext cx="0" cy="197453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" name="Line 44">
            <a:extLst>
              <a:ext uri="{FF2B5EF4-FFF2-40B4-BE49-F238E27FC236}">
                <a16:creationId xmlns:a16="http://schemas.microsoft.com/office/drawing/2014/main" id="{B026E81A-F46C-394E-9035-76BFBA0BA98B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2531260" y="3360983"/>
            <a:ext cx="0" cy="1159418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3D8B925-C42E-2642-9B77-D2B21014D467}"/>
              </a:ext>
            </a:extLst>
          </p:cNvPr>
          <p:cNvSpPr txBox="1"/>
          <p:nvPr/>
        </p:nvSpPr>
        <p:spPr>
          <a:xfrm flipH="1">
            <a:off x="2279245" y="392376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>
                <a:solidFill>
                  <a:srgbClr val="0D15FF"/>
                </a:solidFill>
              </a:rPr>
              <a:t>h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85CEE70-4B15-8949-95E9-82CCDB3988B9}"/>
              </a:ext>
            </a:extLst>
          </p:cNvPr>
          <p:cNvSpPr txBox="1"/>
          <p:nvPr/>
        </p:nvSpPr>
        <p:spPr>
          <a:xfrm flipH="1">
            <a:off x="3111680" y="3780256"/>
            <a:ext cx="17668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i="1" dirty="0">
                <a:solidFill>
                  <a:schemeClr val="accent1">
                    <a:lumMod val="50000"/>
                  </a:schemeClr>
                </a:solidFill>
              </a:rPr>
              <a:t>myHashFunction</a:t>
            </a:r>
          </a:p>
        </p:txBody>
      </p:sp>
      <p:sp>
        <p:nvSpPr>
          <p:cNvPr id="10" name="Cloud Callout 9">
            <a:extLst>
              <a:ext uri="{FF2B5EF4-FFF2-40B4-BE49-F238E27FC236}">
                <a16:creationId xmlns:a16="http://schemas.microsoft.com/office/drawing/2014/main" id="{6BF64095-1B68-DF48-BB02-39EF30EEE566}"/>
              </a:ext>
            </a:extLst>
          </p:cNvPr>
          <p:cNvSpPr/>
          <p:nvPr/>
        </p:nvSpPr>
        <p:spPr>
          <a:xfrm>
            <a:off x="3923928" y="2420888"/>
            <a:ext cx="4605635" cy="1293847"/>
          </a:xfrm>
          <a:prstGeom prst="cloudCallout">
            <a:avLst>
              <a:gd name="adj1" fmla="val -41823"/>
              <a:gd name="adj2" fmla="val -5172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1" name="Line 44">
            <a:extLst>
              <a:ext uri="{FF2B5EF4-FFF2-40B4-BE49-F238E27FC236}">
                <a16:creationId xmlns:a16="http://schemas.microsoft.com/office/drawing/2014/main" id="{C08378EF-7CD4-0042-A245-9985F106D6B7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1478919" y="2140570"/>
            <a:ext cx="0" cy="57529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7604F63-18B0-CC44-B27C-AB58D7C8B820}"/>
              </a:ext>
            </a:extLst>
          </p:cNvPr>
          <p:cNvSpPr txBox="1"/>
          <p:nvPr/>
        </p:nvSpPr>
        <p:spPr>
          <a:xfrm>
            <a:off x="611560" y="2195970"/>
            <a:ext cx="550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dict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85E409C-8787-9B46-A536-D0016B24464F}"/>
              </a:ext>
            </a:extLst>
          </p:cNvPr>
          <p:cNvSpPr txBox="1"/>
          <p:nvPr/>
        </p:nvSpPr>
        <p:spPr>
          <a:xfrm flipH="1">
            <a:off x="2279245" y="2577384"/>
            <a:ext cx="13740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i</a:t>
            </a:r>
            <a:r>
              <a:rPr lang="en-DE" dirty="0"/>
              <a:t>nternalRepr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BFED8A7-C363-DD48-A984-656AA16DB5B3}"/>
              </a:ext>
            </a:extLst>
          </p:cNvPr>
          <p:cNvSpPr/>
          <p:nvPr/>
        </p:nvSpPr>
        <p:spPr>
          <a:xfrm>
            <a:off x="611560" y="1556246"/>
            <a:ext cx="76925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chemeClr val="accent1">
                    <a:lumMod val="50000"/>
                  </a:schemeClr>
                </a:solidFill>
              </a:rPr>
              <a:t>dict</a:t>
            </a:r>
            <a:r>
              <a:rPr lang="en-DE" dirty="0">
                <a:solidFill>
                  <a:schemeClr val="accent1">
                    <a:lumMod val="50000"/>
                  </a:schemeClr>
                </a:solidFill>
              </a:rPr>
              <a:t> := &lt;…&gt;:Dictionary </a:t>
            </a:r>
            <a:r>
              <a:rPr lang="en-DE" dirty="0"/>
              <a:t>with</a:t>
            </a:r>
            <a:r>
              <a:rPr lang="en-DE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DE" dirty="0">
                <a:solidFill>
                  <a:srgbClr val="0D15FF"/>
                </a:solidFill>
              </a:rPr>
              <a:t>h</a:t>
            </a:r>
            <a:r>
              <a:rPr lang="en-DE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DE" dirty="0"/>
              <a:t>as</a:t>
            </a:r>
            <a:r>
              <a:rPr lang="en-DE" dirty="0">
                <a:solidFill>
                  <a:schemeClr val="accent1">
                    <a:lumMod val="50000"/>
                  </a:schemeClr>
                </a:solidFill>
              </a:rPr>
              <a:t> myHashFunction</a:t>
            </a:r>
          </a:p>
        </p:txBody>
      </p:sp>
      <p:sp>
        <p:nvSpPr>
          <p:cNvPr id="21" name="Line 44">
            <a:extLst>
              <a:ext uri="{FF2B5EF4-FFF2-40B4-BE49-F238E27FC236}">
                <a16:creationId xmlns:a16="http://schemas.microsoft.com/office/drawing/2014/main" id="{C2C99340-5439-6D4F-8B9D-57A354DD7DF0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2592452" y="1828984"/>
            <a:ext cx="0" cy="128180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4053F41-4F60-EA4C-9673-FD310EC8C8D5}"/>
              </a:ext>
            </a:extLst>
          </p:cNvPr>
          <p:cNvSpPr txBox="1"/>
          <p:nvPr/>
        </p:nvSpPr>
        <p:spPr>
          <a:xfrm flipH="1">
            <a:off x="2279245" y="2082084"/>
            <a:ext cx="617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type</a:t>
            </a:r>
            <a:endParaRPr lang="en-DE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B757B3B-F2FE-FA4A-B5AE-A6FA9F555AB9}"/>
              </a:ext>
            </a:extLst>
          </p:cNvPr>
          <p:cNvSpPr txBox="1"/>
          <p:nvPr/>
        </p:nvSpPr>
        <p:spPr>
          <a:xfrm flipH="1">
            <a:off x="3257145" y="2173251"/>
            <a:ext cx="1178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Dictionary</a:t>
            </a:r>
            <a:endParaRPr lang="en-DE" i="1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3090DF3-7F26-DB4D-AD32-9974C5B9D81D}"/>
              </a:ext>
            </a:extLst>
          </p:cNvPr>
          <p:cNvSpPr txBox="1"/>
          <p:nvPr/>
        </p:nvSpPr>
        <p:spPr>
          <a:xfrm>
            <a:off x="1766565" y="320368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…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77557036-5B4D-1F4A-A6FF-3773FF6F7D6D}"/>
              </a:ext>
            </a:extLst>
          </p:cNvPr>
          <p:cNvGrpSpPr/>
          <p:nvPr/>
        </p:nvGrpSpPr>
        <p:grpSpPr>
          <a:xfrm>
            <a:off x="3926385" y="2801801"/>
            <a:ext cx="4030165" cy="380613"/>
            <a:chOff x="3926385" y="2801801"/>
            <a:chExt cx="4030165" cy="380613"/>
          </a:xfrm>
        </p:grpSpPr>
        <p:sp>
          <p:nvSpPr>
            <p:cNvPr id="28" name="Rectangle 11">
              <a:extLst>
                <a:ext uri="{FF2B5EF4-FFF2-40B4-BE49-F238E27FC236}">
                  <a16:creationId xmlns:a16="http://schemas.microsoft.com/office/drawing/2014/main" id="{00AE1056-AD68-5B45-8CE8-A8BC6FBC85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6385" y="2801801"/>
              <a:ext cx="4030165" cy="38061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9" name="Rectangle 12">
              <a:extLst>
                <a:ext uri="{FF2B5EF4-FFF2-40B4-BE49-F238E27FC236}">
                  <a16:creationId xmlns:a16="http://schemas.microsoft.com/office/drawing/2014/main" id="{9C6987CE-1865-404C-A19B-2DD7201BA8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92239" y="2801801"/>
              <a:ext cx="365854" cy="37941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de-DE" sz="1800" baseline="-25000" dirty="0"/>
            </a:p>
          </p:txBody>
        </p:sp>
        <p:sp>
          <p:nvSpPr>
            <p:cNvPr id="30" name="Rectangle 13">
              <a:extLst>
                <a:ext uri="{FF2B5EF4-FFF2-40B4-BE49-F238E27FC236}">
                  <a16:creationId xmlns:a16="http://schemas.microsoft.com/office/drawing/2014/main" id="{491086E2-A609-5442-AC18-5791AF479F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25101" y="2801801"/>
              <a:ext cx="365854" cy="37941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de-DE" sz="1800" baseline="-25000" dirty="0"/>
            </a:p>
          </p:txBody>
        </p:sp>
        <p:sp>
          <p:nvSpPr>
            <p:cNvPr id="31" name="Rectangle 14">
              <a:extLst>
                <a:ext uri="{FF2B5EF4-FFF2-40B4-BE49-F238E27FC236}">
                  <a16:creationId xmlns:a16="http://schemas.microsoft.com/office/drawing/2014/main" id="{90305A0D-CE21-ED48-8F15-27C54123E2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90826" y="2801801"/>
              <a:ext cx="365854" cy="37941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de-DE" sz="1800" baseline="-25000" dirty="0"/>
            </a:p>
          </p:txBody>
        </p:sp>
        <p:sp>
          <p:nvSpPr>
            <p:cNvPr id="32" name="Rectangle 15">
              <a:extLst>
                <a:ext uri="{FF2B5EF4-FFF2-40B4-BE49-F238E27FC236}">
                  <a16:creationId xmlns:a16="http://schemas.microsoft.com/office/drawing/2014/main" id="{3C12421D-E119-2245-8F2F-6D9737A330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57964" y="2801801"/>
              <a:ext cx="365854" cy="37941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de-DE" sz="1800" baseline="-25000" dirty="0"/>
            </a:p>
          </p:txBody>
        </p:sp>
        <p:sp>
          <p:nvSpPr>
            <p:cNvPr id="33" name="Rectangle 16">
              <a:extLst>
                <a:ext uri="{FF2B5EF4-FFF2-40B4-BE49-F238E27FC236}">
                  <a16:creationId xmlns:a16="http://schemas.microsoft.com/office/drawing/2014/main" id="{E12F4CC4-900D-C34B-9C80-3518D01D62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24972" y="2801801"/>
              <a:ext cx="365854" cy="37941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de-DE" sz="1800" baseline="-25000" dirty="0"/>
            </a:p>
          </p:txBody>
        </p:sp>
        <p:sp>
          <p:nvSpPr>
            <p:cNvPr id="34" name="Rectangle 17">
              <a:extLst>
                <a:ext uri="{FF2B5EF4-FFF2-40B4-BE49-F238E27FC236}">
                  <a16:creationId xmlns:a16="http://schemas.microsoft.com/office/drawing/2014/main" id="{F4336B05-ED0F-A047-B9A5-403A6BE2B6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23688" y="2801801"/>
              <a:ext cx="365854" cy="37941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de-DE" sz="1800" baseline="-25000" dirty="0"/>
            </a:p>
          </p:txBody>
        </p:sp>
      </p:grpSp>
      <p:sp>
        <p:nvSpPr>
          <p:cNvPr id="26" name="Cloud Callout 25">
            <a:extLst>
              <a:ext uri="{FF2B5EF4-FFF2-40B4-BE49-F238E27FC236}">
                <a16:creationId xmlns:a16="http://schemas.microsoft.com/office/drawing/2014/main" id="{D4B36A24-0CAA-4145-BEE0-6A4A33A0A5F2}"/>
              </a:ext>
            </a:extLst>
          </p:cNvPr>
          <p:cNvSpPr/>
          <p:nvPr/>
        </p:nvSpPr>
        <p:spPr>
          <a:xfrm>
            <a:off x="5731878" y="3429000"/>
            <a:ext cx="3068274" cy="2880320"/>
          </a:xfrm>
          <a:prstGeom prst="cloudCallout">
            <a:avLst>
              <a:gd name="adj1" fmla="val -58808"/>
              <a:gd name="adj2" fmla="val -49461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Genannt:</a:t>
            </a:r>
            <a:br>
              <a:rPr lang="de-DE" dirty="0">
                <a:solidFill>
                  <a:schemeClr val="tx1"/>
                </a:solidFill>
              </a:rPr>
            </a:br>
            <a:r>
              <a:rPr lang="de-DE" dirty="0">
                <a:solidFill>
                  <a:schemeClr val="tx1"/>
                </a:solidFill>
              </a:rPr>
              <a:t>Hashtabelle</a:t>
            </a:r>
            <a:br>
              <a:rPr lang="de-DE" dirty="0">
                <a:solidFill>
                  <a:schemeClr val="tx1"/>
                </a:solidFill>
              </a:rPr>
            </a:br>
            <a:br>
              <a:rPr lang="de-DE" dirty="0">
                <a:solidFill>
                  <a:schemeClr val="tx1"/>
                </a:solidFill>
              </a:rPr>
            </a:br>
            <a:r>
              <a:rPr lang="de-DE" dirty="0">
                <a:solidFill>
                  <a:schemeClr val="tx1"/>
                </a:solidFill>
              </a:rPr>
              <a:t>Wird z.T. auch als Synonym für </a:t>
            </a:r>
            <a:br>
              <a:rPr lang="de-DE" dirty="0">
                <a:solidFill>
                  <a:schemeClr val="tx1"/>
                </a:solidFill>
              </a:rPr>
            </a:br>
            <a:r>
              <a:rPr lang="de-DE" dirty="0">
                <a:solidFill>
                  <a:schemeClr val="tx1"/>
                </a:solidFill>
              </a:rPr>
              <a:t>Wörterbuch verwendet</a:t>
            </a:r>
          </a:p>
        </p:txBody>
      </p:sp>
    </p:spTree>
    <p:extLst>
      <p:ext uri="{BB962C8B-B14F-4D97-AF65-F5344CB8AC3E}">
        <p14:creationId xmlns:p14="http://schemas.microsoft.com/office/powerpoint/2010/main" val="2327090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9" grpId="0"/>
      <p:bldP spid="10" grpId="0" animBg="1"/>
      <p:bldP spid="26" grpId="0" animBg="1"/>
    </p:bldLst>
  </p:timing>
</p:sld>
</file>

<file path=ppt/theme/theme1.xml><?xml version="1.0" encoding="utf-8"?>
<a:theme xmlns:a="http://schemas.openxmlformats.org/drawingml/2006/main" name="7_Standarddesign">
  <a:themeElements>
    <a:clrScheme name="7_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7_Standarddesign">
      <a:majorFont>
        <a:latin typeface="Myriad Pro"/>
        <a:ea typeface="ＭＳ Ｐゴシック"/>
        <a:cs typeface=""/>
      </a:majorFont>
      <a:minorFont>
        <a:latin typeface="Myriad Pro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7_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3075</TotalTime>
  <Words>2237</Words>
  <Application>Microsoft Macintosh PowerPoint</Application>
  <PresentationFormat>On-screen Show (4:3)</PresentationFormat>
  <Paragraphs>437</Paragraphs>
  <Slides>26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3" baseType="lpstr">
      <vt:lpstr>Calibri</vt:lpstr>
      <vt:lpstr>cmsy10</vt:lpstr>
      <vt:lpstr>msam6</vt:lpstr>
      <vt:lpstr>Myriad Pro</vt:lpstr>
      <vt:lpstr>Symbol</vt:lpstr>
      <vt:lpstr>7_Standarddesign</vt:lpstr>
      <vt:lpstr>Clip</vt:lpstr>
      <vt:lpstr>Algorithmen und Datenstrukturen</vt:lpstr>
      <vt:lpstr>Danksagung</vt:lpstr>
      <vt:lpstr>Wörterbucher / Dictionaries</vt:lpstr>
      <vt:lpstr>Abstrakter Datentyp Dictionary</vt:lpstr>
      <vt:lpstr>Initialisierung von ADT-Instanzen</vt:lpstr>
      <vt:lpstr>Wörterbücher / Dictionaries</vt:lpstr>
      <vt:lpstr>Hashing (Streuung)</vt:lpstr>
      <vt:lpstr>Assoziation durch Hashing</vt:lpstr>
      <vt:lpstr>Initialisierung von ADT-Instanzen</vt:lpstr>
      <vt:lpstr>Hashing (perfekte Streuung, kein Kollisionen)</vt:lpstr>
      <vt:lpstr>Einschub</vt:lpstr>
      <vt:lpstr>Hashing: Übliches Anwendungsszenario</vt:lpstr>
      <vt:lpstr>Hashfunktionen</vt:lpstr>
      <vt:lpstr>Hashing zur Assoziation und zum Suchen</vt:lpstr>
      <vt:lpstr>Hashfunktionen</vt:lpstr>
      <vt:lpstr>Hashfunktionen</vt:lpstr>
      <vt:lpstr>Hashing mit Verkettung1 (Kollisionslisten)</vt:lpstr>
      <vt:lpstr>Hashing mit Verkettung</vt:lpstr>
      <vt:lpstr>Analyse der Komplexität bei Verkettung</vt:lpstr>
      <vt:lpstr>Dynamische Hashtabelle</vt:lpstr>
      <vt:lpstr>Dynamische Hashtabelle</vt:lpstr>
      <vt:lpstr>Dynamische Hashtabelle: Potential</vt:lpstr>
      <vt:lpstr>Dynamische Hashtabelle: Potential</vt:lpstr>
      <vt:lpstr>Dynamische Hashtabelle: Potential</vt:lpstr>
      <vt:lpstr>Dynamische Hashtabelle: Primzahlbestimmung</vt:lpstr>
      <vt:lpstr>Zusammenfassung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Uli</dc:creator>
  <cp:lastModifiedBy>Ralf Möller</cp:lastModifiedBy>
  <cp:revision>1599</cp:revision>
  <cp:lastPrinted>2015-06-03T13:00:33Z</cp:lastPrinted>
  <dcterms:created xsi:type="dcterms:W3CDTF">2010-04-27T12:26:40Z</dcterms:created>
  <dcterms:modified xsi:type="dcterms:W3CDTF">2020-04-24T11:01:11Z</dcterms:modified>
</cp:coreProperties>
</file>