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38"/>
  </p:notesMasterIdLst>
  <p:handoutMasterIdLst>
    <p:handoutMasterId r:id="rId39"/>
  </p:handoutMasterIdLst>
  <p:sldIdLst>
    <p:sldId id="668" r:id="rId2"/>
    <p:sldId id="670" r:id="rId3"/>
    <p:sldId id="591" r:id="rId4"/>
    <p:sldId id="592" r:id="rId5"/>
    <p:sldId id="593" r:id="rId6"/>
    <p:sldId id="623" r:id="rId7"/>
    <p:sldId id="608" r:id="rId8"/>
    <p:sldId id="609" r:id="rId9"/>
    <p:sldId id="612" r:id="rId10"/>
    <p:sldId id="620" r:id="rId11"/>
    <p:sldId id="629" r:id="rId12"/>
    <p:sldId id="633" r:id="rId13"/>
    <p:sldId id="628" r:id="rId14"/>
    <p:sldId id="673" r:id="rId15"/>
    <p:sldId id="624" r:id="rId16"/>
    <p:sldId id="597" r:id="rId17"/>
    <p:sldId id="598" r:id="rId18"/>
    <p:sldId id="600" r:id="rId19"/>
    <p:sldId id="601" r:id="rId20"/>
    <p:sldId id="641" r:id="rId21"/>
    <p:sldId id="602" r:id="rId22"/>
    <p:sldId id="639" r:id="rId23"/>
    <p:sldId id="604" r:id="rId24"/>
    <p:sldId id="651" r:id="rId25"/>
    <p:sldId id="672" r:id="rId26"/>
    <p:sldId id="471" r:id="rId27"/>
    <p:sldId id="477" r:id="rId28"/>
    <p:sldId id="478" r:id="rId29"/>
    <p:sldId id="479" r:id="rId30"/>
    <p:sldId id="627" r:id="rId31"/>
    <p:sldId id="567" r:id="rId32"/>
    <p:sldId id="588" r:id="rId33"/>
    <p:sldId id="580" r:id="rId34"/>
    <p:sldId id="579" r:id="rId35"/>
    <p:sldId id="660" r:id="rId36"/>
    <p:sldId id="671" r:id="rId3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0D15FF"/>
    <a:srgbClr val="009899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770"/>
  </p:normalViewPr>
  <p:slideViewPr>
    <p:cSldViewPr>
      <p:cViewPr varScale="1">
        <p:scale>
          <a:sx n="113" d="100"/>
          <a:sy n="113" d="100"/>
        </p:scale>
        <p:origin x="28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24.04.20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24.04.20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84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861B15-894E-354E-A80A-187BA2607D12}" type="datetime1">
              <a:rPr lang="de-DE"/>
              <a:pPr/>
              <a:t>24.04.20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Kapitel 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4AE2E-0842-8A46-BA44-11E68AE1929E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62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339D2F-8F91-3F4B-AFB0-C687946EC2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9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1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6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599" y="3202083"/>
            <a:ext cx="6400800" cy="288032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Felix </a:t>
            </a:r>
            <a:r>
              <a:rPr lang="de-DE" sz="2400" dirty="0" err="1">
                <a:cs typeface="+mn-cs"/>
              </a:rPr>
              <a:t>Kuhr</a:t>
            </a:r>
            <a:r>
              <a:rPr lang="de-DE" sz="2400" dirty="0">
                <a:cs typeface="+mn-cs"/>
              </a:rPr>
              <a:t> (Übungen)</a:t>
            </a: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sowie viele Tutoren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E138E3-D9B9-BB4A-A90D-2C2C3C7CFD69}"/>
              </a:ext>
            </a:extLst>
          </p:cNvPr>
          <p:cNvSpPr txBox="1"/>
          <p:nvPr/>
        </p:nvSpPr>
        <p:spPr>
          <a:xfrm>
            <a:off x="2098405" y="2220950"/>
            <a:ext cx="4947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DE" dirty="0"/>
              <a:t>Assoziation von Objekten, Wörterbücher, Hashing</a:t>
            </a:r>
            <a:br>
              <a:rPr lang="en-DE" dirty="0"/>
            </a:br>
            <a:r>
              <a:rPr lang="en-DE" dirty="0"/>
              <a:t>Teil b</a:t>
            </a:r>
          </a:p>
        </p:txBody>
      </p:sp>
    </p:spTree>
    <p:extLst>
      <p:ext uri="{BB962C8B-B14F-4D97-AF65-F5344CB8AC3E}">
        <p14:creationId xmlns:p14="http://schemas.microsoft.com/office/powerpoint/2010/main" val="3468810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der offenen Adressierung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Sei </a:t>
            </a:r>
            <a:r>
              <a:rPr lang="de-DE" dirty="0">
                <a:solidFill>
                  <a:srgbClr val="3C8C93"/>
                </a:solidFill>
                <a:latin typeface="Symbol" charset="2"/>
                <a:cs typeface="Symbol" charset="2"/>
              </a:rPr>
              <a:t>a</a:t>
            </a:r>
            <a:r>
              <a:rPr lang="de-DE" dirty="0">
                <a:solidFill>
                  <a:srgbClr val="3C8C93"/>
                </a:solidFill>
              </a:rPr>
              <a:t>=</a:t>
            </a:r>
            <a:r>
              <a:rPr lang="de-DE" dirty="0" err="1">
                <a:solidFill>
                  <a:srgbClr val="3C8C93"/>
                </a:solidFill>
              </a:rPr>
              <a:t>n</a:t>
            </a:r>
            <a:r>
              <a:rPr lang="de-DE" dirty="0">
                <a:solidFill>
                  <a:srgbClr val="3C8C93"/>
                </a:solidFill>
              </a:rPr>
              <a:t>/m</a:t>
            </a:r>
            <a:r>
              <a:rPr lang="de-DE" dirty="0"/>
              <a:t> mit </a:t>
            </a:r>
            <a:r>
              <a:rPr lang="de-DE" dirty="0" err="1">
                <a:solidFill>
                  <a:srgbClr val="3C8C93"/>
                </a:solidFill>
              </a:rPr>
              <a:t>n</a:t>
            </a:r>
            <a:r>
              <a:rPr lang="de-DE" dirty="0"/>
              <a:t> Anzahl eingefügter Elemente und </a:t>
            </a:r>
            <a:r>
              <a:rPr lang="de-DE" dirty="0">
                <a:solidFill>
                  <a:srgbClr val="3C8C93"/>
                </a:solidFill>
              </a:rPr>
              <a:t>m</a:t>
            </a:r>
            <a:r>
              <a:rPr lang="de-DE" dirty="0"/>
              <a:t> Größe der Hashtabelle</a:t>
            </a:r>
          </a:p>
          <a:p>
            <a:pPr lvl="1"/>
            <a:r>
              <a:rPr lang="de-DE" dirty="0">
                <a:solidFill>
                  <a:srgbClr val="3C8C93"/>
                </a:solidFill>
                <a:latin typeface="Symbol" charset="2"/>
                <a:cs typeface="Symbol" charset="2"/>
              </a:rPr>
              <a:t>a</a:t>
            </a:r>
            <a:r>
              <a:rPr lang="de-DE" dirty="0"/>
              <a:t> wird auch </a:t>
            </a:r>
            <a:r>
              <a:rPr lang="de-DE" b="1" i="1" dirty="0"/>
              <a:t>Füllfaktor</a:t>
            </a:r>
            <a:r>
              <a:rPr lang="de-DE" dirty="0"/>
              <a:t> der Hashtabelle genannt</a:t>
            </a:r>
          </a:p>
          <a:p>
            <a:r>
              <a:rPr lang="de-DE" dirty="0"/>
              <a:t>Anzustreben ist </a:t>
            </a:r>
            <a:r>
              <a:rPr lang="de-DE" dirty="0">
                <a:solidFill>
                  <a:srgbClr val="3C8C93"/>
                </a:solidFill>
                <a:latin typeface="Symbol" charset="2"/>
                <a:cs typeface="Symbol" charset="2"/>
              </a:rPr>
              <a:t>a</a:t>
            </a:r>
            <a:r>
              <a:rPr lang="de-DE" dirty="0">
                <a:solidFill>
                  <a:srgbClr val="3C8C93"/>
                </a:solidFill>
              </a:rPr>
              <a:t>≤1</a:t>
            </a:r>
          </a:p>
          <a:p>
            <a:r>
              <a:rPr lang="de-DE" dirty="0">
                <a:solidFill>
                  <a:srgbClr val="000000"/>
                </a:solidFill>
              </a:rPr>
              <a:t>Unterscheide erfolglose und erfolgreiche Suche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2C373018-BD2A-EE45-B1F9-EFDFDB2A3B45}" type="slidenum">
              <a:rPr lang="de-DE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5025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der erfolg</a:t>
            </a:r>
            <a:r>
              <a:rPr lang="de-DE" dirty="0">
                <a:solidFill>
                  <a:srgbClr val="FF0000"/>
                </a:solidFill>
              </a:rPr>
              <a:t>losen</a:t>
            </a:r>
            <a:r>
              <a:rPr lang="de-DE" dirty="0"/>
              <a:t> Suche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Sei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de-DE" dirty="0"/>
              <a:t> die erwartete Suchdauer </a:t>
            </a:r>
            <a:br>
              <a:rPr lang="de-DE" dirty="0"/>
            </a:br>
            <a:r>
              <a:rPr lang="de-DE" dirty="0"/>
              <a:t>(“gemittelte“ Anzahl von Sondierungen)</a:t>
            </a:r>
          </a:p>
          <a:p>
            <a:pPr marL="0" indent="0">
              <a:buNone/>
            </a:pPr>
            <a:endParaRPr lang="de-DE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rgbClr val="0000FF"/>
                </a:solidFill>
              </a:rPr>
              <a:t>Behauptung: </a:t>
            </a:r>
            <a:r>
              <a:rPr lang="de-DE" dirty="0"/>
              <a:t>Im typischen Fall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D ∈ O(1/ (1-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a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))</a:t>
            </a:r>
          </a:p>
          <a:p>
            <a:r>
              <a:rPr lang="de-DE" dirty="0"/>
              <a:t>Bei 50% Füllung ca. 2 Sondierungen nötig</a:t>
            </a:r>
          </a:p>
          <a:p>
            <a:r>
              <a:rPr lang="de-DE" dirty="0"/>
              <a:t>Bei 90% Füllung ca. 10 Sondierungen nötig</a:t>
            </a:r>
          </a:p>
          <a:p>
            <a:endParaRPr lang="de-DE" dirty="0"/>
          </a:p>
          <a:p>
            <a:r>
              <a:rPr lang="de-DE" dirty="0"/>
              <a:t>Wir modellieren die Anzahl der Sondierungen als Zufallsvariable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dirty="0"/>
              <a:t> mit Wertebereich </a:t>
            </a:r>
            <a:r>
              <a:rPr lang="de-DE" dirty="0" err="1"/>
              <a:t>ℕ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1445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Beweis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[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AuD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M. Hofmann LMU 06]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8180E29-F62E-DD47-AFEF-75EB5BE5AA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529156"/>
            <a:ext cx="8229600" cy="430451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358F2D-8C8A-4D41-A529-A9E7B648304B}"/>
              </a:ext>
            </a:extLst>
          </p:cNvPr>
          <p:cNvSpPr txBox="1"/>
          <p:nvPr/>
        </p:nvSpPr>
        <p:spPr>
          <a:xfrm>
            <a:off x="1979712" y="3993173"/>
            <a:ext cx="42803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Pr{“Mindestens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Versuche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”}     </a:t>
            </a:r>
            <a:endParaRPr lang="en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032B1D-D9A6-FC4C-9FFF-800B9C6A8CA7}"/>
              </a:ext>
            </a:extLst>
          </p:cNvPr>
          <p:cNvSpPr txBox="1"/>
          <p:nvPr/>
        </p:nvSpPr>
        <p:spPr>
          <a:xfrm>
            <a:off x="1068744" y="4874322"/>
            <a:ext cx="42233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Pr{“Mindestens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Versuche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”}</a:t>
            </a:r>
            <a:endParaRPr lang="en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1FC523-6AF2-5D41-94E5-D18D30BBDAEF}"/>
              </a:ext>
            </a:extLst>
          </p:cNvPr>
          <p:cNvSpPr/>
          <p:nvPr/>
        </p:nvSpPr>
        <p:spPr>
          <a:xfrm>
            <a:off x="490122" y="3364153"/>
            <a:ext cx="8186334" cy="24046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551FAA47-EA40-FE4E-8092-B8B5CB04357F}"/>
              </a:ext>
            </a:extLst>
          </p:cNvPr>
          <p:cNvSpPr/>
          <p:nvPr/>
        </p:nvSpPr>
        <p:spPr>
          <a:xfrm>
            <a:off x="5652120" y="2204864"/>
            <a:ext cx="3491880" cy="1584176"/>
          </a:xfrm>
          <a:prstGeom prst="cloudCallout">
            <a:avLst>
              <a:gd name="adj1" fmla="val -51034"/>
              <a:gd name="adj2" fmla="val -3453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Mindestens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Sondierungsversuche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finden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statt</a:t>
            </a:r>
            <a:endParaRPr lang="en-DE" dirty="0">
              <a:solidFill>
                <a:schemeClr val="tx1"/>
              </a:solidFill>
            </a:endParaRP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2C738FAC-A885-914B-9151-4667AB467114}"/>
              </a:ext>
            </a:extLst>
          </p:cNvPr>
          <p:cNvSpPr/>
          <p:nvPr/>
        </p:nvSpPr>
        <p:spPr>
          <a:xfrm>
            <a:off x="5904656" y="3840336"/>
            <a:ext cx="3491880" cy="812800"/>
          </a:xfrm>
          <a:prstGeom prst="cloudCallout">
            <a:avLst>
              <a:gd name="adj1" fmla="val -54913"/>
              <a:gd name="adj2" fmla="val 6451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Kollisions-wahrscheinlichkeit</a:t>
            </a:r>
            <a:endParaRPr lang="en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18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der erfolg</a:t>
            </a:r>
            <a:r>
              <a:rPr lang="de-DE" dirty="0">
                <a:solidFill>
                  <a:srgbClr val="008000"/>
                </a:solidFill>
              </a:rPr>
              <a:t>reichen</a:t>
            </a:r>
            <a:r>
              <a:rPr lang="de-DE" dirty="0"/>
              <a:t> Suche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0000FF"/>
                </a:solidFill>
              </a:rPr>
              <a:t>Behauptung:</a:t>
            </a:r>
            <a:r>
              <a:rPr lang="de-DE" dirty="0"/>
              <a:t> Im durchschnittlichen Fall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O(1/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a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ln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(1/(1-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a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)))</a:t>
            </a:r>
          </a:p>
          <a:p>
            <a:r>
              <a:rPr lang="de-DE" dirty="0"/>
              <a:t>Bei 50% Füllung ca. 1,39 Sondierungen nötig</a:t>
            </a:r>
          </a:p>
          <a:p>
            <a:r>
              <a:rPr lang="de-DE" dirty="0"/>
              <a:t>Bei 90% Füllung ca. 2,56 Sondierungen nötig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7655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BE250-6201-2643-B83D-FAC125C45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Analyse der erfolg</a:t>
            </a:r>
            <a:r>
              <a:rPr lang="en-DE" dirty="0">
                <a:solidFill>
                  <a:srgbClr val="00B050"/>
                </a:solidFill>
              </a:rPr>
              <a:t>reichen</a:t>
            </a:r>
            <a:r>
              <a:rPr lang="en-DE" dirty="0"/>
              <a:t> Suche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BA7CF34-3D1E-EC49-904C-D610038E39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052736"/>
            <a:ext cx="8229600" cy="28163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7A0E5-78ED-A24A-8517-96FCE5F3B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5BE1CE0-042C-E746-9F32-758D3B519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023760"/>
            <a:ext cx="3888432" cy="35735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1F7B22B-E763-7946-9C80-A09A5AA5A23F}"/>
              </a:ext>
            </a:extLst>
          </p:cNvPr>
          <p:cNvSpPr/>
          <p:nvPr/>
        </p:nvSpPr>
        <p:spPr>
          <a:xfrm>
            <a:off x="3151955" y="6619930"/>
            <a:ext cx="29322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+mn-lt"/>
              </a:rPr>
              <a:t>[</a:t>
            </a:r>
            <a:r>
              <a:rPr lang="en-US" sz="1400" dirty="0" err="1">
                <a:solidFill>
                  <a:schemeClr val="bg1"/>
                </a:solidFill>
                <a:latin typeface="+mn-lt"/>
              </a:rPr>
              <a:t>AuD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 M. Hofmann LMU 06] und CLRS</a:t>
            </a:r>
            <a:endParaRPr lang="en-DE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817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Zufälliges Sondieren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Wähle den jeweils nächsten Feldindex schrittweise aus einer Zufallsfolge, die reproduzierbar aus dem Schlüsselwert gewonnen werden muss</a:t>
            </a:r>
          </a:p>
          <a:p>
            <a:pPr lvl="1"/>
            <a:r>
              <a:rPr lang="de-DE" dirty="0"/>
              <a:t>Rechenaufwendig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1EE60E-1E32-F64C-8C39-B005397C3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03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Vergleich mit zufälligem Sondieren</a:t>
            </a:r>
          </a:p>
        </p:txBody>
      </p:sp>
      <p:pic>
        <p:nvPicPr>
          <p:cNvPr id="5" name="Picture 4" descr="fig05_1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2224088"/>
            <a:ext cx="664845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04248" y="5805264"/>
            <a:ext cx="13436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dirty="0"/>
              <a:t>Füllfaktor </a:t>
            </a:r>
            <a:r>
              <a:rPr lang="de-DE" altLang="de-DE" dirty="0">
                <a:latin typeface="Symbol" charset="2"/>
                <a:cs typeface="Symbol" charset="2"/>
              </a:rPr>
              <a:t>a</a:t>
            </a:r>
            <a:endParaRPr lang="en-US" altLang="de-DE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16200000">
            <a:off x="-111212" y="3003034"/>
            <a:ext cx="18146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dirty="0"/>
              <a:t># </a:t>
            </a:r>
            <a:r>
              <a:rPr lang="en-US" altLang="de-DE" dirty="0" err="1"/>
              <a:t>Sondierungen</a:t>
            </a:r>
            <a:endParaRPr lang="en-US" altLang="de-DE" dirty="0"/>
          </a:p>
        </p:txBody>
      </p: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1828800" y="2209800"/>
            <a:ext cx="3507006" cy="838200"/>
            <a:chOff x="2438400" y="2667000"/>
            <a:chExt cx="3507006" cy="838200"/>
          </a:xfrm>
        </p:grpSpPr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2438400" y="2667000"/>
              <a:ext cx="3463280" cy="8382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cxnSp>
          <p:nvCxnSpPr>
            <p:cNvPr id="10" name="Straight Connector 10"/>
            <p:cNvCxnSpPr>
              <a:cxnSpLocks noChangeShapeType="1"/>
            </p:cNvCxnSpPr>
            <p:nvPr/>
          </p:nvCxnSpPr>
          <p:spPr bwMode="auto">
            <a:xfrm>
              <a:off x="2667000" y="2895600"/>
              <a:ext cx="990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" name="Straight Connector 11"/>
            <p:cNvCxnSpPr>
              <a:cxnSpLocks noChangeShapeType="1"/>
            </p:cNvCxnSpPr>
            <p:nvPr/>
          </p:nvCxnSpPr>
          <p:spPr bwMode="auto">
            <a:xfrm>
              <a:off x="2667000" y="3200400"/>
              <a:ext cx="990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" name="TextBox 12"/>
            <p:cNvSpPr txBox="1">
              <a:spLocks noChangeArrowheads="1"/>
            </p:cNvSpPr>
            <p:nvPr/>
          </p:nvSpPr>
          <p:spPr bwMode="auto">
            <a:xfrm>
              <a:off x="3657600" y="2743200"/>
              <a:ext cx="228780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 err="1"/>
                <a:t>Lineares</a:t>
              </a:r>
              <a:r>
                <a:rPr lang="en-US" altLang="de-DE" dirty="0"/>
                <a:t> </a:t>
              </a:r>
              <a:r>
                <a:rPr lang="en-US" altLang="de-DE" dirty="0" err="1"/>
                <a:t>Sondieren</a:t>
              </a:r>
              <a:endParaRPr lang="en-US" altLang="de-DE" dirty="0"/>
            </a:p>
            <a:p>
              <a:r>
                <a:rPr lang="en-US" altLang="de-DE" dirty="0" err="1"/>
                <a:t>Zufälliges</a:t>
              </a:r>
              <a:r>
                <a:rPr lang="en-US" altLang="de-DE" dirty="0"/>
                <a:t> </a:t>
              </a:r>
              <a:r>
                <a:rPr lang="en-US" altLang="de-DE" dirty="0" err="1"/>
                <a:t>Sondieren</a:t>
              </a:r>
              <a:endParaRPr lang="en-US" altLang="de-DE" dirty="0"/>
            </a:p>
          </p:txBody>
        </p:sp>
      </p:grp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399544" y="5837238"/>
            <a:ext cx="202844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80000"/>
            <a:r>
              <a:rPr lang="en-US" altLang="de-DE" sz="1400" dirty="0"/>
              <a:t>U	– </a:t>
            </a:r>
            <a:r>
              <a:rPr lang="en-US" altLang="de-DE" sz="1400" dirty="0" err="1"/>
              <a:t>Erfolglose</a:t>
            </a:r>
            <a:r>
              <a:rPr lang="en-US" altLang="de-DE" sz="1400" dirty="0"/>
              <a:t> </a:t>
            </a:r>
            <a:r>
              <a:rPr lang="en-US" altLang="de-DE" sz="1400" dirty="0" err="1"/>
              <a:t>Suche</a:t>
            </a:r>
            <a:endParaRPr lang="en-US" altLang="de-DE" sz="1400" dirty="0"/>
          </a:p>
          <a:p>
            <a:pPr defTabSz="180000"/>
            <a:r>
              <a:rPr lang="en-US" altLang="de-DE" sz="1400" dirty="0"/>
              <a:t>S	– </a:t>
            </a:r>
            <a:r>
              <a:rPr lang="en-US" altLang="de-DE" sz="1400" dirty="0" err="1"/>
              <a:t>Erfolgreiche</a:t>
            </a:r>
            <a:r>
              <a:rPr lang="en-US" altLang="de-DE" sz="1400" dirty="0"/>
              <a:t> </a:t>
            </a:r>
            <a:r>
              <a:rPr lang="en-US" altLang="de-DE" sz="1400" dirty="0" err="1"/>
              <a:t>Suche</a:t>
            </a:r>
            <a:endParaRPr lang="en-US" altLang="de-DE" sz="1400" dirty="0"/>
          </a:p>
          <a:p>
            <a:pPr defTabSz="180000"/>
            <a:r>
              <a:rPr lang="en-US" altLang="de-DE" sz="1400" dirty="0"/>
              <a:t>I	– </a:t>
            </a:r>
            <a:r>
              <a:rPr lang="en-US" altLang="de-DE" sz="1400" dirty="0" err="1"/>
              <a:t>Einfügen</a:t>
            </a:r>
            <a:r>
              <a:rPr lang="en-US" altLang="de-DE" sz="1400" dirty="0"/>
              <a:t> </a:t>
            </a: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5410200" y="2514600"/>
            <a:ext cx="0" cy="29718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3962401" y="3352800"/>
            <a:ext cx="2554288" cy="406400"/>
            <a:chOff x="2496" y="2112"/>
            <a:chExt cx="1609" cy="256"/>
          </a:xfrm>
        </p:grpSpPr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H="1">
              <a:off x="2496" y="2352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2630" y="2135"/>
              <a:ext cx="31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>
                  <a:solidFill>
                    <a:schemeClr val="folHlink"/>
                  </a:solidFill>
                </a:rPr>
                <a:t>gut</a:t>
              </a: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3456" y="235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3456" y="2112"/>
              <a:ext cx="64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 err="1">
                  <a:solidFill>
                    <a:schemeClr val="hlink"/>
                  </a:solidFill>
                </a:rPr>
                <a:t>schlecht</a:t>
              </a:r>
              <a:endParaRPr lang="en-US" altLang="de-DE" dirty="0">
                <a:solidFill>
                  <a:schemeClr val="hlink"/>
                </a:solidFill>
              </a:endParaRPr>
            </a:p>
          </p:txBody>
        </p:sp>
      </p:grpSp>
      <p:sp>
        <p:nvSpPr>
          <p:cNvPr id="2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16</a:t>
            </a:fld>
            <a:endParaRPr lang="de-DE" dirty="0"/>
          </a:p>
        </p:txBody>
      </p:sp>
      <p:sp>
        <p:nvSpPr>
          <p:cNvPr id="21" name="Textfeld 5">
            <a:extLst>
              <a:ext uri="{FF2B5EF4-FFF2-40B4-BE49-F238E27FC236}">
                <a16:creationId xmlns:a16="http://schemas.microsoft.com/office/drawing/2014/main" id="{A5698D7B-4945-E84F-ACB5-13EF0E534CBB}"/>
              </a:ext>
            </a:extLst>
          </p:cNvPr>
          <p:cNvSpPr txBox="1"/>
          <p:nvPr/>
        </p:nvSpPr>
        <p:spPr>
          <a:xfrm>
            <a:off x="3215108" y="6619124"/>
            <a:ext cx="2509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© Joost-Pieter </a:t>
            </a:r>
            <a:r>
              <a:rPr lang="de-DE" sz="1200" dirty="0" err="1">
                <a:solidFill>
                  <a:schemeClr val="bg1"/>
                </a:solidFill>
              </a:rPr>
              <a:t>Katoen</a:t>
            </a:r>
            <a:r>
              <a:rPr lang="de-DE" sz="1200" dirty="0">
                <a:solidFill>
                  <a:schemeClr val="bg1"/>
                </a:solidFill>
              </a:rPr>
              <a:t> RWTH Aachen</a:t>
            </a:r>
          </a:p>
        </p:txBody>
      </p:sp>
    </p:spTree>
    <p:extLst>
      <p:ext uri="{BB962C8B-B14F-4D97-AF65-F5344CB8AC3E}">
        <p14:creationId xmlns:p14="http://schemas.microsoft.com/office/powerpoint/2010/main" val="30803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Quadratisches Sondieren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3891408" y="1268760"/>
            <a:ext cx="5145088" cy="4114800"/>
          </a:xfrm>
        </p:spPr>
        <p:txBody>
          <a:bodyPr/>
          <a:lstStyle/>
          <a:p>
            <a:r>
              <a:rPr lang="en-US" altLang="de-DE" dirty="0"/>
              <a:t>Vermeidet </a:t>
            </a:r>
            <a:r>
              <a:rPr lang="en-US" altLang="de-DE" dirty="0" err="1"/>
              <a:t>primäres</a:t>
            </a:r>
            <a:r>
              <a:rPr lang="en-US" altLang="de-DE" dirty="0"/>
              <a:t> Clustering</a:t>
            </a:r>
          </a:p>
          <a:p>
            <a:r>
              <a:rPr lang="en-US" altLang="de-DE" dirty="0">
                <a:solidFill>
                  <a:srgbClr val="3C8C93"/>
                </a:solidFill>
              </a:rPr>
              <a:t>f(</a:t>
            </a:r>
            <a:r>
              <a:rPr lang="en-US" altLang="de-DE" dirty="0" err="1">
                <a:solidFill>
                  <a:srgbClr val="3C8C93"/>
                </a:solidFill>
              </a:rPr>
              <a:t>i</a:t>
            </a:r>
            <a:r>
              <a:rPr lang="en-US" altLang="de-DE" dirty="0">
                <a:solidFill>
                  <a:srgbClr val="3C8C93"/>
                </a:solidFill>
              </a:rPr>
              <a:t>)</a:t>
            </a:r>
            <a:r>
              <a:rPr lang="en-US" altLang="de-DE" dirty="0"/>
              <a:t> </a:t>
            </a:r>
            <a:r>
              <a:rPr lang="en-US" altLang="de-DE" dirty="0" err="1"/>
              <a:t>ist</a:t>
            </a:r>
            <a:r>
              <a:rPr lang="en-US" altLang="de-DE" dirty="0"/>
              <a:t> </a:t>
            </a:r>
            <a:r>
              <a:rPr lang="en-US" altLang="de-DE" dirty="0" err="1"/>
              <a:t>quadratisch</a:t>
            </a:r>
            <a:r>
              <a:rPr lang="en-US" altLang="de-DE" dirty="0"/>
              <a:t> in </a:t>
            </a:r>
            <a:r>
              <a:rPr lang="en-US" altLang="de-DE" dirty="0" err="1">
                <a:solidFill>
                  <a:srgbClr val="3C8C93"/>
                </a:solidFill>
              </a:rPr>
              <a:t>i</a:t>
            </a:r>
            <a:r>
              <a:rPr lang="en-US" altLang="de-DE" dirty="0">
                <a:solidFill>
                  <a:srgbClr val="3C8C93"/>
                </a:solidFill>
              </a:rPr>
              <a:t> </a:t>
            </a:r>
            <a:r>
              <a:rPr lang="en-US" altLang="de-DE" dirty="0" err="1"/>
              <a:t>z.B</a:t>
            </a:r>
            <a:r>
              <a:rPr lang="en-US" altLang="de-DE" dirty="0"/>
              <a:t>., </a:t>
            </a:r>
            <a:r>
              <a:rPr lang="en-US" altLang="de-DE" dirty="0">
                <a:solidFill>
                  <a:schemeClr val="hlink"/>
                </a:solidFill>
              </a:rPr>
              <a:t>f(</a:t>
            </a:r>
            <a:r>
              <a:rPr lang="en-US" altLang="de-DE" dirty="0" err="1">
                <a:solidFill>
                  <a:schemeClr val="hlink"/>
                </a:solidFill>
              </a:rPr>
              <a:t>i</a:t>
            </a:r>
            <a:r>
              <a:rPr lang="en-US" altLang="de-DE" dirty="0">
                <a:solidFill>
                  <a:schemeClr val="hlink"/>
                </a:solidFill>
              </a:rPr>
              <a:t>) = i</a:t>
            </a:r>
            <a:r>
              <a:rPr lang="en-US" altLang="de-DE" baseline="30000" dirty="0">
                <a:solidFill>
                  <a:schemeClr val="hlink"/>
                </a:solidFill>
              </a:rPr>
              <a:t>2</a:t>
            </a:r>
          </a:p>
          <a:p>
            <a:pPr lvl="1"/>
            <a:r>
              <a:rPr lang="en-US" altLang="de-DE" dirty="0">
                <a:solidFill>
                  <a:schemeClr val="hlink"/>
                </a:solidFill>
              </a:rPr>
              <a:t>h</a:t>
            </a:r>
            <a:r>
              <a:rPr lang="en-US" altLang="de-DE" baseline="-25000" dirty="0">
                <a:solidFill>
                  <a:schemeClr val="hlink"/>
                </a:solidFill>
              </a:rPr>
              <a:t>i</a:t>
            </a:r>
            <a:r>
              <a:rPr lang="en-US" altLang="de-DE" dirty="0">
                <a:solidFill>
                  <a:schemeClr val="hlink"/>
                </a:solidFill>
              </a:rPr>
              <a:t>(x) = (h(x) + i</a:t>
            </a:r>
            <a:r>
              <a:rPr lang="en-US" altLang="de-DE" baseline="30000" dirty="0">
                <a:solidFill>
                  <a:schemeClr val="hlink"/>
                </a:solidFill>
              </a:rPr>
              <a:t>2</a:t>
            </a:r>
            <a:r>
              <a:rPr lang="en-US" altLang="de-DE" dirty="0">
                <a:solidFill>
                  <a:schemeClr val="hlink"/>
                </a:solidFill>
              </a:rPr>
              <a:t>) mod m</a:t>
            </a:r>
          </a:p>
          <a:p>
            <a:pPr lvl="1"/>
            <a:r>
              <a:rPr lang="en-US" altLang="de-DE" dirty="0" err="1"/>
              <a:t>Sondierungssequenz</a:t>
            </a:r>
            <a:r>
              <a:rPr lang="en-US" altLang="de-DE" dirty="0"/>
              <a:t>:  </a:t>
            </a:r>
            <a:br>
              <a:rPr lang="en-US" altLang="de-DE" dirty="0"/>
            </a:br>
            <a:r>
              <a:rPr lang="en-US" altLang="de-DE" dirty="0"/>
              <a:t>+0, +1, +4, +9, +16, … </a:t>
            </a:r>
          </a:p>
          <a:p>
            <a:pPr lvl="1"/>
            <a:r>
              <a:rPr lang="en-US" altLang="de-DE" dirty="0" err="1"/>
              <a:t>Allgemeiner</a:t>
            </a:r>
            <a:r>
              <a:rPr lang="en-US" altLang="de-DE" dirty="0"/>
              <a:t>:</a:t>
            </a:r>
            <a:br>
              <a:rPr lang="en-US" altLang="de-DE" dirty="0"/>
            </a:br>
            <a:r>
              <a:rPr lang="en-US" altLang="de-DE" dirty="0">
                <a:solidFill>
                  <a:schemeClr val="hlink"/>
                </a:solidFill>
              </a:rPr>
              <a:t>f(</a:t>
            </a:r>
            <a:r>
              <a:rPr lang="en-US" altLang="de-DE" dirty="0" err="1">
                <a:solidFill>
                  <a:schemeClr val="hlink"/>
                </a:solidFill>
              </a:rPr>
              <a:t>i</a:t>
            </a:r>
            <a:r>
              <a:rPr lang="en-US" altLang="de-DE" dirty="0">
                <a:solidFill>
                  <a:schemeClr val="hlink"/>
                </a:solidFill>
              </a:rPr>
              <a:t>) = c</a:t>
            </a:r>
            <a:r>
              <a:rPr lang="en-US" altLang="de-DE" baseline="-25000" dirty="0">
                <a:solidFill>
                  <a:schemeClr val="hlink"/>
                </a:solidFill>
              </a:rPr>
              <a:t>1</a:t>
            </a:r>
            <a:r>
              <a:rPr lang="en-US" altLang="de-DE" dirty="0">
                <a:solidFill>
                  <a:schemeClr val="hlink"/>
                </a:solidFill>
              </a:rPr>
              <a:t>∙i + c</a:t>
            </a:r>
            <a:r>
              <a:rPr lang="en-US" altLang="de-DE" baseline="-25000" dirty="0">
                <a:solidFill>
                  <a:schemeClr val="hlink"/>
                </a:solidFill>
              </a:rPr>
              <a:t>2</a:t>
            </a:r>
            <a:r>
              <a:rPr lang="en-US" altLang="de-DE" dirty="0">
                <a:solidFill>
                  <a:schemeClr val="hlink"/>
                </a:solidFill>
              </a:rPr>
              <a:t>∙i</a:t>
            </a:r>
            <a:r>
              <a:rPr lang="en-US" altLang="de-DE" baseline="30000" dirty="0">
                <a:solidFill>
                  <a:schemeClr val="hlink"/>
                </a:solidFill>
              </a:rPr>
              <a:t>2</a:t>
            </a:r>
          </a:p>
          <a:p>
            <a:pPr lvl="1"/>
            <a:endParaRPr lang="en-US" altLang="de-DE" dirty="0"/>
          </a:p>
          <a:p>
            <a:pPr lvl="1"/>
            <a:endParaRPr lang="en-US" altLang="de-DE" dirty="0"/>
          </a:p>
        </p:txBody>
      </p:sp>
      <p:graphicFrame>
        <p:nvGraphicFramePr>
          <p:cNvPr id="6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40297"/>
              </p:ext>
            </p:extLst>
          </p:nvPr>
        </p:nvGraphicFramePr>
        <p:xfrm>
          <a:off x="396875" y="1959496"/>
          <a:ext cx="1560513" cy="3316292"/>
        </p:xfrm>
        <a:graphic>
          <a:graphicData uri="http://schemas.openxmlformats.org/drawingml/2006/table">
            <a:tbl>
              <a:tblPr/>
              <a:tblGrid>
                <a:gridCol w="1560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ext Box 91"/>
          <p:cNvSpPr txBox="1">
            <a:spLocks noChangeArrowheads="1"/>
          </p:cNvSpPr>
          <p:nvPr/>
        </p:nvSpPr>
        <p:spPr bwMode="auto">
          <a:xfrm>
            <a:off x="228600" y="1268760"/>
            <a:ext cx="2852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u="sng" dirty="0" err="1"/>
              <a:t>Quadratisches</a:t>
            </a:r>
            <a:r>
              <a:rPr lang="en-US" altLang="de-DE" u="sng" dirty="0"/>
              <a:t> </a:t>
            </a:r>
            <a:r>
              <a:rPr lang="en-US" altLang="de-DE" u="sng" dirty="0" err="1"/>
              <a:t>Sondieren</a:t>
            </a:r>
            <a:r>
              <a:rPr lang="en-US" altLang="de-DE" u="sng" dirty="0"/>
              <a:t>:</a:t>
            </a:r>
          </a:p>
        </p:txBody>
      </p:sp>
      <p:sp>
        <p:nvSpPr>
          <p:cNvPr id="9" name="Line 92"/>
          <p:cNvSpPr>
            <a:spLocks noChangeShapeType="1"/>
          </p:cNvSpPr>
          <p:nvPr/>
        </p:nvSpPr>
        <p:spPr bwMode="auto">
          <a:xfrm flipH="1">
            <a:off x="1920875" y="1770584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Text Box 93"/>
          <p:cNvSpPr txBox="1">
            <a:spLocks noChangeArrowheads="1"/>
          </p:cNvSpPr>
          <p:nvPr/>
        </p:nvSpPr>
        <p:spPr bwMode="auto">
          <a:xfrm>
            <a:off x="2209800" y="1578496"/>
            <a:ext cx="15569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dirty="0"/>
              <a:t>0-ter </a:t>
            </a:r>
            <a:r>
              <a:rPr lang="en-US" altLang="de-DE" dirty="0" err="1"/>
              <a:t>Versuch</a:t>
            </a:r>
            <a:endParaRPr lang="en-US" altLang="de-DE" dirty="0"/>
          </a:p>
        </p:txBody>
      </p:sp>
      <p:grpSp>
        <p:nvGrpSpPr>
          <p:cNvPr id="11" name="Group 143"/>
          <p:cNvGrpSpPr>
            <a:grpSpLocks/>
          </p:cNvGrpSpPr>
          <p:nvPr/>
        </p:nvGrpSpPr>
        <p:grpSpPr bwMode="auto">
          <a:xfrm>
            <a:off x="1920883" y="1843609"/>
            <a:ext cx="1754191" cy="612775"/>
            <a:chOff x="3120" y="1966"/>
            <a:chExt cx="1105" cy="386"/>
          </a:xfrm>
        </p:grpSpPr>
        <p:sp>
          <p:nvSpPr>
            <p:cNvPr id="12" name="Freeform 86"/>
            <p:cNvSpPr>
              <a:spLocks/>
            </p:cNvSpPr>
            <p:nvPr/>
          </p:nvSpPr>
          <p:spPr bwMode="auto">
            <a:xfrm>
              <a:off x="3120" y="2112"/>
              <a:ext cx="248" cy="240"/>
            </a:xfrm>
            <a:custGeom>
              <a:avLst/>
              <a:gdLst>
                <a:gd name="T0" fmla="*/ 0 w 248"/>
                <a:gd name="T1" fmla="*/ 0 h 240"/>
                <a:gd name="T2" fmla="*/ 240 w 248"/>
                <a:gd name="T3" fmla="*/ 144 h 240"/>
                <a:gd name="T4" fmla="*/ 48 w 248"/>
                <a:gd name="T5" fmla="*/ 240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 Box 94"/>
            <p:cNvSpPr txBox="1">
              <a:spLocks noChangeArrowheads="1"/>
            </p:cNvSpPr>
            <p:nvPr/>
          </p:nvSpPr>
          <p:spPr bwMode="auto">
            <a:xfrm>
              <a:off x="3244" y="1966"/>
              <a:ext cx="9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/>
                <a:t>1-ter </a:t>
              </a:r>
              <a:r>
                <a:rPr lang="en-US" altLang="de-DE" dirty="0" err="1"/>
                <a:t>Versuch</a:t>
              </a:r>
              <a:endParaRPr lang="en-US" altLang="de-DE" dirty="0"/>
            </a:p>
          </p:txBody>
        </p:sp>
      </p:grpSp>
      <p:grpSp>
        <p:nvGrpSpPr>
          <p:cNvPr id="14" name="Group 144"/>
          <p:cNvGrpSpPr>
            <a:grpSpLocks/>
          </p:cNvGrpSpPr>
          <p:nvPr/>
        </p:nvGrpSpPr>
        <p:grpSpPr bwMode="auto">
          <a:xfrm>
            <a:off x="1905009" y="2111896"/>
            <a:ext cx="1862141" cy="1219200"/>
            <a:chOff x="3110" y="2135"/>
            <a:chExt cx="1173" cy="768"/>
          </a:xfrm>
        </p:grpSpPr>
        <p:sp>
          <p:nvSpPr>
            <p:cNvPr id="15" name="Freeform 87"/>
            <p:cNvSpPr>
              <a:spLocks/>
            </p:cNvSpPr>
            <p:nvPr/>
          </p:nvSpPr>
          <p:spPr bwMode="auto">
            <a:xfrm>
              <a:off x="3110" y="2135"/>
              <a:ext cx="296" cy="768"/>
            </a:xfrm>
            <a:custGeom>
              <a:avLst/>
              <a:gdLst>
                <a:gd name="T0" fmla="*/ 0 w 248"/>
                <a:gd name="T1" fmla="*/ 0 h 240"/>
                <a:gd name="T2" fmla="*/ 692 w 248"/>
                <a:gd name="T3" fmla="*/ 154666 h 240"/>
                <a:gd name="T4" fmla="*/ 138 w 248"/>
                <a:gd name="T5" fmla="*/ 257750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 Box 95"/>
            <p:cNvSpPr txBox="1">
              <a:spLocks noChangeArrowheads="1"/>
            </p:cNvSpPr>
            <p:nvPr/>
          </p:nvSpPr>
          <p:spPr bwMode="auto">
            <a:xfrm>
              <a:off x="3302" y="2375"/>
              <a:ext cx="9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/>
                <a:t>2-ter </a:t>
              </a:r>
              <a:r>
                <a:rPr lang="en-US" altLang="de-DE" dirty="0" err="1"/>
                <a:t>Versuch</a:t>
              </a:r>
              <a:endParaRPr lang="en-US" altLang="de-DE" dirty="0"/>
            </a:p>
          </p:txBody>
        </p:sp>
      </p:grpSp>
      <p:grpSp>
        <p:nvGrpSpPr>
          <p:cNvPr id="17" name="Group 145"/>
          <p:cNvGrpSpPr>
            <a:grpSpLocks/>
          </p:cNvGrpSpPr>
          <p:nvPr/>
        </p:nvGrpSpPr>
        <p:grpSpPr bwMode="auto">
          <a:xfrm>
            <a:off x="1828807" y="2188096"/>
            <a:ext cx="2106616" cy="2895600"/>
            <a:chOff x="3062" y="2183"/>
            <a:chExt cx="1327" cy="1632"/>
          </a:xfrm>
        </p:grpSpPr>
        <p:sp>
          <p:nvSpPr>
            <p:cNvPr id="18" name="Freeform 88"/>
            <p:cNvSpPr>
              <a:spLocks/>
            </p:cNvSpPr>
            <p:nvPr/>
          </p:nvSpPr>
          <p:spPr bwMode="auto">
            <a:xfrm>
              <a:off x="3062" y="2183"/>
              <a:ext cx="392" cy="1632"/>
            </a:xfrm>
            <a:custGeom>
              <a:avLst/>
              <a:gdLst>
                <a:gd name="T0" fmla="*/ 0 w 248"/>
                <a:gd name="T1" fmla="*/ 0 h 240"/>
                <a:gd name="T2" fmla="*/ 3740 w 248"/>
                <a:gd name="T3" fmla="*/ 14233692 h 240"/>
                <a:gd name="T4" fmla="*/ 749 w 248"/>
                <a:gd name="T5" fmla="*/ 23728927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 Box 96"/>
            <p:cNvSpPr txBox="1">
              <a:spLocks noChangeArrowheads="1"/>
            </p:cNvSpPr>
            <p:nvPr/>
          </p:nvSpPr>
          <p:spPr bwMode="auto">
            <a:xfrm>
              <a:off x="3408" y="2976"/>
              <a:ext cx="98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/>
                <a:t>3-ter </a:t>
              </a:r>
              <a:r>
                <a:rPr lang="en-US" altLang="de-DE" dirty="0" err="1"/>
                <a:t>Versuch</a:t>
              </a:r>
              <a:endParaRPr lang="en-US" altLang="de-DE" dirty="0"/>
            </a:p>
          </p:txBody>
        </p:sp>
        <p:sp>
          <p:nvSpPr>
            <p:cNvPr id="20" name="Text Box 101"/>
            <p:cNvSpPr txBox="1">
              <a:spLocks noChangeArrowheads="1"/>
            </p:cNvSpPr>
            <p:nvPr/>
          </p:nvSpPr>
          <p:spPr bwMode="auto">
            <a:xfrm rot="-5400000">
              <a:off x="3336" y="3445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/>
                <a:t>…</a:t>
              </a:r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209800" y="5186263"/>
            <a:ext cx="653593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dirty="0" err="1">
                <a:solidFill>
                  <a:srgbClr val="0000FF"/>
                </a:solidFill>
              </a:rPr>
              <a:t>Fahre</a:t>
            </a:r>
            <a:r>
              <a:rPr lang="en-US" altLang="de-DE" dirty="0">
                <a:solidFill>
                  <a:srgbClr val="0000FF"/>
                </a:solidFill>
              </a:rPr>
              <a:t> fort </a:t>
            </a:r>
            <a:r>
              <a:rPr lang="en-US" altLang="de-DE" dirty="0" err="1">
                <a:solidFill>
                  <a:srgbClr val="0000FF"/>
                </a:solidFill>
              </a:rPr>
              <a:t>bis</a:t>
            </a:r>
            <a:r>
              <a:rPr lang="en-US" altLang="de-DE" dirty="0">
                <a:solidFill>
                  <a:srgbClr val="0000FF"/>
                </a:solidFill>
              </a:rPr>
              <a:t> </a:t>
            </a:r>
            <a:r>
              <a:rPr lang="en-US" altLang="de-DE" dirty="0" err="1">
                <a:solidFill>
                  <a:srgbClr val="0000FF"/>
                </a:solidFill>
              </a:rPr>
              <a:t>ein</a:t>
            </a:r>
            <a:r>
              <a:rPr lang="en-US" altLang="de-DE" dirty="0">
                <a:solidFill>
                  <a:srgbClr val="0000FF"/>
                </a:solidFill>
              </a:rPr>
              <a:t> </a:t>
            </a:r>
            <a:r>
              <a:rPr lang="en-US" altLang="de-DE" dirty="0" err="1">
                <a:solidFill>
                  <a:srgbClr val="0000FF"/>
                </a:solidFill>
              </a:rPr>
              <a:t>freier</a:t>
            </a:r>
            <a:r>
              <a:rPr lang="en-US" altLang="de-DE" dirty="0">
                <a:solidFill>
                  <a:srgbClr val="0000FF"/>
                </a:solidFill>
              </a:rPr>
              <a:t> </a:t>
            </a:r>
            <a:r>
              <a:rPr lang="en-US" altLang="de-DE" dirty="0" err="1">
                <a:solidFill>
                  <a:srgbClr val="0000FF"/>
                </a:solidFill>
              </a:rPr>
              <a:t>Platz</a:t>
            </a:r>
            <a:r>
              <a:rPr lang="en-US" altLang="de-DE" dirty="0">
                <a:solidFill>
                  <a:srgbClr val="0000FF"/>
                </a:solidFill>
              </a:rPr>
              <a:t> </a:t>
            </a:r>
            <a:r>
              <a:rPr lang="en-US" altLang="de-DE" dirty="0" err="1">
                <a:solidFill>
                  <a:srgbClr val="0000FF"/>
                </a:solidFill>
              </a:rPr>
              <a:t>gefunden</a:t>
            </a:r>
            <a:r>
              <a:rPr lang="en-US" altLang="de-DE" dirty="0">
                <a:solidFill>
                  <a:srgbClr val="0000FF"/>
                </a:solidFill>
              </a:rPr>
              <a:t> </a:t>
            </a:r>
            <a:r>
              <a:rPr lang="en-US" altLang="de-DE" dirty="0" err="1">
                <a:solidFill>
                  <a:srgbClr val="0000FF"/>
                </a:solidFill>
              </a:rPr>
              <a:t>ist</a:t>
            </a:r>
            <a:endParaRPr lang="en-US" altLang="de-DE" dirty="0">
              <a:solidFill>
                <a:srgbClr val="0000FF"/>
              </a:solidFill>
            </a:endParaRPr>
          </a:p>
          <a:p>
            <a:endParaRPr lang="en-US" altLang="de-DE" dirty="0">
              <a:solidFill>
                <a:srgbClr val="0000FF"/>
              </a:solidFill>
            </a:endParaRPr>
          </a:p>
          <a:p>
            <a:r>
              <a:rPr lang="en-US" altLang="de-DE" dirty="0">
                <a:solidFill>
                  <a:srgbClr val="0000FF"/>
                </a:solidFill>
              </a:rPr>
              <a:t>#</a:t>
            </a:r>
            <a:r>
              <a:rPr lang="en-US" altLang="de-DE" dirty="0" err="1">
                <a:solidFill>
                  <a:srgbClr val="0000FF"/>
                </a:solidFill>
              </a:rPr>
              <a:t>fehlgeschlagene</a:t>
            </a:r>
            <a:r>
              <a:rPr lang="en-US" altLang="de-DE" dirty="0">
                <a:solidFill>
                  <a:srgbClr val="0000FF"/>
                </a:solidFill>
              </a:rPr>
              <a:t> </a:t>
            </a:r>
            <a:r>
              <a:rPr lang="en-US" altLang="de-DE" dirty="0" err="1">
                <a:solidFill>
                  <a:srgbClr val="0000FF"/>
                </a:solidFill>
              </a:rPr>
              <a:t>Versuche</a:t>
            </a:r>
            <a:r>
              <a:rPr lang="en-US" altLang="de-DE" dirty="0">
                <a:solidFill>
                  <a:srgbClr val="0000FF"/>
                </a:solidFill>
              </a:rPr>
              <a:t> </a:t>
            </a:r>
            <a:r>
              <a:rPr lang="en-US" altLang="de-DE" dirty="0" err="1">
                <a:solidFill>
                  <a:srgbClr val="0000FF"/>
                </a:solidFill>
              </a:rPr>
              <a:t>ist</a:t>
            </a:r>
            <a:r>
              <a:rPr lang="en-US" altLang="de-DE" dirty="0">
                <a:solidFill>
                  <a:srgbClr val="0000FF"/>
                </a:solidFill>
              </a:rPr>
              <a:t> </a:t>
            </a:r>
            <a:r>
              <a:rPr lang="en-US" altLang="de-DE" dirty="0" err="1">
                <a:solidFill>
                  <a:srgbClr val="0000FF"/>
                </a:solidFill>
              </a:rPr>
              <a:t>eine</a:t>
            </a:r>
            <a:r>
              <a:rPr lang="en-US" altLang="de-DE" dirty="0">
                <a:solidFill>
                  <a:srgbClr val="0000FF"/>
                </a:solidFill>
              </a:rPr>
              <a:t> </a:t>
            </a:r>
            <a:r>
              <a:rPr lang="en-US" altLang="de-DE" dirty="0" err="1">
                <a:solidFill>
                  <a:srgbClr val="0000FF"/>
                </a:solidFill>
              </a:rPr>
              <a:t>Meßgröße</a:t>
            </a:r>
            <a:r>
              <a:rPr lang="en-US" altLang="de-DE" dirty="0">
                <a:solidFill>
                  <a:srgbClr val="0000FF"/>
                </a:solidFill>
              </a:rPr>
              <a:t> </a:t>
            </a:r>
            <a:r>
              <a:rPr lang="en-US" altLang="de-DE" dirty="0" err="1">
                <a:solidFill>
                  <a:srgbClr val="0000FF"/>
                </a:solidFill>
              </a:rPr>
              <a:t>für</a:t>
            </a:r>
            <a:r>
              <a:rPr lang="en-US" altLang="de-DE" dirty="0">
                <a:solidFill>
                  <a:srgbClr val="0000FF"/>
                </a:solidFill>
              </a:rPr>
              <a:t> </a:t>
            </a:r>
            <a:r>
              <a:rPr lang="en-US" altLang="de-DE" dirty="0" err="1">
                <a:solidFill>
                  <a:srgbClr val="0000FF"/>
                </a:solidFill>
              </a:rPr>
              <a:t>Performanz</a:t>
            </a:r>
            <a:endParaRPr lang="en-US" altLang="de-DE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55576" y="1990273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/>
              <a:t>besetzt</a:t>
            </a:r>
            <a:endParaRPr lang="en-US" altLang="de-DE" sz="1400" dirty="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55575" y="2328828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/>
              <a:t>besetzt</a:t>
            </a:r>
            <a:endParaRPr lang="en-US" altLang="de-DE" sz="1400" dirty="0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55574" y="4936212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/>
              <a:t>besetzt</a:t>
            </a:r>
            <a:endParaRPr lang="en-US" altLang="de-DE" sz="1400" dirty="0"/>
          </a:p>
        </p:txBody>
      </p:sp>
      <p:sp>
        <p:nvSpPr>
          <p:cNvPr id="25" name="TextBox 36"/>
          <p:cNvSpPr txBox="1">
            <a:spLocks noChangeArrowheads="1"/>
          </p:cNvSpPr>
          <p:nvPr/>
        </p:nvSpPr>
        <p:spPr bwMode="auto">
          <a:xfrm>
            <a:off x="755576" y="3287311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/>
              <a:t>besetzt</a:t>
            </a:r>
            <a:endParaRPr lang="en-US" altLang="de-DE" sz="1400" dirty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852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9458"/>
            <a:ext cx="8496175" cy="503238"/>
          </a:xfrm>
        </p:spPr>
        <p:txBody>
          <a:bodyPr/>
          <a:lstStyle/>
          <a:p>
            <a:r>
              <a:rPr lang="de-DE" dirty="0"/>
              <a:t>Löschen von Einträgen bei </a:t>
            </a:r>
            <a:r>
              <a:rPr lang="de-DE" dirty="0" err="1"/>
              <a:t>Quadr</a:t>
            </a:r>
            <a:r>
              <a:rPr lang="de-DE" dirty="0"/>
              <a:t>. Sondierung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/>
              <a:t>Direktes Löschen unterbricht Sondierungskette</a:t>
            </a:r>
            <a:endParaRPr lang="de-DE" dirty="0"/>
          </a:p>
          <a:p>
            <a:r>
              <a:rPr lang="de-DE" dirty="0"/>
              <a:t>Mögliche Lösung: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dirty="0"/>
              <a:t>Spezieller Eintrag “gelöscht“. Kann zwar wieder belegt werden, unterbricht aber Sondierungsketten nicht. Nachteil bei vielen Löschungen: </a:t>
            </a:r>
            <a:br>
              <a:rPr lang="de-DE" dirty="0"/>
            </a:br>
            <a:r>
              <a:rPr lang="de-DE" dirty="0"/>
              <a:t>Lange Sondierungszeiten 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dirty="0"/>
              <a:t>Umorganisieren. Kompliziert, sowie hoher Aufwand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0841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Quadratisches Sondieren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Schwierig</a:t>
            </a:r>
          </a:p>
          <a:p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Theorem</a:t>
            </a:r>
          </a:p>
          <a:p>
            <a:pPr lvl="1"/>
            <a:r>
              <a:rPr lang="de-DE" dirty="0"/>
              <a:t>Wenn die Tabellengröße eine Primzahl ist und der Füllfaktor höchstens ½  ist, dann findet Quadratisches Sondieren immer einen freien Platz</a:t>
            </a:r>
          </a:p>
          <a:p>
            <a:pPr lvl="1"/>
            <a:r>
              <a:rPr lang="de-DE" dirty="0"/>
              <a:t>Ansonsten kann es sein, dass Quadratisches Sondieren keinen freien Platz findet, obwohl vorhanden</a:t>
            </a:r>
          </a:p>
          <a:p>
            <a:r>
              <a:rPr lang="de-DE" dirty="0"/>
              <a:t>Damit </a:t>
            </a:r>
            <a:r>
              <a:rPr lang="de-DE" dirty="0" err="1">
                <a:latin typeface="Symbol" charset="2"/>
                <a:cs typeface="Symbol" charset="2"/>
              </a:rPr>
              <a:t>a</a:t>
            </a:r>
            <a:r>
              <a:rPr lang="de-DE" baseline="-25000" dirty="0" err="1"/>
              <a:t>max</a:t>
            </a:r>
            <a:r>
              <a:rPr lang="de-DE" dirty="0"/>
              <a:t> ≤ ½ für quadratisches Sondieren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4456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Dictionaries</a:t>
            </a:r>
            <a:r>
              <a:rPr lang="de-DE" dirty="0"/>
              <a:t>: Assoziation von Objekten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Basisoperationen (Suchen, Einfügen, Löschen) </a:t>
            </a:r>
          </a:p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Güte des Hashverfahrens beeinflusst durch</a:t>
            </a:r>
          </a:p>
          <a:p>
            <a:pPr lvl="1"/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Hashfunktion</a:t>
            </a:r>
          </a:p>
          <a:p>
            <a:pPr lvl="1"/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Dynamisches Wachsen (und Schrumpfen)</a:t>
            </a:r>
          </a:p>
          <a:p>
            <a:pPr lvl="1"/>
            <a:r>
              <a:rPr lang="de-DE" dirty="0"/>
              <a:t>Verfahren zur Kollisionsbehandlung</a:t>
            </a:r>
          </a:p>
          <a:p>
            <a:pPr lvl="2"/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Verkettete Liste (geschlossene Adressierung)</a:t>
            </a:r>
          </a:p>
          <a:p>
            <a:pPr lvl="2"/>
            <a:r>
              <a:rPr lang="de-DE" dirty="0"/>
              <a:t>Offene Adressierung</a:t>
            </a:r>
          </a:p>
          <a:p>
            <a:pPr lvl="3"/>
            <a:r>
              <a:rPr lang="de-DE" dirty="0"/>
              <a:t>Lineares/Quadratisches Sondieren/Doppel-</a:t>
            </a:r>
            <a:r>
              <a:rPr lang="de-DE" dirty="0" err="1"/>
              <a:t>Hashing</a:t>
            </a:r>
            <a:endParaRPr lang="de-DE" dirty="0"/>
          </a:p>
          <a:p>
            <a:pPr lvl="1"/>
            <a:r>
              <a:rPr lang="de-DE" dirty="0"/>
              <a:t>Füllfaktor</a:t>
            </a:r>
          </a:p>
          <a:p>
            <a:r>
              <a:rPr lang="de-DE" dirty="0"/>
              <a:t>Statistisches vs. dynamisches </a:t>
            </a:r>
            <a:r>
              <a:rPr lang="de-DE" dirty="0" err="1"/>
              <a:t>Hashing</a:t>
            </a:r>
            <a:endParaRPr lang="de-DE" dirty="0"/>
          </a:p>
          <a:p>
            <a:r>
              <a:rPr lang="de-DE" dirty="0"/>
              <a:t>Universelles </a:t>
            </a:r>
            <a:r>
              <a:rPr lang="de-DE" dirty="0" err="1"/>
              <a:t>Hashing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1840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Review </a:t>
            </a:r>
            <a:r>
              <a:rPr lang="de-DE" dirty="0" err="1"/>
              <a:t>Hashing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graphicFrame>
        <p:nvGraphicFramePr>
          <p:cNvPr id="106" name="Group 5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2464306"/>
              </p:ext>
            </p:extLst>
          </p:nvPr>
        </p:nvGraphicFramePr>
        <p:xfrm>
          <a:off x="266503" y="1769840"/>
          <a:ext cx="1560513" cy="3316283"/>
        </p:xfrm>
        <a:graphic>
          <a:graphicData uri="http://schemas.openxmlformats.org/drawingml/2006/table">
            <a:tbl>
              <a:tblPr/>
              <a:tblGrid>
                <a:gridCol w="1560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 Box 52"/>
              <p:cNvSpPr txBox="1">
                <a:spLocks noChangeArrowheads="1"/>
              </p:cNvSpPr>
              <p:nvPr/>
            </p:nvSpPr>
            <p:spPr bwMode="auto">
              <a:xfrm>
                <a:off x="22028" y="2034952"/>
                <a:ext cx="32983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de-DE" i="1" dirty="0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altLang="de-DE" dirty="0"/>
              </a:p>
            </p:txBody>
          </p:sp>
        </mc:Choice>
        <mc:Fallback xmlns="">
          <p:sp>
            <p:nvSpPr>
              <p:cNvPr id="107" name="Text 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28" y="2034952"/>
                <a:ext cx="329834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Text Box 58"/>
          <p:cNvSpPr txBox="1">
            <a:spLocks noChangeArrowheads="1"/>
          </p:cNvSpPr>
          <p:nvPr/>
        </p:nvSpPr>
        <p:spPr bwMode="auto">
          <a:xfrm>
            <a:off x="98228" y="1196752"/>
            <a:ext cx="22493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u="sng" dirty="0" err="1"/>
              <a:t>Lineares</a:t>
            </a:r>
            <a:r>
              <a:rPr lang="en-US" altLang="de-DE" u="sng" dirty="0"/>
              <a:t> </a:t>
            </a:r>
            <a:r>
              <a:rPr lang="en-US" altLang="de-DE" u="sng" dirty="0" err="1"/>
              <a:t>Sondieren</a:t>
            </a:r>
            <a:r>
              <a:rPr lang="en-US" altLang="de-DE" u="sng" dirty="0"/>
              <a:t>:</a:t>
            </a:r>
          </a:p>
        </p:txBody>
      </p:sp>
      <p:sp>
        <p:nvSpPr>
          <p:cNvPr id="109" name="Line 59"/>
          <p:cNvSpPr>
            <a:spLocks noChangeShapeType="1"/>
          </p:cNvSpPr>
          <p:nvPr/>
        </p:nvSpPr>
        <p:spPr bwMode="auto">
          <a:xfrm flipH="1">
            <a:off x="1790503" y="192224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0" name="Text Box 60"/>
          <p:cNvSpPr txBox="1">
            <a:spLocks noChangeArrowheads="1"/>
          </p:cNvSpPr>
          <p:nvPr/>
        </p:nvSpPr>
        <p:spPr bwMode="auto">
          <a:xfrm>
            <a:off x="2079428" y="1619672"/>
            <a:ext cx="1018292" cy="50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en-US" altLang="de-DE" dirty="0"/>
              <a:t>0-ter </a:t>
            </a:r>
            <a:br>
              <a:rPr lang="en-US" altLang="de-DE" dirty="0"/>
            </a:br>
            <a:r>
              <a:rPr lang="en-US" altLang="de-DE" dirty="0" err="1"/>
              <a:t>Versuch</a:t>
            </a:r>
            <a:endParaRPr lang="en-US" altLang="de-DE" dirty="0"/>
          </a:p>
        </p:txBody>
      </p:sp>
      <p:graphicFrame>
        <p:nvGraphicFramePr>
          <p:cNvPr id="111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017861"/>
              </p:ext>
            </p:extLst>
          </p:nvPr>
        </p:nvGraphicFramePr>
        <p:xfrm>
          <a:off x="3298628" y="1806352"/>
          <a:ext cx="1560513" cy="3316292"/>
        </p:xfrm>
        <a:graphic>
          <a:graphicData uri="http://schemas.openxmlformats.org/drawingml/2006/table">
            <a:tbl>
              <a:tblPr/>
              <a:tblGrid>
                <a:gridCol w="1560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 Box 85"/>
              <p:cNvSpPr txBox="1">
                <a:spLocks noChangeArrowheads="1"/>
              </p:cNvSpPr>
              <p:nvPr/>
            </p:nvSpPr>
            <p:spPr bwMode="auto">
              <a:xfrm>
                <a:off x="3054153" y="2071465"/>
                <a:ext cx="32983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de-DE" i="1" dirty="0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altLang="de-DE" dirty="0"/>
              </a:p>
            </p:txBody>
          </p:sp>
        </mc:Choice>
        <mc:Fallback xmlns="">
          <p:sp>
            <p:nvSpPr>
              <p:cNvPr id="112" name="Text 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4153" y="2071465"/>
                <a:ext cx="329834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Text Box 91"/>
          <p:cNvSpPr txBox="1">
            <a:spLocks noChangeArrowheads="1"/>
          </p:cNvSpPr>
          <p:nvPr/>
        </p:nvSpPr>
        <p:spPr bwMode="auto">
          <a:xfrm>
            <a:off x="3130353" y="1233265"/>
            <a:ext cx="2852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u="sng" dirty="0" err="1"/>
              <a:t>Quadratisches</a:t>
            </a:r>
            <a:r>
              <a:rPr lang="en-US" altLang="de-DE" u="sng" dirty="0"/>
              <a:t> </a:t>
            </a:r>
            <a:r>
              <a:rPr lang="en-US" altLang="de-DE" u="sng" dirty="0" err="1"/>
              <a:t>Sondieren</a:t>
            </a:r>
            <a:r>
              <a:rPr lang="en-US" altLang="de-DE" u="sng" dirty="0"/>
              <a:t>:</a:t>
            </a:r>
          </a:p>
        </p:txBody>
      </p:sp>
      <p:sp>
        <p:nvSpPr>
          <p:cNvPr id="114" name="Line 92"/>
          <p:cNvSpPr>
            <a:spLocks noChangeShapeType="1"/>
          </p:cNvSpPr>
          <p:nvPr/>
        </p:nvSpPr>
        <p:spPr bwMode="auto">
          <a:xfrm flipH="1">
            <a:off x="4822628" y="1958752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" name="Text Box 93"/>
          <p:cNvSpPr txBox="1">
            <a:spLocks noChangeArrowheads="1"/>
          </p:cNvSpPr>
          <p:nvPr/>
        </p:nvSpPr>
        <p:spPr bwMode="auto">
          <a:xfrm>
            <a:off x="5111553" y="1619672"/>
            <a:ext cx="1018292" cy="50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en-US" altLang="de-DE" dirty="0"/>
              <a:t>0-ter </a:t>
            </a:r>
            <a:br>
              <a:rPr lang="en-US" altLang="de-DE" dirty="0"/>
            </a:br>
            <a:r>
              <a:rPr lang="en-US" altLang="de-DE" dirty="0" err="1"/>
              <a:t>Versuch</a:t>
            </a:r>
            <a:endParaRPr lang="en-US" altLang="de-DE" dirty="0"/>
          </a:p>
        </p:txBody>
      </p:sp>
      <p:grpSp>
        <p:nvGrpSpPr>
          <p:cNvPr id="116" name="Group 143"/>
          <p:cNvGrpSpPr>
            <a:grpSpLocks/>
          </p:cNvGrpSpPr>
          <p:nvPr/>
        </p:nvGrpSpPr>
        <p:grpSpPr bwMode="auto">
          <a:xfrm>
            <a:off x="4822636" y="2031777"/>
            <a:ext cx="1214440" cy="612775"/>
            <a:chOff x="3120" y="1966"/>
            <a:chExt cx="765" cy="386"/>
          </a:xfrm>
        </p:grpSpPr>
        <p:sp>
          <p:nvSpPr>
            <p:cNvPr id="117" name="Freeform 86"/>
            <p:cNvSpPr>
              <a:spLocks/>
            </p:cNvSpPr>
            <p:nvPr/>
          </p:nvSpPr>
          <p:spPr bwMode="auto">
            <a:xfrm>
              <a:off x="3120" y="2112"/>
              <a:ext cx="248" cy="240"/>
            </a:xfrm>
            <a:custGeom>
              <a:avLst/>
              <a:gdLst>
                <a:gd name="T0" fmla="*/ 0 w 248"/>
                <a:gd name="T1" fmla="*/ 0 h 240"/>
                <a:gd name="T2" fmla="*/ 240 w 248"/>
                <a:gd name="T3" fmla="*/ 144 h 240"/>
                <a:gd name="T4" fmla="*/ 48 w 248"/>
                <a:gd name="T5" fmla="*/ 240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ts val="1600"/>
                </a:lnSpc>
              </a:pPr>
              <a:endParaRPr lang="de-DE"/>
            </a:p>
          </p:txBody>
        </p:sp>
        <p:sp>
          <p:nvSpPr>
            <p:cNvPr id="118" name="Text Box 94"/>
            <p:cNvSpPr txBox="1">
              <a:spLocks noChangeArrowheads="1"/>
            </p:cNvSpPr>
            <p:nvPr/>
          </p:nvSpPr>
          <p:spPr bwMode="auto">
            <a:xfrm>
              <a:off x="3244" y="1966"/>
              <a:ext cx="64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 dirty="0"/>
                <a:t>1-ter</a:t>
              </a:r>
              <a:br>
                <a:rPr lang="en-US" altLang="de-DE" dirty="0"/>
              </a:br>
              <a:r>
                <a:rPr lang="en-US" altLang="de-DE" dirty="0" err="1"/>
                <a:t>Versuch</a:t>
              </a:r>
              <a:endParaRPr lang="en-US" altLang="de-DE" dirty="0"/>
            </a:p>
          </p:txBody>
        </p:sp>
      </p:grpSp>
      <p:grpSp>
        <p:nvGrpSpPr>
          <p:cNvPr id="119" name="Group 144"/>
          <p:cNvGrpSpPr>
            <a:grpSpLocks/>
          </p:cNvGrpSpPr>
          <p:nvPr/>
        </p:nvGrpSpPr>
        <p:grpSpPr bwMode="auto">
          <a:xfrm>
            <a:off x="4806761" y="2300065"/>
            <a:ext cx="1322390" cy="1219200"/>
            <a:chOff x="3110" y="2135"/>
            <a:chExt cx="833" cy="768"/>
          </a:xfrm>
        </p:grpSpPr>
        <p:sp>
          <p:nvSpPr>
            <p:cNvPr id="120" name="Freeform 87"/>
            <p:cNvSpPr>
              <a:spLocks/>
            </p:cNvSpPr>
            <p:nvPr/>
          </p:nvSpPr>
          <p:spPr bwMode="auto">
            <a:xfrm>
              <a:off x="3110" y="2135"/>
              <a:ext cx="296" cy="768"/>
            </a:xfrm>
            <a:custGeom>
              <a:avLst/>
              <a:gdLst>
                <a:gd name="T0" fmla="*/ 0 w 248"/>
                <a:gd name="T1" fmla="*/ 0 h 240"/>
                <a:gd name="T2" fmla="*/ 692 w 248"/>
                <a:gd name="T3" fmla="*/ 154666 h 240"/>
                <a:gd name="T4" fmla="*/ 138 w 248"/>
                <a:gd name="T5" fmla="*/ 257750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ts val="1600"/>
                </a:lnSpc>
              </a:pPr>
              <a:endParaRPr lang="de-DE"/>
            </a:p>
          </p:txBody>
        </p:sp>
        <p:sp>
          <p:nvSpPr>
            <p:cNvPr id="121" name="Text Box 95"/>
            <p:cNvSpPr txBox="1">
              <a:spLocks noChangeArrowheads="1"/>
            </p:cNvSpPr>
            <p:nvPr/>
          </p:nvSpPr>
          <p:spPr bwMode="auto">
            <a:xfrm>
              <a:off x="3302" y="2375"/>
              <a:ext cx="64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 dirty="0"/>
                <a:t>2-ter</a:t>
              </a:r>
              <a:br>
                <a:rPr lang="en-US" altLang="de-DE" dirty="0"/>
              </a:br>
              <a:r>
                <a:rPr lang="en-US" altLang="de-DE" dirty="0" err="1"/>
                <a:t>Versuch</a:t>
              </a:r>
              <a:endParaRPr lang="en-US" altLang="de-DE" dirty="0"/>
            </a:p>
          </p:txBody>
        </p:sp>
      </p:grpSp>
      <p:grpSp>
        <p:nvGrpSpPr>
          <p:cNvPr id="122" name="Group 140"/>
          <p:cNvGrpSpPr>
            <a:grpSpLocks/>
          </p:cNvGrpSpPr>
          <p:nvPr/>
        </p:nvGrpSpPr>
        <p:grpSpPr bwMode="auto">
          <a:xfrm>
            <a:off x="1790506" y="2123529"/>
            <a:ext cx="1382715" cy="503238"/>
            <a:chOff x="1210" y="2018"/>
            <a:chExt cx="871" cy="317"/>
          </a:xfrm>
        </p:grpSpPr>
        <p:sp>
          <p:nvSpPr>
            <p:cNvPr id="123" name="Freeform 53"/>
            <p:cNvSpPr>
              <a:spLocks/>
            </p:cNvSpPr>
            <p:nvPr/>
          </p:nvSpPr>
          <p:spPr bwMode="auto">
            <a:xfrm>
              <a:off x="1210" y="2089"/>
              <a:ext cx="248" cy="240"/>
            </a:xfrm>
            <a:custGeom>
              <a:avLst/>
              <a:gdLst>
                <a:gd name="T0" fmla="*/ 0 w 248"/>
                <a:gd name="T1" fmla="*/ 0 h 240"/>
                <a:gd name="T2" fmla="*/ 240 w 248"/>
                <a:gd name="T3" fmla="*/ 144 h 240"/>
                <a:gd name="T4" fmla="*/ 48 w 248"/>
                <a:gd name="T5" fmla="*/ 240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ts val="1600"/>
                </a:lnSpc>
              </a:pPr>
              <a:endParaRPr lang="de-DE"/>
            </a:p>
          </p:txBody>
        </p:sp>
        <p:sp>
          <p:nvSpPr>
            <p:cNvPr id="124" name="Text Box 97"/>
            <p:cNvSpPr txBox="1">
              <a:spLocks noChangeArrowheads="1"/>
            </p:cNvSpPr>
            <p:nvPr/>
          </p:nvSpPr>
          <p:spPr bwMode="auto">
            <a:xfrm>
              <a:off x="1440" y="2018"/>
              <a:ext cx="64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 dirty="0"/>
                <a:t>1-ter</a:t>
              </a:r>
              <a:br>
                <a:rPr lang="en-US" altLang="de-DE" dirty="0"/>
              </a:br>
              <a:r>
                <a:rPr lang="en-US" altLang="de-DE" dirty="0" err="1"/>
                <a:t>Versuch</a:t>
              </a:r>
              <a:endParaRPr lang="en-US" altLang="de-DE" dirty="0"/>
            </a:p>
          </p:txBody>
        </p:sp>
      </p:grpSp>
      <p:grpSp>
        <p:nvGrpSpPr>
          <p:cNvPr id="125" name="Group 141"/>
          <p:cNvGrpSpPr>
            <a:grpSpLocks/>
          </p:cNvGrpSpPr>
          <p:nvPr/>
        </p:nvGrpSpPr>
        <p:grpSpPr bwMode="auto">
          <a:xfrm>
            <a:off x="1774632" y="2263552"/>
            <a:ext cx="1398590" cy="808038"/>
            <a:chOff x="1200" y="2112"/>
            <a:chExt cx="881" cy="509"/>
          </a:xfrm>
        </p:grpSpPr>
        <p:sp>
          <p:nvSpPr>
            <p:cNvPr id="126" name="Freeform 54"/>
            <p:cNvSpPr>
              <a:spLocks/>
            </p:cNvSpPr>
            <p:nvPr/>
          </p:nvSpPr>
          <p:spPr bwMode="auto">
            <a:xfrm>
              <a:off x="1200" y="2112"/>
              <a:ext cx="248" cy="384"/>
            </a:xfrm>
            <a:custGeom>
              <a:avLst/>
              <a:gdLst>
                <a:gd name="T0" fmla="*/ 0 w 248"/>
                <a:gd name="T1" fmla="*/ 0 h 240"/>
                <a:gd name="T2" fmla="*/ 240 w 248"/>
                <a:gd name="T3" fmla="*/ 2411 h 240"/>
                <a:gd name="T4" fmla="*/ 48 w 248"/>
                <a:gd name="T5" fmla="*/ 4022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ts val="1600"/>
                </a:lnSpc>
              </a:pPr>
              <a:endParaRPr lang="de-DE"/>
            </a:p>
          </p:txBody>
        </p:sp>
        <p:sp>
          <p:nvSpPr>
            <p:cNvPr id="127" name="Text Box 98"/>
            <p:cNvSpPr txBox="1">
              <a:spLocks noChangeArrowheads="1"/>
            </p:cNvSpPr>
            <p:nvPr/>
          </p:nvSpPr>
          <p:spPr bwMode="auto">
            <a:xfrm>
              <a:off x="1440" y="2304"/>
              <a:ext cx="64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 dirty="0"/>
                <a:t>2-ter</a:t>
              </a:r>
              <a:br>
                <a:rPr lang="en-US" altLang="de-DE" dirty="0"/>
              </a:br>
              <a:r>
                <a:rPr lang="en-US" altLang="de-DE" dirty="0" err="1"/>
                <a:t>Versuch</a:t>
              </a:r>
              <a:endParaRPr lang="en-US" altLang="de-DE" dirty="0"/>
            </a:p>
          </p:txBody>
        </p:sp>
      </p:grpSp>
      <p:grpSp>
        <p:nvGrpSpPr>
          <p:cNvPr id="128" name="Group 142"/>
          <p:cNvGrpSpPr>
            <a:grpSpLocks/>
          </p:cNvGrpSpPr>
          <p:nvPr/>
        </p:nvGrpSpPr>
        <p:grpSpPr bwMode="auto">
          <a:xfrm>
            <a:off x="1774631" y="2263553"/>
            <a:ext cx="1398590" cy="1571626"/>
            <a:chOff x="1200" y="2112"/>
            <a:chExt cx="881" cy="990"/>
          </a:xfrm>
        </p:grpSpPr>
        <p:sp>
          <p:nvSpPr>
            <p:cNvPr id="129" name="Freeform 55"/>
            <p:cNvSpPr>
              <a:spLocks/>
            </p:cNvSpPr>
            <p:nvPr/>
          </p:nvSpPr>
          <p:spPr bwMode="auto">
            <a:xfrm>
              <a:off x="1200" y="2112"/>
              <a:ext cx="258" cy="697"/>
            </a:xfrm>
            <a:custGeom>
              <a:avLst/>
              <a:gdLst>
                <a:gd name="T0" fmla="*/ 0 w 248"/>
                <a:gd name="T1" fmla="*/ 0 h 240"/>
                <a:gd name="T2" fmla="*/ 304 w 248"/>
                <a:gd name="T3" fmla="*/ 86367 h 240"/>
                <a:gd name="T4" fmla="*/ 60 w 248"/>
                <a:gd name="T5" fmla="*/ 143980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ts val="1600"/>
                </a:lnSpc>
              </a:pPr>
              <a:endParaRPr lang="de-DE"/>
            </a:p>
          </p:txBody>
        </p:sp>
        <p:sp>
          <p:nvSpPr>
            <p:cNvPr id="130" name="Text Box 99"/>
            <p:cNvSpPr txBox="1">
              <a:spLocks noChangeArrowheads="1"/>
            </p:cNvSpPr>
            <p:nvPr/>
          </p:nvSpPr>
          <p:spPr bwMode="auto">
            <a:xfrm>
              <a:off x="1440" y="2592"/>
              <a:ext cx="64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 dirty="0"/>
                <a:t>3-ter</a:t>
              </a:r>
              <a:br>
                <a:rPr lang="en-US" altLang="de-DE" dirty="0"/>
              </a:br>
              <a:r>
                <a:rPr lang="en-US" altLang="de-DE" dirty="0" err="1"/>
                <a:t>Versuch</a:t>
              </a:r>
              <a:endParaRPr lang="en-US" altLang="de-DE" dirty="0"/>
            </a:p>
          </p:txBody>
        </p:sp>
        <p:sp>
          <p:nvSpPr>
            <p:cNvPr id="131" name="Text Box 100"/>
            <p:cNvSpPr txBox="1">
              <a:spLocks noChangeArrowheads="1"/>
            </p:cNvSpPr>
            <p:nvPr/>
          </p:nvSpPr>
          <p:spPr bwMode="auto">
            <a:xfrm rot="16200000">
              <a:off x="1285" y="2877"/>
              <a:ext cx="262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/>
                <a:t>…</a:t>
              </a:r>
            </a:p>
          </p:txBody>
        </p:sp>
      </p:grpSp>
      <p:grpSp>
        <p:nvGrpSpPr>
          <p:cNvPr id="132" name="Group 145"/>
          <p:cNvGrpSpPr>
            <a:grpSpLocks/>
          </p:cNvGrpSpPr>
          <p:nvPr/>
        </p:nvGrpSpPr>
        <p:grpSpPr bwMode="auto">
          <a:xfrm>
            <a:off x="4730559" y="2376265"/>
            <a:ext cx="1566865" cy="2590800"/>
            <a:chOff x="3062" y="2183"/>
            <a:chExt cx="987" cy="1632"/>
          </a:xfrm>
        </p:grpSpPr>
        <p:sp>
          <p:nvSpPr>
            <p:cNvPr id="133" name="Freeform 88"/>
            <p:cNvSpPr>
              <a:spLocks/>
            </p:cNvSpPr>
            <p:nvPr/>
          </p:nvSpPr>
          <p:spPr bwMode="auto">
            <a:xfrm>
              <a:off x="3062" y="2183"/>
              <a:ext cx="392" cy="1632"/>
            </a:xfrm>
            <a:custGeom>
              <a:avLst/>
              <a:gdLst>
                <a:gd name="T0" fmla="*/ 0 w 248"/>
                <a:gd name="T1" fmla="*/ 0 h 240"/>
                <a:gd name="T2" fmla="*/ 3740 w 248"/>
                <a:gd name="T3" fmla="*/ 14233692 h 240"/>
                <a:gd name="T4" fmla="*/ 749 w 248"/>
                <a:gd name="T5" fmla="*/ 23728927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ts val="1600"/>
                </a:lnSpc>
              </a:pPr>
              <a:endParaRPr lang="de-DE"/>
            </a:p>
          </p:txBody>
        </p:sp>
        <p:sp>
          <p:nvSpPr>
            <p:cNvPr id="134" name="Text Box 96"/>
            <p:cNvSpPr txBox="1">
              <a:spLocks noChangeArrowheads="1"/>
            </p:cNvSpPr>
            <p:nvPr/>
          </p:nvSpPr>
          <p:spPr bwMode="auto">
            <a:xfrm>
              <a:off x="3408" y="2976"/>
              <a:ext cx="64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 dirty="0"/>
                <a:t>3-ter</a:t>
              </a:r>
              <a:br>
                <a:rPr lang="en-US" altLang="de-DE" dirty="0"/>
              </a:br>
              <a:r>
                <a:rPr lang="en-US" altLang="de-DE" dirty="0" err="1"/>
                <a:t>Versuch</a:t>
              </a:r>
              <a:endParaRPr lang="en-US" altLang="de-DE" dirty="0"/>
            </a:p>
          </p:txBody>
        </p:sp>
        <p:sp>
          <p:nvSpPr>
            <p:cNvPr id="135" name="Text Box 101"/>
            <p:cNvSpPr txBox="1">
              <a:spLocks noChangeArrowheads="1"/>
            </p:cNvSpPr>
            <p:nvPr/>
          </p:nvSpPr>
          <p:spPr bwMode="auto">
            <a:xfrm rot="16200000">
              <a:off x="3335" y="3467"/>
              <a:ext cx="262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/>
                <a:t>…</a:t>
              </a:r>
            </a:p>
          </p:txBody>
        </p:sp>
      </p:grpSp>
      <p:graphicFrame>
        <p:nvGraphicFramePr>
          <p:cNvPr id="136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565415"/>
              </p:ext>
            </p:extLst>
          </p:nvPr>
        </p:nvGraphicFramePr>
        <p:xfrm>
          <a:off x="6398032" y="1806352"/>
          <a:ext cx="1560513" cy="3316292"/>
        </p:xfrm>
        <a:graphic>
          <a:graphicData uri="http://schemas.openxmlformats.org/drawingml/2006/table">
            <a:tbl>
              <a:tblPr/>
              <a:tblGrid>
                <a:gridCol w="1560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 Box 126"/>
              <p:cNvSpPr txBox="1">
                <a:spLocks noChangeArrowheads="1"/>
              </p:cNvSpPr>
              <p:nvPr/>
            </p:nvSpPr>
            <p:spPr bwMode="auto">
              <a:xfrm>
                <a:off x="6169432" y="2111152"/>
                <a:ext cx="32983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de-DE" i="1" dirty="0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altLang="de-DE" dirty="0"/>
              </a:p>
            </p:txBody>
          </p:sp>
        </mc:Choice>
        <mc:Fallback xmlns="">
          <p:sp>
            <p:nvSpPr>
              <p:cNvPr id="137" name="Text 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69432" y="2111152"/>
                <a:ext cx="329834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Text Box 130"/>
          <p:cNvSpPr txBox="1">
            <a:spLocks noChangeArrowheads="1"/>
          </p:cNvSpPr>
          <p:nvPr/>
        </p:nvSpPr>
        <p:spPr bwMode="auto">
          <a:xfrm>
            <a:off x="6229757" y="1233265"/>
            <a:ext cx="19800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u="sng" dirty="0" err="1"/>
              <a:t>Doppel</a:t>
            </a:r>
            <a:r>
              <a:rPr lang="en-US" altLang="de-DE" u="sng" dirty="0"/>
              <a:t>-Hashing*:</a:t>
            </a:r>
          </a:p>
        </p:txBody>
      </p:sp>
      <p:sp>
        <p:nvSpPr>
          <p:cNvPr id="139" name="Line 131"/>
          <p:cNvSpPr>
            <a:spLocks noChangeShapeType="1"/>
          </p:cNvSpPr>
          <p:nvPr/>
        </p:nvSpPr>
        <p:spPr bwMode="auto">
          <a:xfrm flipH="1">
            <a:off x="7922032" y="1958752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0" name="Text Box 132"/>
          <p:cNvSpPr txBox="1">
            <a:spLocks noChangeArrowheads="1"/>
          </p:cNvSpPr>
          <p:nvPr/>
        </p:nvSpPr>
        <p:spPr bwMode="auto">
          <a:xfrm>
            <a:off x="8210957" y="1766665"/>
            <a:ext cx="1018292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en-US" altLang="de-DE" dirty="0"/>
              <a:t>0-ter</a:t>
            </a:r>
            <a:br>
              <a:rPr lang="en-US" altLang="de-DE" dirty="0"/>
            </a:br>
            <a:r>
              <a:rPr lang="en-US" altLang="de-DE" dirty="0" err="1"/>
              <a:t>Versuch</a:t>
            </a:r>
            <a:endParaRPr lang="en-US" altLang="de-DE" dirty="0"/>
          </a:p>
        </p:txBody>
      </p:sp>
      <p:grpSp>
        <p:nvGrpSpPr>
          <p:cNvPr id="141" name="Group 146"/>
          <p:cNvGrpSpPr>
            <a:grpSpLocks/>
          </p:cNvGrpSpPr>
          <p:nvPr/>
        </p:nvGrpSpPr>
        <p:grpSpPr bwMode="auto">
          <a:xfrm>
            <a:off x="7922043" y="2263552"/>
            <a:ext cx="1169990" cy="1951038"/>
            <a:chOff x="4992" y="2112"/>
            <a:chExt cx="737" cy="1229"/>
          </a:xfrm>
        </p:grpSpPr>
        <p:sp>
          <p:nvSpPr>
            <p:cNvPr id="142" name="Freeform 127"/>
            <p:cNvSpPr>
              <a:spLocks/>
            </p:cNvSpPr>
            <p:nvPr/>
          </p:nvSpPr>
          <p:spPr bwMode="auto">
            <a:xfrm>
              <a:off x="4992" y="2112"/>
              <a:ext cx="248" cy="1104"/>
            </a:xfrm>
            <a:custGeom>
              <a:avLst/>
              <a:gdLst>
                <a:gd name="T0" fmla="*/ 0 w 248"/>
                <a:gd name="T1" fmla="*/ 0 h 240"/>
                <a:gd name="T2" fmla="*/ 240 w 248"/>
                <a:gd name="T3" fmla="*/ 1363380 h 240"/>
                <a:gd name="T4" fmla="*/ 48 w 248"/>
                <a:gd name="T5" fmla="*/ 2273665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ts val="1600"/>
                </a:lnSpc>
              </a:pPr>
              <a:endParaRPr lang="de-DE"/>
            </a:p>
          </p:txBody>
        </p:sp>
        <p:sp>
          <p:nvSpPr>
            <p:cNvPr id="143" name="Text Box 133"/>
            <p:cNvSpPr txBox="1">
              <a:spLocks noChangeArrowheads="1"/>
            </p:cNvSpPr>
            <p:nvPr/>
          </p:nvSpPr>
          <p:spPr bwMode="auto">
            <a:xfrm>
              <a:off x="5088" y="3024"/>
              <a:ext cx="64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 dirty="0"/>
                <a:t>1-ter</a:t>
              </a:r>
              <a:br>
                <a:rPr lang="en-US" altLang="de-DE" dirty="0"/>
              </a:br>
              <a:r>
                <a:rPr lang="en-US" altLang="de-DE" dirty="0" err="1"/>
                <a:t>Versuch</a:t>
              </a:r>
              <a:endParaRPr lang="en-US" altLang="de-DE" dirty="0"/>
            </a:p>
          </p:txBody>
        </p:sp>
      </p:grpSp>
      <p:sp>
        <p:nvSpPr>
          <p:cNvPr id="144" name="Text Box 134"/>
          <p:cNvSpPr txBox="1">
            <a:spLocks noChangeArrowheads="1"/>
          </p:cNvSpPr>
          <p:nvPr/>
        </p:nvSpPr>
        <p:spPr bwMode="auto">
          <a:xfrm rot="16200000">
            <a:off x="8280014" y="457257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/>
              <a:t>…</a:t>
            </a:r>
          </a:p>
        </p:txBody>
      </p:sp>
      <p:grpSp>
        <p:nvGrpSpPr>
          <p:cNvPr id="145" name="Group 147"/>
          <p:cNvGrpSpPr>
            <a:grpSpLocks/>
          </p:cNvGrpSpPr>
          <p:nvPr/>
        </p:nvGrpSpPr>
        <p:grpSpPr bwMode="auto">
          <a:xfrm>
            <a:off x="7906173" y="2300065"/>
            <a:ext cx="1262065" cy="1219200"/>
            <a:chOff x="4982" y="2135"/>
            <a:chExt cx="795" cy="768"/>
          </a:xfrm>
        </p:grpSpPr>
        <p:sp>
          <p:nvSpPr>
            <p:cNvPr id="146" name="Freeform 128"/>
            <p:cNvSpPr>
              <a:spLocks/>
            </p:cNvSpPr>
            <p:nvPr/>
          </p:nvSpPr>
          <p:spPr bwMode="auto">
            <a:xfrm>
              <a:off x="4982" y="2135"/>
              <a:ext cx="296" cy="768"/>
            </a:xfrm>
            <a:custGeom>
              <a:avLst/>
              <a:gdLst>
                <a:gd name="T0" fmla="*/ 0 w 248"/>
                <a:gd name="T1" fmla="*/ 0 h 240"/>
                <a:gd name="T2" fmla="*/ 692 w 248"/>
                <a:gd name="T3" fmla="*/ 154666 h 240"/>
                <a:gd name="T4" fmla="*/ 138 w 248"/>
                <a:gd name="T5" fmla="*/ 257750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ts val="1600"/>
                </a:lnSpc>
              </a:pPr>
              <a:endParaRPr lang="de-DE"/>
            </a:p>
          </p:txBody>
        </p:sp>
        <p:sp>
          <p:nvSpPr>
            <p:cNvPr id="147" name="Text Box 137"/>
            <p:cNvSpPr txBox="1">
              <a:spLocks noChangeArrowheads="1"/>
            </p:cNvSpPr>
            <p:nvPr/>
          </p:nvSpPr>
          <p:spPr bwMode="auto">
            <a:xfrm>
              <a:off x="5136" y="2496"/>
              <a:ext cx="64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 dirty="0"/>
                <a:t>2-ter</a:t>
              </a:r>
              <a:br>
                <a:rPr lang="en-US" altLang="de-DE" dirty="0"/>
              </a:br>
              <a:r>
                <a:rPr lang="en-US" altLang="de-DE" dirty="0" err="1"/>
                <a:t>Versuch</a:t>
              </a:r>
              <a:endParaRPr lang="en-US" altLang="de-DE" dirty="0"/>
            </a:p>
          </p:txBody>
        </p:sp>
      </p:grpSp>
      <p:grpSp>
        <p:nvGrpSpPr>
          <p:cNvPr id="148" name="Group 148"/>
          <p:cNvGrpSpPr>
            <a:grpSpLocks/>
          </p:cNvGrpSpPr>
          <p:nvPr/>
        </p:nvGrpSpPr>
        <p:grpSpPr bwMode="auto">
          <a:xfrm>
            <a:off x="7829963" y="2376265"/>
            <a:ext cx="1262064" cy="2590800"/>
            <a:chOff x="4934" y="2183"/>
            <a:chExt cx="795" cy="1632"/>
          </a:xfrm>
        </p:grpSpPr>
        <p:sp>
          <p:nvSpPr>
            <p:cNvPr id="149" name="Freeform 129"/>
            <p:cNvSpPr>
              <a:spLocks/>
            </p:cNvSpPr>
            <p:nvPr/>
          </p:nvSpPr>
          <p:spPr bwMode="auto">
            <a:xfrm>
              <a:off x="4934" y="2183"/>
              <a:ext cx="392" cy="1632"/>
            </a:xfrm>
            <a:custGeom>
              <a:avLst/>
              <a:gdLst>
                <a:gd name="T0" fmla="*/ 0 w 248"/>
                <a:gd name="T1" fmla="*/ 0 h 240"/>
                <a:gd name="T2" fmla="*/ 3740 w 248"/>
                <a:gd name="T3" fmla="*/ 14233692 h 240"/>
                <a:gd name="T4" fmla="*/ 749 w 248"/>
                <a:gd name="T5" fmla="*/ 23728927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ts val="1600"/>
                </a:lnSpc>
              </a:pPr>
              <a:endParaRPr lang="de-DE"/>
            </a:p>
          </p:txBody>
        </p:sp>
        <p:sp>
          <p:nvSpPr>
            <p:cNvPr id="150" name="Text Box 138"/>
            <p:cNvSpPr txBox="1">
              <a:spLocks noChangeArrowheads="1"/>
            </p:cNvSpPr>
            <p:nvPr/>
          </p:nvSpPr>
          <p:spPr bwMode="auto">
            <a:xfrm>
              <a:off x="5088" y="3312"/>
              <a:ext cx="64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 dirty="0"/>
                <a:t>3-ter</a:t>
              </a:r>
              <a:br>
                <a:rPr lang="en-US" altLang="de-DE" dirty="0"/>
              </a:br>
              <a:r>
                <a:rPr lang="en-US" altLang="de-DE" dirty="0" err="1"/>
                <a:t>Versuch</a:t>
              </a:r>
              <a:endParaRPr lang="en-US" altLang="de-DE" dirty="0"/>
            </a:p>
          </p:txBody>
        </p:sp>
      </p:grpSp>
      <p:sp>
        <p:nvSpPr>
          <p:cNvPr id="151" name="Text Box 139"/>
          <p:cNvSpPr txBox="1">
            <a:spLocks noChangeArrowheads="1"/>
          </p:cNvSpPr>
          <p:nvPr/>
        </p:nvSpPr>
        <p:spPr bwMode="auto">
          <a:xfrm>
            <a:off x="6610757" y="5192490"/>
            <a:ext cx="21130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200" dirty="0"/>
              <a:t>*(</a:t>
            </a:r>
            <a:r>
              <a:rPr lang="en-US" altLang="de-DE" sz="1200" dirty="0" err="1"/>
              <a:t>bestimmt</a:t>
            </a:r>
            <a:r>
              <a:rPr lang="en-US" altLang="de-DE" sz="1200" dirty="0"/>
              <a:t> </a:t>
            </a:r>
            <a:r>
              <a:rPr lang="en-US" altLang="de-DE" sz="1200" dirty="0" err="1"/>
              <a:t>mit</a:t>
            </a:r>
            <a:r>
              <a:rPr lang="en-US" altLang="de-DE" sz="1200" dirty="0"/>
              <a:t> </a:t>
            </a:r>
            <a:r>
              <a:rPr lang="en-US" altLang="de-DE" sz="1200" dirty="0" err="1"/>
              <a:t>einer</a:t>
            </a:r>
            <a:r>
              <a:rPr lang="en-US" altLang="de-DE" sz="1200" dirty="0"/>
              <a:t> </a:t>
            </a:r>
            <a:r>
              <a:rPr lang="en-US" altLang="de-DE" sz="1200" dirty="0" err="1"/>
              <a:t>zweiten</a:t>
            </a:r>
            <a:endParaRPr lang="en-US" altLang="de-DE" sz="1200" dirty="0"/>
          </a:p>
          <a:p>
            <a:r>
              <a:rPr lang="en-US" altLang="de-DE" sz="1200" dirty="0"/>
              <a:t>   </a:t>
            </a:r>
            <a:r>
              <a:rPr lang="en-US" altLang="de-DE" sz="1200" dirty="0" err="1"/>
              <a:t>Hashfunktion</a:t>
            </a:r>
            <a:r>
              <a:rPr lang="en-US" altLang="de-DE" sz="1200" dirty="0"/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E661F8-FD1F-FB4A-AFC7-83C0B033845E}"/>
              </a:ext>
            </a:extLst>
          </p:cNvPr>
          <p:cNvSpPr/>
          <p:nvPr/>
        </p:nvSpPr>
        <p:spPr>
          <a:xfrm>
            <a:off x="3419393" y="252796"/>
            <a:ext cx="4254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de-DE" sz="2800" dirty="0">
                <a:solidFill>
                  <a:srgbClr val="3C8C93"/>
                </a:solidFill>
              </a:rPr>
              <a:t>h</a:t>
            </a:r>
            <a:r>
              <a:rPr lang="de-DE" sz="2800" baseline="-25000" dirty="0">
                <a:solidFill>
                  <a:srgbClr val="3C8C93"/>
                </a:solidFill>
              </a:rPr>
              <a:t>i</a:t>
            </a:r>
            <a:r>
              <a:rPr lang="de-DE" sz="2800" dirty="0">
                <a:solidFill>
                  <a:srgbClr val="3C8C93"/>
                </a:solidFill>
              </a:rPr>
              <a:t>(x) = (h(x) + f(i)) </a:t>
            </a:r>
            <a:r>
              <a:rPr lang="de-DE" sz="2800" dirty="0" err="1">
                <a:solidFill>
                  <a:srgbClr val="3C8C93"/>
                </a:solidFill>
              </a:rPr>
              <a:t>mod</a:t>
            </a:r>
            <a:r>
              <a:rPr lang="de-DE" sz="2800" dirty="0">
                <a:solidFill>
                  <a:srgbClr val="3C8C93"/>
                </a:solidFill>
              </a:rPr>
              <a:t> 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BE199A-7A90-2D48-A32D-AE7F3A2DDB3D}"/>
              </a:ext>
            </a:extLst>
          </p:cNvPr>
          <p:cNvSpPr/>
          <p:nvPr/>
        </p:nvSpPr>
        <p:spPr>
          <a:xfrm>
            <a:off x="35496" y="5714092"/>
            <a:ext cx="1479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de-DE" sz="2800" dirty="0">
                <a:solidFill>
                  <a:srgbClr val="3C8C93"/>
                </a:solidFill>
              </a:rPr>
              <a:t>f(i) = i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04CC1C2-71D2-CF48-A7AA-82881F770663}"/>
              </a:ext>
            </a:extLst>
          </p:cNvPr>
          <p:cNvSpPr/>
          <p:nvPr/>
        </p:nvSpPr>
        <p:spPr>
          <a:xfrm>
            <a:off x="3061328" y="5714092"/>
            <a:ext cx="1662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de-DE" sz="2800" dirty="0">
                <a:solidFill>
                  <a:srgbClr val="3C8C93"/>
                </a:solidFill>
              </a:rPr>
              <a:t>f(i) = i</a:t>
            </a:r>
            <a:r>
              <a:rPr lang="de-DE" sz="2800" baseline="30000" dirty="0">
                <a:solidFill>
                  <a:srgbClr val="3C8C93"/>
                </a:solidFill>
              </a:rPr>
              <a:t>2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1B96659-D85B-8B4F-AC43-D6E35C71D3F9}"/>
              </a:ext>
            </a:extLst>
          </p:cNvPr>
          <p:cNvSpPr/>
          <p:nvPr/>
        </p:nvSpPr>
        <p:spPr>
          <a:xfrm>
            <a:off x="5486059" y="5714092"/>
            <a:ext cx="31325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de-DE" sz="2800" dirty="0">
                <a:solidFill>
                  <a:srgbClr val="3C8C93"/>
                </a:solidFill>
              </a:rPr>
              <a:t>f(i) =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f(i) = i ∙ h‘(x)</a:t>
            </a:r>
          </a:p>
        </p:txBody>
      </p:sp>
    </p:spTree>
    <p:extLst>
      <p:ext uri="{BB962C8B-B14F-4D97-AF65-F5344CB8AC3E}">
        <p14:creationId xmlns:p14="http://schemas.microsoft.com/office/powerpoint/2010/main" val="49716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Doppel-</a:t>
            </a:r>
            <a:r>
              <a:rPr lang="de-DE" dirty="0" err="1"/>
              <a:t>Hashing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Gute Wahl von </a:t>
            </a:r>
            <a:r>
              <a:rPr lang="de-DE" sz="2400" dirty="0">
                <a:solidFill>
                  <a:srgbClr val="3C8C93"/>
                </a:solidFill>
              </a:rPr>
              <a:t>h‘</a:t>
            </a:r>
            <a:r>
              <a:rPr lang="de-DE" sz="2400" dirty="0"/>
              <a:t>?</a:t>
            </a:r>
          </a:p>
          <a:p>
            <a:pPr lvl="1"/>
            <a:r>
              <a:rPr lang="de-DE" sz="2000" dirty="0"/>
              <a:t>Sollte niemals 0 ergeben</a:t>
            </a:r>
          </a:p>
          <a:p>
            <a:pPr lvl="1"/>
            <a:r>
              <a:rPr lang="de-DE" sz="2000" dirty="0">
                <a:solidFill>
                  <a:srgbClr val="3C8C93"/>
                </a:solidFill>
              </a:rPr>
              <a:t>h‘</a:t>
            </a:r>
            <a:r>
              <a:rPr lang="de-DE" sz="2000" baseline="-25000" dirty="0">
                <a:solidFill>
                  <a:srgbClr val="3C8C93"/>
                </a:solidFill>
              </a:rPr>
              <a:t> </a:t>
            </a:r>
            <a:r>
              <a:rPr lang="de-DE" sz="2000" dirty="0">
                <a:solidFill>
                  <a:srgbClr val="3C8C93"/>
                </a:solidFill>
              </a:rPr>
              <a:t>(x) = x </a:t>
            </a:r>
            <a:r>
              <a:rPr lang="de-DE" sz="2000" dirty="0" err="1">
                <a:solidFill>
                  <a:srgbClr val="3C8C93"/>
                </a:solidFill>
              </a:rPr>
              <a:t>mod</a:t>
            </a:r>
            <a:r>
              <a:rPr lang="de-DE" sz="2000" dirty="0">
                <a:solidFill>
                  <a:srgbClr val="3C8C93"/>
                </a:solidFill>
              </a:rPr>
              <a:t> (m-2)</a:t>
            </a:r>
            <a:r>
              <a:rPr lang="de-DE" sz="2000" dirty="0"/>
              <a:t> + 1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21</a:t>
            </a:fld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051720" y="6207695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L. </a:t>
            </a:r>
            <a:r>
              <a:rPr lang="de-DE" sz="1200" dirty="0" err="1">
                <a:solidFill>
                  <a:srgbClr val="0000FF"/>
                </a:solidFill>
              </a:rPr>
              <a:t>Guibas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E. </a:t>
            </a:r>
            <a:r>
              <a:rPr lang="de-DE" sz="1200" dirty="0" err="1">
                <a:solidFill>
                  <a:srgbClr val="0000FF"/>
                </a:solidFill>
              </a:rPr>
              <a:t>Szemerédi</a:t>
            </a:r>
            <a:r>
              <a:rPr lang="de-DE" sz="1200" dirty="0">
                <a:solidFill>
                  <a:srgbClr val="0000FF"/>
                </a:solidFill>
              </a:rPr>
              <a:t>: </a:t>
            </a:r>
            <a:r>
              <a:rPr lang="de-DE" sz="1200" i="1" dirty="0">
                <a:solidFill>
                  <a:srgbClr val="0000FF"/>
                </a:solidFill>
              </a:rPr>
              <a:t>The Analysis </a:t>
            </a:r>
            <a:r>
              <a:rPr lang="de-DE" sz="1200" i="1" dirty="0" err="1">
                <a:solidFill>
                  <a:srgbClr val="0000FF"/>
                </a:solidFill>
              </a:rPr>
              <a:t>of</a:t>
            </a:r>
            <a:r>
              <a:rPr lang="de-DE" sz="1200" i="1" dirty="0">
                <a:solidFill>
                  <a:srgbClr val="0000FF"/>
                </a:solidFill>
              </a:rPr>
              <a:t>  Double </a:t>
            </a:r>
            <a:r>
              <a:rPr lang="de-DE" sz="1200" i="1" dirty="0" err="1">
                <a:solidFill>
                  <a:srgbClr val="0000FF"/>
                </a:solidFill>
              </a:rPr>
              <a:t>Hashing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Journal of Computer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System Science, 16, 226-274, </a:t>
            </a:r>
            <a:r>
              <a:rPr lang="de-DE" sz="1200" b="1" dirty="0">
                <a:solidFill>
                  <a:srgbClr val="FF0000"/>
                </a:solidFill>
              </a:rPr>
              <a:t>1978</a:t>
            </a:r>
          </a:p>
        </p:txBody>
      </p:sp>
    </p:spTree>
    <p:extLst>
      <p:ext uri="{BB962C8B-B14F-4D97-AF65-F5344CB8AC3E}">
        <p14:creationId xmlns:p14="http://schemas.microsoft.com/office/powerpoint/2010/main" val="157152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Praktische Effizienz von doppeltem </a:t>
            </a:r>
            <a:r>
              <a:rPr lang="de-DE" dirty="0" err="1"/>
              <a:t>Hashing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pic>
        <p:nvPicPr>
          <p:cNvPr id="5" name="Bild 4" descr="Screen Shot 2015-06-04 at 14.04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7848872" cy="511686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215108" y="6619124"/>
            <a:ext cx="2509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© Joost-Pieter </a:t>
            </a:r>
            <a:r>
              <a:rPr lang="de-DE" sz="1200" dirty="0" err="1">
                <a:solidFill>
                  <a:schemeClr val="bg1"/>
                </a:solidFill>
              </a:rPr>
              <a:t>Katoen</a:t>
            </a:r>
            <a:r>
              <a:rPr lang="de-DE" sz="1200" dirty="0">
                <a:solidFill>
                  <a:schemeClr val="bg1"/>
                </a:solidFill>
              </a:rPr>
              <a:t> RWTH Aachen</a:t>
            </a:r>
          </a:p>
        </p:txBody>
      </p:sp>
      <p:sp>
        <p:nvSpPr>
          <p:cNvPr id="3" name="Rechteck 2"/>
          <p:cNvSpPr/>
          <p:nvPr/>
        </p:nvSpPr>
        <p:spPr>
          <a:xfrm>
            <a:off x="7020272" y="1340768"/>
            <a:ext cx="108012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7603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</a:t>
            </a:r>
            <a:r>
              <a:rPr lang="de-DE" dirty="0" err="1"/>
              <a:t>Hashing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56361"/>
          </a:xfrm>
        </p:spPr>
        <p:txBody>
          <a:bodyPr/>
          <a:lstStyle/>
          <a:p>
            <a:r>
              <a:rPr lang="de-DE" dirty="0"/>
              <a:t>Messreihen zeigen, dass Doppel-</a:t>
            </a:r>
            <a:r>
              <a:rPr lang="de-DE" dirty="0" err="1"/>
              <a:t>Hashing</a:t>
            </a:r>
            <a:r>
              <a:rPr lang="de-DE" dirty="0"/>
              <a:t> fast genauso gut ist wie zufälliges Sondieren</a:t>
            </a:r>
          </a:p>
          <a:p>
            <a:pPr lvl="1"/>
            <a:r>
              <a:rPr lang="de-DE" dirty="0"/>
              <a:t>Zweite Hashfunktion benötigt zusätzliche Zeit</a:t>
            </a:r>
          </a:p>
          <a:p>
            <a:r>
              <a:rPr lang="de-DE" dirty="0"/>
              <a:t>Doppeltes </a:t>
            </a:r>
            <a:r>
              <a:rPr lang="de-DE" dirty="0" err="1"/>
              <a:t>Hashing</a:t>
            </a:r>
            <a:r>
              <a:rPr lang="de-DE" dirty="0"/>
              <a:t> ist langsamer als Überlaufketten und lineares Sondieren bei dünn besetzten Tabellen, jedoch wesentlich schneller als lineares Sondieren, wenn der </a:t>
            </a:r>
            <a:r>
              <a:rPr lang="de-DE" dirty="0" err="1"/>
              <a:t>Füllgrad</a:t>
            </a:r>
            <a:r>
              <a:rPr lang="de-DE" dirty="0"/>
              <a:t> der Tabelle zunimmt </a:t>
            </a:r>
          </a:p>
          <a:p>
            <a:r>
              <a:rPr lang="de-DE" dirty="0"/>
              <a:t>Generell: </a:t>
            </a:r>
            <a:r>
              <a:rPr lang="de-DE" dirty="0" err="1"/>
              <a:t>Hashing</a:t>
            </a:r>
            <a:r>
              <a:rPr lang="de-DE" dirty="0"/>
              <a:t> ist für große Wörterbücher bedeutend schneller als Suchen in Bäumen, </a:t>
            </a:r>
          </a:p>
          <a:p>
            <a:pPr lvl="1"/>
            <a:r>
              <a:rPr lang="de-DE" dirty="0"/>
              <a:t>kann aber „ruckeln“ (durch Reallokation) und</a:t>
            </a:r>
          </a:p>
          <a:p>
            <a:pPr lvl="1"/>
            <a:r>
              <a:rPr lang="de-DE" dirty="0"/>
              <a:t>unterstützt keine Bereichs-Iteration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3156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Vergleiche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Schlüsselwortliste (rot) vs. Hashtabelle  (grün) </a:t>
            </a:r>
            <a:br>
              <a:rPr lang="de-DE" dirty="0"/>
            </a:br>
            <a:r>
              <a:rPr lang="de-DE" dirty="0"/>
              <a:t>vs. Baum (blau)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pic>
        <p:nvPicPr>
          <p:cNvPr id="6" name="Bild 5" descr="tree to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04864"/>
            <a:ext cx="6629260" cy="40324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89269" y="2655147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Zugriffszeit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562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Überblick: Assoziation von Objekten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Basisoperationen (Suchen, Einfügen, Löschen)</a:t>
            </a:r>
          </a:p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Güte des Hashverfahrens beeinflusst durch</a:t>
            </a:r>
          </a:p>
          <a:p>
            <a:pPr lvl="1"/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Hashfunktion</a:t>
            </a:r>
          </a:p>
          <a:p>
            <a:pPr lvl="1"/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Dynamisches Wachsen (und Schrumpfen)</a:t>
            </a:r>
          </a:p>
          <a:p>
            <a:pPr lvl="1"/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Verfahren zur Kollisionsbehandlung</a:t>
            </a:r>
          </a:p>
          <a:p>
            <a:pPr lvl="2"/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Verkettete Liste (geschlossene Adressierung)</a:t>
            </a:r>
          </a:p>
          <a:p>
            <a:pPr lvl="2"/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Offene Adressierung</a:t>
            </a:r>
          </a:p>
          <a:p>
            <a:pPr lvl="3"/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Lineares/Quadratisches Sondieren/Doppel-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Hashing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Füllfaktor</a:t>
            </a:r>
          </a:p>
          <a:p>
            <a:r>
              <a:rPr lang="de-DE" dirty="0"/>
              <a:t>Statistisches vs. dynamisches </a:t>
            </a:r>
            <a:r>
              <a:rPr lang="de-DE" dirty="0" err="1"/>
              <a:t>Hashen</a:t>
            </a:r>
            <a:endParaRPr lang="de-DE" dirty="0"/>
          </a:p>
          <a:p>
            <a:r>
              <a:rPr lang="de-DE" dirty="0"/>
              <a:t>Universelles </a:t>
            </a:r>
            <a:r>
              <a:rPr lang="de-DE" dirty="0" err="1"/>
              <a:t>Hashing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1666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E743-4516-434A-8C6C-870AA55C3D91}" type="slidenum">
              <a:rPr lang="de-DE"/>
              <a:pPr/>
              <a:t>26</a:t>
            </a:fld>
            <a:endParaRPr lang="de-DE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Statisches Wörterbuch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/>
              <a:t>Ziel: perfekte Hashtabelle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763713" y="2204864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2771775" y="2204864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3779838" y="2204864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5795963" y="2204864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6804025" y="2204864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4787900" y="2204864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1765300" y="5013152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2268538" y="5013152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3276600" y="5013152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5292725" y="5013152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4284663" y="5013152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4789488" y="5013152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6300788" y="5013152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>
            <a:off x="1979613" y="2709689"/>
            <a:ext cx="3600450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>
            <a:off x="2987675" y="2709689"/>
            <a:ext cx="1512888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 flipH="1">
            <a:off x="3492500" y="2709689"/>
            <a:ext cx="503238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05" name="Line 21"/>
          <p:cNvSpPr>
            <a:spLocks noChangeShapeType="1"/>
          </p:cNvSpPr>
          <p:nvPr/>
        </p:nvSpPr>
        <p:spPr bwMode="auto">
          <a:xfrm>
            <a:off x="5003800" y="2709689"/>
            <a:ext cx="1584325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 flipH="1">
            <a:off x="2484438" y="2709689"/>
            <a:ext cx="3600450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H="1">
            <a:off x="5076825" y="2709689"/>
            <a:ext cx="1943100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884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843C1-2536-474C-A183-C0F951B54D73}" type="slidenum">
              <a:rPr lang="de-DE"/>
              <a:pPr/>
              <a:t>27</a:t>
            </a:fld>
            <a:endParaRPr lang="de-DE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Statisches Wörterbuch (FKS-</a:t>
            </a:r>
            <a:r>
              <a:rPr lang="de-DE" dirty="0" err="1"/>
              <a:t>Hashing</a:t>
            </a:r>
            <a:r>
              <a:rPr lang="de-DE" dirty="0"/>
              <a:t>)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1835150" y="134076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2843213" y="134076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3851275" y="134076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5867400" y="134076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6875463" y="134076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4859338" y="134076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1836738" y="3069555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595" name="Line 11"/>
          <p:cNvSpPr>
            <a:spLocks noChangeShapeType="1"/>
          </p:cNvSpPr>
          <p:nvPr/>
        </p:nvSpPr>
        <p:spPr bwMode="auto">
          <a:xfrm>
            <a:off x="2051050" y="1845593"/>
            <a:ext cx="3024188" cy="12239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596" name="Line 12"/>
          <p:cNvSpPr>
            <a:spLocks noChangeShapeType="1"/>
          </p:cNvSpPr>
          <p:nvPr/>
        </p:nvSpPr>
        <p:spPr bwMode="auto">
          <a:xfrm>
            <a:off x="3059113" y="1845593"/>
            <a:ext cx="3097212" cy="12239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597" name="Line 13"/>
          <p:cNvSpPr>
            <a:spLocks noChangeShapeType="1"/>
          </p:cNvSpPr>
          <p:nvPr/>
        </p:nvSpPr>
        <p:spPr bwMode="auto">
          <a:xfrm flipH="1">
            <a:off x="3635375" y="1845593"/>
            <a:ext cx="431800" cy="12239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598" name="Line 14"/>
          <p:cNvSpPr>
            <a:spLocks noChangeShapeType="1"/>
          </p:cNvSpPr>
          <p:nvPr/>
        </p:nvSpPr>
        <p:spPr bwMode="auto">
          <a:xfrm flipH="1">
            <a:off x="3706813" y="1845593"/>
            <a:ext cx="1368425" cy="12239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599" name="Line 15"/>
          <p:cNvSpPr>
            <a:spLocks noChangeShapeType="1"/>
          </p:cNvSpPr>
          <p:nvPr/>
        </p:nvSpPr>
        <p:spPr bwMode="auto">
          <a:xfrm flipH="1">
            <a:off x="5148263" y="1845593"/>
            <a:ext cx="1008062" cy="12239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00" name="Line 16"/>
          <p:cNvSpPr>
            <a:spLocks noChangeShapeType="1"/>
          </p:cNvSpPr>
          <p:nvPr/>
        </p:nvSpPr>
        <p:spPr bwMode="auto">
          <a:xfrm flipH="1">
            <a:off x="5219700" y="1845593"/>
            <a:ext cx="1871663" cy="12239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1835150" y="306955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02" name="Rectangle 18"/>
          <p:cNvSpPr>
            <a:spLocks noChangeArrowheads="1"/>
          </p:cNvSpPr>
          <p:nvPr/>
        </p:nvSpPr>
        <p:spPr bwMode="auto">
          <a:xfrm>
            <a:off x="2339975" y="306955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03" name="Rectangle 19"/>
          <p:cNvSpPr>
            <a:spLocks noChangeArrowheads="1"/>
          </p:cNvSpPr>
          <p:nvPr/>
        </p:nvSpPr>
        <p:spPr bwMode="auto">
          <a:xfrm>
            <a:off x="3348038" y="306955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i</a:t>
            </a:r>
          </a:p>
        </p:txBody>
      </p:sp>
      <p:sp>
        <p:nvSpPr>
          <p:cNvPr id="67604" name="Rectangle 20"/>
          <p:cNvSpPr>
            <a:spLocks noChangeArrowheads="1"/>
          </p:cNvSpPr>
          <p:nvPr/>
        </p:nvSpPr>
        <p:spPr bwMode="auto">
          <a:xfrm>
            <a:off x="4356100" y="306955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05" name="Rectangle 21"/>
          <p:cNvSpPr>
            <a:spLocks noChangeArrowheads="1"/>
          </p:cNvSpPr>
          <p:nvPr/>
        </p:nvSpPr>
        <p:spPr bwMode="auto">
          <a:xfrm>
            <a:off x="5364163" y="306955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06" name="Rectangle 22"/>
          <p:cNvSpPr>
            <a:spLocks noChangeArrowheads="1"/>
          </p:cNvSpPr>
          <p:nvPr/>
        </p:nvSpPr>
        <p:spPr bwMode="auto">
          <a:xfrm>
            <a:off x="6372225" y="306955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11" name="Text Box 27"/>
          <p:cNvSpPr txBox="1">
            <a:spLocks noChangeArrowheads="1"/>
          </p:cNvSpPr>
          <p:nvPr/>
        </p:nvSpPr>
        <p:spPr bwMode="auto">
          <a:xfrm>
            <a:off x="4427538" y="206149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h</a:t>
            </a:r>
          </a:p>
        </p:txBody>
      </p:sp>
      <p:sp>
        <p:nvSpPr>
          <p:cNvPr id="67612" name="Line 28"/>
          <p:cNvSpPr>
            <a:spLocks noChangeShapeType="1"/>
          </p:cNvSpPr>
          <p:nvPr/>
        </p:nvSpPr>
        <p:spPr bwMode="auto">
          <a:xfrm flipH="1">
            <a:off x="2484438" y="3574380"/>
            <a:ext cx="8636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13" name="Rectangle 29"/>
          <p:cNvSpPr>
            <a:spLocks noChangeArrowheads="1"/>
          </p:cNvSpPr>
          <p:nvPr/>
        </p:nvSpPr>
        <p:spPr bwMode="auto">
          <a:xfrm>
            <a:off x="2484438" y="443798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67614" name="Rectangle 30"/>
          <p:cNvSpPr>
            <a:spLocks noChangeArrowheads="1"/>
          </p:cNvSpPr>
          <p:nvPr/>
        </p:nvSpPr>
        <p:spPr bwMode="auto">
          <a:xfrm>
            <a:off x="2987675" y="443798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67615" name="Rectangle 31"/>
          <p:cNvSpPr>
            <a:spLocks noChangeArrowheads="1"/>
          </p:cNvSpPr>
          <p:nvPr/>
        </p:nvSpPr>
        <p:spPr bwMode="auto">
          <a:xfrm>
            <a:off x="3492500" y="443798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16" name="Rectangle 32"/>
          <p:cNvSpPr>
            <a:spLocks noChangeArrowheads="1"/>
          </p:cNvSpPr>
          <p:nvPr/>
        </p:nvSpPr>
        <p:spPr bwMode="auto">
          <a:xfrm>
            <a:off x="4284663" y="443798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17" name="Rectangle 33"/>
          <p:cNvSpPr>
            <a:spLocks noChangeArrowheads="1"/>
          </p:cNvSpPr>
          <p:nvPr/>
        </p:nvSpPr>
        <p:spPr bwMode="auto">
          <a:xfrm>
            <a:off x="4787900" y="443798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67618" name="Rectangle 34"/>
          <p:cNvSpPr>
            <a:spLocks noChangeArrowheads="1"/>
          </p:cNvSpPr>
          <p:nvPr/>
        </p:nvSpPr>
        <p:spPr bwMode="auto">
          <a:xfrm>
            <a:off x="5292725" y="443798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67619" name="Rectangle 35"/>
          <p:cNvSpPr>
            <a:spLocks noChangeArrowheads="1"/>
          </p:cNvSpPr>
          <p:nvPr/>
        </p:nvSpPr>
        <p:spPr bwMode="auto">
          <a:xfrm>
            <a:off x="5795963" y="443798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20" name="Rectangle 36"/>
          <p:cNvSpPr>
            <a:spLocks noChangeArrowheads="1"/>
          </p:cNvSpPr>
          <p:nvPr/>
        </p:nvSpPr>
        <p:spPr bwMode="auto">
          <a:xfrm>
            <a:off x="6300788" y="443798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67621" name="Rectangle 37"/>
          <p:cNvSpPr>
            <a:spLocks noChangeArrowheads="1"/>
          </p:cNvSpPr>
          <p:nvPr/>
        </p:nvSpPr>
        <p:spPr bwMode="auto">
          <a:xfrm>
            <a:off x="6804025" y="443798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22" name="Line 38"/>
          <p:cNvSpPr>
            <a:spLocks noChangeShapeType="1"/>
          </p:cNvSpPr>
          <p:nvPr/>
        </p:nvSpPr>
        <p:spPr bwMode="auto">
          <a:xfrm>
            <a:off x="3851275" y="3574380"/>
            <a:ext cx="1444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23" name="Line 39"/>
          <p:cNvSpPr>
            <a:spLocks noChangeShapeType="1"/>
          </p:cNvSpPr>
          <p:nvPr/>
        </p:nvSpPr>
        <p:spPr bwMode="auto">
          <a:xfrm flipH="1">
            <a:off x="4284663" y="3574380"/>
            <a:ext cx="57467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24" name="Line 40"/>
          <p:cNvSpPr>
            <a:spLocks noChangeShapeType="1"/>
          </p:cNvSpPr>
          <p:nvPr/>
        </p:nvSpPr>
        <p:spPr bwMode="auto">
          <a:xfrm>
            <a:off x="5362575" y="3574380"/>
            <a:ext cx="194627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28" name="Text Box 44"/>
          <p:cNvSpPr txBox="1">
            <a:spLocks noChangeArrowheads="1"/>
          </p:cNvSpPr>
          <p:nvPr/>
        </p:nvSpPr>
        <p:spPr bwMode="auto">
          <a:xfrm>
            <a:off x="3419475" y="3574380"/>
            <a:ext cx="398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h</a:t>
            </a:r>
            <a:r>
              <a:rPr lang="de-DE" sz="2400" baseline="-25000">
                <a:solidFill>
                  <a:schemeClr val="hlink"/>
                </a:solidFill>
              </a:rPr>
              <a:t>i</a:t>
            </a:r>
          </a:p>
        </p:txBody>
      </p:sp>
      <p:sp>
        <p:nvSpPr>
          <p:cNvPr id="67629" name="Text Box 45"/>
          <p:cNvSpPr txBox="1">
            <a:spLocks noChangeArrowheads="1"/>
          </p:cNvSpPr>
          <p:nvPr/>
        </p:nvSpPr>
        <p:spPr bwMode="auto">
          <a:xfrm>
            <a:off x="5003800" y="3574380"/>
            <a:ext cx="398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h</a:t>
            </a:r>
            <a:r>
              <a:rPr lang="de-DE" sz="2400" baseline="-25000">
                <a:solidFill>
                  <a:schemeClr val="hlink"/>
                </a:solidFill>
              </a:rPr>
              <a:t>j</a:t>
            </a:r>
          </a:p>
        </p:txBody>
      </p:sp>
      <p:sp>
        <p:nvSpPr>
          <p:cNvPr id="67630" name="Rectangle 46"/>
          <p:cNvSpPr>
            <a:spLocks noChangeArrowheads="1"/>
          </p:cNvSpPr>
          <p:nvPr/>
        </p:nvSpPr>
        <p:spPr bwMode="auto">
          <a:xfrm>
            <a:off x="4859338" y="306955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j</a:t>
            </a:r>
          </a:p>
        </p:txBody>
      </p:sp>
      <p:sp>
        <p:nvSpPr>
          <p:cNvPr id="67631" name="Text Box 47"/>
          <p:cNvSpPr txBox="1">
            <a:spLocks noChangeArrowheads="1"/>
          </p:cNvSpPr>
          <p:nvPr/>
        </p:nvSpPr>
        <p:spPr bwMode="auto">
          <a:xfrm>
            <a:off x="1490868" y="5301580"/>
            <a:ext cx="61622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400" dirty="0">
                <a:solidFill>
                  <a:srgbClr val="FF0000"/>
                </a:solidFill>
              </a:rPr>
              <a:t>Wähle Subtabellengröße und Hashfunktion so,</a:t>
            </a:r>
          </a:p>
          <a:p>
            <a:pPr algn="ctr"/>
            <a:r>
              <a:rPr lang="de-DE" sz="2400" dirty="0">
                <a:solidFill>
                  <a:srgbClr val="FF0000"/>
                </a:solidFill>
              </a:rPr>
              <a:t>dass keine Kollisionen auftreten</a:t>
            </a:r>
          </a:p>
        </p:txBody>
      </p:sp>
      <p:sp>
        <p:nvSpPr>
          <p:cNvPr id="67632" name="Text Box 48"/>
          <p:cNvSpPr txBox="1">
            <a:spLocks noChangeArrowheads="1"/>
          </p:cNvSpPr>
          <p:nvPr/>
        </p:nvSpPr>
        <p:spPr bwMode="auto">
          <a:xfrm>
            <a:off x="3924300" y="2637755"/>
            <a:ext cx="1385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Größe </a:t>
            </a:r>
            <a:r>
              <a:rPr lang="de-DE" sz="2400">
                <a:solidFill>
                  <a:schemeClr val="hlink"/>
                </a:solidFill>
              </a:rPr>
              <a:t>m</a:t>
            </a:r>
          </a:p>
        </p:txBody>
      </p:sp>
      <p:sp>
        <p:nvSpPr>
          <p:cNvPr id="67633" name="Text Box 49"/>
          <p:cNvSpPr txBox="1">
            <a:spLocks noChangeArrowheads="1"/>
          </p:cNvSpPr>
          <p:nvPr/>
        </p:nvSpPr>
        <p:spPr bwMode="auto">
          <a:xfrm>
            <a:off x="2627313" y="4006180"/>
            <a:ext cx="1430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Größe </a:t>
            </a:r>
            <a:r>
              <a:rPr lang="de-DE" sz="2400">
                <a:solidFill>
                  <a:schemeClr val="hlink"/>
                </a:solidFill>
              </a:rPr>
              <a:t>m</a:t>
            </a:r>
            <a:r>
              <a:rPr lang="de-DE" sz="2400" baseline="-25000">
                <a:solidFill>
                  <a:schemeClr val="hlink"/>
                </a:solidFill>
              </a:rPr>
              <a:t>i</a:t>
            </a:r>
          </a:p>
        </p:txBody>
      </p:sp>
      <p:sp>
        <p:nvSpPr>
          <p:cNvPr id="67634" name="Text Box 50"/>
          <p:cNvSpPr txBox="1">
            <a:spLocks noChangeArrowheads="1"/>
          </p:cNvSpPr>
          <p:nvPr/>
        </p:nvSpPr>
        <p:spPr bwMode="auto">
          <a:xfrm>
            <a:off x="4859338" y="4006180"/>
            <a:ext cx="1430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Größe </a:t>
            </a:r>
            <a:r>
              <a:rPr lang="de-DE" sz="2400">
                <a:solidFill>
                  <a:schemeClr val="hlink"/>
                </a:solidFill>
              </a:rPr>
              <a:t>m</a:t>
            </a:r>
            <a:r>
              <a:rPr lang="de-DE" sz="2400" baseline="-25000">
                <a:solidFill>
                  <a:schemeClr val="hlink"/>
                </a:solidFill>
              </a:rPr>
              <a:t>j</a:t>
            </a:r>
          </a:p>
        </p:txBody>
      </p:sp>
      <p:sp>
        <p:nvSpPr>
          <p:cNvPr id="44" name="Rechteck 43"/>
          <p:cNvSpPr/>
          <p:nvPr/>
        </p:nvSpPr>
        <p:spPr>
          <a:xfrm>
            <a:off x="2411760" y="6237312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050" dirty="0">
                <a:solidFill>
                  <a:srgbClr val="0000FF"/>
                </a:solidFill>
              </a:rPr>
              <a:t>Michael </a:t>
            </a:r>
            <a:r>
              <a:rPr lang="de-DE" sz="1050" dirty="0" err="1">
                <a:solidFill>
                  <a:srgbClr val="0000FF"/>
                </a:solidFill>
              </a:rPr>
              <a:t>Fredman</a:t>
            </a:r>
            <a:r>
              <a:rPr lang="de-DE" sz="1050" dirty="0">
                <a:solidFill>
                  <a:srgbClr val="0000FF"/>
                </a:solidFill>
              </a:rPr>
              <a:t>, </a:t>
            </a:r>
            <a:r>
              <a:rPr lang="de-DE" sz="1050" dirty="0" err="1">
                <a:solidFill>
                  <a:srgbClr val="0000FF"/>
                </a:solidFill>
              </a:rPr>
              <a:t>János</a:t>
            </a:r>
            <a:r>
              <a:rPr lang="de-DE" sz="1050" dirty="0">
                <a:solidFill>
                  <a:srgbClr val="0000FF"/>
                </a:solidFill>
              </a:rPr>
              <a:t> </a:t>
            </a:r>
            <a:r>
              <a:rPr lang="de-DE" sz="1050" dirty="0" err="1">
                <a:solidFill>
                  <a:srgbClr val="0000FF"/>
                </a:solidFill>
              </a:rPr>
              <a:t>Komlós</a:t>
            </a:r>
            <a:r>
              <a:rPr lang="de-DE" sz="1050" dirty="0">
                <a:solidFill>
                  <a:srgbClr val="0000FF"/>
                </a:solidFill>
              </a:rPr>
              <a:t>, Endre </a:t>
            </a:r>
            <a:r>
              <a:rPr lang="de-DE" sz="1050" dirty="0" err="1">
                <a:solidFill>
                  <a:srgbClr val="0000FF"/>
                </a:solidFill>
              </a:rPr>
              <a:t>Szemerédi</a:t>
            </a:r>
            <a:r>
              <a:rPr lang="de-DE" sz="1050" dirty="0">
                <a:solidFill>
                  <a:srgbClr val="0000FF"/>
                </a:solidFill>
              </a:rPr>
              <a:t>, </a:t>
            </a:r>
            <a:r>
              <a:rPr lang="de-DE" sz="1050" dirty="0" err="1">
                <a:solidFill>
                  <a:srgbClr val="0000FF"/>
                </a:solidFill>
              </a:rPr>
              <a:t>Storing</a:t>
            </a:r>
            <a:r>
              <a:rPr lang="de-DE" sz="1050" dirty="0">
                <a:solidFill>
                  <a:srgbClr val="0000FF"/>
                </a:solidFill>
              </a:rPr>
              <a:t> a </a:t>
            </a:r>
            <a:r>
              <a:rPr lang="de-DE" sz="1050" dirty="0" err="1">
                <a:solidFill>
                  <a:srgbClr val="0000FF"/>
                </a:solidFill>
              </a:rPr>
              <a:t>Sparse</a:t>
            </a:r>
            <a:r>
              <a:rPr lang="de-DE" sz="1050" dirty="0">
                <a:solidFill>
                  <a:srgbClr val="0000FF"/>
                </a:solidFill>
              </a:rPr>
              <a:t> Table </a:t>
            </a:r>
            <a:r>
              <a:rPr lang="de-DE" sz="1050" dirty="0" err="1">
                <a:solidFill>
                  <a:srgbClr val="0000FF"/>
                </a:solidFill>
              </a:rPr>
              <a:t>with</a:t>
            </a:r>
            <a:r>
              <a:rPr lang="de-DE" sz="1050" dirty="0">
                <a:solidFill>
                  <a:srgbClr val="0000FF"/>
                </a:solidFill>
              </a:rPr>
              <a:t> O(1) </a:t>
            </a:r>
            <a:r>
              <a:rPr lang="de-DE" sz="1050" dirty="0" err="1">
                <a:solidFill>
                  <a:srgbClr val="0000FF"/>
                </a:solidFill>
              </a:rPr>
              <a:t>Worst</a:t>
            </a:r>
            <a:r>
              <a:rPr lang="de-DE" sz="1050" dirty="0">
                <a:solidFill>
                  <a:srgbClr val="0000FF"/>
                </a:solidFill>
              </a:rPr>
              <a:t> Case Access Time, Journal of </a:t>
            </a:r>
            <a:r>
              <a:rPr lang="de-DE" sz="1050" dirty="0" err="1">
                <a:solidFill>
                  <a:srgbClr val="0000FF"/>
                </a:solidFill>
              </a:rPr>
              <a:t>the</a:t>
            </a:r>
            <a:r>
              <a:rPr lang="de-DE" sz="1050" dirty="0">
                <a:solidFill>
                  <a:srgbClr val="0000FF"/>
                </a:solidFill>
              </a:rPr>
              <a:t> ACM, Volume 31, </a:t>
            </a:r>
            <a:r>
              <a:rPr lang="de-DE" sz="1050" dirty="0" err="1">
                <a:solidFill>
                  <a:srgbClr val="0000FF"/>
                </a:solidFill>
              </a:rPr>
              <a:t>Issue</a:t>
            </a:r>
            <a:r>
              <a:rPr lang="de-DE" sz="1050" dirty="0">
                <a:solidFill>
                  <a:srgbClr val="0000FF"/>
                </a:solidFill>
              </a:rPr>
              <a:t> 3, </a:t>
            </a:r>
            <a:r>
              <a:rPr lang="de-DE" sz="1050" b="1" dirty="0">
                <a:solidFill>
                  <a:srgbClr val="FF0000"/>
                </a:solidFill>
              </a:rPr>
              <a:t>1984</a:t>
            </a:r>
          </a:p>
        </p:txBody>
      </p:sp>
    </p:spTree>
    <p:extLst>
      <p:ext uri="{BB962C8B-B14F-4D97-AF65-F5344CB8AC3E}">
        <p14:creationId xmlns:p14="http://schemas.microsoft.com/office/powerpoint/2010/main" val="1865320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0F71-8D2F-A347-946B-A1C3021A7538}" type="slidenum">
              <a:rPr lang="de-DE"/>
              <a:pPr/>
              <a:t>28</a:t>
            </a:fld>
            <a:endParaRPr lang="de-DE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Statisches Wörterbuch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2124075" y="1340768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3132138" y="1340768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4140200" y="1340768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6156325" y="1340768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7164388" y="1340768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5148263" y="1340768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2125663" y="3069556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>
            <a:off x="2339975" y="1845593"/>
            <a:ext cx="3024188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44" name="Line 12"/>
          <p:cNvSpPr>
            <a:spLocks noChangeShapeType="1"/>
          </p:cNvSpPr>
          <p:nvPr/>
        </p:nvSpPr>
        <p:spPr bwMode="auto">
          <a:xfrm>
            <a:off x="3348038" y="1845593"/>
            <a:ext cx="3097212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45" name="Line 13"/>
          <p:cNvSpPr>
            <a:spLocks noChangeShapeType="1"/>
          </p:cNvSpPr>
          <p:nvPr/>
        </p:nvSpPr>
        <p:spPr bwMode="auto">
          <a:xfrm flipH="1">
            <a:off x="3924300" y="1845593"/>
            <a:ext cx="431800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46" name="Line 14"/>
          <p:cNvSpPr>
            <a:spLocks noChangeShapeType="1"/>
          </p:cNvSpPr>
          <p:nvPr/>
        </p:nvSpPr>
        <p:spPr bwMode="auto">
          <a:xfrm flipH="1">
            <a:off x="3995738" y="1845593"/>
            <a:ext cx="1368425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47" name="Line 15"/>
          <p:cNvSpPr>
            <a:spLocks noChangeShapeType="1"/>
          </p:cNvSpPr>
          <p:nvPr/>
        </p:nvSpPr>
        <p:spPr bwMode="auto">
          <a:xfrm flipH="1">
            <a:off x="5437188" y="1845593"/>
            <a:ext cx="1008062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48" name="Line 16"/>
          <p:cNvSpPr>
            <a:spLocks noChangeShapeType="1"/>
          </p:cNvSpPr>
          <p:nvPr/>
        </p:nvSpPr>
        <p:spPr bwMode="auto">
          <a:xfrm flipH="1">
            <a:off x="5508625" y="1845593"/>
            <a:ext cx="1871663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2124075" y="306955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50" name="Rectangle 18"/>
          <p:cNvSpPr>
            <a:spLocks noChangeArrowheads="1"/>
          </p:cNvSpPr>
          <p:nvPr/>
        </p:nvSpPr>
        <p:spPr bwMode="auto">
          <a:xfrm>
            <a:off x="2628900" y="306955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3636963" y="306955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400"/>
              <a:t>s</a:t>
            </a:r>
            <a:r>
              <a:rPr lang="de-DE" sz="2400" baseline="-25000"/>
              <a:t>i</a:t>
            </a:r>
          </a:p>
        </p:txBody>
      </p:sp>
      <p:sp>
        <p:nvSpPr>
          <p:cNvPr id="69652" name="Rectangle 20"/>
          <p:cNvSpPr>
            <a:spLocks noChangeArrowheads="1"/>
          </p:cNvSpPr>
          <p:nvPr/>
        </p:nvSpPr>
        <p:spPr bwMode="auto">
          <a:xfrm>
            <a:off x="4645025" y="306955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53" name="Rectangle 21"/>
          <p:cNvSpPr>
            <a:spLocks noChangeArrowheads="1"/>
          </p:cNvSpPr>
          <p:nvPr/>
        </p:nvSpPr>
        <p:spPr bwMode="auto">
          <a:xfrm>
            <a:off x="5653088" y="306955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55" name="Text Box 23"/>
          <p:cNvSpPr txBox="1">
            <a:spLocks noChangeArrowheads="1"/>
          </p:cNvSpPr>
          <p:nvPr/>
        </p:nvSpPr>
        <p:spPr bwMode="auto">
          <a:xfrm>
            <a:off x="3276600" y="2348831"/>
            <a:ext cx="29722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/>
              <a:t>Tabellengröße: </a:t>
            </a:r>
            <a:r>
              <a:rPr lang="de-DE" sz="2400" dirty="0">
                <a:solidFill>
                  <a:schemeClr val="hlink"/>
                </a:solidFill>
              </a:rPr>
              <a:t>m=</a:t>
            </a:r>
            <a:r>
              <a:rPr lang="de-DE" sz="2400" dirty="0">
                <a:solidFill>
                  <a:schemeClr val="hlink"/>
                </a:solidFill>
                <a:latin typeface="Symbol" charset="0"/>
                <a:sym typeface="Symbol" charset="0"/>
              </a:rPr>
              <a:t>𝛼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endParaRPr lang="de-DE" sz="2400" dirty="0">
              <a:solidFill>
                <a:schemeClr val="hlink"/>
              </a:solidFill>
            </a:endParaRPr>
          </a:p>
        </p:txBody>
      </p:sp>
      <p:sp>
        <p:nvSpPr>
          <p:cNvPr id="69656" name="Rectangle 24"/>
          <p:cNvSpPr>
            <a:spLocks noChangeArrowheads="1"/>
          </p:cNvSpPr>
          <p:nvPr/>
        </p:nvSpPr>
        <p:spPr bwMode="auto">
          <a:xfrm>
            <a:off x="5148263" y="306955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400"/>
              <a:t>s</a:t>
            </a:r>
            <a:r>
              <a:rPr lang="de-DE" sz="2400" baseline="-25000"/>
              <a:t>j</a:t>
            </a:r>
          </a:p>
        </p:txBody>
      </p:sp>
      <p:sp>
        <p:nvSpPr>
          <p:cNvPr id="69657" name="Rectangle 25"/>
          <p:cNvSpPr>
            <a:spLocks noChangeArrowheads="1"/>
          </p:cNvSpPr>
          <p:nvPr/>
        </p:nvSpPr>
        <p:spPr bwMode="auto">
          <a:xfrm>
            <a:off x="828675" y="4364956"/>
            <a:ext cx="792162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58" name="Rectangle 26"/>
          <p:cNvSpPr>
            <a:spLocks noChangeArrowheads="1"/>
          </p:cNvSpPr>
          <p:nvPr/>
        </p:nvSpPr>
        <p:spPr bwMode="auto">
          <a:xfrm>
            <a:off x="2268538" y="436495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69659" name="Rectangle 27"/>
          <p:cNvSpPr>
            <a:spLocks noChangeArrowheads="1"/>
          </p:cNvSpPr>
          <p:nvPr/>
        </p:nvSpPr>
        <p:spPr bwMode="auto">
          <a:xfrm>
            <a:off x="2771775" y="436495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69660" name="Rectangle 28"/>
          <p:cNvSpPr>
            <a:spLocks noChangeArrowheads="1"/>
          </p:cNvSpPr>
          <p:nvPr/>
        </p:nvSpPr>
        <p:spPr bwMode="auto">
          <a:xfrm>
            <a:off x="3276600" y="436495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61" name="Line 29"/>
          <p:cNvSpPr>
            <a:spLocks noChangeShapeType="1"/>
          </p:cNvSpPr>
          <p:nvPr/>
        </p:nvSpPr>
        <p:spPr bwMode="auto">
          <a:xfrm flipH="1">
            <a:off x="2557463" y="3572793"/>
            <a:ext cx="1295400" cy="7921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62" name="Rectangle 30"/>
          <p:cNvSpPr>
            <a:spLocks noChangeArrowheads="1"/>
          </p:cNvSpPr>
          <p:nvPr/>
        </p:nvSpPr>
        <p:spPr bwMode="auto">
          <a:xfrm>
            <a:off x="4645025" y="436495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63" name="Rectangle 31"/>
          <p:cNvSpPr>
            <a:spLocks noChangeArrowheads="1"/>
          </p:cNvSpPr>
          <p:nvPr/>
        </p:nvSpPr>
        <p:spPr bwMode="auto">
          <a:xfrm>
            <a:off x="5148263" y="436495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69664" name="Rectangle 32"/>
          <p:cNvSpPr>
            <a:spLocks noChangeArrowheads="1"/>
          </p:cNvSpPr>
          <p:nvPr/>
        </p:nvSpPr>
        <p:spPr bwMode="auto">
          <a:xfrm>
            <a:off x="5653088" y="436495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69665" name="Rectangle 33"/>
          <p:cNvSpPr>
            <a:spLocks noChangeArrowheads="1"/>
          </p:cNvSpPr>
          <p:nvPr/>
        </p:nvSpPr>
        <p:spPr bwMode="auto">
          <a:xfrm>
            <a:off x="6156325" y="436495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66" name="Rectangle 34"/>
          <p:cNvSpPr>
            <a:spLocks noChangeArrowheads="1"/>
          </p:cNvSpPr>
          <p:nvPr/>
        </p:nvSpPr>
        <p:spPr bwMode="auto">
          <a:xfrm>
            <a:off x="6661150" y="436495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69667" name="Rectangle 35"/>
          <p:cNvSpPr>
            <a:spLocks noChangeArrowheads="1"/>
          </p:cNvSpPr>
          <p:nvPr/>
        </p:nvSpPr>
        <p:spPr bwMode="auto">
          <a:xfrm>
            <a:off x="7164388" y="436495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68" name="Line 36"/>
          <p:cNvSpPr>
            <a:spLocks noChangeShapeType="1"/>
          </p:cNvSpPr>
          <p:nvPr/>
        </p:nvSpPr>
        <p:spPr bwMode="auto">
          <a:xfrm flipH="1">
            <a:off x="4932363" y="3572793"/>
            <a:ext cx="431800" cy="7921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69" name="Text Box 37"/>
          <p:cNvSpPr txBox="1">
            <a:spLocks noChangeArrowheads="1"/>
          </p:cNvSpPr>
          <p:nvPr/>
        </p:nvSpPr>
        <p:spPr bwMode="auto">
          <a:xfrm>
            <a:off x="3905250" y="4312568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….</a:t>
            </a:r>
          </a:p>
        </p:txBody>
      </p:sp>
      <p:sp>
        <p:nvSpPr>
          <p:cNvPr id="69670" name="Text Box 38"/>
          <p:cNvSpPr txBox="1">
            <a:spLocks noChangeArrowheads="1"/>
          </p:cNvSpPr>
          <p:nvPr/>
        </p:nvSpPr>
        <p:spPr bwMode="auto">
          <a:xfrm>
            <a:off x="2484438" y="3717256"/>
            <a:ext cx="4732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s</a:t>
            </a:r>
            <a:r>
              <a:rPr lang="de-DE" sz="2400" baseline="-25000">
                <a:solidFill>
                  <a:schemeClr val="hlink"/>
                </a:solidFill>
              </a:rPr>
              <a:t>i</a:t>
            </a:r>
            <a:r>
              <a:rPr lang="de-DE" sz="2400">
                <a:solidFill>
                  <a:schemeClr val="hlink"/>
                </a:solidFill>
              </a:rPr>
              <a:t> = m</a:t>
            </a:r>
            <a:r>
              <a:rPr lang="de-DE" sz="2400" baseline="-25000">
                <a:solidFill>
                  <a:schemeClr val="hlink"/>
                </a:solidFill>
              </a:rPr>
              <a:t>0</a:t>
            </a:r>
            <a:r>
              <a:rPr lang="de-DE" sz="2400">
                <a:solidFill>
                  <a:schemeClr val="hlink"/>
                </a:solidFill>
              </a:rPr>
              <a:t>+m</a:t>
            </a:r>
            <a:r>
              <a:rPr lang="de-DE" sz="2400" baseline="-25000">
                <a:solidFill>
                  <a:schemeClr val="hlink"/>
                </a:solidFill>
              </a:rPr>
              <a:t>1</a:t>
            </a:r>
            <a:r>
              <a:rPr lang="de-DE" sz="2400">
                <a:solidFill>
                  <a:schemeClr val="hlink"/>
                </a:solidFill>
              </a:rPr>
              <a:t>+…+m</a:t>
            </a:r>
            <a:r>
              <a:rPr lang="de-DE" sz="2400" baseline="-25000">
                <a:solidFill>
                  <a:schemeClr val="hlink"/>
                </a:solidFill>
              </a:rPr>
              <a:t>i-1</a:t>
            </a:r>
            <a:r>
              <a:rPr lang="de-DE" sz="2400"/>
              <a:t>: Offsets für </a:t>
            </a:r>
            <a:r>
              <a:rPr lang="de-DE" sz="2400">
                <a:solidFill>
                  <a:schemeClr val="hlink"/>
                </a:solidFill>
              </a:rPr>
              <a:t>T</a:t>
            </a:r>
            <a:r>
              <a:rPr lang="de-DE" sz="2400" baseline="-2500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69672" name="Text Box 40"/>
          <p:cNvSpPr txBox="1">
            <a:spLocks noChangeArrowheads="1"/>
          </p:cNvSpPr>
          <p:nvPr/>
        </p:nvSpPr>
        <p:spPr bwMode="auto">
          <a:xfrm>
            <a:off x="1619250" y="3067968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</a:t>
            </a:r>
            <a:r>
              <a:rPr lang="de-DE" sz="2400" baseline="-25000"/>
              <a:t>1</a:t>
            </a:r>
          </a:p>
        </p:txBody>
      </p:sp>
      <p:sp>
        <p:nvSpPr>
          <p:cNvPr id="69673" name="Text Box 41"/>
          <p:cNvSpPr txBox="1">
            <a:spLocks noChangeArrowheads="1"/>
          </p:cNvSpPr>
          <p:nvPr/>
        </p:nvSpPr>
        <p:spPr bwMode="auto">
          <a:xfrm>
            <a:off x="288925" y="4364956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</a:t>
            </a:r>
            <a:r>
              <a:rPr lang="de-DE" sz="2400" baseline="-25000"/>
              <a:t>2</a:t>
            </a:r>
          </a:p>
        </p:txBody>
      </p:sp>
      <p:sp>
        <p:nvSpPr>
          <p:cNvPr id="69674" name="Rectangle 42"/>
          <p:cNvSpPr>
            <a:spLocks noChangeArrowheads="1"/>
          </p:cNvSpPr>
          <p:nvPr/>
        </p:nvSpPr>
        <p:spPr bwMode="auto">
          <a:xfrm>
            <a:off x="2268538" y="4364956"/>
            <a:ext cx="1511300" cy="5048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9675" name="Rectangle 43"/>
          <p:cNvSpPr>
            <a:spLocks noChangeArrowheads="1"/>
          </p:cNvSpPr>
          <p:nvPr/>
        </p:nvSpPr>
        <p:spPr bwMode="auto">
          <a:xfrm>
            <a:off x="4643438" y="4364956"/>
            <a:ext cx="3024187" cy="5048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1599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62A9-38F4-2D4E-A0F2-31ECD8DFC466}" type="slidenum">
              <a:rPr lang="de-DE"/>
              <a:pPr/>
              <a:t>29</a:t>
            </a:fld>
            <a:endParaRPr lang="de-DE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Statisches Wörterbuch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Behauptung:</a:t>
            </a:r>
            <a:r>
              <a:rPr lang="de-DE" dirty="0"/>
              <a:t> Für jede Menge von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 Schlüsseln gibt es eine perfekte Hashfunktion der Größe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𝛩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),</a:t>
            </a:r>
            <a:r>
              <a:rPr lang="de-DE" dirty="0"/>
              <a:t> die in erwarteter Zeit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𝛩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konstruiert werden kann.</a:t>
            </a:r>
          </a:p>
          <a:p>
            <a:pPr>
              <a:buFontTx/>
              <a:buNone/>
            </a:pPr>
            <a:endParaRPr lang="de-DE" dirty="0"/>
          </a:p>
          <a:p>
            <a:pPr algn="ctr"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Sind perfekte Hashfunktionen auch dynamisch konstruierbar??</a:t>
            </a:r>
          </a:p>
        </p:txBody>
      </p:sp>
    </p:spTree>
    <p:extLst>
      <p:ext uri="{BB962C8B-B14F-4D97-AF65-F5344CB8AC3E}">
        <p14:creationId xmlns:p14="http://schemas.microsoft.com/office/powerpoint/2010/main" val="1803190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Offene Adressierung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268760"/>
            <a:ext cx="8315325" cy="4173538"/>
          </a:xfrm>
        </p:spPr>
        <p:txBody>
          <a:bodyPr/>
          <a:lstStyle/>
          <a:p>
            <a:r>
              <a:rPr lang="de-DE" sz="2400" dirty="0"/>
              <a:t>Bei </a:t>
            </a:r>
            <a:r>
              <a:rPr lang="de-DE" sz="2400" dirty="0">
                <a:solidFill>
                  <a:srgbClr val="0D15FF"/>
                </a:solidFill>
              </a:rPr>
              <a:t>Kollision</a:t>
            </a:r>
            <a:r>
              <a:rPr lang="de-DE" sz="2400" dirty="0"/>
              <a:t> speichere das Element „woanders“ in der Hashtabelle</a:t>
            </a:r>
          </a:p>
          <a:p>
            <a:r>
              <a:rPr lang="de-DE" sz="2400" dirty="0">
                <a:solidFill>
                  <a:srgbClr val="00B050"/>
                </a:solidFill>
              </a:rPr>
              <a:t>Vorteile</a:t>
            </a:r>
            <a:r>
              <a:rPr lang="de-DE" sz="2400" dirty="0"/>
              <a:t> gegenüber Verkettung</a:t>
            </a:r>
          </a:p>
          <a:p>
            <a:pPr lvl="1"/>
            <a:r>
              <a:rPr lang="de-DE" sz="2000" dirty="0"/>
              <a:t>Keine </a:t>
            </a:r>
            <a:r>
              <a:rPr lang="de-DE" sz="2000" dirty="0" err="1"/>
              <a:t>Verzeigerung</a:t>
            </a:r>
            <a:endParaRPr lang="de-DE" sz="2000" dirty="0"/>
          </a:p>
          <a:p>
            <a:pPr lvl="1"/>
            <a:r>
              <a:rPr lang="de-DE" sz="2000" dirty="0"/>
              <a:t>Schneller, da Speicherallokation für Zeiger relativ langsam</a:t>
            </a:r>
          </a:p>
          <a:p>
            <a:r>
              <a:rPr lang="de-DE" sz="2400" dirty="0">
                <a:solidFill>
                  <a:srgbClr val="FF0000"/>
                </a:solidFill>
              </a:rPr>
              <a:t>Nachteile</a:t>
            </a:r>
          </a:p>
          <a:p>
            <a:pPr lvl="1"/>
            <a:r>
              <a:rPr lang="de-DE" sz="2000" dirty="0"/>
              <a:t>Langsamer bei Einfügungen</a:t>
            </a:r>
          </a:p>
          <a:p>
            <a:pPr lvl="2"/>
            <a:r>
              <a:rPr lang="de-DE" sz="1600" dirty="0"/>
              <a:t>Eventuell sind mehrere Versuche notwendig, bis ein freier Platz in der Hashtabelle gefunden worden ist (</a:t>
            </a:r>
            <a:r>
              <a:rPr lang="de-DE" sz="1600" dirty="0">
                <a:solidFill>
                  <a:srgbClr val="0D15FF"/>
                </a:solidFill>
              </a:rPr>
              <a:t>Sondierung</a:t>
            </a:r>
            <a:r>
              <a:rPr lang="de-DE" sz="1600" dirty="0"/>
              <a:t>)</a:t>
            </a:r>
          </a:p>
          <a:p>
            <a:pPr lvl="1"/>
            <a:r>
              <a:rPr lang="de-DE" sz="2000" dirty="0"/>
              <a:t>Tabelle muss größer sein (maximaler Füllfaktor kleiner) als bei Verkettung, um Effektivität bei den Basisoperationen zu erreichen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868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Hashing</a:t>
            </a:r>
            <a:r>
              <a:rPr lang="de-DE" dirty="0"/>
              <a:t>: Prüfsummen und Verschlüsselung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96975"/>
            <a:ext cx="8651304" cy="4968875"/>
          </a:xfrm>
        </p:spPr>
        <p:txBody>
          <a:bodyPr/>
          <a:lstStyle/>
          <a:p>
            <a:r>
              <a:rPr lang="de-DE" dirty="0"/>
              <a:t>Bei </a:t>
            </a:r>
            <a:r>
              <a:rPr lang="de-DE" dirty="0">
                <a:solidFill>
                  <a:srgbClr val="FF0000"/>
                </a:solidFill>
              </a:rPr>
              <a:t>Prüfsummen</a:t>
            </a:r>
            <a:r>
              <a:rPr lang="de-DE" dirty="0"/>
              <a:t> verwendet man Hashwerte, um Übertragungsfehler zu erkennen</a:t>
            </a:r>
          </a:p>
          <a:p>
            <a:pPr lvl="1"/>
            <a:r>
              <a:rPr lang="de-DE" dirty="0"/>
              <a:t>Bei guter Hashfunktion sind Kollisionen selten, </a:t>
            </a:r>
          </a:p>
          <a:p>
            <a:pPr lvl="1"/>
            <a:r>
              <a:rPr lang="de-DE" dirty="0"/>
              <a:t>Änderung weniger Bits einer Nachricht (Übertragungsfehler) sollte mögl. anderen Hashwert zur Folge haben</a:t>
            </a:r>
          </a:p>
          <a:p>
            <a:r>
              <a:rPr lang="de-DE" dirty="0"/>
              <a:t>In der </a:t>
            </a:r>
            <a:r>
              <a:rPr lang="de-DE" dirty="0">
                <a:solidFill>
                  <a:srgbClr val="FF0000"/>
                </a:solidFill>
              </a:rPr>
              <a:t>Kryptologie</a:t>
            </a:r>
            <a:r>
              <a:rPr lang="de-DE" dirty="0"/>
              <a:t> werden spezielle </a:t>
            </a:r>
            <a:r>
              <a:rPr lang="de-DE" dirty="0" err="1"/>
              <a:t>kryptologische</a:t>
            </a:r>
            <a:r>
              <a:rPr lang="de-DE" dirty="0"/>
              <a:t> Hashfunktionen verwendet, bei denen zusätzlich gefordert wird, dass es </a:t>
            </a:r>
            <a:r>
              <a:rPr lang="de-DE" dirty="0">
                <a:solidFill>
                  <a:srgbClr val="0D15FF"/>
                </a:solidFill>
              </a:rPr>
              <a:t>praktisch unmöglich ist, Kollisionen absichtlich zu finden </a:t>
            </a:r>
            <a:r>
              <a:rPr lang="de-DE" dirty="0"/>
              <a:t>(</a:t>
            </a:r>
            <a:r>
              <a:rPr lang="de-DE" dirty="0">
                <a:sym typeface="Wingdings"/>
              </a:rPr>
              <a:t> </a:t>
            </a:r>
            <a:r>
              <a:rPr lang="de-DE" dirty="0" err="1"/>
              <a:t>SHAx</a:t>
            </a:r>
            <a:r>
              <a:rPr lang="de-DE" dirty="0"/>
              <a:t>, MD5)</a:t>
            </a:r>
          </a:p>
          <a:p>
            <a:pPr lvl="1"/>
            <a:r>
              <a:rPr lang="de-DE" dirty="0"/>
              <a:t>Inverse Funktion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baseline="30000" dirty="0">
                <a:solidFill>
                  <a:schemeClr val="accent1">
                    <a:lumMod val="50000"/>
                  </a:schemeClr>
                </a:solidFill>
              </a:rPr>
              <a:t>-1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: 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msy10" charset="0"/>
              </a:rPr>
              <a:t>⟶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/>
              </a:rPr>
              <a:t> U</a:t>
            </a:r>
            <a:r>
              <a:rPr lang="de-DE" dirty="0">
                <a:sym typeface="Wingdings"/>
              </a:rPr>
              <a:t> </a:t>
            </a:r>
            <a:r>
              <a:rPr lang="de-DE" dirty="0"/>
              <a:t>„schwer“ zu berechnen</a:t>
            </a:r>
          </a:p>
          <a:p>
            <a:pPr lvl="1"/>
            <a:r>
              <a:rPr lang="de-DE" dirty="0"/>
              <a:t>Ausprobieren über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x=h(h</a:t>
            </a:r>
            <a:r>
              <a:rPr lang="de-DE" baseline="30000" dirty="0">
                <a:solidFill>
                  <a:schemeClr val="accent1">
                    <a:lumMod val="50000"/>
                  </a:schemeClr>
                </a:solidFill>
              </a:rPr>
              <a:t>-1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(x))</a:t>
            </a:r>
            <a:r>
              <a:rPr lang="de-DE" dirty="0"/>
              <a:t> ist „aufwendig“ da </a:t>
            </a:r>
            <a:r>
              <a:rPr lang="de-DE" dirty="0">
                <a:solidFill>
                  <a:srgbClr val="3C8C93"/>
                </a:solidFill>
              </a:rPr>
              <a:t>|U|</a:t>
            </a:r>
            <a:r>
              <a:rPr lang="de-DE" dirty="0"/>
              <a:t> „groß“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616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Vermeidung schwieriger Eingaben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0000FF"/>
                </a:solidFill>
              </a:rPr>
              <a:t>Annahme: </a:t>
            </a:r>
            <a:r>
              <a:rPr lang="de-DE" dirty="0"/>
              <a:t>Pro </a:t>
            </a:r>
            <a:r>
              <a:rPr lang="de-DE" dirty="0" err="1"/>
              <a:t>Dictionary</a:t>
            </a:r>
            <a:r>
              <a:rPr lang="de-DE" dirty="0"/>
              <a:t> </a:t>
            </a:r>
            <a:r>
              <a:rPr lang="de-DE" b="1" dirty="0"/>
              <a:t>nur</a:t>
            </a:r>
            <a:r>
              <a:rPr lang="de-DE" dirty="0"/>
              <a:t> </a:t>
            </a:r>
            <a:r>
              <a:rPr lang="de-DE" b="1" dirty="0"/>
              <a:t>eine</a:t>
            </a:r>
            <a:r>
              <a:rPr lang="de-DE" dirty="0"/>
              <a:t> </a:t>
            </a:r>
            <a:r>
              <a:rPr lang="de-DE" b="1" dirty="0"/>
              <a:t>Hash-Funktion </a:t>
            </a:r>
            <a:r>
              <a:rPr lang="de-DE" dirty="0"/>
              <a:t>verwendet</a:t>
            </a:r>
          </a:p>
          <a:p>
            <a:r>
              <a:rPr lang="de-DE" dirty="0"/>
              <a:t>Wenn man Eingaben, die per </a:t>
            </a:r>
            <a:r>
              <a:rPr lang="de-DE" dirty="0" err="1"/>
              <a:t>Hashing</a:t>
            </a:r>
            <a:r>
              <a:rPr lang="de-DE" dirty="0"/>
              <a:t> verarbeitet werden, geschickt wählt, kann man </a:t>
            </a:r>
            <a:r>
              <a:rPr lang="de-DE" b="1" dirty="0"/>
              <a:t>Kollisionen</a:t>
            </a:r>
            <a:r>
              <a:rPr lang="de-DE" dirty="0"/>
              <a:t> durch geschickte Wahl der Eingaben </a:t>
            </a:r>
            <a:r>
              <a:rPr lang="de-DE" b="1" dirty="0"/>
              <a:t>provozieren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(ohne gleiche Eingaben zu machen)</a:t>
            </a:r>
          </a:p>
          <a:p>
            <a:r>
              <a:rPr lang="de-DE" dirty="0">
                <a:solidFill>
                  <a:srgbClr val="FF0000"/>
                </a:solidFill>
              </a:rPr>
              <a:t>Problem: </a:t>
            </a:r>
            <a:r>
              <a:rPr lang="de-DE" dirty="0"/>
              <a:t>Performanz sinkt (wird u.U. linear)</a:t>
            </a:r>
          </a:p>
          <a:p>
            <a:pPr lvl="1"/>
            <a:r>
              <a:rPr lang="de-DE" dirty="0"/>
              <a:t>„</a:t>
            </a:r>
            <a:r>
              <a:rPr lang="de-DE" dirty="0" err="1"/>
              <a:t>Denial</a:t>
            </a:r>
            <a:r>
              <a:rPr lang="de-DE" dirty="0"/>
              <a:t>-of-Service“-Angriff möglich</a:t>
            </a:r>
          </a:p>
          <a:p>
            <a:r>
              <a:rPr lang="de-DE" dirty="0">
                <a:solidFill>
                  <a:srgbClr val="008000"/>
                </a:solidFill>
              </a:rPr>
              <a:t>Lösung: </a:t>
            </a:r>
            <a:r>
              <a:rPr lang="de-DE" dirty="0"/>
              <a:t>Wähle Hashfunktion zufällig aus Menge von Hashfunktionen, die unabhängig von Schlüsseln sind</a:t>
            </a:r>
          </a:p>
          <a:p>
            <a:pPr marL="457200" lvl="1" indent="0">
              <a:buNone/>
            </a:pPr>
            <a:r>
              <a:rPr lang="de-DE" dirty="0">
                <a:sym typeface="Wingdings"/>
              </a:rPr>
              <a:t> </a:t>
            </a:r>
            <a:r>
              <a:rPr lang="de-DE" dirty="0"/>
              <a:t>Universelles </a:t>
            </a:r>
            <a:r>
              <a:rPr lang="de-DE" dirty="0" err="1"/>
              <a:t>Hashing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19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Änderung der Hashfunktion bei Hashtabelle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Hash-Funktion ändern beim Vergrößern oder Verkleinern einer Hashtabelle (</a:t>
            </a:r>
            <a:r>
              <a:rPr lang="de-DE" dirty="0" err="1"/>
              <a:t>Rehash</a:t>
            </a:r>
            <a:r>
              <a:rPr lang="de-DE" dirty="0"/>
              <a:t>)</a:t>
            </a:r>
          </a:p>
          <a:p>
            <a:r>
              <a:rPr lang="de-DE" dirty="0"/>
              <a:t>Messen der mittleren #Sondierungen und</a:t>
            </a:r>
            <a:br>
              <a:rPr lang="de-DE" dirty="0"/>
            </a:br>
            <a:r>
              <a:rPr lang="de-DE" dirty="0"/>
              <a:t>ggf. ein spontanes </a:t>
            </a:r>
            <a:r>
              <a:rPr lang="de-DE" dirty="0" err="1"/>
              <a:t>Rehash</a:t>
            </a:r>
            <a:r>
              <a:rPr lang="de-DE" dirty="0"/>
              <a:t> mit anderer Hash-Funktion</a:t>
            </a:r>
          </a:p>
          <a:p>
            <a:pPr lvl="1"/>
            <a:r>
              <a:rPr lang="de-DE" dirty="0"/>
              <a:t>(latente Gefahr eines DOS-Angriffs abgemildert)</a:t>
            </a:r>
          </a:p>
          <a:p>
            <a:r>
              <a:rPr lang="de-DE" dirty="0"/>
              <a:t>Hierzu notwendig: </a:t>
            </a:r>
          </a:p>
          <a:p>
            <a:pPr lvl="1"/>
            <a:r>
              <a:rPr lang="de-DE" dirty="0"/>
              <a:t>Auswahlmöglichkeit von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dirty="0"/>
              <a:t> aus Menge von </a:t>
            </a:r>
            <a:br>
              <a:rPr lang="de-DE" dirty="0"/>
            </a:br>
            <a:r>
              <a:rPr lang="de-DE" dirty="0">
                <a:solidFill>
                  <a:srgbClr val="0D15FF"/>
                </a:solidFill>
              </a:rPr>
              <a:t>universell verwendbaren</a:t>
            </a:r>
            <a:r>
              <a:rPr lang="de-DE" dirty="0"/>
              <a:t> Hashfunktionen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749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Universelles Hashing</a:t>
            </a:r>
            <a:r>
              <a:rPr lang="de-DE" baseline="30000" dirty="0"/>
              <a:t>1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579296" cy="4968875"/>
          </a:xfrm>
        </p:spPr>
        <p:txBody>
          <a:bodyPr/>
          <a:lstStyle/>
          <a:p>
            <a:r>
              <a:rPr lang="de-DE" dirty="0"/>
              <a:t>Eine Menge von Hashfunktionen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dirty="0"/>
              <a:t> heißt universell, wenn für beliebig wählbare Schlüssel </a:t>
            </a:r>
            <a:r>
              <a:rPr lang="de-DE" dirty="0">
                <a:solidFill>
                  <a:srgbClr val="3C8C93"/>
                </a:solidFill>
              </a:rPr>
              <a:t>x,</a:t>
            </a:r>
            <a:r>
              <a:rPr lang="de-DE" dirty="0"/>
              <a:t> </a:t>
            </a:r>
            <a:r>
              <a:rPr lang="de-DE" dirty="0" err="1">
                <a:solidFill>
                  <a:srgbClr val="3C8C93"/>
                </a:solidFill>
              </a:rPr>
              <a:t>y</a:t>
            </a:r>
            <a:r>
              <a:rPr lang="de-DE" dirty="0">
                <a:solidFill>
                  <a:srgbClr val="3C8C93"/>
                </a:solidFill>
              </a:rPr>
              <a:t> ∈ U</a:t>
            </a:r>
            <a:r>
              <a:rPr lang="de-DE" dirty="0"/>
              <a:t> mit </a:t>
            </a:r>
            <a:r>
              <a:rPr lang="de-DE" dirty="0">
                <a:solidFill>
                  <a:srgbClr val="3C8C93"/>
                </a:solidFill>
              </a:rPr>
              <a:t>x ≠ </a:t>
            </a:r>
            <a:r>
              <a:rPr lang="de-DE" dirty="0" err="1">
                <a:solidFill>
                  <a:srgbClr val="3C8C93"/>
                </a:solidFill>
              </a:rPr>
              <a:t>y</a:t>
            </a:r>
            <a:r>
              <a:rPr lang="de-DE" dirty="0"/>
              <a:t> gilt: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>
                <a:solidFill>
                  <a:srgbClr val="000000"/>
                </a:solidFill>
              </a:rPr>
              <a:t>Wenn eine Hashfunktion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h </a:t>
            </a:r>
            <a:r>
              <a:rPr lang="de-DE" dirty="0">
                <a:solidFill>
                  <a:srgbClr val="000000"/>
                </a:solidFill>
              </a:rPr>
              <a:t>aus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H </a:t>
            </a:r>
            <a:r>
              <a:rPr lang="de-DE" dirty="0">
                <a:solidFill>
                  <a:srgbClr val="000000"/>
                </a:solidFill>
              </a:rPr>
              <a:t>zufällig gewählt </a:t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dirty="0">
                <a:solidFill>
                  <a:srgbClr val="000000"/>
                </a:solidFill>
              </a:rPr>
              <a:t>wird, ist </a:t>
            </a:r>
            <a:r>
              <a:rPr lang="de-DE" dirty="0"/>
              <a:t>die relative Häufigkeit von Kollisionen </a:t>
            </a:r>
            <a:br>
              <a:rPr lang="de-DE" dirty="0"/>
            </a:br>
            <a:r>
              <a:rPr lang="de-DE" dirty="0"/>
              <a:t>kleiner als </a:t>
            </a:r>
            <a:r>
              <a:rPr lang="de-DE" dirty="0">
                <a:solidFill>
                  <a:srgbClr val="3C8C93"/>
                </a:solidFill>
              </a:rPr>
              <a:t>1/m</a:t>
            </a:r>
            <a:r>
              <a:rPr lang="de-DE" dirty="0">
                <a:solidFill>
                  <a:srgbClr val="000000"/>
                </a:solidFill>
              </a:rPr>
              <a:t>, wobei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dirty="0">
                <a:solidFill>
                  <a:srgbClr val="000000"/>
                </a:solidFill>
              </a:rPr>
              <a:t> die Größe der Hashtabelle ist</a:t>
            </a:r>
          </a:p>
          <a:p>
            <a:r>
              <a:rPr lang="de-DE" dirty="0">
                <a:solidFill>
                  <a:srgbClr val="000000"/>
                </a:solidFill>
              </a:rPr>
              <a:t>Beispiel:</a:t>
            </a:r>
          </a:p>
          <a:p>
            <a:r>
              <a:rPr lang="de-DE" dirty="0">
                <a:solidFill>
                  <a:srgbClr val="000000"/>
                </a:solidFill>
              </a:rPr>
              <a:t>Wir sprechen auch von einer Familie von Hashfunktionen</a:t>
            </a:r>
          </a:p>
          <a:p>
            <a:r>
              <a:rPr lang="de-DE" dirty="0">
                <a:solidFill>
                  <a:srgbClr val="000000"/>
                </a:solidFill>
              </a:rPr>
              <a:t>Die Funktionen in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dirty="0">
                <a:solidFill>
                  <a:srgbClr val="000000"/>
                </a:solidFill>
              </a:rPr>
              <a:t> haben Parameter </a:t>
            </a:r>
            <a:r>
              <a:rPr lang="de-DE" dirty="0">
                <a:solidFill>
                  <a:srgbClr val="3C8C93"/>
                </a:solidFill>
              </a:rPr>
              <a:t>a, b</a:t>
            </a:r>
          </a:p>
          <a:p>
            <a:r>
              <a:rPr lang="de-DE" dirty="0"/>
              <a:t>Wie werden </a:t>
            </a:r>
            <a:r>
              <a:rPr lang="de-DE" dirty="0">
                <a:solidFill>
                  <a:srgbClr val="3C8C93"/>
                </a:solidFill>
              </a:rPr>
              <a:t>a </a:t>
            </a:r>
            <a:r>
              <a:rPr lang="de-DE" dirty="0"/>
              <a:t>und</a:t>
            </a:r>
            <a:r>
              <a:rPr lang="de-DE" dirty="0">
                <a:solidFill>
                  <a:srgbClr val="3C8C93"/>
                </a:solidFill>
              </a:rPr>
              <a:t> b </a:t>
            </a:r>
            <a:r>
              <a:rPr lang="de-DE" dirty="0"/>
              <a:t>bestimmt?</a:t>
            </a:r>
          </a:p>
          <a:p>
            <a:endParaRPr lang="de-DE" dirty="0">
              <a:solidFill>
                <a:srgbClr val="000000"/>
              </a:solidFill>
            </a:endParaRPr>
          </a:p>
          <a:p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060625"/>
            <a:ext cx="4928592" cy="84908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411760" y="6146140"/>
            <a:ext cx="4329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aseline="30000" dirty="0"/>
              <a:t>1</a:t>
            </a:r>
            <a:r>
              <a:rPr lang="de-DE" sz="1400" dirty="0"/>
              <a:t> Manchmal auch universales </a:t>
            </a:r>
            <a:r>
              <a:rPr lang="de-DE" sz="1400" dirty="0" err="1"/>
              <a:t>Hashing</a:t>
            </a:r>
            <a:r>
              <a:rPr lang="de-DE" sz="1400" dirty="0"/>
              <a:t> genannt:  Für alle </a:t>
            </a:r>
            <a:br>
              <a:rPr lang="de-DE" sz="1400" dirty="0"/>
            </a:br>
            <a:r>
              <a:rPr lang="de-DE" sz="1400" dirty="0"/>
              <a:t>Schlüsselsequenzen geeignet, also universal einsetzbar</a:t>
            </a:r>
          </a:p>
        </p:txBody>
      </p:sp>
      <p:sp>
        <p:nvSpPr>
          <p:cNvPr id="5" name="Rechteck 4"/>
          <p:cNvSpPr/>
          <p:nvPr/>
        </p:nvSpPr>
        <p:spPr>
          <a:xfrm>
            <a:off x="3080137" y="6629389"/>
            <a:ext cx="30059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© Michael </a:t>
            </a:r>
            <a:r>
              <a:rPr lang="de-DE" sz="1100" dirty="0" err="1">
                <a:solidFill>
                  <a:schemeClr val="bg1"/>
                </a:solidFill>
              </a:rPr>
              <a:t>Bergau</a:t>
            </a:r>
            <a:r>
              <a:rPr lang="de-DE" sz="1100" dirty="0">
                <a:solidFill>
                  <a:schemeClr val="bg1"/>
                </a:solidFill>
              </a:rPr>
              <a:t>, Vorlesung Programmierung II</a:t>
            </a:r>
          </a:p>
        </p:txBody>
      </p:sp>
      <p:graphicFrame>
        <p:nvGraphicFramePr>
          <p:cNvPr id="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053344"/>
              </p:ext>
            </p:extLst>
          </p:nvPr>
        </p:nvGraphicFramePr>
        <p:xfrm>
          <a:off x="2339752" y="4221088"/>
          <a:ext cx="47656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" name="Formel" r:id="rId4" imgW="2006280" imgH="241200" progId="Equation.3">
                  <p:embed/>
                </p:oleObj>
              </mc:Choice>
              <mc:Fallback>
                <p:oleObj name="Formel" r:id="rId4" imgW="2006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4221088"/>
                        <a:ext cx="476567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428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Universelles </a:t>
            </a:r>
            <a:r>
              <a:rPr lang="de-DE" dirty="0" err="1"/>
              <a:t>Hashing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388974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3850" y="1124744"/>
            <a:ext cx="8569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000" dirty="0"/>
              <a:t>Wir wählen eine Primzahl p, so dass jeder Schlüssel </a:t>
            </a:r>
            <a:r>
              <a:rPr lang="de-DE" sz="2000" dirty="0" err="1"/>
              <a:t>k</a:t>
            </a:r>
            <a:r>
              <a:rPr lang="de-DE" sz="2000" dirty="0"/>
              <a:t> kleiner als p ist.</a:t>
            </a: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010007"/>
              </p:ext>
            </p:extLst>
          </p:nvPr>
        </p:nvGraphicFramePr>
        <p:xfrm>
          <a:off x="2984501" y="1541895"/>
          <a:ext cx="2307580" cy="493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09" name="Formel" r:id="rId3" imgW="1130040" imgH="241200" progId="Equation.3">
                  <p:embed/>
                </p:oleObj>
              </mc:Choice>
              <mc:Fallback>
                <p:oleObj name="Formel" r:id="rId3" imgW="1130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1" y="1541895"/>
                        <a:ext cx="2307580" cy="4931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423424"/>
              </p:ext>
            </p:extLst>
          </p:nvPr>
        </p:nvGraphicFramePr>
        <p:xfrm>
          <a:off x="3098354" y="2060848"/>
          <a:ext cx="2049710" cy="514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10" name="Formel" r:id="rId5" imgW="1015920" imgH="253800" progId="Equation.3">
                  <p:embed/>
                </p:oleObj>
              </mc:Choice>
              <mc:Fallback>
                <p:oleObj name="Formel" r:id="rId5" imgW="10159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354" y="2060848"/>
                        <a:ext cx="2049710" cy="514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23850" y="2708920"/>
            <a:ext cx="8694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/>
              <a:t>Da das Universum erheblich größer als die Tabelle T sein soll, muss gelten:</a:t>
            </a:r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086820"/>
              </p:ext>
            </p:extLst>
          </p:nvPr>
        </p:nvGraphicFramePr>
        <p:xfrm>
          <a:off x="4044950" y="3226445"/>
          <a:ext cx="847593" cy="345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11" name="Equation" r:id="rId7" imgW="406080" imgH="164880" progId="Equation.3">
                  <p:embed/>
                </p:oleObj>
              </mc:Choice>
              <mc:Fallback>
                <p:oleObj name="Equation" r:id="rId7" imgW="4060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950" y="3226445"/>
                        <a:ext cx="847593" cy="3456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33375" y="3877320"/>
            <a:ext cx="80201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/>
              <a:t>Für jedes Paar (</a:t>
            </a:r>
            <a:r>
              <a:rPr lang="de-DE" sz="2000" dirty="0" err="1"/>
              <a:t>a,b</a:t>
            </a:r>
            <a:r>
              <a:rPr lang="de-DE" sz="2000" dirty="0"/>
              <a:t>) von Zahlen mit a </a:t>
            </a:r>
            <a:r>
              <a:rPr lang="de-DE" sz="2000" dirty="0">
                <a:sym typeface="Symbol" charset="0"/>
              </a:rPr>
              <a:t>∈ </a:t>
            </a:r>
            <a:r>
              <a:rPr lang="de-DE" sz="2000" dirty="0" err="1">
                <a:sym typeface="Symbol" charset="0"/>
              </a:rPr>
              <a:t>Z</a:t>
            </a:r>
            <a:r>
              <a:rPr lang="de-DE" sz="2000" baseline="-25000" dirty="0" err="1">
                <a:sym typeface="Symbol" charset="0"/>
              </a:rPr>
              <a:t>p</a:t>
            </a:r>
            <a:r>
              <a:rPr lang="de-DE" sz="2000" baseline="30000" dirty="0">
                <a:sym typeface="Symbol" charset="0"/>
              </a:rPr>
              <a:t>* </a:t>
            </a:r>
            <a:r>
              <a:rPr lang="de-DE" sz="2000" dirty="0">
                <a:sym typeface="Symbol" charset="0"/>
              </a:rPr>
              <a:t> und  b ∈ </a:t>
            </a:r>
            <a:r>
              <a:rPr lang="de-DE" sz="2000" dirty="0" err="1">
                <a:sym typeface="Symbol" charset="0"/>
              </a:rPr>
              <a:t>Z</a:t>
            </a:r>
            <a:r>
              <a:rPr lang="de-DE" sz="2000" baseline="-25000" dirty="0" err="1">
                <a:sym typeface="Symbol" charset="0"/>
              </a:rPr>
              <a:t>p</a:t>
            </a:r>
            <a:r>
              <a:rPr lang="de-DE" sz="2000" baseline="-25000" dirty="0">
                <a:sym typeface="Symbol" charset="0"/>
              </a:rPr>
              <a:t> </a:t>
            </a:r>
            <a:r>
              <a:rPr lang="de-DE" sz="2000" dirty="0">
                <a:sym typeface="Symbol" charset="0"/>
              </a:rPr>
              <a:t>definieren wir wie </a:t>
            </a:r>
          </a:p>
          <a:p>
            <a:r>
              <a:rPr lang="de-DE" sz="2000" dirty="0">
                <a:sym typeface="Symbol" charset="0"/>
              </a:rPr>
              <a:t>folgt eine Hash-Funktion:</a:t>
            </a:r>
            <a:endParaRPr lang="de-DE" sz="2000" baseline="-25000" dirty="0">
              <a:sym typeface="Symbol" charset="0"/>
            </a:endParaRPr>
          </a:p>
        </p:txBody>
      </p:sp>
      <p:graphicFrame>
        <p:nvGraphicFramePr>
          <p:cNvPr id="1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763679"/>
              </p:ext>
            </p:extLst>
          </p:nvPr>
        </p:nvGraphicFramePr>
        <p:xfrm>
          <a:off x="2282825" y="4799657"/>
          <a:ext cx="47656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12" name="Formel" r:id="rId9" imgW="2006280" imgH="241200" progId="Equation.3">
                  <p:embed/>
                </p:oleObj>
              </mc:Choice>
              <mc:Fallback>
                <p:oleObj name="Formel" r:id="rId9" imgW="2006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2825" y="4799657"/>
                        <a:ext cx="476567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95288" y="5544195"/>
            <a:ext cx="4056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b="1" u="sng"/>
              <a:t>Beispiel:</a:t>
            </a:r>
            <a:r>
              <a:rPr lang="de-DE" sz="2000"/>
              <a:t>           </a:t>
            </a:r>
            <a:r>
              <a:rPr lang="de-DE" sz="2400"/>
              <a:t>p = 17    m = 6 </a:t>
            </a:r>
            <a:endParaRPr lang="de-DE" sz="2400" b="1" u="sng"/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>
            <a:off x="4903788" y="5714057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581650" y="5525145"/>
            <a:ext cx="1271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h</a:t>
            </a:r>
            <a:r>
              <a:rPr lang="de-DE" sz="2400" baseline="-25000"/>
              <a:t>3,4</a:t>
            </a:r>
            <a:r>
              <a:rPr lang="de-DE" sz="2400"/>
              <a:t>(8) =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496050" y="5525145"/>
            <a:ext cx="60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   5</a:t>
            </a:r>
          </a:p>
        </p:txBody>
      </p:sp>
      <p:sp>
        <p:nvSpPr>
          <p:cNvPr id="18" name="Rechteck 4">
            <a:extLst>
              <a:ext uri="{FF2B5EF4-FFF2-40B4-BE49-F238E27FC236}">
                <a16:creationId xmlns:a16="http://schemas.microsoft.com/office/drawing/2014/main" id="{239E8370-24FA-9244-9ECA-F678ED8DDA85}"/>
              </a:ext>
            </a:extLst>
          </p:cNvPr>
          <p:cNvSpPr/>
          <p:nvPr/>
        </p:nvSpPr>
        <p:spPr>
          <a:xfrm>
            <a:off x="3006209" y="6629389"/>
            <a:ext cx="30059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© Michael </a:t>
            </a:r>
            <a:r>
              <a:rPr lang="de-DE" sz="1100" dirty="0" err="1">
                <a:solidFill>
                  <a:schemeClr val="bg1"/>
                </a:solidFill>
              </a:rPr>
              <a:t>Bergau</a:t>
            </a:r>
            <a:r>
              <a:rPr lang="de-DE" sz="1100" dirty="0">
                <a:solidFill>
                  <a:schemeClr val="bg1"/>
                </a:solidFill>
              </a:rPr>
              <a:t>, Vorlesung Programmierung II</a:t>
            </a:r>
          </a:p>
        </p:txBody>
      </p:sp>
    </p:spTree>
    <p:extLst>
      <p:ext uri="{BB962C8B-B14F-4D97-AF65-F5344CB8AC3E}">
        <p14:creationId xmlns:p14="http://schemas.microsoft.com/office/powerpoint/2010/main" val="307089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9" grpId="0" autoUpdateAnimBg="0"/>
      <p:bldP spid="11" grpId="0" autoUpdateAnimBg="0"/>
      <p:bldP spid="13" grpId="0" autoUpdateAnimBg="0"/>
      <p:bldP spid="14" grpId="0" animBg="1"/>
      <p:bldP spid="15" grpId="0" autoUpdateAnimBg="0"/>
      <p:bldP spid="16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1D110-0D84-3543-A8E3-0238BA17F1BF}" type="slidenum">
              <a:rPr lang="en-US"/>
              <a:pPr/>
              <a:t>35</a:t>
            </a:fld>
            <a:endParaRPr lang="en-US"/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123950" y="1128723"/>
            <a:ext cx="12557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/>
              <a:t>Die Klasse</a:t>
            </a:r>
          </a:p>
        </p:txBody>
      </p:sp>
      <p:graphicFrame>
        <p:nvGraphicFramePr>
          <p:cNvPr id="87044" name="Object 4"/>
          <p:cNvGraphicFramePr>
            <a:graphicFrameLocks noChangeAspect="1"/>
          </p:cNvGraphicFramePr>
          <p:nvPr/>
        </p:nvGraphicFramePr>
        <p:xfrm>
          <a:off x="2555776" y="1089369"/>
          <a:ext cx="3705522" cy="51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" name="Equation" r:id="rId3" imgW="1828800" imgH="253800" progId="Equation.3">
                  <p:embed/>
                </p:oleObj>
              </mc:Choice>
              <mc:Fallback>
                <p:oleObj name="Equation" r:id="rId3" imgW="1828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1089369"/>
                        <a:ext cx="3705522" cy="51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1123950" y="2184411"/>
            <a:ext cx="4137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/>
              <a:t>von Hash-Funktionen ist universell.</a:t>
            </a: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323850" y="2643188"/>
            <a:ext cx="16562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b="1" dirty="0"/>
              <a:t>Ohne Beweis</a:t>
            </a:r>
            <a:endParaRPr lang="de-DE" sz="2000" b="1" baseline="-25000" dirty="0">
              <a:sym typeface="Symbol" charset="0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468313" y="260350"/>
            <a:ext cx="8229600" cy="5032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de-DE" dirty="0"/>
              <a:t>Universelles </a:t>
            </a:r>
            <a:r>
              <a:rPr lang="de-DE" dirty="0" err="1"/>
              <a:t>Hashing</a:t>
            </a:r>
            <a:endParaRPr lang="de-DE" dirty="0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23528" y="1124744"/>
            <a:ext cx="6935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b="1" dirty="0" err="1"/>
              <a:t>Beh</a:t>
            </a:r>
            <a:r>
              <a:rPr lang="de-DE" sz="2000" b="1" dirty="0"/>
              <a:t>:</a:t>
            </a:r>
            <a:endParaRPr lang="de-DE" sz="2000" b="1" baseline="-25000" dirty="0">
              <a:sym typeface="Symbol" charset="0"/>
            </a:endParaRPr>
          </a:p>
        </p:txBody>
      </p:sp>
      <p:graphicFrame>
        <p:nvGraphicFramePr>
          <p:cNvPr id="18" name="Object 13"/>
          <p:cNvGraphicFramePr>
            <a:graphicFrameLocks noChangeAspect="1"/>
          </p:cNvGraphicFramePr>
          <p:nvPr/>
        </p:nvGraphicFramePr>
        <p:xfrm>
          <a:off x="2627784" y="1628800"/>
          <a:ext cx="4248472" cy="512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" name="Formel" r:id="rId5" imgW="2006280" imgH="241200" progId="Equation.3">
                  <p:embed/>
                </p:oleObj>
              </mc:Choice>
              <mc:Fallback>
                <p:oleObj name="Formel" r:id="rId5" imgW="2006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1628800"/>
                        <a:ext cx="4248472" cy="5123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/>
          <p:cNvSpPr/>
          <p:nvPr/>
        </p:nvSpPr>
        <p:spPr>
          <a:xfrm>
            <a:off x="1896756" y="1691516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mit</a:t>
            </a:r>
          </a:p>
        </p:txBody>
      </p:sp>
      <p:sp>
        <p:nvSpPr>
          <p:cNvPr id="4" name="Rectangle 3"/>
          <p:cNvSpPr/>
          <p:nvPr/>
        </p:nvSpPr>
        <p:spPr>
          <a:xfrm>
            <a:off x="2339752" y="6146091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D15FF"/>
                </a:solidFill>
              </a:rPr>
              <a:t>Carter, Larry; </a:t>
            </a:r>
            <a:r>
              <a:rPr lang="en-US" sz="1200" dirty="0" err="1">
                <a:solidFill>
                  <a:srgbClr val="0D15FF"/>
                </a:solidFill>
              </a:rPr>
              <a:t>Wegman</a:t>
            </a:r>
            <a:r>
              <a:rPr lang="en-US" sz="1200" dirty="0">
                <a:solidFill>
                  <a:srgbClr val="0D15FF"/>
                </a:solidFill>
              </a:rPr>
              <a:t>, Mark N.  "Universal Classes of Hash Functions". </a:t>
            </a:r>
            <a:br>
              <a:rPr lang="en-US" sz="1200" dirty="0">
                <a:solidFill>
                  <a:srgbClr val="0D15FF"/>
                </a:solidFill>
              </a:rPr>
            </a:br>
            <a:r>
              <a:rPr lang="en-US" sz="1200" dirty="0">
                <a:solidFill>
                  <a:srgbClr val="0D15FF"/>
                </a:solidFill>
              </a:rPr>
              <a:t>Journal of Computer and System Sciences. 18 (2): 143–154, </a:t>
            </a:r>
            <a:r>
              <a:rPr lang="en-US" sz="1200" b="1" dirty="0">
                <a:solidFill>
                  <a:srgbClr val="FF0000"/>
                </a:solidFill>
              </a:rPr>
              <a:t>1979</a:t>
            </a:r>
            <a:r>
              <a:rPr lang="en-US" sz="1200" dirty="0">
                <a:solidFill>
                  <a:srgbClr val="0D15FF"/>
                </a:solidFill>
              </a:rPr>
              <a:t>.</a:t>
            </a:r>
          </a:p>
        </p:txBody>
      </p:sp>
      <p:sp>
        <p:nvSpPr>
          <p:cNvPr id="13" name="Rechteck 4">
            <a:extLst>
              <a:ext uri="{FF2B5EF4-FFF2-40B4-BE49-F238E27FC236}">
                <a16:creationId xmlns:a16="http://schemas.microsoft.com/office/drawing/2014/main" id="{5A6B9BF5-96EE-F944-8F48-CEAC4317F610}"/>
              </a:ext>
            </a:extLst>
          </p:cNvPr>
          <p:cNvSpPr/>
          <p:nvPr/>
        </p:nvSpPr>
        <p:spPr>
          <a:xfrm>
            <a:off x="3080137" y="6629389"/>
            <a:ext cx="30059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© Michael </a:t>
            </a:r>
            <a:r>
              <a:rPr lang="de-DE" sz="1100" dirty="0" err="1">
                <a:solidFill>
                  <a:schemeClr val="bg1"/>
                </a:solidFill>
              </a:rPr>
              <a:t>Bergau</a:t>
            </a:r>
            <a:r>
              <a:rPr lang="de-DE" sz="1100" dirty="0">
                <a:solidFill>
                  <a:schemeClr val="bg1"/>
                </a:solidFill>
              </a:rPr>
              <a:t>, Vorlesung Programmierung II</a:t>
            </a:r>
          </a:p>
        </p:txBody>
      </p:sp>
    </p:spTree>
    <p:extLst>
      <p:ext uri="{BB962C8B-B14F-4D97-AF65-F5344CB8AC3E}">
        <p14:creationId xmlns:p14="http://schemas.microsoft.com/office/powerpoint/2010/main" val="204708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8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Zusammenfassung: Assoziation von Objekten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Basisoperationen (Suchen, Einfügen, Löschen)</a:t>
            </a:r>
          </a:p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Güte des Hashverfahrens beeinflusst durch</a:t>
            </a:r>
          </a:p>
          <a:p>
            <a:pPr lvl="1"/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Hashfunktion</a:t>
            </a:r>
          </a:p>
          <a:p>
            <a:pPr lvl="1"/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Dynamisches Wachsen (und Schrumpfen)</a:t>
            </a:r>
          </a:p>
          <a:p>
            <a:pPr lvl="1"/>
            <a:r>
              <a:rPr lang="de-DE" dirty="0"/>
              <a:t>Verfahren zur Kollisionsbehandlung</a:t>
            </a:r>
          </a:p>
          <a:p>
            <a:pPr lvl="2"/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Verkettete Liste (geschlossene Adressierung)</a:t>
            </a:r>
          </a:p>
          <a:p>
            <a:pPr lvl="2"/>
            <a:r>
              <a:rPr lang="de-DE" dirty="0"/>
              <a:t>Offene Adressierung</a:t>
            </a:r>
          </a:p>
          <a:p>
            <a:pPr lvl="3"/>
            <a:r>
              <a:rPr lang="de-DE" dirty="0"/>
              <a:t>Lineares/Quadratisches Sondieren/Doppel-</a:t>
            </a:r>
            <a:r>
              <a:rPr lang="de-DE" dirty="0" err="1"/>
              <a:t>Hashing</a:t>
            </a:r>
            <a:endParaRPr lang="de-DE" dirty="0"/>
          </a:p>
          <a:p>
            <a:pPr lvl="1"/>
            <a:r>
              <a:rPr lang="de-DE" dirty="0"/>
              <a:t>Füllfaktor</a:t>
            </a:r>
          </a:p>
          <a:p>
            <a:r>
              <a:rPr lang="de-DE" dirty="0"/>
              <a:t>Statistisches vs. dynamisches </a:t>
            </a:r>
            <a:r>
              <a:rPr lang="de-DE" dirty="0" err="1"/>
              <a:t>Hashen</a:t>
            </a:r>
            <a:endParaRPr lang="de-DE" dirty="0"/>
          </a:p>
          <a:p>
            <a:r>
              <a:rPr lang="de-DE" dirty="0"/>
              <a:t>Universelles </a:t>
            </a:r>
            <a:r>
              <a:rPr lang="de-DE" dirty="0" err="1"/>
              <a:t>Hashing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36</a:t>
            </a:fld>
            <a:endParaRPr lang="de-DE" dirty="0"/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39CF7509-6AAC-E646-81FC-F8BF325BBD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059099"/>
              </p:ext>
            </p:extLst>
          </p:nvPr>
        </p:nvGraphicFramePr>
        <p:xfrm>
          <a:off x="7668344" y="4653136"/>
          <a:ext cx="825089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1" name="Clip" r:id="rId3" imgW="2221595" imgH="3937487" progId="MS_ClipArt_Gallery.2">
                  <p:embed/>
                </p:oleObj>
              </mc:Choice>
              <mc:Fallback>
                <p:oleObj name="Clip" r:id="rId3" imgW="2221595" imgH="3937487" progId="MS_ClipArt_Gallery.2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4653136"/>
                        <a:ext cx="825089" cy="158417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908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Offene Adressierung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268760"/>
            <a:ext cx="8315325" cy="4824536"/>
          </a:xfrm>
        </p:spPr>
        <p:txBody>
          <a:bodyPr/>
          <a:lstStyle/>
          <a:p>
            <a:r>
              <a:rPr lang="de-DE" sz="2400" dirty="0"/>
              <a:t>Eine </a:t>
            </a:r>
            <a:r>
              <a:rPr lang="de-DE" sz="2400" dirty="0">
                <a:solidFill>
                  <a:srgbClr val="0D15FF"/>
                </a:solidFill>
              </a:rPr>
              <a:t>Sondierungssequenz</a:t>
            </a:r>
            <a:r>
              <a:rPr lang="de-DE" sz="2400" dirty="0"/>
              <a:t> ist eine Sequenz von Indizes in der Hashtabelle für die Suche nach einem Element </a:t>
            </a:r>
          </a:p>
          <a:p>
            <a:pPr lvl="1"/>
            <a:r>
              <a:rPr lang="de-DE" dirty="0">
                <a:solidFill>
                  <a:srgbClr val="3C8C93"/>
                </a:solidFill>
              </a:rPr>
              <a:t>h</a:t>
            </a:r>
            <a:r>
              <a:rPr lang="de-DE" baseline="-25000" dirty="0">
                <a:solidFill>
                  <a:srgbClr val="3C8C93"/>
                </a:solidFill>
              </a:rPr>
              <a:t>0</a:t>
            </a:r>
            <a:r>
              <a:rPr lang="de-DE" dirty="0">
                <a:solidFill>
                  <a:srgbClr val="3C8C93"/>
                </a:solidFill>
              </a:rPr>
              <a:t>(x)</a:t>
            </a:r>
            <a:r>
              <a:rPr lang="de-DE" dirty="0"/>
              <a:t>, </a:t>
            </a:r>
            <a:r>
              <a:rPr lang="de-DE" dirty="0">
                <a:solidFill>
                  <a:srgbClr val="3C8C93"/>
                </a:solidFill>
              </a:rPr>
              <a:t>h</a:t>
            </a:r>
            <a:r>
              <a:rPr lang="de-DE" baseline="-25000" dirty="0">
                <a:solidFill>
                  <a:srgbClr val="3C8C93"/>
                </a:solidFill>
              </a:rPr>
              <a:t>1</a:t>
            </a:r>
            <a:r>
              <a:rPr lang="de-DE" dirty="0">
                <a:solidFill>
                  <a:srgbClr val="3C8C93"/>
                </a:solidFill>
              </a:rPr>
              <a:t>(x)</a:t>
            </a:r>
            <a:r>
              <a:rPr lang="de-DE" dirty="0"/>
              <a:t>, ... </a:t>
            </a:r>
            <a:endParaRPr lang="de-DE" sz="2000" dirty="0"/>
          </a:p>
          <a:p>
            <a:pPr lvl="1"/>
            <a:r>
              <a:rPr lang="de-DE" sz="2000" dirty="0"/>
              <a:t>Sollte jeden Tabelleneintrag genau einmal besuchen</a:t>
            </a:r>
          </a:p>
          <a:p>
            <a:pPr lvl="1"/>
            <a:r>
              <a:rPr lang="de-DE" sz="2000" dirty="0"/>
              <a:t>Sollte wiederholbar sein , …</a:t>
            </a:r>
          </a:p>
          <a:p>
            <a:pPr lvl="2"/>
            <a:r>
              <a:rPr lang="de-DE" sz="1800" dirty="0"/>
              <a:t>… sodass wir wiederfinden können, was wir eingefügt haben</a:t>
            </a:r>
          </a:p>
          <a:p>
            <a:endParaRPr lang="de-DE" sz="2400" dirty="0"/>
          </a:p>
          <a:p>
            <a:r>
              <a:rPr lang="de-DE" sz="2400" dirty="0"/>
              <a:t>Hashfunktion</a:t>
            </a:r>
          </a:p>
          <a:p>
            <a:pPr lvl="1"/>
            <a:r>
              <a:rPr lang="de-DE" dirty="0">
                <a:solidFill>
                  <a:srgbClr val="3C8C93"/>
                </a:solidFill>
              </a:rPr>
              <a:t>h</a:t>
            </a:r>
            <a:r>
              <a:rPr lang="de-DE" baseline="-25000" dirty="0">
                <a:solidFill>
                  <a:srgbClr val="3C8C93"/>
                </a:solidFill>
              </a:rPr>
              <a:t>i</a:t>
            </a:r>
            <a:r>
              <a:rPr lang="de-DE" dirty="0">
                <a:solidFill>
                  <a:srgbClr val="3C8C93"/>
                </a:solidFill>
              </a:rPr>
              <a:t>(x) = (h(x) + f(i)) </a:t>
            </a:r>
            <a:r>
              <a:rPr lang="de-DE" dirty="0" err="1">
                <a:solidFill>
                  <a:srgbClr val="3C8C93"/>
                </a:solidFill>
              </a:rPr>
              <a:t>mod</a:t>
            </a:r>
            <a:r>
              <a:rPr lang="de-DE" dirty="0">
                <a:solidFill>
                  <a:srgbClr val="3C8C93"/>
                </a:solidFill>
              </a:rPr>
              <a:t> m</a:t>
            </a:r>
          </a:p>
          <a:p>
            <a:pPr lvl="1"/>
            <a:r>
              <a:rPr lang="de-DE" dirty="0">
                <a:solidFill>
                  <a:srgbClr val="3C8C93"/>
                </a:solidFill>
              </a:rPr>
              <a:t>f(0) = 0</a:t>
            </a:r>
            <a:r>
              <a:rPr lang="de-DE" dirty="0"/>
              <a:t>  </a:t>
            </a:r>
            <a:r>
              <a:rPr lang="de-DE" sz="2000" dirty="0"/>
              <a:t>Position des 0-ten Versuches</a:t>
            </a:r>
            <a:endParaRPr lang="de-DE" dirty="0"/>
          </a:p>
          <a:p>
            <a:pPr lvl="1"/>
            <a:r>
              <a:rPr lang="de-DE" dirty="0">
                <a:solidFill>
                  <a:srgbClr val="3C8C93"/>
                </a:solidFill>
              </a:rPr>
              <a:t>f(i)</a:t>
            </a:r>
            <a:r>
              <a:rPr lang="de-DE" dirty="0"/>
              <a:t> </a:t>
            </a:r>
            <a:r>
              <a:rPr lang="de-DE" sz="2000" dirty="0"/>
              <a:t>  „Distanz des i-</a:t>
            </a:r>
            <a:r>
              <a:rPr lang="de-DE" sz="2000" dirty="0" err="1"/>
              <a:t>ten</a:t>
            </a:r>
            <a:r>
              <a:rPr lang="de-DE" sz="2000" dirty="0"/>
              <a:t> Versuches relativ zum 0-ten Versuch“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5266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Einfügung von x: Lineares Sondieren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43344" y="1196752"/>
            <a:ext cx="511174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de-DE" kern="0" dirty="0">
                <a:solidFill>
                  <a:srgbClr val="3C8C93"/>
                </a:solidFill>
              </a:rPr>
              <a:t>f(</a:t>
            </a:r>
            <a:r>
              <a:rPr lang="en-US" altLang="de-DE" kern="0" dirty="0" err="1">
                <a:solidFill>
                  <a:srgbClr val="3C8C93"/>
                </a:solidFill>
              </a:rPr>
              <a:t>i</a:t>
            </a:r>
            <a:r>
              <a:rPr lang="en-US" altLang="de-DE" kern="0" dirty="0">
                <a:solidFill>
                  <a:srgbClr val="3C8C93"/>
                </a:solidFill>
              </a:rPr>
              <a:t>)</a:t>
            </a:r>
            <a:r>
              <a:rPr lang="en-US" altLang="de-DE" kern="0" dirty="0"/>
              <a:t> </a:t>
            </a:r>
            <a:r>
              <a:rPr lang="en-US" altLang="de-DE" kern="0" dirty="0" err="1"/>
              <a:t>ist</a:t>
            </a:r>
            <a:r>
              <a:rPr lang="en-US" altLang="de-DE" kern="0" dirty="0"/>
              <a:t> </a:t>
            </a:r>
            <a:r>
              <a:rPr lang="en-US" altLang="de-DE" kern="0" dirty="0" err="1"/>
              <a:t>eine</a:t>
            </a:r>
            <a:r>
              <a:rPr lang="en-US" altLang="de-DE" kern="0" dirty="0"/>
              <a:t> </a:t>
            </a:r>
            <a:r>
              <a:rPr lang="en-US" altLang="de-DE" kern="0" dirty="0" err="1"/>
              <a:t>lineare</a:t>
            </a:r>
            <a:r>
              <a:rPr lang="en-US" altLang="de-DE" kern="0" dirty="0"/>
              <a:t> </a:t>
            </a:r>
            <a:r>
              <a:rPr lang="en-US" altLang="de-DE" kern="0" dirty="0" err="1"/>
              <a:t>Funktion</a:t>
            </a:r>
            <a:r>
              <a:rPr lang="en-US" altLang="de-DE" kern="0" dirty="0"/>
              <a:t> </a:t>
            </a:r>
            <a:br>
              <a:rPr lang="en-US" altLang="de-DE" kern="0" dirty="0"/>
            </a:br>
            <a:r>
              <a:rPr lang="en-US" altLang="de-DE" kern="0" dirty="0"/>
              <a:t>von </a:t>
            </a:r>
            <a:r>
              <a:rPr lang="en-US" altLang="de-DE" kern="0" dirty="0" err="1">
                <a:solidFill>
                  <a:srgbClr val="3C8C93"/>
                </a:solidFill>
              </a:rPr>
              <a:t>i</a:t>
            </a:r>
            <a:r>
              <a:rPr lang="en-US" altLang="de-DE" kern="0" dirty="0"/>
              <a:t>, </a:t>
            </a:r>
            <a:r>
              <a:rPr lang="en-US" altLang="de-DE" kern="0" dirty="0" err="1"/>
              <a:t>z.B</a:t>
            </a:r>
            <a:r>
              <a:rPr lang="en-US" altLang="de-DE" kern="0" dirty="0"/>
              <a:t>. </a:t>
            </a:r>
            <a:r>
              <a:rPr lang="en-US" altLang="de-DE" kern="0" dirty="0">
                <a:solidFill>
                  <a:srgbClr val="3C8C93"/>
                </a:solidFill>
              </a:rPr>
              <a:t>f(</a:t>
            </a:r>
            <a:r>
              <a:rPr lang="en-US" altLang="de-DE" kern="0" dirty="0" err="1">
                <a:solidFill>
                  <a:srgbClr val="3C8C93"/>
                </a:solidFill>
              </a:rPr>
              <a:t>i</a:t>
            </a:r>
            <a:r>
              <a:rPr lang="en-US" altLang="de-DE" kern="0" dirty="0">
                <a:solidFill>
                  <a:srgbClr val="3C8C93"/>
                </a:solidFill>
              </a:rPr>
              <a:t>) = </a:t>
            </a:r>
            <a:r>
              <a:rPr lang="en-US" altLang="de-DE" kern="0" dirty="0" err="1">
                <a:solidFill>
                  <a:srgbClr val="3C8C93"/>
                </a:solidFill>
              </a:rPr>
              <a:t>i</a:t>
            </a:r>
            <a:endParaRPr lang="en-US" altLang="de-DE" i="1" kern="0" dirty="0">
              <a:solidFill>
                <a:srgbClr val="3C8C93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de-DE" sz="2000" b="1" i="1" kern="0" dirty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de-DE" sz="2000" b="1" i="1" kern="0" dirty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de-DE" sz="2000" b="1" i="1" kern="0" dirty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de-DE" sz="2000" b="1" i="1" kern="0" dirty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de-DE" sz="2000" b="1" i="1" kern="0" dirty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de-DE" b="1" i="1" kern="0" dirty="0">
              <a:solidFill>
                <a:schemeClr val="hlink"/>
              </a:solidFill>
            </a:endParaRPr>
          </a:p>
        </p:txBody>
      </p:sp>
      <p:sp>
        <p:nvSpPr>
          <p:cNvPr id="6" name="AutoShape 4"/>
          <p:cNvSpPr>
            <a:spLocks/>
          </p:cNvSpPr>
          <p:nvPr/>
        </p:nvSpPr>
        <p:spPr bwMode="auto">
          <a:xfrm>
            <a:off x="5215922" y="2158717"/>
            <a:ext cx="1228286" cy="932656"/>
          </a:xfrm>
          <a:prstGeom prst="borderCallout2">
            <a:avLst>
              <a:gd name="adj1" fmla="val 18750"/>
              <a:gd name="adj2" fmla="val -5884"/>
              <a:gd name="adj3" fmla="val 18750"/>
              <a:gd name="adj4" fmla="val -10171"/>
              <a:gd name="adj5" fmla="val 175510"/>
              <a:gd name="adj6" fmla="val -254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dirty="0" err="1"/>
              <a:t>i-ter</a:t>
            </a:r>
            <a:r>
              <a:rPr lang="en-US" altLang="de-DE" dirty="0"/>
              <a:t> </a:t>
            </a:r>
            <a:r>
              <a:rPr lang="en-US" altLang="de-DE" dirty="0" err="1"/>
              <a:t>Versuchs</a:t>
            </a:r>
            <a:r>
              <a:rPr lang="en-US" altLang="de-DE" dirty="0"/>
              <a:t>-index</a:t>
            </a:r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6715161" y="2132856"/>
            <a:ext cx="1241215" cy="894556"/>
          </a:xfrm>
          <a:prstGeom prst="borderCallout2">
            <a:avLst>
              <a:gd name="adj1" fmla="val 17648"/>
              <a:gd name="adj2" fmla="val -5884"/>
              <a:gd name="adj3" fmla="val 16824"/>
              <a:gd name="adj4" fmla="val -13452"/>
              <a:gd name="adj5" fmla="val 190189"/>
              <a:gd name="adj6" fmla="val -5814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dirty="0"/>
              <a:t>Basis-</a:t>
            </a:r>
            <a:br>
              <a:rPr lang="en-US" altLang="de-DE" dirty="0"/>
            </a:br>
            <a:r>
              <a:rPr lang="en-US" altLang="de-DE" dirty="0"/>
              <a:t>Hash-</a:t>
            </a:r>
            <a:br>
              <a:rPr lang="en-US" altLang="de-DE" dirty="0"/>
            </a:br>
            <a:r>
              <a:rPr lang="en-US" altLang="de-DE" dirty="0" err="1"/>
              <a:t>funktion</a:t>
            </a:r>
            <a:endParaRPr lang="en-US" altLang="de-DE" dirty="0"/>
          </a:p>
        </p:txBody>
      </p:sp>
      <p:sp>
        <p:nvSpPr>
          <p:cNvPr id="8" name="AutoShape 6"/>
          <p:cNvSpPr>
            <a:spLocks/>
          </p:cNvSpPr>
          <p:nvPr/>
        </p:nvSpPr>
        <p:spPr bwMode="auto">
          <a:xfrm>
            <a:off x="8305686" y="2197636"/>
            <a:ext cx="564976" cy="304800"/>
          </a:xfrm>
          <a:prstGeom prst="borderCallout2">
            <a:avLst>
              <a:gd name="adj1" fmla="val 37500"/>
              <a:gd name="adj2" fmla="val -5884"/>
              <a:gd name="adj3" fmla="val 37500"/>
              <a:gd name="adj4" fmla="val -5884"/>
              <a:gd name="adj5" fmla="val 530040"/>
              <a:gd name="adj6" fmla="val -2748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/>
              <a:t>+ i</a:t>
            </a:r>
          </a:p>
        </p:txBody>
      </p:sp>
      <p:graphicFrame>
        <p:nvGraphicFramePr>
          <p:cNvPr id="9" name="Group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850033"/>
              </p:ext>
            </p:extLst>
          </p:nvPr>
        </p:nvGraphicFramePr>
        <p:xfrm>
          <a:off x="396875" y="1841848"/>
          <a:ext cx="1560513" cy="3316283"/>
        </p:xfrm>
        <a:graphic>
          <a:graphicData uri="http://schemas.openxmlformats.org/drawingml/2006/table">
            <a:tbl>
              <a:tblPr/>
              <a:tblGrid>
                <a:gridCol w="1560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Text Box 58"/>
          <p:cNvSpPr txBox="1">
            <a:spLocks noChangeArrowheads="1"/>
          </p:cNvSpPr>
          <p:nvPr/>
        </p:nvSpPr>
        <p:spPr bwMode="auto">
          <a:xfrm>
            <a:off x="228600" y="1268760"/>
            <a:ext cx="170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u="sng" dirty="0"/>
              <a:t>Linear probing:</a:t>
            </a:r>
          </a:p>
        </p:txBody>
      </p:sp>
      <p:sp>
        <p:nvSpPr>
          <p:cNvPr id="12" name="Line 59"/>
          <p:cNvSpPr>
            <a:spLocks noChangeShapeType="1"/>
          </p:cNvSpPr>
          <p:nvPr/>
        </p:nvSpPr>
        <p:spPr bwMode="auto">
          <a:xfrm flipH="1">
            <a:off x="1920875" y="1994248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Text Box 60"/>
          <p:cNvSpPr txBox="1">
            <a:spLocks noChangeArrowheads="1"/>
          </p:cNvSpPr>
          <p:nvPr/>
        </p:nvSpPr>
        <p:spPr bwMode="auto">
          <a:xfrm>
            <a:off x="2209800" y="1802160"/>
            <a:ext cx="15569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dirty="0"/>
              <a:t>0-ter </a:t>
            </a:r>
            <a:r>
              <a:rPr lang="en-US" altLang="de-DE" dirty="0" err="1"/>
              <a:t>Versuch</a:t>
            </a:r>
            <a:endParaRPr lang="en-US" altLang="de-DE" dirty="0"/>
          </a:p>
        </p:txBody>
      </p:sp>
      <p:grpSp>
        <p:nvGrpSpPr>
          <p:cNvPr id="14" name="Group 140"/>
          <p:cNvGrpSpPr>
            <a:grpSpLocks/>
          </p:cNvGrpSpPr>
          <p:nvPr/>
        </p:nvGrpSpPr>
        <p:grpSpPr bwMode="auto">
          <a:xfrm>
            <a:off x="1920878" y="2259360"/>
            <a:ext cx="1922466" cy="420688"/>
            <a:chOff x="1210" y="2064"/>
            <a:chExt cx="1211" cy="265"/>
          </a:xfrm>
        </p:grpSpPr>
        <p:sp>
          <p:nvSpPr>
            <p:cNvPr id="15" name="Freeform 53"/>
            <p:cNvSpPr>
              <a:spLocks/>
            </p:cNvSpPr>
            <p:nvPr/>
          </p:nvSpPr>
          <p:spPr bwMode="auto">
            <a:xfrm>
              <a:off x="1210" y="2089"/>
              <a:ext cx="248" cy="240"/>
            </a:xfrm>
            <a:custGeom>
              <a:avLst/>
              <a:gdLst>
                <a:gd name="T0" fmla="*/ 0 w 248"/>
                <a:gd name="T1" fmla="*/ 0 h 240"/>
                <a:gd name="T2" fmla="*/ 240 w 248"/>
                <a:gd name="T3" fmla="*/ 144 h 240"/>
                <a:gd name="T4" fmla="*/ 48 w 248"/>
                <a:gd name="T5" fmla="*/ 240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 Box 97"/>
            <p:cNvSpPr txBox="1">
              <a:spLocks noChangeArrowheads="1"/>
            </p:cNvSpPr>
            <p:nvPr/>
          </p:nvSpPr>
          <p:spPr bwMode="auto">
            <a:xfrm>
              <a:off x="1440" y="2064"/>
              <a:ext cx="9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/>
                <a:t>1-ter </a:t>
              </a:r>
              <a:r>
                <a:rPr lang="en-US" altLang="de-DE" dirty="0" err="1"/>
                <a:t>Versuch</a:t>
              </a:r>
              <a:endParaRPr lang="en-US" altLang="de-DE" dirty="0"/>
            </a:p>
          </p:txBody>
        </p:sp>
      </p:grpSp>
      <p:grpSp>
        <p:nvGrpSpPr>
          <p:cNvPr id="17" name="Group 141"/>
          <p:cNvGrpSpPr>
            <a:grpSpLocks/>
          </p:cNvGrpSpPr>
          <p:nvPr/>
        </p:nvGrpSpPr>
        <p:grpSpPr bwMode="auto">
          <a:xfrm>
            <a:off x="1905004" y="2335560"/>
            <a:ext cx="1938341" cy="674688"/>
            <a:chOff x="1200" y="2112"/>
            <a:chExt cx="1221" cy="425"/>
          </a:xfrm>
        </p:grpSpPr>
        <p:sp>
          <p:nvSpPr>
            <p:cNvPr id="18" name="Freeform 54"/>
            <p:cNvSpPr>
              <a:spLocks/>
            </p:cNvSpPr>
            <p:nvPr/>
          </p:nvSpPr>
          <p:spPr bwMode="auto">
            <a:xfrm>
              <a:off x="1200" y="2112"/>
              <a:ext cx="248" cy="384"/>
            </a:xfrm>
            <a:custGeom>
              <a:avLst/>
              <a:gdLst>
                <a:gd name="T0" fmla="*/ 0 w 248"/>
                <a:gd name="T1" fmla="*/ 0 h 240"/>
                <a:gd name="T2" fmla="*/ 240 w 248"/>
                <a:gd name="T3" fmla="*/ 2411 h 240"/>
                <a:gd name="T4" fmla="*/ 48 w 248"/>
                <a:gd name="T5" fmla="*/ 4022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 Box 98"/>
            <p:cNvSpPr txBox="1">
              <a:spLocks noChangeArrowheads="1"/>
            </p:cNvSpPr>
            <p:nvPr/>
          </p:nvSpPr>
          <p:spPr bwMode="auto">
            <a:xfrm>
              <a:off x="1440" y="2304"/>
              <a:ext cx="9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/>
                <a:t>2-ter </a:t>
              </a:r>
              <a:r>
                <a:rPr lang="en-US" altLang="de-DE" dirty="0" err="1"/>
                <a:t>Versuch</a:t>
              </a:r>
              <a:endParaRPr lang="en-US" altLang="de-DE" dirty="0"/>
            </a:p>
          </p:txBody>
        </p:sp>
      </p:grpSp>
      <p:grpSp>
        <p:nvGrpSpPr>
          <p:cNvPr id="20" name="Group 142"/>
          <p:cNvGrpSpPr>
            <a:grpSpLocks/>
          </p:cNvGrpSpPr>
          <p:nvPr/>
        </p:nvGrpSpPr>
        <p:grpSpPr bwMode="auto">
          <a:xfrm>
            <a:off x="1905003" y="2335560"/>
            <a:ext cx="1938341" cy="1570038"/>
            <a:chOff x="1200" y="2112"/>
            <a:chExt cx="1221" cy="989"/>
          </a:xfrm>
        </p:grpSpPr>
        <p:sp>
          <p:nvSpPr>
            <p:cNvPr id="21" name="Freeform 55"/>
            <p:cNvSpPr>
              <a:spLocks/>
            </p:cNvSpPr>
            <p:nvPr/>
          </p:nvSpPr>
          <p:spPr bwMode="auto">
            <a:xfrm>
              <a:off x="1200" y="2112"/>
              <a:ext cx="258" cy="697"/>
            </a:xfrm>
            <a:custGeom>
              <a:avLst/>
              <a:gdLst>
                <a:gd name="T0" fmla="*/ 0 w 248"/>
                <a:gd name="T1" fmla="*/ 0 h 240"/>
                <a:gd name="T2" fmla="*/ 304 w 248"/>
                <a:gd name="T3" fmla="*/ 86367 h 240"/>
                <a:gd name="T4" fmla="*/ 60 w 248"/>
                <a:gd name="T5" fmla="*/ 143980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Text Box 99"/>
            <p:cNvSpPr txBox="1">
              <a:spLocks noChangeArrowheads="1"/>
            </p:cNvSpPr>
            <p:nvPr/>
          </p:nvSpPr>
          <p:spPr bwMode="auto">
            <a:xfrm>
              <a:off x="1440" y="2592"/>
              <a:ext cx="9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/>
                <a:t>3-ter </a:t>
              </a:r>
              <a:r>
                <a:rPr lang="en-US" altLang="de-DE" dirty="0" err="1"/>
                <a:t>Versuch</a:t>
              </a:r>
              <a:endParaRPr lang="en-US" altLang="de-DE" dirty="0"/>
            </a:p>
          </p:txBody>
        </p:sp>
        <p:sp>
          <p:nvSpPr>
            <p:cNvPr id="23" name="Text Box 100"/>
            <p:cNvSpPr txBox="1">
              <a:spLocks noChangeArrowheads="1"/>
            </p:cNvSpPr>
            <p:nvPr/>
          </p:nvSpPr>
          <p:spPr bwMode="auto">
            <a:xfrm rot="-5400000">
              <a:off x="1286" y="2855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/>
                <a:t>…</a:t>
              </a:r>
            </a:p>
          </p:txBody>
        </p: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699792" y="4634552"/>
            <a:ext cx="650530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/>
            <a:r>
              <a:rPr lang="en-US" altLang="de-DE" sz="2400" u="sng" dirty="0" err="1"/>
              <a:t>Sondierungssequenz</a:t>
            </a:r>
            <a:r>
              <a:rPr lang="en-US" altLang="de-DE" sz="2400" u="sng" dirty="0"/>
              <a:t>:</a:t>
            </a:r>
            <a:r>
              <a:rPr lang="en-US" altLang="de-DE" sz="2400" dirty="0"/>
              <a:t>  +0, +1, +2, +3, +4, … </a:t>
            </a:r>
          </a:p>
          <a:p>
            <a:endParaRPr lang="en-US" altLang="de-DE" dirty="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209800" y="5369496"/>
            <a:ext cx="50993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dirty="0" err="1">
                <a:solidFill>
                  <a:srgbClr val="0000FF"/>
                </a:solidFill>
              </a:rPr>
              <a:t>Fahre</a:t>
            </a:r>
            <a:r>
              <a:rPr lang="en-US" altLang="de-DE" dirty="0">
                <a:solidFill>
                  <a:srgbClr val="0000FF"/>
                </a:solidFill>
              </a:rPr>
              <a:t> fort </a:t>
            </a:r>
            <a:r>
              <a:rPr lang="en-US" altLang="de-DE" dirty="0" err="1">
                <a:solidFill>
                  <a:srgbClr val="0000FF"/>
                </a:solidFill>
              </a:rPr>
              <a:t>bis</a:t>
            </a:r>
            <a:r>
              <a:rPr lang="en-US" altLang="de-DE" dirty="0">
                <a:solidFill>
                  <a:srgbClr val="0000FF"/>
                </a:solidFill>
              </a:rPr>
              <a:t> </a:t>
            </a:r>
            <a:r>
              <a:rPr lang="en-US" altLang="de-DE" dirty="0" err="1">
                <a:solidFill>
                  <a:srgbClr val="0000FF"/>
                </a:solidFill>
              </a:rPr>
              <a:t>ein</a:t>
            </a:r>
            <a:r>
              <a:rPr lang="en-US" altLang="de-DE" dirty="0">
                <a:solidFill>
                  <a:srgbClr val="0000FF"/>
                </a:solidFill>
              </a:rPr>
              <a:t> </a:t>
            </a:r>
            <a:r>
              <a:rPr lang="en-US" altLang="de-DE" dirty="0" err="1">
                <a:solidFill>
                  <a:srgbClr val="0000FF"/>
                </a:solidFill>
              </a:rPr>
              <a:t>freier</a:t>
            </a:r>
            <a:r>
              <a:rPr lang="en-US" altLang="de-DE" dirty="0">
                <a:solidFill>
                  <a:srgbClr val="0000FF"/>
                </a:solidFill>
              </a:rPr>
              <a:t> </a:t>
            </a:r>
            <a:r>
              <a:rPr lang="en-US" altLang="de-DE" dirty="0" err="1">
                <a:solidFill>
                  <a:srgbClr val="0000FF"/>
                </a:solidFill>
              </a:rPr>
              <a:t>Platz</a:t>
            </a:r>
            <a:r>
              <a:rPr lang="en-US" altLang="de-DE" dirty="0">
                <a:solidFill>
                  <a:srgbClr val="0000FF"/>
                </a:solidFill>
              </a:rPr>
              <a:t> </a:t>
            </a:r>
            <a:r>
              <a:rPr lang="en-US" altLang="de-DE" dirty="0" err="1">
                <a:solidFill>
                  <a:srgbClr val="0000FF"/>
                </a:solidFill>
              </a:rPr>
              <a:t>gefunden</a:t>
            </a:r>
            <a:r>
              <a:rPr lang="en-US" altLang="de-DE" dirty="0">
                <a:solidFill>
                  <a:srgbClr val="0000FF"/>
                </a:solidFill>
              </a:rPr>
              <a:t> </a:t>
            </a:r>
            <a:r>
              <a:rPr lang="en-US" altLang="de-DE" dirty="0" err="1">
                <a:solidFill>
                  <a:srgbClr val="0000FF"/>
                </a:solidFill>
              </a:rPr>
              <a:t>ist</a:t>
            </a:r>
            <a:endParaRPr lang="en-US" altLang="de-DE" dirty="0">
              <a:solidFill>
                <a:srgbClr val="0000FF"/>
              </a:solidFill>
            </a:endParaRPr>
          </a:p>
          <a:p>
            <a:br>
              <a:rPr lang="en-US" altLang="de-DE" dirty="0">
                <a:solidFill>
                  <a:srgbClr val="0000FF"/>
                </a:solidFill>
              </a:rPr>
            </a:br>
            <a:r>
              <a:rPr lang="en-US" altLang="de-DE" dirty="0">
                <a:solidFill>
                  <a:srgbClr val="0000FF"/>
                </a:solidFill>
              </a:rPr>
              <a:t>#</a:t>
            </a:r>
            <a:r>
              <a:rPr lang="en-US" altLang="de-DE" dirty="0" err="1">
                <a:solidFill>
                  <a:srgbClr val="0000FF"/>
                </a:solidFill>
              </a:rPr>
              <a:t>fehlgeschlagene</a:t>
            </a:r>
            <a:r>
              <a:rPr lang="en-US" altLang="de-DE" dirty="0">
                <a:solidFill>
                  <a:srgbClr val="0000FF"/>
                </a:solidFill>
              </a:rPr>
              <a:t> </a:t>
            </a:r>
            <a:r>
              <a:rPr lang="en-US" altLang="de-DE" dirty="0" err="1">
                <a:solidFill>
                  <a:srgbClr val="0000FF"/>
                </a:solidFill>
              </a:rPr>
              <a:t>Versuche</a:t>
            </a:r>
            <a:r>
              <a:rPr lang="en-US" altLang="de-DE" dirty="0">
                <a:solidFill>
                  <a:srgbClr val="0000FF"/>
                </a:solidFill>
              </a:rPr>
              <a:t> </a:t>
            </a:r>
            <a:r>
              <a:rPr lang="en-US" altLang="de-DE" dirty="0" err="1">
                <a:solidFill>
                  <a:srgbClr val="0000FF"/>
                </a:solidFill>
              </a:rPr>
              <a:t>als</a:t>
            </a:r>
            <a:r>
              <a:rPr lang="en-US" altLang="de-DE" dirty="0">
                <a:solidFill>
                  <a:srgbClr val="0000FF"/>
                </a:solidFill>
              </a:rPr>
              <a:t> </a:t>
            </a:r>
            <a:r>
              <a:rPr lang="en-US" altLang="de-DE" dirty="0" err="1">
                <a:solidFill>
                  <a:srgbClr val="0000FF"/>
                </a:solidFill>
              </a:rPr>
              <a:t>eine</a:t>
            </a:r>
            <a:r>
              <a:rPr lang="en-US" altLang="de-DE" dirty="0">
                <a:solidFill>
                  <a:srgbClr val="0000FF"/>
                </a:solidFill>
              </a:rPr>
              <a:t> </a:t>
            </a:r>
            <a:r>
              <a:rPr lang="en-US" altLang="de-DE" dirty="0" err="1">
                <a:solidFill>
                  <a:srgbClr val="0000FF"/>
                </a:solidFill>
              </a:rPr>
              <a:t>Messgröße</a:t>
            </a:r>
            <a:r>
              <a:rPr lang="en-US" altLang="de-DE" dirty="0">
                <a:solidFill>
                  <a:srgbClr val="0000FF"/>
                </a:solidFill>
              </a:rPr>
              <a:t> </a:t>
            </a:r>
            <a:br>
              <a:rPr lang="en-US" altLang="de-DE" dirty="0">
                <a:solidFill>
                  <a:srgbClr val="0000FF"/>
                </a:solidFill>
              </a:rPr>
            </a:br>
            <a:r>
              <a:rPr lang="en-US" altLang="de-DE" dirty="0">
                <a:solidFill>
                  <a:srgbClr val="0000FF"/>
                </a:solidFill>
              </a:rPr>
              <a:t>der </a:t>
            </a:r>
            <a:r>
              <a:rPr lang="en-US" altLang="de-DE" dirty="0" err="1">
                <a:solidFill>
                  <a:srgbClr val="0000FF"/>
                </a:solidFill>
              </a:rPr>
              <a:t>Performanz</a:t>
            </a:r>
            <a:endParaRPr lang="en-US" altLang="de-DE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01801" y="2183160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/>
              <a:t>besetzt</a:t>
            </a:r>
            <a:endParaRPr lang="en-US" altLang="de-DE" sz="1400" dirty="0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01801" y="2558008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/>
              <a:t>besetzt</a:t>
            </a:r>
            <a:endParaRPr lang="en-US" altLang="de-DE" sz="1400" dirty="0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01801" y="2869984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/>
              <a:t>besetzt</a:t>
            </a:r>
            <a:endParaRPr lang="en-US" altLang="de-DE" sz="1400" dirty="0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66109" y="4172357"/>
            <a:ext cx="4331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/>
              <a:t>frei</a:t>
            </a:r>
            <a:endParaRPr lang="en-US" altLang="de-DE" sz="1400" dirty="0"/>
          </a:p>
        </p:txBody>
      </p:sp>
      <p:grpSp>
        <p:nvGrpSpPr>
          <p:cNvPr id="30" name="Group 33"/>
          <p:cNvGrpSpPr>
            <a:grpSpLocks/>
          </p:cNvGrpSpPr>
          <p:nvPr/>
        </p:nvGrpSpPr>
        <p:grpSpPr bwMode="auto">
          <a:xfrm>
            <a:off x="2057399" y="4149080"/>
            <a:ext cx="2167871" cy="369332"/>
            <a:chOff x="2057400" y="5257800"/>
            <a:chExt cx="2168128" cy="368777"/>
          </a:xfrm>
        </p:grpSpPr>
        <p:cxnSp>
          <p:nvCxnSpPr>
            <p:cNvPr id="31" name="Straight Arrow Connector 30"/>
            <p:cNvCxnSpPr>
              <a:cxnSpLocks noChangeShapeType="1"/>
            </p:cNvCxnSpPr>
            <p:nvPr/>
          </p:nvCxnSpPr>
          <p:spPr bwMode="auto">
            <a:xfrm flipH="1">
              <a:off x="2057400" y="5410200"/>
              <a:ext cx="3810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2" name="TextBox 32"/>
            <p:cNvSpPr txBox="1">
              <a:spLocks noChangeArrowheads="1"/>
            </p:cNvSpPr>
            <p:nvPr/>
          </p:nvSpPr>
          <p:spPr bwMode="auto">
            <a:xfrm>
              <a:off x="2514600" y="5257800"/>
              <a:ext cx="1710928" cy="368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 err="1"/>
                <a:t>Füge</a:t>
              </a:r>
              <a:r>
                <a:rPr lang="en-US" altLang="de-DE" dirty="0"/>
                <a:t> x </a:t>
              </a:r>
              <a:r>
                <a:rPr lang="en-US" altLang="de-DE" dirty="0" err="1"/>
                <a:t>hier</a:t>
              </a:r>
              <a:r>
                <a:rPr lang="en-US" altLang="de-DE" dirty="0"/>
                <a:t> </a:t>
              </a:r>
              <a:r>
                <a:rPr lang="en-US" altLang="de-DE" dirty="0" err="1"/>
                <a:t>ein</a:t>
              </a:r>
              <a:endParaRPr lang="en-US" altLang="de-DE" dirty="0"/>
            </a:p>
          </p:txBody>
        </p:sp>
      </p:grpSp>
      <p:sp>
        <p:nvSpPr>
          <p:cNvPr id="3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5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4814299" y="3824230"/>
            <a:ext cx="307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(x) = (h(x) + i)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mod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m</a:t>
            </a:r>
          </a:p>
        </p:txBody>
      </p:sp>
      <p:sp>
        <p:nvSpPr>
          <p:cNvPr id="34" name="TextBox 27"/>
          <p:cNvSpPr txBox="1">
            <a:spLocks noChangeArrowheads="1"/>
          </p:cNvSpPr>
          <p:nvPr/>
        </p:nvSpPr>
        <p:spPr bwMode="auto">
          <a:xfrm>
            <a:off x="701801" y="3193504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/>
              <a:t>besetzt</a:t>
            </a:r>
            <a:endParaRPr lang="en-US" altLang="de-DE" sz="1400" dirty="0"/>
          </a:p>
        </p:txBody>
      </p:sp>
      <p:sp>
        <p:nvSpPr>
          <p:cNvPr id="35" name="TextBox 27"/>
          <p:cNvSpPr txBox="1">
            <a:spLocks noChangeArrowheads="1"/>
          </p:cNvSpPr>
          <p:nvPr/>
        </p:nvSpPr>
        <p:spPr bwMode="auto">
          <a:xfrm>
            <a:off x="701801" y="3481536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/>
              <a:t>besetzt</a:t>
            </a:r>
            <a:endParaRPr lang="en-US" altLang="de-DE" sz="1400" dirty="0"/>
          </a:p>
        </p:txBody>
      </p:sp>
      <p:sp>
        <p:nvSpPr>
          <p:cNvPr id="36" name="TextBox 27"/>
          <p:cNvSpPr txBox="1">
            <a:spLocks noChangeArrowheads="1"/>
          </p:cNvSpPr>
          <p:nvPr/>
        </p:nvSpPr>
        <p:spPr bwMode="auto">
          <a:xfrm>
            <a:off x="701801" y="3841576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/>
              <a:t>besetzt</a:t>
            </a:r>
            <a:endParaRPr lang="en-US" altLang="de-DE" sz="1400" dirty="0"/>
          </a:p>
        </p:txBody>
      </p:sp>
    </p:spTree>
    <p:extLst>
      <p:ext uri="{BB962C8B-B14F-4D97-AF65-F5344CB8AC3E}">
        <p14:creationId xmlns:p14="http://schemas.microsoft.com/office/powerpoint/2010/main" val="369444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5" grpId="0"/>
      <p:bldP spid="26" grpId="0"/>
      <p:bldP spid="27" grpId="0"/>
      <p:bldP spid="28" grpId="0"/>
      <p:bldP spid="29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03D7-255E-A24A-9648-1C5A01782367}" type="slidenum">
              <a:rPr lang="de-DE"/>
              <a:pPr/>
              <a:t>6</a:t>
            </a:fld>
            <a:endParaRPr lang="de-DE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350"/>
            <a:ext cx="8856983" cy="503238"/>
          </a:xfrm>
        </p:spPr>
        <p:txBody>
          <a:bodyPr/>
          <a:lstStyle/>
          <a:p>
            <a:r>
              <a:rPr lang="de-DE" dirty="0" err="1"/>
              <a:t>Hashing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Linearer Sondierung (Linear </a:t>
            </a:r>
            <a:r>
              <a:rPr lang="de-DE" dirty="0" err="1"/>
              <a:t>Probing</a:t>
            </a:r>
            <a:r>
              <a:rPr lang="de-DE" dirty="0"/>
              <a:t>)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763713" y="2133600"/>
            <a:ext cx="503237" cy="503238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2771775" y="213360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3779838" y="21336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5795963" y="21336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6804025" y="213360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4787900" y="213360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1765300" y="4941888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2268538" y="49418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3276600" y="49418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5796954" y="4941888"/>
            <a:ext cx="503238" cy="503237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/>
              <a:t>1</a:t>
            </a: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4284663" y="49418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4789488" y="49418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5292080" y="49418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1476375" y="3213100"/>
            <a:ext cx="555030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dirty="0"/>
              <a:t>Speichere Element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/>
              <a:t>im ersten freien</a:t>
            </a:r>
          </a:p>
          <a:p>
            <a:r>
              <a:rPr lang="de-DE" sz="2800" dirty="0"/>
              <a:t>Ort </a:t>
            </a:r>
            <a:r>
              <a:rPr lang="de-DE" sz="2800" dirty="0">
                <a:solidFill>
                  <a:schemeClr val="hlink"/>
                </a:solidFill>
              </a:rPr>
              <a:t>T[i], T[i+1], T[i+2],…</a:t>
            </a:r>
            <a:r>
              <a:rPr lang="de-DE" sz="2800" dirty="0"/>
              <a:t> mit </a:t>
            </a:r>
            <a:r>
              <a:rPr lang="de-DE" sz="2800" dirty="0">
                <a:solidFill>
                  <a:schemeClr val="hlink"/>
                </a:solidFill>
              </a:rPr>
              <a:t>i=h(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>
            <a:off x="1979613" y="2638425"/>
            <a:ext cx="2376487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51" name="Line 19"/>
          <p:cNvSpPr>
            <a:spLocks noChangeShapeType="1"/>
          </p:cNvSpPr>
          <p:nvPr/>
        </p:nvSpPr>
        <p:spPr bwMode="auto">
          <a:xfrm>
            <a:off x="2987675" y="2638425"/>
            <a:ext cx="1512888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52" name="Line 20"/>
          <p:cNvSpPr>
            <a:spLocks noChangeShapeType="1"/>
          </p:cNvSpPr>
          <p:nvPr/>
        </p:nvSpPr>
        <p:spPr bwMode="auto">
          <a:xfrm flipH="1">
            <a:off x="3492500" y="2638425"/>
            <a:ext cx="503238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5003800" y="2638426"/>
            <a:ext cx="503237" cy="2301874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54" name="Line 22"/>
          <p:cNvSpPr>
            <a:spLocks noChangeShapeType="1"/>
          </p:cNvSpPr>
          <p:nvPr/>
        </p:nvSpPr>
        <p:spPr bwMode="auto">
          <a:xfrm flipH="1">
            <a:off x="2484438" y="2638425"/>
            <a:ext cx="3600450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55" name="Line 23"/>
          <p:cNvSpPr>
            <a:spLocks noChangeShapeType="1"/>
          </p:cNvSpPr>
          <p:nvPr/>
        </p:nvSpPr>
        <p:spPr bwMode="auto">
          <a:xfrm flipH="1">
            <a:off x="4643438" y="2638425"/>
            <a:ext cx="2376487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56" name="Text Box 24"/>
          <p:cNvSpPr txBox="1">
            <a:spLocks noChangeArrowheads="1"/>
          </p:cNvSpPr>
          <p:nvPr/>
        </p:nvSpPr>
        <p:spPr bwMode="auto">
          <a:xfrm>
            <a:off x="1042988" y="2133600"/>
            <a:ext cx="693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rgbClr val="FF0000"/>
                </a:solidFill>
              </a:rPr>
              <a:t>neu</a:t>
            </a:r>
          </a:p>
        </p:txBody>
      </p:sp>
      <p:sp>
        <p:nvSpPr>
          <p:cNvPr id="25" name="Textfeld 2"/>
          <p:cNvSpPr txBox="1"/>
          <p:nvPr/>
        </p:nvSpPr>
        <p:spPr>
          <a:xfrm>
            <a:off x="1892653" y="551723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2339752" y="551723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2843808" y="551723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386155" y="551723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3851920" y="551723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4355976" y="551723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5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898323" y="551723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6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5364088" y="551723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7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5868144" y="551723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8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6372200" y="551723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9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6876256" y="5517232"/>
            <a:ext cx="421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5068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1A4C-0AC0-E145-81CD-2ABDA55C212D}" type="slidenum">
              <a:rPr lang="de-DE"/>
              <a:pPr/>
              <a:t>7</a:t>
            </a:fld>
            <a:endParaRPr lang="de-DE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Hashing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Linearer Sondierung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400" dirty="0">
                <a:solidFill>
                  <a:schemeClr val="hlink"/>
                </a:solidFill>
              </a:rPr>
              <a:t>T: </a:t>
            </a:r>
            <a:r>
              <a:rPr lang="de-DE" sz="2400" dirty="0"/>
              <a:t>Array</a:t>
            </a:r>
            <a:r>
              <a:rPr lang="de-DE" sz="2400" dirty="0">
                <a:solidFill>
                  <a:schemeClr val="hlink"/>
                </a:solidFill>
              </a:rPr>
              <a:t> [0..m-1] </a:t>
            </a:r>
            <a:r>
              <a:rPr lang="de-DE" sz="2400" dirty="0" err="1">
                <a:solidFill>
                  <a:srgbClr val="009899"/>
                </a:solidFill>
              </a:rPr>
              <a:t>of</a:t>
            </a:r>
            <a:r>
              <a:rPr lang="de-DE" sz="2400" dirty="0">
                <a:solidFill>
                  <a:srgbClr val="009899"/>
                </a:solidFill>
              </a:rPr>
              <a:t> </a:t>
            </a:r>
            <a:r>
              <a:rPr lang="de-DE" sz="2400" dirty="0" err="1">
                <a:solidFill>
                  <a:srgbClr val="009899"/>
                </a:solidFill>
              </a:rPr>
              <a:t>pairs</a:t>
            </a:r>
            <a:r>
              <a:rPr lang="de-DE" sz="2400" dirty="0">
                <a:solidFill>
                  <a:srgbClr val="009899"/>
                </a:solidFill>
              </a:rPr>
              <a:t> (</a:t>
            </a:r>
            <a:r>
              <a:rPr lang="de-DE" sz="2400" dirty="0" err="1">
                <a:solidFill>
                  <a:srgbClr val="009899"/>
                </a:solidFill>
              </a:rPr>
              <a:t>key</a:t>
            </a:r>
            <a:r>
              <a:rPr lang="de-DE" sz="2400" dirty="0">
                <a:solidFill>
                  <a:srgbClr val="009899"/>
                </a:solidFill>
              </a:rPr>
              <a:t>, Element</a:t>
            </a:r>
            <a:r>
              <a:rPr lang="de-DE" sz="2400" dirty="0">
                <a:solidFill>
                  <a:schemeClr val="hlink"/>
                </a:solidFill>
              </a:rPr>
              <a:t>)    </a:t>
            </a:r>
            <a:r>
              <a:rPr lang="de-DE" sz="2400" dirty="0">
                <a:solidFill>
                  <a:srgbClr val="FF0000"/>
                </a:solidFill>
              </a:rPr>
              <a:t>// m&gt;</a:t>
            </a:r>
            <a:r>
              <a:rPr lang="de-DE" sz="2400" dirty="0" err="1">
                <a:solidFill>
                  <a:srgbClr val="FF0000"/>
                </a:solidFill>
              </a:rPr>
              <a:t>n</a:t>
            </a:r>
            <a:endParaRPr lang="de-DE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 err="1"/>
              <a:t>procedure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insert</a:t>
            </a:r>
            <a:r>
              <a:rPr lang="de-DE" sz="2400" dirty="0"/>
              <a:t>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, </a:t>
            </a:r>
            <a:r>
              <a:rPr lang="de-DE" sz="2400" dirty="0" err="1">
                <a:solidFill>
                  <a:schemeClr val="hlink"/>
                </a:solidFill>
              </a:rPr>
              <a:t>d:Dictionary</a:t>
            </a:r>
            <a:r>
              <a:rPr lang="de-DE" sz="2400" dirty="0"/>
              <a:t>)</a:t>
            </a:r>
            <a:br>
              <a:rPr lang="de-DE" sz="2400" dirty="0"/>
            </a:br>
            <a:r>
              <a:rPr lang="de-DE" sz="2400" dirty="0">
                <a:solidFill>
                  <a:srgbClr val="3C8C93"/>
                </a:solidFill>
              </a:rPr>
              <a:t>T := </a:t>
            </a:r>
            <a:r>
              <a:rPr lang="de-DE" sz="2400" dirty="0" err="1">
                <a:solidFill>
                  <a:srgbClr val="3C8C93"/>
                </a:solidFill>
              </a:rPr>
              <a:t>internalRepr</a:t>
            </a:r>
            <a:r>
              <a:rPr lang="de-DE" sz="2400" dirty="0">
                <a:solidFill>
                  <a:srgbClr val="3C8C93"/>
                </a:solidFill>
              </a:rPr>
              <a:t>(d); </a:t>
            </a:r>
            <a:r>
              <a:rPr lang="de-DE" sz="2400" dirty="0">
                <a:solidFill>
                  <a:schemeClr val="hlink"/>
                </a:solidFill>
              </a:rPr>
              <a:t>i := h(</a:t>
            </a:r>
            <a:r>
              <a:rPr lang="de-DE" sz="2400" dirty="0" err="1">
                <a:solidFill>
                  <a:schemeClr val="hlink"/>
                </a:solidFill>
              </a:rPr>
              <a:t>k</a:t>
            </a:r>
            <a:r>
              <a:rPr lang="de-DE" sz="2400" dirty="0">
                <a:solidFill>
                  <a:schemeClr val="hlink"/>
                </a:solidFill>
              </a:rPr>
              <a:t>)</a:t>
            </a:r>
            <a:br>
              <a:rPr lang="de-DE" sz="2400" dirty="0"/>
            </a:br>
            <a:r>
              <a:rPr lang="de-DE" sz="2400" dirty="0" err="1"/>
              <a:t>while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T[i]&lt;&gt;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sz="2400" dirty="0"/>
              <a:t> &amp; </a:t>
            </a:r>
            <a:r>
              <a:rPr lang="de-DE" sz="2400" dirty="0" err="1">
                <a:solidFill>
                  <a:schemeClr val="hlink"/>
                </a:solidFill>
              </a:rPr>
              <a:t>first</a:t>
            </a:r>
            <a:r>
              <a:rPr lang="de-DE" sz="2400" dirty="0">
                <a:solidFill>
                  <a:schemeClr val="hlink"/>
                </a:solidFill>
              </a:rPr>
              <a:t>(T[i])&lt;&gt;</a:t>
            </a:r>
            <a:r>
              <a:rPr lang="de-DE" sz="2400" dirty="0" err="1">
                <a:solidFill>
                  <a:schemeClr val="hlink"/>
                </a:solidFill>
              </a:rPr>
              <a:t>k</a:t>
            </a:r>
            <a:r>
              <a:rPr lang="de-DE" sz="2400" dirty="0"/>
              <a:t> do </a:t>
            </a:r>
            <a:br>
              <a:rPr lang="de-DE" sz="2400" dirty="0"/>
            </a:br>
            <a:r>
              <a:rPr lang="de-DE" sz="2400" dirty="0"/>
              <a:t>    </a:t>
            </a:r>
            <a:r>
              <a:rPr lang="de-DE" sz="2400" dirty="0">
                <a:solidFill>
                  <a:schemeClr val="hlink"/>
                </a:solidFill>
              </a:rPr>
              <a:t>i := (i+1) </a:t>
            </a:r>
            <a:r>
              <a:rPr lang="de-DE" sz="2400" dirty="0" err="1">
                <a:solidFill>
                  <a:schemeClr val="hlink"/>
                </a:solidFill>
              </a:rPr>
              <a:t>mod</a:t>
            </a:r>
            <a:r>
              <a:rPr lang="de-DE" sz="2400" dirty="0">
                <a:solidFill>
                  <a:schemeClr val="hlink"/>
                </a:solidFill>
              </a:rPr>
              <a:t> </a:t>
            </a:r>
            <a:r>
              <a:rPr lang="de-DE" sz="2400" dirty="0" err="1">
                <a:solidFill>
                  <a:schemeClr val="hlink"/>
                </a:solidFill>
              </a:rPr>
              <a:t>length</a:t>
            </a:r>
            <a:r>
              <a:rPr lang="de-DE" sz="2400" dirty="0">
                <a:solidFill>
                  <a:schemeClr val="hlink"/>
                </a:solidFill>
              </a:rPr>
              <a:t>(d)</a:t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>
                <a:solidFill>
                  <a:schemeClr val="hlink"/>
                </a:solidFill>
              </a:rPr>
              <a:t>T[i] := (</a:t>
            </a:r>
            <a:r>
              <a:rPr lang="de-DE" sz="2400" dirty="0" err="1">
                <a:solidFill>
                  <a:schemeClr val="hlink"/>
                </a:solidFill>
              </a:rPr>
              <a:t>k</a:t>
            </a:r>
            <a:r>
              <a:rPr lang="de-DE" sz="2400" dirty="0">
                <a:solidFill>
                  <a:schemeClr val="hlink"/>
                </a:solidFill>
              </a:rPr>
              <a:t>, 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24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 err="1"/>
              <a:t>function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lookup</a:t>
            </a:r>
            <a:r>
              <a:rPr lang="de-DE" sz="2400" dirty="0"/>
              <a:t>(</a:t>
            </a:r>
            <a:r>
              <a:rPr lang="de-DE" sz="2400" dirty="0" err="1">
                <a:solidFill>
                  <a:schemeClr val="hlink"/>
                </a:solidFill>
              </a:rPr>
              <a:t>k</a:t>
            </a:r>
            <a:r>
              <a:rPr lang="de-DE" sz="2400" dirty="0">
                <a:solidFill>
                  <a:schemeClr val="hlink"/>
                </a:solidFill>
              </a:rPr>
              <a:t>, </a:t>
            </a:r>
            <a:r>
              <a:rPr lang="de-DE" sz="2400" dirty="0" err="1">
                <a:solidFill>
                  <a:schemeClr val="hlink"/>
                </a:solidFill>
              </a:rPr>
              <a:t>d:Dictionary</a:t>
            </a:r>
            <a:r>
              <a:rPr lang="de-DE" sz="2400" dirty="0"/>
              <a:t>) </a:t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>
                <a:solidFill>
                  <a:schemeClr val="hlink"/>
                </a:solidFill>
              </a:rPr>
              <a:t>i:=h(</a:t>
            </a:r>
            <a:r>
              <a:rPr lang="de-DE" sz="2400" dirty="0" err="1">
                <a:solidFill>
                  <a:schemeClr val="hlink"/>
                </a:solidFill>
              </a:rPr>
              <a:t>k</a:t>
            </a:r>
            <a:r>
              <a:rPr lang="de-DE" sz="2400" dirty="0">
                <a:solidFill>
                  <a:schemeClr val="hlink"/>
                </a:solidFill>
              </a:rPr>
              <a:t>)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; T:=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internalRepr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(d)</a:t>
            </a:r>
            <a:br>
              <a:rPr lang="de-DE" sz="2400" dirty="0"/>
            </a:br>
            <a:r>
              <a:rPr lang="de-DE" sz="2400" dirty="0" err="1"/>
              <a:t>while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T[i]&lt;&gt;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sz="2400" dirty="0">
                <a:solidFill>
                  <a:schemeClr val="hlink"/>
                </a:solidFill>
              </a:rPr>
              <a:t> </a:t>
            </a:r>
            <a:r>
              <a:rPr lang="de-DE" sz="2400" dirty="0"/>
              <a:t>&amp;</a:t>
            </a:r>
            <a:r>
              <a:rPr lang="de-DE" sz="2400" dirty="0">
                <a:solidFill>
                  <a:schemeClr val="hlink"/>
                </a:solidFill>
              </a:rPr>
              <a:t> </a:t>
            </a:r>
            <a:r>
              <a:rPr lang="de-DE" sz="2400" dirty="0" err="1">
                <a:solidFill>
                  <a:schemeClr val="hlink"/>
                </a:solidFill>
              </a:rPr>
              <a:t>first</a:t>
            </a:r>
            <a:r>
              <a:rPr lang="de-DE" sz="2400" dirty="0">
                <a:solidFill>
                  <a:schemeClr val="hlink"/>
                </a:solidFill>
              </a:rPr>
              <a:t>(T[i])&lt;&gt;</a:t>
            </a:r>
            <a:r>
              <a:rPr lang="de-DE" sz="2400" dirty="0" err="1">
                <a:solidFill>
                  <a:schemeClr val="hlink"/>
                </a:solidFill>
              </a:rPr>
              <a:t>k</a:t>
            </a:r>
            <a:r>
              <a:rPr lang="de-DE" sz="2400" dirty="0"/>
              <a:t> do </a:t>
            </a:r>
            <a:br>
              <a:rPr lang="de-DE" sz="2400" dirty="0"/>
            </a:br>
            <a:r>
              <a:rPr lang="de-DE" sz="2400" dirty="0"/>
              <a:t>    </a:t>
            </a:r>
            <a:r>
              <a:rPr lang="de-DE" sz="2400" dirty="0">
                <a:solidFill>
                  <a:schemeClr val="hlink"/>
                </a:solidFill>
              </a:rPr>
              <a:t>i:=(i+1) </a:t>
            </a:r>
            <a:r>
              <a:rPr lang="de-DE" sz="2400" dirty="0" err="1">
                <a:solidFill>
                  <a:schemeClr val="hlink"/>
                </a:solidFill>
              </a:rPr>
              <a:t>mod</a:t>
            </a:r>
            <a:r>
              <a:rPr lang="de-DE" sz="2400" dirty="0">
                <a:solidFill>
                  <a:schemeClr val="hlink"/>
                </a:solidFill>
              </a:rPr>
              <a:t> </a:t>
            </a:r>
            <a:r>
              <a:rPr lang="de-DE" sz="2400" dirty="0" err="1">
                <a:solidFill>
                  <a:schemeClr val="hlink"/>
                </a:solidFill>
              </a:rPr>
              <a:t>length</a:t>
            </a:r>
            <a:r>
              <a:rPr lang="de-DE" sz="2400" dirty="0">
                <a:solidFill>
                  <a:schemeClr val="hlink"/>
                </a:solidFill>
              </a:rPr>
              <a:t>(d)</a:t>
            </a:r>
            <a:br>
              <a:rPr lang="de-DE" sz="2400" dirty="0"/>
            </a:br>
            <a:r>
              <a:rPr lang="de-DE" sz="2400" dirty="0" err="1"/>
              <a:t>return</a:t>
            </a:r>
            <a:r>
              <a:rPr lang="de-DE" sz="2400" dirty="0"/>
              <a:t> </a:t>
            </a:r>
            <a:r>
              <a:rPr lang="de-DE" sz="2400" dirty="0" err="1">
                <a:solidFill>
                  <a:srgbClr val="009899"/>
                </a:solidFill>
              </a:rPr>
              <a:t>second</a:t>
            </a:r>
            <a:r>
              <a:rPr lang="de-DE" sz="2400" dirty="0">
                <a:solidFill>
                  <a:srgbClr val="009899"/>
                </a:solidFill>
              </a:rPr>
              <a:t>(T[i])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24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59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F3EA-CB05-104E-AF93-C7D7C7E6FA3B}" type="slidenum">
              <a:rPr lang="de-DE"/>
              <a:pPr/>
              <a:t>8</a:t>
            </a:fld>
            <a:endParaRPr lang="de-DE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Hashing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Linearer Sondierung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rgbClr val="FF0000"/>
                </a:solidFill>
              </a:rPr>
              <a:t>Problem: Löschen von Elementen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de-DE" sz="1600" dirty="0">
              <a:solidFill>
                <a:srgbClr val="FF0000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Lösungen: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/>
              <a:t>Verbiete Löschungen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/>
              <a:t>Markiere Position als gelöscht mit speziellem Zeichen (ungleich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sz="2800" dirty="0"/>
              <a:t>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/>
              <a:t>Stelle die folgende </a:t>
            </a:r>
            <a:r>
              <a:rPr lang="de-DE" sz="2800" dirty="0">
                <a:solidFill>
                  <a:srgbClr val="FF0000"/>
                </a:solidFill>
              </a:rPr>
              <a:t>Invariante</a:t>
            </a:r>
            <a:r>
              <a:rPr lang="de-DE" sz="2800" dirty="0"/>
              <a:t> sicher:</a:t>
            </a:r>
            <a:br>
              <a:rPr lang="de-DE" sz="2800" dirty="0"/>
            </a:br>
            <a:r>
              <a:rPr lang="de-DE" sz="2800" dirty="0"/>
              <a:t>Für jedes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>
                <a:solidFill>
                  <a:schemeClr val="hlink"/>
                </a:solidFill>
              </a:rPr>
              <a:t> S</a:t>
            </a:r>
            <a:r>
              <a:rPr lang="de-DE" sz="2800" dirty="0"/>
              <a:t> mit idealer Position </a:t>
            </a:r>
            <a:r>
              <a:rPr lang="de-DE" sz="2800" dirty="0">
                <a:solidFill>
                  <a:schemeClr val="hlink"/>
                </a:solidFill>
              </a:rPr>
              <a:t>i=h(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und aktueller Position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j</a:t>
            </a:r>
            <a:r>
              <a:rPr lang="de-DE" sz="2800" dirty="0"/>
              <a:t> gilt</a:t>
            </a:r>
            <a:br>
              <a:rPr lang="de-DE" sz="2800" dirty="0"/>
            </a:br>
            <a:br>
              <a:rPr lang="de-DE" sz="1600" dirty="0"/>
            </a:br>
            <a:r>
              <a:rPr lang="de-DE" sz="2800" dirty="0"/>
              <a:t>             </a:t>
            </a:r>
            <a:r>
              <a:rPr lang="de-DE" sz="2800" dirty="0">
                <a:solidFill>
                  <a:schemeClr val="hlink"/>
                </a:solidFill>
              </a:rPr>
              <a:t>T[i],T[i+1]…,T[</a:t>
            </a:r>
            <a:r>
              <a:rPr lang="de-DE" sz="2800" dirty="0" err="1">
                <a:solidFill>
                  <a:schemeClr val="hlink"/>
                </a:solidFill>
              </a:rPr>
              <a:t>j</a:t>
            </a:r>
            <a:r>
              <a:rPr lang="de-DE" sz="2800" dirty="0">
                <a:solidFill>
                  <a:schemeClr val="hlink"/>
                </a:solidFill>
              </a:rPr>
              <a:t>]</a:t>
            </a:r>
            <a:r>
              <a:rPr lang="de-DE" sz="2800" dirty="0"/>
              <a:t> sind besetzt</a:t>
            </a:r>
          </a:p>
        </p:txBody>
      </p:sp>
    </p:spTree>
    <p:extLst>
      <p:ext uri="{BB962C8B-B14F-4D97-AF65-F5344CB8AC3E}">
        <p14:creationId xmlns:p14="http://schemas.microsoft.com/office/powerpoint/2010/main" val="223792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Nachteile der Linearen Sondierung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Sondierungssequenzen werden mit der Zeit länger</a:t>
            </a:r>
          </a:p>
          <a:p>
            <a:pPr lvl="1"/>
            <a:r>
              <a:rPr lang="de-DE" dirty="0"/>
              <a:t>Schlüssel tendieren zur Häufung in einem Teil der Tabelle</a:t>
            </a:r>
          </a:p>
          <a:p>
            <a:pPr lvl="1"/>
            <a:r>
              <a:rPr lang="de-DE" dirty="0"/>
              <a:t>Schlüssel, die in den Cluster </a:t>
            </a:r>
            <a:r>
              <a:rPr lang="de-DE" dirty="0" err="1"/>
              <a:t>gehasht</a:t>
            </a:r>
            <a:r>
              <a:rPr lang="de-DE" dirty="0"/>
              <a:t> werden, </a:t>
            </a:r>
            <a:br>
              <a:rPr lang="de-DE" dirty="0"/>
            </a:br>
            <a:r>
              <a:rPr lang="de-DE" dirty="0"/>
              <a:t>am Ende des Clusters gespeichert 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>
                <a:sym typeface="Wingdings"/>
              </a:rPr>
              <a:t> </a:t>
            </a:r>
            <a:r>
              <a:rPr lang="de-DE" dirty="0"/>
              <a:t>vergrößern damit den Cluster)</a:t>
            </a:r>
          </a:p>
          <a:p>
            <a:pPr lvl="1"/>
            <a:r>
              <a:rPr lang="de-DE" dirty="0"/>
              <a:t>Seiteneffekt</a:t>
            </a:r>
          </a:p>
          <a:p>
            <a:pPr lvl="2"/>
            <a:r>
              <a:rPr lang="de-DE" dirty="0"/>
              <a:t>Andere Schlüssel sind auch betroffen, falls sie in die Nachbarschaft </a:t>
            </a:r>
            <a:r>
              <a:rPr lang="de-DE" dirty="0" err="1"/>
              <a:t>gehasht</a:t>
            </a:r>
            <a:r>
              <a:rPr lang="de-DE" dirty="0"/>
              <a:t> werden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9EB4CD31-77A3-2C44-8B3A-B51BA16ADD55}" type="slidenum">
              <a:rPr lang="de-DE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2679840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2922</TotalTime>
  <Words>2145</Words>
  <Application>Microsoft Macintosh PowerPoint</Application>
  <PresentationFormat>On-screen Show (4:3)</PresentationFormat>
  <Paragraphs>397</Paragraphs>
  <Slides>36</Slides>
  <Notes>1</Notes>
  <HiddenSlides>1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50" baseType="lpstr">
      <vt:lpstr>Arial</vt:lpstr>
      <vt:lpstr>Calibri</vt:lpstr>
      <vt:lpstr>Cambria Math</vt:lpstr>
      <vt:lpstr>Chalkduster</vt:lpstr>
      <vt:lpstr>cmsy10</vt:lpstr>
      <vt:lpstr>Myriad Pro</vt:lpstr>
      <vt:lpstr>Symbol</vt:lpstr>
      <vt:lpstr>Tahoma</vt:lpstr>
      <vt:lpstr>Times New Roman</vt:lpstr>
      <vt:lpstr>Wingdings</vt:lpstr>
      <vt:lpstr>7_Standarddesign</vt:lpstr>
      <vt:lpstr>Formel</vt:lpstr>
      <vt:lpstr>Equation</vt:lpstr>
      <vt:lpstr>Clip</vt:lpstr>
      <vt:lpstr>Algorithmen und Datenstrukturen</vt:lpstr>
      <vt:lpstr>Dictionaries: Assoziation von Objekten</vt:lpstr>
      <vt:lpstr>Offene Adressierung</vt:lpstr>
      <vt:lpstr>Offene Adressierung</vt:lpstr>
      <vt:lpstr>Einfügung von x: Lineares Sondieren</vt:lpstr>
      <vt:lpstr>Hashing with Linearer Sondierung (Linear Probing)</vt:lpstr>
      <vt:lpstr>Hashing with Linearer Sondierung</vt:lpstr>
      <vt:lpstr>Hashing with Linearer Sondierung</vt:lpstr>
      <vt:lpstr>Nachteile der Linearen Sondierung</vt:lpstr>
      <vt:lpstr>Analyse der offenen Adressierung</vt:lpstr>
      <vt:lpstr>Analyse der erfolglosen Suche</vt:lpstr>
      <vt:lpstr>Beweis [AuD M. Hofmann LMU 06]</vt:lpstr>
      <vt:lpstr>Analyse der erfolgreichen Suche</vt:lpstr>
      <vt:lpstr>Analyse der erfolgreichen Suche</vt:lpstr>
      <vt:lpstr>Zufälliges Sondieren</vt:lpstr>
      <vt:lpstr>Vergleich mit zufälligem Sondieren</vt:lpstr>
      <vt:lpstr>Quadratisches Sondieren</vt:lpstr>
      <vt:lpstr>Löschen von Einträgen bei Quadr. Sondierung</vt:lpstr>
      <vt:lpstr>Analyse Quadratisches Sondieren</vt:lpstr>
      <vt:lpstr>Review Hashing</vt:lpstr>
      <vt:lpstr>Doppel-Hashing</vt:lpstr>
      <vt:lpstr>Praktische Effizienz von doppeltem Hashing</vt:lpstr>
      <vt:lpstr>Analyse Hashing</vt:lpstr>
      <vt:lpstr>Vergleiche</vt:lpstr>
      <vt:lpstr>Überblick: Assoziation von Objekten</vt:lpstr>
      <vt:lpstr>Statisches Wörterbuch</vt:lpstr>
      <vt:lpstr>Statisches Wörterbuch (FKS-Hashing)</vt:lpstr>
      <vt:lpstr>Statisches Wörterbuch</vt:lpstr>
      <vt:lpstr>Statisches Wörterbuch</vt:lpstr>
      <vt:lpstr>Hashing: Prüfsummen und Verschlüsselung</vt:lpstr>
      <vt:lpstr>Vermeidung schwieriger Eingaben</vt:lpstr>
      <vt:lpstr>Änderung der Hashfunktion bei Hashtabelle</vt:lpstr>
      <vt:lpstr>Universelles Hashing1</vt:lpstr>
      <vt:lpstr>Universelles Hashing</vt:lpstr>
      <vt:lpstr>PowerPoint Presentation</vt:lpstr>
      <vt:lpstr>Zusammenfassung: Assoziation von Objekten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1568</cp:revision>
  <cp:lastPrinted>2015-06-03T13:00:33Z</cp:lastPrinted>
  <dcterms:created xsi:type="dcterms:W3CDTF">2010-04-27T12:26:40Z</dcterms:created>
  <dcterms:modified xsi:type="dcterms:W3CDTF">2020-04-24T11:21:56Z</dcterms:modified>
</cp:coreProperties>
</file>