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3"/>
  </p:notesMasterIdLst>
  <p:handoutMasterIdLst>
    <p:handoutMasterId r:id="rId44"/>
  </p:handoutMasterIdLst>
  <p:sldIdLst>
    <p:sldId id="273" r:id="rId2"/>
    <p:sldId id="466" r:id="rId3"/>
    <p:sldId id="275" r:id="rId4"/>
    <p:sldId id="276" r:id="rId5"/>
    <p:sldId id="277" r:id="rId6"/>
    <p:sldId id="278" r:id="rId7"/>
    <p:sldId id="279" r:id="rId8"/>
    <p:sldId id="280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502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  <p:sldId id="312" r:id="rId36"/>
    <p:sldId id="470" r:id="rId37"/>
    <p:sldId id="472" r:id="rId38"/>
    <p:sldId id="313" r:id="rId39"/>
    <p:sldId id="314" r:id="rId40"/>
    <p:sldId id="315" r:id="rId41"/>
    <p:sldId id="503" r:id="rId4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333398"/>
    <a:srgbClr val="0409FF"/>
    <a:srgbClr val="215968"/>
    <a:srgbClr val="FFA79D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4830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97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28.04.20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28.04.20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5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41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451D700-6EDD-7D4A-903D-5943D48E7FC0}" type="datetime1">
              <a:rPr lang="de-DE"/>
              <a:pPr/>
              <a:t>28.04.20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Kapitel 7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19956-C9CC-D048-9419-B5698BDD18F3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15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14.in.tum.de/lehre/2008WS/ea/index.html.d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 dirty="0">
                <a:cs typeface="+mn-cs"/>
              </a:rPr>
              <a:t>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43B0CD-E318-9141-A048-7B8AA9CB622C}"/>
              </a:ext>
            </a:extLst>
          </p:cNvPr>
          <p:cNvSpPr txBox="1"/>
          <p:nvPr/>
        </p:nvSpPr>
        <p:spPr>
          <a:xfrm>
            <a:off x="4060481" y="232110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Graphen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AD3DA-BDA7-7048-90B0-F0E762946B4F}" type="slidenum">
              <a:rPr lang="de-DE"/>
              <a:pPr/>
              <a:t>10</a:t>
            </a:fld>
            <a:endParaRPr lang="de-DE"/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Operationen auf Graphen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2800" dirty="0"/>
              <a:t>Anzahl der Knoten oft </a:t>
            </a:r>
            <a:r>
              <a:rPr lang="de-DE" sz="2800" dirty="0">
                <a:solidFill>
                  <a:schemeClr val="accent2"/>
                </a:solidFill>
              </a:rPr>
              <a:t>fest</a:t>
            </a:r>
            <a:r>
              <a:rPr lang="de-DE" sz="2800" dirty="0"/>
              <a:t>. In diesem Fall:</a:t>
            </a:r>
          </a:p>
          <a:p>
            <a:r>
              <a:rPr lang="de-DE" sz="2800" dirty="0">
                <a:solidFill>
                  <a:schemeClr val="hlink"/>
                </a:solidFill>
              </a:rPr>
              <a:t>V={1,…,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}</a:t>
            </a:r>
            <a:r>
              <a:rPr lang="de-DE" sz="2800" dirty="0"/>
              <a:t> (Knoten hintereinander nummeriert, identifiziert durch ihren Schlüssel aus </a:t>
            </a:r>
            <a:r>
              <a:rPr lang="de-DE" sz="2800" dirty="0">
                <a:solidFill>
                  <a:schemeClr val="hlink"/>
                </a:solidFill>
              </a:rPr>
              <a:t>{1,…,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}</a:t>
            </a:r>
            <a:r>
              <a:rPr lang="de-DE" sz="2800" dirty="0"/>
              <a:t>)</a:t>
            </a:r>
          </a:p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Relevante Operationen:</a:t>
            </a:r>
          </a:p>
          <a:p>
            <a:r>
              <a:rPr lang="de-DE" sz="2800" dirty="0" err="1">
                <a:solidFill>
                  <a:srgbClr val="FF0000"/>
                </a:solidFill>
              </a:rPr>
              <a:t>insert</a:t>
            </a:r>
            <a:r>
              <a:rPr lang="de-DE" sz="2800" dirty="0"/>
              <a:t>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, G</a:t>
            </a:r>
            <a:r>
              <a:rPr lang="de-DE" sz="2800" dirty="0"/>
              <a:t>): </a:t>
            </a:r>
            <a:r>
              <a:rPr lang="de-DE" sz="2800" dirty="0">
                <a:solidFill>
                  <a:schemeClr val="hlink"/>
                </a:solidFill>
              </a:rPr>
              <a:t>E:=E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⋃</a:t>
            </a:r>
            <a:r>
              <a:rPr lang="de-DE" sz="2800" dirty="0">
                <a:solidFill>
                  <a:schemeClr val="hlink"/>
                </a:solidFill>
              </a:rPr>
              <a:t> {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}</a:t>
            </a:r>
            <a:endParaRPr lang="de-DE" sz="2800" dirty="0"/>
          </a:p>
          <a:p>
            <a:r>
              <a:rPr lang="de-DE" sz="2800" dirty="0" err="1">
                <a:solidFill>
                  <a:srgbClr val="FF0000"/>
                </a:solidFill>
              </a:rPr>
              <a:t>remove</a:t>
            </a:r>
            <a:r>
              <a:rPr lang="de-DE" sz="2800" dirty="0"/>
              <a:t>(</a:t>
            </a:r>
            <a:r>
              <a:rPr lang="de-DE" sz="2800" dirty="0">
                <a:solidFill>
                  <a:schemeClr val="hlink"/>
                </a:solidFill>
              </a:rPr>
              <a:t>i, </a:t>
            </a:r>
            <a:r>
              <a:rPr lang="de-DE" sz="2800" dirty="0" err="1">
                <a:solidFill>
                  <a:schemeClr val="hlink"/>
                </a:solidFill>
              </a:rPr>
              <a:t>j</a:t>
            </a:r>
            <a:r>
              <a:rPr lang="de-DE" sz="2800" dirty="0">
                <a:solidFill>
                  <a:schemeClr val="hlink"/>
                </a:solidFill>
              </a:rPr>
              <a:t>, G</a:t>
            </a:r>
            <a:r>
              <a:rPr lang="de-DE" sz="2800" dirty="0"/>
              <a:t>):  </a:t>
            </a:r>
            <a:r>
              <a:rPr lang="de-DE" sz="2800" dirty="0">
                <a:solidFill>
                  <a:schemeClr val="hlink"/>
                </a:solidFill>
              </a:rPr>
              <a:t>E:=E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\ </a:t>
            </a:r>
            <a:r>
              <a:rPr lang="de-DE" sz="2800" dirty="0">
                <a:solidFill>
                  <a:schemeClr val="hlink"/>
                </a:solidFill>
              </a:rPr>
              <a:t>{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} </a:t>
            </a:r>
            <a:r>
              <a:rPr lang="de-DE" sz="2800" dirty="0"/>
              <a:t>für die Kante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=(i, </a:t>
            </a:r>
            <a:r>
              <a:rPr lang="de-DE" sz="2800" dirty="0" err="1">
                <a:solidFill>
                  <a:schemeClr val="hlink"/>
                </a:solidFill>
              </a:rPr>
              <a:t>j</a:t>
            </a:r>
            <a:r>
              <a:rPr lang="de-DE" sz="2800" dirty="0">
                <a:solidFill>
                  <a:schemeClr val="hlink"/>
                </a:solidFill>
              </a:rPr>
              <a:t>) </a:t>
            </a:r>
          </a:p>
          <a:p>
            <a:r>
              <a:rPr lang="de-DE" sz="2800" dirty="0">
                <a:solidFill>
                  <a:srgbClr val="FF0000"/>
                </a:solidFill>
              </a:rPr>
              <a:t>find</a:t>
            </a:r>
            <a:r>
              <a:rPr lang="de-DE" sz="2800" dirty="0"/>
              <a:t>(</a:t>
            </a:r>
            <a:r>
              <a:rPr lang="de-DE" sz="2800" dirty="0">
                <a:solidFill>
                  <a:schemeClr val="hlink"/>
                </a:solidFill>
              </a:rPr>
              <a:t>i, </a:t>
            </a:r>
            <a:r>
              <a:rPr lang="de-DE" sz="2800" dirty="0" err="1">
                <a:solidFill>
                  <a:schemeClr val="hlink"/>
                </a:solidFill>
              </a:rPr>
              <a:t>j</a:t>
            </a:r>
            <a:r>
              <a:rPr lang="de-DE" sz="2800" dirty="0">
                <a:solidFill>
                  <a:schemeClr val="hlink"/>
                </a:solidFill>
              </a:rPr>
              <a:t>, G</a:t>
            </a:r>
            <a:r>
              <a:rPr lang="de-DE" sz="2800" dirty="0"/>
              <a:t>): gib Kante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=(i, </a:t>
            </a:r>
            <a:r>
              <a:rPr lang="de-DE" sz="2800" dirty="0" err="1">
                <a:solidFill>
                  <a:schemeClr val="hlink"/>
                </a:solidFill>
              </a:rPr>
              <a:t>j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aus</a:t>
            </a:r>
          </a:p>
        </p:txBody>
      </p:sp>
    </p:spTree>
    <p:extLst>
      <p:ext uri="{BB962C8B-B14F-4D97-AF65-F5344CB8AC3E}">
        <p14:creationId xmlns:p14="http://schemas.microsoft.com/office/powerpoint/2010/main" val="204291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B625-23EB-7340-8F38-4D4D61102166}" type="slidenum">
              <a:rPr lang="de-DE"/>
              <a:pPr/>
              <a:t>11</a:t>
            </a:fld>
            <a:endParaRPr lang="de-DE"/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Operationen auf Graphen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/>
              <a:t>Anzahl der Knoten </a:t>
            </a:r>
            <a:r>
              <a:rPr lang="de-DE" dirty="0">
                <a:solidFill>
                  <a:schemeClr val="accent2"/>
                </a:solidFill>
              </a:rPr>
              <a:t>variabel</a:t>
            </a:r>
            <a:r>
              <a:rPr lang="de-DE" dirty="0"/>
              <a:t>:</a:t>
            </a:r>
          </a:p>
          <a:p>
            <a:r>
              <a:rPr lang="de-DE" dirty="0" err="1">
                <a:solidFill>
                  <a:schemeClr val="accent2"/>
                </a:solidFill>
              </a:rPr>
              <a:t>Hashing</a:t>
            </a:r>
            <a:r>
              <a:rPr lang="de-DE" dirty="0">
                <a:solidFill>
                  <a:schemeClr val="accent2"/>
                </a:solidFill>
              </a:rPr>
              <a:t> </a:t>
            </a:r>
            <a:r>
              <a:rPr lang="de-DE" dirty="0"/>
              <a:t>kann verwendet werden, um Schlüssel von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Knoten in Bereich </a:t>
            </a:r>
            <a:r>
              <a:rPr lang="de-DE" dirty="0">
                <a:solidFill>
                  <a:schemeClr val="hlink"/>
                </a:solidFill>
              </a:rPr>
              <a:t>{1,…,O(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)}</a:t>
            </a:r>
            <a:r>
              <a:rPr lang="de-DE" dirty="0"/>
              <a:t> zu </a:t>
            </a:r>
            <a:r>
              <a:rPr lang="de-DE" dirty="0" err="1"/>
              <a:t>hashen</a:t>
            </a:r>
            <a:endParaRPr lang="de-DE" dirty="0"/>
          </a:p>
          <a:p>
            <a:r>
              <a:rPr lang="de-DE" dirty="0"/>
              <a:t>Damit kann variabler Fall auf den Fall einer statischen Knotenmenge reduziert werden. (Nur </a:t>
            </a:r>
            <a:r>
              <a:rPr lang="de-DE" dirty="0">
                <a:solidFill>
                  <a:schemeClr val="hlink"/>
                </a:solidFill>
              </a:rPr>
              <a:t>O(1)-</a:t>
            </a:r>
            <a:r>
              <a:rPr lang="de-DE" dirty="0"/>
              <a:t>Vergrößerung gegenüber statischer Datenstruktur)</a:t>
            </a:r>
          </a:p>
        </p:txBody>
      </p:sp>
    </p:spTree>
    <p:extLst>
      <p:ext uri="{BB962C8B-B14F-4D97-AF65-F5344CB8AC3E}">
        <p14:creationId xmlns:p14="http://schemas.microsoft.com/office/powerpoint/2010/main" val="1127005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EA74-6211-BA49-BFDE-F528561CE0A8}" type="slidenum">
              <a:rPr lang="de-DE"/>
              <a:pPr/>
              <a:t>12</a:t>
            </a:fld>
            <a:endParaRPr lang="de-DE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Operationen auf Graphen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Im Folgenden: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Konzentration auf statische Anzahl an Knoten.</a:t>
            </a:r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Parameter für Laufzeitanalyse:</a:t>
            </a:r>
          </a:p>
          <a:p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: Anzahl Knoten</a:t>
            </a:r>
          </a:p>
          <a:p>
            <a:r>
              <a:rPr lang="de-DE" dirty="0">
                <a:solidFill>
                  <a:schemeClr val="hlink"/>
                </a:solidFill>
              </a:rPr>
              <a:t>m</a:t>
            </a:r>
            <a:r>
              <a:rPr lang="de-DE" dirty="0"/>
              <a:t>: Anzahl Kanten</a:t>
            </a:r>
          </a:p>
          <a:p>
            <a:r>
              <a:rPr lang="de-DE" dirty="0">
                <a:solidFill>
                  <a:schemeClr val="hlink"/>
                </a:solidFill>
              </a:rPr>
              <a:t>d</a:t>
            </a:r>
            <a:r>
              <a:rPr lang="de-DE" dirty="0"/>
              <a:t>: maximaler Knotengrad (maximale Anzahl ausgehender Kanten von Knoten)</a:t>
            </a:r>
          </a:p>
        </p:txBody>
      </p:sp>
    </p:spTree>
    <p:extLst>
      <p:ext uri="{BB962C8B-B14F-4D97-AF65-F5344CB8AC3E}">
        <p14:creationId xmlns:p14="http://schemas.microsoft.com/office/powerpoint/2010/main" val="557819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0A73C-B622-B64B-99DD-0D057F2BA5CE}" type="slidenum">
              <a:rPr lang="de-DE"/>
              <a:pPr/>
              <a:t>13</a:t>
            </a:fld>
            <a:endParaRPr lang="de-DE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Graphrepräsentationen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Sequenz von Kanten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Adjazenzfeld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Adjazenzliste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Adjazenzmatrix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Adjazenzliste + Hashtabelle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Implizite Repräsentationen</a:t>
            </a:r>
          </a:p>
          <a:p>
            <a:pPr marL="609600" indent="-609600">
              <a:buFontTx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96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CBB9-3AE9-A242-9596-7E1C3D1132CE}" type="slidenum">
              <a:rPr lang="de-DE"/>
              <a:pPr/>
              <a:t>14</a:t>
            </a:fld>
            <a:endParaRPr lang="de-DE"/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Graphrepräsentationen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1:</a:t>
            </a:r>
            <a:r>
              <a:rPr lang="de-DE"/>
              <a:t> </a:t>
            </a:r>
            <a:r>
              <a:rPr lang="de-DE">
                <a:solidFill>
                  <a:schemeClr val="accent2"/>
                </a:solidFill>
              </a:rPr>
              <a:t>Sequenz von Kanten</a:t>
            </a:r>
          </a:p>
        </p:txBody>
      </p:sp>
      <p:sp>
        <p:nvSpPr>
          <p:cNvPr id="293892" name="Oval 4"/>
          <p:cNvSpPr>
            <a:spLocks noChangeArrowheads="1"/>
          </p:cNvSpPr>
          <p:nvPr/>
        </p:nvSpPr>
        <p:spPr bwMode="auto">
          <a:xfrm>
            <a:off x="3490913" y="2132856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293893" name="Oval 5"/>
          <p:cNvSpPr>
            <a:spLocks noChangeArrowheads="1"/>
          </p:cNvSpPr>
          <p:nvPr/>
        </p:nvSpPr>
        <p:spPr bwMode="auto">
          <a:xfrm>
            <a:off x="4859338" y="2132856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293894" name="Oval 6"/>
          <p:cNvSpPr>
            <a:spLocks noChangeArrowheads="1"/>
          </p:cNvSpPr>
          <p:nvPr/>
        </p:nvSpPr>
        <p:spPr bwMode="auto">
          <a:xfrm>
            <a:off x="3490913" y="3283794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293895" name="Oval 7"/>
          <p:cNvSpPr>
            <a:spLocks noChangeArrowheads="1"/>
          </p:cNvSpPr>
          <p:nvPr/>
        </p:nvSpPr>
        <p:spPr bwMode="auto">
          <a:xfrm>
            <a:off x="4859338" y="3283794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293897" name="Line 9"/>
          <p:cNvSpPr>
            <a:spLocks noChangeShapeType="1"/>
          </p:cNvSpPr>
          <p:nvPr/>
        </p:nvSpPr>
        <p:spPr bwMode="auto">
          <a:xfrm>
            <a:off x="3922713" y="2348756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898" name="Line 10"/>
          <p:cNvSpPr>
            <a:spLocks noChangeShapeType="1"/>
          </p:cNvSpPr>
          <p:nvPr/>
        </p:nvSpPr>
        <p:spPr bwMode="auto">
          <a:xfrm>
            <a:off x="5075238" y="2564656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899" name="Line 11"/>
          <p:cNvSpPr>
            <a:spLocks noChangeShapeType="1"/>
          </p:cNvSpPr>
          <p:nvPr/>
        </p:nvSpPr>
        <p:spPr bwMode="auto">
          <a:xfrm flipH="1">
            <a:off x="3922713" y="3501281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00" name="Line 12"/>
          <p:cNvSpPr>
            <a:spLocks noChangeShapeType="1"/>
          </p:cNvSpPr>
          <p:nvPr/>
        </p:nvSpPr>
        <p:spPr bwMode="auto">
          <a:xfrm flipH="1" flipV="1">
            <a:off x="3706813" y="2564656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02" name="Rectangle 14"/>
          <p:cNvSpPr>
            <a:spLocks noChangeArrowheads="1"/>
          </p:cNvSpPr>
          <p:nvPr/>
        </p:nvSpPr>
        <p:spPr bwMode="auto">
          <a:xfrm>
            <a:off x="2700338" y="4436319"/>
            <a:ext cx="863600" cy="8651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3903" name="Line 15"/>
          <p:cNvSpPr>
            <a:spLocks noChangeShapeType="1"/>
          </p:cNvSpPr>
          <p:nvPr/>
        </p:nvSpPr>
        <p:spPr bwMode="auto">
          <a:xfrm>
            <a:off x="2700338" y="4725244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04" name="Line 16"/>
          <p:cNvSpPr>
            <a:spLocks noChangeShapeType="1"/>
          </p:cNvSpPr>
          <p:nvPr/>
        </p:nvSpPr>
        <p:spPr bwMode="auto">
          <a:xfrm>
            <a:off x="2700338" y="5012581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05" name="Oval 17"/>
          <p:cNvSpPr>
            <a:spLocks noChangeArrowheads="1"/>
          </p:cNvSpPr>
          <p:nvPr/>
        </p:nvSpPr>
        <p:spPr bwMode="auto">
          <a:xfrm>
            <a:off x="3060700" y="4796681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3906" name="Oval 18"/>
          <p:cNvSpPr>
            <a:spLocks noChangeArrowheads="1"/>
          </p:cNvSpPr>
          <p:nvPr/>
        </p:nvSpPr>
        <p:spPr bwMode="auto">
          <a:xfrm>
            <a:off x="3060700" y="5085606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3907" name="Line 19"/>
          <p:cNvSpPr>
            <a:spLocks noChangeShapeType="1"/>
          </p:cNvSpPr>
          <p:nvPr/>
        </p:nvSpPr>
        <p:spPr bwMode="auto">
          <a:xfrm>
            <a:off x="3132138" y="4869706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08" name="Line 20"/>
          <p:cNvSpPr>
            <a:spLocks noChangeShapeType="1"/>
          </p:cNvSpPr>
          <p:nvPr/>
        </p:nvSpPr>
        <p:spPr bwMode="auto">
          <a:xfrm flipH="1">
            <a:off x="2195513" y="5157044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09" name="Text Box 21"/>
          <p:cNvSpPr txBox="1">
            <a:spLocks noChangeArrowheads="1"/>
          </p:cNvSpPr>
          <p:nvPr/>
        </p:nvSpPr>
        <p:spPr bwMode="auto">
          <a:xfrm>
            <a:off x="2771775" y="4364881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(2,3)</a:t>
            </a:r>
          </a:p>
        </p:txBody>
      </p:sp>
      <p:sp>
        <p:nvSpPr>
          <p:cNvPr id="293910" name="Rectangle 22"/>
          <p:cNvSpPr>
            <a:spLocks noChangeArrowheads="1"/>
          </p:cNvSpPr>
          <p:nvPr/>
        </p:nvSpPr>
        <p:spPr bwMode="auto">
          <a:xfrm>
            <a:off x="1331913" y="4436319"/>
            <a:ext cx="863600" cy="8651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3911" name="Line 23"/>
          <p:cNvSpPr>
            <a:spLocks noChangeShapeType="1"/>
          </p:cNvSpPr>
          <p:nvPr/>
        </p:nvSpPr>
        <p:spPr bwMode="auto">
          <a:xfrm>
            <a:off x="1331913" y="4725244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12" name="Line 24"/>
          <p:cNvSpPr>
            <a:spLocks noChangeShapeType="1"/>
          </p:cNvSpPr>
          <p:nvPr/>
        </p:nvSpPr>
        <p:spPr bwMode="auto">
          <a:xfrm>
            <a:off x="1331913" y="5012581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13" name="Oval 25"/>
          <p:cNvSpPr>
            <a:spLocks noChangeArrowheads="1"/>
          </p:cNvSpPr>
          <p:nvPr/>
        </p:nvSpPr>
        <p:spPr bwMode="auto">
          <a:xfrm>
            <a:off x="1692275" y="4796681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3914" name="Oval 26"/>
          <p:cNvSpPr>
            <a:spLocks noChangeArrowheads="1"/>
          </p:cNvSpPr>
          <p:nvPr/>
        </p:nvSpPr>
        <p:spPr bwMode="auto">
          <a:xfrm>
            <a:off x="1692275" y="5085606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3915" name="Line 27"/>
          <p:cNvSpPr>
            <a:spLocks noChangeShapeType="1"/>
          </p:cNvSpPr>
          <p:nvPr/>
        </p:nvSpPr>
        <p:spPr bwMode="auto">
          <a:xfrm>
            <a:off x="1763713" y="4869706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16" name="Line 28"/>
          <p:cNvSpPr>
            <a:spLocks noChangeShapeType="1"/>
          </p:cNvSpPr>
          <p:nvPr/>
        </p:nvSpPr>
        <p:spPr bwMode="auto">
          <a:xfrm flipH="1">
            <a:off x="1042988" y="5157044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17" name="Text Box 29"/>
          <p:cNvSpPr txBox="1">
            <a:spLocks noChangeArrowheads="1"/>
          </p:cNvSpPr>
          <p:nvPr/>
        </p:nvSpPr>
        <p:spPr bwMode="auto">
          <a:xfrm>
            <a:off x="1403350" y="4364881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 Unicode MS" charset="0"/>
              </a:rPr>
              <a:t>(1,2)</a:t>
            </a:r>
          </a:p>
        </p:txBody>
      </p:sp>
      <p:sp>
        <p:nvSpPr>
          <p:cNvPr id="293919" name="Rectangle 31"/>
          <p:cNvSpPr>
            <a:spLocks noChangeArrowheads="1"/>
          </p:cNvSpPr>
          <p:nvPr/>
        </p:nvSpPr>
        <p:spPr bwMode="auto">
          <a:xfrm>
            <a:off x="6804025" y="4417269"/>
            <a:ext cx="863600" cy="8651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3920" name="Line 32"/>
          <p:cNvSpPr>
            <a:spLocks noChangeShapeType="1"/>
          </p:cNvSpPr>
          <p:nvPr/>
        </p:nvSpPr>
        <p:spPr bwMode="auto">
          <a:xfrm>
            <a:off x="6804025" y="4706194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21" name="Line 33"/>
          <p:cNvSpPr>
            <a:spLocks noChangeShapeType="1"/>
          </p:cNvSpPr>
          <p:nvPr/>
        </p:nvSpPr>
        <p:spPr bwMode="auto">
          <a:xfrm>
            <a:off x="6804025" y="4993531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22" name="Oval 34"/>
          <p:cNvSpPr>
            <a:spLocks noChangeArrowheads="1"/>
          </p:cNvSpPr>
          <p:nvPr/>
        </p:nvSpPr>
        <p:spPr bwMode="auto">
          <a:xfrm>
            <a:off x="7164388" y="4777631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3923" name="Oval 35"/>
          <p:cNvSpPr>
            <a:spLocks noChangeArrowheads="1"/>
          </p:cNvSpPr>
          <p:nvPr/>
        </p:nvSpPr>
        <p:spPr bwMode="auto">
          <a:xfrm>
            <a:off x="7164388" y="5066556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3924" name="Line 36"/>
          <p:cNvSpPr>
            <a:spLocks noChangeShapeType="1"/>
          </p:cNvSpPr>
          <p:nvPr/>
        </p:nvSpPr>
        <p:spPr bwMode="auto">
          <a:xfrm flipH="1">
            <a:off x="6299200" y="5137994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25" name="Text Box 37"/>
          <p:cNvSpPr txBox="1">
            <a:spLocks noChangeArrowheads="1"/>
          </p:cNvSpPr>
          <p:nvPr/>
        </p:nvSpPr>
        <p:spPr bwMode="auto">
          <a:xfrm>
            <a:off x="7091363" y="4364881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cmsy10" charset="0"/>
              </a:rPr>
              <a:t>⊥</a:t>
            </a:r>
          </a:p>
        </p:txBody>
      </p:sp>
      <p:sp>
        <p:nvSpPr>
          <p:cNvPr id="293926" name="Line 38"/>
          <p:cNvSpPr>
            <a:spLocks noChangeShapeType="1"/>
          </p:cNvSpPr>
          <p:nvPr/>
        </p:nvSpPr>
        <p:spPr bwMode="auto">
          <a:xfrm>
            <a:off x="1042988" y="5157044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27" name="Line 39"/>
          <p:cNvSpPr>
            <a:spLocks noChangeShapeType="1"/>
          </p:cNvSpPr>
          <p:nvPr/>
        </p:nvSpPr>
        <p:spPr bwMode="auto">
          <a:xfrm>
            <a:off x="1042988" y="5445969"/>
            <a:ext cx="69135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28" name="Line 40"/>
          <p:cNvSpPr>
            <a:spLocks noChangeShapeType="1"/>
          </p:cNvSpPr>
          <p:nvPr/>
        </p:nvSpPr>
        <p:spPr bwMode="auto">
          <a:xfrm flipH="1" flipV="1">
            <a:off x="7966075" y="5137994"/>
            <a:ext cx="95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29" name="Line 41"/>
          <p:cNvSpPr>
            <a:spLocks noChangeShapeType="1"/>
          </p:cNvSpPr>
          <p:nvPr/>
        </p:nvSpPr>
        <p:spPr bwMode="auto">
          <a:xfrm flipH="1">
            <a:off x="7669213" y="5137994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30" name="Line 42"/>
          <p:cNvSpPr>
            <a:spLocks noChangeShapeType="1"/>
          </p:cNvSpPr>
          <p:nvPr/>
        </p:nvSpPr>
        <p:spPr bwMode="auto">
          <a:xfrm>
            <a:off x="1042988" y="4293444"/>
            <a:ext cx="69135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31" name="Line 43"/>
          <p:cNvSpPr>
            <a:spLocks noChangeShapeType="1"/>
          </p:cNvSpPr>
          <p:nvPr/>
        </p:nvSpPr>
        <p:spPr bwMode="auto">
          <a:xfrm flipH="1" flipV="1">
            <a:off x="7966075" y="4274394"/>
            <a:ext cx="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32" name="Line 44"/>
          <p:cNvSpPr>
            <a:spLocks noChangeShapeType="1"/>
          </p:cNvSpPr>
          <p:nvPr/>
        </p:nvSpPr>
        <p:spPr bwMode="auto">
          <a:xfrm flipH="1">
            <a:off x="7246938" y="4850656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33" name="Line 45"/>
          <p:cNvSpPr>
            <a:spLocks noChangeShapeType="1"/>
          </p:cNvSpPr>
          <p:nvPr/>
        </p:nvSpPr>
        <p:spPr bwMode="auto">
          <a:xfrm>
            <a:off x="1042988" y="4293444"/>
            <a:ext cx="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34" name="Line 46"/>
          <p:cNvSpPr>
            <a:spLocks noChangeShapeType="1"/>
          </p:cNvSpPr>
          <p:nvPr/>
        </p:nvSpPr>
        <p:spPr bwMode="auto">
          <a:xfrm>
            <a:off x="1042988" y="4869706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35" name="Rectangle 47"/>
          <p:cNvSpPr>
            <a:spLocks noChangeArrowheads="1"/>
          </p:cNvSpPr>
          <p:nvPr/>
        </p:nvSpPr>
        <p:spPr bwMode="auto">
          <a:xfrm>
            <a:off x="5437188" y="4417269"/>
            <a:ext cx="863600" cy="8651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3936" name="Line 48"/>
          <p:cNvSpPr>
            <a:spLocks noChangeShapeType="1"/>
          </p:cNvSpPr>
          <p:nvPr/>
        </p:nvSpPr>
        <p:spPr bwMode="auto">
          <a:xfrm>
            <a:off x="5437188" y="4706194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37" name="Line 49"/>
          <p:cNvSpPr>
            <a:spLocks noChangeShapeType="1"/>
          </p:cNvSpPr>
          <p:nvPr/>
        </p:nvSpPr>
        <p:spPr bwMode="auto">
          <a:xfrm>
            <a:off x="5437188" y="4993531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38" name="Oval 50"/>
          <p:cNvSpPr>
            <a:spLocks noChangeArrowheads="1"/>
          </p:cNvSpPr>
          <p:nvPr/>
        </p:nvSpPr>
        <p:spPr bwMode="auto">
          <a:xfrm>
            <a:off x="5797550" y="4777631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3939" name="Oval 51"/>
          <p:cNvSpPr>
            <a:spLocks noChangeArrowheads="1"/>
          </p:cNvSpPr>
          <p:nvPr/>
        </p:nvSpPr>
        <p:spPr bwMode="auto">
          <a:xfrm>
            <a:off x="5797550" y="5066556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3940" name="Line 52"/>
          <p:cNvSpPr>
            <a:spLocks noChangeShapeType="1"/>
          </p:cNvSpPr>
          <p:nvPr/>
        </p:nvSpPr>
        <p:spPr bwMode="auto">
          <a:xfrm>
            <a:off x="5868988" y="4850656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41" name="Line 53"/>
          <p:cNvSpPr>
            <a:spLocks noChangeShapeType="1"/>
          </p:cNvSpPr>
          <p:nvPr/>
        </p:nvSpPr>
        <p:spPr bwMode="auto">
          <a:xfrm flipH="1">
            <a:off x="4932363" y="5137994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42" name="Text Box 54"/>
          <p:cNvSpPr txBox="1">
            <a:spLocks noChangeArrowheads="1"/>
          </p:cNvSpPr>
          <p:nvPr/>
        </p:nvSpPr>
        <p:spPr bwMode="auto">
          <a:xfrm>
            <a:off x="5507038" y="4364881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(4,1)</a:t>
            </a:r>
            <a:endParaRPr lang="de-DE" baseline="-25000"/>
          </a:p>
        </p:txBody>
      </p:sp>
      <p:sp>
        <p:nvSpPr>
          <p:cNvPr id="293944" name="Rectangle 56"/>
          <p:cNvSpPr>
            <a:spLocks noChangeArrowheads="1"/>
          </p:cNvSpPr>
          <p:nvPr/>
        </p:nvSpPr>
        <p:spPr bwMode="auto">
          <a:xfrm>
            <a:off x="4068763" y="4436319"/>
            <a:ext cx="863600" cy="8651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3945" name="Line 57"/>
          <p:cNvSpPr>
            <a:spLocks noChangeShapeType="1"/>
          </p:cNvSpPr>
          <p:nvPr/>
        </p:nvSpPr>
        <p:spPr bwMode="auto">
          <a:xfrm>
            <a:off x="4068763" y="4725244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46" name="Line 58"/>
          <p:cNvSpPr>
            <a:spLocks noChangeShapeType="1"/>
          </p:cNvSpPr>
          <p:nvPr/>
        </p:nvSpPr>
        <p:spPr bwMode="auto">
          <a:xfrm>
            <a:off x="4068763" y="5012581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47" name="Oval 59"/>
          <p:cNvSpPr>
            <a:spLocks noChangeArrowheads="1"/>
          </p:cNvSpPr>
          <p:nvPr/>
        </p:nvSpPr>
        <p:spPr bwMode="auto">
          <a:xfrm>
            <a:off x="4429125" y="4796681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3948" name="Oval 60"/>
          <p:cNvSpPr>
            <a:spLocks noChangeArrowheads="1"/>
          </p:cNvSpPr>
          <p:nvPr/>
        </p:nvSpPr>
        <p:spPr bwMode="auto">
          <a:xfrm>
            <a:off x="4429125" y="5085606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3949" name="Line 61"/>
          <p:cNvSpPr>
            <a:spLocks noChangeShapeType="1"/>
          </p:cNvSpPr>
          <p:nvPr/>
        </p:nvSpPr>
        <p:spPr bwMode="auto">
          <a:xfrm>
            <a:off x="4500563" y="4869706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50" name="Line 62"/>
          <p:cNvSpPr>
            <a:spLocks noChangeShapeType="1"/>
          </p:cNvSpPr>
          <p:nvPr/>
        </p:nvSpPr>
        <p:spPr bwMode="auto">
          <a:xfrm flipH="1">
            <a:off x="3563938" y="5157044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3951" name="Text Box 63"/>
          <p:cNvSpPr txBox="1">
            <a:spLocks noChangeArrowheads="1"/>
          </p:cNvSpPr>
          <p:nvPr/>
        </p:nvSpPr>
        <p:spPr bwMode="auto">
          <a:xfrm>
            <a:off x="4140200" y="4364881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(3,4)</a:t>
            </a:r>
          </a:p>
        </p:txBody>
      </p:sp>
    </p:spTree>
    <p:extLst>
      <p:ext uri="{BB962C8B-B14F-4D97-AF65-F5344CB8AC3E}">
        <p14:creationId xmlns:p14="http://schemas.microsoft.com/office/powerpoint/2010/main" val="981811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D0F7-27C5-3D4B-8B75-164CB55E0930}" type="slidenum">
              <a:rPr lang="de-DE"/>
              <a:pPr/>
              <a:t>15</a:t>
            </a:fld>
            <a:endParaRPr lang="de-DE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Sequenz von Kanten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de-DE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de-DE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de-DE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de-DE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Zeitaufwand:</a:t>
            </a:r>
          </a:p>
          <a:p>
            <a:pPr>
              <a:lnSpc>
                <a:spcPct val="90000"/>
              </a:lnSpc>
            </a:pPr>
            <a:r>
              <a:rPr lang="de-DE" dirty="0">
                <a:solidFill>
                  <a:srgbClr val="FF0000"/>
                </a:solidFill>
              </a:rPr>
              <a:t>find</a:t>
            </a:r>
            <a:r>
              <a:rPr lang="de-DE" dirty="0"/>
              <a:t>(</a:t>
            </a:r>
            <a:r>
              <a:rPr lang="de-DE" dirty="0">
                <a:solidFill>
                  <a:schemeClr val="hlink"/>
                </a:solidFill>
              </a:rPr>
              <a:t>i, 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>
                <a:solidFill>
                  <a:schemeClr val="hlink"/>
                </a:solidFill>
              </a:rPr>
              <a:t>, G</a:t>
            </a:r>
            <a:r>
              <a:rPr lang="de-DE" dirty="0"/>
              <a:t>): </a:t>
            </a:r>
            <a:r>
              <a:rPr lang="de-DE" dirty="0">
                <a:solidFill>
                  <a:schemeClr val="hlink"/>
                </a:solidFill>
                <a:latin typeface="Symbol" charset="0"/>
                <a:sym typeface="Symbol" charset="0"/>
              </a:rPr>
              <a:t>𝛩</a:t>
            </a:r>
            <a:r>
              <a:rPr lang="de-DE" dirty="0">
                <a:solidFill>
                  <a:schemeClr val="hlink"/>
                </a:solidFill>
              </a:rPr>
              <a:t>(m)</a:t>
            </a:r>
            <a:r>
              <a:rPr lang="de-DE" dirty="0"/>
              <a:t> im schlimmsten Fall</a:t>
            </a:r>
          </a:p>
          <a:p>
            <a:pPr>
              <a:lnSpc>
                <a:spcPct val="90000"/>
              </a:lnSpc>
            </a:pPr>
            <a:r>
              <a:rPr lang="de-DE" dirty="0" err="1">
                <a:solidFill>
                  <a:srgbClr val="FF0000"/>
                </a:solidFill>
              </a:rPr>
              <a:t>insert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, G</a:t>
            </a:r>
            <a:r>
              <a:rPr lang="de-DE" dirty="0"/>
              <a:t>): </a:t>
            </a:r>
            <a:r>
              <a:rPr lang="de-DE" dirty="0">
                <a:solidFill>
                  <a:schemeClr val="hlink"/>
                </a:solidFill>
              </a:rPr>
              <a:t>O(1)</a:t>
            </a:r>
            <a:r>
              <a:rPr lang="de-DE" dirty="0"/>
              <a:t> </a:t>
            </a:r>
          </a:p>
          <a:p>
            <a:pPr>
              <a:lnSpc>
                <a:spcPct val="90000"/>
              </a:lnSpc>
            </a:pPr>
            <a:r>
              <a:rPr lang="de-DE" dirty="0" err="1">
                <a:solidFill>
                  <a:srgbClr val="FF0000"/>
                </a:solidFill>
              </a:rPr>
              <a:t>remove</a:t>
            </a:r>
            <a:r>
              <a:rPr lang="de-DE" dirty="0"/>
              <a:t>(</a:t>
            </a:r>
            <a:r>
              <a:rPr lang="de-DE" dirty="0">
                <a:solidFill>
                  <a:schemeClr val="hlink"/>
                </a:solidFill>
              </a:rPr>
              <a:t>i, 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>
                <a:solidFill>
                  <a:schemeClr val="hlink"/>
                </a:solidFill>
              </a:rPr>
              <a:t>, G</a:t>
            </a:r>
            <a:r>
              <a:rPr lang="de-DE" dirty="0"/>
              <a:t>):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>
                <a:solidFill>
                  <a:schemeClr val="hlink"/>
                </a:solidFill>
                <a:latin typeface="Symbol" charset="0"/>
                <a:sym typeface="Symbol" charset="0"/>
              </a:rPr>
              <a:t>𝛩</a:t>
            </a:r>
            <a:r>
              <a:rPr lang="de-DE" dirty="0">
                <a:solidFill>
                  <a:schemeClr val="hlink"/>
                </a:solidFill>
              </a:rPr>
              <a:t>(m)</a:t>
            </a:r>
            <a:r>
              <a:rPr lang="de-DE" dirty="0"/>
              <a:t> im schlimmsten Fall</a:t>
            </a:r>
          </a:p>
        </p:txBody>
      </p:sp>
      <p:sp>
        <p:nvSpPr>
          <p:cNvPr id="301060" name="Rectangle 4"/>
          <p:cNvSpPr>
            <a:spLocks noChangeArrowheads="1"/>
          </p:cNvSpPr>
          <p:nvPr/>
        </p:nvSpPr>
        <p:spPr bwMode="auto">
          <a:xfrm>
            <a:off x="2701925" y="1627262"/>
            <a:ext cx="863600" cy="8651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1061" name="Line 5"/>
          <p:cNvSpPr>
            <a:spLocks noChangeShapeType="1"/>
          </p:cNvSpPr>
          <p:nvPr/>
        </p:nvSpPr>
        <p:spPr bwMode="auto">
          <a:xfrm>
            <a:off x="2701925" y="1916187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62" name="Line 6"/>
          <p:cNvSpPr>
            <a:spLocks noChangeShapeType="1"/>
          </p:cNvSpPr>
          <p:nvPr/>
        </p:nvSpPr>
        <p:spPr bwMode="auto">
          <a:xfrm>
            <a:off x="2701925" y="2203524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63" name="Oval 7"/>
          <p:cNvSpPr>
            <a:spLocks noChangeArrowheads="1"/>
          </p:cNvSpPr>
          <p:nvPr/>
        </p:nvSpPr>
        <p:spPr bwMode="auto">
          <a:xfrm>
            <a:off x="3062288" y="1987624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1064" name="Oval 8"/>
          <p:cNvSpPr>
            <a:spLocks noChangeArrowheads="1"/>
          </p:cNvSpPr>
          <p:nvPr/>
        </p:nvSpPr>
        <p:spPr bwMode="auto">
          <a:xfrm>
            <a:off x="3062288" y="2276549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1065" name="Line 9"/>
          <p:cNvSpPr>
            <a:spLocks noChangeShapeType="1"/>
          </p:cNvSpPr>
          <p:nvPr/>
        </p:nvSpPr>
        <p:spPr bwMode="auto">
          <a:xfrm>
            <a:off x="3133725" y="2060649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66" name="Line 10"/>
          <p:cNvSpPr>
            <a:spLocks noChangeShapeType="1"/>
          </p:cNvSpPr>
          <p:nvPr/>
        </p:nvSpPr>
        <p:spPr bwMode="auto">
          <a:xfrm flipH="1">
            <a:off x="2197100" y="2347987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67" name="Text Box 11"/>
          <p:cNvSpPr txBox="1">
            <a:spLocks noChangeArrowheads="1"/>
          </p:cNvSpPr>
          <p:nvPr/>
        </p:nvSpPr>
        <p:spPr bwMode="auto">
          <a:xfrm>
            <a:off x="2773363" y="1555824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(2,3)</a:t>
            </a:r>
          </a:p>
        </p:txBody>
      </p:sp>
      <p:sp>
        <p:nvSpPr>
          <p:cNvPr id="301068" name="Rectangle 12"/>
          <p:cNvSpPr>
            <a:spLocks noChangeArrowheads="1"/>
          </p:cNvSpPr>
          <p:nvPr/>
        </p:nvSpPr>
        <p:spPr bwMode="auto">
          <a:xfrm>
            <a:off x="1333500" y="1627262"/>
            <a:ext cx="863600" cy="8651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1069" name="Line 13"/>
          <p:cNvSpPr>
            <a:spLocks noChangeShapeType="1"/>
          </p:cNvSpPr>
          <p:nvPr/>
        </p:nvSpPr>
        <p:spPr bwMode="auto">
          <a:xfrm>
            <a:off x="1333500" y="1916187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70" name="Line 14"/>
          <p:cNvSpPr>
            <a:spLocks noChangeShapeType="1"/>
          </p:cNvSpPr>
          <p:nvPr/>
        </p:nvSpPr>
        <p:spPr bwMode="auto">
          <a:xfrm>
            <a:off x="1333500" y="2203524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71" name="Oval 15"/>
          <p:cNvSpPr>
            <a:spLocks noChangeArrowheads="1"/>
          </p:cNvSpPr>
          <p:nvPr/>
        </p:nvSpPr>
        <p:spPr bwMode="auto">
          <a:xfrm>
            <a:off x="1693863" y="1987624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1072" name="Oval 16"/>
          <p:cNvSpPr>
            <a:spLocks noChangeArrowheads="1"/>
          </p:cNvSpPr>
          <p:nvPr/>
        </p:nvSpPr>
        <p:spPr bwMode="auto">
          <a:xfrm>
            <a:off x="1693863" y="2276549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1073" name="Line 17"/>
          <p:cNvSpPr>
            <a:spLocks noChangeShapeType="1"/>
          </p:cNvSpPr>
          <p:nvPr/>
        </p:nvSpPr>
        <p:spPr bwMode="auto">
          <a:xfrm>
            <a:off x="1765300" y="2060649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74" name="Line 18"/>
          <p:cNvSpPr>
            <a:spLocks noChangeShapeType="1"/>
          </p:cNvSpPr>
          <p:nvPr/>
        </p:nvSpPr>
        <p:spPr bwMode="auto">
          <a:xfrm flipH="1">
            <a:off x="1044575" y="2347987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75" name="Text Box 19"/>
          <p:cNvSpPr txBox="1">
            <a:spLocks noChangeArrowheads="1"/>
          </p:cNvSpPr>
          <p:nvPr/>
        </p:nvSpPr>
        <p:spPr bwMode="auto">
          <a:xfrm>
            <a:off x="1404938" y="1555824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 Unicode MS" charset="0"/>
              </a:rPr>
              <a:t>(1,2)</a:t>
            </a:r>
          </a:p>
        </p:txBody>
      </p:sp>
      <p:sp>
        <p:nvSpPr>
          <p:cNvPr id="301076" name="Rectangle 20"/>
          <p:cNvSpPr>
            <a:spLocks noChangeArrowheads="1"/>
          </p:cNvSpPr>
          <p:nvPr/>
        </p:nvSpPr>
        <p:spPr bwMode="auto">
          <a:xfrm>
            <a:off x="6805613" y="1608212"/>
            <a:ext cx="863600" cy="8651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1077" name="Line 21"/>
          <p:cNvSpPr>
            <a:spLocks noChangeShapeType="1"/>
          </p:cNvSpPr>
          <p:nvPr/>
        </p:nvSpPr>
        <p:spPr bwMode="auto">
          <a:xfrm>
            <a:off x="6805613" y="1897137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78" name="Line 22"/>
          <p:cNvSpPr>
            <a:spLocks noChangeShapeType="1"/>
          </p:cNvSpPr>
          <p:nvPr/>
        </p:nvSpPr>
        <p:spPr bwMode="auto">
          <a:xfrm>
            <a:off x="6805613" y="2184474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79" name="Oval 23"/>
          <p:cNvSpPr>
            <a:spLocks noChangeArrowheads="1"/>
          </p:cNvSpPr>
          <p:nvPr/>
        </p:nvSpPr>
        <p:spPr bwMode="auto">
          <a:xfrm>
            <a:off x="7165975" y="1968574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1080" name="Oval 24"/>
          <p:cNvSpPr>
            <a:spLocks noChangeArrowheads="1"/>
          </p:cNvSpPr>
          <p:nvPr/>
        </p:nvSpPr>
        <p:spPr bwMode="auto">
          <a:xfrm>
            <a:off x="7165975" y="2257499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1081" name="Line 25"/>
          <p:cNvSpPr>
            <a:spLocks noChangeShapeType="1"/>
          </p:cNvSpPr>
          <p:nvPr/>
        </p:nvSpPr>
        <p:spPr bwMode="auto">
          <a:xfrm flipH="1">
            <a:off x="6300788" y="2328937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82" name="Text Box 26"/>
          <p:cNvSpPr txBox="1">
            <a:spLocks noChangeArrowheads="1"/>
          </p:cNvSpPr>
          <p:nvPr/>
        </p:nvSpPr>
        <p:spPr bwMode="auto">
          <a:xfrm>
            <a:off x="7092950" y="1555824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cmsy10" charset="0"/>
              </a:rPr>
              <a:t>⊥</a:t>
            </a:r>
          </a:p>
        </p:txBody>
      </p:sp>
      <p:sp>
        <p:nvSpPr>
          <p:cNvPr id="301083" name="Line 27"/>
          <p:cNvSpPr>
            <a:spLocks noChangeShapeType="1"/>
          </p:cNvSpPr>
          <p:nvPr/>
        </p:nvSpPr>
        <p:spPr bwMode="auto">
          <a:xfrm>
            <a:off x="1044575" y="2347987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84" name="Line 28"/>
          <p:cNvSpPr>
            <a:spLocks noChangeShapeType="1"/>
          </p:cNvSpPr>
          <p:nvPr/>
        </p:nvSpPr>
        <p:spPr bwMode="auto">
          <a:xfrm>
            <a:off x="1044575" y="2636912"/>
            <a:ext cx="69135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85" name="Line 29"/>
          <p:cNvSpPr>
            <a:spLocks noChangeShapeType="1"/>
          </p:cNvSpPr>
          <p:nvPr/>
        </p:nvSpPr>
        <p:spPr bwMode="auto">
          <a:xfrm flipH="1" flipV="1">
            <a:off x="7967663" y="2328937"/>
            <a:ext cx="95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86" name="Line 30"/>
          <p:cNvSpPr>
            <a:spLocks noChangeShapeType="1"/>
          </p:cNvSpPr>
          <p:nvPr/>
        </p:nvSpPr>
        <p:spPr bwMode="auto">
          <a:xfrm flipH="1">
            <a:off x="7670800" y="2328937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87" name="Line 31"/>
          <p:cNvSpPr>
            <a:spLocks noChangeShapeType="1"/>
          </p:cNvSpPr>
          <p:nvPr/>
        </p:nvSpPr>
        <p:spPr bwMode="auto">
          <a:xfrm>
            <a:off x="1044575" y="1484387"/>
            <a:ext cx="69135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88" name="Line 32"/>
          <p:cNvSpPr>
            <a:spLocks noChangeShapeType="1"/>
          </p:cNvSpPr>
          <p:nvPr/>
        </p:nvSpPr>
        <p:spPr bwMode="auto">
          <a:xfrm flipH="1" flipV="1">
            <a:off x="7967663" y="1465337"/>
            <a:ext cx="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89" name="Line 33"/>
          <p:cNvSpPr>
            <a:spLocks noChangeShapeType="1"/>
          </p:cNvSpPr>
          <p:nvPr/>
        </p:nvSpPr>
        <p:spPr bwMode="auto">
          <a:xfrm flipH="1">
            <a:off x="7248525" y="2041599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90" name="Line 34"/>
          <p:cNvSpPr>
            <a:spLocks noChangeShapeType="1"/>
          </p:cNvSpPr>
          <p:nvPr/>
        </p:nvSpPr>
        <p:spPr bwMode="auto">
          <a:xfrm>
            <a:off x="1044575" y="1484387"/>
            <a:ext cx="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91" name="Line 35"/>
          <p:cNvSpPr>
            <a:spLocks noChangeShapeType="1"/>
          </p:cNvSpPr>
          <p:nvPr/>
        </p:nvSpPr>
        <p:spPr bwMode="auto">
          <a:xfrm>
            <a:off x="1044575" y="2060649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92" name="Rectangle 36"/>
          <p:cNvSpPr>
            <a:spLocks noChangeArrowheads="1"/>
          </p:cNvSpPr>
          <p:nvPr/>
        </p:nvSpPr>
        <p:spPr bwMode="auto">
          <a:xfrm>
            <a:off x="5438775" y="1608212"/>
            <a:ext cx="863600" cy="8651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1093" name="Line 37"/>
          <p:cNvSpPr>
            <a:spLocks noChangeShapeType="1"/>
          </p:cNvSpPr>
          <p:nvPr/>
        </p:nvSpPr>
        <p:spPr bwMode="auto">
          <a:xfrm>
            <a:off x="5438775" y="1897137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94" name="Line 38"/>
          <p:cNvSpPr>
            <a:spLocks noChangeShapeType="1"/>
          </p:cNvSpPr>
          <p:nvPr/>
        </p:nvSpPr>
        <p:spPr bwMode="auto">
          <a:xfrm>
            <a:off x="5438775" y="2184474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95" name="Oval 39"/>
          <p:cNvSpPr>
            <a:spLocks noChangeArrowheads="1"/>
          </p:cNvSpPr>
          <p:nvPr/>
        </p:nvSpPr>
        <p:spPr bwMode="auto">
          <a:xfrm>
            <a:off x="5799138" y="1968574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1096" name="Oval 40"/>
          <p:cNvSpPr>
            <a:spLocks noChangeArrowheads="1"/>
          </p:cNvSpPr>
          <p:nvPr/>
        </p:nvSpPr>
        <p:spPr bwMode="auto">
          <a:xfrm>
            <a:off x="5799138" y="2257499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1097" name="Line 41"/>
          <p:cNvSpPr>
            <a:spLocks noChangeShapeType="1"/>
          </p:cNvSpPr>
          <p:nvPr/>
        </p:nvSpPr>
        <p:spPr bwMode="auto">
          <a:xfrm>
            <a:off x="5870575" y="2041599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98" name="Line 42"/>
          <p:cNvSpPr>
            <a:spLocks noChangeShapeType="1"/>
          </p:cNvSpPr>
          <p:nvPr/>
        </p:nvSpPr>
        <p:spPr bwMode="auto">
          <a:xfrm flipH="1">
            <a:off x="4933950" y="2328937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099" name="Text Box 43"/>
          <p:cNvSpPr txBox="1">
            <a:spLocks noChangeArrowheads="1"/>
          </p:cNvSpPr>
          <p:nvPr/>
        </p:nvSpPr>
        <p:spPr bwMode="auto">
          <a:xfrm>
            <a:off x="5508625" y="1555824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(4,1)</a:t>
            </a:r>
            <a:endParaRPr lang="de-DE" baseline="-25000"/>
          </a:p>
        </p:txBody>
      </p:sp>
      <p:sp>
        <p:nvSpPr>
          <p:cNvPr id="301100" name="Rectangle 44"/>
          <p:cNvSpPr>
            <a:spLocks noChangeArrowheads="1"/>
          </p:cNvSpPr>
          <p:nvPr/>
        </p:nvSpPr>
        <p:spPr bwMode="auto">
          <a:xfrm>
            <a:off x="4070350" y="1627262"/>
            <a:ext cx="863600" cy="8651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1101" name="Line 45"/>
          <p:cNvSpPr>
            <a:spLocks noChangeShapeType="1"/>
          </p:cNvSpPr>
          <p:nvPr/>
        </p:nvSpPr>
        <p:spPr bwMode="auto">
          <a:xfrm>
            <a:off x="4070350" y="1916187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102" name="Line 46"/>
          <p:cNvSpPr>
            <a:spLocks noChangeShapeType="1"/>
          </p:cNvSpPr>
          <p:nvPr/>
        </p:nvSpPr>
        <p:spPr bwMode="auto">
          <a:xfrm>
            <a:off x="4070350" y="2203524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103" name="Oval 47"/>
          <p:cNvSpPr>
            <a:spLocks noChangeArrowheads="1"/>
          </p:cNvSpPr>
          <p:nvPr/>
        </p:nvSpPr>
        <p:spPr bwMode="auto">
          <a:xfrm>
            <a:off x="4430713" y="1987624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1104" name="Oval 48"/>
          <p:cNvSpPr>
            <a:spLocks noChangeArrowheads="1"/>
          </p:cNvSpPr>
          <p:nvPr/>
        </p:nvSpPr>
        <p:spPr bwMode="auto">
          <a:xfrm>
            <a:off x="4430713" y="2276549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1105" name="Line 49"/>
          <p:cNvSpPr>
            <a:spLocks noChangeShapeType="1"/>
          </p:cNvSpPr>
          <p:nvPr/>
        </p:nvSpPr>
        <p:spPr bwMode="auto">
          <a:xfrm>
            <a:off x="4502150" y="2060649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106" name="Line 50"/>
          <p:cNvSpPr>
            <a:spLocks noChangeShapeType="1"/>
          </p:cNvSpPr>
          <p:nvPr/>
        </p:nvSpPr>
        <p:spPr bwMode="auto">
          <a:xfrm flipH="1">
            <a:off x="3565525" y="2347987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1107" name="Text Box 51"/>
          <p:cNvSpPr txBox="1">
            <a:spLocks noChangeArrowheads="1"/>
          </p:cNvSpPr>
          <p:nvPr/>
        </p:nvSpPr>
        <p:spPr bwMode="auto">
          <a:xfrm>
            <a:off x="4141788" y="1555824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(3,4)</a:t>
            </a:r>
          </a:p>
        </p:txBody>
      </p:sp>
    </p:spTree>
    <p:extLst>
      <p:ext uri="{BB962C8B-B14F-4D97-AF65-F5344CB8AC3E}">
        <p14:creationId xmlns:p14="http://schemas.microsoft.com/office/powerpoint/2010/main" val="2191003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9FF1-9964-CE40-93DB-36924B61B9F3}" type="slidenum">
              <a:rPr lang="de-DE"/>
              <a:pPr/>
              <a:t>16</a:t>
            </a:fld>
            <a:endParaRPr lang="de-DE"/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Graphrepräsentationen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2: Adjazenzfeld</a:t>
            </a:r>
          </a:p>
        </p:txBody>
      </p:sp>
      <p:sp>
        <p:nvSpPr>
          <p:cNvPr id="302084" name="Oval 4"/>
          <p:cNvSpPr>
            <a:spLocks noChangeArrowheads="1"/>
          </p:cNvSpPr>
          <p:nvPr/>
        </p:nvSpPr>
        <p:spPr bwMode="auto">
          <a:xfrm>
            <a:off x="1187450" y="22987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02085" name="Oval 5"/>
          <p:cNvSpPr>
            <a:spLocks noChangeArrowheads="1"/>
          </p:cNvSpPr>
          <p:nvPr/>
        </p:nvSpPr>
        <p:spPr bwMode="auto">
          <a:xfrm>
            <a:off x="2555875" y="22987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02086" name="Oval 6"/>
          <p:cNvSpPr>
            <a:spLocks noChangeArrowheads="1"/>
          </p:cNvSpPr>
          <p:nvPr/>
        </p:nvSpPr>
        <p:spPr bwMode="auto">
          <a:xfrm>
            <a:off x="1187450" y="3449662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02087" name="Oval 7"/>
          <p:cNvSpPr>
            <a:spLocks noChangeArrowheads="1"/>
          </p:cNvSpPr>
          <p:nvPr/>
        </p:nvSpPr>
        <p:spPr bwMode="auto">
          <a:xfrm>
            <a:off x="2555875" y="3449662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2088" name="Line 8"/>
          <p:cNvSpPr>
            <a:spLocks noChangeShapeType="1"/>
          </p:cNvSpPr>
          <p:nvPr/>
        </p:nvSpPr>
        <p:spPr bwMode="auto">
          <a:xfrm>
            <a:off x="1619250" y="2514625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2089" name="Line 9"/>
          <p:cNvSpPr>
            <a:spLocks noChangeShapeType="1"/>
          </p:cNvSpPr>
          <p:nvPr/>
        </p:nvSpPr>
        <p:spPr bwMode="auto">
          <a:xfrm>
            <a:off x="2771775" y="2730525"/>
            <a:ext cx="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2090" name="Line 10"/>
          <p:cNvSpPr>
            <a:spLocks noChangeShapeType="1"/>
          </p:cNvSpPr>
          <p:nvPr/>
        </p:nvSpPr>
        <p:spPr bwMode="auto">
          <a:xfrm flipH="1">
            <a:off x="1620838" y="3667150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2091" name="Line 11"/>
          <p:cNvSpPr>
            <a:spLocks noChangeShapeType="1"/>
          </p:cNvSpPr>
          <p:nvPr/>
        </p:nvSpPr>
        <p:spPr bwMode="auto">
          <a:xfrm flipH="1" flipV="1">
            <a:off x="1403350" y="2730525"/>
            <a:ext cx="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2092" name="Line 12"/>
          <p:cNvSpPr>
            <a:spLocks noChangeShapeType="1"/>
          </p:cNvSpPr>
          <p:nvPr/>
        </p:nvSpPr>
        <p:spPr bwMode="auto">
          <a:xfrm>
            <a:off x="1547813" y="2657500"/>
            <a:ext cx="1081087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2093" name="Rectangle 13"/>
          <p:cNvSpPr>
            <a:spLocks noChangeArrowheads="1"/>
          </p:cNvSpPr>
          <p:nvPr/>
        </p:nvSpPr>
        <p:spPr bwMode="auto">
          <a:xfrm>
            <a:off x="4879975" y="21336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02094" name="Rectangle 14"/>
          <p:cNvSpPr>
            <a:spLocks noChangeArrowheads="1"/>
          </p:cNvSpPr>
          <p:nvPr/>
        </p:nvSpPr>
        <p:spPr bwMode="auto">
          <a:xfrm>
            <a:off x="5311775" y="21336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2095" name="Line 15"/>
          <p:cNvSpPr>
            <a:spLocks noChangeShapeType="1"/>
          </p:cNvSpPr>
          <p:nvPr/>
        </p:nvSpPr>
        <p:spPr bwMode="auto">
          <a:xfrm flipH="1">
            <a:off x="1547813" y="2657500"/>
            <a:ext cx="1008062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2096" name="Rectangle 16"/>
          <p:cNvSpPr>
            <a:spLocks noChangeArrowheads="1"/>
          </p:cNvSpPr>
          <p:nvPr/>
        </p:nvSpPr>
        <p:spPr bwMode="auto">
          <a:xfrm>
            <a:off x="5743575" y="21336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02097" name="Rectangle 17"/>
          <p:cNvSpPr>
            <a:spLocks noChangeArrowheads="1"/>
          </p:cNvSpPr>
          <p:nvPr/>
        </p:nvSpPr>
        <p:spPr bwMode="auto">
          <a:xfrm>
            <a:off x="6175375" y="21336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6</a:t>
            </a:r>
          </a:p>
        </p:txBody>
      </p:sp>
      <p:sp>
        <p:nvSpPr>
          <p:cNvPr id="302098" name="Rectangle 18"/>
          <p:cNvSpPr>
            <a:spLocks noChangeArrowheads="1"/>
          </p:cNvSpPr>
          <p:nvPr/>
        </p:nvSpPr>
        <p:spPr bwMode="auto">
          <a:xfrm>
            <a:off x="4879975" y="30702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02099" name="Rectangle 19"/>
          <p:cNvSpPr>
            <a:spLocks noChangeArrowheads="1"/>
          </p:cNvSpPr>
          <p:nvPr/>
        </p:nvSpPr>
        <p:spPr bwMode="auto">
          <a:xfrm>
            <a:off x="5311775" y="30702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2100" name="Rectangle 20"/>
          <p:cNvSpPr>
            <a:spLocks noChangeArrowheads="1"/>
          </p:cNvSpPr>
          <p:nvPr/>
        </p:nvSpPr>
        <p:spPr bwMode="auto">
          <a:xfrm>
            <a:off x="5743575" y="30702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2101" name="Rectangle 21"/>
          <p:cNvSpPr>
            <a:spLocks noChangeArrowheads="1"/>
          </p:cNvSpPr>
          <p:nvPr/>
        </p:nvSpPr>
        <p:spPr bwMode="auto">
          <a:xfrm>
            <a:off x="6175375" y="30702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02102" name="Rectangle 22"/>
          <p:cNvSpPr>
            <a:spLocks noChangeArrowheads="1"/>
          </p:cNvSpPr>
          <p:nvPr/>
        </p:nvSpPr>
        <p:spPr bwMode="auto">
          <a:xfrm>
            <a:off x="6607175" y="30702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02103" name="Rectangle 23"/>
          <p:cNvSpPr>
            <a:spLocks noChangeArrowheads="1"/>
          </p:cNvSpPr>
          <p:nvPr/>
        </p:nvSpPr>
        <p:spPr bwMode="auto">
          <a:xfrm>
            <a:off x="7038975" y="30702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02104" name="Line 24"/>
          <p:cNvSpPr>
            <a:spLocks noChangeShapeType="1"/>
          </p:cNvSpPr>
          <p:nvPr/>
        </p:nvSpPr>
        <p:spPr bwMode="auto">
          <a:xfrm>
            <a:off x="5095875" y="2565425"/>
            <a:ext cx="1588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2105" name="Line 25"/>
          <p:cNvSpPr>
            <a:spLocks noChangeShapeType="1"/>
          </p:cNvSpPr>
          <p:nvPr/>
        </p:nvSpPr>
        <p:spPr bwMode="auto">
          <a:xfrm>
            <a:off x="5527675" y="2565425"/>
            <a:ext cx="43180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2106" name="Line 26"/>
          <p:cNvSpPr>
            <a:spLocks noChangeShapeType="1"/>
          </p:cNvSpPr>
          <p:nvPr/>
        </p:nvSpPr>
        <p:spPr bwMode="auto">
          <a:xfrm>
            <a:off x="5959475" y="2565425"/>
            <a:ext cx="792163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2107" name="Line 27"/>
          <p:cNvSpPr>
            <a:spLocks noChangeShapeType="1"/>
          </p:cNvSpPr>
          <p:nvPr/>
        </p:nvSpPr>
        <p:spPr bwMode="auto">
          <a:xfrm>
            <a:off x="6391275" y="2565425"/>
            <a:ext cx="86360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2108" name="Text Box 28"/>
          <p:cNvSpPr txBox="1">
            <a:spLocks noChangeArrowheads="1"/>
          </p:cNvSpPr>
          <p:nvPr/>
        </p:nvSpPr>
        <p:spPr bwMode="auto">
          <a:xfrm>
            <a:off x="4283075" y="2152675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V</a:t>
            </a:r>
          </a:p>
        </p:txBody>
      </p:sp>
      <p:sp>
        <p:nvSpPr>
          <p:cNvPr id="302109" name="Text Box 29"/>
          <p:cNvSpPr txBox="1">
            <a:spLocks noChangeArrowheads="1"/>
          </p:cNvSpPr>
          <p:nvPr/>
        </p:nvSpPr>
        <p:spPr bwMode="auto">
          <a:xfrm>
            <a:off x="4303713" y="3070250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E</a:t>
            </a:r>
          </a:p>
        </p:txBody>
      </p:sp>
      <p:sp>
        <p:nvSpPr>
          <p:cNvPr id="302110" name="Text Box 30"/>
          <p:cNvSpPr txBox="1">
            <a:spLocks noChangeArrowheads="1"/>
          </p:cNvSpPr>
          <p:nvPr/>
        </p:nvSpPr>
        <p:spPr bwMode="auto">
          <a:xfrm>
            <a:off x="4930775" y="164943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02111" name="Text Box 31"/>
          <p:cNvSpPr txBox="1">
            <a:spLocks noChangeArrowheads="1"/>
          </p:cNvSpPr>
          <p:nvPr/>
        </p:nvSpPr>
        <p:spPr bwMode="auto">
          <a:xfrm>
            <a:off x="6246813" y="162880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n</a:t>
            </a:r>
          </a:p>
        </p:txBody>
      </p:sp>
      <p:sp>
        <p:nvSpPr>
          <p:cNvPr id="302112" name="Text Box 32"/>
          <p:cNvSpPr txBox="1">
            <a:spLocks noChangeArrowheads="1"/>
          </p:cNvSpPr>
          <p:nvPr/>
        </p:nvSpPr>
        <p:spPr bwMode="auto">
          <a:xfrm>
            <a:off x="4859338" y="359571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02113" name="Text Box 33"/>
          <p:cNvSpPr txBox="1">
            <a:spLocks noChangeArrowheads="1"/>
          </p:cNvSpPr>
          <p:nvPr/>
        </p:nvSpPr>
        <p:spPr bwMode="auto">
          <a:xfrm>
            <a:off x="7092950" y="3595712"/>
            <a:ext cx="37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m</a:t>
            </a:r>
          </a:p>
        </p:txBody>
      </p:sp>
      <p:sp>
        <p:nvSpPr>
          <p:cNvPr id="302114" name="Text Box 34"/>
          <p:cNvSpPr txBox="1">
            <a:spLocks noChangeArrowheads="1"/>
          </p:cNvSpPr>
          <p:nvPr/>
        </p:nvSpPr>
        <p:spPr bwMode="auto">
          <a:xfrm>
            <a:off x="6732588" y="2154262"/>
            <a:ext cx="1314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offsets in E</a:t>
            </a:r>
          </a:p>
        </p:txBody>
      </p:sp>
      <p:sp>
        <p:nvSpPr>
          <p:cNvPr id="302115" name="Line 35"/>
          <p:cNvSpPr>
            <a:spLocks noChangeShapeType="1"/>
          </p:cNvSpPr>
          <p:nvPr/>
        </p:nvSpPr>
        <p:spPr bwMode="auto">
          <a:xfrm>
            <a:off x="3492500" y="3017862"/>
            <a:ext cx="576263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2116" name="Line 36"/>
          <p:cNvSpPr>
            <a:spLocks noChangeShapeType="1"/>
          </p:cNvSpPr>
          <p:nvPr/>
        </p:nvSpPr>
        <p:spPr bwMode="auto">
          <a:xfrm flipH="1" flipV="1">
            <a:off x="6084888" y="3738587"/>
            <a:ext cx="0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2118" name="Text Box 38"/>
          <p:cNvSpPr txBox="1">
            <a:spLocks noChangeArrowheads="1"/>
          </p:cNvSpPr>
          <p:nvPr/>
        </p:nvSpPr>
        <p:spPr bwMode="auto">
          <a:xfrm>
            <a:off x="4752702" y="3954487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(1,2),(1,3)</a:t>
            </a:r>
          </a:p>
        </p:txBody>
      </p:sp>
      <p:sp>
        <p:nvSpPr>
          <p:cNvPr id="302119" name="Line 39"/>
          <p:cNvSpPr>
            <a:spLocks noChangeShapeType="1"/>
          </p:cNvSpPr>
          <p:nvPr/>
        </p:nvSpPr>
        <p:spPr bwMode="auto">
          <a:xfrm flipV="1">
            <a:off x="5148263" y="3451250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2120" name="Line 40"/>
          <p:cNvSpPr>
            <a:spLocks noChangeShapeType="1"/>
          </p:cNvSpPr>
          <p:nvPr/>
        </p:nvSpPr>
        <p:spPr bwMode="auto">
          <a:xfrm flipH="1" flipV="1">
            <a:off x="5580063" y="3451250"/>
            <a:ext cx="71437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2121" name="Text Box 41"/>
          <p:cNvSpPr txBox="1">
            <a:spLocks noChangeArrowheads="1"/>
          </p:cNvSpPr>
          <p:nvPr/>
        </p:nvSpPr>
        <p:spPr bwMode="auto">
          <a:xfrm>
            <a:off x="6443663" y="3954487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(3,4)</a:t>
            </a:r>
          </a:p>
        </p:txBody>
      </p:sp>
      <p:sp>
        <p:nvSpPr>
          <p:cNvPr id="302122" name="Line 42"/>
          <p:cNvSpPr>
            <a:spLocks noChangeShapeType="1"/>
          </p:cNvSpPr>
          <p:nvPr/>
        </p:nvSpPr>
        <p:spPr bwMode="auto">
          <a:xfrm flipV="1">
            <a:off x="6877050" y="3451250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2123" name="Oval 43"/>
          <p:cNvSpPr>
            <a:spLocks noChangeArrowheads="1"/>
          </p:cNvSpPr>
          <p:nvPr/>
        </p:nvSpPr>
        <p:spPr bwMode="auto">
          <a:xfrm>
            <a:off x="5003800" y="4027512"/>
            <a:ext cx="288925" cy="287338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2124" name="Oval 44"/>
          <p:cNvSpPr>
            <a:spLocks noChangeArrowheads="1"/>
          </p:cNvSpPr>
          <p:nvPr/>
        </p:nvSpPr>
        <p:spPr bwMode="auto">
          <a:xfrm>
            <a:off x="5508625" y="4027512"/>
            <a:ext cx="288925" cy="287338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2125" name="Oval 45"/>
          <p:cNvSpPr>
            <a:spLocks noChangeArrowheads="1"/>
          </p:cNvSpPr>
          <p:nvPr/>
        </p:nvSpPr>
        <p:spPr bwMode="auto">
          <a:xfrm>
            <a:off x="6732588" y="4027512"/>
            <a:ext cx="288925" cy="287338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" name="Text Box 41">
            <a:extLst>
              <a:ext uri="{FF2B5EF4-FFF2-40B4-BE49-F238E27FC236}">
                <a16:creationId xmlns:a16="http://schemas.microsoft.com/office/drawing/2014/main" id="{1E42BB52-9C72-1C4A-B454-E4832DB56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1073" y="4598922"/>
            <a:ext cx="179568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/>
              <a:t>Nur</a:t>
            </a:r>
            <a:br>
              <a:rPr lang="de-DE" sz="2400" dirty="0"/>
            </a:br>
            <a:r>
              <a:rPr lang="de-DE" sz="2400" dirty="0"/>
              <a:t>Zielschlüssel</a:t>
            </a:r>
            <a:br>
              <a:rPr lang="de-DE" sz="2400" dirty="0"/>
            </a:br>
            <a:r>
              <a:rPr lang="de-DE" sz="2400" dirty="0"/>
              <a:t>dargestellt</a:t>
            </a:r>
            <a:endParaRPr lang="de-DE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306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82B22-D1F2-D149-A65B-032A42119E15}" type="slidenum">
              <a:rPr lang="de-DE"/>
              <a:pPr/>
              <a:t>17</a:t>
            </a:fld>
            <a:endParaRPr lang="de-DE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Adjazenzfeld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de-DE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de-DE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de-DE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de-DE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Zeitaufwand:</a:t>
            </a:r>
          </a:p>
          <a:p>
            <a:pPr>
              <a:lnSpc>
                <a:spcPct val="90000"/>
              </a:lnSpc>
            </a:pPr>
            <a:r>
              <a:rPr lang="de-DE" dirty="0">
                <a:solidFill>
                  <a:srgbClr val="FF0000"/>
                </a:solidFill>
              </a:rPr>
              <a:t>find</a:t>
            </a:r>
            <a:r>
              <a:rPr lang="de-DE" dirty="0"/>
              <a:t>(</a:t>
            </a:r>
            <a:r>
              <a:rPr lang="de-DE" dirty="0">
                <a:solidFill>
                  <a:schemeClr val="hlink"/>
                </a:solidFill>
              </a:rPr>
              <a:t>i, 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>
                <a:solidFill>
                  <a:schemeClr val="hlink"/>
                </a:solidFill>
              </a:rPr>
              <a:t>, G</a:t>
            </a:r>
            <a:r>
              <a:rPr lang="de-DE" dirty="0"/>
              <a:t>): Zeit </a:t>
            </a:r>
            <a:r>
              <a:rPr lang="de-DE" dirty="0">
                <a:solidFill>
                  <a:schemeClr val="hlink"/>
                </a:solidFill>
              </a:rPr>
              <a:t>O(d)</a:t>
            </a:r>
          </a:p>
          <a:p>
            <a:pPr>
              <a:lnSpc>
                <a:spcPct val="90000"/>
              </a:lnSpc>
            </a:pPr>
            <a:r>
              <a:rPr lang="de-DE" dirty="0" err="1">
                <a:solidFill>
                  <a:srgbClr val="FF0000"/>
                </a:solidFill>
              </a:rPr>
              <a:t>insert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, G</a:t>
            </a:r>
            <a:r>
              <a:rPr lang="de-DE" dirty="0"/>
              <a:t>): Zeit </a:t>
            </a:r>
            <a:r>
              <a:rPr lang="de-DE" dirty="0">
                <a:solidFill>
                  <a:schemeClr val="hlink"/>
                </a:solidFill>
              </a:rPr>
              <a:t>O(m) </a:t>
            </a:r>
            <a:r>
              <a:rPr lang="de-DE" dirty="0"/>
              <a:t>(schlimmster Fall)</a:t>
            </a:r>
          </a:p>
          <a:p>
            <a:pPr>
              <a:lnSpc>
                <a:spcPct val="90000"/>
              </a:lnSpc>
            </a:pPr>
            <a:r>
              <a:rPr lang="de-DE" dirty="0" err="1">
                <a:solidFill>
                  <a:srgbClr val="FF0000"/>
                </a:solidFill>
              </a:rPr>
              <a:t>remove</a:t>
            </a:r>
            <a:r>
              <a:rPr lang="de-DE" dirty="0"/>
              <a:t>(</a:t>
            </a:r>
            <a:r>
              <a:rPr lang="de-DE" dirty="0">
                <a:solidFill>
                  <a:schemeClr val="hlink"/>
                </a:solidFill>
              </a:rPr>
              <a:t>i, 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>
                <a:solidFill>
                  <a:schemeClr val="hlink"/>
                </a:solidFill>
              </a:rPr>
              <a:t>, G</a:t>
            </a:r>
            <a:r>
              <a:rPr lang="de-DE" dirty="0"/>
              <a:t>): Zeit </a:t>
            </a:r>
            <a:r>
              <a:rPr lang="de-DE" dirty="0">
                <a:solidFill>
                  <a:schemeClr val="hlink"/>
                </a:solidFill>
              </a:rPr>
              <a:t>O(m)</a:t>
            </a:r>
            <a:r>
              <a:rPr lang="de-DE" dirty="0"/>
              <a:t> (schlimmster Fall)</a:t>
            </a:r>
            <a:endParaRPr lang="de-DE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de-DE" dirty="0"/>
          </a:p>
        </p:txBody>
      </p:sp>
      <p:sp>
        <p:nvSpPr>
          <p:cNvPr id="303108" name="Oval 4"/>
          <p:cNvSpPr>
            <a:spLocks noChangeArrowheads="1"/>
          </p:cNvSpPr>
          <p:nvPr/>
        </p:nvSpPr>
        <p:spPr bwMode="auto">
          <a:xfrm>
            <a:off x="1116013" y="1196752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03109" name="Oval 5"/>
          <p:cNvSpPr>
            <a:spLocks noChangeArrowheads="1"/>
          </p:cNvSpPr>
          <p:nvPr/>
        </p:nvSpPr>
        <p:spPr bwMode="auto">
          <a:xfrm>
            <a:off x="2484438" y="1196752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03110" name="Oval 6"/>
          <p:cNvSpPr>
            <a:spLocks noChangeArrowheads="1"/>
          </p:cNvSpPr>
          <p:nvPr/>
        </p:nvSpPr>
        <p:spPr bwMode="auto">
          <a:xfrm>
            <a:off x="1116013" y="2347689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03111" name="Oval 7"/>
          <p:cNvSpPr>
            <a:spLocks noChangeArrowheads="1"/>
          </p:cNvSpPr>
          <p:nvPr/>
        </p:nvSpPr>
        <p:spPr bwMode="auto">
          <a:xfrm>
            <a:off x="2484438" y="2347689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3112" name="Line 8"/>
          <p:cNvSpPr>
            <a:spLocks noChangeShapeType="1"/>
          </p:cNvSpPr>
          <p:nvPr/>
        </p:nvSpPr>
        <p:spPr bwMode="auto">
          <a:xfrm>
            <a:off x="1547813" y="1412652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3113" name="Line 9"/>
          <p:cNvSpPr>
            <a:spLocks noChangeShapeType="1"/>
          </p:cNvSpPr>
          <p:nvPr/>
        </p:nvSpPr>
        <p:spPr bwMode="auto">
          <a:xfrm>
            <a:off x="2700338" y="1628552"/>
            <a:ext cx="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3114" name="Line 10"/>
          <p:cNvSpPr>
            <a:spLocks noChangeShapeType="1"/>
          </p:cNvSpPr>
          <p:nvPr/>
        </p:nvSpPr>
        <p:spPr bwMode="auto">
          <a:xfrm flipH="1">
            <a:off x="1549400" y="2565177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3115" name="Line 11"/>
          <p:cNvSpPr>
            <a:spLocks noChangeShapeType="1"/>
          </p:cNvSpPr>
          <p:nvPr/>
        </p:nvSpPr>
        <p:spPr bwMode="auto">
          <a:xfrm flipH="1" flipV="1">
            <a:off x="1331913" y="1628552"/>
            <a:ext cx="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3116" name="Line 12"/>
          <p:cNvSpPr>
            <a:spLocks noChangeShapeType="1"/>
          </p:cNvSpPr>
          <p:nvPr/>
        </p:nvSpPr>
        <p:spPr bwMode="auto">
          <a:xfrm>
            <a:off x="1476375" y="1555527"/>
            <a:ext cx="1081088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3117" name="Rectangle 13"/>
          <p:cNvSpPr>
            <a:spLocks noChangeArrowheads="1"/>
          </p:cNvSpPr>
          <p:nvPr/>
        </p:nvSpPr>
        <p:spPr bwMode="auto">
          <a:xfrm>
            <a:off x="4789488" y="1339627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03118" name="Rectangle 14"/>
          <p:cNvSpPr>
            <a:spLocks noChangeArrowheads="1"/>
          </p:cNvSpPr>
          <p:nvPr/>
        </p:nvSpPr>
        <p:spPr bwMode="auto">
          <a:xfrm>
            <a:off x="5221288" y="1339627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3119" name="Line 15"/>
          <p:cNvSpPr>
            <a:spLocks noChangeShapeType="1"/>
          </p:cNvSpPr>
          <p:nvPr/>
        </p:nvSpPr>
        <p:spPr bwMode="auto">
          <a:xfrm flipH="1">
            <a:off x="1476375" y="1555527"/>
            <a:ext cx="1008063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3120" name="Rectangle 16"/>
          <p:cNvSpPr>
            <a:spLocks noChangeArrowheads="1"/>
          </p:cNvSpPr>
          <p:nvPr/>
        </p:nvSpPr>
        <p:spPr bwMode="auto">
          <a:xfrm>
            <a:off x="5653088" y="1339627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03121" name="Rectangle 17"/>
          <p:cNvSpPr>
            <a:spLocks noChangeArrowheads="1"/>
          </p:cNvSpPr>
          <p:nvPr/>
        </p:nvSpPr>
        <p:spPr bwMode="auto">
          <a:xfrm>
            <a:off x="6084888" y="1339627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6</a:t>
            </a:r>
          </a:p>
        </p:txBody>
      </p:sp>
      <p:sp>
        <p:nvSpPr>
          <p:cNvPr id="303122" name="Rectangle 18"/>
          <p:cNvSpPr>
            <a:spLocks noChangeArrowheads="1"/>
          </p:cNvSpPr>
          <p:nvPr/>
        </p:nvSpPr>
        <p:spPr bwMode="auto">
          <a:xfrm>
            <a:off x="4789488" y="2276252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03123" name="Rectangle 19"/>
          <p:cNvSpPr>
            <a:spLocks noChangeArrowheads="1"/>
          </p:cNvSpPr>
          <p:nvPr/>
        </p:nvSpPr>
        <p:spPr bwMode="auto">
          <a:xfrm>
            <a:off x="5221288" y="2276252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3124" name="Rectangle 20"/>
          <p:cNvSpPr>
            <a:spLocks noChangeArrowheads="1"/>
          </p:cNvSpPr>
          <p:nvPr/>
        </p:nvSpPr>
        <p:spPr bwMode="auto">
          <a:xfrm>
            <a:off x="5653088" y="2276252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3125" name="Rectangle 21"/>
          <p:cNvSpPr>
            <a:spLocks noChangeArrowheads="1"/>
          </p:cNvSpPr>
          <p:nvPr/>
        </p:nvSpPr>
        <p:spPr bwMode="auto">
          <a:xfrm>
            <a:off x="6084888" y="2276252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03126" name="Rectangle 22"/>
          <p:cNvSpPr>
            <a:spLocks noChangeArrowheads="1"/>
          </p:cNvSpPr>
          <p:nvPr/>
        </p:nvSpPr>
        <p:spPr bwMode="auto">
          <a:xfrm>
            <a:off x="6516688" y="2276252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03127" name="Rectangle 23"/>
          <p:cNvSpPr>
            <a:spLocks noChangeArrowheads="1"/>
          </p:cNvSpPr>
          <p:nvPr/>
        </p:nvSpPr>
        <p:spPr bwMode="auto">
          <a:xfrm>
            <a:off x="6948488" y="2276252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03128" name="Line 24"/>
          <p:cNvSpPr>
            <a:spLocks noChangeShapeType="1"/>
          </p:cNvSpPr>
          <p:nvPr/>
        </p:nvSpPr>
        <p:spPr bwMode="auto">
          <a:xfrm>
            <a:off x="5005388" y="1771427"/>
            <a:ext cx="1587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3129" name="Line 25"/>
          <p:cNvSpPr>
            <a:spLocks noChangeShapeType="1"/>
          </p:cNvSpPr>
          <p:nvPr/>
        </p:nvSpPr>
        <p:spPr bwMode="auto">
          <a:xfrm>
            <a:off x="5437188" y="1771427"/>
            <a:ext cx="43180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3130" name="Line 26"/>
          <p:cNvSpPr>
            <a:spLocks noChangeShapeType="1"/>
          </p:cNvSpPr>
          <p:nvPr/>
        </p:nvSpPr>
        <p:spPr bwMode="auto">
          <a:xfrm>
            <a:off x="5868988" y="1771427"/>
            <a:ext cx="792162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3131" name="Line 27"/>
          <p:cNvSpPr>
            <a:spLocks noChangeShapeType="1"/>
          </p:cNvSpPr>
          <p:nvPr/>
        </p:nvSpPr>
        <p:spPr bwMode="auto">
          <a:xfrm>
            <a:off x="6300788" y="1771427"/>
            <a:ext cx="86360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3132" name="Text Box 28"/>
          <p:cNvSpPr txBox="1">
            <a:spLocks noChangeArrowheads="1"/>
          </p:cNvSpPr>
          <p:nvPr/>
        </p:nvSpPr>
        <p:spPr bwMode="auto">
          <a:xfrm>
            <a:off x="4192588" y="1358677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V</a:t>
            </a:r>
          </a:p>
        </p:txBody>
      </p:sp>
      <p:sp>
        <p:nvSpPr>
          <p:cNvPr id="303133" name="Text Box 29"/>
          <p:cNvSpPr txBox="1">
            <a:spLocks noChangeArrowheads="1"/>
          </p:cNvSpPr>
          <p:nvPr/>
        </p:nvSpPr>
        <p:spPr bwMode="auto">
          <a:xfrm>
            <a:off x="4213225" y="2276252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E</a:t>
            </a:r>
          </a:p>
        </p:txBody>
      </p:sp>
      <p:sp>
        <p:nvSpPr>
          <p:cNvPr id="303138" name="Text Box 34"/>
          <p:cNvSpPr txBox="1">
            <a:spLocks noChangeArrowheads="1"/>
          </p:cNvSpPr>
          <p:nvPr/>
        </p:nvSpPr>
        <p:spPr bwMode="auto">
          <a:xfrm>
            <a:off x="6642100" y="1360264"/>
            <a:ext cx="1314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offsets in E</a:t>
            </a:r>
          </a:p>
        </p:txBody>
      </p:sp>
      <p:sp>
        <p:nvSpPr>
          <p:cNvPr id="303139" name="Line 35"/>
          <p:cNvSpPr>
            <a:spLocks noChangeShapeType="1"/>
          </p:cNvSpPr>
          <p:nvPr/>
        </p:nvSpPr>
        <p:spPr bwMode="auto">
          <a:xfrm>
            <a:off x="3421063" y="1915889"/>
            <a:ext cx="5762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848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EE45-F733-B945-BA53-D7235FA15C66}" type="slidenum">
              <a:rPr lang="de-DE"/>
              <a:pPr/>
              <a:t>18</a:t>
            </a:fld>
            <a:endParaRPr lang="de-DE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Graphrepräsentationen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3: Adjazenzliste</a:t>
            </a:r>
          </a:p>
        </p:txBody>
      </p:sp>
      <p:sp>
        <p:nvSpPr>
          <p:cNvPr id="304132" name="Oval 4"/>
          <p:cNvSpPr>
            <a:spLocks noChangeArrowheads="1"/>
          </p:cNvSpPr>
          <p:nvPr/>
        </p:nvSpPr>
        <p:spPr bwMode="auto">
          <a:xfrm>
            <a:off x="900113" y="1969666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04133" name="Oval 5"/>
          <p:cNvSpPr>
            <a:spLocks noChangeArrowheads="1"/>
          </p:cNvSpPr>
          <p:nvPr/>
        </p:nvSpPr>
        <p:spPr bwMode="auto">
          <a:xfrm>
            <a:off x="2268538" y="1969666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04134" name="Oval 6"/>
          <p:cNvSpPr>
            <a:spLocks noChangeArrowheads="1"/>
          </p:cNvSpPr>
          <p:nvPr/>
        </p:nvSpPr>
        <p:spPr bwMode="auto">
          <a:xfrm>
            <a:off x="900113" y="3120604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04135" name="Oval 7"/>
          <p:cNvSpPr>
            <a:spLocks noChangeArrowheads="1"/>
          </p:cNvSpPr>
          <p:nvPr/>
        </p:nvSpPr>
        <p:spPr bwMode="auto">
          <a:xfrm>
            <a:off x="2268538" y="3120604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4136" name="Line 8"/>
          <p:cNvSpPr>
            <a:spLocks noChangeShapeType="1"/>
          </p:cNvSpPr>
          <p:nvPr/>
        </p:nvSpPr>
        <p:spPr bwMode="auto">
          <a:xfrm>
            <a:off x="1331913" y="2185566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4137" name="Line 9"/>
          <p:cNvSpPr>
            <a:spLocks noChangeShapeType="1"/>
          </p:cNvSpPr>
          <p:nvPr/>
        </p:nvSpPr>
        <p:spPr bwMode="auto">
          <a:xfrm>
            <a:off x="2484438" y="2401466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4138" name="Line 10"/>
          <p:cNvSpPr>
            <a:spLocks noChangeShapeType="1"/>
          </p:cNvSpPr>
          <p:nvPr/>
        </p:nvSpPr>
        <p:spPr bwMode="auto">
          <a:xfrm flipH="1">
            <a:off x="1333500" y="3338091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4139" name="Line 11"/>
          <p:cNvSpPr>
            <a:spLocks noChangeShapeType="1"/>
          </p:cNvSpPr>
          <p:nvPr/>
        </p:nvSpPr>
        <p:spPr bwMode="auto">
          <a:xfrm flipH="1" flipV="1">
            <a:off x="1116013" y="2401466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4140" name="Line 12"/>
          <p:cNvSpPr>
            <a:spLocks noChangeShapeType="1"/>
          </p:cNvSpPr>
          <p:nvPr/>
        </p:nvSpPr>
        <p:spPr bwMode="auto">
          <a:xfrm>
            <a:off x="1260475" y="2328441"/>
            <a:ext cx="1081088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4141" name="Line 13"/>
          <p:cNvSpPr>
            <a:spLocks noChangeShapeType="1"/>
          </p:cNvSpPr>
          <p:nvPr/>
        </p:nvSpPr>
        <p:spPr bwMode="auto">
          <a:xfrm flipH="1">
            <a:off x="1260475" y="2328441"/>
            <a:ext cx="1008063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4142" name="Line 14"/>
          <p:cNvSpPr>
            <a:spLocks noChangeShapeType="1"/>
          </p:cNvSpPr>
          <p:nvPr/>
        </p:nvSpPr>
        <p:spPr bwMode="auto">
          <a:xfrm>
            <a:off x="3276600" y="2690391"/>
            <a:ext cx="576263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4143" name="Rectangle 15"/>
          <p:cNvSpPr>
            <a:spLocks noChangeArrowheads="1"/>
          </p:cNvSpPr>
          <p:nvPr/>
        </p:nvSpPr>
        <p:spPr bwMode="auto">
          <a:xfrm>
            <a:off x="5148263" y="225859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4144" name="Oval 16"/>
          <p:cNvSpPr>
            <a:spLocks noChangeArrowheads="1"/>
          </p:cNvSpPr>
          <p:nvPr/>
        </p:nvSpPr>
        <p:spPr bwMode="auto">
          <a:xfrm>
            <a:off x="5292725" y="2401466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4145" name="Line 17"/>
          <p:cNvSpPr>
            <a:spLocks noChangeShapeType="1"/>
          </p:cNvSpPr>
          <p:nvPr/>
        </p:nvSpPr>
        <p:spPr bwMode="auto">
          <a:xfrm flipH="1">
            <a:off x="5003800" y="2474491"/>
            <a:ext cx="360363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4146" name="Rectangle 18"/>
          <p:cNvSpPr>
            <a:spLocks noChangeArrowheads="1"/>
          </p:cNvSpPr>
          <p:nvPr/>
        </p:nvSpPr>
        <p:spPr bwMode="auto">
          <a:xfrm>
            <a:off x="4716463" y="2977729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04147" name="Rectangle 19"/>
          <p:cNvSpPr>
            <a:spLocks noChangeArrowheads="1"/>
          </p:cNvSpPr>
          <p:nvPr/>
        </p:nvSpPr>
        <p:spPr bwMode="auto">
          <a:xfrm>
            <a:off x="4716463" y="3698454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4148" name="Line 20"/>
          <p:cNvSpPr>
            <a:spLocks noChangeShapeType="1"/>
          </p:cNvSpPr>
          <p:nvPr/>
        </p:nvSpPr>
        <p:spPr bwMode="auto">
          <a:xfrm>
            <a:off x="5005388" y="3409529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4149" name="Line 21"/>
          <p:cNvSpPr>
            <a:spLocks noChangeShapeType="1"/>
          </p:cNvSpPr>
          <p:nvPr/>
        </p:nvSpPr>
        <p:spPr bwMode="auto">
          <a:xfrm flipV="1">
            <a:off x="4860925" y="3409529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4150" name="Text Box 22"/>
          <p:cNvSpPr txBox="1">
            <a:spLocks noChangeArrowheads="1"/>
          </p:cNvSpPr>
          <p:nvPr/>
        </p:nvSpPr>
        <p:spPr bwMode="auto">
          <a:xfrm>
            <a:off x="4645025" y="2258591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V</a:t>
            </a:r>
          </a:p>
        </p:txBody>
      </p:sp>
      <p:sp>
        <p:nvSpPr>
          <p:cNvPr id="304151" name="Rectangle 23"/>
          <p:cNvSpPr>
            <a:spLocks noChangeArrowheads="1"/>
          </p:cNvSpPr>
          <p:nvPr/>
        </p:nvSpPr>
        <p:spPr bwMode="auto">
          <a:xfrm>
            <a:off x="5580063" y="225859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4152" name="Oval 24"/>
          <p:cNvSpPr>
            <a:spLocks noChangeArrowheads="1"/>
          </p:cNvSpPr>
          <p:nvPr/>
        </p:nvSpPr>
        <p:spPr bwMode="auto">
          <a:xfrm>
            <a:off x="5724525" y="2401466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4153" name="Line 25"/>
          <p:cNvSpPr>
            <a:spLocks noChangeShapeType="1"/>
          </p:cNvSpPr>
          <p:nvPr/>
        </p:nvSpPr>
        <p:spPr bwMode="auto">
          <a:xfrm flipH="1">
            <a:off x="5653088" y="2474491"/>
            <a:ext cx="14287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4154" name="Rectangle 26"/>
          <p:cNvSpPr>
            <a:spLocks noChangeArrowheads="1"/>
          </p:cNvSpPr>
          <p:nvPr/>
        </p:nvSpPr>
        <p:spPr bwMode="auto">
          <a:xfrm>
            <a:off x="5437188" y="2977729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4155" name="Rectangle 27"/>
          <p:cNvSpPr>
            <a:spLocks noChangeArrowheads="1"/>
          </p:cNvSpPr>
          <p:nvPr/>
        </p:nvSpPr>
        <p:spPr bwMode="auto">
          <a:xfrm>
            <a:off x="5437188" y="3698454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04156" name="Line 28"/>
          <p:cNvSpPr>
            <a:spLocks noChangeShapeType="1"/>
          </p:cNvSpPr>
          <p:nvPr/>
        </p:nvSpPr>
        <p:spPr bwMode="auto">
          <a:xfrm>
            <a:off x="5726113" y="3409529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4157" name="Line 29"/>
          <p:cNvSpPr>
            <a:spLocks noChangeShapeType="1"/>
          </p:cNvSpPr>
          <p:nvPr/>
        </p:nvSpPr>
        <p:spPr bwMode="auto">
          <a:xfrm flipV="1">
            <a:off x="5580063" y="3411116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4158" name="Rectangle 30"/>
          <p:cNvSpPr>
            <a:spLocks noChangeArrowheads="1"/>
          </p:cNvSpPr>
          <p:nvPr/>
        </p:nvSpPr>
        <p:spPr bwMode="auto">
          <a:xfrm>
            <a:off x="6011863" y="225859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4159" name="Oval 31"/>
          <p:cNvSpPr>
            <a:spLocks noChangeArrowheads="1"/>
          </p:cNvSpPr>
          <p:nvPr/>
        </p:nvSpPr>
        <p:spPr bwMode="auto">
          <a:xfrm>
            <a:off x="6156325" y="2401466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4160" name="Line 32"/>
          <p:cNvSpPr>
            <a:spLocks noChangeShapeType="1"/>
          </p:cNvSpPr>
          <p:nvPr/>
        </p:nvSpPr>
        <p:spPr bwMode="auto">
          <a:xfrm>
            <a:off x="6227763" y="2474491"/>
            <a:ext cx="144462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4161" name="Rectangle 33"/>
          <p:cNvSpPr>
            <a:spLocks noChangeArrowheads="1"/>
          </p:cNvSpPr>
          <p:nvPr/>
        </p:nvSpPr>
        <p:spPr bwMode="auto">
          <a:xfrm>
            <a:off x="6156325" y="2977729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04162" name="Rectangle 34"/>
          <p:cNvSpPr>
            <a:spLocks noChangeArrowheads="1"/>
          </p:cNvSpPr>
          <p:nvPr/>
        </p:nvSpPr>
        <p:spPr bwMode="auto">
          <a:xfrm flipH="1">
            <a:off x="6445250" y="225859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4163" name="Oval 35"/>
          <p:cNvSpPr>
            <a:spLocks noChangeArrowheads="1"/>
          </p:cNvSpPr>
          <p:nvPr/>
        </p:nvSpPr>
        <p:spPr bwMode="auto">
          <a:xfrm flipH="1">
            <a:off x="6589713" y="2401466"/>
            <a:ext cx="144462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4164" name="Line 36"/>
          <p:cNvSpPr>
            <a:spLocks noChangeShapeType="1"/>
          </p:cNvSpPr>
          <p:nvPr/>
        </p:nvSpPr>
        <p:spPr bwMode="auto">
          <a:xfrm>
            <a:off x="6661150" y="2474491"/>
            <a:ext cx="360363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4165" name="Rectangle 37"/>
          <p:cNvSpPr>
            <a:spLocks noChangeArrowheads="1"/>
          </p:cNvSpPr>
          <p:nvPr/>
        </p:nvSpPr>
        <p:spPr bwMode="auto">
          <a:xfrm>
            <a:off x="6877050" y="2977729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04166" name="Text Box 38"/>
          <p:cNvSpPr txBox="1">
            <a:spLocks noChangeArrowheads="1"/>
          </p:cNvSpPr>
          <p:nvPr/>
        </p:nvSpPr>
        <p:spPr bwMode="auto">
          <a:xfrm>
            <a:off x="5200650" y="177281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04167" name="Text Box 39"/>
          <p:cNvSpPr txBox="1">
            <a:spLocks noChangeArrowheads="1"/>
          </p:cNvSpPr>
          <p:nvPr/>
        </p:nvSpPr>
        <p:spPr bwMode="auto">
          <a:xfrm>
            <a:off x="6496050" y="177281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n</a:t>
            </a:r>
          </a:p>
        </p:txBody>
      </p:sp>
      <p:sp>
        <p:nvSpPr>
          <p:cNvPr id="304168" name="Line 40"/>
          <p:cNvSpPr>
            <a:spLocks noChangeShapeType="1"/>
          </p:cNvSpPr>
          <p:nvPr/>
        </p:nvSpPr>
        <p:spPr bwMode="auto">
          <a:xfrm>
            <a:off x="6229350" y="3985791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4169" name="Text Box 41"/>
          <p:cNvSpPr txBox="1">
            <a:spLocks noChangeArrowheads="1"/>
          </p:cNvSpPr>
          <p:nvPr/>
        </p:nvSpPr>
        <p:spPr bwMode="auto">
          <a:xfrm>
            <a:off x="5474383" y="4466713"/>
            <a:ext cx="179568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/>
              <a:t>Nur</a:t>
            </a:r>
            <a:br>
              <a:rPr lang="de-DE" sz="2400" dirty="0"/>
            </a:br>
            <a:r>
              <a:rPr lang="de-DE" sz="2400" dirty="0"/>
              <a:t>Zielschlüssel</a:t>
            </a:r>
            <a:br>
              <a:rPr lang="de-DE" sz="2400" dirty="0"/>
            </a:br>
            <a:r>
              <a:rPr lang="de-DE" sz="2400" dirty="0"/>
              <a:t>dargestellt</a:t>
            </a:r>
            <a:endParaRPr lang="de-DE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898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BD7DC-BF4A-CF4F-85F4-7B27ACF4CCF3}" type="slidenum">
              <a:rPr lang="de-DE"/>
              <a:pPr/>
              <a:t>19</a:t>
            </a:fld>
            <a:endParaRPr lang="de-DE"/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Adjazenzliste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de-DE" sz="18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Zeitaufwand:</a:t>
            </a:r>
          </a:p>
          <a:p>
            <a:pPr>
              <a:lnSpc>
                <a:spcPct val="90000"/>
              </a:lnSpc>
            </a:pPr>
            <a:r>
              <a:rPr lang="de-DE" dirty="0">
                <a:solidFill>
                  <a:srgbClr val="FF0000"/>
                </a:solidFill>
              </a:rPr>
              <a:t>find</a:t>
            </a:r>
            <a:r>
              <a:rPr lang="de-DE" dirty="0"/>
              <a:t>(</a:t>
            </a:r>
            <a:r>
              <a:rPr lang="de-DE" dirty="0">
                <a:solidFill>
                  <a:schemeClr val="hlink"/>
                </a:solidFill>
              </a:rPr>
              <a:t>i, 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>
                <a:solidFill>
                  <a:schemeClr val="hlink"/>
                </a:solidFill>
              </a:rPr>
              <a:t>, G</a:t>
            </a:r>
            <a:r>
              <a:rPr lang="de-DE" dirty="0"/>
              <a:t>): Zeit </a:t>
            </a:r>
            <a:r>
              <a:rPr lang="de-DE" dirty="0">
                <a:solidFill>
                  <a:schemeClr val="hlink"/>
                </a:solidFill>
              </a:rPr>
              <a:t>O(d)</a:t>
            </a:r>
          </a:p>
          <a:p>
            <a:pPr>
              <a:lnSpc>
                <a:spcPct val="90000"/>
              </a:lnSpc>
            </a:pPr>
            <a:r>
              <a:rPr lang="de-DE" dirty="0" err="1">
                <a:solidFill>
                  <a:srgbClr val="FF0000"/>
                </a:solidFill>
              </a:rPr>
              <a:t>insert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, G</a:t>
            </a:r>
            <a:r>
              <a:rPr lang="de-DE" dirty="0"/>
              <a:t>): Zeit </a:t>
            </a:r>
            <a:r>
              <a:rPr lang="de-DE" dirty="0">
                <a:solidFill>
                  <a:schemeClr val="hlink"/>
                </a:solidFill>
              </a:rPr>
              <a:t>O(d)</a:t>
            </a:r>
            <a:endParaRPr lang="de-DE" dirty="0"/>
          </a:p>
          <a:p>
            <a:pPr>
              <a:lnSpc>
                <a:spcPct val="90000"/>
              </a:lnSpc>
            </a:pPr>
            <a:r>
              <a:rPr lang="de-DE" dirty="0" err="1">
                <a:solidFill>
                  <a:srgbClr val="FF0000"/>
                </a:solidFill>
              </a:rPr>
              <a:t>remove</a:t>
            </a:r>
            <a:r>
              <a:rPr lang="de-DE" dirty="0"/>
              <a:t>(</a:t>
            </a:r>
            <a:r>
              <a:rPr lang="de-DE" dirty="0">
                <a:solidFill>
                  <a:schemeClr val="hlink"/>
                </a:solidFill>
              </a:rPr>
              <a:t>i, 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>
                <a:solidFill>
                  <a:schemeClr val="hlink"/>
                </a:solidFill>
              </a:rPr>
              <a:t>, G</a:t>
            </a:r>
            <a:r>
              <a:rPr lang="de-DE" dirty="0"/>
              <a:t>): Zeit </a:t>
            </a:r>
            <a:r>
              <a:rPr lang="de-DE" dirty="0">
                <a:solidFill>
                  <a:schemeClr val="hlink"/>
                </a:solidFill>
              </a:rPr>
              <a:t>O(d)</a:t>
            </a:r>
          </a:p>
          <a:p>
            <a:pPr>
              <a:lnSpc>
                <a:spcPct val="90000"/>
              </a:lnSpc>
            </a:pPr>
            <a:endParaRPr lang="de-DE" dirty="0"/>
          </a:p>
        </p:txBody>
      </p:sp>
      <p:sp>
        <p:nvSpPr>
          <p:cNvPr id="305156" name="Oval 4"/>
          <p:cNvSpPr>
            <a:spLocks noChangeArrowheads="1"/>
          </p:cNvSpPr>
          <p:nvPr/>
        </p:nvSpPr>
        <p:spPr bwMode="auto">
          <a:xfrm>
            <a:off x="1331913" y="1556221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05157" name="Oval 5"/>
          <p:cNvSpPr>
            <a:spLocks noChangeArrowheads="1"/>
          </p:cNvSpPr>
          <p:nvPr/>
        </p:nvSpPr>
        <p:spPr bwMode="auto">
          <a:xfrm>
            <a:off x="2700338" y="1556221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05158" name="Oval 6"/>
          <p:cNvSpPr>
            <a:spLocks noChangeArrowheads="1"/>
          </p:cNvSpPr>
          <p:nvPr/>
        </p:nvSpPr>
        <p:spPr bwMode="auto">
          <a:xfrm>
            <a:off x="1331913" y="2707159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05159" name="Oval 7"/>
          <p:cNvSpPr>
            <a:spLocks noChangeArrowheads="1"/>
          </p:cNvSpPr>
          <p:nvPr/>
        </p:nvSpPr>
        <p:spPr bwMode="auto">
          <a:xfrm>
            <a:off x="2700338" y="2707159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5160" name="Line 8"/>
          <p:cNvSpPr>
            <a:spLocks noChangeShapeType="1"/>
          </p:cNvSpPr>
          <p:nvPr/>
        </p:nvSpPr>
        <p:spPr bwMode="auto">
          <a:xfrm>
            <a:off x="1763713" y="1772121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5161" name="Line 9"/>
          <p:cNvSpPr>
            <a:spLocks noChangeShapeType="1"/>
          </p:cNvSpPr>
          <p:nvPr/>
        </p:nvSpPr>
        <p:spPr bwMode="auto">
          <a:xfrm>
            <a:off x="2916238" y="1988021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5162" name="Line 10"/>
          <p:cNvSpPr>
            <a:spLocks noChangeShapeType="1"/>
          </p:cNvSpPr>
          <p:nvPr/>
        </p:nvSpPr>
        <p:spPr bwMode="auto">
          <a:xfrm flipH="1">
            <a:off x="1765300" y="2924646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5163" name="Line 11"/>
          <p:cNvSpPr>
            <a:spLocks noChangeShapeType="1"/>
          </p:cNvSpPr>
          <p:nvPr/>
        </p:nvSpPr>
        <p:spPr bwMode="auto">
          <a:xfrm flipH="1" flipV="1">
            <a:off x="1547813" y="1988021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5164" name="Line 12"/>
          <p:cNvSpPr>
            <a:spLocks noChangeShapeType="1"/>
          </p:cNvSpPr>
          <p:nvPr/>
        </p:nvSpPr>
        <p:spPr bwMode="auto">
          <a:xfrm>
            <a:off x="1692275" y="1914996"/>
            <a:ext cx="1081088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5165" name="Line 13"/>
          <p:cNvSpPr>
            <a:spLocks noChangeShapeType="1"/>
          </p:cNvSpPr>
          <p:nvPr/>
        </p:nvSpPr>
        <p:spPr bwMode="auto">
          <a:xfrm flipH="1">
            <a:off x="1692275" y="1914996"/>
            <a:ext cx="1008063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5166" name="Line 14"/>
          <p:cNvSpPr>
            <a:spLocks noChangeShapeType="1"/>
          </p:cNvSpPr>
          <p:nvPr/>
        </p:nvSpPr>
        <p:spPr bwMode="auto">
          <a:xfrm>
            <a:off x="3708400" y="2276946"/>
            <a:ext cx="576263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5167" name="Rectangle 15"/>
          <p:cNvSpPr>
            <a:spLocks noChangeArrowheads="1"/>
          </p:cNvSpPr>
          <p:nvPr/>
        </p:nvSpPr>
        <p:spPr bwMode="auto">
          <a:xfrm>
            <a:off x="5580063" y="1484784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5168" name="Oval 16"/>
          <p:cNvSpPr>
            <a:spLocks noChangeArrowheads="1"/>
          </p:cNvSpPr>
          <p:nvPr/>
        </p:nvSpPr>
        <p:spPr bwMode="auto">
          <a:xfrm>
            <a:off x="5724525" y="1627659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5169" name="Line 17"/>
          <p:cNvSpPr>
            <a:spLocks noChangeShapeType="1"/>
          </p:cNvSpPr>
          <p:nvPr/>
        </p:nvSpPr>
        <p:spPr bwMode="auto">
          <a:xfrm flipH="1">
            <a:off x="5435600" y="1700684"/>
            <a:ext cx="360363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5170" name="Rectangle 18"/>
          <p:cNvSpPr>
            <a:spLocks noChangeArrowheads="1"/>
          </p:cNvSpPr>
          <p:nvPr/>
        </p:nvSpPr>
        <p:spPr bwMode="auto">
          <a:xfrm>
            <a:off x="5148263" y="220392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05171" name="Rectangle 19"/>
          <p:cNvSpPr>
            <a:spLocks noChangeArrowheads="1"/>
          </p:cNvSpPr>
          <p:nvPr/>
        </p:nvSpPr>
        <p:spPr bwMode="auto">
          <a:xfrm>
            <a:off x="5148263" y="2924646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5172" name="Line 20"/>
          <p:cNvSpPr>
            <a:spLocks noChangeShapeType="1"/>
          </p:cNvSpPr>
          <p:nvPr/>
        </p:nvSpPr>
        <p:spPr bwMode="auto">
          <a:xfrm>
            <a:off x="5437188" y="2635721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5173" name="Line 21"/>
          <p:cNvSpPr>
            <a:spLocks noChangeShapeType="1"/>
          </p:cNvSpPr>
          <p:nvPr/>
        </p:nvSpPr>
        <p:spPr bwMode="auto">
          <a:xfrm flipV="1">
            <a:off x="5292725" y="2635721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5174" name="Text Box 22"/>
          <p:cNvSpPr txBox="1">
            <a:spLocks noChangeArrowheads="1"/>
          </p:cNvSpPr>
          <p:nvPr/>
        </p:nvSpPr>
        <p:spPr bwMode="auto">
          <a:xfrm>
            <a:off x="5076825" y="1484784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V</a:t>
            </a:r>
          </a:p>
        </p:txBody>
      </p:sp>
      <p:sp>
        <p:nvSpPr>
          <p:cNvPr id="305175" name="Rectangle 23"/>
          <p:cNvSpPr>
            <a:spLocks noChangeArrowheads="1"/>
          </p:cNvSpPr>
          <p:nvPr/>
        </p:nvSpPr>
        <p:spPr bwMode="auto">
          <a:xfrm>
            <a:off x="6011863" y="1484784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5176" name="Oval 24"/>
          <p:cNvSpPr>
            <a:spLocks noChangeArrowheads="1"/>
          </p:cNvSpPr>
          <p:nvPr/>
        </p:nvSpPr>
        <p:spPr bwMode="auto">
          <a:xfrm>
            <a:off x="6156325" y="1627659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5177" name="Line 25"/>
          <p:cNvSpPr>
            <a:spLocks noChangeShapeType="1"/>
          </p:cNvSpPr>
          <p:nvPr/>
        </p:nvSpPr>
        <p:spPr bwMode="auto">
          <a:xfrm flipH="1">
            <a:off x="6084888" y="1700684"/>
            <a:ext cx="142875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5178" name="Rectangle 26"/>
          <p:cNvSpPr>
            <a:spLocks noChangeArrowheads="1"/>
          </p:cNvSpPr>
          <p:nvPr/>
        </p:nvSpPr>
        <p:spPr bwMode="auto">
          <a:xfrm>
            <a:off x="5868988" y="220392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5179" name="Rectangle 27"/>
          <p:cNvSpPr>
            <a:spLocks noChangeArrowheads="1"/>
          </p:cNvSpPr>
          <p:nvPr/>
        </p:nvSpPr>
        <p:spPr bwMode="auto">
          <a:xfrm>
            <a:off x="5868988" y="2924646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05180" name="Line 28"/>
          <p:cNvSpPr>
            <a:spLocks noChangeShapeType="1"/>
          </p:cNvSpPr>
          <p:nvPr/>
        </p:nvSpPr>
        <p:spPr bwMode="auto">
          <a:xfrm>
            <a:off x="6157913" y="2635721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5181" name="Line 29"/>
          <p:cNvSpPr>
            <a:spLocks noChangeShapeType="1"/>
          </p:cNvSpPr>
          <p:nvPr/>
        </p:nvSpPr>
        <p:spPr bwMode="auto">
          <a:xfrm flipV="1">
            <a:off x="6011863" y="2637309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5182" name="Rectangle 30"/>
          <p:cNvSpPr>
            <a:spLocks noChangeArrowheads="1"/>
          </p:cNvSpPr>
          <p:nvPr/>
        </p:nvSpPr>
        <p:spPr bwMode="auto">
          <a:xfrm>
            <a:off x="6443663" y="1484784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5183" name="Oval 31"/>
          <p:cNvSpPr>
            <a:spLocks noChangeArrowheads="1"/>
          </p:cNvSpPr>
          <p:nvPr/>
        </p:nvSpPr>
        <p:spPr bwMode="auto">
          <a:xfrm>
            <a:off x="6588125" y="1627659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5184" name="Line 32"/>
          <p:cNvSpPr>
            <a:spLocks noChangeShapeType="1"/>
          </p:cNvSpPr>
          <p:nvPr/>
        </p:nvSpPr>
        <p:spPr bwMode="auto">
          <a:xfrm>
            <a:off x="6659563" y="1700684"/>
            <a:ext cx="144462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5185" name="Rectangle 33"/>
          <p:cNvSpPr>
            <a:spLocks noChangeArrowheads="1"/>
          </p:cNvSpPr>
          <p:nvPr/>
        </p:nvSpPr>
        <p:spPr bwMode="auto">
          <a:xfrm>
            <a:off x="6588125" y="220392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05186" name="Rectangle 34"/>
          <p:cNvSpPr>
            <a:spLocks noChangeArrowheads="1"/>
          </p:cNvSpPr>
          <p:nvPr/>
        </p:nvSpPr>
        <p:spPr bwMode="auto">
          <a:xfrm flipH="1">
            <a:off x="6877050" y="1484784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5187" name="Oval 35"/>
          <p:cNvSpPr>
            <a:spLocks noChangeArrowheads="1"/>
          </p:cNvSpPr>
          <p:nvPr/>
        </p:nvSpPr>
        <p:spPr bwMode="auto">
          <a:xfrm flipH="1">
            <a:off x="7021513" y="1627659"/>
            <a:ext cx="144462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5188" name="Line 36"/>
          <p:cNvSpPr>
            <a:spLocks noChangeShapeType="1"/>
          </p:cNvSpPr>
          <p:nvPr/>
        </p:nvSpPr>
        <p:spPr bwMode="auto">
          <a:xfrm>
            <a:off x="7092950" y="1700684"/>
            <a:ext cx="360363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5189" name="Rectangle 37"/>
          <p:cNvSpPr>
            <a:spLocks noChangeArrowheads="1"/>
          </p:cNvSpPr>
          <p:nvPr/>
        </p:nvSpPr>
        <p:spPr bwMode="auto">
          <a:xfrm>
            <a:off x="7308850" y="220392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05192" name="Text Box 40"/>
          <p:cNvSpPr txBox="1">
            <a:spLocks noChangeArrowheads="1"/>
          </p:cNvSpPr>
          <p:nvPr/>
        </p:nvSpPr>
        <p:spPr bwMode="auto">
          <a:xfrm>
            <a:off x="5004048" y="4221088"/>
            <a:ext cx="2279791" cy="83099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Problem: d kann</a:t>
            </a:r>
          </a:p>
          <a:p>
            <a:r>
              <a:rPr lang="de-DE" sz="2400" dirty="0">
                <a:solidFill>
                  <a:srgbClr val="FF0000"/>
                </a:solidFill>
              </a:rPr>
              <a:t>auch groß sein!</a:t>
            </a:r>
          </a:p>
        </p:txBody>
      </p:sp>
    </p:spTree>
    <p:extLst>
      <p:ext uri="{BB962C8B-B14F-4D97-AF65-F5344CB8AC3E}">
        <p14:creationId xmlns:p14="http://schemas.microsoft.com/office/powerpoint/2010/main" val="340131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5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Die nachfolgenden Präsentationen wurden mit ausdrücklicher Erlaubnis des Autors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„Effiziente Algorithmen und Datenstrukturen“ (Kapitel 7,8,9) gehalten von Christian </a:t>
            </a:r>
            <a:r>
              <a:rPr lang="de-DE" sz="2000" dirty="0" err="1"/>
              <a:t>Scheideler</a:t>
            </a:r>
            <a:r>
              <a:rPr lang="de-DE" sz="2000" dirty="0"/>
              <a:t> an der TUM </a:t>
            </a:r>
            <a:r>
              <a:rPr lang="de-DE" sz="2000" dirty="0">
                <a:hlinkClick r:id="rId2"/>
              </a:rPr>
              <a:t>http://www14.in.tum.de/lehre/2008WS/ea/index.html.de</a:t>
            </a:r>
            <a:endParaRPr lang="de-DE" sz="2000" dirty="0"/>
          </a:p>
          <a:p>
            <a:pPr>
              <a:defRPr/>
            </a:pPr>
            <a:endParaRPr lang="de-DE" sz="2000" dirty="0"/>
          </a:p>
          <a:p>
            <a:pPr marL="0" indent="0">
              <a:buNone/>
              <a:defRPr/>
            </a:pPr>
            <a:r>
              <a:rPr lang="de-DE" sz="2000" dirty="0"/>
              <a:t>Es wurden umfangreiche Veränderungen vorgenommen.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4702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FCDC5-94FF-A147-8403-E1AD7805A896}" type="slidenum">
              <a:rPr lang="de-DE"/>
              <a:pPr/>
              <a:t>20</a:t>
            </a:fld>
            <a:endParaRPr lang="de-DE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Graphrepräsentationen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4: </a:t>
            </a:r>
            <a:r>
              <a:rPr lang="de-DE" dirty="0" err="1">
                <a:solidFill>
                  <a:schemeClr val="accent2"/>
                </a:solidFill>
              </a:rPr>
              <a:t>Adjazenzmatrix</a:t>
            </a:r>
            <a:endParaRPr lang="de-DE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sz="2400" dirty="0"/>
          </a:p>
          <a:p>
            <a:r>
              <a:rPr lang="de-DE" dirty="0">
                <a:solidFill>
                  <a:schemeClr val="hlink"/>
                </a:solidFill>
              </a:rPr>
              <a:t>A[</a:t>
            </a:r>
            <a:r>
              <a:rPr lang="de-DE" dirty="0" err="1">
                <a:solidFill>
                  <a:schemeClr val="hlink"/>
                </a:solidFill>
              </a:rPr>
              <a:t>i,j</a:t>
            </a:r>
            <a:r>
              <a:rPr lang="de-DE" dirty="0">
                <a:solidFill>
                  <a:schemeClr val="hlink"/>
                </a:solidFill>
              </a:rPr>
              <a:t>]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 {0,1} </a:t>
            </a:r>
            <a:r>
              <a:rPr lang="de-DE" dirty="0"/>
              <a:t>(bzw. Zeiger auf ein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 ∈ E</a:t>
            </a:r>
            <a:r>
              <a:rPr lang="de-DE" dirty="0"/>
              <a:t>)</a:t>
            </a:r>
          </a:p>
          <a:p>
            <a:r>
              <a:rPr lang="de-DE" dirty="0">
                <a:solidFill>
                  <a:schemeClr val="hlink"/>
                </a:solidFill>
              </a:rPr>
              <a:t>A[</a:t>
            </a:r>
            <a:r>
              <a:rPr lang="de-DE" dirty="0" err="1">
                <a:solidFill>
                  <a:schemeClr val="hlink"/>
                </a:solidFill>
              </a:rPr>
              <a:t>i,j</a:t>
            </a:r>
            <a:r>
              <a:rPr lang="de-DE" dirty="0">
                <a:solidFill>
                  <a:schemeClr val="hlink"/>
                </a:solidFill>
              </a:rPr>
              <a:t>]=1</a:t>
            </a:r>
            <a:r>
              <a:rPr lang="de-DE" dirty="0"/>
              <a:t> genau dann, wenn 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i,j</a:t>
            </a:r>
            <a:r>
              <a:rPr lang="de-DE" dirty="0">
                <a:solidFill>
                  <a:schemeClr val="hlink"/>
                </a:solidFill>
              </a:rPr>
              <a:t>)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 E</a:t>
            </a:r>
          </a:p>
        </p:txBody>
      </p:sp>
      <p:sp>
        <p:nvSpPr>
          <p:cNvPr id="306180" name="Oval 4"/>
          <p:cNvSpPr>
            <a:spLocks noChangeArrowheads="1"/>
          </p:cNvSpPr>
          <p:nvPr/>
        </p:nvSpPr>
        <p:spPr bwMode="auto">
          <a:xfrm>
            <a:off x="1258888" y="2420764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06181" name="Oval 5"/>
          <p:cNvSpPr>
            <a:spLocks noChangeArrowheads="1"/>
          </p:cNvSpPr>
          <p:nvPr/>
        </p:nvSpPr>
        <p:spPr bwMode="auto">
          <a:xfrm>
            <a:off x="2627313" y="2420764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06182" name="Oval 6"/>
          <p:cNvSpPr>
            <a:spLocks noChangeArrowheads="1"/>
          </p:cNvSpPr>
          <p:nvPr/>
        </p:nvSpPr>
        <p:spPr bwMode="auto">
          <a:xfrm>
            <a:off x="1258888" y="3571702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06183" name="Oval 7"/>
          <p:cNvSpPr>
            <a:spLocks noChangeArrowheads="1"/>
          </p:cNvSpPr>
          <p:nvPr/>
        </p:nvSpPr>
        <p:spPr bwMode="auto">
          <a:xfrm>
            <a:off x="2627313" y="3571702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6184" name="Line 8"/>
          <p:cNvSpPr>
            <a:spLocks noChangeShapeType="1"/>
          </p:cNvSpPr>
          <p:nvPr/>
        </p:nvSpPr>
        <p:spPr bwMode="auto">
          <a:xfrm>
            <a:off x="1690688" y="2636664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6185" name="Line 9"/>
          <p:cNvSpPr>
            <a:spLocks noChangeShapeType="1"/>
          </p:cNvSpPr>
          <p:nvPr/>
        </p:nvSpPr>
        <p:spPr bwMode="auto">
          <a:xfrm>
            <a:off x="2843213" y="2852564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6186" name="Line 10"/>
          <p:cNvSpPr>
            <a:spLocks noChangeShapeType="1"/>
          </p:cNvSpPr>
          <p:nvPr/>
        </p:nvSpPr>
        <p:spPr bwMode="auto">
          <a:xfrm flipH="1">
            <a:off x="1692275" y="3789189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6187" name="Line 11"/>
          <p:cNvSpPr>
            <a:spLocks noChangeShapeType="1"/>
          </p:cNvSpPr>
          <p:nvPr/>
        </p:nvSpPr>
        <p:spPr bwMode="auto">
          <a:xfrm flipH="1" flipV="1">
            <a:off x="1474788" y="2852564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6188" name="Line 12"/>
          <p:cNvSpPr>
            <a:spLocks noChangeShapeType="1"/>
          </p:cNvSpPr>
          <p:nvPr/>
        </p:nvSpPr>
        <p:spPr bwMode="auto">
          <a:xfrm>
            <a:off x="1619250" y="2779539"/>
            <a:ext cx="1081088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6189" name="Line 13"/>
          <p:cNvSpPr>
            <a:spLocks noChangeShapeType="1"/>
          </p:cNvSpPr>
          <p:nvPr/>
        </p:nvSpPr>
        <p:spPr bwMode="auto">
          <a:xfrm flipH="1">
            <a:off x="1619250" y="2779539"/>
            <a:ext cx="1008063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6190" name="Line 14"/>
          <p:cNvSpPr>
            <a:spLocks noChangeShapeType="1"/>
          </p:cNvSpPr>
          <p:nvPr/>
        </p:nvSpPr>
        <p:spPr bwMode="auto">
          <a:xfrm>
            <a:off x="3635375" y="3141489"/>
            <a:ext cx="576263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6191" name="Text Box 15"/>
          <p:cNvSpPr txBox="1">
            <a:spLocks noChangeArrowheads="1"/>
          </p:cNvSpPr>
          <p:nvPr/>
        </p:nvSpPr>
        <p:spPr bwMode="auto">
          <a:xfrm>
            <a:off x="5580063" y="2204864"/>
            <a:ext cx="162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0   1   1   0</a:t>
            </a:r>
          </a:p>
        </p:txBody>
      </p:sp>
      <p:sp>
        <p:nvSpPr>
          <p:cNvPr id="306192" name="Text Box 16"/>
          <p:cNvSpPr txBox="1">
            <a:spLocks noChangeArrowheads="1"/>
          </p:cNvSpPr>
          <p:nvPr/>
        </p:nvSpPr>
        <p:spPr bwMode="auto">
          <a:xfrm>
            <a:off x="5580063" y="2708102"/>
            <a:ext cx="162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0   0   1   1</a:t>
            </a:r>
          </a:p>
        </p:txBody>
      </p:sp>
      <p:sp>
        <p:nvSpPr>
          <p:cNvPr id="306193" name="Text Box 17"/>
          <p:cNvSpPr txBox="1">
            <a:spLocks noChangeArrowheads="1"/>
          </p:cNvSpPr>
          <p:nvPr/>
        </p:nvSpPr>
        <p:spPr bwMode="auto">
          <a:xfrm>
            <a:off x="5580063" y="3212927"/>
            <a:ext cx="162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0   0   0   1</a:t>
            </a:r>
          </a:p>
        </p:txBody>
      </p:sp>
      <p:sp>
        <p:nvSpPr>
          <p:cNvPr id="306194" name="Text Box 18"/>
          <p:cNvSpPr txBox="1">
            <a:spLocks noChangeArrowheads="1"/>
          </p:cNvSpPr>
          <p:nvPr/>
        </p:nvSpPr>
        <p:spPr bwMode="auto">
          <a:xfrm>
            <a:off x="5580063" y="3716164"/>
            <a:ext cx="162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1   0   0   0</a:t>
            </a:r>
          </a:p>
        </p:txBody>
      </p:sp>
      <p:sp>
        <p:nvSpPr>
          <p:cNvPr id="306195" name="AutoShape 19"/>
          <p:cNvSpPr>
            <a:spLocks noChangeArrowheads="1"/>
          </p:cNvSpPr>
          <p:nvPr/>
        </p:nvSpPr>
        <p:spPr bwMode="auto">
          <a:xfrm>
            <a:off x="5435600" y="2204864"/>
            <a:ext cx="1944688" cy="19939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6196" name="Text Box 20"/>
          <p:cNvSpPr txBox="1">
            <a:spLocks noChangeArrowheads="1"/>
          </p:cNvSpPr>
          <p:nvPr/>
        </p:nvSpPr>
        <p:spPr bwMode="auto">
          <a:xfrm>
            <a:off x="4767263" y="2871614"/>
            <a:ext cx="649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A =</a:t>
            </a:r>
          </a:p>
        </p:txBody>
      </p:sp>
    </p:spTree>
    <p:extLst>
      <p:ext uri="{BB962C8B-B14F-4D97-AF65-F5344CB8AC3E}">
        <p14:creationId xmlns:p14="http://schemas.microsoft.com/office/powerpoint/2010/main" val="3146105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1861-D80B-8640-99CD-C91A94AAC4D3}" type="slidenum">
              <a:rPr lang="de-DE"/>
              <a:pPr/>
              <a:t>21</a:t>
            </a:fld>
            <a:endParaRPr lang="de-DE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Adjazenzmatrix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buFontTx/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Zeitaufwand:</a:t>
            </a:r>
          </a:p>
          <a:p>
            <a:r>
              <a:rPr lang="de-DE" dirty="0">
                <a:solidFill>
                  <a:srgbClr val="FF0000"/>
                </a:solidFill>
              </a:rPr>
              <a:t>find</a:t>
            </a:r>
            <a:r>
              <a:rPr lang="de-DE" dirty="0"/>
              <a:t>(</a:t>
            </a:r>
            <a:r>
              <a:rPr lang="de-DE" dirty="0">
                <a:solidFill>
                  <a:schemeClr val="hlink"/>
                </a:solidFill>
              </a:rPr>
              <a:t>i, 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>
                <a:solidFill>
                  <a:schemeClr val="hlink"/>
                </a:solidFill>
              </a:rPr>
              <a:t>, G</a:t>
            </a:r>
            <a:r>
              <a:rPr lang="de-DE" dirty="0"/>
              <a:t>): Zeit </a:t>
            </a:r>
            <a:r>
              <a:rPr lang="de-DE" dirty="0">
                <a:solidFill>
                  <a:schemeClr val="hlink"/>
                </a:solidFill>
              </a:rPr>
              <a:t>O(1)</a:t>
            </a:r>
          </a:p>
          <a:p>
            <a:r>
              <a:rPr lang="de-DE" dirty="0" err="1">
                <a:solidFill>
                  <a:srgbClr val="FF0000"/>
                </a:solidFill>
              </a:rPr>
              <a:t>insert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, G</a:t>
            </a:r>
            <a:r>
              <a:rPr lang="de-DE" dirty="0"/>
              <a:t>): Zeit </a:t>
            </a:r>
            <a:r>
              <a:rPr lang="de-DE" dirty="0">
                <a:solidFill>
                  <a:schemeClr val="hlink"/>
                </a:solidFill>
              </a:rPr>
              <a:t>O(1)</a:t>
            </a:r>
            <a:endParaRPr lang="de-DE" dirty="0"/>
          </a:p>
          <a:p>
            <a:r>
              <a:rPr lang="de-DE" dirty="0" err="1">
                <a:solidFill>
                  <a:srgbClr val="FF0000"/>
                </a:solidFill>
              </a:rPr>
              <a:t>remove</a:t>
            </a:r>
            <a:r>
              <a:rPr lang="de-DE" dirty="0"/>
              <a:t>(</a:t>
            </a:r>
            <a:r>
              <a:rPr lang="de-DE" dirty="0">
                <a:solidFill>
                  <a:schemeClr val="hlink"/>
                </a:solidFill>
              </a:rPr>
              <a:t>i, 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>
                <a:solidFill>
                  <a:schemeClr val="hlink"/>
                </a:solidFill>
              </a:rPr>
              <a:t>, G</a:t>
            </a:r>
            <a:r>
              <a:rPr lang="de-DE" dirty="0"/>
              <a:t>): Zeit </a:t>
            </a:r>
            <a:r>
              <a:rPr lang="de-DE" dirty="0">
                <a:solidFill>
                  <a:schemeClr val="hlink"/>
                </a:solidFill>
              </a:rPr>
              <a:t>O(1)</a:t>
            </a:r>
          </a:p>
        </p:txBody>
      </p:sp>
      <p:sp>
        <p:nvSpPr>
          <p:cNvPr id="307204" name="Oval 4"/>
          <p:cNvSpPr>
            <a:spLocks noChangeArrowheads="1"/>
          </p:cNvSpPr>
          <p:nvPr/>
        </p:nvSpPr>
        <p:spPr bwMode="auto">
          <a:xfrm>
            <a:off x="1403350" y="1628676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07205" name="Oval 5"/>
          <p:cNvSpPr>
            <a:spLocks noChangeArrowheads="1"/>
          </p:cNvSpPr>
          <p:nvPr/>
        </p:nvSpPr>
        <p:spPr bwMode="auto">
          <a:xfrm>
            <a:off x="2771775" y="1628676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07206" name="Oval 6"/>
          <p:cNvSpPr>
            <a:spLocks noChangeArrowheads="1"/>
          </p:cNvSpPr>
          <p:nvPr/>
        </p:nvSpPr>
        <p:spPr bwMode="auto">
          <a:xfrm>
            <a:off x="1403350" y="2779614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07207" name="Oval 7"/>
          <p:cNvSpPr>
            <a:spLocks noChangeArrowheads="1"/>
          </p:cNvSpPr>
          <p:nvPr/>
        </p:nvSpPr>
        <p:spPr bwMode="auto">
          <a:xfrm>
            <a:off x="2771775" y="2779614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7208" name="Line 8"/>
          <p:cNvSpPr>
            <a:spLocks noChangeShapeType="1"/>
          </p:cNvSpPr>
          <p:nvPr/>
        </p:nvSpPr>
        <p:spPr bwMode="auto">
          <a:xfrm>
            <a:off x="1835150" y="1844576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209" name="Line 9"/>
          <p:cNvSpPr>
            <a:spLocks noChangeShapeType="1"/>
          </p:cNvSpPr>
          <p:nvPr/>
        </p:nvSpPr>
        <p:spPr bwMode="auto">
          <a:xfrm>
            <a:off x="2987675" y="2060476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210" name="Line 10"/>
          <p:cNvSpPr>
            <a:spLocks noChangeShapeType="1"/>
          </p:cNvSpPr>
          <p:nvPr/>
        </p:nvSpPr>
        <p:spPr bwMode="auto">
          <a:xfrm flipH="1">
            <a:off x="1836738" y="2997101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211" name="Line 11"/>
          <p:cNvSpPr>
            <a:spLocks noChangeShapeType="1"/>
          </p:cNvSpPr>
          <p:nvPr/>
        </p:nvSpPr>
        <p:spPr bwMode="auto">
          <a:xfrm flipH="1" flipV="1">
            <a:off x="1619250" y="2060476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212" name="Line 12"/>
          <p:cNvSpPr>
            <a:spLocks noChangeShapeType="1"/>
          </p:cNvSpPr>
          <p:nvPr/>
        </p:nvSpPr>
        <p:spPr bwMode="auto">
          <a:xfrm>
            <a:off x="1763713" y="1987451"/>
            <a:ext cx="1081087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213" name="Line 13"/>
          <p:cNvSpPr>
            <a:spLocks noChangeShapeType="1"/>
          </p:cNvSpPr>
          <p:nvPr/>
        </p:nvSpPr>
        <p:spPr bwMode="auto">
          <a:xfrm flipH="1">
            <a:off x="1763713" y="1987451"/>
            <a:ext cx="1008062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214" name="Line 14"/>
          <p:cNvSpPr>
            <a:spLocks noChangeShapeType="1"/>
          </p:cNvSpPr>
          <p:nvPr/>
        </p:nvSpPr>
        <p:spPr bwMode="auto">
          <a:xfrm>
            <a:off x="3779838" y="2349401"/>
            <a:ext cx="5762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215" name="Text Box 15"/>
          <p:cNvSpPr txBox="1">
            <a:spLocks noChangeArrowheads="1"/>
          </p:cNvSpPr>
          <p:nvPr/>
        </p:nvSpPr>
        <p:spPr bwMode="auto">
          <a:xfrm>
            <a:off x="5724525" y="1412776"/>
            <a:ext cx="162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0   1   1   0</a:t>
            </a:r>
          </a:p>
        </p:txBody>
      </p:sp>
      <p:sp>
        <p:nvSpPr>
          <p:cNvPr id="307216" name="Text Box 16"/>
          <p:cNvSpPr txBox="1">
            <a:spLocks noChangeArrowheads="1"/>
          </p:cNvSpPr>
          <p:nvPr/>
        </p:nvSpPr>
        <p:spPr bwMode="auto">
          <a:xfrm>
            <a:off x="5724525" y="1916014"/>
            <a:ext cx="162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0   0   1   1</a:t>
            </a:r>
          </a:p>
        </p:txBody>
      </p:sp>
      <p:sp>
        <p:nvSpPr>
          <p:cNvPr id="307217" name="Text Box 17"/>
          <p:cNvSpPr txBox="1">
            <a:spLocks noChangeArrowheads="1"/>
          </p:cNvSpPr>
          <p:nvPr/>
        </p:nvSpPr>
        <p:spPr bwMode="auto">
          <a:xfrm>
            <a:off x="5724525" y="2420839"/>
            <a:ext cx="162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0   0   0   1</a:t>
            </a:r>
          </a:p>
        </p:txBody>
      </p:sp>
      <p:sp>
        <p:nvSpPr>
          <p:cNvPr id="307218" name="Text Box 18"/>
          <p:cNvSpPr txBox="1">
            <a:spLocks noChangeArrowheads="1"/>
          </p:cNvSpPr>
          <p:nvPr/>
        </p:nvSpPr>
        <p:spPr bwMode="auto">
          <a:xfrm>
            <a:off x="5724525" y="2924076"/>
            <a:ext cx="162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1   0   0   0</a:t>
            </a:r>
          </a:p>
        </p:txBody>
      </p:sp>
      <p:sp>
        <p:nvSpPr>
          <p:cNvPr id="307219" name="AutoShape 19"/>
          <p:cNvSpPr>
            <a:spLocks noChangeArrowheads="1"/>
          </p:cNvSpPr>
          <p:nvPr/>
        </p:nvSpPr>
        <p:spPr bwMode="auto">
          <a:xfrm>
            <a:off x="5580063" y="1412776"/>
            <a:ext cx="1944687" cy="19939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220" name="Text Box 20"/>
          <p:cNvSpPr txBox="1">
            <a:spLocks noChangeArrowheads="1"/>
          </p:cNvSpPr>
          <p:nvPr/>
        </p:nvSpPr>
        <p:spPr bwMode="auto">
          <a:xfrm>
            <a:off x="4911725" y="2079526"/>
            <a:ext cx="649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A =</a:t>
            </a:r>
          </a:p>
        </p:txBody>
      </p:sp>
      <p:sp>
        <p:nvSpPr>
          <p:cNvPr id="307221" name="Text Box 21"/>
          <p:cNvSpPr txBox="1">
            <a:spLocks noChangeArrowheads="1"/>
          </p:cNvSpPr>
          <p:nvPr/>
        </p:nvSpPr>
        <p:spPr bwMode="auto">
          <a:xfrm>
            <a:off x="5796136" y="4437112"/>
            <a:ext cx="2332037" cy="8509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rgbClr val="FF0000"/>
                </a:solidFill>
              </a:rPr>
              <a:t>Aber: Speicher-</a:t>
            </a:r>
          </a:p>
          <a:p>
            <a:r>
              <a:rPr lang="de-DE" sz="2400">
                <a:solidFill>
                  <a:srgbClr val="FF0000"/>
                </a:solidFill>
              </a:rPr>
              <a:t>aufwand O(n</a:t>
            </a:r>
            <a:r>
              <a:rPr lang="de-DE" sz="2400" baseline="30000">
                <a:solidFill>
                  <a:srgbClr val="FF0000"/>
                </a:solidFill>
              </a:rPr>
              <a:t>2</a:t>
            </a:r>
            <a:r>
              <a:rPr lang="de-DE" sz="240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878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5753373"/>
            <a:ext cx="1008063" cy="196850"/>
          </a:xfrm>
        </p:spPr>
        <p:txBody>
          <a:bodyPr/>
          <a:lstStyle/>
          <a:p>
            <a:fld id="{F1B15654-2727-3D4E-8295-B42132C96B2E}" type="slidenum">
              <a:rPr lang="de-DE"/>
              <a:pPr/>
              <a:t>22</a:t>
            </a:fld>
            <a:endParaRPr lang="de-DE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Graphrepräsentationen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5: Adjazenzliste + Hashtabelle</a:t>
            </a:r>
          </a:p>
        </p:txBody>
      </p:sp>
      <p:sp>
        <p:nvSpPr>
          <p:cNvPr id="308228" name="Oval 4"/>
          <p:cNvSpPr>
            <a:spLocks noChangeArrowheads="1"/>
          </p:cNvSpPr>
          <p:nvPr/>
        </p:nvSpPr>
        <p:spPr bwMode="auto">
          <a:xfrm>
            <a:off x="1042988" y="2421211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08229" name="Oval 5"/>
          <p:cNvSpPr>
            <a:spLocks noChangeArrowheads="1"/>
          </p:cNvSpPr>
          <p:nvPr/>
        </p:nvSpPr>
        <p:spPr bwMode="auto">
          <a:xfrm>
            <a:off x="2411413" y="2421211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08230" name="Oval 6"/>
          <p:cNvSpPr>
            <a:spLocks noChangeArrowheads="1"/>
          </p:cNvSpPr>
          <p:nvPr/>
        </p:nvSpPr>
        <p:spPr bwMode="auto">
          <a:xfrm>
            <a:off x="1042988" y="357214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08231" name="Oval 7"/>
          <p:cNvSpPr>
            <a:spLocks noChangeArrowheads="1"/>
          </p:cNvSpPr>
          <p:nvPr/>
        </p:nvSpPr>
        <p:spPr bwMode="auto">
          <a:xfrm>
            <a:off x="2411413" y="357214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>
            <a:off x="1474788" y="2637111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33" name="Line 9"/>
          <p:cNvSpPr>
            <a:spLocks noChangeShapeType="1"/>
          </p:cNvSpPr>
          <p:nvPr/>
        </p:nvSpPr>
        <p:spPr bwMode="auto">
          <a:xfrm>
            <a:off x="2627313" y="2853011"/>
            <a:ext cx="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H="1">
            <a:off x="1476375" y="3789636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35" name="Line 11"/>
          <p:cNvSpPr>
            <a:spLocks noChangeShapeType="1"/>
          </p:cNvSpPr>
          <p:nvPr/>
        </p:nvSpPr>
        <p:spPr bwMode="auto">
          <a:xfrm flipH="1" flipV="1">
            <a:off x="1258888" y="2853011"/>
            <a:ext cx="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>
            <a:off x="1403350" y="2779986"/>
            <a:ext cx="1081088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37" name="Line 13"/>
          <p:cNvSpPr>
            <a:spLocks noChangeShapeType="1"/>
          </p:cNvSpPr>
          <p:nvPr/>
        </p:nvSpPr>
        <p:spPr bwMode="auto">
          <a:xfrm flipH="1">
            <a:off x="1403350" y="2779986"/>
            <a:ext cx="1008063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38" name="Rectangle 14"/>
          <p:cNvSpPr>
            <a:spLocks noChangeArrowheads="1"/>
          </p:cNvSpPr>
          <p:nvPr/>
        </p:nvSpPr>
        <p:spPr bwMode="auto">
          <a:xfrm>
            <a:off x="5507038" y="206084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39" name="Oval 15"/>
          <p:cNvSpPr>
            <a:spLocks noChangeArrowheads="1"/>
          </p:cNvSpPr>
          <p:nvPr/>
        </p:nvSpPr>
        <p:spPr bwMode="auto">
          <a:xfrm>
            <a:off x="5651500" y="2203723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 flipH="1">
            <a:off x="5362575" y="2276748"/>
            <a:ext cx="360363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41" name="Rectangle 17"/>
          <p:cNvSpPr>
            <a:spLocks noChangeArrowheads="1"/>
          </p:cNvSpPr>
          <p:nvPr/>
        </p:nvSpPr>
        <p:spPr bwMode="auto">
          <a:xfrm>
            <a:off x="5075238" y="2779986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1</a:t>
            </a:r>
          </a:p>
        </p:txBody>
      </p:sp>
      <p:sp>
        <p:nvSpPr>
          <p:cNvPr id="308242" name="Rectangle 18"/>
          <p:cNvSpPr>
            <a:spLocks noChangeArrowheads="1"/>
          </p:cNvSpPr>
          <p:nvPr/>
        </p:nvSpPr>
        <p:spPr bwMode="auto">
          <a:xfrm>
            <a:off x="5075238" y="350071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2</a:t>
            </a:r>
          </a:p>
        </p:txBody>
      </p:sp>
      <p:sp>
        <p:nvSpPr>
          <p:cNvPr id="308243" name="Line 19"/>
          <p:cNvSpPr>
            <a:spLocks noChangeShapeType="1"/>
          </p:cNvSpPr>
          <p:nvPr/>
        </p:nvSpPr>
        <p:spPr bwMode="auto">
          <a:xfrm>
            <a:off x="5364163" y="3211786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44" name="Line 20"/>
          <p:cNvSpPr>
            <a:spLocks noChangeShapeType="1"/>
          </p:cNvSpPr>
          <p:nvPr/>
        </p:nvSpPr>
        <p:spPr bwMode="auto">
          <a:xfrm flipV="1">
            <a:off x="5219700" y="3211786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45" name="Text Box 21"/>
          <p:cNvSpPr txBox="1">
            <a:spLocks noChangeArrowheads="1"/>
          </p:cNvSpPr>
          <p:nvPr/>
        </p:nvSpPr>
        <p:spPr bwMode="auto">
          <a:xfrm>
            <a:off x="5003800" y="2060848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V</a:t>
            </a:r>
          </a:p>
        </p:txBody>
      </p:sp>
      <p:sp>
        <p:nvSpPr>
          <p:cNvPr id="308246" name="Rectangle 22"/>
          <p:cNvSpPr>
            <a:spLocks noChangeArrowheads="1"/>
          </p:cNvSpPr>
          <p:nvPr/>
        </p:nvSpPr>
        <p:spPr bwMode="auto">
          <a:xfrm>
            <a:off x="5938838" y="206084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47" name="Oval 23"/>
          <p:cNvSpPr>
            <a:spLocks noChangeArrowheads="1"/>
          </p:cNvSpPr>
          <p:nvPr/>
        </p:nvSpPr>
        <p:spPr bwMode="auto">
          <a:xfrm>
            <a:off x="6083300" y="2203723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48" name="Line 24"/>
          <p:cNvSpPr>
            <a:spLocks noChangeShapeType="1"/>
          </p:cNvSpPr>
          <p:nvPr/>
        </p:nvSpPr>
        <p:spPr bwMode="auto">
          <a:xfrm flipH="1">
            <a:off x="6011863" y="2276748"/>
            <a:ext cx="14287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49" name="Rectangle 25"/>
          <p:cNvSpPr>
            <a:spLocks noChangeArrowheads="1"/>
          </p:cNvSpPr>
          <p:nvPr/>
        </p:nvSpPr>
        <p:spPr bwMode="auto">
          <a:xfrm>
            <a:off x="5795963" y="2779986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3</a:t>
            </a:r>
          </a:p>
        </p:txBody>
      </p:sp>
      <p:sp>
        <p:nvSpPr>
          <p:cNvPr id="308250" name="Rectangle 26"/>
          <p:cNvSpPr>
            <a:spLocks noChangeArrowheads="1"/>
          </p:cNvSpPr>
          <p:nvPr/>
        </p:nvSpPr>
        <p:spPr bwMode="auto">
          <a:xfrm>
            <a:off x="5795963" y="350071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4</a:t>
            </a:r>
          </a:p>
        </p:txBody>
      </p:sp>
      <p:sp>
        <p:nvSpPr>
          <p:cNvPr id="308251" name="Line 27"/>
          <p:cNvSpPr>
            <a:spLocks noChangeShapeType="1"/>
          </p:cNvSpPr>
          <p:nvPr/>
        </p:nvSpPr>
        <p:spPr bwMode="auto">
          <a:xfrm>
            <a:off x="6084888" y="3211786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52" name="Line 28"/>
          <p:cNvSpPr>
            <a:spLocks noChangeShapeType="1"/>
          </p:cNvSpPr>
          <p:nvPr/>
        </p:nvSpPr>
        <p:spPr bwMode="auto">
          <a:xfrm flipV="1">
            <a:off x="5938838" y="3213373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53" name="Rectangle 29"/>
          <p:cNvSpPr>
            <a:spLocks noChangeArrowheads="1"/>
          </p:cNvSpPr>
          <p:nvPr/>
        </p:nvSpPr>
        <p:spPr bwMode="auto">
          <a:xfrm>
            <a:off x="6370638" y="206084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54" name="Oval 30"/>
          <p:cNvSpPr>
            <a:spLocks noChangeArrowheads="1"/>
          </p:cNvSpPr>
          <p:nvPr/>
        </p:nvSpPr>
        <p:spPr bwMode="auto">
          <a:xfrm>
            <a:off x="6515100" y="2203723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55" name="Line 31"/>
          <p:cNvSpPr>
            <a:spLocks noChangeShapeType="1"/>
          </p:cNvSpPr>
          <p:nvPr/>
        </p:nvSpPr>
        <p:spPr bwMode="auto">
          <a:xfrm>
            <a:off x="6586538" y="2276748"/>
            <a:ext cx="144462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56" name="Rectangle 32"/>
          <p:cNvSpPr>
            <a:spLocks noChangeArrowheads="1"/>
          </p:cNvSpPr>
          <p:nvPr/>
        </p:nvSpPr>
        <p:spPr bwMode="auto">
          <a:xfrm>
            <a:off x="6515100" y="2779986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5</a:t>
            </a:r>
          </a:p>
        </p:txBody>
      </p:sp>
      <p:sp>
        <p:nvSpPr>
          <p:cNvPr id="308257" name="Rectangle 33"/>
          <p:cNvSpPr>
            <a:spLocks noChangeArrowheads="1"/>
          </p:cNvSpPr>
          <p:nvPr/>
        </p:nvSpPr>
        <p:spPr bwMode="auto">
          <a:xfrm flipH="1">
            <a:off x="6804025" y="206084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58" name="Oval 34"/>
          <p:cNvSpPr>
            <a:spLocks noChangeArrowheads="1"/>
          </p:cNvSpPr>
          <p:nvPr/>
        </p:nvSpPr>
        <p:spPr bwMode="auto">
          <a:xfrm flipH="1">
            <a:off x="6948488" y="2203723"/>
            <a:ext cx="144462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59" name="Line 35"/>
          <p:cNvSpPr>
            <a:spLocks noChangeShapeType="1"/>
          </p:cNvSpPr>
          <p:nvPr/>
        </p:nvSpPr>
        <p:spPr bwMode="auto">
          <a:xfrm>
            <a:off x="7019925" y="2276748"/>
            <a:ext cx="360363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60" name="Rectangle 36"/>
          <p:cNvSpPr>
            <a:spLocks noChangeArrowheads="1"/>
          </p:cNvSpPr>
          <p:nvPr/>
        </p:nvSpPr>
        <p:spPr bwMode="auto">
          <a:xfrm>
            <a:off x="7235825" y="2779986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6</a:t>
            </a:r>
          </a:p>
        </p:txBody>
      </p:sp>
      <p:sp>
        <p:nvSpPr>
          <p:cNvPr id="308264" name="Rectangle 40"/>
          <p:cNvSpPr>
            <a:spLocks noChangeArrowheads="1"/>
          </p:cNvSpPr>
          <p:nvPr/>
        </p:nvSpPr>
        <p:spPr bwMode="auto">
          <a:xfrm>
            <a:off x="4427538" y="429446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1,2</a:t>
            </a:r>
          </a:p>
        </p:txBody>
      </p:sp>
      <p:sp>
        <p:nvSpPr>
          <p:cNvPr id="308265" name="Rectangle 41"/>
          <p:cNvSpPr>
            <a:spLocks noChangeArrowheads="1"/>
          </p:cNvSpPr>
          <p:nvPr/>
        </p:nvSpPr>
        <p:spPr bwMode="auto">
          <a:xfrm>
            <a:off x="5076825" y="429446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1,3</a:t>
            </a:r>
          </a:p>
        </p:txBody>
      </p:sp>
      <p:sp>
        <p:nvSpPr>
          <p:cNvPr id="308266" name="Rectangle 42"/>
          <p:cNvSpPr>
            <a:spLocks noChangeArrowheads="1"/>
          </p:cNvSpPr>
          <p:nvPr/>
        </p:nvSpPr>
        <p:spPr bwMode="auto">
          <a:xfrm>
            <a:off x="5724525" y="429446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2,3</a:t>
            </a:r>
          </a:p>
        </p:txBody>
      </p:sp>
      <p:sp>
        <p:nvSpPr>
          <p:cNvPr id="308268" name="Rectangle 44"/>
          <p:cNvSpPr>
            <a:spLocks noChangeArrowheads="1"/>
          </p:cNvSpPr>
          <p:nvPr/>
        </p:nvSpPr>
        <p:spPr bwMode="auto">
          <a:xfrm>
            <a:off x="6372225" y="429446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2,4</a:t>
            </a:r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7019925" y="429446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3,4</a:t>
            </a:r>
          </a:p>
        </p:txBody>
      </p:sp>
      <p:sp>
        <p:nvSpPr>
          <p:cNvPr id="308270" name="Rectangle 46"/>
          <p:cNvSpPr>
            <a:spLocks noChangeArrowheads="1"/>
          </p:cNvSpPr>
          <p:nvPr/>
        </p:nvSpPr>
        <p:spPr bwMode="auto">
          <a:xfrm>
            <a:off x="7667625" y="429446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4,1</a:t>
            </a:r>
          </a:p>
        </p:txBody>
      </p:sp>
      <p:sp>
        <p:nvSpPr>
          <p:cNvPr id="308271" name="Rectangle 47"/>
          <p:cNvSpPr>
            <a:spLocks noChangeArrowheads="1"/>
          </p:cNvSpPr>
          <p:nvPr/>
        </p:nvSpPr>
        <p:spPr bwMode="auto">
          <a:xfrm flipH="1">
            <a:off x="4140200" y="537396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73" name="Rectangle 49"/>
          <p:cNvSpPr>
            <a:spLocks noChangeArrowheads="1"/>
          </p:cNvSpPr>
          <p:nvPr/>
        </p:nvSpPr>
        <p:spPr bwMode="auto">
          <a:xfrm flipH="1">
            <a:off x="4572000" y="537396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74" name="Oval 50"/>
          <p:cNvSpPr>
            <a:spLocks noChangeArrowheads="1"/>
          </p:cNvSpPr>
          <p:nvPr/>
        </p:nvSpPr>
        <p:spPr bwMode="auto">
          <a:xfrm flipH="1">
            <a:off x="4716463" y="5516836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75" name="Rectangle 51"/>
          <p:cNvSpPr>
            <a:spLocks noChangeArrowheads="1"/>
          </p:cNvSpPr>
          <p:nvPr/>
        </p:nvSpPr>
        <p:spPr bwMode="auto">
          <a:xfrm flipH="1">
            <a:off x="5003800" y="537396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76" name="Oval 52"/>
          <p:cNvSpPr>
            <a:spLocks noChangeArrowheads="1"/>
          </p:cNvSpPr>
          <p:nvPr/>
        </p:nvSpPr>
        <p:spPr bwMode="auto">
          <a:xfrm flipH="1">
            <a:off x="5148263" y="5516836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77" name="Rectangle 53"/>
          <p:cNvSpPr>
            <a:spLocks noChangeArrowheads="1"/>
          </p:cNvSpPr>
          <p:nvPr/>
        </p:nvSpPr>
        <p:spPr bwMode="auto">
          <a:xfrm flipH="1">
            <a:off x="5435600" y="537396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79" name="Rectangle 55"/>
          <p:cNvSpPr>
            <a:spLocks noChangeArrowheads="1"/>
          </p:cNvSpPr>
          <p:nvPr/>
        </p:nvSpPr>
        <p:spPr bwMode="auto">
          <a:xfrm flipH="1">
            <a:off x="5867400" y="537396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80" name="Oval 56"/>
          <p:cNvSpPr>
            <a:spLocks noChangeArrowheads="1"/>
          </p:cNvSpPr>
          <p:nvPr/>
        </p:nvSpPr>
        <p:spPr bwMode="auto">
          <a:xfrm flipH="1">
            <a:off x="6011863" y="5516836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81" name="Rectangle 57"/>
          <p:cNvSpPr>
            <a:spLocks noChangeArrowheads="1"/>
          </p:cNvSpPr>
          <p:nvPr/>
        </p:nvSpPr>
        <p:spPr bwMode="auto">
          <a:xfrm flipH="1">
            <a:off x="6300788" y="537396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82" name="Oval 58"/>
          <p:cNvSpPr>
            <a:spLocks noChangeArrowheads="1"/>
          </p:cNvSpPr>
          <p:nvPr/>
        </p:nvSpPr>
        <p:spPr bwMode="auto">
          <a:xfrm flipH="1">
            <a:off x="6445250" y="5516836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83" name="Rectangle 59"/>
          <p:cNvSpPr>
            <a:spLocks noChangeArrowheads="1"/>
          </p:cNvSpPr>
          <p:nvPr/>
        </p:nvSpPr>
        <p:spPr bwMode="auto">
          <a:xfrm flipH="1">
            <a:off x="6732588" y="537396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84" name="Oval 60"/>
          <p:cNvSpPr>
            <a:spLocks noChangeArrowheads="1"/>
          </p:cNvSpPr>
          <p:nvPr/>
        </p:nvSpPr>
        <p:spPr bwMode="auto">
          <a:xfrm flipH="1">
            <a:off x="6877050" y="5516836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85" name="Rectangle 61"/>
          <p:cNvSpPr>
            <a:spLocks noChangeArrowheads="1"/>
          </p:cNvSpPr>
          <p:nvPr/>
        </p:nvSpPr>
        <p:spPr bwMode="auto">
          <a:xfrm flipH="1">
            <a:off x="7164388" y="537396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87" name="Rectangle 63"/>
          <p:cNvSpPr>
            <a:spLocks noChangeArrowheads="1"/>
          </p:cNvSpPr>
          <p:nvPr/>
        </p:nvSpPr>
        <p:spPr bwMode="auto">
          <a:xfrm flipH="1">
            <a:off x="7596188" y="537396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89" name="Rectangle 65"/>
          <p:cNvSpPr>
            <a:spLocks noChangeArrowheads="1"/>
          </p:cNvSpPr>
          <p:nvPr/>
        </p:nvSpPr>
        <p:spPr bwMode="auto">
          <a:xfrm flipH="1">
            <a:off x="8027988" y="5373961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90" name="Oval 66"/>
          <p:cNvSpPr>
            <a:spLocks noChangeArrowheads="1"/>
          </p:cNvSpPr>
          <p:nvPr/>
        </p:nvSpPr>
        <p:spPr bwMode="auto">
          <a:xfrm flipH="1">
            <a:off x="8172450" y="5516836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91" name="Line 67"/>
          <p:cNvSpPr>
            <a:spLocks noChangeShapeType="1"/>
          </p:cNvSpPr>
          <p:nvPr/>
        </p:nvSpPr>
        <p:spPr bwMode="auto">
          <a:xfrm>
            <a:off x="4645025" y="4726261"/>
            <a:ext cx="14398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92" name="Line 68"/>
          <p:cNvSpPr>
            <a:spLocks noChangeShapeType="1"/>
          </p:cNvSpPr>
          <p:nvPr/>
        </p:nvSpPr>
        <p:spPr bwMode="auto">
          <a:xfrm flipH="1">
            <a:off x="4787900" y="4726261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93" name="Line 69"/>
          <p:cNvSpPr>
            <a:spLocks noChangeShapeType="1"/>
          </p:cNvSpPr>
          <p:nvPr/>
        </p:nvSpPr>
        <p:spPr bwMode="auto">
          <a:xfrm>
            <a:off x="5940425" y="4726261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94" name="Line 70"/>
          <p:cNvSpPr>
            <a:spLocks noChangeShapeType="1"/>
          </p:cNvSpPr>
          <p:nvPr/>
        </p:nvSpPr>
        <p:spPr bwMode="auto">
          <a:xfrm flipH="1">
            <a:off x="6516688" y="4726261"/>
            <a:ext cx="71437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95" name="Line 71"/>
          <p:cNvSpPr>
            <a:spLocks noChangeShapeType="1"/>
          </p:cNvSpPr>
          <p:nvPr/>
        </p:nvSpPr>
        <p:spPr bwMode="auto">
          <a:xfrm flipH="1">
            <a:off x="5219700" y="4726261"/>
            <a:ext cx="20161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96" name="Line 72"/>
          <p:cNvSpPr>
            <a:spLocks noChangeShapeType="1"/>
          </p:cNvSpPr>
          <p:nvPr/>
        </p:nvSpPr>
        <p:spPr bwMode="auto">
          <a:xfrm>
            <a:off x="7885113" y="4726261"/>
            <a:ext cx="35877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98" name="Line 74"/>
          <p:cNvSpPr>
            <a:spLocks noChangeShapeType="1"/>
          </p:cNvSpPr>
          <p:nvPr/>
        </p:nvSpPr>
        <p:spPr bwMode="auto">
          <a:xfrm flipV="1">
            <a:off x="4787900" y="3934098"/>
            <a:ext cx="504825" cy="16557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99" name="Line 75"/>
          <p:cNvSpPr>
            <a:spLocks noChangeShapeType="1"/>
          </p:cNvSpPr>
          <p:nvPr/>
        </p:nvSpPr>
        <p:spPr bwMode="auto">
          <a:xfrm flipV="1">
            <a:off x="5219700" y="3213373"/>
            <a:ext cx="1512888" cy="23764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300" name="Line 76"/>
          <p:cNvSpPr>
            <a:spLocks noChangeShapeType="1"/>
          </p:cNvSpPr>
          <p:nvPr/>
        </p:nvSpPr>
        <p:spPr bwMode="auto">
          <a:xfrm flipH="1" flipV="1">
            <a:off x="5508625" y="3213373"/>
            <a:ext cx="576263" cy="23764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301" name="Line 77"/>
          <p:cNvSpPr>
            <a:spLocks noChangeShapeType="1"/>
          </p:cNvSpPr>
          <p:nvPr/>
        </p:nvSpPr>
        <p:spPr bwMode="auto">
          <a:xfrm flipH="1" flipV="1">
            <a:off x="6011863" y="3934098"/>
            <a:ext cx="504825" cy="16557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302" name="Line 78"/>
          <p:cNvSpPr>
            <a:spLocks noChangeShapeType="1"/>
          </p:cNvSpPr>
          <p:nvPr/>
        </p:nvSpPr>
        <p:spPr bwMode="auto">
          <a:xfrm flipH="1" flipV="1">
            <a:off x="6227763" y="3213373"/>
            <a:ext cx="720725" cy="23764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303" name="Line 79"/>
          <p:cNvSpPr>
            <a:spLocks noChangeShapeType="1"/>
          </p:cNvSpPr>
          <p:nvPr/>
        </p:nvSpPr>
        <p:spPr bwMode="auto">
          <a:xfrm flipH="1" flipV="1">
            <a:off x="7451725" y="3213373"/>
            <a:ext cx="792163" cy="23764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304" name="Text Box 80"/>
          <p:cNvSpPr txBox="1">
            <a:spLocks noChangeArrowheads="1"/>
          </p:cNvSpPr>
          <p:nvPr/>
        </p:nvSpPr>
        <p:spPr bwMode="auto">
          <a:xfrm>
            <a:off x="1763713" y="2276748"/>
            <a:ext cx="395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e</a:t>
            </a:r>
            <a:r>
              <a:rPr lang="de-DE" baseline="-25000"/>
              <a:t>1</a:t>
            </a:r>
          </a:p>
        </p:txBody>
      </p:sp>
      <p:sp>
        <p:nvSpPr>
          <p:cNvPr id="308305" name="Text Box 81"/>
          <p:cNvSpPr txBox="1">
            <a:spLocks noChangeArrowheads="1"/>
          </p:cNvSpPr>
          <p:nvPr/>
        </p:nvSpPr>
        <p:spPr bwMode="auto">
          <a:xfrm>
            <a:off x="1547813" y="2637111"/>
            <a:ext cx="395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e</a:t>
            </a:r>
            <a:r>
              <a:rPr lang="de-DE" baseline="-25000"/>
              <a:t>2</a:t>
            </a:r>
          </a:p>
        </p:txBody>
      </p:sp>
      <p:sp>
        <p:nvSpPr>
          <p:cNvPr id="308306" name="Text Box 82"/>
          <p:cNvSpPr txBox="1">
            <a:spLocks noChangeArrowheads="1"/>
          </p:cNvSpPr>
          <p:nvPr/>
        </p:nvSpPr>
        <p:spPr bwMode="auto">
          <a:xfrm>
            <a:off x="2627313" y="2997473"/>
            <a:ext cx="395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e</a:t>
            </a:r>
            <a:r>
              <a:rPr lang="de-DE" baseline="-25000"/>
              <a:t>3</a:t>
            </a:r>
          </a:p>
        </p:txBody>
      </p:sp>
      <p:sp>
        <p:nvSpPr>
          <p:cNvPr id="308307" name="Text Box 83"/>
          <p:cNvSpPr txBox="1">
            <a:spLocks noChangeArrowheads="1"/>
          </p:cNvSpPr>
          <p:nvPr/>
        </p:nvSpPr>
        <p:spPr bwMode="auto">
          <a:xfrm>
            <a:off x="2124075" y="2853011"/>
            <a:ext cx="395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e</a:t>
            </a:r>
            <a:r>
              <a:rPr lang="de-DE" baseline="-25000"/>
              <a:t>4</a:t>
            </a:r>
          </a:p>
        </p:txBody>
      </p:sp>
      <p:sp>
        <p:nvSpPr>
          <p:cNvPr id="308308" name="Text Box 84"/>
          <p:cNvSpPr txBox="1">
            <a:spLocks noChangeArrowheads="1"/>
          </p:cNvSpPr>
          <p:nvPr/>
        </p:nvSpPr>
        <p:spPr bwMode="auto">
          <a:xfrm>
            <a:off x="1835150" y="3789636"/>
            <a:ext cx="395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e</a:t>
            </a:r>
            <a:r>
              <a:rPr lang="de-DE" baseline="-25000"/>
              <a:t>5</a:t>
            </a:r>
          </a:p>
        </p:txBody>
      </p:sp>
      <p:sp>
        <p:nvSpPr>
          <p:cNvPr id="308309" name="Text Box 85"/>
          <p:cNvSpPr txBox="1">
            <a:spLocks noChangeArrowheads="1"/>
          </p:cNvSpPr>
          <p:nvPr/>
        </p:nvSpPr>
        <p:spPr bwMode="auto">
          <a:xfrm>
            <a:off x="827088" y="2997473"/>
            <a:ext cx="395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e</a:t>
            </a:r>
            <a:r>
              <a:rPr lang="de-DE" baseline="-25000"/>
              <a:t>6</a:t>
            </a:r>
          </a:p>
        </p:txBody>
      </p:sp>
      <p:sp>
        <p:nvSpPr>
          <p:cNvPr id="308312" name="Line 88"/>
          <p:cNvSpPr>
            <a:spLocks noChangeShapeType="1"/>
          </p:cNvSpPr>
          <p:nvPr/>
        </p:nvSpPr>
        <p:spPr bwMode="auto">
          <a:xfrm>
            <a:off x="3563938" y="3141936"/>
            <a:ext cx="6477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737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F5E0-49EA-EE43-B80F-26DF31D547C4}" type="slidenum">
              <a:rPr lang="de-DE"/>
              <a:pPr/>
              <a:t>23</a:t>
            </a:fld>
            <a:endParaRPr lang="de-DE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Adjazenzliste+Hashtabelle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Zeitaufwand (grob):</a:t>
            </a:r>
          </a:p>
          <a:p>
            <a:r>
              <a:rPr lang="de-DE" dirty="0">
                <a:solidFill>
                  <a:srgbClr val="FF0000"/>
                </a:solidFill>
              </a:rPr>
              <a:t>find</a:t>
            </a:r>
            <a:r>
              <a:rPr lang="de-DE" dirty="0"/>
              <a:t>(</a:t>
            </a:r>
            <a:r>
              <a:rPr lang="de-DE" dirty="0">
                <a:solidFill>
                  <a:schemeClr val="hlink"/>
                </a:solidFill>
              </a:rPr>
              <a:t>i, 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>
                <a:solidFill>
                  <a:schemeClr val="hlink"/>
                </a:solidFill>
              </a:rPr>
              <a:t>, G</a:t>
            </a:r>
            <a:r>
              <a:rPr lang="de-DE" dirty="0"/>
              <a:t>): </a:t>
            </a:r>
            <a:br>
              <a:rPr lang="de-DE" dirty="0"/>
            </a:br>
            <a:r>
              <a:rPr lang="de-DE" dirty="0">
                <a:solidFill>
                  <a:schemeClr val="hlink"/>
                </a:solidFill>
              </a:rPr>
              <a:t>O(1) </a:t>
            </a:r>
            <a:r>
              <a:rPr lang="de-DE" dirty="0"/>
              <a:t>(</a:t>
            </a:r>
            <a:r>
              <a:rPr lang="de-DE" dirty="0" err="1"/>
              <a:t>worst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)</a:t>
            </a:r>
          </a:p>
          <a:p>
            <a:r>
              <a:rPr lang="de-DE" dirty="0" err="1">
                <a:solidFill>
                  <a:srgbClr val="FF0000"/>
                </a:solidFill>
              </a:rPr>
              <a:t>insert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, G</a:t>
            </a:r>
            <a:r>
              <a:rPr lang="de-DE" dirty="0"/>
              <a:t>): </a:t>
            </a:r>
            <a:br>
              <a:rPr lang="de-DE" dirty="0"/>
            </a:br>
            <a:r>
              <a:rPr lang="de-DE" dirty="0">
                <a:solidFill>
                  <a:schemeClr val="hlink"/>
                </a:solidFill>
              </a:rPr>
              <a:t>O(1) </a:t>
            </a:r>
            <a:r>
              <a:rPr lang="de-DE" dirty="0"/>
              <a:t>(amortisiert)</a:t>
            </a:r>
          </a:p>
          <a:p>
            <a:r>
              <a:rPr lang="de-DE" dirty="0" err="1">
                <a:solidFill>
                  <a:srgbClr val="FF0000"/>
                </a:solidFill>
              </a:rPr>
              <a:t>remove</a:t>
            </a:r>
            <a:r>
              <a:rPr lang="de-DE" dirty="0"/>
              <a:t>(</a:t>
            </a:r>
            <a:r>
              <a:rPr lang="de-DE" dirty="0">
                <a:solidFill>
                  <a:schemeClr val="hlink"/>
                </a:solidFill>
              </a:rPr>
              <a:t>i, 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>
                <a:solidFill>
                  <a:schemeClr val="hlink"/>
                </a:solidFill>
              </a:rPr>
              <a:t>, G</a:t>
            </a:r>
            <a:r>
              <a:rPr lang="de-DE" dirty="0"/>
              <a:t>): </a:t>
            </a:r>
            <a:br>
              <a:rPr lang="de-DE" dirty="0"/>
            </a:br>
            <a:r>
              <a:rPr lang="de-DE" dirty="0">
                <a:solidFill>
                  <a:schemeClr val="hlink"/>
                </a:solidFill>
              </a:rPr>
              <a:t>O(1) </a:t>
            </a:r>
            <a:r>
              <a:rPr lang="de-DE" dirty="0"/>
              <a:t>(amortisiert)</a:t>
            </a:r>
          </a:p>
          <a:p>
            <a:r>
              <a:rPr lang="de-DE" dirty="0"/>
              <a:t>Speicher:</a:t>
            </a:r>
            <a:r>
              <a:rPr lang="de-DE" dirty="0">
                <a:solidFill>
                  <a:schemeClr val="hlink"/>
                </a:solidFill>
              </a:rPr>
              <a:t> O(</a:t>
            </a:r>
            <a:r>
              <a:rPr lang="de-DE" dirty="0" err="1">
                <a:solidFill>
                  <a:schemeClr val="hlink"/>
                </a:solidFill>
              </a:rPr>
              <a:t>n+m</a:t>
            </a:r>
            <a:r>
              <a:rPr lang="de-DE" dirty="0">
                <a:solidFill>
                  <a:schemeClr val="hlink"/>
                </a:solidFill>
              </a:rPr>
              <a:t>)</a:t>
            </a:r>
          </a:p>
          <a:p>
            <a:endParaRPr lang="de-DE" dirty="0"/>
          </a:p>
        </p:txBody>
      </p:sp>
      <p:sp>
        <p:nvSpPr>
          <p:cNvPr id="309252" name="Rectangle 4"/>
          <p:cNvSpPr>
            <a:spLocks noChangeArrowheads="1"/>
          </p:cNvSpPr>
          <p:nvPr/>
        </p:nvSpPr>
        <p:spPr bwMode="auto">
          <a:xfrm>
            <a:off x="5795963" y="1556792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53" name="Oval 5"/>
          <p:cNvSpPr>
            <a:spLocks noChangeArrowheads="1"/>
          </p:cNvSpPr>
          <p:nvPr/>
        </p:nvSpPr>
        <p:spPr bwMode="auto">
          <a:xfrm>
            <a:off x="5940425" y="1699667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54" name="Line 6"/>
          <p:cNvSpPr>
            <a:spLocks noChangeShapeType="1"/>
          </p:cNvSpPr>
          <p:nvPr/>
        </p:nvSpPr>
        <p:spPr bwMode="auto">
          <a:xfrm flipH="1">
            <a:off x="5651500" y="1772692"/>
            <a:ext cx="360363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55" name="Rectangle 7"/>
          <p:cNvSpPr>
            <a:spLocks noChangeArrowheads="1"/>
          </p:cNvSpPr>
          <p:nvPr/>
        </p:nvSpPr>
        <p:spPr bwMode="auto">
          <a:xfrm>
            <a:off x="5364163" y="227593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1</a:t>
            </a:r>
          </a:p>
        </p:txBody>
      </p:sp>
      <p:sp>
        <p:nvSpPr>
          <p:cNvPr id="309256" name="Rectangle 8"/>
          <p:cNvSpPr>
            <a:spLocks noChangeArrowheads="1"/>
          </p:cNvSpPr>
          <p:nvPr/>
        </p:nvSpPr>
        <p:spPr bwMode="auto">
          <a:xfrm>
            <a:off x="5364163" y="299665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2</a:t>
            </a:r>
          </a:p>
        </p:txBody>
      </p:sp>
      <p:sp>
        <p:nvSpPr>
          <p:cNvPr id="309257" name="Line 9"/>
          <p:cNvSpPr>
            <a:spLocks noChangeShapeType="1"/>
          </p:cNvSpPr>
          <p:nvPr/>
        </p:nvSpPr>
        <p:spPr bwMode="auto">
          <a:xfrm>
            <a:off x="5653088" y="2707730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58" name="Line 10"/>
          <p:cNvSpPr>
            <a:spLocks noChangeShapeType="1"/>
          </p:cNvSpPr>
          <p:nvPr/>
        </p:nvSpPr>
        <p:spPr bwMode="auto">
          <a:xfrm flipV="1">
            <a:off x="5508625" y="2707730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59" name="Text Box 11"/>
          <p:cNvSpPr txBox="1">
            <a:spLocks noChangeArrowheads="1"/>
          </p:cNvSpPr>
          <p:nvPr/>
        </p:nvSpPr>
        <p:spPr bwMode="auto">
          <a:xfrm>
            <a:off x="5292725" y="1556792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V</a:t>
            </a:r>
          </a:p>
        </p:txBody>
      </p:sp>
      <p:sp>
        <p:nvSpPr>
          <p:cNvPr id="309260" name="Rectangle 12"/>
          <p:cNvSpPr>
            <a:spLocks noChangeArrowheads="1"/>
          </p:cNvSpPr>
          <p:nvPr/>
        </p:nvSpPr>
        <p:spPr bwMode="auto">
          <a:xfrm>
            <a:off x="6227763" y="1556792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61" name="Oval 13"/>
          <p:cNvSpPr>
            <a:spLocks noChangeArrowheads="1"/>
          </p:cNvSpPr>
          <p:nvPr/>
        </p:nvSpPr>
        <p:spPr bwMode="auto">
          <a:xfrm>
            <a:off x="6372225" y="1699667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62" name="Line 14"/>
          <p:cNvSpPr>
            <a:spLocks noChangeShapeType="1"/>
          </p:cNvSpPr>
          <p:nvPr/>
        </p:nvSpPr>
        <p:spPr bwMode="auto">
          <a:xfrm flipH="1">
            <a:off x="6300788" y="1772692"/>
            <a:ext cx="14287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63" name="Rectangle 15"/>
          <p:cNvSpPr>
            <a:spLocks noChangeArrowheads="1"/>
          </p:cNvSpPr>
          <p:nvPr/>
        </p:nvSpPr>
        <p:spPr bwMode="auto">
          <a:xfrm>
            <a:off x="6084888" y="227593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3</a:t>
            </a:r>
          </a:p>
        </p:txBody>
      </p:sp>
      <p:sp>
        <p:nvSpPr>
          <p:cNvPr id="309264" name="Rectangle 16"/>
          <p:cNvSpPr>
            <a:spLocks noChangeArrowheads="1"/>
          </p:cNvSpPr>
          <p:nvPr/>
        </p:nvSpPr>
        <p:spPr bwMode="auto">
          <a:xfrm>
            <a:off x="6084888" y="299665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4</a:t>
            </a:r>
          </a:p>
        </p:txBody>
      </p:sp>
      <p:sp>
        <p:nvSpPr>
          <p:cNvPr id="309265" name="Line 17"/>
          <p:cNvSpPr>
            <a:spLocks noChangeShapeType="1"/>
          </p:cNvSpPr>
          <p:nvPr/>
        </p:nvSpPr>
        <p:spPr bwMode="auto">
          <a:xfrm>
            <a:off x="6373813" y="2707730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66" name="Line 18"/>
          <p:cNvSpPr>
            <a:spLocks noChangeShapeType="1"/>
          </p:cNvSpPr>
          <p:nvPr/>
        </p:nvSpPr>
        <p:spPr bwMode="auto">
          <a:xfrm flipV="1">
            <a:off x="6227763" y="2709317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67" name="Rectangle 19"/>
          <p:cNvSpPr>
            <a:spLocks noChangeArrowheads="1"/>
          </p:cNvSpPr>
          <p:nvPr/>
        </p:nvSpPr>
        <p:spPr bwMode="auto">
          <a:xfrm>
            <a:off x="6659563" y="1556792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68" name="Oval 20"/>
          <p:cNvSpPr>
            <a:spLocks noChangeArrowheads="1"/>
          </p:cNvSpPr>
          <p:nvPr/>
        </p:nvSpPr>
        <p:spPr bwMode="auto">
          <a:xfrm>
            <a:off x="6804025" y="1699667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69" name="Line 21"/>
          <p:cNvSpPr>
            <a:spLocks noChangeShapeType="1"/>
          </p:cNvSpPr>
          <p:nvPr/>
        </p:nvSpPr>
        <p:spPr bwMode="auto">
          <a:xfrm>
            <a:off x="6875463" y="1772692"/>
            <a:ext cx="144462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70" name="Rectangle 22"/>
          <p:cNvSpPr>
            <a:spLocks noChangeArrowheads="1"/>
          </p:cNvSpPr>
          <p:nvPr/>
        </p:nvSpPr>
        <p:spPr bwMode="auto">
          <a:xfrm>
            <a:off x="6804025" y="227593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5</a:t>
            </a:r>
          </a:p>
        </p:txBody>
      </p:sp>
      <p:sp>
        <p:nvSpPr>
          <p:cNvPr id="309271" name="Rectangle 23"/>
          <p:cNvSpPr>
            <a:spLocks noChangeArrowheads="1"/>
          </p:cNvSpPr>
          <p:nvPr/>
        </p:nvSpPr>
        <p:spPr bwMode="auto">
          <a:xfrm flipH="1">
            <a:off x="7092950" y="1556792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72" name="Oval 24"/>
          <p:cNvSpPr>
            <a:spLocks noChangeArrowheads="1"/>
          </p:cNvSpPr>
          <p:nvPr/>
        </p:nvSpPr>
        <p:spPr bwMode="auto">
          <a:xfrm flipH="1">
            <a:off x="7237413" y="1699667"/>
            <a:ext cx="144462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73" name="Line 25"/>
          <p:cNvSpPr>
            <a:spLocks noChangeShapeType="1"/>
          </p:cNvSpPr>
          <p:nvPr/>
        </p:nvSpPr>
        <p:spPr bwMode="auto">
          <a:xfrm>
            <a:off x="7308850" y="1772692"/>
            <a:ext cx="360363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74" name="Rectangle 26"/>
          <p:cNvSpPr>
            <a:spLocks noChangeArrowheads="1"/>
          </p:cNvSpPr>
          <p:nvPr/>
        </p:nvSpPr>
        <p:spPr bwMode="auto">
          <a:xfrm>
            <a:off x="7524750" y="227593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6</a:t>
            </a:r>
          </a:p>
        </p:txBody>
      </p:sp>
      <p:sp>
        <p:nvSpPr>
          <p:cNvPr id="309275" name="Rectangle 27"/>
          <p:cNvSpPr>
            <a:spLocks noChangeArrowheads="1"/>
          </p:cNvSpPr>
          <p:nvPr/>
        </p:nvSpPr>
        <p:spPr bwMode="auto">
          <a:xfrm>
            <a:off x="4716463" y="37904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1,2</a:t>
            </a:r>
          </a:p>
        </p:txBody>
      </p:sp>
      <p:sp>
        <p:nvSpPr>
          <p:cNvPr id="309276" name="Rectangle 28"/>
          <p:cNvSpPr>
            <a:spLocks noChangeArrowheads="1"/>
          </p:cNvSpPr>
          <p:nvPr/>
        </p:nvSpPr>
        <p:spPr bwMode="auto">
          <a:xfrm>
            <a:off x="5365750" y="37904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1,3</a:t>
            </a:r>
          </a:p>
        </p:txBody>
      </p:sp>
      <p:sp>
        <p:nvSpPr>
          <p:cNvPr id="309277" name="Rectangle 29"/>
          <p:cNvSpPr>
            <a:spLocks noChangeArrowheads="1"/>
          </p:cNvSpPr>
          <p:nvPr/>
        </p:nvSpPr>
        <p:spPr bwMode="auto">
          <a:xfrm>
            <a:off x="6013450" y="37904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2,3</a:t>
            </a:r>
          </a:p>
        </p:txBody>
      </p:sp>
      <p:sp>
        <p:nvSpPr>
          <p:cNvPr id="309278" name="Rectangle 30"/>
          <p:cNvSpPr>
            <a:spLocks noChangeArrowheads="1"/>
          </p:cNvSpPr>
          <p:nvPr/>
        </p:nvSpPr>
        <p:spPr bwMode="auto">
          <a:xfrm>
            <a:off x="6661150" y="37904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2,4</a:t>
            </a:r>
          </a:p>
        </p:txBody>
      </p:sp>
      <p:sp>
        <p:nvSpPr>
          <p:cNvPr id="309279" name="Rectangle 31"/>
          <p:cNvSpPr>
            <a:spLocks noChangeArrowheads="1"/>
          </p:cNvSpPr>
          <p:nvPr/>
        </p:nvSpPr>
        <p:spPr bwMode="auto">
          <a:xfrm>
            <a:off x="7308850" y="37904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3,4</a:t>
            </a:r>
          </a:p>
        </p:txBody>
      </p:sp>
      <p:sp>
        <p:nvSpPr>
          <p:cNvPr id="309280" name="Rectangle 32"/>
          <p:cNvSpPr>
            <a:spLocks noChangeArrowheads="1"/>
          </p:cNvSpPr>
          <p:nvPr/>
        </p:nvSpPr>
        <p:spPr bwMode="auto">
          <a:xfrm>
            <a:off x="7956550" y="37904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4,1</a:t>
            </a:r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 flipH="1">
            <a:off x="4429125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2" name="Rectangle 34"/>
          <p:cNvSpPr>
            <a:spLocks noChangeArrowheads="1"/>
          </p:cNvSpPr>
          <p:nvPr/>
        </p:nvSpPr>
        <p:spPr bwMode="auto">
          <a:xfrm flipH="1">
            <a:off x="4860925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3" name="Oval 35"/>
          <p:cNvSpPr>
            <a:spLocks noChangeArrowheads="1"/>
          </p:cNvSpPr>
          <p:nvPr/>
        </p:nvSpPr>
        <p:spPr bwMode="auto">
          <a:xfrm flipH="1">
            <a:off x="5005388" y="5012780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4" name="Rectangle 36"/>
          <p:cNvSpPr>
            <a:spLocks noChangeArrowheads="1"/>
          </p:cNvSpPr>
          <p:nvPr/>
        </p:nvSpPr>
        <p:spPr bwMode="auto">
          <a:xfrm flipH="1">
            <a:off x="5292725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5" name="Oval 37"/>
          <p:cNvSpPr>
            <a:spLocks noChangeArrowheads="1"/>
          </p:cNvSpPr>
          <p:nvPr/>
        </p:nvSpPr>
        <p:spPr bwMode="auto">
          <a:xfrm flipH="1">
            <a:off x="5437188" y="5012780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6" name="Rectangle 38"/>
          <p:cNvSpPr>
            <a:spLocks noChangeArrowheads="1"/>
          </p:cNvSpPr>
          <p:nvPr/>
        </p:nvSpPr>
        <p:spPr bwMode="auto">
          <a:xfrm flipH="1">
            <a:off x="5724525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7" name="Rectangle 39"/>
          <p:cNvSpPr>
            <a:spLocks noChangeArrowheads="1"/>
          </p:cNvSpPr>
          <p:nvPr/>
        </p:nvSpPr>
        <p:spPr bwMode="auto">
          <a:xfrm flipH="1">
            <a:off x="6156325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8" name="Oval 40"/>
          <p:cNvSpPr>
            <a:spLocks noChangeArrowheads="1"/>
          </p:cNvSpPr>
          <p:nvPr/>
        </p:nvSpPr>
        <p:spPr bwMode="auto">
          <a:xfrm flipH="1">
            <a:off x="6300788" y="5012780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9" name="Rectangle 41"/>
          <p:cNvSpPr>
            <a:spLocks noChangeArrowheads="1"/>
          </p:cNvSpPr>
          <p:nvPr/>
        </p:nvSpPr>
        <p:spPr bwMode="auto">
          <a:xfrm flipH="1">
            <a:off x="6589713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0" name="Oval 42"/>
          <p:cNvSpPr>
            <a:spLocks noChangeArrowheads="1"/>
          </p:cNvSpPr>
          <p:nvPr/>
        </p:nvSpPr>
        <p:spPr bwMode="auto">
          <a:xfrm flipH="1">
            <a:off x="6734175" y="5012780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1" name="Rectangle 43"/>
          <p:cNvSpPr>
            <a:spLocks noChangeArrowheads="1"/>
          </p:cNvSpPr>
          <p:nvPr/>
        </p:nvSpPr>
        <p:spPr bwMode="auto">
          <a:xfrm flipH="1">
            <a:off x="7021513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2" name="Oval 44"/>
          <p:cNvSpPr>
            <a:spLocks noChangeArrowheads="1"/>
          </p:cNvSpPr>
          <p:nvPr/>
        </p:nvSpPr>
        <p:spPr bwMode="auto">
          <a:xfrm flipH="1">
            <a:off x="7165975" y="5012780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3" name="Rectangle 45"/>
          <p:cNvSpPr>
            <a:spLocks noChangeArrowheads="1"/>
          </p:cNvSpPr>
          <p:nvPr/>
        </p:nvSpPr>
        <p:spPr bwMode="auto">
          <a:xfrm flipH="1">
            <a:off x="7453313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4" name="Rectangle 46"/>
          <p:cNvSpPr>
            <a:spLocks noChangeArrowheads="1"/>
          </p:cNvSpPr>
          <p:nvPr/>
        </p:nvSpPr>
        <p:spPr bwMode="auto">
          <a:xfrm flipH="1">
            <a:off x="7885113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5" name="Rectangle 47"/>
          <p:cNvSpPr>
            <a:spLocks noChangeArrowheads="1"/>
          </p:cNvSpPr>
          <p:nvPr/>
        </p:nvSpPr>
        <p:spPr bwMode="auto">
          <a:xfrm flipH="1">
            <a:off x="8316913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6" name="Oval 48"/>
          <p:cNvSpPr>
            <a:spLocks noChangeArrowheads="1"/>
          </p:cNvSpPr>
          <p:nvPr/>
        </p:nvSpPr>
        <p:spPr bwMode="auto">
          <a:xfrm flipH="1">
            <a:off x="8461375" y="5012780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7" name="Line 49"/>
          <p:cNvSpPr>
            <a:spLocks noChangeShapeType="1"/>
          </p:cNvSpPr>
          <p:nvPr/>
        </p:nvSpPr>
        <p:spPr bwMode="auto">
          <a:xfrm>
            <a:off x="4933950" y="4222205"/>
            <a:ext cx="14398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98" name="Line 50"/>
          <p:cNvSpPr>
            <a:spLocks noChangeShapeType="1"/>
          </p:cNvSpPr>
          <p:nvPr/>
        </p:nvSpPr>
        <p:spPr bwMode="auto">
          <a:xfrm flipH="1">
            <a:off x="5076825" y="4222205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99" name="Line 51"/>
          <p:cNvSpPr>
            <a:spLocks noChangeShapeType="1"/>
          </p:cNvSpPr>
          <p:nvPr/>
        </p:nvSpPr>
        <p:spPr bwMode="auto">
          <a:xfrm>
            <a:off x="6229350" y="4222205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0" name="Line 52"/>
          <p:cNvSpPr>
            <a:spLocks noChangeShapeType="1"/>
          </p:cNvSpPr>
          <p:nvPr/>
        </p:nvSpPr>
        <p:spPr bwMode="auto">
          <a:xfrm flipH="1">
            <a:off x="6805613" y="4222205"/>
            <a:ext cx="71437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1" name="Line 53"/>
          <p:cNvSpPr>
            <a:spLocks noChangeShapeType="1"/>
          </p:cNvSpPr>
          <p:nvPr/>
        </p:nvSpPr>
        <p:spPr bwMode="auto">
          <a:xfrm flipH="1">
            <a:off x="5508625" y="4222205"/>
            <a:ext cx="20161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2" name="Line 54"/>
          <p:cNvSpPr>
            <a:spLocks noChangeShapeType="1"/>
          </p:cNvSpPr>
          <p:nvPr/>
        </p:nvSpPr>
        <p:spPr bwMode="auto">
          <a:xfrm>
            <a:off x="8174038" y="4222205"/>
            <a:ext cx="35877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3" name="Line 55"/>
          <p:cNvSpPr>
            <a:spLocks noChangeShapeType="1"/>
          </p:cNvSpPr>
          <p:nvPr/>
        </p:nvSpPr>
        <p:spPr bwMode="auto">
          <a:xfrm flipV="1">
            <a:off x="5076825" y="3430042"/>
            <a:ext cx="504825" cy="16557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4" name="Line 56"/>
          <p:cNvSpPr>
            <a:spLocks noChangeShapeType="1"/>
          </p:cNvSpPr>
          <p:nvPr/>
        </p:nvSpPr>
        <p:spPr bwMode="auto">
          <a:xfrm flipV="1">
            <a:off x="5508625" y="2709317"/>
            <a:ext cx="1512888" cy="23764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5" name="Line 57"/>
          <p:cNvSpPr>
            <a:spLocks noChangeShapeType="1"/>
          </p:cNvSpPr>
          <p:nvPr/>
        </p:nvSpPr>
        <p:spPr bwMode="auto">
          <a:xfrm flipH="1" flipV="1">
            <a:off x="5797550" y="2709317"/>
            <a:ext cx="576263" cy="23764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6" name="Line 58"/>
          <p:cNvSpPr>
            <a:spLocks noChangeShapeType="1"/>
          </p:cNvSpPr>
          <p:nvPr/>
        </p:nvSpPr>
        <p:spPr bwMode="auto">
          <a:xfrm flipH="1" flipV="1">
            <a:off x="6300788" y="3430042"/>
            <a:ext cx="504825" cy="16557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7" name="Line 59"/>
          <p:cNvSpPr>
            <a:spLocks noChangeShapeType="1"/>
          </p:cNvSpPr>
          <p:nvPr/>
        </p:nvSpPr>
        <p:spPr bwMode="auto">
          <a:xfrm flipH="1" flipV="1">
            <a:off x="6516688" y="2709317"/>
            <a:ext cx="720725" cy="23764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8" name="Line 60"/>
          <p:cNvSpPr>
            <a:spLocks noChangeShapeType="1"/>
          </p:cNvSpPr>
          <p:nvPr/>
        </p:nvSpPr>
        <p:spPr bwMode="auto">
          <a:xfrm flipH="1" flipV="1">
            <a:off x="7740650" y="2709317"/>
            <a:ext cx="792163" cy="23764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Rectangle 1"/>
          <p:cNvSpPr/>
          <p:nvPr/>
        </p:nvSpPr>
        <p:spPr>
          <a:xfrm>
            <a:off x="2447925" y="6233197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 err="1">
                <a:solidFill>
                  <a:srgbClr val="0409FF"/>
                </a:solidFill>
                <a:latin typeface="+mn-lt"/>
              </a:rPr>
              <a:t>Gustavson</a:t>
            </a:r>
            <a:r>
              <a:rPr lang="en-US" sz="1050" dirty="0">
                <a:solidFill>
                  <a:srgbClr val="0409FF"/>
                </a:solidFill>
                <a:latin typeface="+mn-lt"/>
              </a:rPr>
              <a:t>, F. Two fast algorithms for sparse matrices: Multiplication and permuted transposition. </a:t>
            </a:r>
            <a:r>
              <a:rPr lang="en-US" sz="1050" i="1" dirty="0">
                <a:solidFill>
                  <a:srgbClr val="0409FF"/>
                </a:solidFill>
                <a:latin typeface="+mn-lt"/>
              </a:rPr>
              <a:t>ACM Trans. Math. </a:t>
            </a:r>
            <a:r>
              <a:rPr lang="en-US" sz="1050" i="1" dirty="0" err="1">
                <a:solidFill>
                  <a:srgbClr val="0409FF"/>
                </a:solidFill>
                <a:latin typeface="+mn-lt"/>
              </a:rPr>
              <a:t>Softw</a:t>
            </a:r>
            <a:r>
              <a:rPr lang="en-US" sz="1050" i="1" dirty="0">
                <a:solidFill>
                  <a:srgbClr val="0409FF"/>
                </a:solidFill>
                <a:latin typeface="+mn-lt"/>
              </a:rPr>
              <a:t>. 4</a:t>
            </a:r>
            <a:r>
              <a:rPr lang="en-US" sz="1050" dirty="0">
                <a:solidFill>
                  <a:srgbClr val="0409FF"/>
                </a:solidFill>
                <a:latin typeface="+mn-lt"/>
              </a:rPr>
              <a:t>, 3, 250–269, </a:t>
            </a:r>
            <a:r>
              <a:rPr lang="en-US" sz="1050" dirty="0">
                <a:solidFill>
                  <a:srgbClr val="FF0000"/>
                </a:solidFill>
              </a:rPr>
              <a:t>1978</a:t>
            </a:r>
            <a:endParaRPr lang="en-US" sz="105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5835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AF8C-413A-8449-A991-A8277659F703}" type="slidenum">
              <a:rPr lang="de-DE"/>
              <a:pPr/>
              <a:t>24</a:t>
            </a:fld>
            <a:endParaRPr lang="de-DE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Graphrepräsentationen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6: Implizite Repräsentationen</a:t>
            </a:r>
          </a:p>
          <a:p>
            <a:pPr>
              <a:buFontTx/>
              <a:buNone/>
            </a:pP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k,l</a:t>
            </a:r>
            <a:r>
              <a:rPr lang="de-DE" sz="2800" dirty="0">
                <a:solidFill>
                  <a:schemeClr val="hlink"/>
                </a:solidFill>
              </a:rPr>
              <a:t>)-</a:t>
            </a:r>
            <a:r>
              <a:rPr lang="de-DE" sz="2800" dirty="0"/>
              <a:t>Gitter </a:t>
            </a:r>
            <a:r>
              <a:rPr lang="de-DE" sz="2800" dirty="0">
                <a:solidFill>
                  <a:schemeClr val="hlink"/>
                </a:solidFill>
              </a:rPr>
              <a:t>G=(V,E):</a:t>
            </a:r>
          </a:p>
          <a:p>
            <a:r>
              <a:rPr lang="de-DE" sz="2800" dirty="0">
                <a:solidFill>
                  <a:schemeClr val="hlink"/>
                </a:solidFill>
              </a:rPr>
              <a:t>V=[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]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×</a:t>
            </a:r>
            <a:r>
              <a:rPr lang="de-DE" sz="2800" dirty="0">
                <a:solidFill>
                  <a:schemeClr val="hlink"/>
                </a:solidFill>
              </a:rPr>
              <a:t>[l]</a:t>
            </a:r>
            <a:r>
              <a:rPr lang="de-DE" sz="2800" dirty="0"/>
              <a:t> (</a:t>
            </a:r>
            <a:r>
              <a:rPr lang="de-DE" sz="2800" dirty="0">
                <a:solidFill>
                  <a:schemeClr val="hlink"/>
                </a:solidFill>
              </a:rPr>
              <a:t>[a]={0,…,a-1}</a:t>
            </a:r>
            <a:r>
              <a:rPr lang="de-DE" sz="2800" dirty="0"/>
              <a:t> für </a:t>
            </a:r>
            <a:r>
              <a:rPr lang="de-DE" sz="2800" dirty="0">
                <a:solidFill>
                  <a:schemeClr val="hlink"/>
                </a:solidFill>
              </a:rPr>
              <a:t>a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800" dirty="0" err="1">
                <a:solidFill>
                  <a:schemeClr val="hlink"/>
                </a:solidFill>
              </a:rPr>
              <a:t>ℕ</a:t>
            </a:r>
            <a:r>
              <a:rPr lang="de-DE" sz="2800" dirty="0"/>
              <a:t>)</a:t>
            </a:r>
          </a:p>
          <a:p>
            <a:r>
              <a:rPr lang="de-DE" sz="2800" dirty="0">
                <a:solidFill>
                  <a:schemeClr val="hlink"/>
                </a:solidFill>
              </a:rPr>
              <a:t>E={((</a:t>
            </a:r>
            <a:r>
              <a:rPr lang="de-DE" sz="2800" dirty="0" err="1">
                <a:solidFill>
                  <a:schemeClr val="hlink"/>
                </a:solidFill>
              </a:rPr>
              <a:t>v,w</a:t>
            </a:r>
            <a:r>
              <a:rPr lang="de-DE" sz="2800" dirty="0">
                <a:solidFill>
                  <a:schemeClr val="hlink"/>
                </a:solidFill>
              </a:rPr>
              <a:t>),(</a:t>
            </a:r>
            <a:r>
              <a:rPr lang="de-DE" sz="2800" dirty="0" err="1">
                <a:solidFill>
                  <a:schemeClr val="hlink"/>
                </a:solidFill>
              </a:rPr>
              <a:t>x,y</a:t>
            </a:r>
            <a:r>
              <a:rPr lang="de-DE" sz="2800" dirty="0">
                <a:solidFill>
                  <a:schemeClr val="hlink"/>
                </a:solidFill>
              </a:rPr>
              <a:t>)) | (v=x 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∧</a:t>
            </a:r>
            <a:r>
              <a:rPr lang="de-DE" sz="2800" dirty="0">
                <a:solidFill>
                  <a:schemeClr val="hlink"/>
                </a:solidFill>
              </a:rPr>
              <a:t> |</a:t>
            </a:r>
            <a:r>
              <a:rPr lang="de-DE" sz="2800" dirty="0" err="1">
                <a:solidFill>
                  <a:schemeClr val="hlink"/>
                </a:solidFill>
              </a:rPr>
              <a:t>w-y</a:t>
            </a:r>
            <a:r>
              <a:rPr lang="de-DE" sz="2800" dirty="0">
                <a:solidFill>
                  <a:schemeClr val="hlink"/>
                </a:solidFill>
              </a:rPr>
              <a:t>|=1) </a:t>
            </a:r>
            <a:r>
              <a:rPr lang="en-US" sz="1800" dirty="0">
                <a:solidFill>
                  <a:schemeClr val="hlink"/>
                </a:solidFill>
                <a:latin typeface="cmsy10" charset="0"/>
              </a:rPr>
              <a:t>∨</a:t>
            </a:r>
            <a:br>
              <a:rPr lang="de-DE" sz="2800" dirty="0">
                <a:solidFill>
                  <a:schemeClr val="hlink"/>
                </a:solidFill>
              </a:rPr>
            </a:br>
            <a:r>
              <a:rPr lang="de-DE" sz="2800" dirty="0">
                <a:solidFill>
                  <a:schemeClr val="hlink"/>
                </a:solidFill>
              </a:rPr>
              <a:t>       (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>
                <a:solidFill>
                  <a:schemeClr val="hlink"/>
                </a:solidFill>
              </a:rPr>
              <a:t>=</a:t>
            </a:r>
            <a:r>
              <a:rPr lang="de-DE" sz="2800" dirty="0" err="1">
                <a:solidFill>
                  <a:schemeClr val="hlink"/>
                </a:solidFill>
              </a:rPr>
              <a:t>y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∧</a:t>
            </a:r>
            <a:r>
              <a:rPr lang="de-DE" sz="2800" dirty="0">
                <a:solidFill>
                  <a:schemeClr val="hlink"/>
                </a:solidFill>
              </a:rPr>
              <a:t> |v-x|=1)}</a:t>
            </a:r>
            <a:r>
              <a:rPr lang="de-DE" sz="2800" dirty="0"/>
              <a:t> </a:t>
            </a:r>
          </a:p>
        </p:txBody>
      </p:sp>
      <p:sp>
        <p:nvSpPr>
          <p:cNvPr id="310276" name="Oval 4"/>
          <p:cNvSpPr>
            <a:spLocks noChangeArrowheads="1"/>
          </p:cNvSpPr>
          <p:nvPr/>
        </p:nvSpPr>
        <p:spPr bwMode="auto">
          <a:xfrm>
            <a:off x="5364163" y="3573016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277" name="Oval 5"/>
          <p:cNvSpPr>
            <a:spLocks noChangeArrowheads="1"/>
          </p:cNvSpPr>
          <p:nvPr/>
        </p:nvSpPr>
        <p:spPr bwMode="auto">
          <a:xfrm>
            <a:off x="5940425" y="3573016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280" name="Line 8"/>
          <p:cNvSpPr>
            <a:spLocks noChangeShapeType="1"/>
          </p:cNvSpPr>
          <p:nvPr/>
        </p:nvSpPr>
        <p:spPr bwMode="auto">
          <a:xfrm>
            <a:off x="5508625" y="3644454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281" name="Oval 9"/>
          <p:cNvSpPr>
            <a:spLocks noChangeArrowheads="1"/>
          </p:cNvSpPr>
          <p:nvPr/>
        </p:nvSpPr>
        <p:spPr bwMode="auto">
          <a:xfrm>
            <a:off x="6516688" y="3573016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282" name="Line 10"/>
          <p:cNvSpPr>
            <a:spLocks noChangeShapeType="1"/>
          </p:cNvSpPr>
          <p:nvPr/>
        </p:nvSpPr>
        <p:spPr bwMode="auto">
          <a:xfrm>
            <a:off x="6084888" y="3644454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283" name="Oval 11"/>
          <p:cNvSpPr>
            <a:spLocks noChangeArrowheads="1"/>
          </p:cNvSpPr>
          <p:nvPr/>
        </p:nvSpPr>
        <p:spPr bwMode="auto">
          <a:xfrm>
            <a:off x="7092950" y="3573016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284" name="Line 12"/>
          <p:cNvSpPr>
            <a:spLocks noChangeShapeType="1"/>
          </p:cNvSpPr>
          <p:nvPr/>
        </p:nvSpPr>
        <p:spPr bwMode="auto">
          <a:xfrm>
            <a:off x="6661150" y="3644454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285" name="Oval 13"/>
          <p:cNvSpPr>
            <a:spLocks noChangeArrowheads="1"/>
          </p:cNvSpPr>
          <p:nvPr/>
        </p:nvSpPr>
        <p:spPr bwMode="auto">
          <a:xfrm>
            <a:off x="7669213" y="3573016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286" name="Line 14"/>
          <p:cNvSpPr>
            <a:spLocks noChangeShapeType="1"/>
          </p:cNvSpPr>
          <p:nvPr/>
        </p:nvSpPr>
        <p:spPr bwMode="auto">
          <a:xfrm>
            <a:off x="7237413" y="3644454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287" name="Line 15"/>
          <p:cNvSpPr>
            <a:spLocks noChangeShapeType="1"/>
          </p:cNvSpPr>
          <p:nvPr/>
        </p:nvSpPr>
        <p:spPr bwMode="auto">
          <a:xfrm rot="5400000">
            <a:off x="5222082" y="3932585"/>
            <a:ext cx="4318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288" name="Line 16"/>
          <p:cNvSpPr>
            <a:spLocks noChangeShapeType="1"/>
          </p:cNvSpPr>
          <p:nvPr/>
        </p:nvSpPr>
        <p:spPr bwMode="auto">
          <a:xfrm rot="5400000">
            <a:off x="5796757" y="3932585"/>
            <a:ext cx="4318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289" name="Line 17"/>
          <p:cNvSpPr>
            <a:spLocks noChangeShapeType="1"/>
          </p:cNvSpPr>
          <p:nvPr/>
        </p:nvSpPr>
        <p:spPr bwMode="auto">
          <a:xfrm rot="5400000">
            <a:off x="6373019" y="3932585"/>
            <a:ext cx="4318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290" name="Line 18"/>
          <p:cNvSpPr>
            <a:spLocks noChangeShapeType="1"/>
          </p:cNvSpPr>
          <p:nvPr/>
        </p:nvSpPr>
        <p:spPr bwMode="auto">
          <a:xfrm rot="5400000">
            <a:off x="6949282" y="3932585"/>
            <a:ext cx="4318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291" name="Line 19"/>
          <p:cNvSpPr>
            <a:spLocks noChangeShapeType="1"/>
          </p:cNvSpPr>
          <p:nvPr/>
        </p:nvSpPr>
        <p:spPr bwMode="auto">
          <a:xfrm rot="5400000">
            <a:off x="7525544" y="3932585"/>
            <a:ext cx="4318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292" name="Oval 20"/>
          <p:cNvSpPr>
            <a:spLocks noChangeArrowheads="1"/>
          </p:cNvSpPr>
          <p:nvPr/>
        </p:nvSpPr>
        <p:spPr bwMode="auto">
          <a:xfrm>
            <a:off x="5364163" y="4149279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293" name="Oval 21"/>
          <p:cNvSpPr>
            <a:spLocks noChangeArrowheads="1"/>
          </p:cNvSpPr>
          <p:nvPr/>
        </p:nvSpPr>
        <p:spPr bwMode="auto">
          <a:xfrm>
            <a:off x="5940425" y="4149279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294" name="Line 22"/>
          <p:cNvSpPr>
            <a:spLocks noChangeShapeType="1"/>
          </p:cNvSpPr>
          <p:nvPr/>
        </p:nvSpPr>
        <p:spPr bwMode="auto">
          <a:xfrm>
            <a:off x="5508625" y="4220716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295" name="Oval 23"/>
          <p:cNvSpPr>
            <a:spLocks noChangeArrowheads="1"/>
          </p:cNvSpPr>
          <p:nvPr/>
        </p:nvSpPr>
        <p:spPr bwMode="auto">
          <a:xfrm>
            <a:off x="6516688" y="4149279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296" name="Line 24"/>
          <p:cNvSpPr>
            <a:spLocks noChangeShapeType="1"/>
          </p:cNvSpPr>
          <p:nvPr/>
        </p:nvSpPr>
        <p:spPr bwMode="auto">
          <a:xfrm>
            <a:off x="6084888" y="4220716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297" name="Oval 25"/>
          <p:cNvSpPr>
            <a:spLocks noChangeArrowheads="1"/>
          </p:cNvSpPr>
          <p:nvPr/>
        </p:nvSpPr>
        <p:spPr bwMode="auto">
          <a:xfrm>
            <a:off x="7092950" y="4149279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298" name="Line 26"/>
          <p:cNvSpPr>
            <a:spLocks noChangeShapeType="1"/>
          </p:cNvSpPr>
          <p:nvPr/>
        </p:nvSpPr>
        <p:spPr bwMode="auto">
          <a:xfrm>
            <a:off x="6661150" y="4220716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299" name="Oval 27"/>
          <p:cNvSpPr>
            <a:spLocks noChangeArrowheads="1"/>
          </p:cNvSpPr>
          <p:nvPr/>
        </p:nvSpPr>
        <p:spPr bwMode="auto">
          <a:xfrm>
            <a:off x="7669213" y="4149279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300" name="Line 28"/>
          <p:cNvSpPr>
            <a:spLocks noChangeShapeType="1"/>
          </p:cNvSpPr>
          <p:nvPr/>
        </p:nvSpPr>
        <p:spPr bwMode="auto">
          <a:xfrm>
            <a:off x="7237413" y="4220716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01" name="Line 29"/>
          <p:cNvSpPr>
            <a:spLocks noChangeShapeType="1"/>
          </p:cNvSpPr>
          <p:nvPr/>
        </p:nvSpPr>
        <p:spPr bwMode="auto">
          <a:xfrm rot="5400000">
            <a:off x="5222082" y="4508847"/>
            <a:ext cx="4318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02" name="Line 30"/>
          <p:cNvSpPr>
            <a:spLocks noChangeShapeType="1"/>
          </p:cNvSpPr>
          <p:nvPr/>
        </p:nvSpPr>
        <p:spPr bwMode="auto">
          <a:xfrm rot="5400000">
            <a:off x="5796757" y="4508847"/>
            <a:ext cx="4318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03" name="Line 31"/>
          <p:cNvSpPr>
            <a:spLocks noChangeShapeType="1"/>
          </p:cNvSpPr>
          <p:nvPr/>
        </p:nvSpPr>
        <p:spPr bwMode="auto">
          <a:xfrm rot="5400000">
            <a:off x="6373019" y="4508847"/>
            <a:ext cx="4318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04" name="Line 32"/>
          <p:cNvSpPr>
            <a:spLocks noChangeShapeType="1"/>
          </p:cNvSpPr>
          <p:nvPr/>
        </p:nvSpPr>
        <p:spPr bwMode="auto">
          <a:xfrm rot="5400000">
            <a:off x="6949282" y="4508847"/>
            <a:ext cx="4318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05" name="Line 33"/>
          <p:cNvSpPr>
            <a:spLocks noChangeShapeType="1"/>
          </p:cNvSpPr>
          <p:nvPr/>
        </p:nvSpPr>
        <p:spPr bwMode="auto">
          <a:xfrm rot="5400000">
            <a:off x="7525544" y="4508847"/>
            <a:ext cx="4318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06" name="Line 34"/>
          <p:cNvSpPr>
            <a:spLocks noChangeShapeType="1"/>
          </p:cNvSpPr>
          <p:nvPr/>
        </p:nvSpPr>
        <p:spPr bwMode="auto">
          <a:xfrm rot="5400000">
            <a:off x="6373019" y="4508847"/>
            <a:ext cx="4318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07" name="Oval 35"/>
          <p:cNvSpPr>
            <a:spLocks noChangeArrowheads="1"/>
          </p:cNvSpPr>
          <p:nvPr/>
        </p:nvSpPr>
        <p:spPr bwMode="auto">
          <a:xfrm>
            <a:off x="5364163" y="4725541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308" name="Oval 36"/>
          <p:cNvSpPr>
            <a:spLocks noChangeArrowheads="1"/>
          </p:cNvSpPr>
          <p:nvPr/>
        </p:nvSpPr>
        <p:spPr bwMode="auto">
          <a:xfrm>
            <a:off x="5940425" y="4725541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309" name="Line 37"/>
          <p:cNvSpPr>
            <a:spLocks noChangeShapeType="1"/>
          </p:cNvSpPr>
          <p:nvPr/>
        </p:nvSpPr>
        <p:spPr bwMode="auto">
          <a:xfrm>
            <a:off x="5508625" y="4796979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10" name="Oval 38"/>
          <p:cNvSpPr>
            <a:spLocks noChangeArrowheads="1"/>
          </p:cNvSpPr>
          <p:nvPr/>
        </p:nvSpPr>
        <p:spPr bwMode="auto">
          <a:xfrm>
            <a:off x="6516688" y="4725541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311" name="Line 39"/>
          <p:cNvSpPr>
            <a:spLocks noChangeShapeType="1"/>
          </p:cNvSpPr>
          <p:nvPr/>
        </p:nvSpPr>
        <p:spPr bwMode="auto">
          <a:xfrm>
            <a:off x="6084888" y="4796979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12" name="Oval 40"/>
          <p:cNvSpPr>
            <a:spLocks noChangeArrowheads="1"/>
          </p:cNvSpPr>
          <p:nvPr/>
        </p:nvSpPr>
        <p:spPr bwMode="auto">
          <a:xfrm>
            <a:off x="7092950" y="4725541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313" name="Line 41"/>
          <p:cNvSpPr>
            <a:spLocks noChangeShapeType="1"/>
          </p:cNvSpPr>
          <p:nvPr/>
        </p:nvSpPr>
        <p:spPr bwMode="auto">
          <a:xfrm>
            <a:off x="6661150" y="4796979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14" name="Oval 42"/>
          <p:cNvSpPr>
            <a:spLocks noChangeArrowheads="1"/>
          </p:cNvSpPr>
          <p:nvPr/>
        </p:nvSpPr>
        <p:spPr bwMode="auto">
          <a:xfrm>
            <a:off x="7669213" y="4725541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315" name="Line 43"/>
          <p:cNvSpPr>
            <a:spLocks noChangeShapeType="1"/>
          </p:cNvSpPr>
          <p:nvPr/>
        </p:nvSpPr>
        <p:spPr bwMode="auto">
          <a:xfrm>
            <a:off x="7237413" y="4796979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16" name="Line 44"/>
          <p:cNvSpPr>
            <a:spLocks noChangeShapeType="1"/>
          </p:cNvSpPr>
          <p:nvPr/>
        </p:nvSpPr>
        <p:spPr bwMode="auto">
          <a:xfrm rot="5400000">
            <a:off x="5222082" y="5085110"/>
            <a:ext cx="4318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17" name="Line 45"/>
          <p:cNvSpPr>
            <a:spLocks noChangeShapeType="1"/>
          </p:cNvSpPr>
          <p:nvPr/>
        </p:nvSpPr>
        <p:spPr bwMode="auto">
          <a:xfrm rot="5400000">
            <a:off x="5796757" y="5085110"/>
            <a:ext cx="4318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18" name="Line 46"/>
          <p:cNvSpPr>
            <a:spLocks noChangeShapeType="1"/>
          </p:cNvSpPr>
          <p:nvPr/>
        </p:nvSpPr>
        <p:spPr bwMode="auto">
          <a:xfrm rot="5400000">
            <a:off x="6373019" y="5085110"/>
            <a:ext cx="4318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19" name="Line 47"/>
          <p:cNvSpPr>
            <a:spLocks noChangeShapeType="1"/>
          </p:cNvSpPr>
          <p:nvPr/>
        </p:nvSpPr>
        <p:spPr bwMode="auto">
          <a:xfrm rot="5400000">
            <a:off x="6949282" y="5085110"/>
            <a:ext cx="4318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20" name="Line 48"/>
          <p:cNvSpPr>
            <a:spLocks noChangeShapeType="1"/>
          </p:cNvSpPr>
          <p:nvPr/>
        </p:nvSpPr>
        <p:spPr bwMode="auto">
          <a:xfrm rot="5400000">
            <a:off x="7525544" y="5085110"/>
            <a:ext cx="4318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21" name="Oval 49"/>
          <p:cNvSpPr>
            <a:spLocks noChangeArrowheads="1"/>
          </p:cNvSpPr>
          <p:nvPr/>
        </p:nvSpPr>
        <p:spPr bwMode="auto">
          <a:xfrm>
            <a:off x="5364163" y="5301804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322" name="Oval 50"/>
          <p:cNvSpPr>
            <a:spLocks noChangeArrowheads="1"/>
          </p:cNvSpPr>
          <p:nvPr/>
        </p:nvSpPr>
        <p:spPr bwMode="auto">
          <a:xfrm>
            <a:off x="5940425" y="5301804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323" name="Line 51"/>
          <p:cNvSpPr>
            <a:spLocks noChangeShapeType="1"/>
          </p:cNvSpPr>
          <p:nvPr/>
        </p:nvSpPr>
        <p:spPr bwMode="auto">
          <a:xfrm>
            <a:off x="5508625" y="5373241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24" name="Oval 52"/>
          <p:cNvSpPr>
            <a:spLocks noChangeArrowheads="1"/>
          </p:cNvSpPr>
          <p:nvPr/>
        </p:nvSpPr>
        <p:spPr bwMode="auto">
          <a:xfrm>
            <a:off x="6516688" y="5301804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325" name="Line 53"/>
          <p:cNvSpPr>
            <a:spLocks noChangeShapeType="1"/>
          </p:cNvSpPr>
          <p:nvPr/>
        </p:nvSpPr>
        <p:spPr bwMode="auto">
          <a:xfrm>
            <a:off x="6084888" y="5373241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26" name="Oval 54"/>
          <p:cNvSpPr>
            <a:spLocks noChangeArrowheads="1"/>
          </p:cNvSpPr>
          <p:nvPr/>
        </p:nvSpPr>
        <p:spPr bwMode="auto">
          <a:xfrm>
            <a:off x="7092950" y="5301804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327" name="Line 55"/>
          <p:cNvSpPr>
            <a:spLocks noChangeShapeType="1"/>
          </p:cNvSpPr>
          <p:nvPr/>
        </p:nvSpPr>
        <p:spPr bwMode="auto">
          <a:xfrm>
            <a:off x="6661150" y="5373241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28" name="Oval 56"/>
          <p:cNvSpPr>
            <a:spLocks noChangeArrowheads="1"/>
          </p:cNvSpPr>
          <p:nvPr/>
        </p:nvSpPr>
        <p:spPr bwMode="auto">
          <a:xfrm>
            <a:off x="7669213" y="5301804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329" name="Line 57"/>
          <p:cNvSpPr>
            <a:spLocks noChangeShapeType="1"/>
          </p:cNvSpPr>
          <p:nvPr/>
        </p:nvSpPr>
        <p:spPr bwMode="auto">
          <a:xfrm>
            <a:off x="7237413" y="5373241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30" name="Text Box 58"/>
          <p:cNvSpPr txBox="1">
            <a:spLocks noChangeArrowheads="1"/>
          </p:cNvSpPr>
          <p:nvPr/>
        </p:nvSpPr>
        <p:spPr bwMode="auto">
          <a:xfrm>
            <a:off x="1258888" y="4220716"/>
            <a:ext cx="37925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3200"/>
              <a:t>Beispiel: </a:t>
            </a:r>
            <a:r>
              <a:rPr lang="de-DE" sz="3200">
                <a:solidFill>
                  <a:schemeClr val="hlink"/>
                </a:solidFill>
              </a:rPr>
              <a:t>(5,4)-</a:t>
            </a:r>
            <a:r>
              <a:rPr lang="de-DE" sz="3200"/>
              <a:t>Gitter</a:t>
            </a:r>
          </a:p>
        </p:txBody>
      </p:sp>
    </p:spTree>
    <p:extLst>
      <p:ext uri="{BB962C8B-B14F-4D97-AF65-F5344CB8AC3E}">
        <p14:creationId xmlns:p14="http://schemas.microsoft.com/office/powerpoint/2010/main" val="885269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22365-FB0F-0940-9FAF-D67D213E2BFE}" type="slidenum">
              <a:rPr lang="de-DE"/>
              <a:pPr/>
              <a:t>25</a:t>
            </a:fld>
            <a:endParaRPr lang="de-DE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Graphrepräsentationen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6: Implizite Repräsentationen</a:t>
            </a:r>
          </a:p>
          <a:p>
            <a:pPr>
              <a:buFontTx/>
              <a:buNone/>
            </a:pP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k,l</a:t>
            </a:r>
            <a:r>
              <a:rPr lang="de-DE" sz="2800" dirty="0">
                <a:solidFill>
                  <a:schemeClr val="hlink"/>
                </a:solidFill>
              </a:rPr>
              <a:t>)-</a:t>
            </a:r>
            <a:r>
              <a:rPr lang="de-DE" sz="2800" dirty="0"/>
              <a:t>Gitter </a:t>
            </a:r>
            <a:r>
              <a:rPr lang="de-DE" sz="2800" dirty="0">
                <a:solidFill>
                  <a:schemeClr val="hlink"/>
                </a:solidFill>
              </a:rPr>
              <a:t>G=(V,E):</a:t>
            </a:r>
          </a:p>
          <a:p>
            <a:r>
              <a:rPr lang="de-DE" sz="2800" dirty="0">
                <a:solidFill>
                  <a:schemeClr val="hlink"/>
                </a:solidFill>
              </a:rPr>
              <a:t>V=[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]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×</a:t>
            </a:r>
            <a:r>
              <a:rPr lang="de-DE" sz="2800" dirty="0">
                <a:solidFill>
                  <a:schemeClr val="hlink"/>
                </a:solidFill>
              </a:rPr>
              <a:t>[l]</a:t>
            </a:r>
            <a:r>
              <a:rPr lang="de-DE" sz="2800" dirty="0"/>
              <a:t> (</a:t>
            </a:r>
            <a:r>
              <a:rPr lang="de-DE" sz="2800" dirty="0">
                <a:solidFill>
                  <a:schemeClr val="hlink"/>
                </a:solidFill>
              </a:rPr>
              <a:t>[a]={0,…,a-1}</a:t>
            </a:r>
            <a:r>
              <a:rPr lang="de-DE" sz="2800" dirty="0"/>
              <a:t> für </a:t>
            </a:r>
            <a:r>
              <a:rPr lang="de-DE" sz="2800" dirty="0">
                <a:solidFill>
                  <a:schemeClr val="hlink"/>
                </a:solidFill>
              </a:rPr>
              <a:t>a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800" dirty="0">
                <a:solidFill>
                  <a:schemeClr val="hlink"/>
                </a:solidFill>
              </a:rPr>
              <a:t>IN</a:t>
            </a:r>
            <a:r>
              <a:rPr lang="de-DE" sz="2800" dirty="0"/>
              <a:t>)</a:t>
            </a:r>
          </a:p>
          <a:p>
            <a:r>
              <a:rPr lang="de-DE" sz="2800" dirty="0">
                <a:solidFill>
                  <a:schemeClr val="hlink"/>
                </a:solidFill>
              </a:rPr>
              <a:t>E={((</a:t>
            </a:r>
            <a:r>
              <a:rPr lang="de-DE" sz="2800" dirty="0" err="1">
                <a:solidFill>
                  <a:schemeClr val="hlink"/>
                </a:solidFill>
              </a:rPr>
              <a:t>v,w</a:t>
            </a:r>
            <a:r>
              <a:rPr lang="de-DE" sz="2800" dirty="0">
                <a:solidFill>
                  <a:schemeClr val="hlink"/>
                </a:solidFill>
              </a:rPr>
              <a:t>),(</a:t>
            </a:r>
            <a:r>
              <a:rPr lang="de-DE" sz="2800" dirty="0" err="1">
                <a:solidFill>
                  <a:schemeClr val="hlink"/>
                </a:solidFill>
              </a:rPr>
              <a:t>x,y</a:t>
            </a:r>
            <a:r>
              <a:rPr lang="de-DE" sz="2800" dirty="0">
                <a:solidFill>
                  <a:schemeClr val="hlink"/>
                </a:solidFill>
              </a:rPr>
              <a:t>)) | (v=x </a:t>
            </a:r>
            <a:r>
              <a:rPr lang="en-US" sz="1800" dirty="0">
                <a:solidFill>
                  <a:schemeClr val="hlink"/>
                </a:solidFill>
                <a:latin typeface="cmsy10" charset="0"/>
              </a:rPr>
              <a:t>∧</a:t>
            </a:r>
            <a:r>
              <a:rPr lang="de-DE" sz="2800" dirty="0">
                <a:solidFill>
                  <a:schemeClr val="hlink"/>
                </a:solidFill>
              </a:rPr>
              <a:t> |</a:t>
            </a:r>
            <a:r>
              <a:rPr lang="de-DE" sz="2800" dirty="0" err="1">
                <a:solidFill>
                  <a:schemeClr val="hlink"/>
                </a:solidFill>
              </a:rPr>
              <a:t>w-y</a:t>
            </a:r>
            <a:r>
              <a:rPr lang="de-DE" sz="2800" dirty="0">
                <a:solidFill>
                  <a:schemeClr val="hlink"/>
                </a:solidFill>
              </a:rPr>
              <a:t>|=1) </a:t>
            </a:r>
            <a:r>
              <a:rPr lang="en-US" sz="1800" dirty="0">
                <a:solidFill>
                  <a:schemeClr val="hlink"/>
                </a:solidFill>
                <a:latin typeface="cmsy10" charset="0"/>
              </a:rPr>
              <a:t>∨</a:t>
            </a:r>
            <a:br>
              <a:rPr lang="de-DE" sz="2800" dirty="0">
                <a:solidFill>
                  <a:schemeClr val="hlink"/>
                </a:solidFill>
              </a:rPr>
            </a:br>
            <a:r>
              <a:rPr lang="de-DE" sz="2800" dirty="0">
                <a:solidFill>
                  <a:schemeClr val="hlink"/>
                </a:solidFill>
              </a:rPr>
              <a:t>       (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>
                <a:solidFill>
                  <a:schemeClr val="hlink"/>
                </a:solidFill>
              </a:rPr>
              <a:t>=</a:t>
            </a:r>
            <a:r>
              <a:rPr lang="de-DE" sz="2800" dirty="0" err="1">
                <a:solidFill>
                  <a:schemeClr val="hlink"/>
                </a:solidFill>
              </a:rPr>
              <a:t>y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en-US" sz="1800" dirty="0">
                <a:solidFill>
                  <a:schemeClr val="hlink"/>
                </a:solidFill>
                <a:latin typeface="cmsy10" charset="0"/>
              </a:rPr>
              <a:t>∧</a:t>
            </a:r>
            <a:r>
              <a:rPr lang="de-DE" sz="2800" dirty="0">
                <a:solidFill>
                  <a:schemeClr val="hlink"/>
                </a:solidFill>
              </a:rPr>
              <a:t> |v-x|=1)}</a:t>
            </a:r>
            <a:r>
              <a:rPr lang="de-DE" sz="2800" dirty="0"/>
              <a:t> </a:t>
            </a:r>
          </a:p>
          <a:p>
            <a:endParaRPr lang="de-DE" sz="1600" dirty="0"/>
          </a:p>
          <a:p>
            <a:r>
              <a:rPr lang="de-DE" sz="2800" dirty="0"/>
              <a:t>Speicheraufwand: </a:t>
            </a:r>
            <a:r>
              <a:rPr lang="de-DE" sz="2800" dirty="0">
                <a:solidFill>
                  <a:schemeClr val="hlink"/>
                </a:solidFill>
              </a:rPr>
              <a:t>O(log 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 + log l)</a:t>
            </a:r>
            <a:br>
              <a:rPr lang="de-DE" sz="2800" dirty="0">
                <a:solidFill>
                  <a:schemeClr val="hlink"/>
                </a:solidFill>
              </a:rPr>
            </a:br>
            <a:r>
              <a:rPr lang="de-DE" sz="2800" dirty="0"/>
              <a:t>(speichere Kantenregel sowie 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/>
              <a:t>und</a:t>
            </a:r>
            <a:r>
              <a:rPr lang="de-DE" sz="2800" dirty="0">
                <a:solidFill>
                  <a:schemeClr val="hlink"/>
                </a:solidFill>
              </a:rPr>
              <a:t> l</a:t>
            </a:r>
            <a:r>
              <a:rPr lang="de-DE" sz="2800" dirty="0"/>
              <a:t>)</a:t>
            </a:r>
          </a:p>
          <a:p>
            <a:r>
              <a:rPr lang="de-DE" sz="2800" dirty="0"/>
              <a:t>Find-Operation: </a:t>
            </a:r>
            <a:r>
              <a:rPr lang="de-DE" sz="2800" dirty="0">
                <a:solidFill>
                  <a:schemeClr val="hlink"/>
                </a:solidFill>
              </a:rPr>
              <a:t>O(1)</a:t>
            </a:r>
            <a:r>
              <a:rPr lang="de-DE" sz="2800" dirty="0"/>
              <a:t> Zeit (reine Rechnung)</a:t>
            </a:r>
          </a:p>
        </p:txBody>
      </p:sp>
    </p:spTree>
    <p:extLst>
      <p:ext uri="{BB962C8B-B14F-4D97-AF65-F5344CB8AC3E}">
        <p14:creationId xmlns:p14="http://schemas.microsoft.com/office/powerpoint/2010/main" val="1320032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  <p:pic>
        <p:nvPicPr>
          <p:cNvPr id="5" name="Bild 4" descr="maxresdefaul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0767" y="-233829"/>
            <a:ext cx="13105456" cy="7371819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0" y="260648"/>
            <a:ext cx="9144000" cy="646331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Graphen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0" y="5807005"/>
            <a:ext cx="9144000" cy="646331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Traversierung</a:t>
            </a:r>
          </a:p>
        </p:txBody>
      </p:sp>
    </p:spTree>
    <p:extLst>
      <p:ext uri="{BB962C8B-B14F-4D97-AF65-F5344CB8AC3E}">
        <p14:creationId xmlns:p14="http://schemas.microsoft.com/office/powerpoint/2010/main" val="236333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543C-D3CC-B544-B7B2-1A9183C6109B}" type="slidenum">
              <a:rPr lang="de-DE"/>
              <a:pPr/>
              <a:t>27</a:t>
            </a:fld>
            <a:endParaRPr lang="de-DE"/>
          </a:p>
        </p:txBody>
      </p:sp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Graphdurchlauf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Zentrale Frage:</a:t>
            </a:r>
            <a:r>
              <a:rPr lang="de-DE"/>
              <a:t> Wie können wir die Knoten eines Graphen durchlaufen, so dass jeder Knoten mindestens einmal besucht wird?</a:t>
            </a:r>
          </a:p>
        </p:txBody>
      </p:sp>
      <p:sp>
        <p:nvSpPr>
          <p:cNvPr id="331780" name="Oval 4"/>
          <p:cNvSpPr>
            <a:spLocks noChangeArrowheads="1"/>
          </p:cNvSpPr>
          <p:nvPr/>
        </p:nvSpPr>
        <p:spPr bwMode="auto">
          <a:xfrm>
            <a:off x="2916238" y="29968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1781" name="Oval 5"/>
          <p:cNvSpPr>
            <a:spLocks noChangeArrowheads="1"/>
          </p:cNvSpPr>
          <p:nvPr/>
        </p:nvSpPr>
        <p:spPr bwMode="auto">
          <a:xfrm>
            <a:off x="4716463" y="27809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1782" name="Oval 6"/>
          <p:cNvSpPr>
            <a:spLocks noChangeArrowheads="1"/>
          </p:cNvSpPr>
          <p:nvPr/>
        </p:nvSpPr>
        <p:spPr bwMode="auto">
          <a:xfrm>
            <a:off x="3851275" y="400489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1783" name="Oval 7"/>
          <p:cNvSpPr>
            <a:spLocks noChangeArrowheads="1"/>
          </p:cNvSpPr>
          <p:nvPr/>
        </p:nvSpPr>
        <p:spPr bwMode="auto">
          <a:xfrm>
            <a:off x="5219700" y="436525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1784" name="Oval 8"/>
          <p:cNvSpPr>
            <a:spLocks noChangeArrowheads="1"/>
          </p:cNvSpPr>
          <p:nvPr/>
        </p:nvSpPr>
        <p:spPr bwMode="auto">
          <a:xfrm>
            <a:off x="6372225" y="32127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1785" name="Oval 9"/>
          <p:cNvSpPr>
            <a:spLocks noChangeArrowheads="1"/>
          </p:cNvSpPr>
          <p:nvPr/>
        </p:nvSpPr>
        <p:spPr bwMode="auto">
          <a:xfrm>
            <a:off x="2195513" y="422079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1786" name="Oval 10"/>
          <p:cNvSpPr>
            <a:spLocks noChangeArrowheads="1"/>
          </p:cNvSpPr>
          <p:nvPr/>
        </p:nvSpPr>
        <p:spPr bwMode="auto">
          <a:xfrm>
            <a:off x="3276600" y="494151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1787" name="Oval 11"/>
          <p:cNvSpPr>
            <a:spLocks noChangeArrowheads="1"/>
          </p:cNvSpPr>
          <p:nvPr/>
        </p:nvSpPr>
        <p:spPr bwMode="auto">
          <a:xfrm>
            <a:off x="6877050" y="45081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1788" name="Line 12"/>
          <p:cNvSpPr>
            <a:spLocks noChangeShapeType="1"/>
          </p:cNvSpPr>
          <p:nvPr/>
        </p:nvSpPr>
        <p:spPr bwMode="auto">
          <a:xfrm>
            <a:off x="2411413" y="4436690"/>
            <a:ext cx="865187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1789" name="Line 13"/>
          <p:cNvSpPr>
            <a:spLocks noChangeShapeType="1"/>
          </p:cNvSpPr>
          <p:nvPr/>
        </p:nvSpPr>
        <p:spPr bwMode="auto">
          <a:xfrm flipV="1">
            <a:off x="3419475" y="4220790"/>
            <a:ext cx="43180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1790" name="Line 14"/>
          <p:cNvSpPr>
            <a:spLocks noChangeShapeType="1"/>
          </p:cNvSpPr>
          <p:nvPr/>
        </p:nvSpPr>
        <p:spPr bwMode="auto">
          <a:xfrm flipV="1">
            <a:off x="2339975" y="3212728"/>
            <a:ext cx="576263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1791" name="Line 15"/>
          <p:cNvSpPr>
            <a:spLocks noChangeShapeType="1"/>
          </p:cNvSpPr>
          <p:nvPr/>
        </p:nvSpPr>
        <p:spPr bwMode="auto">
          <a:xfrm>
            <a:off x="3132138" y="3212728"/>
            <a:ext cx="719137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1792" name="Line 16"/>
          <p:cNvSpPr>
            <a:spLocks noChangeShapeType="1"/>
          </p:cNvSpPr>
          <p:nvPr/>
        </p:nvSpPr>
        <p:spPr bwMode="auto">
          <a:xfrm flipV="1">
            <a:off x="3132138" y="2852365"/>
            <a:ext cx="15113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1793" name="Line 17"/>
          <p:cNvSpPr>
            <a:spLocks noChangeShapeType="1"/>
          </p:cNvSpPr>
          <p:nvPr/>
        </p:nvSpPr>
        <p:spPr bwMode="auto">
          <a:xfrm>
            <a:off x="4859338" y="2996828"/>
            <a:ext cx="433387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1794" name="Line 18"/>
          <p:cNvSpPr>
            <a:spLocks noChangeShapeType="1"/>
          </p:cNvSpPr>
          <p:nvPr/>
        </p:nvSpPr>
        <p:spPr bwMode="auto">
          <a:xfrm>
            <a:off x="4067175" y="4149353"/>
            <a:ext cx="1081088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1795" name="Line 19"/>
          <p:cNvSpPr>
            <a:spLocks noChangeShapeType="1"/>
          </p:cNvSpPr>
          <p:nvPr/>
        </p:nvSpPr>
        <p:spPr bwMode="auto">
          <a:xfrm flipH="1" flipV="1">
            <a:off x="4932363" y="2925390"/>
            <a:ext cx="1439862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1796" name="Line 20"/>
          <p:cNvSpPr>
            <a:spLocks noChangeShapeType="1"/>
          </p:cNvSpPr>
          <p:nvPr/>
        </p:nvSpPr>
        <p:spPr bwMode="auto">
          <a:xfrm>
            <a:off x="5435600" y="4508128"/>
            <a:ext cx="1368425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1797" name="Line 21"/>
          <p:cNvSpPr>
            <a:spLocks noChangeShapeType="1"/>
          </p:cNvSpPr>
          <p:nvPr/>
        </p:nvSpPr>
        <p:spPr bwMode="auto">
          <a:xfrm>
            <a:off x="6516688" y="3428628"/>
            <a:ext cx="431800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1798" name="Line 22"/>
          <p:cNvSpPr>
            <a:spLocks noChangeShapeType="1"/>
          </p:cNvSpPr>
          <p:nvPr/>
        </p:nvSpPr>
        <p:spPr bwMode="auto">
          <a:xfrm flipH="1">
            <a:off x="3995738" y="2996828"/>
            <a:ext cx="720725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1799" name="Line 23"/>
          <p:cNvSpPr>
            <a:spLocks noChangeShapeType="1"/>
          </p:cNvSpPr>
          <p:nvPr/>
        </p:nvSpPr>
        <p:spPr bwMode="auto">
          <a:xfrm flipV="1">
            <a:off x="5435600" y="3428628"/>
            <a:ext cx="936625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76738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FDEA4-A56C-C840-BED8-C24E1D5D7A94}" type="slidenum">
              <a:rPr lang="de-DE"/>
              <a:pPr/>
              <a:t>28</a:t>
            </a:fld>
            <a:endParaRPr lang="de-DE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Graphdurchlauf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Zentrale Frage:</a:t>
            </a:r>
            <a:r>
              <a:rPr lang="de-DE"/>
              <a:t> Wie können wir die Knoten eines Graphen durchlaufen, so dass jeder Knoten mindestens einmal besucht wird?</a:t>
            </a:r>
          </a:p>
          <a:p>
            <a:pPr>
              <a:buFontTx/>
              <a:buNone/>
            </a:pPr>
            <a:endParaRPr lang="de-DE"/>
          </a:p>
          <a:p>
            <a:pPr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Grundlegende Strategien:</a:t>
            </a:r>
          </a:p>
          <a:p>
            <a:r>
              <a:rPr lang="de-DE"/>
              <a:t>Breitensuche</a:t>
            </a:r>
          </a:p>
          <a:p>
            <a:r>
              <a:rPr lang="de-DE"/>
              <a:t>Tiefensuche</a:t>
            </a:r>
          </a:p>
        </p:txBody>
      </p:sp>
    </p:spTree>
    <p:extLst>
      <p:ext uri="{BB962C8B-B14F-4D97-AF65-F5344CB8AC3E}">
        <p14:creationId xmlns:p14="http://schemas.microsoft.com/office/powerpoint/2010/main" val="2309755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A83-FD72-244A-8113-6B4203F04FCB}" type="slidenum">
              <a:rPr lang="de-DE"/>
              <a:pPr/>
              <a:t>29</a:t>
            </a:fld>
            <a:endParaRPr lang="de-DE"/>
          </a:p>
        </p:txBody>
      </p:sp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Breitensuche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Starte von einem Knoten </a:t>
            </a:r>
            <a:r>
              <a:rPr lang="de-DE">
                <a:solidFill>
                  <a:schemeClr val="hlink"/>
                </a:solidFill>
              </a:rPr>
              <a:t>s</a:t>
            </a:r>
          </a:p>
          <a:p>
            <a:r>
              <a:rPr lang="de-DE"/>
              <a:t>Exploriere Graph Distanz für Distanz</a:t>
            </a:r>
          </a:p>
        </p:txBody>
      </p:sp>
      <p:sp>
        <p:nvSpPr>
          <p:cNvPr id="333828" name="Oval 4"/>
          <p:cNvSpPr>
            <a:spLocks noChangeArrowheads="1"/>
          </p:cNvSpPr>
          <p:nvPr/>
        </p:nvSpPr>
        <p:spPr bwMode="auto">
          <a:xfrm>
            <a:off x="969963" y="5085680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333829" name="Oval 5"/>
          <p:cNvSpPr>
            <a:spLocks noChangeArrowheads="1"/>
          </p:cNvSpPr>
          <p:nvPr/>
        </p:nvSpPr>
        <p:spPr bwMode="auto">
          <a:xfrm>
            <a:off x="1187450" y="3790280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3830" name="Oval 6"/>
          <p:cNvSpPr>
            <a:spLocks noChangeArrowheads="1"/>
          </p:cNvSpPr>
          <p:nvPr/>
        </p:nvSpPr>
        <p:spPr bwMode="auto">
          <a:xfrm>
            <a:off x="2338388" y="4509417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3831" name="Oval 7"/>
          <p:cNvSpPr>
            <a:spLocks noChangeArrowheads="1"/>
          </p:cNvSpPr>
          <p:nvPr/>
        </p:nvSpPr>
        <p:spPr bwMode="auto">
          <a:xfrm>
            <a:off x="3490913" y="5446042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3832" name="Oval 8"/>
          <p:cNvSpPr>
            <a:spLocks noChangeArrowheads="1"/>
          </p:cNvSpPr>
          <p:nvPr/>
        </p:nvSpPr>
        <p:spPr bwMode="auto">
          <a:xfrm>
            <a:off x="3995738" y="4077617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3833" name="Oval 9"/>
          <p:cNvSpPr>
            <a:spLocks noChangeArrowheads="1"/>
          </p:cNvSpPr>
          <p:nvPr/>
        </p:nvSpPr>
        <p:spPr bwMode="auto">
          <a:xfrm>
            <a:off x="5075238" y="5230142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3834" name="Oval 10"/>
          <p:cNvSpPr>
            <a:spLocks noChangeArrowheads="1"/>
          </p:cNvSpPr>
          <p:nvPr/>
        </p:nvSpPr>
        <p:spPr bwMode="auto">
          <a:xfrm>
            <a:off x="2843213" y="3214017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3835" name="Oval 11"/>
          <p:cNvSpPr>
            <a:spLocks noChangeArrowheads="1"/>
          </p:cNvSpPr>
          <p:nvPr/>
        </p:nvSpPr>
        <p:spPr bwMode="auto">
          <a:xfrm>
            <a:off x="4643438" y="3140992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3836" name="Oval 12"/>
          <p:cNvSpPr>
            <a:spLocks noChangeArrowheads="1"/>
          </p:cNvSpPr>
          <p:nvPr/>
        </p:nvSpPr>
        <p:spPr bwMode="auto">
          <a:xfrm>
            <a:off x="6154738" y="4006180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3837" name="Oval 13"/>
          <p:cNvSpPr>
            <a:spLocks noChangeArrowheads="1"/>
          </p:cNvSpPr>
          <p:nvPr/>
        </p:nvSpPr>
        <p:spPr bwMode="auto">
          <a:xfrm>
            <a:off x="7523163" y="3501355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3838" name="Line 14"/>
          <p:cNvSpPr>
            <a:spLocks noChangeShapeType="1"/>
          </p:cNvSpPr>
          <p:nvPr/>
        </p:nvSpPr>
        <p:spPr bwMode="auto">
          <a:xfrm flipV="1">
            <a:off x="1258888" y="4293517"/>
            <a:ext cx="1444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39" name="Line 15"/>
          <p:cNvSpPr>
            <a:spLocks noChangeShapeType="1"/>
          </p:cNvSpPr>
          <p:nvPr/>
        </p:nvSpPr>
        <p:spPr bwMode="auto">
          <a:xfrm flipV="1">
            <a:off x="1474788" y="4869780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40" name="Line 16"/>
          <p:cNvSpPr>
            <a:spLocks noChangeShapeType="1"/>
          </p:cNvSpPr>
          <p:nvPr/>
        </p:nvSpPr>
        <p:spPr bwMode="auto">
          <a:xfrm flipV="1">
            <a:off x="1619250" y="3501355"/>
            <a:ext cx="12239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41" name="Line 17"/>
          <p:cNvSpPr>
            <a:spLocks noChangeShapeType="1"/>
          </p:cNvSpPr>
          <p:nvPr/>
        </p:nvSpPr>
        <p:spPr bwMode="auto">
          <a:xfrm>
            <a:off x="2770188" y="4941217"/>
            <a:ext cx="7921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42" name="Line 18"/>
          <p:cNvSpPr>
            <a:spLocks noChangeShapeType="1"/>
          </p:cNvSpPr>
          <p:nvPr/>
        </p:nvSpPr>
        <p:spPr bwMode="auto">
          <a:xfrm>
            <a:off x="2843213" y="4725317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43" name="Line 19"/>
          <p:cNvSpPr>
            <a:spLocks noChangeShapeType="1"/>
          </p:cNvSpPr>
          <p:nvPr/>
        </p:nvSpPr>
        <p:spPr bwMode="auto">
          <a:xfrm flipV="1">
            <a:off x="3995738" y="5590505"/>
            <a:ext cx="10795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44" name="Line 20"/>
          <p:cNvSpPr>
            <a:spLocks noChangeShapeType="1"/>
          </p:cNvSpPr>
          <p:nvPr/>
        </p:nvSpPr>
        <p:spPr bwMode="auto">
          <a:xfrm>
            <a:off x="3275013" y="3645817"/>
            <a:ext cx="7207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45" name="Line 21"/>
          <p:cNvSpPr>
            <a:spLocks noChangeShapeType="1"/>
          </p:cNvSpPr>
          <p:nvPr/>
        </p:nvSpPr>
        <p:spPr bwMode="auto">
          <a:xfrm flipV="1">
            <a:off x="3346450" y="3356892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46" name="Line 22"/>
          <p:cNvSpPr>
            <a:spLocks noChangeShapeType="1"/>
          </p:cNvSpPr>
          <p:nvPr/>
        </p:nvSpPr>
        <p:spPr bwMode="auto">
          <a:xfrm flipV="1">
            <a:off x="4498975" y="4293517"/>
            <a:ext cx="15843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47" name="Line 23"/>
          <p:cNvSpPr>
            <a:spLocks noChangeShapeType="1"/>
          </p:cNvSpPr>
          <p:nvPr/>
        </p:nvSpPr>
        <p:spPr bwMode="auto">
          <a:xfrm flipV="1">
            <a:off x="5507038" y="4509417"/>
            <a:ext cx="7921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48" name="Line 24"/>
          <p:cNvSpPr>
            <a:spLocks noChangeShapeType="1"/>
          </p:cNvSpPr>
          <p:nvPr/>
        </p:nvSpPr>
        <p:spPr bwMode="auto">
          <a:xfrm>
            <a:off x="5146675" y="3501355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49" name="Line 25"/>
          <p:cNvSpPr>
            <a:spLocks noChangeShapeType="1"/>
          </p:cNvSpPr>
          <p:nvPr/>
        </p:nvSpPr>
        <p:spPr bwMode="auto">
          <a:xfrm flipH="1">
            <a:off x="3851275" y="4582442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50" name="Line 26"/>
          <p:cNvSpPr>
            <a:spLocks noChangeShapeType="1"/>
          </p:cNvSpPr>
          <p:nvPr/>
        </p:nvSpPr>
        <p:spPr bwMode="auto">
          <a:xfrm flipV="1">
            <a:off x="6659563" y="3861717"/>
            <a:ext cx="86360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51" name="Oval 27"/>
          <p:cNvSpPr>
            <a:spLocks noChangeArrowheads="1"/>
          </p:cNvSpPr>
          <p:nvPr/>
        </p:nvSpPr>
        <p:spPr bwMode="auto">
          <a:xfrm>
            <a:off x="7596188" y="4941217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3852" name="Line 28"/>
          <p:cNvSpPr>
            <a:spLocks noChangeShapeType="1"/>
          </p:cNvSpPr>
          <p:nvPr/>
        </p:nvSpPr>
        <p:spPr bwMode="auto">
          <a:xfrm>
            <a:off x="6588125" y="4437980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53" name="Line 29"/>
          <p:cNvSpPr>
            <a:spLocks noChangeShapeType="1"/>
          </p:cNvSpPr>
          <p:nvPr/>
        </p:nvSpPr>
        <p:spPr bwMode="auto">
          <a:xfrm flipH="1" flipV="1">
            <a:off x="1692275" y="4077617"/>
            <a:ext cx="23034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54" name="Line 30"/>
          <p:cNvSpPr>
            <a:spLocks noChangeShapeType="1"/>
          </p:cNvSpPr>
          <p:nvPr/>
        </p:nvSpPr>
        <p:spPr bwMode="auto">
          <a:xfrm flipH="1">
            <a:off x="5651500" y="5303167"/>
            <a:ext cx="1944688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223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1000" fill="hold"/>
                                        <p:tgtEl>
                                          <p:spTgt spid="3338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3338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3338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3338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3338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3338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3338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3338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3338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1000" fill="hold"/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3338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3338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3338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1000" fill="hold"/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00" fill="hold"/>
                                        <p:tgtEl>
                                          <p:spTgt spid="3338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338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3338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1000" fill="hold"/>
                                        <p:tgtEl>
                                          <p:spTgt spid="3338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1" dur="1000" fill="hold"/>
                                        <p:tgtEl>
                                          <p:spTgt spid="3338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3338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F4B5-1437-4748-9181-FD14E136059C}" type="slidenum">
              <a:rPr lang="de-DE"/>
              <a:pPr/>
              <a:t>3</a:t>
            </a:fld>
            <a:endParaRPr lang="de-DE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Graphen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Graph</a:t>
            </a:r>
            <a:r>
              <a:rPr lang="de-DE" dirty="0"/>
              <a:t> </a:t>
            </a:r>
            <a:r>
              <a:rPr lang="de-DE" dirty="0">
                <a:solidFill>
                  <a:schemeClr val="hlink"/>
                </a:solidFill>
              </a:rPr>
              <a:t>G=(V, E)</a:t>
            </a:r>
            <a:r>
              <a:rPr lang="de-DE" dirty="0"/>
              <a:t> besteht aus</a:t>
            </a:r>
          </a:p>
          <a:p>
            <a:r>
              <a:rPr lang="de-DE" dirty="0"/>
              <a:t>Knotenmenge </a:t>
            </a:r>
            <a:r>
              <a:rPr lang="de-DE" dirty="0">
                <a:solidFill>
                  <a:schemeClr val="hlink"/>
                </a:solidFill>
              </a:rPr>
              <a:t>V</a:t>
            </a:r>
          </a:p>
          <a:p>
            <a:r>
              <a:rPr lang="de-DE" dirty="0"/>
              <a:t>Kantenmenge </a:t>
            </a:r>
            <a:r>
              <a:rPr lang="de-DE" dirty="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289797" name="Oval 5"/>
          <p:cNvSpPr>
            <a:spLocks noChangeArrowheads="1"/>
          </p:cNvSpPr>
          <p:nvPr/>
        </p:nvSpPr>
        <p:spPr bwMode="auto">
          <a:xfrm>
            <a:off x="4572000" y="1820068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9802" name="Line 10"/>
          <p:cNvSpPr>
            <a:spLocks noChangeShapeType="1"/>
          </p:cNvSpPr>
          <p:nvPr/>
        </p:nvSpPr>
        <p:spPr bwMode="auto">
          <a:xfrm flipH="1">
            <a:off x="1189038" y="3547268"/>
            <a:ext cx="215900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9803" name="Line 11"/>
          <p:cNvSpPr>
            <a:spLocks noChangeShapeType="1"/>
          </p:cNvSpPr>
          <p:nvPr/>
        </p:nvSpPr>
        <p:spPr bwMode="auto">
          <a:xfrm flipH="1">
            <a:off x="2268538" y="3475831"/>
            <a:ext cx="504825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9804" name="Line 12"/>
          <p:cNvSpPr>
            <a:spLocks noChangeShapeType="1"/>
          </p:cNvSpPr>
          <p:nvPr/>
        </p:nvSpPr>
        <p:spPr bwMode="auto">
          <a:xfrm flipV="1">
            <a:off x="1404938" y="3404393"/>
            <a:ext cx="13684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9805" name="Line 13"/>
          <p:cNvSpPr>
            <a:spLocks noChangeShapeType="1"/>
          </p:cNvSpPr>
          <p:nvPr/>
        </p:nvSpPr>
        <p:spPr bwMode="auto">
          <a:xfrm>
            <a:off x="1116013" y="4555331"/>
            <a:ext cx="1081087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9806" name="Line 14"/>
          <p:cNvSpPr>
            <a:spLocks noChangeShapeType="1"/>
          </p:cNvSpPr>
          <p:nvPr/>
        </p:nvSpPr>
        <p:spPr bwMode="auto">
          <a:xfrm>
            <a:off x="2844800" y="3475831"/>
            <a:ext cx="43180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9807" name="Line 15"/>
          <p:cNvSpPr>
            <a:spLocks noChangeShapeType="1"/>
          </p:cNvSpPr>
          <p:nvPr/>
        </p:nvSpPr>
        <p:spPr bwMode="auto">
          <a:xfrm flipV="1">
            <a:off x="2197100" y="4483893"/>
            <a:ext cx="107950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9796" name="Oval 4"/>
          <p:cNvSpPr>
            <a:spLocks noChangeArrowheads="1"/>
          </p:cNvSpPr>
          <p:nvPr/>
        </p:nvSpPr>
        <p:spPr bwMode="auto">
          <a:xfrm>
            <a:off x="1331913" y="3404393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9798" name="Oval 6"/>
          <p:cNvSpPr>
            <a:spLocks noChangeArrowheads="1"/>
          </p:cNvSpPr>
          <p:nvPr/>
        </p:nvSpPr>
        <p:spPr bwMode="auto">
          <a:xfrm>
            <a:off x="2700338" y="3331368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9799" name="Oval 7"/>
          <p:cNvSpPr>
            <a:spLocks noChangeArrowheads="1"/>
          </p:cNvSpPr>
          <p:nvPr/>
        </p:nvSpPr>
        <p:spPr bwMode="auto">
          <a:xfrm>
            <a:off x="3205163" y="4339431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9800" name="Oval 8"/>
          <p:cNvSpPr>
            <a:spLocks noChangeArrowheads="1"/>
          </p:cNvSpPr>
          <p:nvPr/>
        </p:nvSpPr>
        <p:spPr bwMode="auto">
          <a:xfrm>
            <a:off x="2124075" y="4771231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9801" name="Oval 9"/>
          <p:cNvSpPr>
            <a:spLocks noChangeArrowheads="1"/>
          </p:cNvSpPr>
          <p:nvPr/>
        </p:nvSpPr>
        <p:spPr bwMode="auto">
          <a:xfrm>
            <a:off x="1044575" y="4412456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9808" name="Text Box 16"/>
          <p:cNvSpPr txBox="1">
            <a:spLocks noChangeArrowheads="1"/>
          </p:cNvSpPr>
          <p:nvPr/>
        </p:nvSpPr>
        <p:spPr bwMode="auto">
          <a:xfrm>
            <a:off x="755650" y="5276056"/>
            <a:ext cx="2897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ungerichteter Graph</a:t>
            </a:r>
          </a:p>
        </p:txBody>
      </p:sp>
      <p:sp>
        <p:nvSpPr>
          <p:cNvPr id="289809" name="Oval 17"/>
          <p:cNvSpPr>
            <a:spLocks noChangeArrowheads="1"/>
          </p:cNvSpPr>
          <p:nvPr/>
        </p:nvSpPr>
        <p:spPr bwMode="auto">
          <a:xfrm>
            <a:off x="5508625" y="2971006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9810" name="Oval 18"/>
          <p:cNvSpPr>
            <a:spLocks noChangeArrowheads="1"/>
          </p:cNvSpPr>
          <p:nvPr/>
        </p:nvSpPr>
        <p:spPr bwMode="auto">
          <a:xfrm>
            <a:off x="7019925" y="3186906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9811" name="Oval 19"/>
          <p:cNvSpPr>
            <a:spLocks noChangeArrowheads="1"/>
          </p:cNvSpPr>
          <p:nvPr/>
        </p:nvSpPr>
        <p:spPr bwMode="auto">
          <a:xfrm>
            <a:off x="5219700" y="4123531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9812" name="Oval 20"/>
          <p:cNvSpPr>
            <a:spLocks noChangeArrowheads="1"/>
          </p:cNvSpPr>
          <p:nvPr/>
        </p:nvSpPr>
        <p:spPr bwMode="auto">
          <a:xfrm>
            <a:off x="6443663" y="4842668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9813" name="Oval 21"/>
          <p:cNvSpPr>
            <a:spLocks noChangeArrowheads="1"/>
          </p:cNvSpPr>
          <p:nvPr/>
        </p:nvSpPr>
        <p:spPr bwMode="auto">
          <a:xfrm>
            <a:off x="7524750" y="4050506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9814" name="Oval 22"/>
          <p:cNvSpPr>
            <a:spLocks noChangeArrowheads="1"/>
          </p:cNvSpPr>
          <p:nvPr/>
        </p:nvSpPr>
        <p:spPr bwMode="auto">
          <a:xfrm>
            <a:off x="6300788" y="3907631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9816" name="Line 24"/>
          <p:cNvSpPr>
            <a:spLocks noChangeShapeType="1"/>
          </p:cNvSpPr>
          <p:nvPr/>
        </p:nvSpPr>
        <p:spPr bwMode="auto">
          <a:xfrm>
            <a:off x="5724525" y="3115468"/>
            <a:ext cx="576263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9817" name="Line 25"/>
          <p:cNvSpPr>
            <a:spLocks noChangeShapeType="1"/>
          </p:cNvSpPr>
          <p:nvPr/>
        </p:nvSpPr>
        <p:spPr bwMode="auto">
          <a:xfrm flipV="1">
            <a:off x="5364163" y="3186906"/>
            <a:ext cx="21590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9818" name="Line 26"/>
          <p:cNvSpPr>
            <a:spLocks noChangeShapeType="1"/>
          </p:cNvSpPr>
          <p:nvPr/>
        </p:nvSpPr>
        <p:spPr bwMode="auto">
          <a:xfrm flipV="1">
            <a:off x="6588125" y="3402806"/>
            <a:ext cx="504825" cy="1439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9819" name="Line 27"/>
          <p:cNvSpPr>
            <a:spLocks noChangeShapeType="1"/>
          </p:cNvSpPr>
          <p:nvPr/>
        </p:nvSpPr>
        <p:spPr bwMode="auto">
          <a:xfrm>
            <a:off x="5435600" y="4267993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9820" name="Line 28"/>
          <p:cNvSpPr>
            <a:spLocks noChangeShapeType="1"/>
          </p:cNvSpPr>
          <p:nvPr/>
        </p:nvSpPr>
        <p:spPr bwMode="auto">
          <a:xfrm flipH="1">
            <a:off x="6659563" y="4267993"/>
            <a:ext cx="865187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9821" name="Line 29"/>
          <p:cNvSpPr>
            <a:spLocks noChangeShapeType="1"/>
          </p:cNvSpPr>
          <p:nvPr/>
        </p:nvSpPr>
        <p:spPr bwMode="auto">
          <a:xfrm>
            <a:off x="7235825" y="3402806"/>
            <a:ext cx="3603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9822" name="Line 30"/>
          <p:cNvSpPr>
            <a:spLocks noChangeShapeType="1"/>
          </p:cNvSpPr>
          <p:nvPr/>
        </p:nvSpPr>
        <p:spPr bwMode="auto">
          <a:xfrm>
            <a:off x="5795963" y="3042443"/>
            <a:ext cx="1152525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9823" name="Line 31"/>
          <p:cNvSpPr>
            <a:spLocks noChangeShapeType="1"/>
          </p:cNvSpPr>
          <p:nvPr/>
        </p:nvSpPr>
        <p:spPr bwMode="auto">
          <a:xfrm flipH="1">
            <a:off x="5508625" y="4050506"/>
            <a:ext cx="792163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9824" name="Line 32"/>
          <p:cNvSpPr>
            <a:spLocks noChangeShapeType="1"/>
          </p:cNvSpPr>
          <p:nvPr/>
        </p:nvSpPr>
        <p:spPr bwMode="auto">
          <a:xfrm>
            <a:off x="6588125" y="4050506"/>
            <a:ext cx="863600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9825" name="Text Box 33"/>
          <p:cNvSpPr txBox="1">
            <a:spLocks noChangeArrowheads="1"/>
          </p:cNvSpPr>
          <p:nvPr/>
        </p:nvSpPr>
        <p:spPr bwMode="auto">
          <a:xfrm>
            <a:off x="5148263" y="5276056"/>
            <a:ext cx="2557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gerichteter Graph</a:t>
            </a:r>
          </a:p>
        </p:txBody>
      </p:sp>
      <p:sp>
        <p:nvSpPr>
          <p:cNvPr id="289826" name="Line 34"/>
          <p:cNvSpPr>
            <a:spLocks noChangeShapeType="1"/>
          </p:cNvSpPr>
          <p:nvPr/>
        </p:nvSpPr>
        <p:spPr bwMode="auto">
          <a:xfrm>
            <a:off x="4427538" y="2420888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0189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86988-62B2-F545-802A-908890196C03}" type="slidenum">
              <a:rPr lang="de-DE"/>
              <a:pPr/>
              <a:t>30</a:t>
            </a:fld>
            <a:endParaRPr lang="de-DE"/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Tiefensuche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3200" dirty="0"/>
              <a:t>Starte von einem Knoten </a:t>
            </a:r>
            <a:r>
              <a:rPr lang="de-DE" sz="3200" dirty="0">
                <a:solidFill>
                  <a:schemeClr val="hlink"/>
                </a:solidFill>
              </a:rPr>
              <a:t>s</a:t>
            </a:r>
          </a:p>
          <a:p>
            <a:pPr>
              <a:lnSpc>
                <a:spcPct val="90000"/>
              </a:lnSpc>
            </a:pPr>
            <a:r>
              <a:rPr lang="de-DE" sz="3200" dirty="0"/>
              <a:t>Exploriere Graph in die Tiefe</a:t>
            </a:r>
            <a:br>
              <a:rPr lang="de-DE" sz="3200" dirty="0"/>
            </a:br>
            <a:r>
              <a:rPr lang="de-DE" sz="3200" dirty="0"/>
              <a:t>(      : aktuell,      : noch aktiv,      : fertig)</a:t>
            </a:r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</a:pPr>
            <a:endParaRPr lang="de-DE" sz="32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3200" dirty="0"/>
              <a:t> </a:t>
            </a:r>
          </a:p>
        </p:txBody>
      </p:sp>
      <p:sp>
        <p:nvSpPr>
          <p:cNvPr id="334852" name="Oval 4"/>
          <p:cNvSpPr>
            <a:spLocks noChangeArrowheads="1"/>
          </p:cNvSpPr>
          <p:nvPr/>
        </p:nvSpPr>
        <p:spPr bwMode="auto">
          <a:xfrm>
            <a:off x="899592" y="51576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334853" name="Oval 5"/>
          <p:cNvSpPr>
            <a:spLocks noChangeArrowheads="1"/>
          </p:cNvSpPr>
          <p:nvPr/>
        </p:nvSpPr>
        <p:spPr bwMode="auto">
          <a:xfrm>
            <a:off x="1117079" y="3862288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4854" name="Oval 6"/>
          <p:cNvSpPr>
            <a:spLocks noChangeArrowheads="1"/>
          </p:cNvSpPr>
          <p:nvPr/>
        </p:nvSpPr>
        <p:spPr bwMode="auto">
          <a:xfrm>
            <a:off x="2268017" y="45814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4855" name="Oval 7"/>
          <p:cNvSpPr>
            <a:spLocks noChangeArrowheads="1"/>
          </p:cNvSpPr>
          <p:nvPr/>
        </p:nvSpPr>
        <p:spPr bwMode="auto">
          <a:xfrm>
            <a:off x="3420542" y="55180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4856" name="Oval 8"/>
          <p:cNvSpPr>
            <a:spLocks noChangeArrowheads="1"/>
          </p:cNvSpPr>
          <p:nvPr/>
        </p:nvSpPr>
        <p:spPr bwMode="auto">
          <a:xfrm>
            <a:off x="3925367" y="41496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4857" name="Oval 9"/>
          <p:cNvSpPr>
            <a:spLocks noChangeArrowheads="1"/>
          </p:cNvSpPr>
          <p:nvPr/>
        </p:nvSpPr>
        <p:spPr bwMode="auto">
          <a:xfrm>
            <a:off x="5004867" y="53021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4858" name="Oval 10"/>
          <p:cNvSpPr>
            <a:spLocks noChangeArrowheads="1"/>
          </p:cNvSpPr>
          <p:nvPr/>
        </p:nvSpPr>
        <p:spPr bwMode="auto">
          <a:xfrm>
            <a:off x="2772842" y="32860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4859" name="Oval 11"/>
          <p:cNvSpPr>
            <a:spLocks noChangeArrowheads="1"/>
          </p:cNvSpPr>
          <p:nvPr/>
        </p:nvSpPr>
        <p:spPr bwMode="auto">
          <a:xfrm>
            <a:off x="4573067" y="321300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4860" name="Oval 12"/>
          <p:cNvSpPr>
            <a:spLocks noChangeArrowheads="1"/>
          </p:cNvSpPr>
          <p:nvPr/>
        </p:nvSpPr>
        <p:spPr bwMode="auto">
          <a:xfrm>
            <a:off x="6084367" y="40781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4861" name="Oval 13"/>
          <p:cNvSpPr>
            <a:spLocks noChangeArrowheads="1"/>
          </p:cNvSpPr>
          <p:nvPr/>
        </p:nvSpPr>
        <p:spPr bwMode="auto">
          <a:xfrm>
            <a:off x="7452792" y="357336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4862" name="Line 14"/>
          <p:cNvSpPr>
            <a:spLocks noChangeShapeType="1"/>
          </p:cNvSpPr>
          <p:nvPr/>
        </p:nvSpPr>
        <p:spPr bwMode="auto">
          <a:xfrm flipV="1">
            <a:off x="1188517" y="4365525"/>
            <a:ext cx="1444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4863" name="Line 15"/>
          <p:cNvSpPr>
            <a:spLocks noChangeShapeType="1"/>
          </p:cNvSpPr>
          <p:nvPr/>
        </p:nvSpPr>
        <p:spPr bwMode="auto">
          <a:xfrm flipV="1">
            <a:off x="1404417" y="4941788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4864" name="Line 16"/>
          <p:cNvSpPr>
            <a:spLocks noChangeShapeType="1"/>
          </p:cNvSpPr>
          <p:nvPr/>
        </p:nvSpPr>
        <p:spPr bwMode="auto">
          <a:xfrm flipV="1">
            <a:off x="1548879" y="3573363"/>
            <a:ext cx="12239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4865" name="Line 17"/>
          <p:cNvSpPr>
            <a:spLocks noChangeShapeType="1"/>
          </p:cNvSpPr>
          <p:nvPr/>
        </p:nvSpPr>
        <p:spPr bwMode="auto">
          <a:xfrm>
            <a:off x="2699817" y="5013225"/>
            <a:ext cx="7921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4866" name="Line 18"/>
          <p:cNvSpPr>
            <a:spLocks noChangeShapeType="1"/>
          </p:cNvSpPr>
          <p:nvPr/>
        </p:nvSpPr>
        <p:spPr bwMode="auto">
          <a:xfrm>
            <a:off x="2772842" y="4797325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4867" name="Line 19"/>
          <p:cNvSpPr>
            <a:spLocks noChangeShapeType="1"/>
          </p:cNvSpPr>
          <p:nvPr/>
        </p:nvSpPr>
        <p:spPr bwMode="auto">
          <a:xfrm flipV="1">
            <a:off x="3925367" y="5662513"/>
            <a:ext cx="10795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4868" name="Line 20"/>
          <p:cNvSpPr>
            <a:spLocks noChangeShapeType="1"/>
          </p:cNvSpPr>
          <p:nvPr/>
        </p:nvSpPr>
        <p:spPr bwMode="auto">
          <a:xfrm>
            <a:off x="3204642" y="3717825"/>
            <a:ext cx="7207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4869" name="Line 21"/>
          <p:cNvSpPr>
            <a:spLocks noChangeShapeType="1"/>
          </p:cNvSpPr>
          <p:nvPr/>
        </p:nvSpPr>
        <p:spPr bwMode="auto">
          <a:xfrm flipV="1">
            <a:off x="3276079" y="3428900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4870" name="Line 22"/>
          <p:cNvSpPr>
            <a:spLocks noChangeShapeType="1"/>
          </p:cNvSpPr>
          <p:nvPr/>
        </p:nvSpPr>
        <p:spPr bwMode="auto">
          <a:xfrm flipV="1">
            <a:off x="4428604" y="4365525"/>
            <a:ext cx="15843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4871" name="Line 23"/>
          <p:cNvSpPr>
            <a:spLocks noChangeShapeType="1"/>
          </p:cNvSpPr>
          <p:nvPr/>
        </p:nvSpPr>
        <p:spPr bwMode="auto">
          <a:xfrm flipV="1">
            <a:off x="5436667" y="4581425"/>
            <a:ext cx="7921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4872" name="Line 24"/>
          <p:cNvSpPr>
            <a:spLocks noChangeShapeType="1"/>
          </p:cNvSpPr>
          <p:nvPr/>
        </p:nvSpPr>
        <p:spPr bwMode="auto">
          <a:xfrm>
            <a:off x="5076304" y="3573363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4873" name="Line 25"/>
          <p:cNvSpPr>
            <a:spLocks noChangeShapeType="1"/>
          </p:cNvSpPr>
          <p:nvPr/>
        </p:nvSpPr>
        <p:spPr bwMode="auto">
          <a:xfrm flipH="1">
            <a:off x="3780904" y="4654450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4874" name="Line 26"/>
          <p:cNvSpPr>
            <a:spLocks noChangeShapeType="1"/>
          </p:cNvSpPr>
          <p:nvPr/>
        </p:nvSpPr>
        <p:spPr bwMode="auto">
          <a:xfrm flipV="1">
            <a:off x="6589192" y="3933725"/>
            <a:ext cx="86360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4875" name="Oval 27"/>
          <p:cNvSpPr>
            <a:spLocks noChangeArrowheads="1"/>
          </p:cNvSpPr>
          <p:nvPr/>
        </p:nvSpPr>
        <p:spPr bwMode="auto">
          <a:xfrm>
            <a:off x="7525817" y="50132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4876" name="Line 28"/>
          <p:cNvSpPr>
            <a:spLocks noChangeShapeType="1"/>
          </p:cNvSpPr>
          <p:nvPr/>
        </p:nvSpPr>
        <p:spPr bwMode="auto">
          <a:xfrm>
            <a:off x="6517754" y="4509988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4877" name="Line 29"/>
          <p:cNvSpPr>
            <a:spLocks noChangeShapeType="1"/>
          </p:cNvSpPr>
          <p:nvPr/>
        </p:nvSpPr>
        <p:spPr bwMode="auto">
          <a:xfrm flipH="1" flipV="1">
            <a:off x="1621904" y="4149625"/>
            <a:ext cx="23034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4878" name="Line 30"/>
          <p:cNvSpPr>
            <a:spLocks noChangeShapeType="1"/>
          </p:cNvSpPr>
          <p:nvPr/>
        </p:nvSpPr>
        <p:spPr bwMode="auto">
          <a:xfrm flipH="1">
            <a:off x="5581129" y="5375175"/>
            <a:ext cx="1944688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4879" name="Oval 31"/>
          <p:cNvSpPr>
            <a:spLocks noChangeArrowheads="1"/>
          </p:cNvSpPr>
          <p:nvPr/>
        </p:nvSpPr>
        <p:spPr bwMode="auto">
          <a:xfrm>
            <a:off x="3058492" y="2204864"/>
            <a:ext cx="433388" cy="4333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4880" name="Oval 32"/>
          <p:cNvSpPr>
            <a:spLocks noChangeArrowheads="1"/>
          </p:cNvSpPr>
          <p:nvPr/>
        </p:nvSpPr>
        <p:spPr bwMode="auto">
          <a:xfrm>
            <a:off x="1045642" y="2204864"/>
            <a:ext cx="433387" cy="4333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4881" name="Oval 33"/>
          <p:cNvSpPr>
            <a:spLocks noChangeArrowheads="1"/>
          </p:cNvSpPr>
          <p:nvPr/>
        </p:nvSpPr>
        <p:spPr bwMode="auto">
          <a:xfrm>
            <a:off x="5650780" y="2204864"/>
            <a:ext cx="433388" cy="4333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8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1000" fill="hold"/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1000" fill="hold"/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fill="hold"/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1000" fill="hold"/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1000" fill="hold"/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000" fill="hold"/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8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1000" fill="hold"/>
                                        <p:tgtEl>
                                          <p:spTgt spid="3348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82" dur="1000" fill="hold"/>
                                        <p:tgtEl>
                                          <p:spTgt spid="3348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0" fill="hold"/>
                                        <p:tgtEl>
                                          <p:spTgt spid="3348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1000" fill="hold"/>
                                        <p:tgtEl>
                                          <p:spTgt spid="3348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1000" fill="hold"/>
                                        <p:tgtEl>
                                          <p:spTgt spid="3348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1000" fill="hold"/>
                                        <p:tgtEl>
                                          <p:spTgt spid="3348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92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1000" fill="hold"/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02" dur="1000" fill="hold"/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1000" fill="hold"/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1000" fill="hold"/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0" fill="hold"/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1000" fill="hold"/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1000" fill="hold"/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1000" fill="hold"/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8" dur="1000" fill="hold"/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1000" fill="hold"/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22" dur="1000" fill="hold"/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1000" fill="hold"/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1000" fill="hold"/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8" dur="1000" fill="hold"/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1000" fill="hold"/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32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8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1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42" dur="1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1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1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8" dur="1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1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1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52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8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1000" fill="hold"/>
                                        <p:tgtEl>
                                          <p:spTgt spid="3348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62" dur="1000" fill="hold"/>
                                        <p:tgtEl>
                                          <p:spTgt spid="3348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1000" fill="hold"/>
                                        <p:tgtEl>
                                          <p:spTgt spid="3348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1000" fill="hold"/>
                                        <p:tgtEl>
                                          <p:spTgt spid="3348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1000" fill="hold"/>
                                        <p:tgtEl>
                                          <p:spTgt spid="3348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1000" fill="hold"/>
                                        <p:tgtEl>
                                          <p:spTgt spid="3348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72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8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1000" fill="hold"/>
                                        <p:tgtEl>
                                          <p:spTgt spid="3348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82" dur="1000" fill="hold"/>
                                        <p:tgtEl>
                                          <p:spTgt spid="3348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1000" fill="hold"/>
                                        <p:tgtEl>
                                          <p:spTgt spid="3348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7" dur="1000" fill="hold"/>
                                        <p:tgtEl>
                                          <p:spTgt spid="3348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8" dur="1000" fill="hold"/>
                                        <p:tgtEl>
                                          <p:spTgt spid="3348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1000" fill="hold"/>
                                        <p:tgtEl>
                                          <p:spTgt spid="3348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1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92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8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10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1" dur="1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02" dur="1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1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" dur="1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8" dur="1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1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1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12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7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8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1000" fill="hold"/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112321"/>
            <a:ext cx="1008063" cy="196850"/>
          </a:xfrm>
        </p:spPr>
        <p:txBody>
          <a:bodyPr/>
          <a:lstStyle/>
          <a:p>
            <a:fld id="{4A6C9B50-3767-E34D-9EF9-60E7D3E80095}" type="slidenum">
              <a:rPr lang="de-DE"/>
              <a:pPr/>
              <a:t>31</a:t>
            </a:fld>
            <a:endParaRPr lang="de-DE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Breitensuche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>
                <a:solidFill>
                  <a:schemeClr val="hlink"/>
                </a:solidFill>
              </a:rPr>
              <a:t>d(v):</a:t>
            </a:r>
            <a:r>
              <a:rPr lang="de-DE" dirty="0"/>
              <a:t> Distanz von Knoten </a:t>
            </a: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 zu </a:t>
            </a:r>
            <a:r>
              <a:rPr lang="de-DE" dirty="0">
                <a:solidFill>
                  <a:schemeClr val="hlink"/>
                </a:solidFill>
              </a:rPr>
              <a:t>s </a:t>
            </a:r>
            <a:r>
              <a:rPr lang="de-DE" dirty="0"/>
              <a:t>(</a:t>
            </a:r>
            <a:r>
              <a:rPr lang="de-DE" dirty="0">
                <a:solidFill>
                  <a:schemeClr val="hlink"/>
                </a:solidFill>
              </a:rPr>
              <a:t>d(s)=0</a:t>
            </a:r>
            <a:r>
              <a:rPr lang="de-DE" dirty="0"/>
              <a:t>)</a:t>
            </a:r>
          </a:p>
          <a:p>
            <a:r>
              <a:rPr lang="de-DE" dirty="0" err="1">
                <a:solidFill>
                  <a:schemeClr val="hlink"/>
                </a:solidFill>
              </a:rPr>
              <a:t>parent</a:t>
            </a:r>
            <a:r>
              <a:rPr lang="de-DE" dirty="0">
                <a:solidFill>
                  <a:schemeClr val="hlink"/>
                </a:solidFill>
              </a:rPr>
              <a:t>(v):</a:t>
            </a:r>
            <a:r>
              <a:rPr lang="de-DE" dirty="0"/>
              <a:t> Knoten, von dem </a:t>
            </a: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 besucht</a:t>
            </a:r>
          </a:p>
        </p:txBody>
      </p:sp>
      <p:sp>
        <p:nvSpPr>
          <p:cNvPr id="335876" name="Oval 4"/>
          <p:cNvSpPr>
            <a:spLocks noChangeArrowheads="1"/>
          </p:cNvSpPr>
          <p:nvPr/>
        </p:nvSpPr>
        <p:spPr bwMode="auto">
          <a:xfrm>
            <a:off x="969963" y="5229671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0</a:t>
            </a:r>
          </a:p>
        </p:txBody>
      </p:sp>
      <p:sp>
        <p:nvSpPr>
          <p:cNvPr id="335877" name="Oval 5"/>
          <p:cNvSpPr>
            <a:spLocks noChangeArrowheads="1"/>
          </p:cNvSpPr>
          <p:nvPr/>
        </p:nvSpPr>
        <p:spPr bwMode="auto">
          <a:xfrm>
            <a:off x="1187450" y="3934271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35878" name="Oval 6"/>
          <p:cNvSpPr>
            <a:spLocks noChangeArrowheads="1"/>
          </p:cNvSpPr>
          <p:nvPr/>
        </p:nvSpPr>
        <p:spPr bwMode="auto">
          <a:xfrm>
            <a:off x="2338388" y="4653409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35879" name="Oval 7"/>
          <p:cNvSpPr>
            <a:spLocks noChangeArrowheads="1"/>
          </p:cNvSpPr>
          <p:nvPr/>
        </p:nvSpPr>
        <p:spPr bwMode="auto">
          <a:xfrm>
            <a:off x="3490913" y="559003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35880" name="Oval 8"/>
          <p:cNvSpPr>
            <a:spLocks noChangeArrowheads="1"/>
          </p:cNvSpPr>
          <p:nvPr/>
        </p:nvSpPr>
        <p:spPr bwMode="auto">
          <a:xfrm>
            <a:off x="3995738" y="4221609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35881" name="Oval 9"/>
          <p:cNvSpPr>
            <a:spLocks noChangeArrowheads="1"/>
          </p:cNvSpPr>
          <p:nvPr/>
        </p:nvSpPr>
        <p:spPr bwMode="auto">
          <a:xfrm>
            <a:off x="5075238" y="537413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35882" name="Oval 10"/>
          <p:cNvSpPr>
            <a:spLocks noChangeArrowheads="1"/>
          </p:cNvSpPr>
          <p:nvPr/>
        </p:nvSpPr>
        <p:spPr bwMode="auto">
          <a:xfrm>
            <a:off x="2843213" y="3358009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35883" name="Oval 11"/>
          <p:cNvSpPr>
            <a:spLocks noChangeArrowheads="1"/>
          </p:cNvSpPr>
          <p:nvPr/>
        </p:nvSpPr>
        <p:spPr bwMode="auto">
          <a:xfrm>
            <a:off x="4643438" y="328498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35884" name="Oval 12"/>
          <p:cNvSpPr>
            <a:spLocks noChangeArrowheads="1"/>
          </p:cNvSpPr>
          <p:nvPr/>
        </p:nvSpPr>
        <p:spPr bwMode="auto">
          <a:xfrm>
            <a:off x="6154738" y="4150171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35885" name="Oval 13"/>
          <p:cNvSpPr>
            <a:spLocks noChangeArrowheads="1"/>
          </p:cNvSpPr>
          <p:nvPr/>
        </p:nvSpPr>
        <p:spPr bwMode="auto">
          <a:xfrm>
            <a:off x="7523163" y="3645346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35886" name="Line 14"/>
          <p:cNvSpPr>
            <a:spLocks noChangeShapeType="1"/>
          </p:cNvSpPr>
          <p:nvPr/>
        </p:nvSpPr>
        <p:spPr bwMode="auto">
          <a:xfrm flipV="1">
            <a:off x="1258888" y="4437509"/>
            <a:ext cx="144462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5887" name="Line 15"/>
          <p:cNvSpPr>
            <a:spLocks noChangeShapeType="1"/>
          </p:cNvSpPr>
          <p:nvPr/>
        </p:nvSpPr>
        <p:spPr bwMode="auto">
          <a:xfrm flipV="1">
            <a:off x="1474788" y="5013771"/>
            <a:ext cx="86360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5888" name="Line 16"/>
          <p:cNvSpPr>
            <a:spLocks noChangeShapeType="1"/>
          </p:cNvSpPr>
          <p:nvPr/>
        </p:nvSpPr>
        <p:spPr bwMode="auto">
          <a:xfrm flipV="1">
            <a:off x="1619250" y="3645346"/>
            <a:ext cx="1223963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5889" name="Line 17"/>
          <p:cNvSpPr>
            <a:spLocks noChangeShapeType="1"/>
          </p:cNvSpPr>
          <p:nvPr/>
        </p:nvSpPr>
        <p:spPr bwMode="auto">
          <a:xfrm>
            <a:off x="2770188" y="5085209"/>
            <a:ext cx="792162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5890" name="Line 18"/>
          <p:cNvSpPr>
            <a:spLocks noChangeShapeType="1"/>
          </p:cNvSpPr>
          <p:nvPr/>
        </p:nvSpPr>
        <p:spPr bwMode="auto">
          <a:xfrm>
            <a:off x="2843213" y="4869309"/>
            <a:ext cx="2232025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5891" name="Line 19"/>
          <p:cNvSpPr>
            <a:spLocks noChangeShapeType="1"/>
          </p:cNvSpPr>
          <p:nvPr/>
        </p:nvSpPr>
        <p:spPr bwMode="auto">
          <a:xfrm flipV="1">
            <a:off x="3995738" y="5734496"/>
            <a:ext cx="1079500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5892" name="Line 20"/>
          <p:cNvSpPr>
            <a:spLocks noChangeShapeType="1"/>
          </p:cNvSpPr>
          <p:nvPr/>
        </p:nvSpPr>
        <p:spPr bwMode="auto">
          <a:xfrm>
            <a:off x="3275013" y="3789809"/>
            <a:ext cx="720725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5893" name="Line 21"/>
          <p:cNvSpPr>
            <a:spLocks noChangeShapeType="1"/>
          </p:cNvSpPr>
          <p:nvPr/>
        </p:nvSpPr>
        <p:spPr bwMode="auto">
          <a:xfrm flipV="1">
            <a:off x="3346450" y="3500884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5894" name="Line 22"/>
          <p:cNvSpPr>
            <a:spLocks noChangeShapeType="1"/>
          </p:cNvSpPr>
          <p:nvPr/>
        </p:nvSpPr>
        <p:spPr bwMode="auto">
          <a:xfrm flipV="1">
            <a:off x="4498975" y="4437509"/>
            <a:ext cx="1584325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5895" name="Line 23"/>
          <p:cNvSpPr>
            <a:spLocks noChangeShapeType="1"/>
          </p:cNvSpPr>
          <p:nvPr/>
        </p:nvSpPr>
        <p:spPr bwMode="auto">
          <a:xfrm flipV="1">
            <a:off x="5507038" y="4653409"/>
            <a:ext cx="792162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5896" name="Line 24"/>
          <p:cNvSpPr>
            <a:spLocks noChangeShapeType="1"/>
          </p:cNvSpPr>
          <p:nvPr/>
        </p:nvSpPr>
        <p:spPr bwMode="auto">
          <a:xfrm>
            <a:off x="5146675" y="3645346"/>
            <a:ext cx="1008063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5897" name="Line 25"/>
          <p:cNvSpPr>
            <a:spLocks noChangeShapeType="1"/>
          </p:cNvSpPr>
          <p:nvPr/>
        </p:nvSpPr>
        <p:spPr bwMode="auto">
          <a:xfrm flipH="1">
            <a:off x="3851275" y="4726434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5898" name="Line 26"/>
          <p:cNvSpPr>
            <a:spLocks noChangeShapeType="1"/>
          </p:cNvSpPr>
          <p:nvPr/>
        </p:nvSpPr>
        <p:spPr bwMode="auto">
          <a:xfrm flipV="1">
            <a:off x="6659563" y="4005709"/>
            <a:ext cx="86360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5899" name="Oval 27"/>
          <p:cNvSpPr>
            <a:spLocks noChangeArrowheads="1"/>
          </p:cNvSpPr>
          <p:nvPr/>
        </p:nvSpPr>
        <p:spPr bwMode="auto">
          <a:xfrm>
            <a:off x="7596188" y="5085209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35900" name="Line 28"/>
          <p:cNvSpPr>
            <a:spLocks noChangeShapeType="1"/>
          </p:cNvSpPr>
          <p:nvPr/>
        </p:nvSpPr>
        <p:spPr bwMode="auto">
          <a:xfrm>
            <a:off x="6588125" y="4581971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5901" name="Text Box 29"/>
          <p:cNvSpPr txBox="1">
            <a:spLocks noChangeArrowheads="1"/>
          </p:cNvSpPr>
          <p:nvPr/>
        </p:nvSpPr>
        <p:spPr bwMode="auto">
          <a:xfrm>
            <a:off x="468313" y="2781300"/>
            <a:ext cx="2101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3200"/>
              <a:t>Distanzen:</a:t>
            </a:r>
          </a:p>
        </p:txBody>
      </p:sp>
      <p:sp>
        <p:nvSpPr>
          <p:cNvPr id="335902" name="Line 30"/>
          <p:cNvSpPr>
            <a:spLocks noChangeShapeType="1"/>
          </p:cNvSpPr>
          <p:nvPr/>
        </p:nvSpPr>
        <p:spPr bwMode="auto">
          <a:xfrm flipH="1" flipV="1">
            <a:off x="1692275" y="4220021"/>
            <a:ext cx="23034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5903" name="Line 31"/>
          <p:cNvSpPr>
            <a:spLocks noChangeShapeType="1"/>
          </p:cNvSpPr>
          <p:nvPr/>
        </p:nvSpPr>
        <p:spPr bwMode="auto">
          <a:xfrm flipH="1">
            <a:off x="5651500" y="5445571"/>
            <a:ext cx="1944688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07180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58CB9-D9D5-6E49-A836-4CEC390433DA}" type="slidenum">
              <a:rPr lang="de-DE"/>
              <a:pPr/>
              <a:t>32</a:t>
            </a:fld>
            <a:endParaRPr lang="de-DE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Breitensuche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>
                <a:solidFill>
                  <a:schemeClr val="hlink"/>
                </a:solidFill>
              </a:rPr>
              <a:t>d(v):</a:t>
            </a:r>
            <a:r>
              <a:rPr lang="de-DE"/>
              <a:t> Distanz von Knoten </a:t>
            </a:r>
            <a:r>
              <a:rPr lang="de-DE">
                <a:solidFill>
                  <a:schemeClr val="hlink"/>
                </a:solidFill>
              </a:rPr>
              <a:t>v</a:t>
            </a:r>
            <a:r>
              <a:rPr lang="de-DE"/>
              <a:t> zu </a:t>
            </a:r>
            <a:r>
              <a:rPr lang="de-DE">
                <a:solidFill>
                  <a:schemeClr val="hlink"/>
                </a:solidFill>
              </a:rPr>
              <a:t>s </a:t>
            </a:r>
            <a:r>
              <a:rPr lang="de-DE"/>
              <a:t>(</a:t>
            </a:r>
            <a:r>
              <a:rPr lang="de-DE">
                <a:solidFill>
                  <a:schemeClr val="hlink"/>
                </a:solidFill>
              </a:rPr>
              <a:t>d(s)=0</a:t>
            </a:r>
            <a:r>
              <a:rPr lang="de-DE"/>
              <a:t>)</a:t>
            </a:r>
          </a:p>
          <a:p>
            <a:r>
              <a:rPr lang="de-DE">
                <a:solidFill>
                  <a:schemeClr val="hlink"/>
                </a:solidFill>
              </a:rPr>
              <a:t>parent(v):</a:t>
            </a:r>
            <a:r>
              <a:rPr lang="de-DE"/>
              <a:t> Knoten, von dem </a:t>
            </a:r>
            <a:r>
              <a:rPr lang="de-DE">
                <a:solidFill>
                  <a:schemeClr val="hlink"/>
                </a:solidFill>
              </a:rPr>
              <a:t>v</a:t>
            </a:r>
            <a:r>
              <a:rPr lang="de-DE"/>
              <a:t> besucht</a:t>
            </a:r>
          </a:p>
        </p:txBody>
      </p:sp>
      <p:sp>
        <p:nvSpPr>
          <p:cNvPr id="336900" name="Oval 4"/>
          <p:cNvSpPr>
            <a:spLocks noChangeArrowheads="1"/>
          </p:cNvSpPr>
          <p:nvPr/>
        </p:nvSpPr>
        <p:spPr bwMode="auto">
          <a:xfrm>
            <a:off x="969963" y="55181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0</a:t>
            </a:r>
          </a:p>
        </p:txBody>
      </p:sp>
      <p:sp>
        <p:nvSpPr>
          <p:cNvPr id="336901" name="Oval 5"/>
          <p:cNvSpPr>
            <a:spLocks noChangeArrowheads="1"/>
          </p:cNvSpPr>
          <p:nvPr/>
        </p:nvSpPr>
        <p:spPr bwMode="auto">
          <a:xfrm>
            <a:off x="1187450" y="4222750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36902" name="Oval 6"/>
          <p:cNvSpPr>
            <a:spLocks noChangeArrowheads="1"/>
          </p:cNvSpPr>
          <p:nvPr/>
        </p:nvSpPr>
        <p:spPr bwMode="auto">
          <a:xfrm>
            <a:off x="2338388" y="49418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36903" name="Oval 7"/>
          <p:cNvSpPr>
            <a:spLocks noChangeArrowheads="1"/>
          </p:cNvSpPr>
          <p:nvPr/>
        </p:nvSpPr>
        <p:spPr bwMode="auto">
          <a:xfrm>
            <a:off x="3490913" y="587851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36904" name="Oval 8"/>
          <p:cNvSpPr>
            <a:spLocks noChangeArrowheads="1"/>
          </p:cNvSpPr>
          <p:nvPr/>
        </p:nvSpPr>
        <p:spPr bwMode="auto">
          <a:xfrm>
            <a:off x="3995738" y="45100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36905" name="Oval 9"/>
          <p:cNvSpPr>
            <a:spLocks noChangeArrowheads="1"/>
          </p:cNvSpPr>
          <p:nvPr/>
        </p:nvSpPr>
        <p:spPr bwMode="auto">
          <a:xfrm>
            <a:off x="5075238" y="566261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36906" name="Oval 10"/>
          <p:cNvSpPr>
            <a:spLocks noChangeArrowheads="1"/>
          </p:cNvSpPr>
          <p:nvPr/>
        </p:nvSpPr>
        <p:spPr bwMode="auto">
          <a:xfrm>
            <a:off x="2843213" y="36464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36907" name="Oval 11"/>
          <p:cNvSpPr>
            <a:spLocks noChangeArrowheads="1"/>
          </p:cNvSpPr>
          <p:nvPr/>
        </p:nvSpPr>
        <p:spPr bwMode="auto">
          <a:xfrm>
            <a:off x="4643438" y="357346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36908" name="Oval 12"/>
          <p:cNvSpPr>
            <a:spLocks noChangeArrowheads="1"/>
          </p:cNvSpPr>
          <p:nvPr/>
        </p:nvSpPr>
        <p:spPr bwMode="auto">
          <a:xfrm>
            <a:off x="6154738" y="44386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36909" name="Oval 13"/>
          <p:cNvSpPr>
            <a:spLocks noChangeArrowheads="1"/>
          </p:cNvSpPr>
          <p:nvPr/>
        </p:nvSpPr>
        <p:spPr bwMode="auto">
          <a:xfrm>
            <a:off x="7523163" y="39338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36910" name="Line 14"/>
          <p:cNvSpPr>
            <a:spLocks noChangeShapeType="1"/>
          </p:cNvSpPr>
          <p:nvPr/>
        </p:nvSpPr>
        <p:spPr bwMode="auto">
          <a:xfrm flipV="1">
            <a:off x="1258888" y="4725988"/>
            <a:ext cx="144462" cy="7921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6911" name="Line 15"/>
          <p:cNvSpPr>
            <a:spLocks noChangeShapeType="1"/>
          </p:cNvSpPr>
          <p:nvPr/>
        </p:nvSpPr>
        <p:spPr bwMode="auto">
          <a:xfrm flipV="1">
            <a:off x="1474788" y="5302250"/>
            <a:ext cx="863600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6912" name="Line 16"/>
          <p:cNvSpPr>
            <a:spLocks noChangeShapeType="1"/>
          </p:cNvSpPr>
          <p:nvPr/>
        </p:nvSpPr>
        <p:spPr bwMode="auto">
          <a:xfrm flipV="1">
            <a:off x="1619250" y="3933825"/>
            <a:ext cx="1223963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6913" name="Line 17"/>
          <p:cNvSpPr>
            <a:spLocks noChangeShapeType="1"/>
          </p:cNvSpPr>
          <p:nvPr/>
        </p:nvSpPr>
        <p:spPr bwMode="auto">
          <a:xfrm>
            <a:off x="2770188" y="5373688"/>
            <a:ext cx="792162" cy="5762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6914" name="Line 18"/>
          <p:cNvSpPr>
            <a:spLocks noChangeShapeType="1"/>
          </p:cNvSpPr>
          <p:nvPr/>
        </p:nvSpPr>
        <p:spPr bwMode="auto">
          <a:xfrm>
            <a:off x="2843213" y="5157788"/>
            <a:ext cx="2232025" cy="6492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6915" name="Line 19"/>
          <p:cNvSpPr>
            <a:spLocks noChangeShapeType="1"/>
          </p:cNvSpPr>
          <p:nvPr/>
        </p:nvSpPr>
        <p:spPr bwMode="auto">
          <a:xfrm>
            <a:off x="3275013" y="4078288"/>
            <a:ext cx="720725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6916" name="Line 20"/>
          <p:cNvSpPr>
            <a:spLocks noChangeShapeType="1"/>
          </p:cNvSpPr>
          <p:nvPr/>
        </p:nvSpPr>
        <p:spPr bwMode="auto">
          <a:xfrm flipV="1">
            <a:off x="3346450" y="3789363"/>
            <a:ext cx="1296988" cy="73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6917" name="Line 21"/>
          <p:cNvSpPr>
            <a:spLocks noChangeShapeType="1"/>
          </p:cNvSpPr>
          <p:nvPr/>
        </p:nvSpPr>
        <p:spPr bwMode="auto">
          <a:xfrm flipV="1">
            <a:off x="5507038" y="4941888"/>
            <a:ext cx="792162" cy="7921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6918" name="Line 22"/>
          <p:cNvSpPr>
            <a:spLocks noChangeShapeType="1"/>
          </p:cNvSpPr>
          <p:nvPr/>
        </p:nvSpPr>
        <p:spPr bwMode="auto">
          <a:xfrm flipV="1">
            <a:off x="6659563" y="4294188"/>
            <a:ext cx="863600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6919" name="Oval 23"/>
          <p:cNvSpPr>
            <a:spLocks noChangeArrowheads="1"/>
          </p:cNvSpPr>
          <p:nvPr/>
        </p:nvSpPr>
        <p:spPr bwMode="auto">
          <a:xfrm>
            <a:off x="7596188" y="53736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36920" name="Line 24"/>
          <p:cNvSpPr>
            <a:spLocks noChangeShapeType="1"/>
          </p:cNvSpPr>
          <p:nvPr/>
        </p:nvSpPr>
        <p:spPr bwMode="auto">
          <a:xfrm>
            <a:off x="6588125" y="4870450"/>
            <a:ext cx="1008063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6921" name="Text Box 25"/>
          <p:cNvSpPr txBox="1">
            <a:spLocks noChangeArrowheads="1"/>
          </p:cNvSpPr>
          <p:nvPr/>
        </p:nvSpPr>
        <p:spPr bwMode="auto">
          <a:xfrm>
            <a:off x="468313" y="2781300"/>
            <a:ext cx="6746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3200"/>
              <a:t>Mögliche Parent-Beziehungen in rot:</a:t>
            </a:r>
          </a:p>
        </p:txBody>
      </p:sp>
    </p:spTree>
    <p:extLst>
      <p:ext uri="{BB962C8B-B14F-4D97-AF65-F5344CB8AC3E}">
        <p14:creationId xmlns:p14="http://schemas.microsoft.com/office/powerpoint/2010/main" val="8728974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41884-B2AB-0A44-B938-B7A225D9A0B6}" type="slidenum">
              <a:rPr lang="de-DE"/>
              <a:pPr/>
              <a:t>33</a:t>
            </a:fld>
            <a:endParaRPr lang="de-DE"/>
          </a:p>
        </p:txBody>
      </p:sp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Breitensuche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Parent-Beziehung eindeutig:</a:t>
            </a:r>
            <a:r>
              <a:rPr lang="de-DE" sz="2800" dirty="0"/>
              <a:t> wenn Knoten 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  <a:r>
              <a:rPr lang="de-DE" sz="2800" dirty="0"/>
              <a:t> zum </a:t>
            </a:r>
            <a:r>
              <a:rPr lang="de-DE" sz="2800" dirty="0" err="1"/>
              <a:t>erstenmal</a:t>
            </a:r>
            <a:r>
              <a:rPr lang="de-DE" sz="2800" dirty="0"/>
              <a:t> besucht wird, wird </a:t>
            </a:r>
            <a:r>
              <a:rPr lang="de-DE" sz="2800" dirty="0" err="1">
                <a:solidFill>
                  <a:schemeClr val="hlink"/>
                </a:solidFill>
              </a:rPr>
              <a:t>parent</a:t>
            </a:r>
            <a:r>
              <a:rPr lang="de-DE" sz="2800" dirty="0">
                <a:solidFill>
                  <a:schemeClr val="hlink"/>
                </a:solidFill>
              </a:rPr>
              <a:t>(v)</a:t>
            </a:r>
            <a:r>
              <a:rPr lang="de-DE" sz="2800" dirty="0"/>
              <a:t> gesetzt und dadurch 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  <a:r>
              <a:rPr lang="de-DE" sz="2800" dirty="0"/>
              <a:t> </a:t>
            </a:r>
            <a:r>
              <a:rPr lang="de-DE" sz="2800" dirty="0">
                <a:solidFill>
                  <a:schemeClr val="accent2"/>
                </a:solidFill>
              </a:rPr>
              <a:t>markiert</a:t>
            </a:r>
            <a:r>
              <a:rPr lang="de-DE" sz="2800" dirty="0"/>
              <a:t>, so dass 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  <a:r>
              <a:rPr lang="de-DE" sz="2800" dirty="0"/>
              <a:t> nicht nochmal besucht wird</a:t>
            </a:r>
          </a:p>
        </p:txBody>
      </p:sp>
      <p:sp>
        <p:nvSpPr>
          <p:cNvPr id="337924" name="Oval 4"/>
          <p:cNvSpPr>
            <a:spLocks noChangeArrowheads="1"/>
          </p:cNvSpPr>
          <p:nvPr/>
        </p:nvSpPr>
        <p:spPr bwMode="auto">
          <a:xfrm>
            <a:off x="969963" y="55181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0</a:t>
            </a:r>
          </a:p>
        </p:txBody>
      </p:sp>
      <p:sp>
        <p:nvSpPr>
          <p:cNvPr id="337925" name="Oval 5"/>
          <p:cNvSpPr>
            <a:spLocks noChangeArrowheads="1"/>
          </p:cNvSpPr>
          <p:nvPr/>
        </p:nvSpPr>
        <p:spPr bwMode="auto">
          <a:xfrm>
            <a:off x="1187450" y="4222750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37926" name="Oval 6"/>
          <p:cNvSpPr>
            <a:spLocks noChangeArrowheads="1"/>
          </p:cNvSpPr>
          <p:nvPr/>
        </p:nvSpPr>
        <p:spPr bwMode="auto">
          <a:xfrm>
            <a:off x="2338388" y="49418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37927" name="Oval 7"/>
          <p:cNvSpPr>
            <a:spLocks noChangeArrowheads="1"/>
          </p:cNvSpPr>
          <p:nvPr/>
        </p:nvSpPr>
        <p:spPr bwMode="auto">
          <a:xfrm>
            <a:off x="3490913" y="587851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37928" name="Oval 8"/>
          <p:cNvSpPr>
            <a:spLocks noChangeArrowheads="1"/>
          </p:cNvSpPr>
          <p:nvPr/>
        </p:nvSpPr>
        <p:spPr bwMode="auto">
          <a:xfrm>
            <a:off x="3995738" y="45100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37929" name="Oval 9"/>
          <p:cNvSpPr>
            <a:spLocks noChangeArrowheads="1"/>
          </p:cNvSpPr>
          <p:nvPr/>
        </p:nvSpPr>
        <p:spPr bwMode="auto">
          <a:xfrm>
            <a:off x="5075238" y="566261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37930" name="Oval 10"/>
          <p:cNvSpPr>
            <a:spLocks noChangeArrowheads="1"/>
          </p:cNvSpPr>
          <p:nvPr/>
        </p:nvSpPr>
        <p:spPr bwMode="auto">
          <a:xfrm>
            <a:off x="2843213" y="36464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37931" name="Oval 11"/>
          <p:cNvSpPr>
            <a:spLocks noChangeArrowheads="1"/>
          </p:cNvSpPr>
          <p:nvPr/>
        </p:nvSpPr>
        <p:spPr bwMode="auto">
          <a:xfrm>
            <a:off x="4643438" y="357346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37932" name="Oval 12"/>
          <p:cNvSpPr>
            <a:spLocks noChangeArrowheads="1"/>
          </p:cNvSpPr>
          <p:nvPr/>
        </p:nvSpPr>
        <p:spPr bwMode="auto">
          <a:xfrm>
            <a:off x="6154738" y="44386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37933" name="Oval 13"/>
          <p:cNvSpPr>
            <a:spLocks noChangeArrowheads="1"/>
          </p:cNvSpPr>
          <p:nvPr/>
        </p:nvSpPr>
        <p:spPr bwMode="auto">
          <a:xfrm>
            <a:off x="7523163" y="39338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37934" name="Line 14"/>
          <p:cNvSpPr>
            <a:spLocks noChangeShapeType="1"/>
          </p:cNvSpPr>
          <p:nvPr/>
        </p:nvSpPr>
        <p:spPr bwMode="auto">
          <a:xfrm flipV="1">
            <a:off x="1258888" y="4725988"/>
            <a:ext cx="144462" cy="7921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35" name="Line 15"/>
          <p:cNvSpPr>
            <a:spLocks noChangeShapeType="1"/>
          </p:cNvSpPr>
          <p:nvPr/>
        </p:nvSpPr>
        <p:spPr bwMode="auto">
          <a:xfrm flipV="1">
            <a:off x="1474788" y="5302250"/>
            <a:ext cx="863600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36" name="Line 16"/>
          <p:cNvSpPr>
            <a:spLocks noChangeShapeType="1"/>
          </p:cNvSpPr>
          <p:nvPr/>
        </p:nvSpPr>
        <p:spPr bwMode="auto">
          <a:xfrm flipV="1">
            <a:off x="1619250" y="3933825"/>
            <a:ext cx="1223963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37" name="Line 17"/>
          <p:cNvSpPr>
            <a:spLocks noChangeShapeType="1"/>
          </p:cNvSpPr>
          <p:nvPr/>
        </p:nvSpPr>
        <p:spPr bwMode="auto">
          <a:xfrm>
            <a:off x="2770188" y="5373688"/>
            <a:ext cx="792162" cy="5762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38" name="Line 18"/>
          <p:cNvSpPr>
            <a:spLocks noChangeShapeType="1"/>
          </p:cNvSpPr>
          <p:nvPr/>
        </p:nvSpPr>
        <p:spPr bwMode="auto">
          <a:xfrm>
            <a:off x="2843213" y="5157788"/>
            <a:ext cx="2232025" cy="6492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39" name="Line 19"/>
          <p:cNvSpPr>
            <a:spLocks noChangeShapeType="1"/>
          </p:cNvSpPr>
          <p:nvPr/>
        </p:nvSpPr>
        <p:spPr bwMode="auto">
          <a:xfrm>
            <a:off x="3275013" y="4078288"/>
            <a:ext cx="720725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40" name="Line 20"/>
          <p:cNvSpPr>
            <a:spLocks noChangeShapeType="1"/>
          </p:cNvSpPr>
          <p:nvPr/>
        </p:nvSpPr>
        <p:spPr bwMode="auto">
          <a:xfrm flipV="1">
            <a:off x="3346450" y="3789363"/>
            <a:ext cx="1296988" cy="73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41" name="Line 21"/>
          <p:cNvSpPr>
            <a:spLocks noChangeShapeType="1"/>
          </p:cNvSpPr>
          <p:nvPr/>
        </p:nvSpPr>
        <p:spPr bwMode="auto">
          <a:xfrm flipV="1">
            <a:off x="5507038" y="4941888"/>
            <a:ext cx="792162" cy="7921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42" name="Line 22"/>
          <p:cNvSpPr>
            <a:spLocks noChangeShapeType="1"/>
          </p:cNvSpPr>
          <p:nvPr/>
        </p:nvSpPr>
        <p:spPr bwMode="auto">
          <a:xfrm flipV="1">
            <a:off x="6659563" y="4294188"/>
            <a:ext cx="863600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7943" name="Oval 23"/>
          <p:cNvSpPr>
            <a:spLocks noChangeArrowheads="1"/>
          </p:cNvSpPr>
          <p:nvPr/>
        </p:nvSpPr>
        <p:spPr bwMode="auto">
          <a:xfrm>
            <a:off x="7596188" y="53736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37944" name="Line 24"/>
          <p:cNvSpPr>
            <a:spLocks noChangeShapeType="1"/>
          </p:cNvSpPr>
          <p:nvPr/>
        </p:nvSpPr>
        <p:spPr bwMode="auto">
          <a:xfrm>
            <a:off x="6588125" y="4870450"/>
            <a:ext cx="1008063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97903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9DDE-5680-2247-94CD-2DF8C8B68D2F}" type="slidenum">
              <a:rPr lang="de-DE"/>
              <a:pPr/>
              <a:t>34</a:t>
            </a:fld>
            <a:endParaRPr lang="de-DE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Breitensuche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752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800" dirty="0"/>
              <a:t>Kantentypen:</a:t>
            </a:r>
          </a:p>
          <a:p>
            <a:pPr>
              <a:lnSpc>
                <a:spcPct val="90000"/>
              </a:lnSpc>
            </a:pPr>
            <a:r>
              <a:rPr lang="de-DE" sz="2800" dirty="0">
                <a:solidFill>
                  <a:srgbClr val="FF0000"/>
                </a:solidFill>
              </a:rPr>
              <a:t>Baumkante:</a:t>
            </a:r>
            <a:r>
              <a:rPr lang="de-DE" sz="2800" dirty="0"/>
              <a:t> zum Kind</a:t>
            </a:r>
          </a:p>
          <a:p>
            <a:pPr>
              <a:lnSpc>
                <a:spcPct val="90000"/>
              </a:lnSpc>
            </a:pPr>
            <a:r>
              <a:rPr lang="de-DE" sz="2800" dirty="0">
                <a:solidFill>
                  <a:schemeClr val="accent2"/>
                </a:solidFill>
              </a:rPr>
              <a:t>Rückwärtskante:</a:t>
            </a:r>
            <a:r>
              <a:rPr lang="de-DE" sz="2800" dirty="0"/>
              <a:t> zu einem Vorfahr</a:t>
            </a:r>
          </a:p>
          <a:p>
            <a:pPr>
              <a:lnSpc>
                <a:spcPct val="90000"/>
              </a:lnSpc>
            </a:pPr>
            <a:r>
              <a:rPr lang="de-DE" sz="2800" dirty="0">
                <a:solidFill>
                  <a:schemeClr val="hlink"/>
                </a:solidFill>
              </a:rPr>
              <a:t>Kreuzkante:</a:t>
            </a:r>
            <a:r>
              <a:rPr lang="de-DE" sz="2800" dirty="0"/>
              <a:t> alle sonstige Kanten</a:t>
            </a:r>
          </a:p>
          <a:p>
            <a:pPr>
              <a:lnSpc>
                <a:spcPct val="90000"/>
              </a:lnSpc>
            </a:pPr>
            <a:endParaRPr lang="de-DE" sz="2800" dirty="0"/>
          </a:p>
          <a:p>
            <a:pPr>
              <a:lnSpc>
                <a:spcPct val="90000"/>
              </a:lnSpc>
            </a:pPr>
            <a:endParaRPr lang="de-DE" sz="2800" dirty="0"/>
          </a:p>
          <a:p>
            <a:pPr>
              <a:lnSpc>
                <a:spcPct val="90000"/>
              </a:lnSpc>
            </a:pPr>
            <a:endParaRPr lang="de-DE" sz="2800" dirty="0"/>
          </a:p>
          <a:p>
            <a:pPr>
              <a:lnSpc>
                <a:spcPct val="90000"/>
              </a:lnSpc>
            </a:pPr>
            <a:endParaRPr lang="de-DE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/>
              <a:t> </a:t>
            </a:r>
          </a:p>
        </p:txBody>
      </p:sp>
      <p:sp>
        <p:nvSpPr>
          <p:cNvPr id="338948" name="Oval 4"/>
          <p:cNvSpPr>
            <a:spLocks noChangeArrowheads="1"/>
          </p:cNvSpPr>
          <p:nvPr/>
        </p:nvSpPr>
        <p:spPr bwMode="auto">
          <a:xfrm>
            <a:off x="969963" y="551656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338949" name="Oval 5"/>
          <p:cNvSpPr>
            <a:spLocks noChangeArrowheads="1"/>
          </p:cNvSpPr>
          <p:nvPr/>
        </p:nvSpPr>
        <p:spPr bwMode="auto">
          <a:xfrm>
            <a:off x="1187450" y="4221163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38950" name="Oval 6"/>
          <p:cNvSpPr>
            <a:spLocks noChangeArrowheads="1"/>
          </p:cNvSpPr>
          <p:nvPr/>
        </p:nvSpPr>
        <p:spPr bwMode="auto">
          <a:xfrm>
            <a:off x="2338388" y="494030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38951" name="Oval 7"/>
          <p:cNvSpPr>
            <a:spLocks noChangeArrowheads="1"/>
          </p:cNvSpPr>
          <p:nvPr/>
        </p:nvSpPr>
        <p:spPr bwMode="auto">
          <a:xfrm>
            <a:off x="3490913" y="58769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38952" name="Oval 8"/>
          <p:cNvSpPr>
            <a:spLocks noChangeArrowheads="1"/>
          </p:cNvSpPr>
          <p:nvPr/>
        </p:nvSpPr>
        <p:spPr bwMode="auto">
          <a:xfrm>
            <a:off x="3995738" y="450850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38953" name="Oval 9"/>
          <p:cNvSpPr>
            <a:spLocks noChangeArrowheads="1"/>
          </p:cNvSpPr>
          <p:nvPr/>
        </p:nvSpPr>
        <p:spPr bwMode="auto">
          <a:xfrm>
            <a:off x="5075238" y="56610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38954" name="Oval 10"/>
          <p:cNvSpPr>
            <a:spLocks noChangeArrowheads="1"/>
          </p:cNvSpPr>
          <p:nvPr/>
        </p:nvSpPr>
        <p:spPr bwMode="auto">
          <a:xfrm>
            <a:off x="2843213" y="364490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38955" name="Oval 11"/>
          <p:cNvSpPr>
            <a:spLocks noChangeArrowheads="1"/>
          </p:cNvSpPr>
          <p:nvPr/>
        </p:nvSpPr>
        <p:spPr bwMode="auto">
          <a:xfrm>
            <a:off x="4643438" y="357187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38956" name="Oval 12"/>
          <p:cNvSpPr>
            <a:spLocks noChangeArrowheads="1"/>
          </p:cNvSpPr>
          <p:nvPr/>
        </p:nvSpPr>
        <p:spPr bwMode="auto">
          <a:xfrm>
            <a:off x="6154738" y="443706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38957" name="Oval 13"/>
          <p:cNvSpPr>
            <a:spLocks noChangeArrowheads="1"/>
          </p:cNvSpPr>
          <p:nvPr/>
        </p:nvSpPr>
        <p:spPr bwMode="auto">
          <a:xfrm>
            <a:off x="7523163" y="393223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38958" name="Line 14"/>
          <p:cNvSpPr>
            <a:spLocks noChangeShapeType="1"/>
          </p:cNvSpPr>
          <p:nvPr/>
        </p:nvSpPr>
        <p:spPr bwMode="auto">
          <a:xfrm flipV="1">
            <a:off x="1258888" y="4724400"/>
            <a:ext cx="1444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959" name="Line 15"/>
          <p:cNvSpPr>
            <a:spLocks noChangeShapeType="1"/>
          </p:cNvSpPr>
          <p:nvPr/>
        </p:nvSpPr>
        <p:spPr bwMode="auto">
          <a:xfrm flipV="1">
            <a:off x="1474788" y="5300663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960" name="Line 16"/>
          <p:cNvSpPr>
            <a:spLocks noChangeShapeType="1"/>
          </p:cNvSpPr>
          <p:nvPr/>
        </p:nvSpPr>
        <p:spPr bwMode="auto">
          <a:xfrm flipV="1">
            <a:off x="1619250" y="3932238"/>
            <a:ext cx="12239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961" name="Line 17"/>
          <p:cNvSpPr>
            <a:spLocks noChangeShapeType="1"/>
          </p:cNvSpPr>
          <p:nvPr/>
        </p:nvSpPr>
        <p:spPr bwMode="auto">
          <a:xfrm>
            <a:off x="2770188" y="5372100"/>
            <a:ext cx="7921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962" name="Line 18"/>
          <p:cNvSpPr>
            <a:spLocks noChangeShapeType="1"/>
          </p:cNvSpPr>
          <p:nvPr/>
        </p:nvSpPr>
        <p:spPr bwMode="auto">
          <a:xfrm>
            <a:off x="2843213" y="5156200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963" name="Line 19"/>
          <p:cNvSpPr>
            <a:spLocks noChangeShapeType="1"/>
          </p:cNvSpPr>
          <p:nvPr/>
        </p:nvSpPr>
        <p:spPr bwMode="auto">
          <a:xfrm flipV="1">
            <a:off x="3995738" y="6021388"/>
            <a:ext cx="10795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964" name="Line 20"/>
          <p:cNvSpPr>
            <a:spLocks noChangeShapeType="1"/>
          </p:cNvSpPr>
          <p:nvPr/>
        </p:nvSpPr>
        <p:spPr bwMode="auto">
          <a:xfrm>
            <a:off x="3275013" y="4076700"/>
            <a:ext cx="7207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965" name="Line 21"/>
          <p:cNvSpPr>
            <a:spLocks noChangeShapeType="1"/>
          </p:cNvSpPr>
          <p:nvPr/>
        </p:nvSpPr>
        <p:spPr bwMode="auto">
          <a:xfrm flipV="1">
            <a:off x="3346450" y="3787775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966" name="Line 22"/>
          <p:cNvSpPr>
            <a:spLocks noChangeShapeType="1"/>
          </p:cNvSpPr>
          <p:nvPr/>
        </p:nvSpPr>
        <p:spPr bwMode="auto">
          <a:xfrm flipV="1">
            <a:off x="4498975" y="4724400"/>
            <a:ext cx="15843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967" name="Line 23"/>
          <p:cNvSpPr>
            <a:spLocks noChangeShapeType="1"/>
          </p:cNvSpPr>
          <p:nvPr/>
        </p:nvSpPr>
        <p:spPr bwMode="auto">
          <a:xfrm flipV="1">
            <a:off x="5507038" y="4940300"/>
            <a:ext cx="7921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968" name="Line 24"/>
          <p:cNvSpPr>
            <a:spLocks noChangeShapeType="1"/>
          </p:cNvSpPr>
          <p:nvPr/>
        </p:nvSpPr>
        <p:spPr bwMode="auto">
          <a:xfrm>
            <a:off x="5146675" y="3932238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969" name="Line 25"/>
          <p:cNvSpPr>
            <a:spLocks noChangeShapeType="1"/>
          </p:cNvSpPr>
          <p:nvPr/>
        </p:nvSpPr>
        <p:spPr bwMode="auto">
          <a:xfrm flipH="1">
            <a:off x="3851275" y="5013325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970" name="Line 26"/>
          <p:cNvSpPr>
            <a:spLocks noChangeShapeType="1"/>
          </p:cNvSpPr>
          <p:nvPr/>
        </p:nvSpPr>
        <p:spPr bwMode="auto">
          <a:xfrm flipV="1">
            <a:off x="6659563" y="4292600"/>
            <a:ext cx="86360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971" name="Oval 27"/>
          <p:cNvSpPr>
            <a:spLocks noChangeArrowheads="1"/>
          </p:cNvSpPr>
          <p:nvPr/>
        </p:nvSpPr>
        <p:spPr bwMode="auto">
          <a:xfrm>
            <a:off x="7596188" y="537210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38972" name="Line 28"/>
          <p:cNvSpPr>
            <a:spLocks noChangeShapeType="1"/>
          </p:cNvSpPr>
          <p:nvPr/>
        </p:nvSpPr>
        <p:spPr bwMode="auto">
          <a:xfrm>
            <a:off x="6588125" y="4868863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973" name="Line 29"/>
          <p:cNvSpPr>
            <a:spLocks noChangeShapeType="1"/>
          </p:cNvSpPr>
          <p:nvPr/>
        </p:nvSpPr>
        <p:spPr bwMode="auto">
          <a:xfrm flipH="1" flipV="1">
            <a:off x="1692275" y="4508500"/>
            <a:ext cx="23034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974" name="Line 30"/>
          <p:cNvSpPr>
            <a:spLocks noChangeShapeType="1"/>
          </p:cNvSpPr>
          <p:nvPr/>
        </p:nvSpPr>
        <p:spPr bwMode="auto">
          <a:xfrm flipH="1">
            <a:off x="5651500" y="5734050"/>
            <a:ext cx="1944688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57435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1205-0EDD-E14E-A902-4A8621AB8F23}" type="slidenum">
              <a:rPr lang="de-DE"/>
              <a:pPr/>
              <a:t>35</a:t>
            </a:fld>
            <a:endParaRPr lang="de-DE"/>
          </a:p>
        </p:txBody>
      </p:sp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Breitensuche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752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800" dirty="0"/>
              <a:t>Kantentypen:</a:t>
            </a:r>
          </a:p>
          <a:p>
            <a:pPr>
              <a:lnSpc>
                <a:spcPct val="90000"/>
              </a:lnSpc>
            </a:pPr>
            <a:r>
              <a:rPr lang="de-DE" sz="2800" dirty="0">
                <a:solidFill>
                  <a:srgbClr val="FF0000"/>
                </a:solidFill>
              </a:rPr>
              <a:t>Baumkante:</a:t>
            </a:r>
            <a:r>
              <a:rPr lang="de-DE" sz="2800" dirty="0"/>
              <a:t> zum Kind</a:t>
            </a:r>
          </a:p>
          <a:p>
            <a:pPr>
              <a:lnSpc>
                <a:spcPct val="90000"/>
              </a:lnSpc>
            </a:pPr>
            <a:r>
              <a:rPr lang="de-DE" sz="2800" dirty="0">
                <a:solidFill>
                  <a:schemeClr val="accent2"/>
                </a:solidFill>
              </a:rPr>
              <a:t>Rückwärtskante:</a:t>
            </a:r>
            <a:r>
              <a:rPr lang="de-DE" sz="2800" dirty="0"/>
              <a:t> zu einem Vorfahr</a:t>
            </a:r>
          </a:p>
          <a:p>
            <a:pPr>
              <a:lnSpc>
                <a:spcPct val="90000"/>
              </a:lnSpc>
            </a:pPr>
            <a:r>
              <a:rPr lang="de-DE" sz="2800" dirty="0">
                <a:solidFill>
                  <a:schemeClr val="hlink"/>
                </a:solidFill>
              </a:rPr>
              <a:t>Kreuzkante:</a:t>
            </a:r>
            <a:r>
              <a:rPr lang="de-DE" sz="2800" dirty="0"/>
              <a:t> alle sonstige Kanten</a:t>
            </a:r>
          </a:p>
          <a:p>
            <a:pPr>
              <a:lnSpc>
                <a:spcPct val="90000"/>
              </a:lnSpc>
            </a:pPr>
            <a:endParaRPr lang="de-DE" sz="2800" dirty="0"/>
          </a:p>
          <a:p>
            <a:pPr>
              <a:lnSpc>
                <a:spcPct val="90000"/>
              </a:lnSpc>
            </a:pPr>
            <a:endParaRPr lang="de-DE" sz="2800" dirty="0"/>
          </a:p>
          <a:p>
            <a:pPr>
              <a:lnSpc>
                <a:spcPct val="90000"/>
              </a:lnSpc>
            </a:pPr>
            <a:endParaRPr lang="de-DE" sz="2800" dirty="0"/>
          </a:p>
          <a:p>
            <a:pPr>
              <a:lnSpc>
                <a:spcPct val="90000"/>
              </a:lnSpc>
            </a:pPr>
            <a:endParaRPr lang="de-DE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/>
              <a:t> </a:t>
            </a:r>
          </a:p>
        </p:txBody>
      </p:sp>
      <p:sp>
        <p:nvSpPr>
          <p:cNvPr id="339972" name="Oval 4"/>
          <p:cNvSpPr>
            <a:spLocks noChangeArrowheads="1"/>
          </p:cNvSpPr>
          <p:nvPr/>
        </p:nvSpPr>
        <p:spPr bwMode="auto">
          <a:xfrm>
            <a:off x="969963" y="55181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0</a:t>
            </a:r>
          </a:p>
        </p:txBody>
      </p:sp>
      <p:sp>
        <p:nvSpPr>
          <p:cNvPr id="339973" name="Oval 5"/>
          <p:cNvSpPr>
            <a:spLocks noChangeArrowheads="1"/>
          </p:cNvSpPr>
          <p:nvPr/>
        </p:nvSpPr>
        <p:spPr bwMode="auto">
          <a:xfrm>
            <a:off x="1187450" y="4222750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39974" name="Oval 6"/>
          <p:cNvSpPr>
            <a:spLocks noChangeArrowheads="1"/>
          </p:cNvSpPr>
          <p:nvPr/>
        </p:nvSpPr>
        <p:spPr bwMode="auto">
          <a:xfrm>
            <a:off x="2338388" y="49418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39975" name="Oval 7"/>
          <p:cNvSpPr>
            <a:spLocks noChangeArrowheads="1"/>
          </p:cNvSpPr>
          <p:nvPr/>
        </p:nvSpPr>
        <p:spPr bwMode="auto">
          <a:xfrm>
            <a:off x="3490913" y="587851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39976" name="Oval 8"/>
          <p:cNvSpPr>
            <a:spLocks noChangeArrowheads="1"/>
          </p:cNvSpPr>
          <p:nvPr/>
        </p:nvSpPr>
        <p:spPr bwMode="auto">
          <a:xfrm>
            <a:off x="3995738" y="45100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39977" name="Oval 9"/>
          <p:cNvSpPr>
            <a:spLocks noChangeArrowheads="1"/>
          </p:cNvSpPr>
          <p:nvPr/>
        </p:nvSpPr>
        <p:spPr bwMode="auto">
          <a:xfrm>
            <a:off x="5075238" y="566261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39978" name="Oval 10"/>
          <p:cNvSpPr>
            <a:spLocks noChangeArrowheads="1"/>
          </p:cNvSpPr>
          <p:nvPr/>
        </p:nvSpPr>
        <p:spPr bwMode="auto">
          <a:xfrm>
            <a:off x="2843213" y="36464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39979" name="Oval 11"/>
          <p:cNvSpPr>
            <a:spLocks noChangeArrowheads="1"/>
          </p:cNvSpPr>
          <p:nvPr/>
        </p:nvSpPr>
        <p:spPr bwMode="auto">
          <a:xfrm>
            <a:off x="4643438" y="357346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39980" name="Oval 12"/>
          <p:cNvSpPr>
            <a:spLocks noChangeArrowheads="1"/>
          </p:cNvSpPr>
          <p:nvPr/>
        </p:nvSpPr>
        <p:spPr bwMode="auto">
          <a:xfrm>
            <a:off x="6154738" y="44386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39981" name="Oval 13"/>
          <p:cNvSpPr>
            <a:spLocks noChangeArrowheads="1"/>
          </p:cNvSpPr>
          <p:nvPr/>
        </p:nvSpPr>
        <p:spPr bwMode="auto">
          <a:xfrm>
            <a:off x="7523163" y="39338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39982" name="Line 14"/>
          <p:cNvSpPr>
            <a:spLocks noChangeShapeType="1"/>
          </p:cNvSpPr>
          <p:nvPr/>
        </p:nvSpPr>
        <p:spPr bwMode="auto">
          <a:xfrm flipV="1">
            <a:off x="1258888" y="4725988"/>
            <a:ext cx="144462" cy="7921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9983" name="Line 15"/>
          <p:cNvSpPr>
            <a:spLocks noChangeShapeType="1"/>
          </p:cNvSpPr>
          <p:nvPr/>
        </p:nvSpPr>
        <p:spPr bwMode="auto">
          <a:xfrm flipV="1">
            <a:off x="1474788" y="5302250"/>
            <a:ext cx="863600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9984" name="Line 16"/>
          <p:cNvSpPr>
            <a:spLocks noChangeShapeType="1"/>
          </p:cNvSpPr>
          <p:nvPr/>
        </p:nvSpPr>
        <p:spPr bwMode="auto">
          <a:xfrm flipV="1">
            <a:off x="1619250" y="3933825"/>
            <a:ext cx="1223963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9985" name="Line 17"/>
          <p:cNvSpPr>
            <a:spLocks noChangeShapeType="1"/>
          </p:cNvSpPr>
          <p:nvPr/>
        </p:nvSpPr>
        <p:spPr bwMode="auto">
          <a:xfrm>
            <a:off x="2770188" y="5373688"/>
            <a:ext cx="792162" cy="5762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9986" name="Line 18"/>
          <p:cNvSpPr>
            <a:spLocks noChangeShapeType="1"/>
          </p:cNvSpPr>
          <p:nvPr/>
        </p:nvSpPr>
        <p:spPr bwMode="auto">
          <a:xfrm>
            <a:off x="2843213" y="5157788"/>
            <a:ext cx="2232025" cy="6492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9987" name="Line 19"/>
          <p:cNvSpPr>
            <a:spLocks noChangeShapeType="1"/>
          </p:cNvSpPr>
          <p:nvPr/>
        </p:nvSpPr>
        <p:spPr bwMode="auto">
          <a:xfrm flipV="1">
            <a:off x="3995738" y="6022975"/>
            <a:ext cx="1079500" cy="7143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9988" name="Line 20"/>
          <p:cNvSpPr>
            <a:spLocks noChangeShapeType="1"/>
          </p:cNvSpPr>
          <p:nvPr/>
        </p:nvSpPr>
        <p:spPr bwMode="auto">
          <a:xfrm>
            <a:off x="3275013" y="4078288"/>
            <a:ext cx="720725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9989" name="Line 21"/>
          <p:cNvSpPr>
            <a:spLocks noChangeShapeType="1"/>
          </p:cNvSpPr>
          <p:nvPr/>
        </p:nvSpPr>
        <p:spPr bwMode="auto">
          <a:xfrm flipV="1">
            <a:off x="3346450" y="3789363"/>
            <a:ext cx="1296988" cy="73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9990" name="Line 22"/>
          <p:cNvSpPr>
            <a:spLocks noChangeShapeType="1"/>
          </p:cNvSpPr>
          <p:nvPr/>
        </p:nvSpPr>
        <p:spPr bwMode="auto">
          <a:xfrm flipV="1">
            <a:off x="4498975" y="4725988"/>
            <a:ext cx="1584325" cy="71437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9991" name="Line 23"/>
          <p:cNvSpPr>
            <a:spLocks noChangeShapeType="1"/>
          </p:cNvSpPr>
          <p:nvPr/>
        </p:nvSpPr>
        <p:spPr bwMode="auto">
          <a:xfrm flipV="1">
            <a:off x="5507038" y="4941888"/>
            <a:ext cx="792162" cy="7921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9992" name="Line 24"/>
          <p:cNvSpPr>
            <a:spLocks noChangeShapeType="1"/>
          </p:cNvSpPr>
          <p:nvPr/>
        </p:nvSpPr>
        <p:spPr bwMode="auto">
          <a:xfrm>
            <a:off x="5146675" y="3933825"/>
            <a:ext cx="1008063" cy="576263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9993" name="Line 25"/>
          <p:cNvSpPr>
            <a:spLocks noChangeShapeType="1"/>
          </p:cNvSpPr>
          <p:nvPr/>
        </p:nvSpPr>
        <p:spPr bwMode="auto">
          <a:xfrm flipH="1">
            <a:off x="3851275" y="5014913"/>
            <a:ext cx="287338" cy="8636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9994" name="Line 26"/>
          <p:cNvSpPr>
            <a:spLocks noChangeShapeType="1"/>
          </p:cNvSpPr>
          <p:nvPr/>
        </p:nvSpPr>
        <p:spPr bwMode="auto">
          <a:xfrm flipV="1">
            <a:off x="6659563" y="4294188"/>
            <a:ext cx="863600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9995" name="Oval 27"/>
          <p:cNvSpPr>
            <a:spLocks noChangeArrowheads="1"/>
          </p:cNvSpPr>
          <p:nvPr/>
        </p:nvSpPr>
        <p:spPr bwMode="auto">
          <a:xfrm>
            <a:off x="7596188" y="53736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39996" name="Line 28"/>
          <p:cNvSpPr>
            <a:spLocks noChangeShapeType="1"/>
          </p:cNvSpPr>
          <p:nvPr/>
        </p:nvSpPr>
        <p:spPr bwMode="auto">
          <a:xfrm>
            <a:off x="6588125" y="4870450"/>
            <a:ext cx="1008063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9997" name="Line 29"/>
          <p:cNvSpPr>
            <a:spLocks noChangeShapeType="1"/>
          </p:cNvSpPr>
          <p:nvPr/>
        </p:nvSpPr>
        <p:spPr bwMode="auto">
          <a:xfrm flipH="1" flipV="1">
            <a:off x="1692275" y="4508500"/>
            <a:ext cx="2303463" cy="2159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9998" name="Line 30"/>
          <p:cNvSpPr>
            <a:spLocks noChangeShapeType="1"/>
          </p:cNvSpPr>
          <p:nvPr/>
        </p:nvSpPr>
        <p:spPr bwMode="auto">
          <a:xfrm flipH="1">
            <a:off x="5651500" y="5734050"/>
            <a:ext cx="1944688" cy="1428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2610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Iteratoren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Sei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G=(V, E) </a:t>
            </a:r>
            <a:r>
              <a:rPr lang="de-DE" dirty="0"/>
              <a:t>ein Graph</a:t>
            </a:r>
          </a:p>
          <a:p>
            <a:r>
              <a:rPr lang="de-DE" dirty="0"/>
              <a:t>Iteration über Kanten (</a:t>
            </a:r>
            <a:r>
              <a:rPr lang="de-DE" dirty="0" err="1">
                <a:solidFill>
                  <a:srgbClr val="3C8C93"/>
                </a:solidFill>
              </a:rPr>
              <a:t>u</a:t>
            </a:r>
            <a:r>
              <a:rPr lang="de-DE"/>
              <a:t> und </a:t>
            </a:r>
            <a:r>
              <a:rPr lang="de-DE">
                <a:solidFill>
                  <a:srgbClr val="3C8C93"/>
                </a:solidFill>
              </a:rPr>
              <a:t>v</a:t>
            </a:r>
            <a:r>
              <a:rPr lang="de-DE"/>
              <a:t> nicht </a:t>
            </a:r>
            <a:r>
              <a:rPr lang="de-DE" dirty="0" err="1"/>
              <a:t>instantiiert</a:t>
            </a:r>
            <a:r>
              <a:rPr lang="de-DE" dirty="0"/>
              <a:t>): </a:t>
            </a:r>
          </a:p>
          <a:p>
            <a:pPr lvl="1"/>
            <a:r>
              <a:rPr lang="de-DE" b="1" dirty="0" err="1"/>
              <a:t>foreach</a:t>
            </a:r>
            <a:r>
              <a:rPr lang="de-DE" dirty="0"/>
              <a:t> 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u,v</a:t>
            </a:r>
            <a:r>
              <a:rPr lang="de-DE" dirty="0">
                <a:solidFill>
                  <a:schemeClr val="hlink"/>
                </a:solidFill>
              </a:rPr>
              <a:t>)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 E</a:t>
            </a:r>
            <a:r>
              <a:rPr lang="de-DE" dirty="0"/>
              <a:t> </a:t>
            </a:r>
            <a:r>
              <a:rPr lang="de-DE" b="1" dirty="0"/>
              <a:t>do</a:t>
            </a:r>
          </a:p>
          <a:p>
            <a:r>
              <a:rPr lang="de-DE" dirty="0"/>
              <a:t>Iteration über Knoten: </a:t>
            </a:r>
          </a:p>
          <a:p>
            <a:pPr lvl="1"/>
            <a:r>
              <a:rPr lang="de-DE" b="1" dirty="0" err="1"/>
              <a:t>foreach</a:t>
            </a:r>
            <a:r>
              <a:rPr lang="de-DE" dirty="0"/>
              <a:t> </a:t>
            </a: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 V</a:t>
            </a:r>
            <a:r>
              <a:rPr lang="de-DE" dirty="0"/>
              <a:t> </a:t>
            </a:r>
            <a:r>
              <a:rPr lang="de-DE" b="1" dirty="0"/>
              <a:t>do</a:t>
            </a:r>
          </a:p>
          <a:p>
            <a:pPr lvl="1"/>
            <a:r>
              <a:rPr lang="de-DE" b="1" dirty="0" err="1"/>
              <a:t>foreach</a:t>
            </a:r>
            <a:r>
              <a:rPr lang="de-DE" dirty="0"/>
              <a:t> 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u,v</a:t>
            </a:r>
            <a:r>
              <a:rPr lang="de-DE" dirty="0">
                <a:solidFill>
                  <a:schemeClr val="hlink"/>
                </a:solidFill>
              </a:rPr>
              <a:t>)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 E</a:t>
            </a:r>
            <a:r>
              <a:rPr lang="de-DE" dirty="0"/>
              <a:t> </a:t>
            </a:r>
            <a:r>
              <a:rPr lang="de-DE" b="1" dirty="0"/>
              <a:t>do</a:t>
            </a:r>
            <a:r>
              <a:rPr lang="de-DE" dirty="0"/>
              <a:t>, wobei </a:t>
            </a:r>
          </a:p>
          <a:p>
            <a:pPr lvl="2"/>
            <a:r>
              <a:rPr lang="de-DE" dirty="0"/>
              <a:t> </a:t>
            </a:r>
            <a:r>
              <a:rPr lang="de-DE" dirty="0" err="1">
                <a:solidFill>
                  <a:srgbClr val="3C8C93"/>
                </a:solidFill>
              </a:rPr>
              <a:t>u</a:t>
            </a:r>
            <a:r>
              <a:rPr lang="de-DE" dirty="0"/>
              <a:t> </a:t>
            </a:r>
            <a:r>
              <a:rPr lang="de-DE" dirty="0" err="1"/>
              <a:t>instantiiert</a:t>
            </a:r>
            <a:endParaRPr lang="de-DE" dirty="0"/>
          </a:p>
          <a:p>
            <a:pPr lvl="3"/>
            <a:r>
              <a:rPr lang="de-DE" dirty="0"/>
              <a:t>Finde alle von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dirty="0"/>
              <a:t> ausgehenden Kanten</a:t>
            </a:r>
          </a:p>
          <a:p>
            <a:pPr lvl="2"/>
            <a:r>
              <a:rPr lang="de-DE" dirty="0"/>
              <a:t>oder </a:t>
            </a:r>
            <a:r>
              <a:rPr lang="de-DE" dirty="0">
                <a:solidFill>
                  <a:srgbClr val="3C8C93"/>
                </a:solidFill>
              </a:rPr>
              <a:t>v</a:t>
            </a:r>
            <a:r>
              <a:rPr lang="de-DE" dirty="0"/>
              <a:t> </a:t>
            </a:r>
            <a:r>
              <a:rPr lang="de-DE" dirty="0" err="1"/>
              <a:t>instantiiert</a:t>
            </a:r>
            <a:endParaRPr lang="de-DE" dirty="0"/>
          </a:p>
          <a:p>
            <a:pPr lvl="3"/>
            <a:r>
              <a:rPr lang="de-DE" dirty="0"/>
              <a:t>Finde alle bei </a:t>
            </a:r>
            <a:r>
              <a:rPr lang="de-DE" dirty="0">
                <a:solidFill>
                  <a:srgbClr val="3C8C93"/>
                </a:solidFill>
              </a:rPr>
              <a:t>v</a:t>
            </a:r>
            <a:r>
              <a:rPr lang="de-DE" dirty="0"/>
              <a:t> eintreffenden Kanten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82731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F5E0-49EA-EE43-B80F-26DF31D547C4}" type="slidenum">
              <a:rPr lang="de-DE"/>
              <a:pPr/>
              <a:t>37</a:t>
            </a:fld>
            <a:endParaRPr lang="de-DE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Iteratoren</a:t>
            </a:r>
            <a:endParaRPr lang="de-DE" dirty="0"/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Zeitaufwand (grob):</a:t>
            </a:r>
          </a:p>
          <a:p>
            <a:r>
              <a:rPr lang="de-DE" dirty="0" err="1">
                <a:solidFill>
                  <a:srgbClr val="FF0000"/>
                </a:solidFill>
              </a:rPr>
              <a:t>getIteratorOut</a:t>
            </a:r>
            <a:r>
              <a:rPr lang="de-DE" dirty="0"/>
              <a:t>(</a:t>
            </a:r>
            <a:r>
              <a:rPr lang="de-DE" dirty="0">
                <a:solidFill>
                  <a:schemeClr val="hlink"/>
                </a:solidFill>
              </a:rPr>
              <a:t>v, G</a:t>
            </a:r>
            <a:r>
              <a:rPr lang="de-DE" dirty="0"/>
              <a:t>): </a:t>
            </a:r>
            <a:br>
              <a:rPr lang="de-DE" dirty="0"/>
            </a:br>
            <a:r>
              <a:rPr lang="de-DE" dirty="0">
                <a:solidFill>
                  <a:schemeClr val="hlink"/>
                </a:solidFill>
              </a:rPr>
              <a:t>O(1) </a:t>
            </a:r>
            <a:r>
              <a:rPr lang="de-DE" dirty="0"/>
              <a:t>(</a:t>
            </a:r>
            <a:r>
              <a:rPr lang="de-DE" dirty="0" err="1"/>
              <a:t>worst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)</a:t>
            </a:r>
          </a:p>
          <a:p>
            <a:r>
              <a:rPr lang="de-DE" dirty="0" err="1">
                <a:solidFill>
                  <a:srgbClr val="FF0000"/>
                </a:solidFill>
              </a:rPr>
              <a:t>getIteratorIn</a:t>
            </a:r>
            <a:r>
              <a:rPr lang="de-DE" dirty="0"/>
              <a:t>(</a:t>
            </a:r>
            <a:r>
              <a:rPr lang="de-DE" dirty="0">
                <a:solidFill>
                  <a:schemeClr val="hlink"/>
                </a:solidFill>
              </a:rPr>
              <a:t>v, G</a:t>
            </a:r>
            <a:r>
              <a:rPr lang="de-DE" dirty="0"/>
              <a:t>): </a:t>
            </a:r>
            <a:br>
              <a:rPr lang="de-DE" dirty="0"/>
            </a:br>
            <a:r>
              <a:rPr lang="de-DE" dirty="0">
                <a:solidFill>
                  <a:schemeClr val="hlink"/>
                </a:solidFill>
              </a:rPr>
              <a:t>O(?) </a:t>
            </a:r>
            <a:r>
              <a:rPr lang="de-DE" dirty="0"/>
              <a:t>(</a:t>
            </a:r>
            <a:r>
              <a:rPr lang="de-DE" dirty="0" err="1"/>
              <a:t>worst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)</a:t>
            </a:r>
          </a:p>
        </p:txBody>
      </p:sp>
      <p:sp>
        <p:nvSpPr>
          <p:cNvPr id="309252" name="Rectangle 4"/>
          <p:cNvSpPr>
            <a:spLocks noChangeArrowheads="1"/>
          </p:cNvSpPr>
          <p:nvPr/>
        </p:nvSpPr>
        <p:spPr bwMode="auto">
          <a:xfrm>
            <a:off x="5795963" y="1556792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53" name="Oval 5"/>
          <p:cNvSpPr>
            <a:spLocks noChangeArrowheads="1"/>
          </p:cNvSpPr>
          <p:nvPr/>
        </p:nvSpPr>
        <p:spPr bwMode="auto">
          <a:xfrm>
            <a:off x="5940425" y="1699667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54" name="Line 6"/>
          <p:cNvSpPr>
            <a:spLocks noChangeShapeType="1"/>
          </p:cNvSpPr>
          <p:nvPr/>
        </p:nvSpPr>
        <p:spPr bwMode="auto">
          <a:xfrm flipH="1">
            <a:off x="5651500" y="1772692"/>
            <a:ext cx="360363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55" name="Rectangle 7"/>
          <p:cNvSpPr>
            <a:spLocks noChangeArrowheads="1"/>
          </p:cNvSpPr>
          <p:nvPr/>
        </p:nvSpPr>
        <p:spPr bwMode="auto">
          <a:xfrm>
            <a:off x="5364163" y="227593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1</a:t>
            </a:r>
          </a:p>
        </p:txBody>
      </p:sp>
      <p:sp>
        <p:nvSpPr>
          <p:cNvPr id="309256" name="Rectangle 8"/>
          <p:cNvSpPr>
            <a:spLocks noChangeArrowheads="1"/>
          </p:cNvSpPr>
          <p:nvPr/>
        </p:nvSpPr>
        <p:spPr bwMode="auto">
          <a:xfrm>
            <a:off x="5364163" y="299665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2</a:t>
            </a:r>
          </a:p>
        </p:txBody>
      </p:sp>
      <p:sp>
        <p:nvSpPr>
          <p:cNvPr id="309257" name="Line 9"/>
          <p:cNvSpPr>
            <a:spLocks noChangeShapeType="1"/>
          </p:cNvSpPr>
          <p:nvPr/>
        </p:nvSpPr>
        <p:spPr bwMode="auto">
          <a:xfrm>
            <a:off x="5653088" y="2707730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58" name="Line 10"/>
          <p:cNvSpPr>
            <a:spLocks noChangeShapeType="1"/>
          </p:cNvSpPr>
          <p:nvPr/>
        </p:nvSpPr>
        <p:spPr bwMode="auto">
          <a:xfrm flipV="1">
            <a:off x="5508625" y="2707730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59" name="Text Box 11"/>
          <p:cNvSpPr txBox="1">
            <a:spLocks noChangeArrowheads="1"/>
          </p:cNvSpPr>
          <p:nvPr/>
        </p:nvSpPr>
        <p:spPr bwMode="auto">
          <a:xfrm>
            <a:off x="5292725" y="1556792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V</a:t>
            </a:r>
          </a:p>
        </p:txBody>
      </p:sp>
      <p:sp>
        <p:nvSpPr>
          <p:cNvPr id="309260" name="Rectangle 12"/>
          <p:cNvSpPr>
            <a:spLocks noChangeArrowheads="1"/>
          </p:cNvSpPr>
          <p:nvPr/>
        </p:nvSpPr>
        <p:spPr bwMode="auto">
          <a:xfrm>
            <a:off x="6227763" y="1556792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61" name="Oval 13"/>
          <p:cNvSpPr>
            <a:spLocks noChangeArrowheads="1"/>
          </p:cNvSpPr>
          <p:nvPr/>
        </p:nvSpPr>
        <p:spPr bwMode="auto">
          <a:xfrm>
            <a:off x="6372225" y="1699667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62" name="Line 14"/>
          <p:cNvSpPr>
            <a:spLocks noChangeShapeType="1"/>
          </p:cNvSpPr>
          <p:nvPr/>
        </p:nvSpPr>
        <p:spPr bwMode="auto">
          <a:xfrm flipH="1">
            <a:off x="6300788" y="1772692"/>
            <a:ext cx="14287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63" name="Rectangle 15"/>
          <p:cNvSpPr>
            <a:spLocks noChangeArrowheads="1"/>
          </p:cNvSpPr>
          <p:nvPr/>
        </p:nvSpPr>
        <p:spPr bwMode="auto">
          <a:xfrm>
            <a:off x="6084888" y="227593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3</a:t>
            </a:r>
          </a:p>
        </p:txBody>
      </p:sp>
      <p:sp>
        <p:nvSpPr>
          <p:cNvPr id="309264" name="Rectangle 16"/>
          <p:cNvSpPr>
            <a:spLocks noChangeArrowheads="1"/>
          </p:cNvSpPr>
          <p:nvPr/>
        </p:nvSpPr>
        <p:spPr bwMode="auto">
          <a:xfrm>
            <a:off x="6084888" y="299665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4</a:t>
            </a:r>
          </a:p>
        </p:txBody>
      </p:sp>
      <p:sp>
        <p:nvSpPr>
          <p:cNvPr id="309265" name="Line 17"/>
          <p:cNvSpPr>
            <a:spLocks noChangeShapeType="1"/>
          </p:cNvSpPr>
          <p:nvPr/>
        </p:nvSpPr>
        <p:spPr bwMode="auto">
          <a:xfrm>
            <a:off x="6373813" y="2707730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66" name="Line 18"/>
          <p:cNvSpPr>
            <a:spLocks noChangeShapeType="1"/>
          </p:cNvSpPr>
          <p:nvPr/>
        </p:nvSpPr>
        <p:spPr bwMode="auto">
          <a:xfrm flipV="1">
            <a:off x="6227763" y="2709317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67" name="Rectangle 19"/>
          <p:cNvSpPr>
            <a:spLocks noChangeArrowheads="1"/>
          </p:cNvSpPr>
          <p:nvPr/>
        </p:nvSpPr>
        <p:spPr bwMode="auto">
          <a:xfrm>
            <a:off x="6659563" y="1556792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68" name="Oval 20"/>
          <p:cNvSpPr>
            <a:spLocks noChangeArrowheads="1"/>
          </p:cNvSpPr>
          <p:nvPr/>
        </p:nvSpPr>
        <p:spPr bwMode="auto">
          <a:xfrm>
            <a:off x="6804025" y="1699667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69" name="Line 21"/>
          <p:cNvSpPr>
            <a:spLocks noChangeShapeType="1"/>
          </p:cNvSpPr>
          <p:nvPr/>
        </p:nvSpPr>
        <p:spPr bwMode="auto">
          <a:xfrm>
            <a:off x="6875463" y="1772692"/>
            <a:ext cx="144462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70" name="Rectangle 22"/>
          <p:cNvSpPr>
            <a:spLocks noChangeArrowheads="1"/>
          </p:cNvSpPr>
          <p:nvPr/>
        </p:nvSpPr>
        <p:spPr bwMode="auto">
          <a:xfrm>
            <a:off x="6804025" y="227593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5</a:t>
            </a:r>
          </a:p>
        </p:txBody>
      </p:sp>
      <p:sp>
        <p:nvSpPr>
          <p:cNvPr id="309271" name="Rectangle 23"/>
          <p:cNvSpPr>
            <a:spLocks noChangeArrowheads="1"/>
          </p:cNvSpPr>
          <p:nvPr/>
        </p:nvSpPr>
        <p:spPr bwMode="auto">
          <a:xfrm flipH="1">
            <a:off x="7092950" y="1556792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72" name="Oval 24"/>
          <p:cNvSpPr>
            <a:spLocks noChangeArrowheads="1"/>
          </p:cNvSpPr>
          <p:nvPr/>
        </p:nvSpPr>
        <p:spPr bwMode="auto">
          <a:xfrm flipH="1">
            <a:off x="7237413" y="1699667"/>
            <a:ext cx="144462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73" name="Line 25"/>
          <p:cNvSpPr>
            <a:spLocks noChangeShapeType="1"/>
          </p:cNvSpPr>
          <p:nvPr/>
        </p:nvSpPr>
        <p:spPr bwMode="auto">
          <a:xfrm>
            <a:off x="7308850" y="1772692"/>
            <a:ext cx="360363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74" name="Rectangle 26"/>
          <p:cNvSpPr>
            <a:spLocks noChangeArrowheads="1"/>
          </p:cNvSpPr>
          <p:nvPr/>
        </p:nvSpPr>
        <p:spPr bwMode="auto">
          <a:xfrm>
            <a:off x="7524750" y="227593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  <a:r>
              <a:rPr lang="de-DE" baseline="-25000"/>
              <a:t>6</a:t>
            </a:r>
          </a:p>
        </p:txBody>
      </p:sp>
      <p:sp>
        <p:nvSpPr>
          <p:cNvPr id="309275" name="Rectangle 27"/>
          <p:cNvSpPr>
            <a:spLocks noChangeArrowheads="1"/>
          </p:cNvSpPr>
          <p:nvPr/>
        </p:nvSpPr>
        <p:spPr bwMode="auto">
          <a:xfrm>
            <a:off x="4716463" y="37904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1,2</a:t>
            </a:r>
          </a:p>
        </p:txBody>
      </p:sp>
      <p:sp>
        <p:nvSpPr>
          <p:cNvPr id="309276" name="Rectangle 28"/>
          <p:cNvSpPr>
            <a:spLocks noChangeArrowheads="1"/>
          </p:cNvSpPr>
          <p:nvPr/>
        </p:nvSpPr>
        <p:spPr bwMode="auto">
          <a:xfrm>
            <a:off x="5365750" y="37904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1,3</a:t>
            </a:r>
          </a:p>
        </p:txBody>
      </p:sp>
      <p:sp>
        <p:nvSpPr>
          <p:cNvPr id="309277" name="Rectangle 29"/>
          <p:cNvSpPr>
            <a:spLocks noChangeArrowheads="1"/>
          </p:cNvSpPr>
          <p:nvPr/>
        </p:nvSpPr>
        <p:spPr bwMode="auto">
          <a:xfrm>
            <a:off x="6013450" y="37904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2,3</a:t>
            </a:r>
          </a:p>
        </p:txBody>
      </p:sp>
      <p:sp>
        <p:nvSpPr>
          <p:cNvPr id="309278" name="Rectangle 30"/>
          <p:cNvSpPr>
            <a:spLocks noChangeArrowheads="1"/>
          </p:cNvSpPr>
          <p:nvPr/>
        </p:nvSpPr>
        <p:spPr bwMode="auto">
          <a:xfrm>
            <a:off x="6661150" y="37904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2,4</a:t>
            </a:r>
          </a:p>
        </p:txBody>
      </p:sp>
      <p:sp>
        <p:nvSpPr>
          <p:cNvPr id="309279" name="Rectangle 31"/>
          <p:cNvSpPr>
            <a:spLocks noChangeArrowheads="1"/>
          </p:cNvSpPr>
          <p:nvPr/>
        </p:nvSpPr>
        <p:spPr bwMode="auto">
          <a:xfrm>
            <a:off x="7308850" y="37904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3,4</a:t>
            </a:r>
          </a:p>
        </p:txBody>
      </p:sp>
      <p:sp>
        <p:nvSpPr>
          <p:cNvPr id="309280" name="Rectangle 32"/>
          <p:cNvSpPr>
            <a:spLocks noChangeArrowheads="1"/>
          </p:cNvSpPr>
          <p:nvPr/>
        </p:nvSpPr>
        <p:spPr bwMode="auto">
          <a:xfrm>
            <a:off x="7956550" y="37904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4,1</a:t>
            </a:r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 flipH="1">
            <a:off x="4429125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2" name="Rectangle 34"/>
          <p:cNvSpPr>
            <a:spLocks noChangeArrowheads="1"/>
          </p:cNvSpPr>
          <p:nvPr/>
        </p:nvSpPr>
        <p:spPr bwMode="auto">
          <a:xfrm flipH="1">
            <a:off x="4860925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3" name="Oval 35"/>
          <p:cNvSpPr>
            <a:spLocks noChangeArrowheads="1"/>
          </p:cNvSpPr>
          <p:nvPr/>
        </p:nvSpPr>
        <p:spPr bwMode="auto">
          <a:xfrm flipH="1">
            <a:off x="5005388" y="5012780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4" name="Rectangle 36"/>
          <p:cNvSpPr>
            <a:spLocks noChangeArrowheads="1"/>
          </p:cNvSpPr>
          <p:nvPr/>
        </p:nvSpPr>
        <p:spPr bwMode="auto">
          <a:xfrm flipH="1">
            <a:off x="5292725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5" name="Oval 37"/>
          <p:cNvSpPr>
            <a:spLocks noChangeArrowheads="1"/>
          </p:cNvSpPr>
          <p:nvPr/>
        </p:nvSpPr>
        <p:spPr bwMode="auto">
          <a:xfrm flipH="1">
            <a:off x="5437188" y="5012780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6" name="Rectangle 38"/>
          <p:cNvSpPr>
            <a:spLocks noChangeArrowheads="1"/>
          </p:cNvSpPr>
          <p:nvPr/>
        </p:nvSpPr>
        <p:spPr bwMode="auto">
          <a:xfrm flipH="1">
            <a:off x="5724525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7" name="Rectangle 39"/>
          <p:cNvSpPr>
            <a:spLocks noChangeArrowheads="1"/>
          </p:cNvSpPr>
          <p:nvPr/>
        </p:nvSpPr>
        <p:spPr bwMode="auto">
          <a:xfrm flipH="1">
            <a:off x="6156325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8" name="Oval 40"/>
          <p:cNvSpPr>
            <a:spLocks noChangeArrowheads="1"/>
          </p:cNvSpPr>
          <p:nvPr/>
        </p:nvSpPr>
        <p:spPr bwMode="auto">
          <a:xfrm flipH="1">
            <a:off x="6300788" y="5012780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89" name="Rectangle 41"/>
          <p:cNvSpPr>
            <a:spLocks noChangeArrowheads="1"/>
          </p:cNvSpPr>
          <p:nvPr/>
        </p:nvSpPr>
        <p:spPr bwMode="auto">
          <a:xfrm flipH="1">
            <a:off x="6589713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0" name="Oval 42"/>
          <p:cNvSpPr>
            <a:spLocks noChangeArrowheads="1"/>
          </p:cNvSpPr>
          <p:nvPr/>
        </p:nvSpPr>
        <p:spPr bwMode="auto">
          <a:xfrm flipH="1">
            <a:off x="6734175" y="5012780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1" name="Rectangle 43"/>
          <p:cNvSpPr>
            <a:spLocks noChangeArrowheads="1"/>
          </p:cNvSpPr>
          <p:nvPr/>
        </p:nvSpPr>
        <p:spPr bwMode="auto">
          <a:xfrm flipH="1">
            <a:off x="7021513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2" name="Oval 44"/>
          <p:cNvSpPr>
            <a:spLocks noChangeArrowheads="1"/>
          </p:cNvSpPr>
          <p:nvPr/>
        </p:nvSpPr>
        <p:spPr bwMode="auto">
          <a:xfrm flipH="1">
            <a:off x="7165975" y="5012780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3" name="Rectangle 45"/>
          <p:cNvSpPr>
            <a:spLocks noChangeArrowheads="1"/>
          </p:cNvSpPr>
          <p:nvPr/>
        </p:nvSpPr>
        <p:spPr bwMode="auto">
          <a:xfrm flipH="1">
            <a:off x="7453313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4" name="Rectangle 46"/>
          <p:cNvSpPr>
            <a:spLocks noChangeArrowheads="1"/>
          </p:cNvSpPr>
          <p:nvPr/>
        </p:nvSpPr>
        <p:spPr bwMode="auto">
          <a:xfrm flipH="1">
            <a:off x="7885113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5" name="Rectangle 47"/>
          <p:cNvSpPr>
            <a:spLocks noChangeArrowheads="1"/>
          </p:cNvSpPr>
          <p:nvPr/>
        </p:nvSpPr>
        <p:spPr bwMode="auto">
          <a:xfrm flipH="1">
            <a:off x="8316913" y="486990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6" name="Oval 48"/>
          <p:cNvSpPr>
            <a:spLocks noChangeArrowheads="1"/>
          </p:cNvSpPr>
          <p:nvPr/>
        </p:nvSpPr>
        <p:spPr bwMode="auto">
          <a:xfrm flipH="1">
            <a:off x="8461375" y="5012780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97" name="Line 49"/>
          <p:cNvSpPr>
            <a:spLocks noChangeShapeType="1"/>
          </p:cNvSpPr>
          <p:nvPr/>
        </p:nvSpPr>
        <p:spPr bwMode="auto">
          <a:xfrm>
            <a:off x="4933950" y="4222205"/>
            <a:ext cx="14398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98" name="Line 50"/>
          <p:cNvSpPr>
            <a:spLocks noChangeShapeType="1"/>
          </p:cNvSpPr>
          <p:nvPr/>
        </p:nvSpPr>
        <p:spPr bwMode="auto">
          <a:xfrm flipH="1">
            <a:off x="5076825" y="4222205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99" name="Line 51"/>
          <p:cNvSpPr>
            <a:spLocks noChangeShapeType="1"/>
          </p:cNvSpPr>
          <p:nvPr/>
        </p:nvSpPr>
        <p:spPr bwMode="auto">
          <a:xfrm>
            <a:off x="6229350" y="4222205"/>
            <a:ext cx="10795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0" name="Line 52"/>
          <p:cNvSpPr>
            <a:spLocks noChangeShapeType="1"/>
          </p:cNvSpPr>
          <p:nvPr/>
        </p:nvSpPr>
        <p:spPr bwMode="auto">
          <a:xfrm flipH="1">
            <a:off x="6805613" y="4222205"/>
            <a:ext cx="71437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1" name="Line 53"/>
          <p:cNvSpPr>
            <a:spLocks noChangeShapeType="1"/>
          </p:cNvSpPr>
          <p:nvPr/>
        </p:nvSpPr>
        <p:spPr bwMode="auto">
          <a:xfrm flipH="1">
            <a:off x="5508625" y="4222205"/>
            <a:ext cx="20161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2" name="Line 54"/>
          <p:cNvSpPr>
            <a:spLocks noChangeShapeType="1"/>
          </p:cNvSpPr>
          <p:nvPr/>
        </p:nvSpPr>
        <p:spPr bwMode="auto">
          <a:xfrm>
            <a:off x="8174038" y="4222205"/>
            <a:ext cx="35877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3" name="Line 55"/>
          <p:cNvSpPr>
            <a:spLocks noChangeShapeType="1"/>
          </p:cNvSpPr>
          <p:nvPr/>
        </p:nvSpPr>
        <p:spPr bwMode="auto">
          <a:xfrm flipV="1">
            <a:off x="5076825" y="3430042"/>
            <a:ext cx="504825" cy="16557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4" name="Line 56"/>
          <p:cNvSpPr>
            <a:spLocks noChangeShapeType="1"/>
          </p:cNvSpPr>
          <p:nvPr/>
        </p:nvSpPr>
        <p:spPr bwMode="auto">
          <a:xfrm flipV="1">
            <a:off x="5508625" y="2709317"/>
            <a:ext cx="1512888" cy="23764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5" name="Line 57"/>
          <p:cNvSpPr>
            <a:spLocks noChangeShapeType="1"/>
          </p:cNvSpPr>
          <p:nvPr/>
        </p:nvSpPr>
        <p:spPr bwMode="auto">
          <a:xfrm flipH="1" flipV="1">
            <a:off x="5797550" y="2709317"/>
            <a:ext cx="576263" cy="23764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6" name="Line 58"/>
          <p:cNvSpPr>
            <a:spLocks noChangeShapeType="1"/>
          </p:cNvSpPr>
          <p:nvPr/>
        </p:nvSpPr>
        <p:spPr bwMode="auto">
          <a:xfrm flipH="1" flipV="1">
            <a:off x="6300788" y="3430042"/>
            <a:ext cx="504825" cy="16557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7" name="Line 59"/>
          <p:cNvSpPr>
            <a:spLocks noChangeShapeType="1"/>
          </p:cNvSpPr>
          <p:nvPr/>
        </p:nvSpPr>
        <p:spPr bwMode="auto">
          <a:xfrm flipH="1" flipV="1">
            <a:off x="6516688" y="2709317"/>
            <a:ext cx="720725" cy="23764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308" name="Line 60"/>
          <p:cNvSpPr>
            <a:spLocks noChangeShapeType="1"/>
          </p:cNvSpPr>
          <p:nvPr/>
        </p:nvSpPr>
        <p:spPr bwMode="auto">
          <a:xfrm flipH="1" flipV="1">
            <a:off x="7740650" y="2709317"/>
            <a:ext cx="792163" cy="23764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68647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3F6E4-C8FF-AC49-8EF6-082450278B3B}" type="slidenum">
              <a:rPr lang="de-DE"/>
              <a:pPr/>
              <a:t>38</a:t>
            </a:fld>
            <a:endParaRPr lang="de-DE"/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Breitensuche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2400" dirty="0" err="1"/>
              <a:t>Procedure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2"/>
                </a:solidFill>
              </a:rPr>
              <a:t>BFS</a:t>
            </a:r>
            <a:r>
              <a:rPr lang="de-DE" sz="2400" dirty="0"/>
              <a:t>(</a:t>
            </a:r>
            <a:r>
              <a:rPr lang="de-DE" sz="2400" dirty="0">
                <a:solidFill>
                  <a:schemeClr val="hlink"/>
                </a:solidFill>
              </a:rPr>
              <a:t>s</a:t>
            </a:r>
            <a:r>
              <a:rPr lang="de-DE" sz="2400" dirty="0"/>
              <a:t>: </a:t>
            </a:r>
            <a:r>
              <a:rPr lang="de-DE" sz="2400" dirty="0" err="1">
                <a:solidFill>
                  <a:schemeClr val="hlink"/>
                </a:solidFill>
              </a:rPr>
              <a:t>Node</a:t>
            </a:r>
            <a:r>
              <a:rPr lang="de-DE" sz="2400" dirty="0"/>
              <a:t>)</a:t>
            </a:r>
            <a:br>
              <a:rPr lang="de-DE" sz="2400" dirty="0"/>
            </a:br>
            <a:r>
              <a:rPr lang="de-DE" sz="2400" dirty="0">
                <a:solidFill>
                  <a:schemeClr val="hlink"/>
                </a:solidFill>
              </a:rPr>
              <a:t>d = &lt;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400" dirty="0">
                <a:solidFill>
                  <a:schemeClr val="hlink"/>
                </a:solidFill>
              </a:rPr>
              <a:t>,…,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400" dirty="0">
                <a:solidFill>
                  <a:schemeClr val="hlink"/>
                </a:solidFill>
              </a:rPr>
              <a:t>&gt;:</a:t>
            </a:r>
            <a:r>
              <a:rPr lang="de-DE" sz="2400" dirty="0"/>
              <a:t> Array </a:t>
            </a:r>
            <a:r>
              <a:rPr lang="de-DE" sz="2400" dirty="0">
                <a:solidFill>
                  <a:schemeClr val="hlink"/>
                </a:solidFill>
              </a:rPr>
              <a:t>[1..n]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hlink"/>
                </a:solidFill>
              </a:rPr>
              <a:t>N</a:t>
            </a:r>
            <a:br>
              <a:rPr lang="de-DE" sz="2400" dirty="0"/>
            </a:br>
            <a:r>
              <a:rPr lang="de-DE" sz="2400" dirty="0" err="1">
                <a:solidFill>
                  <a:schemeClr val="hlink"/>
                </a:solidFill>
              </a:rPr>
              <a:t>parent</a:t>
            </a:r>
            <a:r>
              <a:rPr lang="de-DE" sz="2400" dirty="0">
                <a:solidFill>
                  <a:schemeClr val="hlink"/>
                </a:solidFill>
              </a:rPr>
              <a:t> = &lt;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⊥</a:t>
            </a:r>
            <a:r>
              <a:rPr lang="de-DE" sz="2400" dirty="0">
                <a:solidFill>
                  <a:schemeClr val="hlink"/>
                </a:solidFill>
              </a:rPr>
              <a:t>,…,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 ⊥</a:t>
            </a:r>
            <a:r>
              <a:rPr lang="de-DE" sz="2400" dirty="0">
                <a:solidFill>
                  <a:schemeClr val="hlink"/>
                </a:solidFill>
              </a:rPr>
              <a:t>&gt;:</a:t>
            </a:r>
            <a:r>
              <a:rPr lang="de-DE" sz="2400" dirty="0"/>
              <a:t> Array </a:t>
            </a:r>
            <a:r>
              <a:rPr lang="de-DE" sz="2400" dirty="0">
                <a:solidFill>
                  <a:schemeClr val="hlink"/>
                </a:solidFill>
              </a:rPr>
              <a:t>[1..n]</a:t>
            </a:r>
            <a:r>
              <a:rPr lang="de-DE" sz="2400" dirty="0"/>
              <a:t> of </a:t>
            </a:r>
            <a:r>
              <a:rPr lang="de-DE" sz="2400" dirty="0" err="1">
                <a:solidFill>
                  <a:schemeClr val="hlink"/>
                </a:solidFill>
              </a:rPr>
              <a:t>Node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>
                <a:solidFill>
                  <a:schemeClr val="hlink"/>
                </a:solidFill>
              </a:rPr>
              <a:t>d[</a:t>
            </a:r>
            <a:r>
              <a:rPr lang="de-DE" sz="2400" dirty="0" err="1">
                <a:solidFill>
                  <a:schemeClr val="accent2"/>
                </a:solidFill>
              </a:rPr>
              <a:t>key</a:t>
            </a:r>
            <a:r>
              <a:rPr lang="de-DE" sz="2400" dirty="0">
                <a:solidFill>
                  <a:schemeClr val="hlink"/>
                </a:solidFill>
              </a:rPr>
              <a:t>(s)]:=0               </a:t>
            </a:r>
            <a:r>
              <a:rPr lang="de-DE" sz="2400" dirty="0">
                <a:solidFill>
                  <a:srgbClr val="FF0000"/>
                </a:solidFill>
              </a:rPr>
              <a:t>// s hat Distanz 0 zu sich</a:t>
            </a:r>
            <a:br>
              <a:rPr lang="de-DE" sz="2400" dirty="0"/>
            </a:br>
            <a:r>
              <a:rPr lang="de-DE" sz="2400" dirty="0" err="1">
                <a:solidFill>
                  <a:schemeClr val="hlink"/>
                </a:solidFill>
              </a:rPr>
              <a:t>parent</a:t>
            </a:r>
            <a:r>
              <a:rPr lang="de-DE" sz="2400" dirty="0">
                <a:solidFill>
                  <a:schemeClr val="hlink"/>
                </a:solidFill>
              </a:rPr>
              <a:t>[</a:t>
            </a:r>
            <a:r>
              <a:rPr lang="de-DE" sz="2400" dirty="0" err="1">
                <a:solidFill>
                  <a:schemeClr val="hlink"/>
                </a:solidFill>
              </a:rPr>
              <a:t>key</a:t>
            </a:r>
            <a:r>
              <a:rPr lang="de-DE" sz="2400" dirty="0">
                <a:solidFill>
                  <a:schemeClr val="hlink"/>
                </a:solidFill>
              </a:rPr>
              <a:t>(s)]:=s     </a:t>
            </a:r>
            <a:r>
              <a:rPr lang="de-DE" sz="2400" dirty="0">
                <a:solidFill>
                  <a:srgbClr val="FF0000"/>
                </a:solidFill>
              </a:rPr>
              <a:t>// s ist sein eigener Vater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 err="1">
                <a:solidFill>
                  <a:schemeClr val="hlink"/>
                </a:solidFill>
              </a:rPr>
              <a:t>q</a:t>
            </a:r>
            <a:r>
              <a:rPr lang="de-DE" sz="2400" dirty="0">
                <a:solidFill>
                  <a:schemeClr val="hlink"/>
                </a:solidFill>
              </a:rPr>
              <a:t>:=&lt;s&gt;: Queue         </a:t>
            </a:r>
            <a:r>
              <a:rPr lang="de-DE" sz="2400" dirty="0">
                <a:solidFill>
                  <a:srgbClr val="FF0000"/>
                </a:solidFill>
              </a:rPr>
              <a:t>// </a:t>
            </a:r>
            <a:r>
              <a:rPr lang="de-DE" sz="2400" dirty="0" err="1">
                <a:solidFill>
                  <a:srgbClr val="FF0000"/>
                </a:solidFill>
              </a:rPr>
              <a:t>q:Queue</a:t>
            </a:r>
            <a:r>
              <a:rPr lang="de-DE" sz="2400" dirty="0">
                <a:solidFill>
                  <a:srgbClr val="FF0000"/>
                </a:solidFill>
              </a:rPr>
              <a:t> zu besuchender Knoten</a:t>
            </a:r>
            <a:br>
              <a:rPr lang="de-DE" sz="2400" dirty="0"/>
            </a:br>
            <a:r>
              <a:rPr lang="de-DE" sz="2400" dirty="0" err="1"/>
              <a:t>while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not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333398"/>
                </a:solidFill>
              </a:rPr>
              <a:t>mtQueue</a:t>
            </a:r>
            <a:r>
              <a:rPr lang="de-DE" sz="2400" dirty="0">
                <a:solidFill>
                  <a:srgbClr val="333398"/>
                </a:solidFill>
              </a:rPr>
              <a:t>?</a:t>
            </a:r>
            <a:r>
              <a:rPr lang="de-DE" sz="2400" dirty="0"/>
              <a:t>(</a:t>
            </a:r>
            <a:r>
              <a:rPr lang="de-DE" sz="2400" dirty="0" err="1">
                <a:solidFill>
                  <a:schemeClr val="hlink"/>
                </a:solidFill>
              </a:rPr>
              <a:t>q</a:t>
            </a:r>
            <a:r>
              <a:rPr lang="de-DE" sz="2400" dirty="0"/>
              <a:t>) do       </a:t>
            </a:r>
            <a:r>
              <a:rPr lang="de-DE" sz="2400" dirty="0">
                <a:solidFill>
                  <a:srgbClr val="FF0000"/>
                </a:solidFill>
              </a:rPr>
              <a:t>// solange </a:t>
            </a:r>
            <a:r>
              <a:rPr lang="de-DE" sz="2400" dirty="0" err="1">
                <a:solidFill>
                  <a:srgbClr val="FF0000"/>
                </a:solidFill>
              </a:rPr>
              <a:t>q</a:t>
            </a:r>
            <a:r>
              <a:rPr lang="de-DE" sz="2400" dirty="0">
                <a:solidFill>
                  <a:srgbClr val="FF0000"/>
                </a:solidFill>
              </a:rPr>
              <a:t> nicht leer</a:t>
            </a:r>
            <a:br>
              <a:rPr lang="de-DE" sz="2400" dirty="0"/>
            </a:br>
            <a:r>
              <a:rPr lang="de-DE" sz="2400" dirty="0"/>
              <a:t>    </a:t>
            </a:r>
            <a:r>
              <a:rPr lang="de-DE" sz="2400" dirty="0" err="1">
                <a:solidFill>
                  <a:schemeClr val="hlink"/>
                </a:solidFill>
              </a:rPr>
              <a:t>u</a:t>
            </a:r>
            <a:r>
              <a:rPr lang="de-DE" sz="2400" dirty="0">
                <a:solidFill>
                  <a:schemeClr val="hlink"/>
                </a:solidFill>
              </a:rPr>
              <a:t>:= </a:t>
            </a:r>
            <a:r>
              <a:rPr lang="de-DE" sz="2400" dirty="0" err="1">
                <a:solidFill>
                  <a:schemeClr val="accent2"/>
                </a:solidFill>
              </a:rPr>
              <a:t>dequeue</a:t>
            </a:r>
            <a:r>
              <a:rPr lang="de-DE" sz="2400" dirty="0">
                <a:solidFill>
                  <a:schemeClr val="hlink"/>
                </a:solidFill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q</a:t>
            </a:r>
            <a:r>
              <a:rPr lang="de-DE" sz="2400" dirty="0">
                <a:solidFill>
                  <a:schemeClr val="hlink"/>
                </a:solidFill>
              </a:rPr>
              <a:t>)    </a:t>
            </a:r>
            <a:r>
              <a:rPr lang="de-DE" sz="2400" dirty="0">
                <a:solidFill>
                  <a:srgbClr val="FF0000"/>
                </a:solidFill>
              </a:rPr>
              <a:t>// nimm Knoten nach FIFO-Regel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/>
              <a:t>    </a:t>
            </a:r>
            <a:r>
              <a:rPr lang="de-DE" sz="2400" dirty="0" err="1"/>
              <a:t>foreach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hlink"/>
                </a:solidFill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u,v</a:t>
            </a:r>
            <a:r>
              <a:rPr lang="de-DE" sz="2400" dirty="0">
                <a:solidFill>
                  <a:schemeClr val="hlink"/>
                </a:solidFill>
              </a:rPr>
              <a:t>)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400" dirty="0">
                <a:solidFill>
                  <a:schemeClr val="hlink"/>
                </a:solidFill>
              </a:rPr>
              <a:t> E</a:t>
            </a:r>
            <a:r>
              <a:rPr lang="de-DE" sz="2400" dirty="0"/>
              <a:t> do</a:t>
            </a:r>
            <a:br>
              <a:rPr lang="de-DE" sz="2400" dirty="0"/>
            </a:br>
            <a:r>
              <a:rPr lang="de-DE" sz="2400" dirty="0"/>
              <a:t>       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hlink"/>
                </a:solidFill>
              </a:rPr>
              <a:t>parent</a:t>
            </a:r>
            <a:r>
              <a:rPr lang="de-DE" sz="2400" dirty="0">
                <a:solidFill>
                  <a:schemeClr val="hlink"/>
                </a:solidFill>
              </a:rPr>
              <a:t>[</a:t>
            </a:r>
            <a:r>
              <a:rPr lang="de-DE" sz="2400" dirty="0" err="1">
                <a:solidFill>
                  <a:schemeClr val="hlink"/>
                </a:solidFill>
              </a:rPr>
              <a:t>key</a:t>
            </a:r>
            <a:r>
              <a:rPr lang="de-DE" sz="2400" dirty="0">
                <a:solidFill>
                  <a:schemeClr val="hlink"/>
                </a:solidFill>
              </a:rPr>
              <a:t>(</a:t>
            </a:r>
            <a:r>
              <a:rPr lang="de-DE" sz="2400">
                <a:solidFill>
                  <a:schemeClr val="hlink"/>
                </a:solidFill>
              </a:rPr>
              <a:t>v)]=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⊥</a:t>
            </a:r>
            <a:r>
              <a:rPr lang="de-DE" sz="2400" dirty="0"/>
              <a:t> </a:t>
            </a:r>
            <a:r>
              <a:rPr lang="de-DE" sz="2400" dirty="0" err="1"/>
              <a:t>then</a:t>
            </a:r>
            <a:r>
              <a:rPr lang="de-DE" sz="2400" dirty="0"/>
              <a:t>  </a:t>
            </a:r>
            <a:r>
              <a:rPr lang="de-DE" sz="2400" dirty="0">
                <a:solidFill>
                  <a:srgbClr val="FF0000"/>
                </a:solidFill>
              </a:rPr>
              <a:t>// v schon besucht?</a:t>
            </a:r>
            <a:br>
              <a:rPr lang="de-DE" sz="2400" dirty="0">
                <a:solidFill>
                  <a:srgbClr val="FF0000"/>
                </a:solidFill>
              </a:rPr>
            </a:br>
            <a:r>
              <a:rPr lang="de-DE" sz="2400" dirty="0">
                <a:solidFill>
                  <a:srgbClr val="FF0000"/>
                </a:solidFill>
              </a:rPr>
              <a:t>            </a:t>
            </a:r>
            <a:r>
              <a:rPr lang="de-DE" sz="2400" dirty="0" err="1">
                <a:solidFill>
                  <a:schemeClr val="accent2"/>
                </a:solidFill>
              </a:rPr>
              <a:t>enqueue</a:t>
            </a:r>
            <a:r>
              <a:rPr lang="de-DE" sz="2400" dirty="0">
                <a:solidFill>
                  <a:schemeClr val="hlink"/>
                </a:solidFill>
              </a:rPr>
              <a:t>(v, </a:t>
            </a:r>
            <a:r>
              <a:rPr lang="de-DE" sz="2400" dirty="0" err="1">
                <a:solidFill>
                  <a:schemeClr val="hlink"/>
                </a:solidFill>
              </a:rPr>
              <a:t>q</a:t>
            </a:r>
            <a:r>
              <a:rPr lang="de-DE" sz="2400" dirty="0">
                <a:solidFill>
                  <a:schemeClr val="hlink"/>
                </a:solidFill>
              </a:rPr>
              <a:t>)  </a:t>
            </a:r>
            <a:r>
              <a:rPr lang="de-DE" sz="2400" dirty="0">
                <a:solidFill>
                  <a:srgbClr val="FF0000"/>
                </a:solidFill>
              </a:rPr>
              <a:t>// nein, dann in </a:t>
            </a:r>
            <a:r>
              <a:rPr lang="de-DE" sz="2400" dirty="0" err="1">
                <a:solidFill>
                  <a:srgbClr val="FF0000"/>
                </a:solidFill>
              </a:rPr>
              <a:t>q</a:t>
            </a:r>
            <a:r>
              <a:rPr lang="de-DE" sz="2400" dirty="0">
                <a:solidFill>
                  <a:srgbClr val="FF0000"/>
                </a:solidFill>
              </a:rPr>
              <a:t> hinten einfügen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>
                <a:solidFill>
                  <a:schemeClr val="hlink"/>
                </a:solidFill>
              </a:rPr>
              <a:t>            d[</a:t>
            </a:r>
            <a:r>
              <a:rPr lang="de-DE" sz="2400" dirty="0" err="1">
                <a:solidFill>
                  <a:schemeClr val="hlink"/>
                </a:solidFill>
              </a:rPr>
              <a:t>key</a:t>
            </a:r>
            <a:r>
              <a:rPr lang="de-DE" sz="2400" dirty="0">
                <a:solidFill>
                  <a:schemeClr val="hlink"/>
                </a:solidFill>
              </a:rPr>
              <a:t>(v)]:=d[</a:t>
            </a:r>
            <a:r>
              <a:rPr lang="de-DE" sz="2400" dirty="0" err="1">
                <a:solidFill>
                  <a:schemeClr val="hlink"/>
                </a:solidFill>
              </a:rPr>
              <a:t>key</a:t>
            </a:r>
            <a:r>
              <a:rPr lang="de-DE" sz="2400" dirty="0">
                <a:solidFill>
                  <a:schemeClr val="hlink"/>
                </a:solidFill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u</a:t>
            </a:r>
            <a:r>
              <a:rPr lang="de-DE" sz="2400" dirty="0">
                <a:solidFill>
                  <a:schemeClr val="hlink"/>
                </a:solidFill>
              </a:rPr>
              <a:t>)]+1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>
                <a:solidFill>
                  <a:schemeClr val="hlink"/>
                </a:solidFill>
              </a:rPr>
              <a:t>            </a:t>
            </a:r>
            <a:r>
              <a:rPr lang="de-DE" sz="2400" dirty="0" err="1">
                <a:solidFill>
                  <a:schemeClr val="hlink"/>
                </a:solidFill>
              </a:rPr>
              <a:t>parent</a:t>
            </a:r>
            <a:r>
              <a:rPr lang="de-DE" sz="2400" dirty="0">
                <a:solidFill>
                  <a:schemeClr val="hlink"/>
                </a:solidFill>
              </a:rPr>
              <a:t>[</a:t>
            </a:r>
            <a:r>
              <a:rPr lang="de-DE" sz="2400" dirty="0" err="1">
                <a:solidFill>
                  <a:schemeClr val="hlink"/>
                </a:solidFill>
              </a:rPr>
              <a:t>key</a:t>
            </a:r>
            <a:r>
              <a:rPr lang="de-DE" sz="2400" dirty="0">
                <a:solidFill>
                  <a:schemeClr val="hlink"/>
                </a:solidFill>
              </a:rPr>
              <a:t>(v)]:=</a:t>
            </a:r>
            <a:r>
              <a:rPr lang="de-DE" sz="2400" dirty="0" err="1">
                <a:solidFill>
                  <a:schemeClr val="hlink"/>
                </a:solidFill>
              </a:rPr>
              <a:t>u</a:t>
            </a:r>
            <a:endParaRPr lang="de-DE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9900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CAC2-6E0A-094C-8F36-C408AE51561C}" type="slidenum">
              <a:rPr lang="de-DE"/>
              <a:pPr/>
              <a:t>39</a:t>
            </a:fld>
            <a:endParaRPr lang="de-DE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BFS(b)</a:t>
            </a:r>
          </a:p>
        </p:txBody>
      </p:sp>
      <p:sp>
        <p:nvSpPr>
          <p:cNvPr id="342019" name="Oval 3"/>
          <p:cNvSpPr>
            <a:spLocks noChangeArrowheads="1"/>
          </p:cNvSpPr>
          <p:nvPr/>
        </p:nvSpPr>
        <p:spPr bwMode="auto">
          <a:xfrm>
            <a:off x="1763713" y="486886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a</a:t>
            </a:r>
          </a:p>
        </p:txBody>
      </p:sp>
      <p:sp>
        <p:nvSpPr>
          <p:cNvPr id="342020" name="Oval 4"/>
          <p:cNvSpPr>
            <a:spLocks noChangeArrowheads="1"/>
          </p:cNvSpPr>
          <p:nvPr/>
        </p:nvSpPr>
        <p:spPr bwMode="auto">
          <a:xfrm>
            <a:off x="2987675" y="4149725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c</a:t>
            </a:r>
          </a:p>
        </p:txBody>
      </p:sp>
      <p:sp>
        <p:nvSpPr>
          <p:cNvPr id="342021" name="Oval 5"/>
          <p:cNvSpPr>
            <a:spLocks noChangeArrowheads="1"/>
          </p:cNvSpPr>
          <p:nvPr/>
        </p:nvSpPr>
        <p:spPr bwMode="auto">
          <a:xfrm>
            <a:off x="4211638" y="350043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f</a:t>
            </a:r>
          </a:p>
        </p:txBody>
      </p:sp>
      <p:sp>
        <p:nvSpPr>
          <p:cNvPr id="342022" name="Oval 6"/>
          <p:cNvSpPr>
            <a:spLocks noChangeArrowheads="1"/>
          </p:cNvSpPr>
          <p:nvPr/>
        </p:nvSpPr>
        <p:spPr bwMode="auto">
          <a:xfrm>
            <a:off x="5508625" y="2781300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</a:t>
            </a:r>
          </a:p>
        </p:txBody>
      </p:sp>
      <p:sp>
        <p:nvSpPr>
          <p:cNvPr id="342023" name="Oval 7"/>
          <p:cNvSpPr>
            <a:spLocks noChangeArrowheads="1"/>
          </p:cNvSpPr>
          <p:nvPr/>
        </p:nvSpPr>
        <p:spPr bwMode="auto">
          <a:xfrm>
            <a:off x="6804025" y="2133600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i</a:t>
            </a:r>
          </a:p>
        </p:txBody>
      </p:sp>
      <p:sp>
        <p:nvSpPr>
          <p:cNvPr id="342024" name="Line 8"/>
          <p:cNvSpPr>
            <a:spLocks noChangeShapeType="1"/>
          </p:cNvSpPr>
          <p:nvPr/>
        </p:nvSpPr>
        <p:spPr bwMode="auto">
          <a:xfrm flipV="1">
            <a:off x="2268538" y="4508500"/>
            <a:ext cx="719137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2025" name="Line 9"/>
          <p:cNvSpPr>
            <a:spLocks noChangeShapeType="1"/>
          </p:cNvSpPr>
          <p:nvPr/>
        </p:nvSpPr>
        <p:spPr bwMode="auto">
          <a:xfrm flipV="1">
            <a:off x="3492500" y="3860800"/>
            <a:ext cx="719138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2026" name="Line 10"/>
          <p:cNvSpPr>
            <a:spLocks noChangeShapeType="1"/>
          </p:cNvSpPr>
          <p:nvPr/>
        </p:nvSpPr>
        <p:spPr bwMode="auto">
          <a:xfrm flipV="1">
            <a:off x="4716463" y="3213100"/>
            <a:ext cx="7921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2027" name="Line 11"/>
          <p:cNvSpPr>
            <a:spLocks noChangeShapeType="1"/>
          </p:cNvSpPr>
          <p:nvPr/>
        </p:nvSpPr>
        <p:spPr bwMode="auto">
          <a:xfrm flipV="1">
            <a:off x="6011863" y="2492375"/>
            <a:ext cx="865187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2028" name="Oval 12"/>
          <p:cNvSpPr>
            <a:spLocks noChangeArrowheads="1"/>
          </p:cNvSpPr>
          <p:nvPr/>
        </p:nvSpPr>
        <p:spPr bwMode="auto">
          <a:xfrm>
            <a:off x="4211638" y="234950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h</a:t>
            </a:r>
          </a:p>
        </p:txBody>
      </p:sp>
      <p:sp>
        <p:nvSpPr>
          <p:cNvPr id="342029" name="Line 13"/>
          <p:cNvSpPr>
            <a:spLocks noChangeShapeType="1"/>
          </p:cNvSpPr>
          <p:nvPr/>
        </p:nvSpPr>
        <p:spPr bwMode="auto">
          <a:xfrm flipH="1" flipV="1">
            <a:off x="4716463" y="2636838"/>
            <a:ext cx="7921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2030" name="Line 14"/>
          <p:cNvSpPr>
            <a:spLocks noChangeShapeType="1"/>
          </p:cNvSpPr>
          <p:nvPr/>
        </p:nvSpPr>
        <p:spPr bwMode="auto">
          <a:xfrm flipH="1">
            <a:off x="4427538" y="2852738"/>
            <a:ext cx="730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2031" name="Oval 15"/>
          <p:cNvSpPr>
            <a:spLocks noChangeArrowheads="1"/>
          </p:cNvSpPr>
          <p:nvPr/>
        </p:nvSpPr>
        <p:spPr bwMode="auto">
          <a:xfrm>
            <a:off x="2916238" y="263683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</a:p>
        </p:txBody>
      </p:sp>
      <p:sp>
        <p:nvSpPr>
          <p:cNvPr id="342032" name="Oval 16"/>
          <p:cNvSpPr>
            <a:spLocks noChangeArrowheads="1"/>
          </p:cNvSpPr>
          <p:nvPr/>
        </p:nvSpPr>
        <p:spPr bwMode="auto">
          <a:xfrm>
            <a:off x="1692275" y="2133600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</a:p>
        </p:txBody>
      </p:sp>
      <p:sp>
        <p:nvSpPr>
          <p:cNvPr id="342033" name="Line 17"/>
          <p:cNvSpPr>
            <a:spLocks noChangeShapeType="1"/>
          </p:cNvSpPr>
          <p:nvPr/>
        </p:nvSpPr>
        <p:spPr bwMode="auto">
          <a:xfrm flipV="1">
            <a:off x="3203575" y="3141663"/>
            <a:ext cx="0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2034" name="Line 18"/>
          <p:cNvSpPr>
            <a:spLocks noChangeShapeType="1"/>
          </p:cNvSpPr>
          <p:nvPr/>
        </p:nvSpPr>
        <p:spPr bwMode="auto">
          <a:xfrm flipH="1" flipV="1">
            <a:off x="2051050" y="2636838"/>
            <a:ext cx="1008063" cy="1512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2035" name="Line 19"/>
          <p:cNvSpPr>
            <a:spLocks noChangeShapeType="1"/>
          </p:cNvSpPr>
          <p:nvPr/>
        </p:nvSpPr>
        <p:spPr bwMode="auto">
          <a:xfrm>
            <a:off x="1908175" y="2636838"/>
            <a:ext cx="71438" cy="2232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2036" name="Line 20"/>
          <p:cNvSpPr>
            <a:spLocks noChangeShapeType="1"/>
          </p:cNvSpPr>
          <p:nvPr/>
        </p:nvSpPr>
        <p:spPr bwMode="auto">
          <a:xfrm flipH="1" flipV="1">
            <a:off x="2195513" y="2420938"/>
            <a:ext cx="792162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342037" name="AutoShape 21"/>
          <p:cNvCxnSpPr>
            <a:cxnSpLocks noChangeShapeType="1"/>
            <a:stCxn id="342022" idx="0"/>
            <a:endCxn id="342031" idx="0"/>
          </p:cNvCxnSpPr>
          <p:nvPr/>
        </p:nvCxnSpPr>
        <p:spPr bwMode="auto">
          <a:xfrm rot="5400000" flipH="1">
            <a:off x="4392613" y="1412875"/>
            <a:ext cx="144462" cy="2592388"/>
          </a:xfrm>
          <a:prstGeom prst="curvedConnector3">
            <a:avLst>
              <a:gd name="adj1" fmla="val 54725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42038" name="Oval 22"/>
          <p:cNvSpPr>
            <a:spLocks noChangeArrowheads="1"/>
          </p:cNvSpPr>
          <p:nvPr/>
        </p:nvSpPr>
        <p:spPr bwMode="auto">
          <a:xfrm>
            <a:off x="4140200" y="4868863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b</a:t>
            </a:r>
          </a:p>
        </p:txBody>
      </p:sp>
      <p:sp>
        <p:nvSpPr>
          <p:cNvPr id="342039" name="Line 23"/>
          <p:cNvSpPr>
            <a:spLocks noChangeShapeType="1"/>
          </p:cNvSpPr>
          <p:nvPr/>
        </p:nvSpPr>
        <p:spPr bwMode="auto">
          <a:xfrm flipH="1" flipV="1">
            <a:off x="3492500" y="4508500"/>
            <a:ext cx="647700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2040" name="Oval 24"/>
          <p:cNvSpPr>
            <a:spLocks noChangeArrowheads="1"/>
          </p:cNvSpPr>
          <p:nvPr/>
        </p:nvSpPr>
        <p:spPr bwMode="auto">
          <a:xfrm>
            <a:off x="755650" y="5876925"/>
            <a:ext cx="503238" cy="5032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2041" name="Text Box 25"/>
          <p:cNvSpPr txBox="1">
            <a:spLocks noChangeArrowheads="1"/>
          </p:cNvSpPr>
          <p:nvPr/>
        </p:nvSpPr>
        <p:spPr bwMode="auto">
          <a:xfrm>
            <a:off x="1258888" y="5876925"/>
            <a:ext cx="2827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: besucht, noch in </a:t>
            </a:r>
            <a:r>
              <a:rPr lang="de-DE" sz="2400">
                <a:solidFill>
                  <a:schemeClr val="hlink"/>
                </a:solidFill>
              </a:rPr>
              <a:t>q</a:t>
            </a:r>
          </a:p>
        </p:txBody>
      </p:sp>
      <p:sp>
        <p:nvSpPr>
          <p:cNvPr id="342042" name="Oval 26"/>
          <p:cNvSpPr>
            <a:spLocks noChangeArrowheads="1"/>
          </p:cNvSpPr>
          <p:nvPr/>
        </p:nvSpPr>
        <p:spPr bwMode="auto">
          <a:xfrm>
            <a:off x="4356100" y="5876925"/>
            <a:ext cx="503238" cy="50323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42043" name="Text Box 27"/>
          <p:cNvSpPr txBox="1">
            <a:spLocks noChangeArrowheads="1"/>
          </p:cNvSpPr>
          <p:nvPr/>
        </p:nvSpPr>
        <p:spPr bwMode="auto">
          <a:xfrm>
            <a:off x="4859338" y="5876925"/>
            <a:ext cx="3589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: besucht, nicht mehr in </a:t>
            </a:r>
            <a:r>
              <a:rPr lang="de-DE" sz="2400">
                <a:solidFill>
                  <a:schemeClr val="hlink"/>
                </a:solidFill>
              </a:rPr>
              <a:t>q</a:t>
            </a:r>
          </a:p>
        </p:txBody>
      </p:sp>
      <p:sp>
        <p:nvSpPr>
          <p:cNvPr id="342044" name="Text Box 28"/>
          <p:cNvSpPr txBox="1">
            <a:spLocks noChangeArrowheads="1"/>
          </p:cNvSpPr>
          <p:nvPr/>
        </p:nvSpPr>
        <p:spPr bwMode="auto">
          <a:xfrm>
            <a:off x="4643438" y="4941888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(0,b)</a:t>
            </a:r>
          </a:p>
        </p:txBody>
      </p:sp>
      <p:sp>
        <p:nvSpPr>
          <p:cNvPr id="342045" name="Text Box 29"/>
          <p:cNvSpPr txBox="1">
            <a:spLocks noChangeArrowheads="1"/>
          </p:cNvSpPr>
          <p:nvPr/>
        </p:nvSpPr>
        <p:spPr bwMode="auto">
          <a:xfrm>
            <a:off x="2916238" y="4652963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(1,b)</a:t>
            </a:r>
          </a:p>
        </p:txBody>
      </p:sp>
      <p:sp>
        <p:nvSpPr>
          <p:cNvPr id="342046" name="Text Box 30"/>
          <p:cNvSpPr txBox="1">
            <a:spLocks noChangeArrowheads="1"/>
          </p:cNvSpPr>
          <p:nvPr/>
        </p:nvSpPr>
        <p:spPr bwMode="auto">
          <a:xfrm>
            <a:off x="1042988" y="494188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(2,c)</a:t>
            </a:r>
          </a:p>
        </p:txBody>
      </p:sp>
      <p:sp>
        <p:nvSpPr>
          <p:cNvPr id="342047" name="Text Box 31"/>
          <p:cNvSpPr txBox="1">
            <a:spLocks noChangeArrowheads="1"/>
          </p:cNvSpPr>
          <p:nvPr/>
        </p:nvSpPr>
        <p:spPr bwMode="auto">
          <a:xfrm>
            <a:off x="1042988" y="21336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(2,c)</a:t>
            </a:r>
          </a:p>
        </p:txBody>
      </p:sp>
      <p:sp>
        <p:nvSpPr>
          <p:cNvPr id="342048" name="Text Box 32"/>
          <p:cNvSpPr txBox="1">
            <a:spLocks noChangeArrowheads="1"/>
          </p:cNvSpPr>
          <p:nvPr/>
        </p:nvSpPr>
        <p:spPr bwMode="auto">
          <a:xfrm>
            <a:off x="3276600" y="242093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(2,c)</a:t>
            </a:r>
          </a:p>
        </p:txBody>
      </p:sp>
      <p:sp>
        <p:nvSpPr>
          <p:cNvPr id="342049" name="Text Box 33"/>
          <p:cNvSpPr txBox="1">
            <a:spLocks noChangeArrowheads="1"/>
          </p:cNvSpPr>
          <p:nvPr/>
        </p:nvSpPr>
        <p:spPr bwMode="auto">
          <a:xfrm>
            <a:off x="4211638" y="400526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(2,c)</a:t>
            </a:r>
          </a:p>
        </p:txBody>
      </p:sp>
      <p:sp>
        <p:nvSpPr>
          <p:cNvPr id="342050" name="Text Box 34"/>
          <p:cNvSpPr txBox="1">
            <a:spLocks noChangeArrowheads="1"/>
          </p:cNvSpPr>
          <p:nvPr/>
        </p:nvSpPr>
        <p:spPr bwMode="auto">
          <a:xfrm>
            <a:off x="5508625" y="3284538"/>
            <a:ext cx="590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(3,f)</a:t>
            </a:r>
          </a:p>
        </p:txBody>
      </p:sp>
      <p:sp>
        <p:nvSpPr>
          <p:cNvPr id="342051" name="Text Box 35"/>
          <p:cNvSpPr txBox="1">
            <a:spLocks noChangeArrowheads="1"/>
          </p:cNvSpPr>
          <p:nvPr/>
        </p:nvSpPr>
        <p:spPr bwMode="auto">
          <a:xfrm>
            <a:off x="4500563" y="27813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(4,g)</a:t>
            </a:r>
          </a:p>
        </p:txBody>
      </p:sp>
      <p:sp>
        <p:nvSpPr>
          <p:cNvPr id="342052" name="Text Box 36"/>
          <p:cNvSpPr txBox="1">
            <a:spLocks noChangeArrowheads="1"/>
          </p:cNvSpPr>
          <p:nvPr/>
        </p:nvSpPr>
        <p:spPr bwMode="auto">
          <a:xfrm>
            <a:off x="6732588" y="2636838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(4,g)</a:t>
            </a:r>
          </a:p>
        </p:txBody>
      </p:sp>
      <p:sp>
        <p:nvSpPr>
          <p:cNvPr id="342053" name="Text Box 37"/>
          <p:cNvSpPr txBox="1">
            <a:spLocks noChangeArrowheads="1"/>
          </p:cNvSpPr>
          <p:nvPr/>
        </p:nvSpPr>
        <p:spPr bwMode="auto">
          <a:xfrm>
            <a:off x="5364163" y="4221163"/>
            <a:ext cx="3062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hlink"/>
                </a:solidFill>
              </a:rPr>
              <a:t>(d[v],parent[v])-</a:t>
            </a:r>
            <a:r>
              <a:rPr lang="de-DE" sz="2400"/>
              <a:t>Werte</a:t>
            </a:r>
          </a:p>
        </p:txBody>
      </p:sp>
    </p:spTree>
    <p:extLst>
      <p:ext uri="{BB962C8B-B14F-4D97-AF65-F5344CB8AC3E}">
        <p14:creationId xmlns:p14="http://schemas.microsoft.com/office/powerpoint/2010/main" val="236634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3420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3420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3420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42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1000" fill="hold"/>
                                        <p:tgtEl>
                                          <p:spTgt spid="3420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3420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3420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1000" fill="hold"/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2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1000" fill="hold"/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1000" fill="hold"/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42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1000" fill="hold"/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2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1000" fill="hold"/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1" dur="1000" fill="hold"/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4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1000" fill="hold"/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9" dur="1000" fill="hold"/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4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1000" fill="hold"/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1000" fill="hold"/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000" fill="hold"/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1000" fill="hold"/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1000" fill="hold"/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1000" fill="hold"/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1000" fill="hold"/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1000" fill="hold"/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1000" fill="hold"/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1000" fill="hold"/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1000" fill="hold"/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1000" fill="hold"/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1000" fill="hold"/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8" dur="1000" fill="hold"/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1000" fill="hold"/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1000" fill="hold"/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7" dur="1000" fill="hold"/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1000" fill="hold"/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2" dur="1000" fill="hold"/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4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1000" fill="hold"/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0" dur="1000" fill="hold"/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1000" fill="hold"/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4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1000" fill="hold"/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1000" fill="hold"/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1000" fill="hold"/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1000" fill="hold"/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44" grpId="0"/>
      <p:bldP spid="342045" grpId="0"/>
      <p:bldP spid="342046" grpId="0"/>
      <p:bldP spid="342047" grpId="0"/>
      <p:bldP spid="342048" grpId="0"/>
      <p:bldP spid="342049" grpId="0"/>
      <p:bldP spid="342050" grpId="0"/>
      <p:bldP spid="342051" grpId="0"/>
      <p:bldP spid="3420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947C-EB9F-694B-8B3C-0FB1998A8715}" type="slidenum">
              <a:rPr lang="de-DE"/>
              <a:pPr/>
              <a:t>4</a:t>
            </a:fld>
            <a:endParaRPr lang="de-DE"/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Graphen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 dirty="0" err="1">
                <a:solidFill>
                  <a:schemeClr val="accent2"/>
                </a:solidFill>
              </a:rPr>
              <a:t>Ungerichteter</a:t>
            </a:r>
            <a:r>
              <a:rPr lang="de-DE" sz="2800" dirty="0">
                <a:solidFill>
                  <a:schemeClr val="accent2"/>
                </a:solidFill>
              </a:rPr>
              <a:t> Graph:</a:t>
            </a:r>
            <a:r>
              <a:rPr lang="de-DE" sz="2800" dirty="0"/>
              <a:t> Kante repräsentiert durch Menge </a:t>
            </a:r>
            <a:r>
              <a:rPr lang="de-DE" sz="2800" dirty="0">
                <a:solidFill>
                  <a:schemeClr val="hlink"/>
                </a:solidFill>
              </a:rPr>
              <a:t>{</a:t>
            </a:r>
            <a:r>
              <a:rPr lang="de-DE" sz="2800" dirty="0" err="1">
                <a:solidFill>
                  <a:schemeClr val="hlink"/>
                </a:solidFill>
              </a:rPr>
              <a:t>v,w</a:t>
            </a:r>
            <a:r>
              <a:rPr lang="de-DE" sz="2800" dirty="0">
                <a:solidFill>
                  <a:schemeClr val="hlink"/>
                </a:solidFill>
              </a:rPr>
              <a:t>}</a:t>
            </a:r>
            <a:r>
              <a:rPr lang="de-DE" sz="2800" dirty="0"/>
              <a:t> mit </a:t>
            </a:r>
            <a:r>
              <a:rPr lang="de-DE" sz="2800" dirty="0">
                <a:solidFill>
                  <a:schemeClr val="hlink"/>
                </a:solidFill>
              </a:rPr>
              <a:t>v, 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 err="1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800" dirty="0" err="1">
                <a:solidFill>
                  <a:schemeClr val="hlink"/>
                </a:solidFill>
              </a:rPr>
              <a:t>V</a:t>
            </a:r>
            <a:endParaRPr lang="de-DE" sz="2800" dirty="0">
              <a:solidFill>
                <a:schemeClr val="hlink"/>
              </a:solidFill>
            </a:endParaRPr>
          </a:p>
          <a:p>
            <a:r>
              <a:rPr lang="de-DE" sz="2800" dirty="0">
                <a:solidFill>
                  <a:schemeClr val="accent2"/>
                </a:solidFill>
              </a:rPr>
              <a:t>Gerichteter Graph:</a:t>
            </a:r>
            <a:r>
              <a:rPr lang="de-DE" sz="2800" dirty="0"/>
              <a:t> Kante repräsentiert </a:t>
            </a:r>
            <a:r>
              <a:rPr lang="de-DE" sz="2800" dirty="0" err="1"/>
              <a:t>duch</a:t>
            </a:r>
            <a:r>
              <a:rPr lang="de-DE" sz="2800" dirty="0"/>
              <a:t> Paar 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v,w</a:t>
            </a:r>
            <a:r>
              <a:rPr lang="de-DE" sz="2800" dirty="0">
                <a:solidFill>
                  <a:schemeClr val="hlink"/>
                </a:solidFill>
              </a:rPr>
              <a:t>)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800" dirty="0">
                <a:solidFill>
                  <a:schemeClr val="hlink"/>
                </a:solidFill>
              </a:rPr>
              <a:t> V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×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  <a:r>
              <a:rPr lang="de-DE" sz="2800" dirty="0"/>
              <a:t>  (bedeutet  v        </a:t>
            </a:r>
            <a:r>
              <a:rPr lang="de-DE" sz="2800" dirty="0" err="1"/>
              <a:t>w</a:t>
            </a:r>
            <a:r>
              <a:rPr lang="de-DE" sz="2800" dirty="0"/>
              <a:t> )</a:t>
            </a:r>
            <a:r>
              <a:rPr lang="de-DE" dirty="0"/>
              <a:t> </a:t>
            </a:r>
            <a:endParaRPr lang="de-DE" dirty="0">
              <a:solidFill>
                <a:schemeClr val="hlink"/>
              </a:solidFill>
            </a:endParaRPr>
          </a:p>
        </p:txBody>
      </p:sp>
      <p:sp>
        <p:nvSpPr>
          <p:cNvPr id="290821" name="Line 5"/>
          <p:cNvSpPr>
            <a:spLocks noChangeShapeType="1"/>
          </p:cNvSpPr>
          <p:nvPr/>
        </p:nvSpPr>
        <p:spPr bwMode="auto">
          <a:xfrm flipH="1">
            <a:off x="1189038" y="3933254"/>
            <a:ext cx="215900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0822" name="Line 6"/>
          <p:cNvSpPr>
            <a:spLocks noChangeShapeType="1"/>
          </p:cNvSpPr>
          <p:nvPr/>
        </p:nvSpPr>
        <p:spPr bwMode="auto">
          <a:xfrm flipH="1">
            <a:off x="2268538" y="3861817"/>
            <a:ext cx="504825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0823" name="Line 7"/>
          <p:cNvSpPr>
            <a:spLocks noChangeShapeType="1"/>
          </p:cNvSpPr>
          <p:nvPr/>
        </p:nvSpPr>
        <p:spPr bwMode="auto">
          <a:xfrm flipV="1">
            <a:off x="1404938" y="3790379"/>
            <a:ext cx="13684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0824" name="Line 8"/>
          <p:cNvSpPr>
            <a:spLocks noChangeShapeType="1"/>
          </p:cNvSpPr>
          <p:nvPr/>
        </p:nvSpPr>
        <p:spPr bwMode="auto">
          <a:xfrm>
            <a:off x="1116013" y="4941317"/>
            <a:ext cx="1081087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0825" name="Line 9"/>
          <p:cNvSpPr>
            <a:spLocks noChangeShapeType="1"/>
          </p:cNvSpPr>
          <p:nvPr/>
        </p:nvSpPr>
        <p:spPr bwMode="auto">
          <a:xfrm>
            <a:off x="2844800" y="3861817"/>
            <a:ext cx="43180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0826" name="Line 10"/>
          <p:cNvSpPr>
            <a:spLocks noChangeShapeType="1"/>
          </p:cNvSpPr>
          <p:nvPr/>
        </p:nvSpPr>
        <p:spPr bwMode="auto">
          <a:xfrm flipV="1">
            <a:off x="2197100" y="4869879"/>
            <a:ext cx="107950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0827" name="Oval 11"/>
          <p:cNvSpPr>
            <a:spLocks noChangeArrowheads="1"/>
          </p:cNvSpPr>
          <p:nvPr/>
        </p:nvSpPr>
        <p:spPr bwMode="auto">
          <a:xfrm>
            <a:off x="1331913" y="3790379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0828" name="Oval 12"/>
          <p:cNvSpPr>
            <a:spLocks noChangeArrowheads="1"/>
          </p:cNvSpPr>
          <p:nvPr/>
        </p:nvSpPr>
        <p:spPr bwMode="auto">
          <a:xfrm>
            <a:off x="2700338" y="3717354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0829" name="Oval 13"/>
          <p:cNvSpPr>
            <a:spLocks noChangeArrowheads="1"/>
          </p:cNvSpPr>
          <p:nvPr/>
        </p:nvSpPr>
        <p:spPr bwMode="auto">
          <a:xfrm>
            <a:off x="3205163" y="4725417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0830" name="Oval 14"/>
          <p:cNvSpPr>
            <a:spLocks noChangeArrowheads="1"/>
          </p:cNvSpPr>
          <p:nvPr/>
        </p:nvSpPr>
        <p:spPr bwMode="auto">
          <a:xfrm>
            <a:off x="2124075" y="5157217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0831" name="Oval 15"/>
          <p:cNvSpPr>
            <a:spLocks noChangeArrowheads="1"/>
          </p:cNvSpPr>
          <p:nvPr/>
        </p:nvSpPr>
        <p:spPr bwMode="auto">
          <a:xfrm>
            <a:off x="1044575" y="4798442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0832" name="Text Box 16"/>
          <p:cNvSpPr txBox="1">
            <a:spLocks noChangeArrowheads="1"/>
          </p:cNvSpPr>
          <p:nvPr/>
        </p:nvSpPr>
        <p:spPr bwMode="auto">
          <a:xfrm>
            <a:off x="755650" y="5662042"/>
            <a:ext cx="2897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ungerichteter Graph</a:t>
            </a:r>
          </a:p>
        </p:txBody>
      </p:sp>
      <p:sp>
        <p:nvSpPr>
          <p:cNvPr id="290833" name="Oval 17"/>
          <p:cNvSpPr>
            <a:spLocks noChangeArrowheads="1"/>
          </p:cNvSpPr>
          <p:nvPr/>
        </p:nvSpPr>
        <p:spPr bwMode="auto">
          <a:xfrm>
            <a:off x="5508625" y="3356992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0834" name="Oval 18"/>
          <p:cNvSpPr>
            <a:spLocks noChangeArrowheads="1"/>
          </p:cNvSpPr>
          <p:nvPr/>
        </p:nvSpPr>
        <p:spPr bwMode="auto">
          <a:xfrm>
            <a:off x="7019925" y="3572892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0835" name="Oval 19"/>
          <p:cNvSpPr>
            <a:spLocks noChangeArrowheads="1"/>
          </p:cNvSpPr>
          <p:nvPr/>
        </p:nvSpPr>
        <p:spPr bwMode="auto">
          <a:xfrm>
            <a:off x="5219700" y="4509517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0836" name="Oval 20"/>
          <p:cNvSpPr>
            <a:spLocks noChangeArrowheads="1"/>
          </p:cNvSpPr>
          <p:nvPr/>
        </p:nvSpPr>
        <p:spPr bwMode="auto">
          <a:xfrm>
            <a:off x="6443663" y="5228654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0837" name="Oval 21"/>
          <p:cNvSpPr>
            <a:spLocks noChangeArrowheads="1"/>
          </p:cNvSpPr>
          <p:nvPr/>
        </p:nvSpPr>
        <p:spPr bwMode="auto">
          <a:xfrm>
            <a:off x="7524750" y="4436492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0838" name="Oval 22"/>
          <p:cNvSpPr>
            <a:spLocks noChangeArrowheads="1"/>
          </p:cNvSpPr>
          <p:nvPr/>
        </p:nvSpPr>
        <p:spPr bwMode="auto">
          <a:xfrm>
            <a:off x="6300788" y="4293617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0839" name="Line 23"/>
          <p:cNvSpPr>
            <a:spLocks noChangeShapeType="1"/>
          </p:cNvSpPr>
          <p:nvPr/>
        </p:nvSpPr>
        <p:spPr bwMode="auto">
          <a:xfrm>
            <a:off x="5724525" y="3501454"/>
            <a:ext cx="576263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0840" name="Line 24"/>
          <p:cNvSpPr>
            <a:spLocks noChangeShapeType="1"/>
          </p:cNvSpPr>
          <p:nvPr/>
        </p:nvSpPr>
        <p:spPr bwMode="auto">
          <a:xfrm flipV="1">
            <a:off x="5364163" y="3572892"/>
            <a:ext cx="21590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0841" name="Line 25"/>
          <p:cNvSpPr>
            <a:spLocks noChangeShapeType="1"/>
          </p:cNvSpPr>
          <p:nvPr/>
        </p:nvSpPr>
        <p:spPr bwMode="auto">
          <a:xfrm flipV="1">
            <a:off x="6588125" y="3788792"/>
            <a:ext cx="504825" cy="1439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0842" name="Line 26"/>
          <p:cNvSpPr>
            <a:spLocks noChangeShapeType="1"/>
          </p:cNvSpPr>
          <p:nvPr/>
        </p:nvSpPr>
        <p:spPr bwMode="auto">
          <a:xfrm>
            <a:off x="5435600" y="4653979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0843" name="Line 27"/>
          <p:cNvSpPr>
            <a:spLocks noChangeShapeType="1"/>
          </p:cNvSpPr>
          <p:nvPr/>
        </p:nvSpPr>
        <p:spPr bwMode="auto">
          <a:xfrm flipH="1">
            <a:off x="6659563" y="4653979"/>
            <a:ext cx="865187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0844" name="Line 28"/>
          <p:cNvSpPr>
            <a:spLocks noChangeShapeType="1"/>
          </p:cNvSpPr>
          <p:nvPr/>
        </p:nvSpPr>
        <p:spPr bwMode="auto">
          <a:xfrm>
            <a:off x="7235825" y="3788792"/>
            <a:ext cx="3603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0845" name="Line 29"/>
          <p:cNvSpPr>
            <a:spLocks noChangeShapeType="1"/>
          </p:cNvSpPr>
          <p:nvPr/>
        </p:nvSpPr>
        <p:spPr bwMode="auto">
          <a:xfrm>
            <a:off x="5795963" y="3428429"/>
            <a:ext cx="1152525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0846" name="Line 30"/>
          <p:cNvSpPr>
            <a:spLocks noChangeShapeType="1"/>
          </p:cNvSpPr>
          <p:nvPr/>
        </p:nvSpPr>
        <p:spPr bwMode="auto">
          <a:xfrm flipH="1">
            <a:off x="5508625" y="4436492"/>
            <a:ext cx="792163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0847" name="Line 31"/>
          <p:cNvSpPr>
            <a:spLocks noChangeShapeType="1"/>
          </p:cNvSpPr>
          <p:nvPr/>
        </p:nvSpPr>
        <p:spPr bwMode="auto">
          <a:xfrm>
            <a:off x="6588125" y="4436492"/>
            <a:ext cx="863600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0848" name="Text Box 32"/>
          <p:cNvSpPr txBox="1">
            <a:spLocks noChangeArrowheads="1"/>
          </p:cNvSpPr>
          <p:nvPr/>
        </p:nvSpPr>
        <p:spPr bwMode="auto">
          <a:xfrm>
            <a:off x="5148263" y="5662042"/>
            <a:ext cx="2557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gerichteter Graph</a:t>
            </a:r>
          </a:p>
        </p:txBody>
      </p:sp>
      <p:sp>
        <p:nvSpPr>
          <p:cNvPr id="290850" name="Line 34"/>
          <p:cNvSpPr>
            <a:spLocks noChangeShapeType="1"/>
          </p:cNvSpPr>
          <p:nvPr/>
        </p:nvSpPr>
        <p:spPr bwMode="auto">
          <a:xfrm>
            <a:off x="4787255" y="2852936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1010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4579A-E13C-3C49-901C-8E7A1E81FAB3}" type="slidenum">
              <a:rPr lang="de-DE"/>
              <a:pPr/>
              <a:t>40</a:t>
            </a:fld>
            <a:endParaRPr lang="de-DE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BFS(a)</a:t>
            </a:r>
          </a:p>
        </p:txBody>
      </p:sp>
      <p:sp>
        <p:nvSpPr>
          <p:cNvPr id="343043" name="Oval 3"/>
          <p:cNvSpPr>
            <a:spLocks noChangeArrowheads="1"/>
          </p:cNvSpPr>
          <p:nvPr/>
        </p:nvSpPr>
        <p:spPr bwMode="auto">
          <a:xfrm>
            <a:off x="1763713" y="486886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a</a:t>
            </a:r>
          </a:p>
        </p:txBody>
      </p:sp>
      <p:sp>
        <p:nvSpPr>
          <p:cNvPr id="343044" name="Oval 4"/>
          <p:cNvSpPr>
            <a:spLocks noChangeArrowheads="1"/>
          </p:cNvSpPr>
          <p:nvPr/>
        </p:nvSpPr>
        <p:spPr bwMode="auto">
          <a:xfrm>
            <a:off x="2987675" y="4149725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c</a:t>
            </a:r>
          </a:p>
        </p:txBody>
      </p:sp>
      <p:sp>
        <p:nvSpPr>
          <p:cNvPr id="343045" name="Oval 5"/>
          <p:cNvSpPr>
            <a:spLocks noChangeArrowheads="1"/>
          </p:cNvSpPr>
          <p:nvPr/>
        </p:nvSpPr>
        <p:spPr bwMode="auto">
          <a:xfrm>
            <a:off x="4211638" y="350043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f</a:t>
            </a:r>
          </a:p>
        </p:txBody>
      </p:sp>
      <p:sp>
        <p:nvSpPr>
          <p:cNvPr id="343046" name="Oval 6"/>
          <p:cNvSpPr>
            <a:spLocks noChangeArrowheads="1"/>
          </p:cNvSpPr>
          <p:nvPr/>
        </p:nvSpPr>
        <p:spPr bwMode="auto">
          <a:xfrm>
            <a:off x="5508625" y="2781300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g</a:t>
            </a:r>
          </a:p>
        </p:txBody>
      </p:sp>
      <p:sp>
        <p:nvSpPr>
          <p:cNvPr id="343047" name="Oval 7"/>
          <p:cNvSpPr>
            <a:spLocks noChangeArrowheads="1"/>
          </p:cNvSpPr>
          <p:nvPr/>
        </p:nvSpPr>
        <p:spPr bwMode="auto">
          <a:xfrm>
            <a:off x="6804025" y="2133600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i</a:t>
            </a:r>
          </a:p>
        </p:txBody>
      </p:sp>
      <p:sp>
        <p:nvSpPr>
          <p:cNvPr id="343048" name="Line 8"/>
          <p:cNvSpPr>
            <a:spLocks noChangeShapeType="1"/>
          </p:cNvSpPr>
          <p:nvPr/>
        </p:nvSpPr>
        <p:spPr bwMode="auto">
          <a:xfrm flipV="1">
            <a:off x="2268538" y="4508500"/>
            <a:ext cx="719137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49" name="Line 9"/>
          <p:cNvSpPr>
            <a:spLocks noChangeShapeType="1"/>
          </p:cNvSpPr>
          <p:nvPr/>
        </p:nvSpPr>
        <p:spPr bwMode="auto">
          <a:xfrm flipV="1">
            <a:off x="3492500" y="3860800"/>
            <a:ext cx="719138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0" name="Line 10"/>
          <p:cNvSpPr>
            <a:spLocks noChangeShapeType="1"/>
          </p:cNvSpPr>
          <p:nvPr/>
        </p:nvSpPr>
        <p:spPr bwMode="auto">
          <a:xfrm flipV="1">
            <a:off x="4716463" y="3213100"/>
            <a:ext cx="7921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1" name="Line 11"/>
          <p:cNvSpPr>
            <a:spLocks noChangeShapeType="1"/>
          </p:cNvSpPr>
          <p:nvPr/>
        </p:nvSpPr>
        <p:spPr bwMode="auto">
          <a:xfrm flipV="1">
            <a:off x="6011863" y="2492375"/>
            <a:ext cx="865187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2" name="Oval 12"/>
          <p:cNvSpPr>
            <a:spLocks noChangeArrowheads="1"/>
          </p:cNvSpPr>
          <p:nvPr/>
        </p:nvSpPr>
        <p:spPr bwMode="auto">
          <a:xfrm>
            <a:off x="4211638" y="234950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h</a:t>
            </a:r>
          </a:p>
        </p:txBody>
      </p:sp>
      <p:sp>
        <p:nvSpPr>
          <p:cNvPr id="343053" name="Line 13"/>
          <p:cNvSpPr>
            <a:spLocks noChangeShapeType="1"/>
          </p:cNvSpPr>
          <p:nvPr/>
        </p:nvSpPr>
        <p:spPr bwMode="auto">
          <a:xfrm flipH="1" flipV="1">
            <a:off x="4716463" y="2636838"/>
            <a:ext cx="7921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4" name="Line 14"/>
          <p:cNvSpPr>
            <a:spLocks noChangeShapeType="1"/>
          </p:cNvSpPr>
          <p:nvPr/>
        </p:nvSpPr>
        <p:spPr bwMode="auto">
          <a:xfrm flipH="1">
            <a:off x="4427538" y="2852738"/>
            <a:ext cx="730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5" name="Oval 15"/>
          <p:cNvSpPr>
            <a:spLocks noChangeArrowheads="1"/>
          </p:cNvSpPr>
          <p:nvPr/>
        </p:nvSpPr>
        <p:spPr bwMode="auto">
          <a:xfrm>
            <a:off x="2916238" y="263683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</a:p>
        </p:txBody>
      </p:sp>
      <p:sp>
        <p:nvSpPr>
          <p:cNvPr id="343056" name="Oval 16"/>
          <p:cNvSpPr>
            <a:spLocks noChangeArrowheads="1"/>
          </p:cNvSpPr>
          <p:nvPr/>
        </p:nvSpPr>
        <p:spPr bwMode="auto">
          <a:xfrm>
            <a:off x="1692275" y="2133600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e</a:t>
            </a:r>
          </a:p>
        </p:txBody>
      </p:sp>
      <p:sp>
        <p:nvSpPr>
          <p:cNvPr id="343057" name="Line 17"/>
          <p:cNvSpPr>
            <a:spLocks noChangeShapeType="1"/>
          </p:cNvSpPr>
          <p:nvPr/>
        </p:nvSpPr>
        <p:spPr bwMode="auto">
          <a:xfrm flipV="1">
            <a:off x="3203575" y="3141663"/>
            <a:ext cx="0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8" name="Line 18"/>
          <p:cNvSpPr>
            <a:spLocks noChangeShapeType="1"/>
          </p:cNvSpPr>
          <p:nvPr/>
        </p:nvSpPr>
        <p:spPr bwMode="auto">
          <a:xfrm flipH="1" flipV="1">
            <a:off x="2051050" y="2636838"/>
            <a:ext cx="1008063" cy="1512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9" name="Line 19"/>
          <p:cNvSpPr>
            <a:spLocks noChangeShapeType="1"/>
          </p:cNvSpPr>
          <p:nvPr/>
        </p:nvSpPr>
        <p:spPr bwMode="auto">
          <a:xfrm>
            <a:off x="1908175" y="2636838"/>
            <a:ext cx="71438" cy="2232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60" name="Line 20"/>
          <p:cNvSpPr>
            <a:spLocks noChangeShapeType="1"/>
          </p:cNvSpPr>
          <p:nvPr/>
        </p:nvSpPr>
        <p:spPr bwMode="auto">
          <a:xfrm flipH="1" flipV="1">
            <a:off x="2195513" y="2420938"/>
            <a:ext cx="792162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343061" name="AutoShape 21"/>
          <p:cNvCxnSpPr>
            <a:cxnSpLocks noChangeShapeType="1"/>
            <a:stCxn id="343046" idx="0"/>
            <a:endCxn id="343055" idx="0"/>
          </p:cNvCxnSpPr>
          <p:nvPr/>
        </p:nvCxnSpPr>
        <p:spPr bwMode="auto">
          <a:xfrm rot="5400000" flipH="1">
            <a:off x="4392613" y="1412875"/>
            <a:ext cx="144462" cy="2592388"/>
          </a:xfrm>
          <a:prstGeom prst="curvedConnector3">
            <a:avLst>
              <a:gd name="adj1" fmla="val 54725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43062" name="Oval 22"/>
          <p:cNvSpPr>
            <a:spLocks noChangeArrowheads="1"/>
          </p:cNvSpPr>
          <p:nvPr/>
        </p:nvSpPr>
        <p:spPr bwMode="auto">
          <a:xfrm>
            <a:off x="4140200" y="4868863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b</a:t>
            </a:r>
          </a:p>
        </p:txBody>
      </p:sp>
      <p:sp>
        <p:nvSpPr>
          <p:cNvPr id="343063" name="Line 23"/>
          <p:cNvSpPr>
            <a:spLocks noChangeShapeType="1"/>
          </p:cNvSpPr>
          <p:nvPr/>
        </p:nvSpPr>
        <p:spPr bwMode="auto">
          <a:xfrm flipH="1" flipV="1">
            <a:off x="3492500" y="4508500"/>
            <a:ext cx="647700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64" name="Text Box 24"/>
          <p:cNvSpPr txBox="1">
            <a:spLocks noChangeArrowheads="1"/>
          </p:cNvSpPr>
          <p:nvPr/>
        </p:nvSpPr>
        <p:spPr bwMode="auto">
          <a:xfrm>
            <a:off x="2339975" y="4941888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(0,a)</a:t>
            </a:r>
          </a:p>
        </p:txBody>
      </p:sp>
      <p:sp>
        <p:nvSpPr>
          <p:cNvPr id="343065" name="Text Box 25"/>
          <p:cNvSpPr txBox="1">
            <a:spLocks noChangeArrowheads="1"/>
          </p:cNvSpPr>
          <p:nvPr/>
        </p:nvSpPr>
        <p:spPr bwMode="auto">
          <a:xfrm>
            <a:off x="5364163" y="4221163"/>
            <a:ext cx="3062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hlink"/>
                </a:solidFill>
              </a:rPr>
              <a:t>(d[v],parent[v])-</a:t>
            </a:r>
            <a:r>
              <a:rPr lang="de-DE" sz="2400"/>
              <a:t>Werte</a:t>
            </a:r>
          </a:p>
        </p:txBody>
      </p:sp>
      <p:sp>
        <p:nvSpPr>
          <p:cNvPr id="343066" name="Text Box 26"/>
          <p:cNvSpPr txBox="1">
            <a:spLocks noChangeArrowheads="1"/>
          </p:cNvSpPr>
          <p:nvPr/>
        </p:nvSpPr>
        <p:spPr bwMode="auto">
          <a:xfrm>
            <a:off x="900113" y="5805488"/>
            <a:ext cx="5356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Von </a:t>
            </a:r>
            <a:r>
              <a:rPr lang="de-DE" sz="2400">
                <a:solidFill>
                  <a:schemeClr val="hlink"/>
                </a:solidFill>
              </a:rPr>
              <a:t>a</a:t>
            </a:r>
            <a:r>
              <a:rPr lang="de-DE" sz="2400"/>
              <a:t> kein anderer Knoten erreichbar.</a:t>
            </a:r>
          </a:p>
        </p:txBody>
      </p:sp>
    </p:spTree>
    <p:extLst>
      <p:ext uri="{BB962C8B-B14F-4D97-AF65-F5344CB8AC3E}">
        <p14:creationId xmlns:p14="http://schemas.microsoft.com/office/powerpoint/2010/main" val="221352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3430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3430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3430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4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1000" fill="hold"/>
                                        <p:tgtEl>
                                          <p:spTgt spid="3430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3430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3430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3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64" grpId="0"/>
      <p:bldP spid="34306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3E837-8D67-7547-A597-8056BCD6A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Zusammenfassung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31A1B8-2BD2-2D4F-BFDE-C8E6CD373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9956-C9CC-D048-9419-B5698BDD18F3}" type="slidenum">
              <a:rPr lang="de-DE" smtClean="0"/>
              <a:pPr/>
              <a:t>41</a:t>
            </a:fld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FABA53-3999-E941-B1A2-6D3A0960E32A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DE" dirty="0"/>
              <a:t>Repräsentationen für Graphen</a:t>
            </a:r>
          </a:p>
          <a:p>
            <a:pPr lvl="1"/>
            <a:r>
              <a:rPr lang="en-DE" dirty="0"/>
              <a:t>Traversierung: Breitensuche</a:t>
            </a:r>
          </a:p>
          <a:p>
            <a:endParaRPr lang="en-DE" dirty="0"/>
          </a:p>
          <a:p>
            <a:r>
              <a:rPr lang="en-DE" dirty="0"/>
              <a:t>Im nächsten Teil:</a:t>
            </a:r>
          </a:p>
          <a:p>
            <a:pPr lvl="1"/>
            <a:r>
              <a:rPr lang="en-DE"/>
              <a:t>Traversierung: Tiefensuche</a:t>
            </a:r>
            <a:endParaRPr lang="en-DE" dirty="0"/>
          </a:p>
          <a:p>
            <a:pPr lvl="1"/>
            <a:r>
              <a:rPr lang="en-DE" dirty="0"/>
              <a:t>Gerichtete azyklische Graphen</a:t>
            </a:r>
          </a:p>
          <a:p>
            <a:pPr lvl="1"/>
            <a:r>
              <a:rPr lang="en-DE" dirty="0"/>
              <a:t>Zusammenhangskomponenten</a:t>
            </a:r>
          </a:p>
        </p:txBody>
      </p:sp>
    </p:spTree>
    <p:extLst>
      <p:ext uri="{BB962C8B-B14F-4D97-AF65-F5344CB8AC3E}">
        <p14:creationId xmlns:p14="http://schemas.microsoft.com/office/powerpoint/2010/main" val="464397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D8709-BEC1-764B-A1DD-0B22C233FD4B}" type="slidenum">
              <a:rPr lang="de-DE"/>
              <a:pPr/>
              <a:t>5</a:t>
            </a:fld>
            <a:endParaRPr lang="de-DE"/>
          </a:p>
        </p:txBody>
      </p:sp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Graphen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>
                <a:solidFill>
                  <a:srgbClr val="FF0000"/>
                </a:solidFill>
              </a:rPr>
              <a:t>Ungerichtete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>
                <a:solidFill>
                  <a:schemeClr val="accent2"/>
                </a:solidFill>
              </a:rPr>
              <a:t>Graphen:</a:t>
            </a:r>
            <a:r>
              <a:rPr lang="de-DE" dirty="0"/>
              <a:t> </a:t>
            </a:r>
            <a:r>
              <a:rPr lang="de-DE" dirty="0">
                <a:solidFill>
                  <a:srgbClr val="FF0000"/>
                </a:solidFill>
              </a:rPr>
              <a:t>Symmetrische</a:t>
            </a:r>
            <a:r>
              <a:rPr lang="de-DE" dirty="0"/>
              <a:t> Beziehungen jeglicher Art </a:t>
            </a:r>
          </a:p>
          <a:p>
            <a:pPr lvl="1"/>
            <a:r>
              <a:rPr lang="de-DE" dirty="0"/>
              <a:t>z.B. </a:t>
            </a:r>
            <a:r>
              <a:rPr lang="de-DE" dirty="0">
                <a:solidFill>
                  <a:schemeClr val="hlink"/>
                </a:solidFill>
              </a:rPr>
              <a:t>{</a:t>
            </a:r>
            <a:r>
              <a:rPr lang="de-DE" dirty="0" err="1">
                <a:solidFill>
                  <a:schemeClr val="hlink"/>
                </a:solidFill>
              </a:rPr>
              <a:t>v,w</a:t>
            </a:r>
            <a:r>
              <a:rPr lang="de-DE" dirty="0">
                <a:solidFill>
                  <a:schemeClr val="hlink"/>
                </a:solidFill>
              </a:rPr>
              <a:t>}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 E</a:t>
            </a:r>
            <a:r>
              <a:rPr lang="de-DE" dirty="0"/>
              <a:t> genau dann, wenn Distanz zwischen </a:t>
            </a:r>
            <a:br>
              <a:rPr lang="de-DE" dirty="0"/>
            </a:b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 und 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/>
              <a:t> maximal 1 km</a:t>
            </a:r>
          </a:p>
          <a:p>
            <a:r>
              <a:rPr lang="de-DE" dirty="0">
                <a:solidFill>
                  <a:srgbClr val="FF0000"/>
                </a:solidFill>
              </a:rPr>
              <a:t>Gerichtete</a:t>
            </a:r>
            <a:r>
              <a:rPr lang="de-DE" dirty="0">
                <a:solidFill>
                  <a:schemeClr val="accent2"/>
                </a:solidFill>
              </a:rPr>
              <a:t> Graphen:</a:t>
            </a:r>
            <a:r>
              <a:rPr lang="de-DE" dirty="0"/>
              <a:t> </a:t>
            </a:r>
            <a:r>
              <a:rPr lang="de-DE" dirty="0">
                <a:solidFill>
                  <a:srgbClr val="FF0000"/>
                </a:solidFill>
              </a:rPr>
              <a:t>Asymmetrische </a:t>
            </a:r>
            <a:r>
              <a:rPr lang="de-DE" dirty="0"/>
              <a:t>Beziehungen </a:t>
            </a:r>
          </a:p>
          <a:p>
            <a:pPr lvl="1"/>
            <a:r>
              <a:rPr lang="de-DE" dirty="0"/>
              <a:t>z.B. 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v,w</a:t>
            </a:r>
            <a:r>
              <a:rPr lang="de-DE" dirty="0">
                <a:solidFill>
                  <a:schemeClr val="hlink"/>
                </a:solidFill>
              </a:rPr>
              <a:t>)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 E</a:t>
            </a:r>
            <a:r>
              <a:rPr lang="de-DE" dirty="0"/>
              <a:t> genau dann, wenn Person </a:t>
            </a: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einer Person </a:t>
            </a:r>
            <a:r>
              <a:rPr lang="de-DE" dirty="0" err="1">
                <a:solidFill>
                  <a:schemeClr val="hlink"/>
                </a:solidFill>
              </a:rPr>
              <a:t>w</a:t>
            </a:r>
            <a:r>
              <a:rPr lang="de-DE" dirty="0"/>
              <a:t> eine Nachricht sendet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>
                <a:solidFill>
                  <a:schemeClr val="accent2"/>
                </a:solidFill>
              </a:rPr>
              <a:t>Grad eines Knotens: </a:t>
            </a:r>
            <a:r>
              <a:rPr lang="de-DE" dirty="0"/>
              <a:t>Anzahl der ausgehenden Kanten</a:t>
            </a:r>
          </a:p>
        </p:txBody>
      </p:sp>
    </p:spTree>
    <p:extLst>
      <p:ext uri="{BB962C8B-B14F-4D97-AF65-F5344CB8AC3E}">
        <p14:creationId xmlns:p14="http://schemas.microsoft.com/office/powerpoint/2010/main" val="335956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2FC7-8726-E544-BED1-4C371A45FCFF}" type="slidenum">
              <a:rPr lang="de-DE"/>
              <a:pPr/>
              <a:t>6</a:t>
            </a:fld>
            <a:endParaRPr lang="de-DE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Graphen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Im Folgenden:</a:t>
            </a:r>
            <a:r>
              <a:rPr lang="de-DE" dirty="0"/>
              <a:t> </a:t>
            </a:r>
            <a:r>
              <a:rPr lang="de-DE" dirty="0">
                <a:solidFill>
                  <a:srgbClr val="FF0000"/>
                </a:solidFill>
              </a:rPr>
              <a:t>nur gerichtete Graphen</a:t>
            </a:r>
            <a:r>
              <a:rPr lang="de-DE" dirty="0"/>
              <a:t>. </a:t>
            </a:r>
            <a:br>
              <a:rPr lang="de-DE" dirty="0"/>
            </a:br>
            <a:r>
              <a:rPr lang="de-DE" dirty="0"/>
              <a:t>Modellierung eines </a:t>
            </a:r>
            <a:r>
              <a:rPr lang="de-DE" dirty="0" err="1"/>
              <a:t>ungerichteten</a:t>
            </a:r>
            <a:r>
              <a:rPr lang="de-DE" dirty="0"/>
              <a:t> Graphen als gerichteter Graph:</a:t>
            </a:r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: aktuelle Anzahl Knoten </a:t>
            </a:r>
          </a:p>
          <a:p>
            <a:r>
              <a:rPr lang="de-DE" dirty="0">
                <a:solidFill>
                  <a:schemeClr val="hlink"/>
                </a:solidFill>
              </a:rPr>
              <a:t>m</a:t>
            </a:r>
            <a:r>
              <a:rPr lang="de-DE" dirty="0">
                <a:solidFill>
                  <a:schemeClr val="accent2"/>
                </a:solidFill>
              </a:rPr>
              <a:t>: </a:t>
            </a:r>
            <a:r>
              <a:rPr lang="de-DE" dirty="0"/>
              <a:t>aktuelle Anzahl Kanten</a:t>
            </a:r>
          </a:p>
        </p:txBody>
      </p:sp>
      <p:sp>
        <p:nvSpPr>
          <p:cNvPr id="292868" name="Oval 4"/>
          <p:cNvSpPr>
            <a:spLocks noChangeArrowheads="1"/>
          </p:cNvSpPr>
          <p:nvPr/>
        </p:nvSpPr>
        <p:spPr bwMode="auto">
          <a:xfrm>
            <a:off x="1909763" y="2851473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2869" name="Oval 5"/>
          <p:cNvSpPr>
            <a:spLocks noChangeArrowheads="1"/>
          </p:cNvSpPr>
          <p:nvPr/>
        </p:nvSpPr>
        <p:spPr bwMode="auto">
          <a:xfrm>
            <a:off x="3349625" y="2851473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2870" name="Line 6"/>
          <p:cNvSpPr>
            <a:spLocks noChangeShapeType="1"/>
          </p:cNvSpPr>
          <p:nvPr/>
        </p:nvSpPr>
        <p:spPr bwMode="auto">
          <a:xfrm>
            <a:off x="2125663" y="2924498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2871" name="Oval 7"/>
          <p:cNvSpPr>
            <a:spLocks noChangeArrowheads="1"/>
          </p:cNvSpPr>
          <p:nvPr/>
        </p:nvSpPr>
        <p:spPr bwMode="auto">
          <a:xfrm>
            <a:off x="5076825" y="2851473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2872" name="Oval 8"/>
          <p:cNvSpPr>
            <a:spLocks noChangeArrowheads="1"/>
          </p:cNvSpPr>
          <p:nvPr/>
        </p:nvSpPr>
        <p:spPr bwMode="auto">
          <a:xfrm>
            <a:off x="6589713" y="2851473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2873" name="Line 9"/>
          <p:cNvSpPr>
            <a:spLocks noChangeShapeType="1"/>
          </p:cNvSpPr>
          <p:nvPr/>
        </p:nvSpPr>
        <p:spPr bwMode="auto">
          <a:xfrm>
            <a:off x="5292725" y="2924498"/>
            <a:ext cx="12969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2874" name="Line 10"/>
          <p:cNvSpPr>
            <a:spLocks noChangeShapeType="1"/>
          </p:cNvSpPr>
          <p:nvPr/>
        </p:nvSpPr>
        <p:spPr bwMode="auto">
          <a:xfrm flipH="1">
            <a:off x="5292725" y="2995935"/>
            <a:ext cx="12969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2875" name="Line 11"/>
          <p:cNvSpPr>
            <a:spLocks noChangeShapeType="1"/>
          </p:cNvSpPr>
          <p:nvPr/>
        </p:nvSpPr>
        <p:spPr bwMode="auto">
          <a:xfrm>
            <a:off x="4068763" y="2995935"/>
            <a:ext cx="5048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2876" name="Text Box 12"/>
          <p:cNvSpPr txBox="1">
            <a:spLocks noChangeArrowheads="1"/>
          </p:cNvSpPr>
          <p:nvPr/>
        </p:nvSpPr>
        <p:spPr bwMode="auto">
          <a:xfrm>
            <a:off x="611188" y="3284984"/>
            <a:ext cx="7896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 err="1"/>
              <a:t>Ungerichtete</a:t>
            </a:r>
            <a:r>
              <a:rPr lang="de-DE" sz="2400" dirty="0"/>
              <a:t> Kante ersetzt durch zwei gerichtete Kanten.</a:t>
            </a:r>
          </a:p>
        </p:txBody>
      </p:sp>
    </p:spTree>
    <p:extLst>
      <p:ext uri="{BB962C8B-B14F-4D97-AF65-F5344CB8AC3E}">
        <p14:creationId xmlns:p14="http://schemas.microsoft.com/office/powerpoint/2010/main" val="1408925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95442-2180-D64F-8350-5B4307BD36E1}" type="slidenum">
              <a:rPr lang="de-DE"/>
              <a:pPr/>
              <a:t>7</a:t>
            </a:fld>
            <a:endParaRPr lang="de-DE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Graphen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/>
                </a:solidFill>
                <a:sym typeface="Symbol" charset="0"/>
              </a:rPr>
              <a:t> </a:t>
            </a:r>
            <a:r>
              <a:rPr lang="de-DE" dirty="0">
                <a:solidFill>
                  <a:schemeClr val="accent2"/>
                </a:solidFill>
                <a:latin typeface="Symbol" charset="0"/>
                <a:sym typeface="Symbol" charset="0"/>
              </a:rPr>
              <a:t>𝛿</a:t>
            </a:r>
            <a:r>
              <a:rPr lang="de-DE" dirty="0">
                <a:solidFill>
                  <a:schemeClr val="accent2"/>
                </a:solidFill>
              </a:rPr>
              <a:t>(</a:t>
            </a:r>
            <a:r>
              <a:rPr lang="de-DE" dirty="0" err="1">
                <a:solidFill>
                  <a:schemeClr val="accent2"/>
                </a:solidFill>
              </a:rPr>
              <a:t>v,w</a:t>
            </a:r>
            <a:r>
              <a:rPr lang="de-DE" dirty="0">
                <a:solidFill>
                  <a:schemeClr val="accent2"/>
                </a:solidFill>
              </a:rPr>
              <a:t>)</a:t>
            </a:r>
            <a:r>
              <a:rPr lang="de-DE" dirty="0"/>
              <a:t>: </a:t>
            </a:r>
            <a:r>
              <a:rPr lang="de-DE" dirty="0">
                <a:solidFill>
                  <a:schemeClr val="hlink"/>
                </a:solidFill>
              </a:rPr>
              <a:t>Distanz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	Länge eines kürzesten gerichteten Weges</a:t>
            </a:r>
            <a:br>
              <a:rPr lang="de-DE" dirty="0"/>
            </a:br>
            <a:r>
              <a:rPr lang="de-DE" dirty="0"/>
              <a:t>	von </a:t>
            </a:r>
            <a:r>
              <a:rPr lang="de-DE" dirty="0" err="1">
                <a:solidFill>
                  <a:schemeClr val="accent2"/>
                </a:solidFill>
              </a:rPr>
              <a:t>w</a:t>
            </a:r>
            <a:r>
              <a:rPr lang="de-DE" dirty="0"/>
              <a:t> zu </a:t>
            </a:r>
            <a:r>
              <a:rPr lang="de-DE" dirty="0">
                <a:solidFill>
                  <a:schemeClr val="accent2"/>
                </a:solidFill>
              </a:rPr>
              <a:t>v</a:t>
            </a:r>
            <a:r>
              <a:rPr lang="de-DE" dirty="0"/>
              <a:t> in </a:t>
            </a:r>
            <a:r>
              <a:rPr lang="de-DE" dirty="0">
                <a:solidFill>
                  <a:schemeClr val="accent2"/>
                </a:solidFill>
              </a:rPr>
              <a:t>G, ∞ </a:t>
            </a:r>
            <a:r>
              <a:rPr lang="de-DE" dirty="0"/>
              <a:t>wenn</a:t>
            </a:r>
            <a:r>
              <a:rPr lang="de-DE" dirty="0">
                <a:solidFill>
                  <a:schemeClr val="accent2"/>
                </a:solidFill>
              </a:rPr>
              <a:t> v </a:t>
            </a:r>
            <a:r>
              <a:rPr lang="de-DE" dirty="0">
                <a:solidFill>
                  <a:srgbClr val="000000"/>
                </a:solidFill>
              </a:rPr>
              <a:t>von</a:t>
            </a:r>
            <a:r>
              <a:rPr lang="de-DE" dirty="0">
                <a:solidFill>
                  <a:schemeClr val="accent2"/>
                </a:solidFill>
              </a:rPr>
              <a:t> </a:t>
            </a:r>
            <a:r>
              <a:rPr lang="de-DE" dirty="0" err="1">
                <a:solidFill>
                  <a:schemeClr val="accent2"/>
                </a:solidFill>
              </a:rPr>
              <a:t>w</a:t>
            </a:r>
            <a:r>
              <a:rPr lang="de-DE" dirty="0">
                <a:solidFill>
                  <a:schemeClr val="accent2"/>
                </a:solidFill>
              </a:rPr>
              <a:t> </a:t>
            </a:r>
            <a:r>
              <a:rPr lang="de-DE" dirty="0">
                <a:solidFill>
                  <a:srgbClr val="000000"/>
                </a:solidFill>
              </a:rPr>
              <a:t>nicht</a:t>
            </a:r>
            <a:r>
              <a:rPr lang="de-DE" dirty="0">
                <a:solidFill>
                  <a:schemeClr val="accent2"/>
                </a:solidFill>
              </a:rPr>
              <a:t> </a:t>
            </a:r>
            <a:r>
              <a:rPr lang="de-DE" dirty="0">
                <a:solidFill>
                  <a:srgbClr val="000000"/>
                </a:solidFill>
              </a:rPr>
              <a:t>erreichbar</a:t>
            </a:r>
          </a:p>
          <a:p>
            <a:r>
              <a:rPr lang="de-DE" dirty="0">
                <a:solidFill>
                  <a:schemeClr val="accent2"/>
                </a:solidFill>
              </a:rPr>
              <a:t>D=</a:t>
            </a:r>
            <a:r>
              <a:rPr lang="de-DE" dirty="0" err="1">
                <a:solidFill>
                  <a:schemeClr val="accent2"/>
                </a:solidFill>
              </a:rPr>
              <a:t>max</a:t>
            </a:r>
            <a:r>
              <a:rPr lang="de-DE" baseline="-25000" dirty="0" err="1">
                <a:solidFill>
                  <a:schemeClr val="accent2"/>
                </a:solidFill>
              </a:rPr>
              <a:t>v,w</a:t>
            </a:r>
            <a:r>
              <a:rPr lang="de-DE" dirty="0">
                <a:solidFill>
                  <a:schemeClr val="accent2"/>
                </a:solidFill>
              </a:rPr>
              <a:t> </a:t>
            </a:r>
            <a:r>
              <a:rPr lang="de-DE" dirty="0">
                <a:solidFill>
                  <a:schemeClr val="accent2"/>
                </a:solidFill>
                <a:latin typeface="Symbol" charset="0"/>
                <a:sym typeface="Symbol" charset="0"/>
              </a:rPr>
              <a:t>𝛿</a:t>
            </a:r>
            <a:r>
              <a:rPr lang="de-DE" dirty="0">
                <a:solidFill>
                  <a:schemeClr val="accent2"/>
                </a:solidFill>
              </a:rPr>
              <a:t>(</a:t>
            </a:r>
            <a:r>
              <a:rPr lang="de-DE" dirty="0" err="1">
                <a:solidFill>
                  <a:schemeClr val="accent2"/>
                </a:solidFill>
              </a:rPr>
              <a:t>v,w</a:t>
            </a:r>
            <a:r>
              <a:rPr lang="de-DE" dirty="0">
                <a:solidFill>
                  <a:schemeClr val="accent2"/>
                </a:solidFill>
              </a:rPr>
              <a:t>)</a:t>
            </a:r>
            <a:r>
              <a:rPr lang="de-DE" dirty="0"/>
              <a:t>: </a:t>
            </a:r>
            <a:r>
              <a:rPr lang="de-DE" dirty="0">
                <a:solidFill>
                  <a:schemeClr val="hlink"/>
                </a:solidFill>
              </a:rPr>
              <a:t>Durchmesser</a:t>
            </a:r>
            <a:r>
              <a:rPr lang="de-DE" dirty="0"/>
              <a:t> von </a:t>
            </a:r>
            <a:r>
              <a:rPr lang="de-DE" dirty="0">
                <a:solidFill>
                  <a:schemeClr val="accent2"/>
                </a:solidFill>
              </a:rPr>
              <a:t>G</a:t>
            </a:r>
          </a:p>
        </p:txBody>
      </p:sp>
      <p:sp>
        <p:nvSpPr>
          <p:cNvPr id="317445" name="Line 5"/>
          <p:cNvSpPr>
            <a:spLocks noChangeShapeType="1"/>
          </p:cNvSpPr>
          <p:nvPr/>
        </p:nvSpPr>
        <p:spPr bwMode="auto">
          <a:xfrm flipV="1">
            <a:off x="2209800" y="3491334"/>
            <a:ext cx="13716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446" name="Line 6"/>
          <p:cNvSpPr>
            <a:spLocks noChangeShapeType="1"/>
          </p:cNvSpPr>
          <p:nvPr/>
        </p:nvSpPr>
        <p:spPr bwMode="auto">
          <a:xfrm>
            <a:off x="2209800" y="4405734"/>
            <a:ext cx="1066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447" name="Line 7"/>
          <p:cNvSpPr>
            <a:spLocks noChangeShapeType="1"/>
          </p:cNvSpPr>
          <p:nvPr/>
        </p:nvSpPr>
        <p:spPr bwMode="auto">
          <a:xfrm flipV="1">
            <a:off x="3505200" y="4481934"/>
            <a:ext cx="1143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448" name="Line 8"/>
          <p:cNvSpPr>
            <a:spLocks noChangeShapeType="1"/>
          </p:cNvSpPr>
          <p:nvPr/>
        </p:nvSpPr>
        <p:spPr bwMode="auto">
          <a:xfrm>
            <a:off x="3810000" y="3567534"/>
            <a:ext cx="8382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449" name="Line 9"/>
          <p:cNvSpPr>
            <a:spLocks noChangeShapeType="1"/>
          </p:cNvSpPr>
          <p:nvPr/>
        </p:nvSpPr>
        <p:spPr bwMode="auto">
          <a:xfrm flipV="1">
            <a:off x="4876800" y="3872334"/>
            <a:ext cx="1524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450" name="Line 10"/>
          <p:cNvSpPr>
            <a:spLocks noChangeShapeType="1"/>
          </p:cNvSpPr>
          <p:nvPr/>
        </p:nvSpPr>
        <p:spPr bwMode="auto">
          <a:xfrm>
            <a:off x="4876800" y="4558134"/>
            <a:ext cx="1066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451" name="Line 11"/>
          <p:cNvSpPr>
            <a:spLocks noChangeShapeType="1"/>
          </p:cNvSpPr>
          <p:nvPr/>
        </p:nvSpPr>
        <p:spPr bwMode="auto">
          <a:xfrm flipH="1">
            <a:off x="6096000" y="3948534"/>
            <a:ext cx="3810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452" name="Oval 12"/>
          <p:cNvSpPr>
            <a:spLocks noChangeArrowheads="1"/>
          </p:cNvSpPr>
          <p:nvPr/>
        </p:nvSpPr>
        <p:spPr bwMode="auto">
          <a:xfrm>
            <a:off x="1981200" y="4177134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453" name="Oval 13"/>
          <p:cNvSpPr>
            <a:spLocks noChangeArrowheads="1"/>
          </p:cNvSpPr>
          <p:nvPr/>
        </p:nvSpPr>
        <p:spPr bwMode="auto">
          <a:xfrm>
            <a:off x="3581400" y="3338934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454" name="Oval 14"/>
          <p:cNvSpPr>
            <a:spLocks noChangeArrowheads="1"/>
          </p:cNvSpPr>
          <p:nvPr/>
        </p:nvSpPr>
        <p:spPr bwMode="auto">
          <a:xfrm>
            <a:off x="4648200" y="4329534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455" name="Oval 15"/>
          <p:cNvSpPr>
            <a:spLocks noChangeArrowheads="1"/>
          </p:cNvSpPr>
          <p:nvPr/>
        </p:nvSpPr>
        <p:spPr bwMode="auto">
          <a:xfrm>
            <a:off x="3276600" y="5091534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456" name="Oval 16"/>
          <p:cNvSpPr>
            <a:spLocks noChangeArrowheads="1"/>
          </p:cNvSpPr>
          <p:nvPr/>
        </p:nvSpPr>
        <p:spPr bwMode="auto">
          <a:xfrm>
            <a:off x="5943600" y="5243934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457" name="Oval 17"/>
          <p:cNvSpPr>
            <a:spLocks noChangeArrowheads="1"/>
          </p:cNvSpPr>
          <p:nvPr/>
        </p:nvSpPr>
        <p:spPr bwMode="auto">
          <a:xfrm>
            <a:off x="6372225" y="3745334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458" name="Text Box 18"/>
          <p:cNvSpPr txBox="1">
            <a:spLocks noChangeArrowheads="1"/>
          </p:cNvSpPr>
          <p:nvPr/>
        </p:nvSpPr>
        <p:spPr bwMode="auto">
          <a:xfrm>
            <a:off x="1508125" y="3988222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317460" name="Text Box 20"/>
          <p:cNvSpPr txBox="1">
            <a:spLocks noChangeArrowheads="1"/>
          </p:cNvSpPr>
          <p:nvPr/>
        </p:nvSpPr>
        <p:spPr bwMode="auto">
          <a:xfrm>
            <a:off x="3505200" y="3646909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317461" name="Text Box 21"/>
          <p:cNvSpPr txBox="1">
            <a:spLocks noChangeArrowheads="1"/>
          </p:cNvSpPr>
          <p:nvPr/>
        </p:nvSpPr>
        <p:spPr bwMode="auto">
          <a:xfrm>
            <a:off x="4643438" y="3818359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317462" name="Text Box 22"/>
          <p:cNvSpPr txBox="1">
            <a:spLocks noChangeArrowheads="1"/>
          </p:cNvSpPr>
          <p:nvPr/>
        </p:nvSpPr>
        <p:spPr bwMode="auto">
          <a:xfrm>
            <a:off x="6918325" y="4547022"/>
            <a:ext cx="8477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hlink"/>
                </a:solidFill>
              </a:rPr>
              <a:t>D=4</a:t>
            </a:r>
          </a:p>
        </p:txBody>
      </p:sp>
      <p:sp>
        <p:nvSpPr>
          <p:cNvPr id="317463" name="Text Box 23"/>
          <p:cNvSpPr txBox="1">
            <a:spLocks noChangeArrowheads="1"/>
          </p:cNvSpPr>
          <p:nvPr/>
        </p:nvSpPr>
        <p:spPr bwMode="auto">
          <a:xfrm>
            <a:off x="3203575" y="4537497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317464" name="Oval 24"/>
          <p:cNvSpPr>
            <a:spLocks noChangeArrowheads="1"/>
          </p:cNvSpPr>
          <p:nvPr/>
        </p:nvSpPr>
        <p:spPr bwMode="auto">
          <a:xfrm>
            <a:off x="3203575" y="5042322"/>
            <a:ext cx="358775" cy="36036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465" name="Oval 25"/>
          <p:cNvSpPr>
            <a:spLocks noChangeArrowheads="1"/>
          </p:cNvSpPr>
          <p:nvPr/>
        </p:nvSpPr>
        <p:spPr bwMode="auto">
          <a:xfrm>
            <a:off x="6300788" y="3673897"/>
            <a:ext cx="358775" cy="36036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6781800" y="3626966"/>
            <a:ext cx="3834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accent2"/>
                </a:solidFill>
              </a:rPr>
              <a:t>H</a:t>
            </a: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6228184" y="5271591"/>
            <a:ext cx="3345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accent2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72058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4" grpId="0" animBg="1"/>
      <p:bldP spid="3174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F05CF-7874-2843-9215-95E67E640937}" type="slidenum">
              <a:rPr lang="de-DE"/>
              <a:pPr/>
              <a:t>8</a:t>
            </a:fld>
            <a:endParaRPr lang="de-DE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Graphen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2800" dirty="0">
                <a:solidFill>
                  <a:schemeClr val="hlink"/>
                </a:solidFill>
              </a:rPr>
              <a:t>G</a:t>
            </a:r>
            <a:r>
              <a:rPr lang="de-DE" sz="2800" dirty="0"/>
              <a:t> heißt </a:t>
            </a:r>
          </a:p>
          <a:p>
            <a:r>
              <a:rPr lang="de-DE" sz="2800" dirty="0">
                <a:solidFill>
                  <a:schemeClr val="accent2"/>
                </a:solidFill>
              </a:rPr>
              <a:t>(schwach) zusammenhängend</a:t>
            </a:r>
            <a:r>
              <a:rPr lang="de-DE" sz="2800" dirty="0"/>
              <a:t>: </a:t>
            </a:r>
            <a:br>
              <a:rPr lang="de-DE" sz="2800" dirty="0"/>
            </a:br>
            <a:r>
              <a:rPr lang="de-DE" sz="2800" dirty="0"/>
              <a:t>Durchmesser </a:t>
            </a:r>
            <a:r>
              <a:rPr lang="de-DE" sz="2800" dirty="0">
                <a:solidFill>
                  <a:schemeClr val="hlink"/>
                </a:solidFill>
              </a:rPr>
              <a:t>D</a:t>
            </a:r>
            <a:r>
              <a:rPr lang="de-DE" sz="2800" dirty="0"/>
              <a:t> endlich, wenn alle Kanten als </a:t>
            </a:r>
            <a:r>
              <a:rPr lang="de-DE" sz="2800" dirty="0" err="1"/>
              <a:t>ungerichtet</a:t>
            </a:r>
            <a:r>
              <a:rPr lang="de-DE" sz="2800" dirty="0"/>
              <a:t> betrachtet werden</a:t>
            </a:r>
            <a:endParaRPr lang="de-DE" sz="2800" dirty="0">
              <a:solidFill>
                <a:schemeClr val="accent2"/>
              </a:solidFill>
            </a:endParaRPr>
          </a:p>
          <a:p>
            <a:r>
              <a:rPr lang="de-DE" sz="2800" dirty="0">
                <a:solidFill>
                  <a:schemeClr val="accent2"/>
                </a:solidFill>
              </a:rPr>
              <a:t>stark zusammenhängend</a:t>
            </a:r>
            <a:r>
              <a:rPr lang="de-DE" sz="2800" dirty="0"/>
              <a:t>: wenn </a:t>
            </a:r>
            <a:r>
              <a:rPr lang="de-DE" sz="2800" dirty="0">
                <a:solidFill>
                  <a:schemeClr val="hlink"/>
                </a:solidFill>
              </a:rPr>
              <a:t>D</a:t>
            </a:r>
            <a:r>
              <a:rPr lang="de-DE" sz="2800" dirty="0"/>
              <a:t> endlich</a:t>
            </a:r>
          </a:p>
        </p:txBody>
      </p:sp>
      <p:sp>
        <p:nvSpPr>
          <p:cNvPr id="329732" name="Line 4"/>
          <p:cNvSpPr>
            <a:spLocks noChangeShapeType="1"/>
          </p:cNvSpPr>
          <p:nvPr/>
        </p:nvSpPr>
        <p:spPr bwMode="auto">
          <a:xfrm flipV="1">
            <a:off x="2209800" y="3983831"/>
            <a:ext cx="13716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733" name="Line 5"/>
          <p:cNvSpPr>
            <a:spLocks noChangeShapeType="1"/>
          </p:cNvSpPr>
          <p:nvPr/>
        </p:nvSpPr>
        <p:spPr bwMode="auto">
          <a:xfrm>
            <a:off x="2209800" y="4898231"/>
            <a:ext cx="1066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 flipV="1">
            <a:off x="3505200" y="4974431"/>
            <a:ext cx="1143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735" name="Line 7"/>
          <p:cNvSpPr>
            <a:spLocks noChangeShapeType="1"/>
          </p:cNvSpPr>
          <p:nvPr/>
        </p:nvSpPr>
        <p:spPr bwMode="auto">
          <a:xfrm>
            <a:off x="3810000" y="4060031"/>
            <a:ext cx="8382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736" name="Line 8"/>
          <p:cNvSpPr>
            <a:spLocks noChangeShapeType="1"/>
          </p:cNvSpPr>
          <p:nvPr/>
        </p:nvSpPr>
        <p:spPr bwMode="auto">
          <a:xfrm flipV="1">
            <a:off x="4876800" y="4364831"/>
            <a:ext cx="1524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737" name="Line 9"/>
          <p:cNvSpPr>
            <a:spLocks noChangeShapeType="1"/>
          </p:cNvSpPr>
          <p:nvPr/>
        </p:nvSpPr>
        <p:spPr bwMode="auto">
          <a:xfrm>
            <a:off x="4876800" y="5050631"/>
            <a:ext cx="1066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738" name="Line 10"/>
          <p:cNvSpPr>
            <a:spLocks noChangeShapeType="1"/>
          </p:cNvSpPr>
          <p:nvPr/>
        </p:nvSpPr>
        <p:spPr bwMode="auto">
          <a:xfrm flipH="1">
            <a:off x="6096000" y="4441031"/>
            <a:ext cx="3810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739" name="Oval 11"/>
          <p:cNvSpPr>
            <a:spLocks noChangeArrowheads="1"/>
          </p:cNvSpPr>
          <p:nvPr/>
        </p:nvSpPr>
        <p:spPr bwMode="auto">
          <a:xfrm>
            <a:off x="1981200" y="4669631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9740" name="Oval 12"/>
          <p:cNvSpPr>
            <a:spLocks noChangeArrowheads="1"/>
          </p:cNvSpPr>
          <p:nvPr/>
        </p:nvSpPr>
        <p:spPr bwMode="auto">
          <a:xfrm>
            <a:off x="3581400" y="3831431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9741" name="Oval 13"/>
          <p:cNvSpPr>
            <a:spLocks noChangeArrowheads="1"/>
          </p:cNvSpPr>
          <p:nvPr/>
        </p:nvSpPr>
        <p:spPr bwMode="auto">
          <a:xfrm>
            <a:off x="4648200" y="4822031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9742" name="Oval 14"/>
          <p:cNvSpPr>
            <a:spLocks noChangeArrowheads="1"/>
          </p:cNvSpPr>
          <p:nvPr/>
        </p:nvSpPr>
        <p:spPr bwMode="auto">
          <a:xfrm>
            <a:off x="3276600" y="5584031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9743" name="Oval 15"/>
          <p:cNvSpPr>
            <a:spLocks noChangeArrowheads="1"/>
          </p:cNvSpPr>
          <p:nvPr/>
        </p:nvSpPr>
        <p:spPr bwMode="auto">
          <a:xfrm>
            <a:off x="5943600" y="5736431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9744" name="Oval 16"/>
          <p:cNvSpPr>
            <a:spLocks noChangeArrowheads="1"/>
          </p:cNvSpPr>
          <p:nvPr/>
        </p:nvSpPr>
        <p:spPr bwMode="auto">
          <a:xfrm>
            <a:off x="6372225" y="4237831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9745" name="Text Box 17"/>
          <p:cNvSpPr txBox="1">
            <a:spLocks noChangeArrowheads="1"/>
          </p:cNvSpPr>
          <p:nvPr/>
        </p:nvSpPr>
        <p:spPr bwMode="auto">
          <a:xfrm>
            <a:off x="1508125" y="4480719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329746" name="Text Box 18"/>
          <p:cNvSpPr txBox="1">
            <a:spLocks noChangeArrowheads="1"/>
          </p:cNvSpPr>
          <p:nvPr/>
        </p:nvSpPr>
        <p:spPr bwMode="auto">
          <a:xfrm>
            <a:off x="6781800" y="3987006"/>
            <a:ext cx="3834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accent2"/>
                </a:solidFill>
              </a:rPr>
              <a:t>H</a:t>
            </a:r>
          </a:p>
        </p:txBody>
      </p:sp>
      <p:sp>
        <p:nvSpPr>
          <p:cNvPr id="329747" name="Text Box 19"/>
          <p:cNvSpPr txBox="1">
            <a:spLocks noChangeArrowheads="1"/>
          </p:cNvSpPr>
          <p:nvPr/>
        </p:nvSpPr>
        <p:spPr bwMode="auto">
          <a:xfrm>
            <a:off x="3505200" y="4139406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329748" name="Text Box 20"/>
          <p:cNvSpPr txBox="1">
            <a:spLocks noChangeArrowheads="1"/>
          </p:cNvSpPr>
          <p:nvPr/>
        </p:nvSpPr>
        <p:spPr bwMode="auto">
          <a:xfrm>
            <a:off x="4643438" y="4310856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329750" name="Text Box 22"/>
          <p:cNvSpPr txBox="1">
            <a:spLocks noChangeArrowheads="1"/>
          </p:cNvSpPr>
          <p:nvPr/>
        </p:nvSpPr>
        <p:spPr bwMode="auto">
          <a:xfrm>
            <a:off x="3203575" y="5029994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6228184" y="5631631"/>
            <a:ext cx="3345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accent2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023064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AB86-5172-E540-81F2-752418128DAE}" type="slidenum">
              <a:rPr lang="de-DE"/>
              <a:pPr/>
              <a:t>9</a:t>
            </a:fld>
            <a:endParaRPr lang="de-DE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Operationen auf Graphen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de-DE" sz="2800" dirty="0">
                <a:solidFill>
                  <a:srgbClr val="000000"/>
                </a:solidFill>
              </a:rPr>
              <a:t>Sei </a:t>
            </a:r>
            <a:r>
              <a:rPr lang="de-DE" sz="2800" dirty="0">
                <a:solidFill>
                  <a:schemeClr val="hlink"/>
                </a:solidFill>
              </a:rPr>
              <a:t>G=(V, E) </a:t>
            </a:r>
            <a:r>
              <a:rPr lang="de-DE" sz="2800" dirty="0">
                <a:solidFill>
                  <a:srgbClr val="000000"/>
                </a:solidFill>
              </a:rPr>
              <a:t>ein Graph, </a:t>
            </a:r>
            <a:br>
              <a:rPr lang="de-DE" sz="2800" dirty="0">
                <a:solidFill>
                  <a:srgbClr val="000000"/>
                </a:solidFill>
              </a:rPr>
            </a:b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 ∈ E</a:t>
            </a:r>
            <a:r>
              <a:rPr lang="de-DE" sz="2800" dirty="0">
                <a:solidFill>
                  <a:srgbClr val="000000"/>
                </a:solidFill>
              </a:rPr>
              <a:t> eine Kante und </a:t>
            </a:r>
            <a:r>
              <a:rPr lang="de-DE" sz="2800" dirty="0">
                <a:solidFill>
                  <a:srgbClr val="3C8C93"/>
                </a:solidFill>
              </a:rPr>
              <a:t>v</a:t>
            </a:r>
            <a:r>
              <a:rPr lang="de-DE" sz="2800" dirty="0">
                <a:solidFill>
                  <a:schemeClr val="hlink"/>
                </a:solidFill>
              </a:rPr>
              <a:t> ∈ V</a:t>
            </a:r>
            <a:r>
              <a:rPr lang="de-DE" sz="2800" dirty="0">
                <a:solidFill>
                  <a:srgbClr val="000000"/>
                </a:solidFill>
              </a:rPr>
              <a:t> ein Knoten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Operationen:</a:t>
            </a:r>
          </a:p>
          <a:p>
            <a:pPr>
              <a:lnSpc>
                <a:spcPct val="80000"/>
              </a:lnSpc>
            </a:pPr>
            <a:r>
              <a:rPr lang="de-DE" sz="2800" dirty="0" err="1">
                <a:solidFill>
                  <a:srgbClr val="FF0000"/>
                </a:solidFill>
              </a:rPr>
              <a:t>insert</a:t>
            </a:r>
            <a:r>
              <a:rPr lang="de-DE" sz="2800" dirty="0"/>
              <a:t>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, G</a:t>
            </a:r>
            <a:r>
              <a:rPr lang="de-DE" sz="2800" dirty="0"/>
              <a:t>): </a:t>
            </a:r>
            <a:r>
              <a:rPr lang="de-DE" sz="2800" dirty="0">
                <a:solidFill>
                  <a:schemeClr val="hlink"/>
                </a:solidFill>
              </a:rPr>
              <a:t>E:=E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∪</a:t>
            </a:r>
            <a:r>
              <a:rPr lang="de-DE" sz="2800" dirty="0">
                <a:solidFill>
                  <a:schemeClr val="hlink"/>
                </a:solidFill>
              </a:rPr>
              <a:t> {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}</a:t>
            </a:r>
            <a:endParaRPr lang="de-DE" sz="2800" dirty="0"/>
          </a:p>
          <a:p>
            <a:pPr>
              <a:lnSpc>
                <a:spcPct val="80000"/>
              </a:lnSpc>
            </a:pPr>
            <a:r>
              <a:rPr lang="de-DE" sz="2800" dirty="0" err="1">
                <a:solidFill>
                  <a:srgbClr val="FF0000"/>
                </a:solidFill>
              </a:rPr>
              <a:t>remove</a:t>
            </a:r>
            <a:r>
              <a:rPr lang="de-DE" sz="2800" dirty="0"/>
              <a:t>(</a:t>
            </a:r>
            <a:r>
              <a:rPr lang="de-DE" sz="2800" dirty="0">
                <a:solidFill>
                  <a:schemeClr val="hlink"/>
                </a:solidFill>
              </a:rPr>
              <a:t>i, </a:t>
            </a:r>
            <a:r>
              <a:rPr lang="de-DE" sz="2800" dirty="0" err="1">
                <a:solidFill>
                  <a:schemeClr val="hlink"/>
                </a:solidFill>
              </a:rPr>
              <a:t>j</a:t>
            </a:r>
            <a:r>
              <a:rPr lang="de-DE" sz="2800" dirty="0">
                <a:solidFill>
                  <a:schemeClr val="hlink"/>
                </a:solidFill>
              </a:rPr>
              <a:t>, G</a:t>
            </a:r>
            <a:r>
              <a:rPr lang="de-DE" sz="2800" dirty="0"/>
              <a:t>):  </a:t>
            </a:r>
            <a:r>
              <a:rPr lang="de-DE" sz="2800" dirty="0">
                <a:solidFill>
                  <a:schemeClr val="hlink"/>
                </a:solidFill>
              </a:rPr>
              <a:t>E:=E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\ </a:t>
            </a:r>
            <a:r>
              <a:rPr lang="de-DE" sz="2800" dirty="0">
                <a:solidFill>
                  <a:schemeClr val="hlink"/>
                </a:solidFill>
              </a:rPr>
              <a:t>{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} </a:t>
            </a:r>
            <a:r>
              <a:rPr lang="de-DE" sz="2800" dirty="0"/>
              <a:t>für die Kante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=(</a:t>
            </a:r>
            <a:r>
              <a:rPr lang="de-DE" sz="2800" dirty="0" err="1">
                <a:solidFill>
                  <a:schemeClr val="hlink"/>
                </a:solidFill>
              </a:rPr>
              <a:t>v,w</a:t>
            </a:r>
            <a:r>
              <a:rPr lang="de-DE" sz="2800" dirty="0">
                <a:solidFill>
                  <a:schemeClr val="hlink"/>
                </a:solidFill>
              </a:rPr>
              <a:t>) </a:t>
            </a:r>
            <a:br>
              <a:rPr lang="de-DE" sz="2800" dirty="0">
                <a:solidFill>
                  <a:schemeClr val="hlink"/>
                </a:solidFill>
              </a:rPr>
            </a:br>
            <a:r>
              <a:rPr lang="de-DE" sz="2800" dirty="0">
                <a:solidFill>
                  <a:schemeClr val="hlink"/>
                </a:solidFill>
              </a:rPr>
              <a:t>                             </a:t>
            </a:r>
            <a:r>
              <a:rPr lang="de-DE" sz="2800" dirty="0"/>
              <a:t>mit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key</a:t>
            </a:r>
            <a:r>
              <a:rPr lang="de-DE" sz="2800" dirty="0">
                <a:solidFill>
                  <a:schemeClr val="hlink"/>
                </a:solidFill>
              </a:rPr>
              <a:t>(v)=i </a:t>
            </a:r>
            <a:r>
              <a:rPr lang="de-DE" sz="2800" dirty="0"/>
              <a:t>und </a:t>
            </a:r>
            <a:r>
              <a:rPr lang="de-DE" sz="2800" dirty="0" err="1">
                <a:solidFill>
                  <a:schemeClr val="hlink"/>
                </a:solidFill>
              </a:rPr>
              <a:t>key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>
                <a:solidFill>
                  <a:schemeClr val="hlink"/>
                </a:solidFill>
              </a:rPr>
              <a:t>)=</a:t>
            </a:r>
            <a:r>
              <a:rPr lang="de-DE" sz="2800" dirty="0" err="1">
                <a:solidFill>
                  <a:schemeClr val="hlink"/>
                </a:solidFill>
              </a:rPr>
              <a:t>j</a:t>
            </a:r>
            <a:endParaRPr lang="de-DE" sz="2800" dirty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de-DE" sz="2800" dirty="0" err="1">
                <a:solidFill>
                  <a:srgbClr val="FF0000"/>
                </a:solidFill>
              </a:rPr>
              <a:t>insert</a:t>
            </a:r>
            <a:r>
              <a:rPr lang="de-DE" sz="2800" dirty="0">
                <a:solidFill>
                  <a:schemeClr val="hlink"/>
                </a:solidFill>
              </a:rPr>
              <a:t>(v, G</a:t>
            </a:r>
            <a:r>
              <a:rPr lang="de-DE" sz="2800" dirty="0"/>
              <a:t>): </a:t>
            </a:r>
            <a:r>
              <a:rPr lang="de-DE" sz="2800" dirty="0">
                <a:solidFill>
                  <a:schemeClr val="hlink"/>
                </a:solidFill>
              </a:rPr>
              <a:t>V:=V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⋃</a:t>
            </a:r>
            <a:r>
              <a:rPr lang="de-DE" sz="2800" dirty="0">
                <a:solidFill>
                  <a:schemeClr val="hlink"/>
                </a:solidFill>
              </a:rPr>
              <a:t> {v}</a:t>
            </a:r>
          </a:p>
          <a:p>
            <a:pPr>
              <a:lnSpc>
                <a:spcPct val="80000"/>
              </a:lnSpc>
            </a:pPr>
            <a:r>
              <a:rPr lang="de-DE" sz="2800" dirty="0" err="1">
                <a:solidFill>
                  <a:srgbClr val="FF0000"/>
                </a:solidFill>
              </a:rPr>
              <a:t>remove</a:t>
            </a:r>
            <a:r>
              <a:rPr lang="de-DE" sz="2800" dirty="0"/>
              <a:t>(</a:t>
            </a:r>
            <a:r>
              <a:rPr lang="de-DE" sz="2800" dirty="0">
                <a:solidFill>
                  <a:schemeClr val="hlink"/>
                </a:solidFill>
              </a:rPr>
              <a:t>i, G</a:t>
            </a:r>
            <a:r>
              <a:rPr lang="de-DE" sz="2800" dirty="0"/>
              <a:t>): Sei 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  <a:r>
              <a:rPr lang="de-DE" sz="2800" dirty="0"/>
              <a:t> der Knoten mit </a:t>
            </a:r>
            <a:r>
              <a:rPr lang="de-DE" sz="2800" dirty="0" err="1">
                <a:solidFill>
                  <a:schemeClr val="hlink"/>
                </a:solidFill>
              </a:rPr>
              <a:t>key</a:t>
            </a:r>
            <a:r>
              <a:rPr lang="de-DE" sz="2800" dirty="0">
                <a:solidFill>
                  <a:schemeClr val="hlink"/>
                </a:solidFill>
              </a:rPr>
              <a:t>(v)=i</a:t>
            </a:r>
            <a:r>
              <a:rPr lang="de-DE" sz="2800" dirty="0"/>
              <a:t>  </a:t>
            </a:r>
            <a:br>
              <a:rPr lang="de-DE" sz="2800" dirty="0"/>
            </a:br>
            <a:r>
              <a:rPr lang="de-DE" sz="2800" dirty="0"/>
              <a:t>                         </a:t>
            </a:r>
            <a:r>
              <a:rPr lang="de-DE" sz="2800" dirty="0">
                <a:solidFill>
                  <a:schemeClr val="hlink"/>
                </a:solidFill>
              </a:rPr>
              <a:t>V := V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\ </a:t>
            </a:r>
            <a:r>
              <a:rPr lang="de-DE" sz="2800" dirty="0">
                <a:solidFill>
                  <a:schemeClr val="hlink"/>
                </a:solidFill>
              </a:rPr>
              <a:t>{v}, E := E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 \ </a:t>
            </a:r>
            <a:r>
              <a:rPr lang="de-DE" sz="2800" dirty="0">
                <a:solidFill>
                  <a:schemeClr val="hlink"/>
                </a:solidFill>
              </a:rPr>
              <a:t>{(</a:t>
            </a:r>
            <a:r>
              <a:rPr lang="de-DE" sz="2800" dirty="0" err="1">
                <a:solidFill>
                  <a:schemeClr val="hlink"/>
                </a:solidFill>
              </a:rPr>
              <a:t>x,y</a:t>
            </a:r>
            <a:r>
              <a:rPr lang="de-DE" sz="2800" dirty="0">
                <a:solidFill>
                  <a:schemeClr val="hlink"/>
                </a:solidFill>
              </a:rPr>
              <a:t>) | x=v </a:t>
            </a:r>
            <a:r>
              <a:rPr lang="en-US" sz="1400" dirty="0">
                <a:solidFill>
                  <a:schemeClr val="hlink"/>
                </a:solidFill>
                <a:latin typeface="cmsy10" charset="0"/>
              </a:rPr>
              <a:t>∨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y</a:t>
            </a:r>
            <a:r>
              <a:rPr lang="de-DE" sz="2800" dirty="0">
                <a:solidFill>
                  <a:schemeClr val="hlink"/>
                </a:solidFill>
              </a:rPr>
              <a:t>=v} </a:t>
            </a:r>
          </a:p>
          <a:p>
            <a:pPr>
              <a:lnSpc>
                <a:spcPct val="80000"/>
              </a:lnSpc>
            </a:pPr>
            <a:r>
              <a:rPr lang="de-DE" sz="2800" dirty="0">
                <a:solidFill>
                  <a:srgbClr val="FF0000"/>
                </a:solidFill>
              </a:rPr>
              <a:t>find</a:t>
            </a:r>
            <a:r>
              <a:rPr lang="de-DE" sz="2800" dirty="0"/>
              <a:t>(</a:t>
            </a:r>
            <a:r>
              <a:rPr lang="de-DE" sz="2800" dirty="0">
                <a:solidFill>
                  <a:schemeClr val="hlink"/>
                </a:solidFill>
              </a:rPr>
              <a:t>i, G</a:t>
            </a:r>
            <a:r>
              <a:rPr lang="de-DE" sz="2800" dirty="0"/>
              <a:t>): gib Knoten 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  <a:r>
              <a:rPr lang="de-DE" sz="2800" dirty="0"/>
              <a:t> aus mit </a:t>
            </a:r>
            <a:r>
              <a:rPr lang="de-DE" sz="2800" dirty="0" err="1">
                <a:solidFill>
                  <a:schemeClr val="hlink"/>
                </a:solidFill>
              </a:rPr>
              <a:t>key</a:t>
            </a:r>
            <a:r>
              <a:rPr lang="de-DE" sz="2800" dirty="0">
                <a:solidFill>
                  <a:schemeClr val="hlink"/>
                </a:solidFill>
              </a:rPr>
              <a:t>(v)=i</a:t>
            </a:r>
          </a:p>
          <a:p>
            <a:pPr>
              <a:lnSpc>
                <a:spcPct val="80000"/>
              </a:lnSpc>
            </a:pPr>
            <a:r>
              <a:rPr lang="de-DE" sz="2800" dirty="0">
                <a:solidFill>
                  <a:srgbClr val="FF0000"/>
                </a:solidFill>
              </a:rPr>
              <a:t>find</a:t>
            </a:r>
            <a:r>
              <a:rPr lang="de-DE" sz="2800" dirty="0"/>
              <a:t>(</a:t>
            </a:r>
            <a:r>
              <a:rPr lang="de-DE" sz="2800" dirty="0">
                <a:solidFill>
                  <a:schemeClr val="hlink"/>
                </a:solidFill>
              </a:rPr>
              <a:t>i, </a:t>
            </a:r>
            <a:r>
              <a:rPr lang="de-DE" sz="2800" dirty="0" err="1">
                <a:solidFill>
                  <a:schemeClr val="hlink"/>
                </a:solidFill>
              </a:rPr>
              <a:t>j</a:t>
            </a:r>
            <a:r>
              <a:rPr lang="de-DE" sz="2800" dirty="0">
                <a:solidFill>
                  <a:schemeClr val="hlink"/>
                </a:solidFill>
              </a:rPr>
              <a:t>, G</a:t>
            </a:r>
            <a:r>
              <a:rPr lang="de-DE" sz="2800" dirty="0"/>
              <a:t>): gib Kante 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v,w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aus </a:t>
            </a:r>
            <a:br>
              <a:rPr lang="de-DE" sz="2800" dirty="0"/>
            </a:br>
            <a:r>
              <a:rPr lang="de-DE" sz="2800" dirty="0"/>
              <a:t>                     mit </a:t>
            </a:r>
            <a:r>
              <a:rPr lang="de-DE" sz="2800" dirty="0" err="1">
                <a:solidFill>
                  <a:schemeClr val="hlink"/>
                </a:solidFill>
              </a:rPr>
              <a:t>key</a:t>
            </a:r>
            <a:r>
              <a:rPr lang="de-DE" sz="2800" dirty="0">
                <a:solidFill>
                  <a:schemeClr val="hlink"/>
                </a:solidFill>
              </a:rPr>
              <a:t>(v)=i</a:t>
            </a:r>
            <a:r>
              <a:rPr lang="de-DE" sz="2800" dirty="0"/>
              <a:t> und </a:t>
            </a:r>
            <a:r>
              <a:rPr lang="de-DE" sz="2800" dirty="0" err="1">
                <a:solidFill>
                  <a:schemeClr val="hlink"/>
                </a:solidFill>
              </a:rPr>
              <a:t>key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>
                <a:solidFill>
                  <a:schemeClr val="hlink"/>
                </a:solidFill>
              </a:rPr>
              <a:t>)=</a:t>
            </a:r>
            <a:r>
              <a:rPr lang="de-DE" sz="2800" dirty="0" err="1">
                <a:solidFill>
                  <a:schemeClr val="hlink"/>
                </a:solidFill>
              </a:rPr>
              <a:t>j</a:t>
            </a:r>
            <a:endParaRPr lang="de-DE" sz="28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9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9007</TotalTime>
  <Words>2162</Words>
  <Application>Microsoft Macintosh PowerPoint</Application>
  <PresentationFormat>On-screen Show (4:3)</PresentationFormat>
  <Paragraphs>531</Paragraphs>
  <Slides>41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 Unicode MS</vt:lpstr>
      <vt:lpstr>Calibri</vt:lpstr>
      <vt:lpstr>cmsy10</vt:lpstr>
      <vt:lpstr>Myriad Pro</vt:lpstr>
      <vt:lpstr>Symbol</vt:lpstr>
      <vt:lpstr>7_Standarddesign</vt:lpstr>
      <vt:lpstr>Algorithmen und Datenstrukturen</vt:lpstr>
      <vt:lpstr>Danksagung</vt:lpstr>
      <vt:lpstr>Graphen</vt:lpstr>
      <vt:lpstr>Graphen</vt:lpstr>
      <vt:lpstr>Graphen</vt:lpstr>
      <vt:lpstr>Graphen</vt:lpstr>
      <vt:lpstr>Graphen</vt:lpstr>
      <vt:lpstr>Graphen</vt:lpstr>
      <vt:lpstr>Operationen auf Graphen</vt:lpstr>
      <vt:lpstr>Operationen auf Graphen</vt:lpstr>
      <vt:lpstr>Operationen auf Graphen</vt:lpstr>
      <vt:lpstr>Operationen auf Graphen</vt:lpstr>
      <vt:lpstr>Graphrepräsentationen</vt:lpstr>
      <vt:lpstr>Graphrepräsentationen</vt:lpstr>
      <vt:lpstr>Sequenz von Kanten</vt:lpstr>
      <vt:lpstr>Graphrepräsentationen</vt:lpstr>
      <vt:lpstr>Adjazenzfeld</vt:lpstr>
      <vt:lpstr>Graphrepräsentationen</vt:lpstr>
      <vt:lpstr>Adjazenzliste</vt:lpstr>
      <vt:lpstr>Graphrepräsentationen</vt:lpstr>
      <vt:lpstr>Adjazenzmatrix</vt:lpstr>
      <vt:lpstr>Graphrepräsentationen</vt:lpstr>
      <vt:lpstr>Adjazenzliste+Hashtabelle</vt:lpstr>
      <vt:lpstr>Graphrepräsentationen</vt:lpstr>
      <vt:lpstr>Graphrepräsentationen</vt:lpstr>
      <vt:lpstr>PowerPoint Presentation</vt:lpstr>
      <vt:lpstr>Graphdurchlauf</vt:lpstr>
      <vt:lpstr>Graphdurchlauf</vt:lpstr>
      <vt:lpstr>Breitensuche</vt:lpstr>
      <vt:lpstr>Tiefensuche</vt:lpstr>
      <vt:lpstr>Breitensuche</vt:lpstr>
      <vt:lpstr>Breitensuche</vt:lpstr>
      <vt:lpstr>Breitensuche</vt:lpstr>
      <vt:lpstr>Breitensuche</vt:lpstr>
      <vt:lpstr>Breitensuche</vt:lpstr>
      <vt:lpstr>Iteratoren</vt:lpstr>
      <vt:lpstr>Iteratoren</vt:lpstr>
      <vt:lpstr>Breitensuche</vt:lpstr>
      <vt:lpstr>BFS(b)</vt:lpstr>
      <vt:lpstr>BFS(a)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2230</cp:revision>
  <cp:lastPrinted>2017-06-22T09:38:33Z</cp:lastPrinted>
  <dcterms:created xsi:type="dcterms:W3CDTF">2010-04-27T12:26:40Z</dcterms:created>
  <dcterms:modified xsi:type="dcterms:W3CDTF">2020-04-28T07:06:46Z</dcterms:modified>
</cp:coreProperties>
</file>