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3"/>
  </p:notesMasterIdLst>
  <p:handoutMasterIdLst>
    <p:handoutMasterId r:id="rId44"/>
  </p:handoutMasterIdLst>
  <p:sldIdLst>
    <p:sldId id="273" r:id="rId2"/>
    <p:sldId id="466" r:id="rId3"/>
    <p:sldId id="316" r:id="rId4"/>
    <p:sldId id="632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40" r:id="rId28"/>
    <p:sldId id="341" r:id="rId29"/>
    <p:sldId id="342" r:id="rId30"/>
    <p:sldId id="343" r:id="rId31"/>
    <p:sldId id="344" r:id="rId32"/>
    <p:sldId id="345" r:id="rId33"/>
    <p:sldId id="346" r:id="rId34"/>
    <p:sldId id="347" r:id="rId35"/>
    <p:sldId id="348" r:id="rId36"/>
    <p:sldId id="608" r:id="rId37"/>
    <p:sldId id="512" r:id="rId38"/>
    <p:sldId id="350" r:id="rId39"/>
    <p:sldId id="352" r:id="rId40"/>
    <p:sldId id="353" r:id="rId41"/>
    <p:sldId id="503" r:id="rId4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409FF"/>
    <a:srgbClr val="333398"/>
    <a:srgbClr val="215968"/>
    <a:srgbClr val="FFA79D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830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27.04.20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27.04.20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02497B-5475-684C-B597-5E8B530314EE}" type="slidenum">
              <a:rPr lang="en-US"/>
              <a:pPr/>
              <a:t>39</a:t>
            </a:fld>
            <a:endParaRPr lang="en-US"/>
          </a:p>
        </p:txBody>
      </p:sp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Update: 15.12.</a:t>
            </a:r>
          </a:p>
        </p:txBody>
      </p:sp>
    </p:spTree>
    <p:extLst>
      <p:ext uri="{BB962C8B-B14F-4D97-AF65-F5344CB8AC3E}">
        <p14:creationId xmlns:p14="http://schemas.microsoft.com/office/powerpoint/2010/main" val="1514026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3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451D700-6EDD-7D4A-903D-5943D48E7FC0}" type="datetime1">
              <a:rPr lang="de-DE"/>
              <a:pPr/>
              <a:t>27.04.20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7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9956-C9CC-D048-9419-B5698BDD18F3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15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33E9-A35C-5A4E-8698-0F3B5FD6BC97}" type="slidenum">
              <a:rPr lang="de-DE"/>
              <a:pPr/>
              <a:t>10</a:t>
            </a:fld>
            <a:endParaRPr lang="de-DE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DFS-Nummerierung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FF0000"/>
                </a:solidFill>
              </a:rPr>
              <a:t>Baumkante:</a:t>
            </a:r>
            <a:r>
              <a:rPr lang="de-DE" sz="2400" dirty="0"/>
              <a:t> zum Kind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FF6600"/>
                </a:solidFill>
              </a:rPr>
              <a:t>Vorwärtskante:</a:t>
            </a:r>
            <a:r>
              <a:rPr lang="de-DE" sz="2400" dirty="0"/>
              <a:t> zu einem Nachkommen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chemeClr val="accent2"/>
                </a:solidFill>
              </a:rPr>
              <a:t>Rückwärtskante:</a:t>
            </a:r>
            <a:r>
              <a:rPr lang="de-DE" sz="2400" dirty="0"/>
              <a:t> zu einem Vorfahr (siehe </a:t>
            </a:r>
            <a:r>
              <a:rPr lang="de-DE" sz="2400" dirty="0" err="1">
                <a:solidFill>
                  <a:srgbClr val="FF0000"/>
                </a:solidFill>
              </a:rPr>
              <a:t>handleNonTreeEdge</a:t>
            </a:r>
            <a:r>
              <a:rPr lang="de-DE" sz="2400" dirty="0"/>
              <a:t>)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chemeClr val="hlink"/>
                </a:solidFill>
              </a:rPr>
              <a:t>Kreuzkante:</a:t>
            </a:r>
            <a:r>
              <a:rPr lang="de-DE" sz="2400" dirty="0"/>
              <a:t> alle sonstige Kanten (siehe </a:t>
            </a:r>
            <a:r>
              <a:rPr lang="de-DE" sz="2400" dirty="0" err="1">
                <a:solidFill>
                  <a:srgbClr val="FF0000"/>
                </a:solidFill>
              </a:rPr>
              <a:t>handleNonTreeEdge</a:t>
            </a:r>
            <a:r>
              <a:rPr lang="de-DE" sz="2400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de-DE" sz="2400" dirty="0"/>
          </a:p>
          <a:p>
            <a:pPr>
              <a:lnSpc>
                <a:spcPct val="90000"/>
              </a:lnSpc>
            </a:pPr>
            <a:endParaRPr lang="de-DE" sz="24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de-DE" sz="2400" dirty="0"/>
          </a:p>
          <a:p>
            <a:pPr>
              <a:lnSpc>
                <a:spcPct val="90000"/>
              </a:lnSpc>
            </a:pPr>
            <a:endParaRPr lang="de-DE" sz="2400" dirty="0"/>
          </a:p>
          <a:p>
            <a:pPr>
              <a:lnSpc>
                <a:spcPct val="90000"/>
              </a:lnSpc>
            </a:pPr>
            <a:endParaRPr lang="de-DE" sz="2400" dirty="0"/>
          </a:p>
          <a:p>
            <a:pPr>
              <a:lnSpc>
                <a:spcPct val="90000"/>
              </a:lnSpc>
            </a:pPr>
            <a:endParaRPr lang="de-DE" sz="2400" dirty="0"/>
          </a:p>
          <a:p>
            <a:pPr>
              <a:lnSpc>
                <a:spcPct val="90000"/>
              </a:lnSpc>
            </a:pPr>
            <a:endParaRPr lang="de-DE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/>
              <a:t> </a:t>
            </a:r>
          </a:p>
        </p:txBody>
      </p:sp>
      <p:sp>
        <p:nvSpPr>
          <p:cNvPr id="350212" name="Oval 4"/>
          <p:cNvSpPr>
            <a:spLocks noChangeArrowheads="1"/>
          </p:cNvSpPr>
          <p:nvPr/>
        </p:nvSpPr>
        <p:spPr bwMode="auto">
          <a:xfrm>
            <a:off x="969963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50213" name="Oval 5"/>
          <p:cNvSpPr>
            <a:spLocks noChangeArrowheads="1"/>
          </p:cNvSpPr>
          <p:nvPr/>
        </p:nvSpPr>
        <p:spPr bwMode="auto">
          <a:xfrm>
            <a:off x="1187450" y="407828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14" name="Oval 6"/>
          <p:cNvSpPr>
            <a:spLocks noChangeArrowheads="1"/>
          </p:cNvSpPr>
          <p:nvPr/>
        </p:nvSpPr>
        <p:spPr bwMode="auto">
          <a:xfrm>
            <a:off x="2338388" y="47974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15" name="Oval 7"/>
          <p:cNvSpPr>
            <a:spLocks noChangeArrowheads="1"/>
          </p:cNvSpPr>
          <p:nvPr/>
        </p:nvSpPr>
        <p:spPr bwMode="auto">
          <a:xfrm>
            <a:off x="3490913" y="57340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16" name="Oval 8"/>
          <p:cNvSpPr>
            <a:spLocks noChangeArrowheads="1"/>
          </p:cNvSpPr>
          <p:nvPr/>
        </p:nvSpPr>
        <p:spPr bwMode="auto">
          <a:xfrm>
            <a:off x="3995738" y="43656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17" name="Oval 9"/>
          <p:cNvSpPr>
            <a:spLocks noChangeArrowheads="1"/>
          </p:cNvSpPr>
          <p:nvPr/>
        </p:nvSpPr>
        <p:spPr bwMode="auto">
          <a:xfrm>
            <a:off x="5075238" y="55181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18" name="Oval 10"/>
          <p:cNvSpPr>
            <a:spLocks noChangeArrowheads="1"/>
          </p:cNvSpPr>
          <p:nvPr/>
        </p:nvSpPr>
        <p:spPr bwMode="auto">
          <a:xfrm>
            <a:off x="2843213" y="35020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19" name="Oval 11"/>
          <p:cNvSpPr>
            <a:spLocks noChangeArrowheads="1"/>
          </p:cNvSpPr>
          <p:nvPr/>
        </p:nvSpPr>
        <p:spPr bwMode="auto">
          <a:xfrm>
            <a:off x="4643438" y="34290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20" name="Oval 12"/>
          <p:cNvSpPr>
            <a:spLocks noChangeArrowheads="1"/>
          </p:cNvSpPr>
          <p:nvPr/>
        </p:nvSpPr>
        <p:spPr bwMode="auto">
          <a:xfrm>
            <a:off x="6154738" y="42941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21" name="Oval 13"/>
          <p:cNvSpPr>
            <a:spLocks noChangeArrowheads="1"/>
          </p:cNvSpPr>
          <p:nvPr/>
        </p:nvSpPr>
        <p:spPr bwMode="auto">
          <a:xfrm>
            <a:off x="7523163" y="37893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22" name="Line 14"/>
          <p:cNvSpPr>
            <a:spLocks noChangeShapeType="1"/>
          </p:cNvSpPr>
          <p:nvPr/>
        </p:nvSpPr>
        <p:spPr bwMode="auto">
          <a:xfrm flipV="1">
            <a:off x="1258888" y="4581525"/>
            <a:ext cx="144462" cy="7921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3" name="Line 15"/>
          <p:cNvSpPr>
            <a:spLocks noChangeShapeType="1"/>
          </p:cNvSpPr>
          <p:nvPr/>
        </p:nvSpPr>
        <p:spPr bwMode="auto">
          <a:xfrm flipV="1">
            <a:off x="1474788" y="5157788"/>
            <a:ext cx="863600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4" name="Line 16"/>
          <p:cNvSpPr>
            <a:spLocks noChangeShapeType="1"/>
          </p:cNvSpPr>
          <p:nvPr/>
        </p:nvSpPr>
        <p:spPr bwMode="auto">
          <a:xfrm flipV="1">
            <a:off x="1619250" y="3789363"/>
            <a:ext cx="1223963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5" name="Line 17"/>
          <p:cNvSpPr>
            <a:spLocks noChangeShapeType="1"/>
          </p:cNvSpPr>
          <p:nvPr/>
        </p:nvSpPr>
        <p:spPr bwMode="auto">
          <a:xfrm>
            <a:off x="2770188" y="5229225"/>
            <a:ext cx="792162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6" name="Line 18"/>
          <p:cNvSpPr>
            <a:spLocks noChangeShapeType="1"/>
          </p:cNvSpPr>
          <p:nvPr/>
        </p:nvSpPr>
        <p:spPr bwMode="auto">
          <a:xfrm>
            <a:off x="2843213" y="5013325"/>
            <a:ext cx="2232025" cy="6492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7" name="Line 19"/>
          <p:cNvSpPr>
            <a:spLocks noChangeShapeType="1"/>
          </p:cNvSpPr>
          <p:nvPr/>
        </p:nvSpPr>
        <p:spPr bwMode="auto">
          <a:xfrm flipV="1">
            <a:off x="3995738" y="5878513"/>
            <a:ext cx="1079500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8" name="Line 20"/>
          <p:cNvSpPr>
            <a:spLocks noChangeShapeType="1"/>
          </p:cNvSpPr>
          <p:nvPr/>
        </p:nvSpPr>
        <p:spPr bwMode="auto">
          <a:xfrm>
            <a:off x="3275013" y="3933825"/>
            <a:ext cx="720725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9" name="Line 21"/>
          <p:cNvSpPr>
            <a:spLocks noChangeShapeType="1"/>
          </p:cNvSpPr>
          <p:nvPr/>
        </p:nvSpPr>
        <p:spPr bwMode="auto">
          <a:xfrm flipV="1">
            <a:off x="3346450" y="3644900"/>
            <a:ext cx="1296988" cy="73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30" name="Line 22"/>
          <p:cNvSpPr>
            <a:spLocks noChangeShapeType="1"/>
          </p:cNvSpPr>
          <p:nvPr/>
        </p:nvSpPr>
        <p:spPr bwMode="auto">
          <a:xfrm flipV="1">
            <a:off x="4498975" y="4581525"/>
            <a:ext cx="1584325" cy="714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31" name="Line 23"/>
          <p:cNvSpPr>
            <a:spLocks noChangeShapeType="1"/>
          </p:cNvSpPr>
          <p:nvPr/>
        </p:nvSpPr>
        <p:spPr bwMode="auto">
          <a:xfrm flipV="1">
            <a:off x="5507038" y="4797425"/>
            <a:ext cx="792162" cy="7921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32" name="Line 24"/>
          <p:cNvSpPr>
            <a:spLocks noChangeShapeType="1"/>
          </p:cNvSpPr>
          <p:nvPr/>
        </p:nvSpPr>
        <p:spPr bwMode="auto">
          <a:xfrm>
            <a:off x="5146675" y="3789363"/>
            <a:ext cx="1008063" cy="57626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33" name="Line 25"/>
          <p:cNvSpPr>
            <a:spLocks noChangeShapeType="1"/>
          </p:cNvSpPr>
          <p:nvPr/>
        </p:nvSpPr>
        <p:spPr bwMode="auto">
          <a:xfrm flipH="1">
            <a:off x="3851275" y="4870450"/>
            <a:ext cx="287338" cy="863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34" name="Line 26"/>
          <p:cNvSpPr>
            <a:spLocks noChangeShapeType="1"/>
          </p:cNvSpPr>
          <p:nvPr/>
        </p:nvSpPr>
        <p:spPr bwMode="auto">
          <a:xfrm flipV="1">
            <a:off x="6659563" y="4149725"/>
            <a:ext cx="8636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35" name="Oval 27"/>
          <p:cNvSpPr>
            <a:spLocks noChangeArrowheads="1"/>
          </p:cNvSpPr>
          <p:nvPr/>
        </p:nvSpPr>
        <p:spPr bwMode="auto">
          <a:xfrm>
            <a:off x="7596188" y="52292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0236" name="Line 28"/>
          <p:cNvSpPr>
            <a:spLocks noChangeShapeType="1"/>
          </p:cNvSpPr>
          <p:nvPr/>
        </p:nvSpPr>
        <p:spPr bwMode="auto">
          <a:xfrm>
            <a:off x="6588125" y="4725988"/>
            <a:ext cx="1008063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37" name="Line 29"/>
          <p:cNvSpPr>
            <a:spLocks noChangeShapeType="1"/>
          </p:cNvSpPr>
          <p:nvPr/>
        </p:nvSpPr>
        <p:spPr bwMode="auto">
          <a:xfrm flipH="1" flipV="1">
            <a:off x="1692275" y="4365625"/>
            <a:ext cx="2303463" cy="215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38" name="Line 30"/>
          <p:cNvSpPr>
            <a:spLocks noChangeShapeType="1"/>
          </p:cNvSpPr>
          <p:nvPr/>
        </p:nvSpPr>
        <p:spPr bwMode="auto">
          <a:xfrm flipH="1">
            <a:off x="5651500" y="5591175"/>
            <a:ext cx="1944688" cy="1428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39" name="Text Box 31"/>
          <p:cNvSpPr txBox="1">
            <a:spLocks noChangeArrowheads="1"/>
          </p:cNvSpPr>
          <p:nvPr/>
        </p:nvSpPr>
        <p:spPr bwMode="auto">
          <a:xfrm>
            <a:off x="879475" y="5897563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(1,       )</a:t>
            </a:r>
          </a:p>
        </p:txBody>
      </p:sp>
      <p:sp>
        <p:nvSpPr>
          <p:cNvPr id="350240" name="Text Box 32"/>
          <p:cNvSpPr txBox="1">
            <a:spLocks noChangeArrowheads="1"/>
          </p:cNvSpPr>
          <p:nvPr/>
        </p:nvSpPr>
        <p:spPr bwMode="auto">
          <a:xfrm>
            <a:off x="2195513" y="5373688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(2,   )</a:t>
            </a:r>
          </a:p>
        </p:txBody>
      </p:sp>
      <p:sp>
        <p:nvSpPr>
          <p:cNvPr id="350241" name="Text Box 33"/>
          <p:cNvSpPr txBox="1">
            <a:spLocks noChangeArrowheads="1"/>
          </p:cNvSpPr>
          <p:nvPr/>
        </p:nvSpPr>
        <p:spPr bwMode="auto">
          <a:xfrm>
            <a:off x="3419475" y="62372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(3,    )</a:t>
            </a:r>
          </a:p>
        </p:txBody>
      </p:sp>
      <p:sp>
        <p:nvSpPr>
          <p:cNvPr id="350242" name="Text Box 34"/>
          <p:cNvSpPr txBox="1">
            <a:spLocks noChangeArrowheads="1"/>
          </p:cNvSpPr>
          <p:nvPr/>
        </p:nvSpPr>
        <p:spPr bwMode="auto">
          <a:xfrm>
            <a:off x="5003800" y="60213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(4,    )</a:t>
            </a:r>
          </a:p>
        </p:txBody>
      </p:sp>
      <p:sp>
        <p:nvSpPr>
          <p:cNvPr id="350243" name="Text Box 35"/>
          <p:cNvSpPr txBox="1">
            <a:spLocks noChangeArrowheads="1"/>
          </p:cNvSpPr>
          <p:nvPr/>
        </p:nvSpPr>
        <p:spPr bwMode="auto">
          <a:xfrm>
            <a:off x="6156325" y="4868863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(5,    )</a:t>
            </a:r>
          </a:p>
        </p:txBody>
      </p:sp>
      <p:sp>
        <p:nvSpPr>
          <p:cNvPr id="350244" name="Text Box 36"/>
          <p:cNvSpPr txBox="1">
            <a:spLocks noChangeArrowheads="1"/>
          </p:cNvSpPr>
          <p:nvPr/>
        </p:nvSpPr>
        <p:spPr bwMode="auto">
          <a:xfrm>
            <a:off x="7451725" y="4292600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(6,    )</a:t>
            </a:r>
          </a:p>
        </p:txBody>
      </p:sp>
      <p:sp>
        <p:nvSpPr>
          <p:cNvPr id="350245" name="Text Box 37"/>
          <p:cNvSpPr txBox="1">
            <a:spLocks noChangeArrowheads="1"/>
          </p:cNvSpPr>
          <p:nvPr/>
        </p:nvSpPr>
        <p:spPr bwMode="auto">
          <a:xfrm>
            <a:off x="7740650" y="42926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50246" name="Text Box 38"/>
          <p:cNvSpPr txBox="1">
            <a:spLocks noChangeArrowheads="1"/>
          </p:cNvSpPr>
          <p:nvPr/>
        </p:nvSpPr>
        <p:spPr bwMode="auto">
          <a:xfrm>
            <a:off x="7524750" y="5734050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(7,    )</a:t>
            </a:r>
          </a:p>
        </p:txBody>
      </p:sp>
      <p:sp>
        <p:nvSpPr>
          <p:cNvPr id="350247" name="Text Box 39"/>
          <p:cNvSpPr txBox="1">
            <a:spLocks noChangeArrowheads="1"/>
          </p:cNvSpPr>
          <p:nvPr/>
        </p:nvSpPr>
        <p:spPr bwMode="auto">
          <a:xfrm>
            <a:off x="7812088" y="57340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50248" name="Text Box 40"/>
          <p:cNvSpPr txBox="1">
            <a:spLocks noChangeArrowheads="1"/>
          </p:cNvSpPr>
          <p:nvPr/>
        </p:nvSpPr>
        <p:spPr bwMode="auto">
          <a:xfrm>
            <a:off x="6443663" y="48688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50249" name="Text Box 41"/>
          <p:cNvSpPr txBox="1">
            <a:spLocks noChangeArrowheads="1"/>
          </p:cNvSpPr>
          <p:nvPr/>
        </p:nvSpPr>
        <p:spPr bwMode="auto">
          <a:xfrm>
            <a:off x="5292725" y="6021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50250" name="Text Box 42"/>
          <p:cNvSpPr txBox="1">
            <a:spLocks noChangeArrowheads="1"/>
          </p:cNvSpPr>
          <p:nvPr/>
        </p:nvSpPr>
        <p:spPr bwMode="auto">
          <a:xfrm>
            <a:off x="3708400" y="6237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350251" name="Text Box 43"/>
          <p:cNvSpPr txBox="1">
            <a:spLocks noChangeArrowheads="1"/>
          </p:cNvSpPr>
          <p:nvPr/>
        </p:nvSpPr>
        <p:spPr bwMode="auto">
          <a:xfrm>
            <a:off x="2484438" y="53736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6</a:t>
            </a:r>
          </a:p>
        </p:txBody>
      </p:sp>
      <p:sp>
        <p:nvSpPr>
          <p:cNvPr id="350252" name="Text Box 44"/>
          <p:cNvSpPr txBox="1">
            <a:spLocks noChangeArrowheads="1"/>
          </p:cNvSpPr>
          <p:nvPr/>
        </p:nvSpPr>
        <p:spPr bwMode="auto">
          <a:xfrm>
            <a:off x="1403350" y="4508500"/>
            <a:ext cx="775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(8,      )</a:t>
            </a:r>
          </a:p>
        </p:txBody>
      </p:sp>
      <p:sp>
        <p:nvSpPr>
          <p:cNvPr id="350253" name="Text Box 45"/>
          <p:cNvSpPr txBox="1">
            <a:spLocks noChangeArrowheads="1"/>
          </p:cNvSpPr>
          <p:nvPr/>
        </p:nvSpPr>
        <p:spPr bwMode="auto">
          <a:xfrm>
            <a:off x="2700338" y="4005263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(9,    )</a:t>
            </a:r>
          </a:p>
        </p:txBody>
      </p:sp>
      <p:sp>
        <p:nvSpPr>
          <p:cNvPr id="350254" name="Text Box 46"/>
          <p:cNvSpPr txBox="1">
            <a:spLocks noChangeArrowheads="1"/>
          </p:cNvSpPr>
          <p:nvPr/>
        </p:nvSpPr>
        <p:spPr bwMode="auto">
          <a:xfrm>
            <a:off x="4140200" y="4797425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(10,    )</a:t>
            </a:r>
          </a:p>
        </p:txBody>
      </p:sp>
      <p:sp>
        <p:nvSpPr>
          <p:cNvPr id="350255" name="Text Box 47"/>
          <p:cNvSpPr txBox="1">
            <a:spLocks noChangeArrowheads="1"/>
          </p:cNvSpPr>
          <p:nvPr/>
        </p:nvSpPr>
        <p:spPr bwMode="auto">
          <a:xfrm>
            <a:off x="4572000" y="47974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7</a:t>
            </a:r>
          </a:p>
        </p:txBody>
      </p:sp>
      <p:sp>
        <p:nvSpPr>
          <p:cNvPr id="350256" name="Text Box 48"/>
          <p:cNvSpPr txBox="1">
            <a:spLocks noChangeArrowheads="1"/>
          </p:cNvSpPr>
          <p:nvPr/>
        </p:nvSpPr>
        <p:spPr bwMode="auto">
          <a:xfrm>
            <a:off x="4500563" y="3933825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(11,    )</a:t>
            </a:r>
          </a:p>
        </p:txBody>
      </p:sp>
      <p:sp>
        <p:nvSpPr>
          <p:cNvPr id="350257" name="Text Box 49"/>
          <p:cNvSpPr txBox="1">
            <a:spLocks noChangeArrowheads="1"/>
          </p:cNvSpPr>
          <p:nvPr/>
        </p:nvSpPr>
        <p:spPr bwMode="auto">
          <a:xfrm>
            <a:off x="4932363" y="3933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8</a:t>
            </a:r>
          </a:p>
        </p:txBody>
      </p:sp>
      <p:sp>
        <p:nvSpPr>
          <p:cNvPr id="350258" name="Text Box 50"/>
          <p:cNvSpPr txBox="1">
            <a:spLocks noChangeArrowheads="1"/>
          </p:cNvSpPr>
          <p:nvPr/>
        </p:nvSpPr>
        <p:spPr bwMode="auto">
          <a:xfrm>
            <a:off x="2987675" y="40052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9</a:t>
            </a:r>
          </a:p>
        </p:txBody>
      </p:sp>
      <p:sp>
        <p:nvSpPr>
          <p:cNvPr id="350259" name="Text Box 51"/>
          <p:cNvSpPr txBox="1">
            <a:spLocks noChangeArrowheads="1"/>
          </p:cNvSpPr>
          <p:nvPr/>
        </p:nvSpPr>
        <p:spPr bwMode="auto">
          <a:xfrm>
            <a:off x="1692275" y="45085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10</a:t>
            </a:r>
          </a:p>
        </p:txBody>
      </p:sp>
      <p:sp>
        <p:nvSpPr>
          <p:cNvPr id="350260" name="Text Box 52"/>
          <p:cNvSpPr txBox="1">
            <a:spLocks noChangeArrowheads="1"/>
          </p:cNvSpPr>
          <p:nvPr/>
        </p:nvSpPr>
        <p:spPr bwMode="auto">
          <a:xfrm>
            <a:off x="1187450" y="5876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23116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CF4-1471-2F4A-AC1B-2E169EC5925D}" type="slidenum">
              <a:rPr lang="de-DE"/>
              <a:pPr/>
              <a:t>11</a:t>
            </a:fld>
            <a:endParaRPr lang="de-DE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DFS-Nummerierung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/>
              <a:t>Beobachtung für </a:t>
            </a:r>
            <a:br>
              <a:rPr lang="de-DE" dirty="0"/>
            </a:br>
            <a:r>
              <a:rPr lang="de-DE" dirty="0"/>
              <a:t>Kante 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):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</p:txBody>
      </p:sp>
      <p:graphicFrame>
        <p:nvGraphicFramePr>
          <p:cNvPr id="35123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046496"/>
              </p:ext>
            </p:extLst>
          </p:nvPr>
        </p:nvGraphicFramePr>
        <p:xfrm>
          <a:off x="3330432" y="1124744"/>
          <a:ext cx="5184578" cy="2360616"/>
        </p:xfrm>
        <a:graphic>
          <a:graphicData uri="http://schemas.openxmlformats.org/drawingml/2006/table">
            <a:tbl>
              <a:tblPr/>
              <a:tblGrid>
                <a:gridCol w="1727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9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Kantentyp</a:t>
                      </a:r>
                    </a:p>
                  </a:txBody>
                  <a:tcPr marL="57860" marR="57860" marT="30087" marB="30087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dfsNum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[v]&lt; 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dfsNum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[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]</a:t>
                      </a:r>
                    </a:p>
                  </a:txBody>
                  <a:tcPr marL="57860" marR="57860" marT="30087" marB="30087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finishTime[v]&gt;</a:t>
                      </a:r>
                      <a:b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</a:b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finishTime[w]</a:t>
                      </a:r>
                    </a:p>
                  </a:txBody>
                  <a:tcPr marL="57860" marR="57860" marT="30087" marB="30087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Baum &amp; Vorwärts</a:t>
                      </a:r>
                    </a:p>
                  </a:txBody>
                  <a:tcPr marL="57860" marR="57860" marT="30087" marB="30087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</a:t>
                      </a:r>
                    </a:p>
                  </a:txBody>
                  <a:tcPr marL="57860" marR="57860" marT="30087" marB="30087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</a:t>
                      </a:r>
                    </a:p>
                  </a:txBody>
                  <a:tcPr marL="57860" marR="57860" marT="30087" marB="30087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Rückwärts</a:t>
                      </a:r>
                    </a:p>
                  </a:txBody>
                  <a:tcPr marL="57860" marR="57860" marT="30087" marB="30087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Nein</a:t>
                      </a:r>
                    </a:p>
                  </a:txBody>
                  <a:tcPr marL="57860" marR="57860" marT="30087" marB="30087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Nein</a:t>
                      </a:r>
                    </a:p>
                  </a:txBody>
                  <a:tcPr marL="57860" marR="57860" marT="30087" marB="30087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Kreuz</a:t>
                      </a:r>
                    </a:p>
                  </a:txBody>
                  <a:tcPr marL="57860" marR="57860" marT="30087" marB="30087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Nein</a:t>
                      </a:r>
                    </a:p>
                  </a:txBody>
                  <a:tcPr marL="57860" marR="57860" marT="30087" marB="30087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</a:t>
                      </a:r>
                    </a:p>
                  </a:txBody>
                  <a:tcPr marL="57860" marR="57860" marT="30087" marB="30087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" name="Oval 4">
            <a:extLst>
              <a:ext uri="{FF2B5EF4-FFF2-40B4-BE49-F238E27FC236}">
                <a16:creationId xmlns:a16="http://schemas.microsoft.com/office/drawing/2014/main" id="{AECE0422-A45F-E644-898F-40F4B7AC1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5508436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57" name="Oval 5">
            <a:extLst>
              <a:ext uri="{FF2B5EF4-FFF2-40B4-BE49-F238E27FC236}">
                <a16:creationId xmlns:a16="http://schemas.microsoft.com/office/drawing/2014/main" id="{D1A1A397-602F-354D-8174-B08CE0EF4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213036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" name="Oval 6">
            <a:extLst>
              <a:ext uri="{FF2B5EF4-FFF2-40B4-BE49-F238E27FC236}">
                <a16:creationId xmlns:a16="http://schemas.microsoft.com/office/drawing/2014/main" id="{48D8C440-F21C-2845-B35D-42413A313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388" y="4932173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DBA1F9F9-D5B8-B741-9C81-CAE856003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5868798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0" name="Oval 8">
            <a:extLst>
              <a:ext uri="{FF2B5EF4-FFF2-40B4-BE49-F238E27FC236}">
                <a16:creationId xmlns:a16="http://schemas.microsoft.com/office/drawing/2014/main" id="{701F9FF0-C863-924B-A984-CC523751E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500373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" name="Oval 9">
            <a:extLst>
              <a:ext uri="{FF2B5EF4-FFF2-40B4-BE49-F238E27FC236}">
                <a16:creationId xmlns:a16="http://schemas.microsoft.com/office/drawing/2014/main" id="{39399018-A060-1443-B09C-47926D745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238" y="5652898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D63293FD-002D-C54B-AC23-06DAC8DEE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3636773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3" name="Oval 11">
            <a:extLst>
              <a:ext uri="{FF2B5EF4-FFF2-40B4-BE49-F238E27FC236}">
                <a16:creationId xmlns:a16="http://schemas.microsoft.com/office/drawing/2014/main" id="{5BCB9566-6981-CD44-8F6C-9CC60C6CE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3563748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4" name="Oval 12">
            <a:extLst>
              <a:ext uri="{FF2B5EF4-FFF2-40B4-BE49-F238E27FC236}">
                <a16:creationId xmlns:a16="http://schemas.microsoft.com/office/drawing/2014/main" id="{3466131B-7843-134D-BAB6-733CA9A9F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738" y="4428936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5" name="Oval 13">
            <a:extLst>
              <a:ext uri="{FF2B5EF4-FFF2-40B4-BE49-F238E27FC236}">
                <a16:creationId xmlns:a16="http://schemas.microsoft.com/office/drawing/2014/main" id="{D65BE33E-C9C7-AB4C-8D3C-0E7942E9A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3163" y="3924111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6" name="Line 14">
            <a:extLst>
              <a:ext uri="{FF2B5EF4-FFF2-40B4-BE49-F238E27FC236}">
                <a16:creationId xmlns:a16="http://schemas.microsoft.com/office/drawing/2014/main" id="{25C80A81-629B-CE4A-A3E1-3660989132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58888" y="4716273"/>
            <a:ext cx="144462" cy="7921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" name="Line 15">
            <a:extLst>
              <a:ext uri="{FF2B5EF4-FFF2-40B4-BE49-F238E27FC236}">
                <a16:creationId xmlns:a16="http://schemas.microsoft.com/office/drawing/2014/main" id="{9AE40AC6-23E7-6040-A23B-727CD92AAE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4788" y="5292536"/>
            <a:ext cx="863600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" name="Line 16">
            <a:extLst>
              <a:ext uri="{FF2B5EF4-FFF2-40B4-BE49-F238E27FC236}">
                <a16:creationId xmlns:a16="http://schemas.microsoft.com/office/drawing/2014/main" id="{53B6A2AF-DDE0-6D46-A04E-8548CF21F1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19250" y="3924111"/>
            <a:ext cx="1223963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" name="Line 17">
            <a:extLst>
              <a:ext uri="{FF2B5EF4-FFF2-40B4-BE49-F238E27FC236}">
                <a16:creationId xmlns:a16="http://schemas.microsoft.com/office/drawing/2014/main" id="{14D58500-5B65-C742-BC74-3C3DDBBFEA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0188" y="5363973"/>
            <a:ext cx="792162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" name="Line 18">
            <a:extLst>
              <a:ext uri="{FF2B5EF4-FFF2-40B4-BE49-F238E27FC236}">
                <a16:creationId xmlns:a16="http://schemas.microsoft.com/office/drawing/2014/main" id="{B2EFB576-9970-5B45-B603-8D98A69E0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5148073"/>
            <a:ext cx="2232025" cy="6492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" name="Line 19">
            <a:extLst>
              <a:ext uri="{FF2B5EF4-FFF2-40B4-BE49-F238E27FC236}">
                <a16:creationId xmlns:a16="http://schemas.microsoft.com/office/drawing/2014/main" id="{7E4266B7-AD17-464B-AEF8-14C4BFD26F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5738" y="6013261"/>
            <a:ext cx="1079500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" name="Line 20">
            <a:extLst>
              <a:ext uri="{FF2B5EF4-FFF2-40B4-BE49-F238E27FC236}">
                <a16:creationId xmlns:a16="http://schemas.microsoft.com/office/drawing/2014/main" id="{54A2F8B4-4772-AE4B-ABFA-60D1DE177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5013" y="4068573"/>
            <a:ext cx="720725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" name="Line 21">
            <a:extLst>
              <a:ext uri="{FF2B5EF4-FFF2-40B4-BE49-F238E27FC236}">
                <a16:creationId xmlns:a16="http://schemas.microsoft.com/office/drawing/2014/main" id="{C6B8F227-CD0F-EA49-BCA2-19BCB33E89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46450" y="3779648"/>
            <a:ext cx="1296988" cy="73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4" name="Line 22">
            <a:extLst>
              <a:ext uri="{FF2B5EF4-FFF2-40B4-BE49-F238E27FC236}">
                <a16:creationId xmlns:a16="http://schemas.microsoft.com/office/drawing/2014/main" id="{C783821E-77FB-8D43-A25D-08B9F1EF89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8975" y="4716273"/>
            <a:ext cx="1584325" cy="714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5" name="Line 23">
            <a:extLst>
              <a:ext uri="{FF2B5EF4-FFF2-40B4-BE49-F238E27FC236}">
                <a16:creationId xmlns:a16="http://schemas.microsoft.com/office/drawing/2014/main" id="{114956B9-08E0-3D49-8AE6-2D9D6A9D57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7038" y="4932173"/>
            <a:ext cx="792162" cy="7921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" name="Line 24">
            <a:extLst>
              <a:ext uri="{FF2B5EF4-FFF2-40B4-BE49-F238E27FC236}">
                <a16:creationId xmlns:a16="http://schemas.microsoft.com/office/drawing/2014/main" id="{72EA3834-7D7B-6340-9C50-688BDD3F88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6675" y="3924111"/>
            <a:ext cx="1008063" cy="57626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" name="Line 25">
            <a:extLst>
              <a:ext uri="{FF2B5EF4-FFF2-40B4-BE49-F238E27FC236}">
                <a16:creationId xmlns:a16="http://schemas.microsoft.com/office/drawing/2014/main" id="{0CF9D448-89EC-8E4E-A7CF-CC1F8BD51E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5005198"/>
            <a:ext cx="287338" cy="863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8" name="Line 26">
            <a:extLst>
              <a:ext uri="{FF2B5EF4-FFF2-40B4-BE49-F238E27FC236}">
                <a16:creationId xmlns:a16="http://schemas.microsoft.com/office/drawing/2014/main" id="{91D14A9D-59F7-C34D-AB5F-5B12A7E0C7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59563" y="4284473"/>
            <a:ext cx="8636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" name="Oval 27">
            <a:extLst>
              <a:ext uri="{FF2B5EF4-FFF2-40B4-BE49-F238E27FC236}">
                <a16:creationId xmlns:a16="http://schemas.microsoft.com/office/drawing/2014/main" id="{E9C0453C-BBE2-E146-AD46-B58F0BC71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5363973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0" name="Line 28">
            <a:extLst>
              <a:ext uri="{FF2B5EF4-FFF2-40B4-BE49-F238E27FC236}">
                <a16:creationId xmlns:a16="http://schemas.microsoft.com/office/drawing/2014/main" id="{2E280523-43C1-D44B-A574-9093B61E3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8125" y="4860736"/>
            <a:ext cx="1008063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" name="Line 29">
            <a:extLst>
              <a:ext uri="{FF2B5EF4-FFF2-40B4-BE49-F238E27FC236}">
                <a16:creationId xmlns:a16="http://schemas.microsoft.com/office/drawing/2014/main" id="{6227AECB-D673-2842-96E3-A18509AF03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92275" y="4500373"/>
            <a:ext cx="2303463" cy="215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" name="Line 30">
            <a:extLst>
              <a:ext uri="{FF2B5EF4-FFF2-40B4-BE49-F238E27FC236}">
                <a16:creationId xmlns:a16="http://schemas.microsoft.com/office/drawing/2014/main" id="{33F0D29C-9C98-D643-8EB4-4B74C9DE41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1500" y="5725923"/>
            <a:ext cx="1944688" cy="1428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" name="Text Box 31">
            <a:extLst>
              <a:ext uri="{FF2B5EF4-FFF2-40B4-BE49-F238E27FC236}">
                <a16:creationId xmlns:a16="http://schemas.microsoft.com/office/drawing/2014/main" id="{00A435E1-0DE9-ED4F-81B5-E7FED1136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6032311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(1,       )</a:t>
            </a:r>
          </a:p>
        </p:txBody>
      </p:sp>
      <p:sp>
        <p:nvSpPr>
          <p:cNvPr id="84" name="Text Box 32">
            <a:extLst>
              <a:ext uri="{FF2B5EF4-FFF2-40B4-BE49-F238E27FC236}">
                <a16:creationId xmlns:a16="http://schemas.microsoft.com/office/drawing/2014/main" id="{10158648-2759-4A41-B36B-BFF56770A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5508436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(2,   )</a:t>
            </a:r>
          </a:p>
        </p:txBody>
      </p:sp>
      <p:sp>
        <p:nvSpPr>
          <p:cNvPr id="85" name="Text Box 33">
            <a:extLst>
              <a:ext uri="{FF2B5EF4-FFF2-40B4-BE49-F238E27FC236}">
                <a16:creationId xmlns:a16="http://schemas.microsoft.com/office/drawing/2014/main" id="{FC10ED48-69D2-5F4A-BC2F-8BCEFB4DF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6372036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(3,    )</a:t>
            </a:r>
          </a:p>
        </p:txBody>
      </p:sp>
      <p:sp>
        <p:nvSpPr>
          <p:cNvPr id="86" name="Text Box 34">
            <a:extLst>
              <a:ext uri="{FF2B5EF4-FFF2-40B4-BE49-F238E27FC236}">
                <a16:creationId xmlns:a16="http://schemas.microsoft.com/office/drawing/2014/main" id="{98A40911-5601-3B4A-BD41-7E342C1CC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6156136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(4,    )</a:t>
            </a:r>
          </a:p>
        </p:txBody>
      </p:sp>
      <p:sp>
        <p:nvSpPr>
          <p:cNvPr id="87" name="Text Box 35">
            <a:extLst>
              <a:ext uri="{FF2B5EF4-FFF2-40B4-BE49-F238E27FC236}">
                <a16:creationId xmlns:a16="http://schemas.microsoft.com/office/drawing/2014/main" id="{120531D1-FE97-0440-956D-9A2F948E5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5003611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(5,    )</a:t>
            </a:r>
          </a:p>
        </p:txBody>
      </p:sp>
      <p:sp>
        <p:nvSpPr>
          <p:cNvPr id="88" name="Text Box 36">
            <a:extLst>
              <a:ext uri="{FF2B5EF4-FFF2-40B4-BE49-F238E27FC236}">
                <a16:creationId xmlns:a16="http://schemas.microsoft.com/office/drawing/2014/main" id="{6F5B64A4-F777-3F4D-952E-92B216726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442734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(6,    )</a:t>
            </a:r>
          </a:p>
        </p:txBody>
      </p:sp>
      <p:sp>
        <p:nvSpPr>
          <p:cNvPr id="89" name="Text Box 37">
            <a:extLst>
              <a:ext uri="{FF2B5EF4-FFF2-40B4-BE49-F238E27FC236}">
                <a16:creationId xmlns:a16="http://schemas.microsoft.com/office/drawing/2014/main" id="{400CCB88-3C43-F048-A165-03E4625F4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4427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90" name="Text Box 38">
            <a:extLst>
              <a:ext uri="{FF2B5EF4-FFF2-40B4-BE49-F238E27FC236}">
                <a16:creationId xmlns:a16="http://schemas.microsoft.com/office/drawing/2014/main" id="{61AE0A01-9049-FE40-8FE8-C1DB097A1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586879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(7,    )</a:t>
            </a:r>
          </a:p>
        </p:txBody>
      </p:sp>
      <p:sp>
        <p:nvSpPr>
          <p:cNvPr id="91" name="Text Box 39">
            <a:extLst>
              <a:ext uri="{FF2B5EF4-FFF2-40B4-BE49-F238E27FC236}">
                <a16:creationId xmlns:a16="http://schemas.microsoft.com/office/drawing/2014/main" id="{D5E99A4F-6BA1-BB42-98FE-E37E8AA77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86879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92" name="Text Box 40">
            <a:extLst>
              <a:ext uri="{FF2B5EF4-FFF2-40B4-BE49-F238E27FC236}">
                <a16:creationId xmlns:a16="http://schemas.microsoft.com/office/drawing/2014/main" id="{91CFCE0A-AFC0-134F-B45C-87D300912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500361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93" name="Text Box 41">
            <a:extLst>
              <a:ext uri="{FF2B5EF4-FFF2-40B4-BE49-F238E27FC236}">
                <a16:creationId xmlns:a16="http://schemas.microsoft.com/office/drawing/2014/main" id="{DFCC4ABE-3604-FC4C-96BF-63E1170E7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615613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94" name="Text Box 42">
            <a:extLst>
              <a:ext uri="{FF2B5EF4-FFF2-40B4-BE49-F238E27FC236}">
                <a16:creationId xmlns:a16="http://schemas.microsoft.com/office/drawing/2014/main" id="{76C7D605-1A45-A848-AD63-3AD40E7ED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637203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95" name="Text Box 43">
            <a:extLst>
              <a:ext uri="{FF2B5EF4-FFF2-40B4-BE49-F238E27FC236}">
                <a16:creationId xmlns:a16="http://schemas.microsoft.com/office/drawing/2014/main" id="{372C6425-0DF1-4A47-84DC-EC0998A55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550843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6</a:t>
            </a:r>
          </a:p>
        </p:txBody>
      </p:sp>
      <p:sp>
        <p:nvSpPr>
          <p:cNvPr id="96" name="Text Box 44">
            <a:extLst>
              <a:ext uri="{FF2B5EF4-FFF2-40B4-BE49-F238E27FC236}">
                <a16:creationId xmlns:a16="http://schemas.microsoft.com/office/drawing/2014/main" id="{D0E8DCD4-B126-104D-951B-36A4CD18B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4643248"/>
            <a:ext cx="775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(8,      )</a:t>
            </a:r>
          </a:p>
        </p:txBody>
      </p:sp>
      <p:sp>
        <p:nvSpPr>
          <p:cNvPr id="97" name="Text Box 45">
            <a:extLst>
              <a:ext uri="{FF2B5EF4-FFF2-40B4-BE49-F238E27FC236}">
                <a16:creationId xmlns:a16="http://schemas.microsoft.com/office/drawing/2014/main" id="{4AD217A3-E84E-E440-AA31-8E496B6EC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4140011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(9,    )</a:t>
            </a:r>
          </a:p>
        </p:txBody>
      </p:sp>
      <p:sp>
        <p:nvSpPr>
          <p:cNvPr id="98" name="Text Box 46">
            <a:extLst>
              <a:ext uri="{FF2B5EF4-FFF2-40B4-BE49-F238E27FC236}">
                <a16:creationId xmlns:a16="http://schemas.microsoft.com/office/drawing/2014/main" id="{2D67567B-6E85-494D-8E34-0FE2293FD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4932173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(10,    )</a:t>
            </a:r>
          </a:p>
        </p:txBody>
      </p:sp>
      <p:sp>
        <p:nvSpPr>
          <p:cNvPr id="99" name="Text Box 47">
            <a:extLst>
              <a:ext uri="{FF2B5EF4-FFF2-40B4-BE49-F238E27FC236}">
                <a16:creationId xmlns:a16="http://schemas.microsoft.com/office/drawing/2014/main" id="{A193487C-4146-604C-8D43-E517FA1E8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9321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7</a:t>
            </a:r>
          </a:p>
        </p:txBody>
      </p:sp>
      <p:sp>
        <p:nvSpPr>
          <p:cNvPr id="100" name="Text Box 48">
            <a:extLst>
              <a:ext uri="{FF2B5EF4-FFF2-40B4-BE49-F238E27FC236}">
                <a16:creationId xmlns:a16="http://schemas.microsoft.com/office/drawing/2014/main" id="{4ACE63B3-751D-8E44-85D7-ABF51A65A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4068573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(11,    )</a:t>
            </a:r>
          </a:p>
        </p:txBody>
      </p:sp>
      <p:sp>
        <p:nvSpPr>
          <p:cNvPr id="101" name="Text Box 49">
            <a:extLst>
              <a:ext uri="{FF2B5EF4-FFF2-40B4-BE49-F238E27FC236}">
                <a16:creationId xmlns:a16="http://schemas.microsoft.com/office/drawing/2014/main" id="{28B3CB44-C0E7-B144-8A6A-5EA580CE1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0685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8</a:t>
            </a:r>
          </a:p>
        </p:txBody>
      </p:sp>
      <p:sp>
        <p:nvSpPr>
          <p:cNvPr id="102" name="Text Box 50">
            <a:extLst>
              <a:ext uri="{FF2B5EF4-FFF2-40B4-BE49-F238E27FC236}">
                <a16:creationId xmlns:a16="http://schemas.microsoft.com/office/drawing/2014/main" id="{C5282FD2-8D15-A04F-9758-27BCB4C77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414001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9</a:t>
            </a:r>
          </a:p>
        </p:txBody>
      </p:sp>
      <p:sp>
        <p:nvSpPr>
          <p:cNvPr id="103" name="Text Box 51">
            <a:extLst>
              <a:ext uri="{FF2B5EF4-FFF2-40B4-BE49-F238E27FC236}">
                <a16:creationId xmlns:a16="http://schemas.microsoft.com/office/drawing/2014/main" id="{58A0A19F-EF75-F643-B7B3-4D7C299A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464324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10</a:t>
            </a:r>
          </a:p>
        </p:txBody>
      </p:sp>
      <p:sp>
        <p:nvSpPr>
          <p:cNvPr id="104" name="Text Box 52">
            <a:extLst>
              <a:ext uri="{FF2B5EF4-FFF2-40B4-BE49-F238E27FC236}">
                <a16:creationId xmlns:a16="http://schemas.microsoft.com/office/drawing/2014/main" id="{58D4A618-4DF0-D748-A69A-667FFC864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601167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315384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039-8E8A-3E41-B9B3-FA9233B2EE22}" type="slidenum">
              <a:rPr lang="de-DE"/>
              <a:pPr/>
              <a:t>12</a:t>
            </a:fld>
            <a:endParaRPr lang="de-DE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DAGs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781550"/>
          </a:xfrm>
        </p:spPr>
        <p:txBody>
          <a:bodyPr/>
          <a:lstStyle/>
          <a:p>
            <a:r>
              <a:rPr lang="de-DE" dirty="0"/>
              <a:t>Erkennung eines </a:t>
            </a:r>
            <a:r>
              <a:rPr lang="de-DE" dirty="0">
                <a:solidFill>
                  <a:srgbClr val="FF0000"/>
                </a:solidFill>
              </a:rPr>
              <a:t>azyklischen</a:t>
            </a:r>
            <a:r>
              <a:rPr lang="de-DE" dirty="0"/>
              <a:t> gerichteten Graphen </a:t>
            </a:r>
            <a:br>
              <a:rPr lang="de-DE" dirty="0"/>
            </a:br>
            <a:r>
              <a:rPr lang="de-DE" dirty="0"/>
              <a:t>(engl. DAG)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>
              <a:buFontTx/>
              <a:buNone/>
            </a:pPr>
            <a:r>
              <a:rPr lang="de-DE" dirty="0"/>
              <a:t>   Merkmal: keine gerichteten Kreise</a:t>
            </a:r>
          </a:p>
          <a:p>
            <a:pPr>
              <a:buFontTx/>
              <a:buNone/>
            </a:pPr>
            <a:endParaRPr lang="de-DE" dirty="0"/>
          </a:p>
          <a:p>
            <a:pPr>
              <a:buNone/>
            </a:pPr>
            <a:r>
              <a:rPr lang="de-DE" dirty="0">
                <a:solidFill>
                  <a:schemeClr val="accent2"/>
                </a:solidFill>
              </a:rPr>
              <a:t>Anwendung der DFS-Nummerierung:</a:t>
            </a:r>
          </a:p>
          <a:p>
            <a:pPr>
              <a:buFontTx/>
              <a:buNone/>
            </a:pPr>
            <a:r>
              <a:rPr lang="de-DE" dirty="0"/>
              <a:t>In einem DAG gibt es keine Rückwärtskanten</a:t>
            </a:r>
          </a:p>
          <a:p>
            <a:pPr>
              <a:buFontTx/>
              <a:buNone/>
            </a:pPr>
            <a:r>
              <a:rPr lang="de-DE" dirty="0"/>
              <a:t>   </a:t>
            </a:r>
          </a:p>
        </p:txBody>
      </p:sp>
      <p:sp>
        <p:nvSpPr>
          <p:cNvPr id="353284" name="Oval 4"/>
          <p:cNvSpPr>
            <a:spLocks noChangeArrowheads="1"/>
          </p:cNvSpPr>
          <p:nvPr/>
        </p:nvSpPr>
        <p:spPr bwMode="auto">
          <a:xfrm>
            <a:off x="1042988" y="28540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285" name="Oval 5"/>
          <p:cNvSpPr>
            <a:spLocks noChangeArrowheads="1"/>
          </p:cNvSpPr>
          <p:nvPr/>
        </p:nvSpPr>
        <p:spPr bwMode="auto">
          <a:xfrm>
            <a:off x="2195513" y="24222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286" name="Oval 6"/>
          <p:cNvSpPr>
            <a:spLocks noChangeArrowheads="1"/>
          </p:cNvSpPr>
          <p:nvPr/>
        </p:nvSpPr>
        <p:spPr bwMode="auto">
          <a:xfrm>
            <a:off x="3276600" y="213330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287" name="Oval 7"/>
          <p:cNvSpPr>
            <a:spLocks noChangeArrowheads="1"/>
          </p:cNvSpPr>
          <p:nvPr/>
        </p:nvSpPr>
        <p:spPr bwMode="auto">
          <a:xfrm>
            <a:off x="4356100" y="213330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288" name="Oval 8"/>
          <p:cNvSpPr>
            <a:spLocks noChangeArrowheads="1"/>
          </p:cNvSpPr>
          <p:nvPr/>
        </p:nvSpPr>
        <p:spPr bwMode="auto">
          <a:xfrm>
            <a:off x="3851275" y="278100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289" name="Oval 9"/>
          <p:cNvSpPr>
            <a:spLocks noChangeArrowheads="1"/>
          </p:cNvSpPr>
          <p:nvPr/>
        </p:nvSpPr>
        <p:spPr bwMode="auto">
          <a:xfrm>
            <a:off x="2627313" y="364619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290" name="Oval 10"/>
          <p:cNvSpPr>
            <a:spLocks noChangeArrowheads="1"/>
          </p:cNvSpPr>
          <p:nvPr/>
        </p:nvSpPr>
        <p:spPr bwMode="auto">
          <a:xfrm>
            <a:off x="4067175" y="364619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291" name="Oval 11"/>
          <p:cNvSpPr>
            <a:spLocks noChangeArrowheads="1"/>
          </p:cNvSpPr>
          <p:nvPr/>
        </p:nvSpPr>
        <p:spPr bwMode="auto">
          <a:xfrm>
            <a:off x="7812088" y="292546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292" name="Oval 12"/>
          <p:cNvSpPr>
            <a:spLocks noChangeArrowheads="1"/>
          </p:cNvSpPr>
          <p:nvPr/>
        </p:nvSpPr>
        <p:spPr bwMode="auto">
          <a:xfrm>
            <a:off x="5508625" y="364619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293" name="Line 13"/>
          <p:cNvSpPr>
            <a:spLocks noChangeShapeType="1"/>
          </p:cNvSpPr>
          <p:nvPr/>
        </p:nvSpPr>
        <p:spPr bwMode="auto">
          <a:xfrm flipV="1">
            <a:off x="1258888" y="2565103"/>
            <a:ext cx="93662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4" name="Line 14"/>
          <p:cNvSpPr>
            <a:spLocks noChangeShapeType="1"/>
          </p:cNvSpPr>
          <p:nvPr/>
        </p:nvSpPr>
        <p:spPr bwMode="auto">
          <a:xfrm flipV="1">
            <a:off x="2484438" y="2277765"/>
            <a:ext cx="7921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5" name="Line 15"/>
          <p:cNvSpPr>
            <a:spLocks noChangeShapeType="1"/>
          </p:cNvSpPr>
          <p:nvPr/>
        </p:nvSpPr>
        <p:spPr bwMode="auto">
          <a:xfrm>
            <a:off x="3492500" y="2206328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6" name="Line 16"/>
          <p:cNvSpPr>
            <a:spLocks noChangeShapeType="1"/>
          </p:cNvSpPr>
          <p:nvPr/>
        </p:nvSpPr>
        <p:spPr bwMode="auto">
          <a:xfrm>
            <a:off x="2484438" y="2638128"/>
            <a:ext cx="13668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7" name="Line 17"/>
          <p:cNvSpPr>
            <a:spLocks noChangeShapeType="1"/>
          </p:cNvSpPr>
          <p:nvPr/>
        </p:nvSpPr>
        <p:spPr bwMode="auto">
          <a:xfrm>
            <a:off x="1258888" y="3069928"/>
            <a:ext cx="129698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8" name="Line 18"/>
          <p:cNvSpPr>
            <a:spLocks noChangeShapeType="1"/>
          </p:cNvSpPr>
          <p:nvPr/>
        </p:nvSpPr>
        <p:spPr bwMode="auto">
          <a:xfrm>
            <a:off x="6948488" y="3069928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9" name="Line 19"/>
          <p:cNvSpPr>
            <a:spLocks noChangeShapeType="1"/>
          </p:cNvSpPr>
          <p:nvPr/>
        </p:nvSpPr>
        <p:spPr bwMode="auto">
          <a:xfrm flipV="1">
            <a:off x="2916238" y="3789065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0" name="Line 20"/>
          <p:cNvSpPr>
            <a:spLocks noChangeShapeType="1"/>
          </p:cNvSpPr>
          <p:nvPr/>
        </p:nvSpPr>
        <p:spPr bwMode="auto">
          <a:xfrm flipV="1">
            <a:off x="4356100" y="3789065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1" name="Line 21"/>
          <p:cNvSpPr>
            <a:spLocks noChangeShapeType="1"/>
          </p:cNvSpPr>
          <p:nvPr/>
        </p:nvSpPr>
        <p:spPr bwMode="auto">
          <a:xfrm flipV="1">
            <a:off x="5795963" y="3214390"/>
            <a:ext cx="86360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2" name="Line 22"/>
          <p:cNvSpPr>
            <a:spLocks noChangeShapeType="1"/>
          </p:cNvSpPr>
          <p:nvPr/>
        </p:nvSpPr>
        <p:spPr bwMode="auto">
          <a:xfrm>
            <a:off x="5651500" y="2636540"/>
            <a:ext cx="865188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3" name="Oval 23"/>
          <p:cNvSpPr>
            <a:spLocks noChangeArrowheads="1"/>
          </p:cNvSpPr>
          <p:nvPr/>
        </p:nvSpPr>
        <p:spPr bwMode="auto">
          <a:xfrm>
            <a:off x="6659563" y="292546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304" name="Oval 24"/>
          <p:cNvSpPr>
            <a:spLocks noChangeArrowheads="1"/>
          </p:cNvSpPr>
          <p:nvPr/>
        </p:nvSpPr>
        <p:spPr bwMode="auto">
          <a:xfrm>
            <a:off x="5364163" y="249366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305" name="Line 25"/>
          <p:cNvSpPr>
            <a:spLocks noChangeShapeType="1"/>
          </p:cNvSpPr>
          <p:nvPr/>
        </p:nvSpPr>
        <p:spPr bwMode="auto">
          <a:xfrm>
            <a:off x="4643438" y="2277765"/>
            <a:ext cx="720725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6" name="Line 26"/>
          <p:cNvSpPr>
            <a:spLocks noChangeShapeType="1"/>
          </p:cNvSpPr>
          <p:nvPr/>
        </p:nvSpPr>
        <p:spPr bwMode="auto">
          <a:xfrm flipV="1">
            <a:off x="4140200" y="2709565"/>
            <a:ext cx="1152525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7" name="Line 27"/>
          <p:cNvSpPr>
            <a:spLocks noChangeShapeType="1"/>
          </p:cNvSpPr>
          <p:nvPr/>
        </p:nvSpPr>
        <p:spPr bwMode="auto">
          <a:xfrm>
            <a:off x="4140200" y="2996903"/>
            <a:ext cx="13684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8" name="Oval 28"/>
          <p:cNvSpPr>
            <a:spLocks noChangeArrowheads="1"/>
          </p:cNvSpPr>
          <p:nvPr/>
        </p:nvSpPr>
        <p:spPr bwMode="auto">
          <a:xfrm>
            <a:off x="7092950" y="198884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3309" name="Line 29"/>
          <p:cNvSpPr>
            <a:spLocks noChangeShapeType="1"/>
          </p:cNvSpPr>
          <p:nvPr/>
        </p:nvSpPr>
        <p:spPr bwMode="auto">
          <a:xfrm flipV="1">
            <a:off x="5651500" y="2133303"/>
            <a:ext cx="144145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827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8782-9279-DC4A-9AE9-401DD28D324E}" type="slidenum">
              <a:rPr lang="de-DE"/>
              <a:pPr/>
              <a:t>13</a:t>
            </a:fld>
            <a:endParaRPr lang="de-DE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DFS-Nummerierung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Behauptung:</a:t>
            </a:r>
            <a:r>
              <a:rPr lang="de-DE" dirty="0"/>
              <a:t> Folgende Aussagen sind äquivalent: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G ist ein DAG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DFS enthält keine Rückwärtskante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∀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E : </a:t>
            </a:r>
            <a:r>
              <a:rPr lang="de-DE" dirty="0" err="1">
                <a:solidFill>
                  <a:schemeClr val="hlink"/>
                </a:solidFill>
              </a:rPr>
              <a:t>finishTime</a:t>
            </a:r>
            <a:r>
              <a:rPr lang="de-DE" dirty="0">
                <a:solidFill>
                  <a:schemeClr val="hlink"/>
                </a:solidFill>
              </a:rPr>
              <a:t>[v]&gt;</a:t>
            </a:r>
            <a:r>
              <a:rPr lang="de-DE" dirty="0" err="1">
                <a:solidFill>
                  <a:schemeClr val="hlink"/>
                </a:solidFill>
              </a:rPr>
              <a:t>finishTime</a:t>
            </a:r>
            <a:r>
              <a:rPr lang="de-DE" dirty="0">
                <a:solidFill>
                  <a:schemeClr val="hlink"/>
                </a:solidFill>
              </a:rPr>
              <a:t>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Beweis </a:t>
            </a:r>
            <a:r>
              <a:rPr lang="de-DE" dirty="0"/>
              <a:t>( 2. </a:t>
            </a:r>
            <a:r>
              <a:rPr lang="en-US" dirty="0">
                <a:latin typeface="cmsy10" charset="0"/>
              </a:rPr>
              <a:t>⇔</a:t>
            </a:r>
            <a:r>
              <a:rPr lang="de-DE" dirty="0"/>
              <a:t> 3. )</a:t>
            </a:r>
            <a:r>
              <a:rPr lang="de-DE" dirty="0">
                <a:solidFill>
                  <a:schemeClr val="accent2"/>
                </a:solidFill>
              </a:rPr>
              <a:t>:</a:t>
            </a:r>
          </a:p>
          <a:p>
            <a:pPr marL="609600" indent="-609600">
              <a:buFontTx/>
              <a:buNone/>
            </a:pPr>
            <a:r>
              <a:rPr lang="de-DE" dirty="0"/>
              <a:t>2. </a:t>
            </a:r>
            <a:r>
              <a:rPr lang="en-US" dirty="0">
                <a:latin typeface="cmsy10" charset="0"/>
              </a:rPr>
              <a:t>⇔</a:t>
            </a:r>
            <a:r>
              <a:rPr lang="de-DE" dirty="0"/>
              <a:t> 3.: folgt aus Tabelle</a:t>
            </a:r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64064"/>
              </p:ext>
            </p:extLst>
          </p:nvPr>
        </p:nvGraphicFramePr>
        <p:xfrm>
          <a:off x="4644008" y="3933056"/>
          <a:ext cx="3312367" cy="1799731"/>
        </p:xfrm>
        <a:graphic>
          <a:graphicData uri="http://schemas.openxmlformats.org/drawingml/2006/table">
            <a:tbl>
              <a:tblPr/>
              <a:tblGrid>
                <a:gridCol w="1103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Kantentyp</a:t>
                      </a:r>
                    </a:p>
                  </a:txBody>
                  <a:tcPr marL="81162" marR="81162" marT="42204" marB="42204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dfsNum[v]&lt; dfsNum[w]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finishTime[v]&gt;</a:t>
                      </a:r>
                      <a:b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</a:b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finishTime[w]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Baum &amp; Vorwärts</a:t>
                      </a:r>
                    </a:p>
                  </a:txBody>
                  <a:tcPr marL="81162" marR="81162" marT="42204" marB="42204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Rückwärts</a:t>
                      </a:r>
                    </a:p>
                  </a:txBody>
                  <a:tcPr marL="81162" marR="81162" marT="42204" marB="42204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Nein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Nein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Kreuz</a:t>
                      </a:r>
                    </a:p>
                  </a:txBody>
                  <a:tcPr marL="81162" marR="81162" marT="42204" marB="42204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Nein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788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56E58-D076-154B-BA23-3A779E012529}" type="slidenum">
              <a:rPr lang="de-DE"/>
              <a:pPr/>
              <a:t>14</a:t>
            </a:fld>
            <a:endParaRPr lang="de-DE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DFS-Nummerierung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Behauptung:</a:t>
            </a:r>
            <a:r>
              <a:rPr lang="de-DE" dirty="0"/>
              <a:t> Folgende Aussagen sind äquivalent :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G ist ein DAG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DFS enthält keine Rückwärtskante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∀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E : </a:t>
            </a:r>
            <a:r>
              <a:rPr lang="de-DE" dirty="0" err="1">
                <a:solidFill>
                  <a:schemeClr val="hlink"/>
                </a:solidFill>
              </a:rPr>
              <a:t>finishTime</a:t>
            </a:r>
            <a:r>
              <a:rPr lang="de-DE" dirty="0">
                <a:solidFill>
                  <a:schemeClr val="hlink"/>
                </a:solidFill>
              </a:rPr>
              <a:t>[v]&gt;</a:t>
            </a:r>
            <a:r>
              <a:rPr lang="de-DE" dirty="0" err="1">
                <a:solidFill>
                  <a:schemeClr val="hlink"/>
                </a:solidFill>
              </a:rPr>
              <a:t>finishTime</a:t>
            </a:r>
            <a:r>
              <a:rPr lang="de-DE" dirty="0">
                <a:solidFill>
                  <a:schemeClr val="hlink"/>
                </a:solidFill>
              </a:rPr>
              <a:t>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 marL="609600" indent="-609600">
              <a:buNone/>
            </a:pPr>
            <a:r>
              <a:rPr lang="de-DE" dirty="0">
                <a:solidFill>
                  <a:schemeClr val="accent2"/>
                </a:solidFill>
              </a:rPr>
              <a:t>Beweis </a:t>
            </a:r>
            <a:r>
              <a:rPr lang="de-DE" dirty="0"/>
              <a:t>( 1. </a:t>
            </a:r>
            <a:r>
              <a:rPr lang="en-US" dirty="0">
                <a:latin typeface="cmsy10" charset="0"/>
              </a:rPr>
              <a:t>⇒ </a:t>
            </a:r>
            <a:r>
              <a:rPr lang="de-DE" dirty="0"/>
              <a:t>2. )</a:t>
            </a:r>
            <a:r>
              <a:rPr lang="de-DE" dirty="0">
                <a:solidFill>
                  <a:schemeClr val="accent2"/>
                </a:solidFill>
              </a:rPr>
              <a:t>:</a:t>
            </a:r>
          </a:p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kontrapositiv</a:t>
            </a:r>
            <a:r>
              <a:rPr lang="de-DE" dirty="0"/>
              <a:t> </a:t>
            </a:r>
            <a:r>
              <a:rPr lang="en-US" dirty="0">
                <a:latin typeface="cmsy10" charset="0"/>
              </a:rPr>
              <a:t>¬</a:t>
            </a:r>
            <a:r>
              <a:rPr lang="de-DE" dirty="0"/>
              <a:t> 2. </a:t>
            </a:r>
            <a:r>
              <a:rPr lang="en-US" dirty="0">
                <a:latin typeface="cmsy10" charset="0"/>
              </a:rPr>
              <a:t>⇒</a:t>
            </a:r>
            <a:r>
              <a:rPr lang="de-DE" dirty="0"/>
              <a:t> </a:t>
            </a:r>
            <a:r>
              <a:rPr lang="en-US" dirty="0">
                <a:latin typeface="cmsy10" charset="0"/>
              </a:rPr>
              <a:t>¬</a:t>
            </a:r>
            <a:r>
              <a:rPr lang="de-DE" dirty="0"/>
              <a:t> 1.</a:t>
            </a:r>
          </a:p>
        </p:txBody>
      </p:sp>
      <p:sp>
        <p:nvSpPr>
          <p:cNvPr id="355332" name="Oval 4"/>
          <p:cNvSpPr>
            <a:spLocks noChangeArrowheads="1"/>
          </p:cNvSpPr>
          <p:nvPr/>
        </p:nvSpPr>
        <p:spPr bwMode="auto">
          <a:xfrm>
            <a:off x="1547813" y="501367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5333" name="Oval 5"/>
          <p:cNvSpPr>
            <a:spLocks noChangeArrowheads="1"/>
          </p:cNvSpPr>
          <p:nvPr/>
        </p:nvSpPr>
        <p:spPr bwMode="auto">
          <a:xfrm>
            <a:off x="2555875" y="472633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5334" name="Oval 6"/>
          <p:cNvSpPr>
            <a:spLocks noChangeArrowheads="1"/>
          </p:cNvSpPr>
          <p:nvPr/>
        </p:nvSpPr>
        <p:spPr bwMode="auto">
          <a:xfrm>
            <a:off x="3708400" y="494223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5335" name="Oval 7"/>
          <p:cNvSpPr>
            <a:spLocks noChangeArrowheads="1"/>
          </p:cNvSpPr>
          <p:nvPr/>
        </p:nvSpPr>
        <p:spPr bwMode="auto">
          <a:xfrm>
            <a:off x="4716463" y="458187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5336" name="Oval 8"/>
          <p:cNvSpPr>
            <a:spLocks noChangeArrowheads="1"/>
          </p:cNvSpPr>
          <p:nvPr/>
        </p:nvSpPr>
        <p:spPr bwMode="auto">
          <a:xfrm>
            <a:off x="6011863" y="443741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5337" name="Oval 9"/>
          <p:cNvSpPr>
            <a:spLocks noChangeArrowheads="1"/>
          </p:cNvSpPr>
          <p:nvPr/>
        </p:nvSpPr>
        <p:spPr bwMode="auto">
          <a:xfrm>
            <a:off x="6877050" y="515813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5338" name="Line 10"/>
          <p:cNvSpPr>
            <a:spLocks noChangeShapeType="1"/>
          </p:cNvSpPr>
          <p:nvPr/>
        </p:nvSpPr>
        <p:spPr bwMode="auto">
          <a:xfrm flipV="1">
            <a:off x="1763713" y="4869210"/>
            <a:ext cx="720725" cy="2174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5339" name="Line 11"/>
          <p:cNvSpPr>
            <a:spLocks noChangeShapeType="1"/>
          </p:cNvSpPr>
          <p:nvPr/>
        </p:nvSpPr>
        <p:spPr bwMode="auto">
          <a:xfrm>
            <a:off x="2843213" y="4870797"/>
            <a:ext cx="792162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5340" name="Line 12"/>
          <p:cNvSpPr>
            <a:spLocks noChangeShapeType="1"/>
          </p:cNvSpPr>
          <p:nvPr/>
        </p:nvSpPr>
        <p:spPr bwMode="auto">
          <a:xfrm flipV="1">
            <a:off x="3995738" y="4726335"/>
            <a:ext cx="647700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5341" name="Line 13"/>
          <p:cNvSpPr>
            <a:spLocks noChangeShapeType="1"/>
          </p:cNvSpPr>
          <p:nvPr/>
        </p:nvSpPr>
        <p:spPr bwMode="auto">
          <a:xfrm flipV="1">
            <a:off x="5003800" y="4510435"/>
            <a:ext cx="936625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5342" name="Line 14"/>
          <p:cNvSpPr>
            <a:spLocks noChangeShapeType="1"/>
          </p:cNvSpPr>
          <p:nvPr/>
        </p:nvSpPr>
        <p:spPr bwMode="auto">
          <a:xfrm>
            <a:off x="6227763" y="4653310"/>
            <a:ext cx="649287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5343" name="Line 15"/>
          <p:cNvSpPr>
            <a:spLocks noChangeShapeType="1"/>
          </p:cNvSpPr>
          <p:nvPr/>
        </p:nvSpPr>
        <p:spPr bwMode="auto">
          <a:xfrm flipH="1" flipV="1">
            <a:off x="3995738" y="5158135"/>
            <a:ext cx="2808287" cy="1444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5344" name="Oval 16"/>
          <p:cNvSpPr>
            <a:spLocks noChangeArrowheads="1"/>
          </p:cNvSpPr>
          <p:nvPr/>
        </p:nvSpPr>
        <p:spPr bwMode="auto">
          <a:xfrm>
            <a:off x="3419475" y="4221510"/>
            <a:ext cx="4321175" cy="1655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5345" name="Text Box 17"/>
          <p:cNvSpPr txBox="1">
            <a:spLocks noChangeArrowheads="1"/>
          </p:cNvSpPr>
          <p:nvPr/>
        </p:nvSpPr>
        <p:spPr bwMode="auto">
          <a:xfrm>
            <a:off x="4284663" y="5374035"/>
            <a:ext cx="2405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gerichteter Kreis</a:t>
            </a:r>
          </a:p>
        </p:txBody>
      </p:sp>
    </p:spTree>
    <p:extLst>
      <p:ext uri="{BB962C8B-B14F-4D97-AF65-F5344CB8AC3E}">
        <p14:creationId xmlns:p14="http://schemas.microsoft.com/office/powerpoint/2010/main" val="3904641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fld id="{D9B99576-EA41-E341-86E5-A65D492AF576}" type="slidenum">
              <a:rPr lang="de-DE"/>
              <a:pPr/>
              <a:t>15</a:t>
            </a:fld>
            <a:endParaRPr lang="de-DE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DFS-Nummerierung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229600" cy="49688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Behauptung:</a:t>
            </a:r>
            <a:r>
              <a:rPr lang="de-DE" dirty="0"/>
              <a:t> Folgende Aussagen sind äquivalent :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G ist ein DAG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DFS enthält keine Rückwärtskante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∀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E : </a:t>
            </a:r>
            <a:r>
              <a:rPr lang="de-DE" dirty="0" err="1">
                <a:solidFill>
                  <a:schemeClr val="hlink"/>
                </a:solidFill>
              </a:rPr>
              <a:t>finishTime</a:t>
            </a:r>
            <a:r>
              <a:rPr lang="de-DE" dirty="0">
                <a:solidFill>
                  <a:schemeClr val="hlink"/>
                </a:solidFill>
              </a:rPr>
              <a:t>[v]&gt;</a:t>
            </a:r>
            <a:r>
              <a:rPr lang="de-DE" dirty="0" err="1">
                <a:solidFill>
                  <a:schemeClr val="hlink"/>
                </a:solidFill>
              </a:rPr>
              <a:t>finishTime</a:t>
            </a:r>
            <a:r>
              <a:rPr lang="de-DE" dirty="0">
                <a:solidFill>
                  <a:schemeClr val="hlink"/>
                </a:solidFill>
              </a:rPr>
              <a:t>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Beweis </a:t>
            </a:r>
            <a:r>
              <a:rPr lang="de-DE" dirty="0"/>
              <a:t>( 2. </a:t>
            </a:r>
            <a:r>
              <a:rPr lang="en-US" dirty="0">
                <a:latin typeface="cmsy10" charset="0"/>
              </a:rPr>
              <a:t>⇒ </a:t>
            </a:r>
            <a:r>
              <a:rPr lang="de-DE" dirty="0"/>
              <a:t>1. )</a:t>
            </a:r>
            <a:r>
              <a:rPr lang="de-DE" dirty="0">
                <a:solidFill>
                  <a:schemeClr val="accent2"/>
                </a:solidFill>
              </a:rPr>
              <a:t>:</a:t>
            </a:r>
          </a:p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kontrapositiv</a:t>
            </a:r>
            <a:r>
              <a:rPr lang="de-DE" dirty="0"/>
              <a:t> </a:t>
            </a:r>
            <a:r>
              <a:rPr lang="en-US" dirty="0">
                <a:latin typeface="cmsy10" charset="0"/>
              </a:rPr>
              <a:t>¬</a:t>
            </a:r>
            <a:r>
              <a:rPr lang="de-DE" dirty="0"/>
              <a:t> 1. </a:t>
            </a:r>
            <a:r>
              <a:rPr lang="en-US" dirty="0">
                <a:latin typeface="cmsy10" charset="0"/>
              </a:rPr>
              <a:t>⇒</a:t>
            </a:r>
            <a:r>
              <a:rPr lang="de-DE" dirty="0"/>
              <a:t> </a:t>
            </a:r>
            <a:r>
              <a:rPr lang="en-US" dirty="0">
                <a:latin typeface="cmsy10" charset="0"/>
              </a:rPr>
              <a:t>¬</a:t>
            </a:r>
            <a:r>
              <a:rPr lang="de-DE" dirty="0"/>
              <a:t> 2.</a:t>
            </a:r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4140200" y="544547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2339975" y="501367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3348038" y="4653309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6359" name="Oval 7"/>
          <p:cNvSpPr>
            <a:spLocks noChangeArrowheads="1"/>
          </p:cNvSpPr>
          <p:nvPr/>
        </p:nvSpPr>
        <p:spPr bwMode="auto">
          <a:xfrm>
            <a:off x="4643438" y="4508847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6360" name="Oval 8"/>
          <p:cNvSpPr>
            <a:spLocks noChangeArrowheads="1"/>
          </p:cNvSpPr>
          <p:nvPr/>
        </p:nvSpPr>
        <p:spPr bwMode="auto">
          <a:xfrm>
            <a:off x="5508625" y="522957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6361" name="Line 9"/>
          <p:cNvSpPr>
            <a:spLocks noChangeShapeType="1"/>
          </p:cNvSpPr>
          <p:nvPr/>
        </p:nvSpPr>
        <p:spPr bwMode="auto">
          <a:xfrm flipH="1" flipV="1">
            <a:off x="2627313" y="5229572"/>
            <a:ext cx="14398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6362" name="Line 10"/>
          <p:cNvSpPr>
            <a:spLocks noChangeShapeType="1"/>
          </p:cNvSpPr>
          <p:nvPr/>
        </p:nvSpPr>
        <p:spPr bwMode="auto">
          <a:xfrm flipH="1">
            <a:off x="4427538" y="5445472"/>
            <a:ext cx="1081087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6363" name="Line 11"/>
          <p:cNvSpPr>
            <a:spLocks noChangeShapeType="1"/>
          </p:cNvSpPr>
          <p:nvPr/>
        </p:nvSpPr>
        <p:spPr bwMode="auto">
          <a:xfrm flipV="1">
            <a:off x="2627313" y="4797772"/>
            <a:ext cx="64770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6364" name="Line 12"/>
          <p:cNvSpPr>
            <a:spLocks noChangeShapeType="1"/>
          </p:cNvSpPr>
          <p:nvPr/>
        </p:nvSpPr>
        <p:spPr bwMode="auto">
          <a:xfrm flipV="1">
            <a:off x="3635375" y="4581872"/>
            <a:ext cx="9366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6365" name="Line 13"/>
          <p:cNvSpPr>
            <a:spLocks noChangeShapeType="1"/>
          </p:cNvSpPr>
          <p:nvPr/>
        </p:nvSpPr>
        <p:spPr bwMode="auto">
          <a:xfrm>
            <a:off x="4859338" y="4724747"/>
            <a:ext cx="6492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6366" name="Text Box 14"/>
          <p:cNvSpPr txBox="1">
            <a:spLocks noChangeArrowheads="1"/>
          </p:cNvSpPr>
          <p:nvPr/>
        </p:nvSpPr>
        <p:spPr bwMode="auto">
          <a:xfrm>
            <a:off x="6372225" y="4437409"/>
            <a:ext cx="23542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Eine davon </a:t>
            </a:r>
            <a:br>
              <a:rPr lang="de-DE" sz="2400"/>
            </a:br>
            <a:r>
              <a:rPr lang="de-DE" sz="2400"/>
              <a:t>Rückwärtskante</a:t>
            </a:r>
          </a:p>
        </p:txBody>
      </p:sp>
      <p:sp>
        <p:nvSpPr>
          <p:cNvPr id="356367" name="Line 15"/>
          <p:cNvSpPr>
            <a:spLocks noChangeShapeType="1"/>
          </p:cNvSpPr>
          <p:nvPr/>
        </p:nvSpPr>
        <p:spPr bwMode="auto">
          <a:xfrm>
            <a:off x="1690688" y="4724747"/>
            <a:ext cx="5762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6368" name="Line 16"/>
          <p:cNvSpPr>
            <a:spLocks noChangeShapeType="1"/>
          </p:cNvSpPr>
          <p:nvPr/>
        </p:nvSpPr>
        <p:spPr bwMode="auto">
          <a:xfrm flipV="1">
            <a:off x="4932363" y="4437409"/>
            <a:ext cx="64770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6369" name="Line 17"/>
          <p:cNvSpPr>
            <a:spLocks noChangeShapeType="1"/>
          </p:cNvSpPr>
          <p:nvPr/>
        </p:nvSpPr>
        <p:spPr bwMode="auto">
          <a:xfrm flipV="1">
            <a:off x="1690688" y="5229572"/>
            <a:ext cx="576262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6370" name="Line 18"/>
          <p:cNvSpPr>
            <a:spLocks noChangeShapeType="1"/>
          </p:cNvSpPr>
          <p:nvPr/>
        </p:nvSpPr>
        <p:spPr bwMode="auto">
          <a:xfrm flipH="1">
            <a:off x="4356100" y="4869209"/>
            <a:ext cx="1944688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6371" name="Oval 19"/>
          <p:cNvSpPr>
            <a:spLocks noChangeArrowheads="1"/>
          </p:cNvSpPr>
          <p:nvPr/>
        </p:nvSpPr>
        <p:spPr bwMode="auto">
          <a:xfrm>
            <a:off x="2124075" y="4365972"/>
            <a:ext cx="3960813" cy="15113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3217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C8F0-3CB3-9444-995A-050CDCAEFF04}" type="slidenum">
              <a:rPr lang="de-DE"/>
              <a:pPr/>
              <a:t>16</a:t>
            </a:fld>
            <a:endParaRPr lang="de-DE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DFS-Nummerierung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229600" cy="49688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Behauptung:</a:t>
            </a:r>
            <a:r>
              <a:rPr lang="de-DE" dirty="0"/>
              <a:t> Folgende Aussagen sind äquivalent :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G ist ein DAG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DFS enthält keine Rückwärtskante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∀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E : </a:t>
            </a:r>
            <a:r>
              <a:rPr lang="de-DE" dirty="0" err="1">
                <a:solidFill>
                  <a:schemeClr val="hlink"/>
                </a:solidFill>
              </a:rPr>
              <a:t>finishTime</a:t>
            </a:r>
            <a:r>
              <a:rPr lang="de-DE" dirty="0">
                <a:solidFill>
                  <a:schemeClr val="hlink"/>
                </a:solidFill>
              </a:rPr>
              <a:t>[v]&gt;</a:t>
            </a:r>
            <a:r>
              <a:rPr lang="de-DE" dirty="0" err="1">
                <a:solidFill>
                  <a:schemeClr val="hlink"/>
                </a:solidFill>
              </a:rPr>
              <a:t>finishTime</a:t>
            </a:r>
            <a:r>
              <a:rPr lang="de-DE" dirty="0">
                <a:solidFill>
                  <a:schemeClr val="hlink"/>
                </a:solidFill>
              </a:rPr>
              <a:t>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Beweis </a:t>
            </a:r>
            <a:r>
              <a:rPr lang="de-DE" dirty="0"/>
              <a:t>( 2. </a:t>
            </a:r>
            <a:r>
              <a:rPr lang="en-US" dirty="0">
                <a:latin typeface="cmsy10" charset="0"/>
              </a:rPr>
              <a:t>⇒ </a:t>
            </a:r>
            <a:r>
              <a:rPr lang="de-DE" dirty="0"/>
              <a:t>1. )</a:t>
            </a:r>
            <a:r>
              <a:rPr lang="de-DE" dirty="0">
                <a:solidFill>
                  <a:schemeClr val="accent2"/>
                </a:solidFill>
              </a:rPr>
              <a:t>:</a:t>
            </a:r>
          </a:p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Kontrapositiv</a:t>
            </a:r>
          </a:p>
          <a:p>
            <a:pPr marL="609600" indent="-609600">
              <a:buFontTx/>
              <a:buNone/>
            </a:pPr>
            <a:r>
              <a:rPr lang="de-DE" dirty="0"/>
              <a:t> </a:t>
            </a:r>
            <a:r>
              <a:rPr lang="en-US" dirty="0">
                <a:latin typeface="cmsy10" charset="0"/>
              </a:rPr>
              <a:t>¬</a:t>
            </a:r>
            <a:r>
              <a:rPr lang="de-DE" dirty="0"/>
              <a:t> 1. </a:t>
            </a:r>
            <a:r>
              <a:rPr lang="en-US" dirty="0">
                <a:latin typeface="cmsy10" charset="0"/>
              </a:rPr>
              <a:t>⇒</a:t>
            </a:r>
            <a:r>
              <a:rPr lang="de-DE" dirty="0"/>
              <a:t> </a:t>
            </a:r>
            <a:r>
              <a:rPr lang="en-US" dirty="0">
                <a:latin typeface="cmsy10" charset="0"/>
              </a:rPr>
              <a:t>¬</a:t>
            </a:r>
            <a:r>
              <a:rPr lang="de-DE" dirty="0"/>
              <a:t> 2.</a:t>
            </a:r>
          </a:p>
        </p:txBody>
      </p:sp>
      <p:sp>
        <p:nvSpPr>
          <p:cNvPr id="357380" name="Oval 4"/>
          <p:cNvSpPr>
            <a:spLocks noChangeArrowheads="1"/>
          </p:cNvSpPr>
          <p:nvPr/>
        </p:nvSpPr>
        <p:spPr bwMode="auto">
          <a:xfrm>
            <a:off x="2989064" y="540908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381" name="Oval 5"/>
          <p:cNvSpPr>
            <a:spLocks noChangeArrowheads="1"/>
          </p:cNvSpPr>
          <p:nvPr/>
        </p:nvSpPr>
        <p:spPr bwMode="auto">
          <a:xfrm>
            <a:off x="1188839" y="497728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382" name="Oval 6"/>
          <p:cNvSpPr>
            <a:spLocks noChangeArrowheads="1"/>
          </p:cNvSpPr>
          <p:nvPr/>
        </p:nvSpPr>
        <p:spPr bwMode="auto">
          <a:xfrm>
            <a:off x="2196902" y="4616921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383" name="Oval 7"/>
          <p:cNvSpPr>
            <a:spLocks noChangeArrowheads="1"/>
          </p:cNvSpPr>
          <p:nvPr/>
        </p:nvSpPr>
        <p:spPr bwMode="auto">
          <a:xfrm>
            <a:off x="3492302" y="4472459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384" name="Oval 8"/>
          <p:cNvSpPr>
            <a:spLocks noChangeArrowheads="1"/>
          </p:cNvSpPr>
          <p:nvPr/>
        </p:nvSpPr>
        <p:spPr bwMode="auto">
          <a:xfrm>
            <a:off x="4357489" y="519318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385" name="Line 9"/>
          <p:cNvSpPr>
            <a:spLocks noChangeShapeType="1"/>
          </p:cNvSpPr>
          <p:nvPr/>
        </p:nvSpPr>
        <p:spPr bwMode="auto">
          <a:xfrm flipH="1" flipV="1">
            <a:off x="1476177" y="5193184"/>
            <a:ext cx="14398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86" name="Line 10"/>
          <p:cNvSpPr>
            <a:spLocks noChangeShapeType="1"/>
          </p:cNvSpPr>
          <p:nvPr/>
        </p:nvSpPr>
        <p:spPr bwMode="auto">
          <a:xfrm flipH="1">
            <a:off x="3276402" y="5409084"/>
            <a:ext cx="1081087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87" name="Line 11"/>
          <p:cNvSpPr>
            <a:spLocks noChangeShapeType="1"/>
          </p:cNvSpPr>
          <p:nvPr/>
        </p:nvSpPr>
        <p:spPr bwMode="auto">
          <a:xfrm flipV="1">
            <a:off x="1476177" y="4761384"/>
            <a:ext cx="64770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88" name="Line 12"/>
          <p:cNvSpPr>
            <a:spLocks noChangeShapeType="1"/>
          </p:cNvSpPr>
          <p:nvPr/>
        </p:nvSpPr>
        <p:spPr bwMode="auto">
          <a:xfrm flipV="1">
            <a:off x="2484239" y="4545484"/>
            <a:ext cx="936625" cy="1428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89" name="Line 13"/>
          <p:cNvSpPr>
            <a:spLocks noChangeShapeType="1"/>
          </p:cNvSpPr>
          <p:nvPr/>
        </p:nvSpPr>
        <p:spPr bwMode="auto">
          <a:xfrm>
            <a:off x="3708202" y="4688359"/>
            <a:ext cx="6492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90" name="Text Box 14"/>
          <p:cNvSpPr txBox="1">
            <a:spLocks noChangeArrowheads="1"/>
          </p:cNvSpPr>
          <p:nvPr/>
        </p:nvSpPr>
        <p:spPr bwMode="auto">
          <a:xfrm>
            <a:off x="5148064" y="3308791"/>
            <a:ext cx="179402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Annahme: Erster </a:t>
            </a:r>
            <a:br>
              <a:rPr lang="de-DE"/>
            </a:br>
            <a:r>
              <a:rPr lang="de-DE"/>
              <a:t>von DFS besuch-</a:t>
            </a:r>
            <a:br>
              <a:rPr lang="de-DE"/>
            </a:br>
            <a:r>
              <a:rPr lang="de-DE"/>
              <a:t>ter Knoten im</a:t>
            </a:r>
            <a:br>
              <a:rPr lang="de-DE"/>
            </a:br>
            <a:r>
              <a:rPr lang="de-DE"/>
              <a:t>Kreis</a:t>
            </a:r>
          </a:p>
        </p:txBody>
      </p:sp>
      <p:sp>
        <p:nvSpPr>
          <p:cNvPr id="357391" name="Line 15"/>
          <p:cNvSpPr>
            <a:spLocks noChangeShapeType="1"/>
          </p:cNvSpPr>
          <p:nvPr/>
        </p:nvSpPr>
        <p:spPr bwMode="auto">
          <a:xfrm>
            <a:off x="539552" y="4688359"/>
            <a:ext cx="5762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92" name="Line 16"/>
          <p:cNvSpPr>
            <a:spLocks noChangeShapeType="1"/>
          </p:cNvSpPr>
          <p:nvPr/>
        </p:nvSpPr>
        <p:spPr bwMode="auto">
          <a:xfrm flipV="1">
            <a:off x="3781227" y="4401021"/>
            <a:ext cx="64770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93" name="Line 17"/>
          <p:cNvSpPr>
            <a:spLocks noChangeShapeType="1"/>
          </p:cNvSpPr>
          <p:nvPr/>
        </p:nvSpPr>
        <p:spPr bwMode="auto">
          <a:xfrm flipV="1">
            <a:off x="539552" y="5193184"/>
            <a:ext cx="576262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94" name="Line 18"/>
          <p:cNvSpPr>
            <a:spLocks noChangeShapeType="1"/>
          </p:cNvSpPr>
          <p:nvPr/>
        </p:nvSpPr>
        <p:spPr bwMode="auto">
          <a:xfrm flipH="1">
            <a:off x="3635896" y="3645023"/>
            <a:ext cx="1512168" cy="86409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95" name="Oval 19"/>
          <p:cNvSpPr>
            <a:spLocks noChangeArrowheads="1"/>
          </p:cNvSpPr>
          <p:nvPr/>
        </p:nvSpPr>
        <p:spPr bwMode="auto">
          <a:xfrm>
            <a:off x="972939" y="4329584"/>
            <a:ext cx="3960813" cy="15113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7396" name="Freeform 20"/>
          <p:cNvSpPr>
            <a:spLocks/>
          </p:cNvSpPr>
          <p:nvPr/>
        </p:nvSpPr>
        <p:spPr bwMode="auto">
          <a:xfrm>
            <a:off x="1933377" y="4761384"/>
            <a:ext cx="2195512" cy="1331912"/>
          </a:xfrm>
          <a:custGeom>
            <a:avLst/>
            <a:gdLst>
              <a:gd name="T0" fmla="*/ 1028 w 1383"/>
              <a:gd name="T1" fmla="*/ 0 h 839"/>
              <a:gd name="T2" fmla="*/ 1164 w 1383"/>
              <a:gd name="T3" fmla="*/ 136 h 839"/>
              <a:gd name="T4" fmla="*/ 1164 w 1383"/>
              <a:gd name="T5" fmla="*/ 363 h 839"/>
              <a:gd name="T6" fmla="*/ 1345 w 1383"/>
              <a:gd name="T7" fmla="*/ 589 h 839"/>
              <a:gd name="T8" fmla="*/ 937 w 1383"/>
              <a:gd name="T9" fmla="*/ 816 h 839"/>
              <a:gd name="T10" fmla="*/ 257 w 1383"/>
              <a:gd name="T11" fmla="*/ 725 h 839"/>
              <a:gd name="T12" fmla="*/ 30 w 1383"/>
              <a:gd name="T13" fmla="*/ 499 h 839"/>
              <a:gd name="T14" fmla="*/ 75 w 1383"/>
              <a:gd name="T15" fmla="*/ 181 h 839"/>
              <a:gd name="T16" fmla="*/ 166 w 1383"/>
              <a:gd name="T17" fmla="*/ 45 h 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83" h="839">
                <a:moveTo>
                  <a:pt x="1028" y="0"/>
                </a:moveTo>
                <a:cubicBezTo>
                  <a:pt x="1084" y="37"/>
                  <a:pt x="1141" y="75"/>
                  <a:pt x="1164" y="136"/>
                </a:cubicBezTo>
                <a:cubicBezTo>
                  <a:pt x="1187" y="197"/>
                  <a:pt x="1134" y="288"/>
                  <a:pt x="1164" y="363"/>
                </a:cubicBezTo>
                <a:cubicBezTo>
                  <a:pt x="1194" y="438"/>
                  <a:pt x="1383" y="514"/>
                  <a:pt x="1345" y="589"/>
                </a:cubicBezTo>
                <a:cubicBezTo>
                  <a:pt x="1307" y="664"/>
                  <a:pt x="1118" y="793"/>
                  <a:pt x="937" y="816"/>
                </a:cubicBezTo>
                <a:cubicBezTo>
                  <a:pt x="756" y="839"/>
                  <a:pt x="408" y="778"/>
                  <a:pt x="257" y="725"/>
                </a:cubicBezTo>
                <a:cubicBezTo>
                  <a:pt x="106" y="672"/>
                  <a:pt x="60" y="590"/>
                  <a:pt x="30" y="499"/>
                </a:cubicBezTo>
                <a:cubicBezTo>
                  <a:pt x="0" y="408"/>
                  <a:pt x="52" y="257"/>
                  <a:pt x="75" y="181"/>
                </a:cubicBezTo>
                <a:cubicBezTo>
                  <a:pt x="98" y="105"/>
                  <a:pt x="132" y="75"/>
                  <a:pt x="166" y="45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7397" name="Text Box 21"/>
          <p:cNvSpPr txBox="1">
            <a:spLocks noChangeArrowheads="1"/>
          </p:cNvSpPr>
          <p:nvPr/>
        </p:nvSpPr>
        <p:spPr bwMode="auto">
          <a:xfrm>
            <a:off x="2916039" y="5696421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DFS</a:t>
            </a:r>
          </a:p>
        </p:txBody>
      </p:sp>
      <p:sp>
        <p:nvSpPr>
          <p:cNvPr id="357398" name="Text Box 22"/>
          <p:cNvSpPr txBox="1">
            <a:spLocks noChangeArrowheads="1"/>
          </p:cNvSpPr>
          <p:nvPr/>
        </p:nvSpPr>
        <p:spPr bwMode="auto">
          <a:xfrm>
            <a:off x="2843808" y="3356992"/>
            <a:ext cx="180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Rückwärtskante</a:t>
            </a:r>
          </a:p>
        </p:txBody>
      </p:sp>
      <p:graphicFrame>
        <p:nvGraphicFramePr>
          <p:cNvPr id="2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491269"/>
              </p:ext>
            </p:extLst>
          </p:nvPr>
        </p:nvGraphicFramePr>
        <p:xfrm>
          <a:off x="5724128" y="4509120"/>
          <a:ext cx="3312367" cy="1799731"/>
        </p:xfrm>
        <a:graphic>
          <a:graphicData uri="http://schemas.openxmlformats.org/drawingml/2006/table">
            <a:tbl>
              <a:tblPr/>
              <a:tblGrid>
                <a:gridCol w="1103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Kantentyp</a:t>
                      </a:r>
                    </a:p>
                  </a:txBody>
                  <a:tcPr marL="81162" marR="81162" marT="42204" marB="42204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dfsNum[v]&lt; dfsNum[w]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finishTime[v]&gt;</a:t>
                      </a:r>
                      <a:b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</a:b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finishTime[w]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Baum &amp; Vorwärts</a:t>
                      </a:r>
                    </a:p>
                  </a:txBody>
                  <a:tcPr marL="81162" marR="81162" marT="42204" marB="42204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Rückwärts</a:t>
                      </a:r>
                    </a:p>
                  </a:txBody>
                  <a:tcPr marL="81162" marR="81162" marT="42204" marB="42204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Nein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Nein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Kreuz</a:t>
                      </a:r>
                    </a:p>
                  </a:txBody>
                  <a:tcPr marL="81162" marR="81162" marT="42204" marB="42204" anchor="ctr" anchorCtr="1" horzOverflow="overflow">
                    <a:lnL cap="flat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Nein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</a:t>
                      </a:r>
                    </a:p>
                  </a:txBody>
                  <a:tcPr marL="81162" marR="81162" marT="42204" marB="42204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Line 18"/>
          <p:cNvSpPr>
            <a:spLocks noChangeShapeType="1"/>
          </p:cNvSpPr>
          <p:nvPr/>
        </p:nvSpPr>
        <p:spPr bwMode="auto">
          <a:xfrm flipH="1">
            <a:off x="2915816" y="3717033"/>
            <a:ext cx="576064" cy="86409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2365177" y="47434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</a:t>
            </a:r>
          </a:p>
        </p:txBody>
      </p:sp>
      <p:sp>
        <p:nvSpPr>
          <p:cNvPr id="27" name="Textfeld 26"/>
          <p:cNvSpPr txBox="1"/>
          <p:nvPr/>
        </p:nvSpPr>
        <p:spPr>
          <a:xfrm flipH="1">
            <a:off x="3175618" y="4715852"/>
            <a:ext cx="31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w</a:t>
            </a:r>
            <a:endParaRPr lang="de-DE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5770C4B-4091-4F4D-A78B-17147D9E5083}"/>
              </a:ext>
            </a:extLst>
          </p:cNvPr>
          <p:cNvSpPr/>
          <p:nvPr/>
        </p:nvSpPr>
        <p:spPr>
          <a:xfrm>
            <a:off x="5364088" y="5409084"/>
            <a:ext cx="2592462" cy="431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44624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90" grpId="0"/>
      <p:bldP spid="357394" grpId="0" animBg="1"/>
      <p:bldP spid="357396" grpId="0" animBg="1"/>
      <p:bldP spid="357397" grpId="0"/>
      <p:bldP spid="357398" grpId="0"/>
      <p:bldP spid="26" grpId="0" animBg="1"/>
      <p:bldP spid="2" grpId="0"/>
      <p:bldP spid="27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B3AC-4D9A-8F46-B068-E01094F2FC08}" type="slidenum">
              <a:rPr lang="de-DE"/>
              <a:pPr/>
              <a:t>17</a:t>
            </a:fld>
            <a:endParaRPr lang="de-DE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Definition:</a:t>
            </a:r>
            <a:r>
              <a:rPr lang="de-DE" dirty="0"/>
              <a:t> Sei </a:t>
            </a:r>
            <a:r>
              <a:rPr lang="de-DE" dirty="0">
                <a:solidFill>
                  <a:schemeClr val="hlink"/>
                </a:solidFill>
              </a:rPr>
              <a:t>G=(V,E)</a:t>
            </a:r>
            <a:r>
              <a:rPr lang="de-DE" dirty="0"/>
              <a:t> ein gerichteter Graph.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U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⊆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ist eine </a:t>
            </a:r>
            <a:r>
              <a:rPr lang="de-DE" dirty="0">
                <a:solidFill>
                  <a:srgbClr val="FF0000"/>
                </a:solidFill>
              </a:rPr>
              <a:t>starke Zusammenhangskomponente</a:t>
            </a:r>
            <a:r>
              <a:rPr lang="de-DE" dirty="0"/>
              <a:t> (ZHK) von </a:t>
            </a:r>
            <a:r>
              <a:rPr lang="de-DE" dirty="0">
                <a:solidFill>
                  <a:schemeClr val="hlink"/>
                </a:solidFill>
              </a:rPr>
              <a:t>V </a:t>
            </a:r>
            <a:r>
              <a:rPr lang="en-US" dirty="0" err="1"/>
              <a:t>gdw</a:t>
            </a:r>
            <a:r>
              <a:rPr lang="en-US" dirty="0"/>
              <a:t>. </a:t>
            </a:r>
            <a:r>
              <a:rPr lang="de-DE" dirty="0"/>
              <a:t>für alle </a:t>
            </a:r>
            <a:r>
              <a:rPr lang="de-DE" dirty="0" err="1">
                <a:solidFill>
                  <a:schemeClr val="hlink"/>
                </a:solidFill>
              </a:rPr>
              <a:t>u,v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U</a:t>
            </a:r>
            <a:r>
              <a:rPr lang="de-DE" dirty="0"/>
              <a:t> gibt es einen gerichteten Weg von </a:t>
            </a:r>
            <a:r>
              <a:rPr lang="de-DE" dirty="0" err="1">
                <a:solidFill>
                  <a:schemeClr val="hlink"/>
                </a:solidFill>
              </a:rPr>
              <a:t>u</a:t>
            </a:r>
            <a:r>
              <a:rPr lang="de-DE" dirty="0"/>
              <a:t> nach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in </a:t>
            </a:r>
            <a:r>
              <a:rPr lang="de-DE" dirty="0">
                <a:solidFill>
                  <a:schemeClr val="hlink"/>
                </a:solidFill>
              </a:rPr>
              <a:t>G </a:t>
            </a:r>
            <a:r>
              <a:rPr lang="de-DE" dirty="0"/>
              <a:t>und</a:t>
            </a:r>
            <a:r>
              <a:rPr lang="de-DE" dirty="0">
                <a:solidFill>
                  <a:schemeClr val="hlink"/>
                </a:solidFill>
              </a:rPr>
              <a:t> U </a:t>
            </a:r>
            <a:r>
              <a:rPr lang="de-DE" dirty="0"/>
              <a:t>maximal</a:t>
            </a:r>
          </a:p>
        </p:txBody>
      </p:sp>
      <p:sp>
        <p:nvSpPr>
          <p:cNvPr id="358404" name="Oval 4"/>
          <p:cNvSpPr>
            <a:spLocks noChangeArrowheads="1"/>
          </p:cNvSpPr>
          <p:nvPr/>
        </p:nvSpPr>
        <p:spPr bwMode="auto">
          <a:xfrm>
            <a:off x="4859338" y="49403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05" name="Oval 5"/>
          <p:cNvSpPr>
            <a:spLocks noChangeArrowheads="1"/>
          </p:cNvSpPr>
          <p:nvPr/>
        </p:nvSpPr>
        <p:spPr bwMode="auto">
          <a:xfrm>
            <a:off x="2987675" y="40767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06" name="Oval 6"/>
          <p:cNvSpPr>
            <a:spLocks noChangeArrowheads="1"/>
          </p:cNvSpPr>
          <p:nvPr/>
        </p:nvSpPr>
        <p:spPr bwMode="auto">
          <a:xfrm>
            <a:off x="3995738" y="3716337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07" name="Oval 7"/>
          <p:cNvSpPr>
            <a:spLocks noChangeArrowheads="1"/>
          </p:cNvSpPr>
          <p:nvPr/>
        </p:nvSpPr>
        <p:spPr bwMode="auto">
          <a:xfrm>
            <a:off x="5291138" y="35718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08" name="Oval 8"/>
          <p:cNvSpPr>
            <a:spLocks noChangeArrowheads="1"/>
          </p:cNvSpPr>
          <p:nvPr/>
        </p:nvSpPr>
        <p:spPr bwMode="auto">
          <a:xfrm>
            <a:off x="6156325" y="42926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09" name="Line 9"/>
          <p:cNvSpPr>
            <a:spLocks noChangeShapeType="1"/>
          </p:cNvSpPr>
          <p:nvPr/>
        </p:nvSpPr>
        <p:spPr bwMode="auto">
          <a:xfrm flipH="1" flipV="1">
            <a:off x="3275013" y="4292600"/>
            <a:ext cx="151288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10" name="Line 10"/>
          <p:cNvSpPr>
            <a:spLocks noChangeShapeType="1"/>
          </p:cNvSpPr>
          <p:nvPr/>
        </p:nvSpPr>
        <p:spPr bwMode="auto">
          <a:xfrm flipH="1">
            <a:off x="5075238" y="4508500"/>
            <a:ext cx="1081087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11" name="Line 11"/>
          <p:cNvSpPr>
            <a:spLocks noChangeShapeType="1"/>
          </p:cNvSpPr>
          <p:nvPr/>
        </p:nvSpPr>
        <p:spPr bwMode="auto">
          <a:xfrm flipV="1">
            <a:off x="3275013" y="3860800"/>
            <a:ext cx="64770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12" name="Line 12"/>
          <p:cNvSpPr>
            <a:spLocks noChangeShapeType="1"/>
          </p:cNvSpPr>
          <p:nvPr/>
        </p:nvSpPr>
        <p:spPr bwMode="auto">
          <a:xfrm flipV="1">
            <a:off x="4283075" y="3644900"/>
            <a:ext cx="9366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13" name="Line 13"/>
          <p:cNvSpPr>
            <a:spLocks noChangeShapeType="1"/>
          </p:cNvSpPr>
          <p:nvPr/>
        </p:nvSpPr>
        <p:spPr bwMode="auto">
          <a:xfrm>
            <a:off x="5507038" y="3787775"/>
            <a:ext cx="6492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14" name="Line 14"/>
          <p:cNvSpPr>
            <a:spLocks noChangeShapeType="1"/>
          </p:cNvSpPr>
          <p:nvPr/>
        </p:nvSpPr>
        <p:spPr bwMode="auto">
          <a:xfrm>
            <a:off x="2338388" y="3787775"/>
            <a:ext cx="5762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15" name="Line 15"/>
          <p:cNvSpPr>
            <a:spLocks noChangeShapeType="1"/>
          </p:cNvSpPr>
          <p:nvPr/>
        </p:nvSpPr>
        <p:spPr bwMode="auto">
          <a:xfrm flipV="1">
            <a:off x="5580063" y="3500437"/>
            <a:ext cx="64770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16" name="Line 16"/>
          <p:cNvSpPr>
            <a:spLocks noChangeShapeType="1"/>
          </p:cNvSpPr>
          <p:nvPr/>
        </p:nvSpPr>
        <p:spPr bwMode="auto">
          <a:xfrm flipV="1">
            <a:off x="2338388" y="4292600"/>
            <a:ext cx="576262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17" name="Oval 17"/>
          <p:cNvSpPr>
            <a:spLocks noChangeArrowheads="1"/>
          </p:cNvSpPr>
          <p:nvPr/>
        </p:nvSpPr>
        <p:spPr bwMode="auto">
          <a:xfrm>
            <a:off x="2771775" y="3429000"/>
            <a:ext cx="3960813" cy="18716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18" name="Oval 18"/>
          <p:cNvSpPr>
            <a:spLocks noChangeArrowheads="1"/>
          </p:cNvSpPr>
          <p:nvPr/>
        </p:nvSpPr>
        <p:spPr bwMode="auto">
          <a:xfrm>
            <a:off x="4787900" y="42195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19" name="Line 19"/>
          <p:cNvSpPr>
            <a:spLocks noChangeShapeType="1"/>
          </p:cNvSpPr>
          <p:nvPr/>
        </p:nvSpPr>
        <p:spPr bwMode="auto">
          <a:xfrm flipH="1" flipV="1">
            <a:off x="4211638" y="3932237"/>
            <a:ext cx="576262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20" name="Line 20"/>
          <p:cNvSpPr>
            <a:spLocks noChangeShapeType="1"/>
          </p:cNvSpPr>
          <p:nvPr/>
        </p:nvSpPr>
        <p:spPr bwMode="auto">
          <a:xfrm flipH="1">
            <a:off x="5003800" y="3787775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21" name="Line 21"/>
          <p:cNvSpPr>
            <a:spLocks noChangeShapeType="1"/>
          </p:cNvSpPr>
          <p:nvPr/>
        </p:nvSpPr>
        <p:spPr bwMode="auto">
          <a:xfrm>
            <a:off x="6443663" y="4364037"/>
            <a:ext cx="792162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22" name="Text Box 22"/>
          <p:cNvSpPr txBox="1">
            <a:spLocks noChangeArrowheads="1"/>
          </p:cNvSpPr>
          <p:nvPr/>
        </p:nvSpPr>
        <p:spPr bwMode="auto">
          <a:xfrm>
            <a:off x="6269038" y="49403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927905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08AE2-C9A9-7047-B3B8-1D234A761965}" type="slidenum">
              <a:rPr lang="de-DE"/>
              <a:pPr/>
              <a:t>18</a:t>
            </a:fld>
            <a:endParaRPr lang="de-DE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Beobachtung:</a:t>
            </a:r>
            <a:r>
              <a:rPr lang="de-DE"/>
              <a:t> Schrumpft man starke ZHKs zu einzelnen Knoten, dann ergibt sich DAG.</a:t>
            </a:r>
          </a:p>
        </p:txBody>
      </p:sp>
      <p:sp>
        <p:nvSpPr>
          <p:cNvPr id="359428" name="Oval 4"/>
          <p:cNvSpPr>
            <a:spLocks noChangeArrowheads="1"/>
          </p:cNvSpPr>
          <p:nvPr/>
        </p:nvSpPr>
        <p:spPr bwMode="auto">
          <a:xfrm>
            <a:off x="4572000" y="39321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429" name="Oval 5"/>
          <p:cNvSpPr>
            <a:spLocks noChangeArrowheads="1"/>
          </p:cNvSpPr>
          <p:nvPr/>
        </p:nvSpPr>
        <p:spPr bwMode="auto">
          <a:xfrm>
            <a:off x="2700338" y="30685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430" name="Oval 6"/>
          <p:cNvSpPr>
            <a:spLocks noChangeArrowheads="1"/>
          </p:cNvSpPr>
          <p:nvPr/>
        </p:nvSpPr>
        <p:spPr bwMode="auto">
          <a:xfrm>
            <a:off x="3708400" y="27082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431" name="Oval 7"/>
          <p:cNvSpPr>
            <a:spLocks noChangeArrowheads="1"/>
          </p:cNvSpPr>
          <p:nvPr/>
        </p:nvSpPr>
        <p:spPr bwMode="auto">
          <a:xfrm>
            <a:off x="5003800" y="25637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432" name="Oval 8"/>
          <p:cNvSpPr>
            <a:spLocks noChangeArrowheads="1"/>
          </p:cNvSpPr>
          <p:nvPr/>
        </p:nvSpPr>
        <p:spPr bwMode="auto">
          <a:xfrm>
            <a:off x="5868988" y="32844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433" name="Line 9"/>
          <p:cNvSpPr>
            <a:spLocks noChangeShapeType="1"/>
          </p:cNvSpPr>
          <p:nvPr/>
        </p:nvSpPr>
        <p:spPr bwMode="auto">
          <a:xfrm flipH="1" flipV="1">
            <a:off x="2987675" y="3284488"/>
            <a:ext cx="151288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34" name="Line 10"/>
          <p:cNvSpPr>
            <a:spLocks noChangeShapeType="1"/>
          </p:cNvSpPr>
          <p:nvPr/>
        </p:nvSpPr>
        <p:spPr bwMode="auto">
          <a:xfrm flipH="1">
            <a:off x="4787900" y="3500388"/>
            <a:ext cx="1081088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35" name="Line 11"/>
          <p:cNvSpPr>
            <a:spLocks noChangeShapeType="1"/>
          </p:cNvSpPr>
          <p:nvPr/>
        </p:nvSpPr>
        <p:spPr bwMode="auto">
          <a:xfrm flipV="1">
            <a:off x="2987675" y="2852688"/>
            <a:ext cx="64770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36" name="Line 12"/>
          <p:cNvSpPr>
            <a:spLocks noChangeShapeType="1"/>
          </p:cNvSpPr>
          <p:nvPr/>
        </p:nvSpPr>
        <p:spPr bwMode="auto">
          <a:xfrm flipV="1">
            <a:off x="3995738" y="2636788"/>
            <a:ext cx="9366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37" name="Line 13"/>
          <p:cNvSpPr>
            <a:spLocks noChangeShapeType="1"/>
          </p:cNvSpPr>
          <p:nvPr/>
        </p:nvSpPr>
        <p:spPr bwMode="auto">
          <a:xfrm>
            <a:off x="5219700" y="2779663"/>
            <a:ext cx="6492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38" name="Line 14"/>
          <p:cNvSpPr>
            <a:spLocks noChangeShapeType="1"/>
          </p:cNvSpPr>
          <p:nvPr/>
        </p:nvSpPr>
        <p:spPr bwMode="auto">
          <a:xfrm>
            <a:off x="2051050" y="2779663"/>
            <a:ext cx="5762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39" name="Line 15"/>
          <p:cNvSpPr>
            <a:spLocks noChangeShapeType="1"/>
          </p:cNvSpPr>
          <p:nvPr/>
        </p:nvSpPr>
        <p:spPr bwMode="auto">
          <a:xfrm flipV="1">
            <a:off x="5292725" y="2492325"/>
            <a:ext cx="64770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40" name="Line 16"/>
          <p:cNvSpPr>
            <a:spLocks noChangeShapeType="1"/>
          </p:cNvSpPr>
          <p:nvPr/>
        </p:nvSpPr>
        <p:spPr bwMode="auto">
          <a:xfrm flipV="1">
            <a:off x="2051050" y="3284488"/>
            <a:ext cx="5762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41" name="Oval 17"/>
          <p:cNvSpPr>
            <a:spLocks noChangeArrowheads="1"/>
          </p:cNvSpPr>
          <p:nvPr/>
        </p:nvSpPr>
        <p:spPr bwMode="auto">
          <a:xfrm>
            <a:off x="2484438" y="2420888"/>
            <a:ext cx="3960812" cy="18716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442" name="Oval 18"/>
          <p:cNvSpPr>
            <a:spLocks noChangeArrowheads="1"/>
          </p:cNvSpPr>
          <p:nvPr/>
        </p:nvSpPr>
        <p:spPr bwMode="auto">
          <a:xfrm>
            <a:off x="4500563" y="32114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443" name="Line 19"/>
          <p:cNvSpPr>
            <a:spLocks noChangeShapeType="1"/>
          </p:cNvSpPr>
          <p:nvPr/>
        </p:nvSpPr>
        <p:spPr bwMode="auto">
          <a:xfrm flipH="1" flipV="1">
            <a:off x="3924300" y="2924125"/>
            <a:ext cx="576263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44" name="Line 20"/>
          <p:cNvSpPr>
            <a:spLocks noChangeShapeType="1"/>
          </p:cNvSpPr>
          <p:nvPr/>
        </p:nvSpPr>
        <p:spPr bwMode="auto">
          <a:xfrm flipH="1">
            <a:off x="4716463" y="2779663"/>
            <a:ext cx="2889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45" name="Line 21"/>
          <p:cNvSpPr>
            <a:spLocks noChangeShapeType="1"/>
          </p:cNvSpPr>
          <p:nvPr/>
        </p:nvSpPr>
        <p:spPr bwMode="auto">
          <a:xfrm>
            <a:off x="6156325" y="3355925"/>
            <a:ext cx="792163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46" name="Line 22"/>
          <p:cNvSpPr>
            <a:spLocks noChangeShapeType="1"/>
          </p:cNvSpPr>
          <p:nvPr/>
        </p:nvSpPr>
        <p:spPr bwMode="auto">
          <a:xfrm flipH="1">
            <a:off x="4500563" y="4437013"/>
            <a:ext cx="0" cy="431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47" name="Oval 23"/>
          <p:cNvSpPr>
            <a:spLocks noChangeArrowheads="1"/>
          </p:cNvSpPr>
          <p:nvPr/>
        </p:nvSpPr>
        <p:spPr bwMode="auto">
          <a:xfrm>
            <a:off x="4067175" y="5084713"/>
            <a:ext cx="86360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ZHK</a:t>
            </a:r>
          </a:p>
        </p:txBody>
      </p:sp>
      <p:sp>
        <p:nvSpPr>
          <p:cNvPr id="359448" name="Line 24"/>
          <p:cNvSpPr>
            <a:spLocks noChangeShapeType="1"/>
          </p:cNvSpPr>
          <p:nvPr/>
        </p:nvSpPr>
        <p:spPr bwMode="auto">
          <a:xfrm>
            <a:off x="3492500" y="4940250"/>
            <a:ext cx="5762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49" name="Line 25"/>
          <p:cNvSpPr>
            <a:spLocks noChangeShapeType="1"/>
          </p:cNvSpPr>
          <p:nvPr/>
        </p:nvSpPr>
        <p:spPr bwMode="auto">
          <a:xfrm flipV="1">
            <a:off x="3492500" y="5445075"/>
            <a:ext cx="576263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50" name="Line 26"/>
          <p:cNvSpPr>
            <a:spLocks noChangeShapeType="1"/>
          </p:cNvSpPr>
          <p:nvPr/>
        </p:nvSpPr>
        <p:spPr bwMode="auto">
          <a:xfrm flipV="1">
            <a:off x="4716463" y="4940250"/>
            <a:ext cx="64770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51" name="Line 27"/>
          <p:cNvSpPr>
            <a:spLocks noChangeShapeType="1"/>
          </p:cNvSpPr>
          <p:nvPr/>
        </p:nvSpPr>
        <p:spPr bwMode="auto">
          <a:xfrm>
            <a:off x="4932363" y="5445075"/>
            <a:ext cx="792162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005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3A12-C30D-264C-9210-5C8EF0F93DA9}" type="slidenum">
              <a:rPr lang="de-DE"/>
              <a:pPr/>
              <a:t>19</a:t>
            </a:fld>
            <a:endParaRPr lang="de-DE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 - Beispiel</a:t>
            </a:r>
          </a:p>
        </p:txBody>
      </p:sp>
      <p:sp>
        <p:nvSpPr>
          <p:cNvPr id="360451" name="Oval 3"/>
          <p:cNvSpPr>
            <a:spLocks noChangeArrowheads="1"/>
          </p:cNvSpPr>
          <p:nvPr/>
        </p:nvSpPr>
        <p:spPr bwMode="auto">
          <a:xfrm>
            <a:off x="1763713" y="48688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360452" name="Oval 4"/>
          <p:cNvSpPr>
            <a:spLocks noChangeArrowheads="1"/>
          </p:cNvSpPr>
          <p:nvPr/>
        </p:nvSpPr>
        <p:spPr bwMode="auto">
          <a:xfrm>
            <a:off x="2987675" y="4149725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360453" name="Oval 5"/>
          <p:cNvSpPr>
            <a:spLocks noChangeArrowheads="1"/>
          </p:cNvSpPr>
          <p:nvPr/>
        </p:nvSpPr>
        <p:spPr bwMode="auto">
          <a:xfrm>
            <a:off x="4211638" y="35004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360454" name="Oval 6"/>
          <p:cNvSpPr>
            <a:spLocks noChangeArrowheads="1"/>
          </p:cNvSpPr>
          <p:nvPr/>
        </p:nvSpPr>
        <p:spPr bwMode="auto">
          <a:xfrm>
            <a:off x="5508625" y="278130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360455" name="Oval 7"/>
          <p:cNvSpPr>
            <a:spLocks noChangeArrowheads="1"/>
          </p:cNvSpPr>
          <p:nvPr/>
        </p:nvSpPr>
        <p:spPr bwMode="auto">
          <a:xfrm>
            <a:off x="6804025" y="213360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i</a:t>
            </a:r>
          </a:p>
        </p:txBody>
      </p:sp>
      <p:sp>
        <p:nvSpPr>
          <p:cNvPr id="360456" name="Line 8"/>
          <p:cNvSpPr>
            <a:spLocks noChangeShapeType="1"/>
          </p:cNvSpPr>
          <p:nvPr/>
        </p:nvSpPr>
        <p:spPr bwMode="auto">
          <a:xfrm flipV="1">
            <a:off x="2268538" y="4508500"/>
            <a:ext cx="71913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57" name="Line 9"/>
          <p:cNvSpPr>
            <a:spLocks noChangeShapeType="1"/>
          </p:cNvSpPr>
          <p:nvPr/>
        </p:nvSpPr>
        <p:spPr bwMode="auto">
          <a:xfrm flipV="1">
            <a:off x="3492500" y="3860800"/>
            <a:ext cx="719138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58" name="Line 10"/>
          <p:cNvSpPr>
            <a:spLocks noChangeShapeType="1"/>
          </p:cNvSpPr>
          <p:nvPr/>
        </p:nvSpPr>
        <p:spPr bwMode="auto">
          <a:xfrm flipV="1">
            <a:off x="4716463" y="3213100"/>
            <a:ext cx="7921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59" name="Line 11"/>
          <p:cNvSpPr>
            <a:spLocks noChangeShapeType="1"/>
          </p:cNvSpPr>
          <p:nvPr/>
        </p:nvSpPr>
        <p:spPr bwMode="auto">
          <a:xfrm flipV="1">
            <a:off x="6011863" y="2492375"/>
            <a:ext cx="865187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60" name="Oval 12"/>
          <p:cNvSpPr>
            <a:spLocks noChangeArrowheads="1"/>
          </p:cNvSpPr>
          <p:nvPr/>
        </p:nvSpPr>
        <p:spPr bwMode="auto">
          <a:xfrm>
            <a:off x="4211638" y="23495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360461" name="Line 13"/>
          <p:cNvSpPr>
            <a:spLocks noChangeShapeType="1"/>
          </p:cNvSpPr>
          <p:nvPr/>
        </p:nvSpPr>
        <p:spPr bwMode="auto">
          <a:xfrm flipH="1" flipV="1">
            <a:off x="4716463" y="2636838"/>
            <a:ext cx="7921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62" name="Line 14"/>
          <p:cNvSpPr>
            <a:spLocks noChangeShapeType="1"/>
          </p:cNvSpPr>
          <p:nvPr/>
        </p:nvSpPr>
        <p:spPr bwMode="auto">
          <a:xfrm flipH="1">
            <a:off x="4427538" y="2852738"/>
            <a:ext cx="730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63" name="Oval 15"/>
          <p:cNvSpPr>
            <a:spLocks noChangeArrowheads="1"/>
          </p:cNvSpPr>
          <p:nvPr/>
        </p:nvSpPr>
        <p:spPr bwMode="auto">
          <a:xfrm>
            <a:off x="2916238" y="26368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360464" name="Oval 16"/>
          <p:cNvSpPr>
            <a:spLocks noChangeArrowheads="1"/>
          </p:cNvSpPr>
          <p:nvPr/>
        </p:nvSpPr>
        <p:spPr bwMode="auto">
          <a:xfrm>
            <a:off x="1692275" y="213360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360465" name="Line 17"/>
          <p:cNvSpPr>
            <a:spLocks noChangeShapeType="1"/>
          </p:cNvSpPr>
          <p:nvPr/>
        </p:nvSpPr>
        <p:spPr bwMode="auto">
          <a:xfrm flipV="1">
            <a:off x="3203575" y="3141663"/>
            <a:ext cx="0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66" name="Line 18"/>
          <p:cNvSpPr>
            <a:spLocks noChangeShapeType="1"/>
          </p:cNvSpPr>
          <p:nvPr/>
        </p:nvSpPr>
        <p:spPr bwMode="auto">
          <a:xfrm flipH="1" flipV="1">
            <a:off x="2051050" y="2636838"/>
            <a:ext cx="1008063" cy="151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67" name="Line 19"/>
          <p:cNvSpPr>
            <a:spLocks noChangeShapeType="1"/>
          </p:cNvSpPr>
          <p:nvPr/>
        </p:nvSpPr>
        <p:spPr bwMode="auto">
          <a:xfrm>
            <a:off x="1908175" y="2636838"/>
            <a:ext cx="71438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68" name="Line 20"/>
          <p:cNvSpPr>
            <a:spLocks noChangeShapeType="1"/>
          </p:cNvSpPr>
          <p:nvPr/>
        </p:nvSpPr>
        <p:spPr bwMode="auto">
          <a:xfrm flipH="1" flipV="1">
            <a:off x="2195513" y="2420938"/>
            <a:ext cx="792162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60469" name="AutoShape 21"/>
          <p:cNvCxnSpPr>
            <a:cxnSpLocks noChangeShapeType="1"/>
            <a:stCxn id="360454" idx="0"/>
            <a:endCxn id="360463" idx="0"/>
          </p:cNvCxnSpPr>
          <p:nvPr/>
        </p:nvCxnSpPr>
        <p:spPr bwMode="auto">
          <a:xfrm rot="5400000" flipH="1">
            <a:off x="4392613" y="1412875"/>
            <a:ext cx="144462" cy="2592388"/>
          </a:xfrm>
          <a:prstGeom prst="curvedConnector3">
            <a:avLst>
              <a:gd name="adj1" fmla="val 54725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0470" name="Oval 22"/>
          <p:cNvSpPr>
            <a:spLocks noChangeArrowheads="1"/>
          </p:cNvSpPr>
          <p:nvPr/>
        </p:nvSpPr>
        <p:spPr bwMode="auto">
          <a:xfrm>
            <a:off x="4140200" y="4868863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360471" name="Line 23"/>
          <p:cNvSpPr>
            <a:spLocks noChangeShapeType="1"/>
          </p:cNvSpPr>
          <p:nvPr/>
        </p:nvSpPr>
        <p:spPr bwMode="auto">
          <a:xfrm flipH="1" flipV="1">
            <a:off x="3492500" y="4508500"/>
            <a:ext cx="647700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0472" name="Oval 24"/>
          <p:cNvSpPr>
            <a:spLocks noChangeArrowheads="1"/>
          </p:cNvSpPr>
          <p:nvPr/>
        </p:nvSpPr>
        <p:spPr bwMode="auto">
          <a:xfrm rot="-1562588">
            <a:off x="2124075" y="1844675"/>
            <a:ext cx="4110038" cy="28495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73" name="Oval 25"/>
          <p:cNvSpPr>
            <a:spLocks noChangeArrowheads="1"/>
          </p:cNvSpPr>
          <p:nvPr/>
        </p:nvSpPr>
        <p:spPr bwMode="auto">
          <a:xfrm>
            <a:off x="1547813" y="1989138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74" name="Oval 26"/>
          <p:cNvSpPr>
            <a:spLocks noChangeArrowheads="1"/>
          </p:cNvSpPr>
          <p:nvPr/>
        </p:nvSpPr>
        <p:spPr bwMode="auto">
          <a:xfrm>
            <a:off x="1619250" y="4724400"/>
            <a:ext cx="792163" cy="7921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75" name="Oval 27"/>
          <p:cNvSpPr>
            <a:spLocks noChangeArrowheads="1"/>
          </p:cNvSpPr>
          <p:nvPr/>
        </p:nvSpPr>
        <p:spPr bwMode="auto">
          <a:xfrm>
            <a:off x="3995738" y="4724400"/>
            <a:ext cx="792162" cy="7921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76" name="Oval 28"/>
          <p:cNvSpPr>
            <a:spLocks noChangeArrowheads="1"/>
          </p:cNvSpPr>
          <p:nvPr/>
        </p:nvSpPr>
        <p:spPr bwMode="auto">
          <a:xfrm>
            <a:off x="6659563" y="1989138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44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72" grpId="0" animBg="1"/>
      <p:bldP spid="360473" grpId="0" animBg="1"/>
      <p:bldP spid="360474" grpId="0" animBg="1"/>
      <p:bldP spid="360475" grpId="0" animBg="1"/>
      <p:bldP spid="3604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ausdrücklicher Erlaubnis des Autors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7,8,9)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>
              <a:defRPr/>
            </a:pPr>
            <a:endParaRPr lang="de-DE" sz="2000" dirty="0"/>
          </a:p>
          <a:p>
            <a:pPr marL="0" indent="0">
              <a:buNone/>
              <a:defRPr/>
            </a:pPr>
            <a:r>
              <a:rPr lang="de-DE" sz="2000" dirty="0"/>
              <a:t>Es wurden umfangreiche Veränderungen vorgenommen</a:t>
            </a:r>
          </a:p>
          <a:p>
            <a:pPr marL="0" indent="0">
              <a:buNone/>
              <a:defRPr/>
            </a:pPr>
            <a:r>
              <a:rPr lang="de-DE" sz="2000" dirty="0"/>
              <a:t>Fehler sind selbstverständlich uns zuzuschreiben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702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2BBAF-53CC-D64C-8CA3-E04825C6E709}" type="slidenum">
              <a:rPr lang="de-DE"/>
              <a:pPr/>
              <a:t>20</a:t>
            </a:fld>
            <a:endParaRPr lang="de-DE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 - Beispiel</a:t>
            </a:r>
          </a:p>
        </p:txBody>
      </p:sp>
      <p:sp>
        <p:nvSpPr>
          <p:cNvPr id="361475" name="Oval 3"/>
          <p:cNvSpPr>
            <a:spLocks noChangeArrowheads="1"/>
          </p:cNvSpPr>
          <p:nvPr/>
        </p:nvSpPr>
        <p:spPr bwMode="auto">
          <a:xfrm rot="-1562588">
            <a:off x="2124075" y="1844675"/>
            <a:ext cx="4110038" cy="28495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1476" name="Oval 4"/>
          <p:cNvSpPr>
            <a:spLocks noChangeArrowheads="1"/>
          </p:cNvSpPr>
          <p:nvPr/>
        </p:nvSpPr>
        <p:spPr bwMode="auto">
          <a:xfrm>
            <a:off x="1547813" y="1989138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1477" name="Oval 5"/>
          <p:cNvSpPr>
            <a:spLocks noChangeArrowheads="1"/>
          </p:cNvSpPr>
          <p:nvPr/>
        </p:nvSpPr>
        <p:spPr bwMode="auto">
          <a:xfrm>
            <a:off x="1619250" y="4724400"/>
            <a:ext cx="792163" cy="7921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1478" name="Oval 6"/>
          <p:cNvSpPr>
            <a:spLocks noChangeArrowheads="1"/>
          </p:cNvSpPr>
          <p:nvPr/>
        </p:nvSpPr>
        <p:spPr bwMode="auto">
          <a:xfrm>
            <a:off x="4211638" y="5157788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1479" name="Oval 7"/>
          <p:cNvSpPr>
            <a:spLocks noChangeArrowheads="1"/>
          </p:cNvSpPr>
          <p:nvPr/>
        </p:nvSpPr>
        <p:spPr bwMode="auto">
          <a:xfrm>
            <a:off x="6659563" y="1989138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1480" name="Line 8"/>
          <p:cNvSpPr>
            <a:spLocks noChangeShapeType="1"/>
          </p:cNvSpPr>
          <p:nvPr/>
        </p:nvSpPr>
        <p:spPr bwMode="auto">
          <a:xfrm flipH="1" flipV="1">
            <a:off x="2268538" y="2636838"/>
            <a:ext cx="287337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1481" name="Line 9"/>
          <p:cNvSpPr>
            <a:spLocks noChangeShapeType="1"/>
          </p:cNvSpPr>
          <p:nvPr/>
        </p:nvSpPr>
        <p:spPr bwMode="auto">
          <a:xfrm>
            <a:off x="1908175" y="2781300"/>
            <a:ext cx="71438" cy="1943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1482" name="Line 10"/>
          <p:cNvSpPr>
            <a:spLocks noChangeShapeType="1"/>
          </p:cNvSpPr>
          <p:nvPr/>
        </p:nvSpPr>
        <p:spPr bwMode="auto">
          <a:xfrm flipH="1">
            <a:off x="2339975" y="4581525"/>
            <a:ext cx="360363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1483" name="Line 11"/>
          <p:cNvSpPr>
            <a:spLocks noChangeShapeType="1"/>
          </p:cNvSpPr>
          <p:nvPr/>
        </p:nvSpPr>
        <p:spPr bwMode="auto">
          <a:xfrm flipV="1">
            <a:off x="6084888" y="2492375"/>
            <a:ext cx="574675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1484" name="Line 12"/>
          <p:cNvSpPr>
            <a:spLocks noChangeShapeType="1"/>
          </p:cNvSpPr>
          <p:nvPr/>
        </p:nvSpPr>
        <p:spPr bwMode="auto">
          <a:xfrm flipH="1" flipV="1">
            <a:off x="4356100" y="4724400"/>
            <a:ext cx="144463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1485" name="Text Box 13"/>
          <p:cNvSpPr txBox="1">
            <a:spLocks noChangeArrowheads="1"/>
          </p:cNvSpPr>
          <p:nvPr/>
        </p:nvSpPr>
        <p:spPr bwMode="auto">
          <a:xfrm>
            <a:off x="6280150" y="4260850"/>
            <a:ext cx="954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/>
              <a:t>DAG</a:t>
            </a:r>
          </a:p>
        </p:txBody>
      </p:sp>
    </p:spTree>
    <p:extLst>
      <p:ext uri="{BB962C8B-B14F-4D97-AF65-F5344CB8AC3E}">
        <p14:creationId xmlns:p14="http://schemas.microsoft.com/office/powerpoint/2010/main" val="2318621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B64-E73A-E54D-AC0C-CE988DB314F2}" type="slidenum">
              <a:rPr lang="de-DE"/>
              <a:pPr/>
              <a:t>21</a:t>
            </a:fld>
            <a:endParaRPr lang="de-DE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Ziel:</a:t>
            </a:r>
            <a:r>
              <a:rPr lang="de-DE" dirty="0"/>
              <a:t> Finde alle starken ZHKs im Graphen in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n+m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de-DE" dirty="0"/>
              <a:t> Zeit 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: #Knoten, </a:t>
            </a:r>
            <a:r>
              <a:rPr lang="de-DE" dirty="0">
                <a:solidFill>
                  <a:schemeClr val="hlink"/>
                </a:solidFill>
              </a:rPr>
              <a:t>m</a:t>
            </a:r>
            <a:r>
              <a:rPr lang="de-DE" dirty="0"/>
              <a:t>: #Kanten)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Strategie:</a:t>
            </a:r>
            <a:r>
              <a:rPr lang="de-DE" dirty="0"/>
              <a:t> Verwende DFS-Verfahren mit</a:t>
            </a:r>
            <a:br>
              <a:rPr lang="de-DE" dirty="0"/>
            </a:br>
            <a:r>
              <a:rPr lang="de-DE" dirty="0" err="1">
                <a:solidFill>
                  <a:schemeClr val="hlink"/>
                </a:solidFill>
              </a:rPr>
              <a:t>component</a:t>
            </a:r>
            <a:r>
              <a:rPr lang="de-DE" dirty="0">
                <a:solidFill>
                  <a:schemeClr val="hlink"/>
                </a:solidFill>
              </a:rPr>
              <a:t>:</a:t>
            </a:r>
            <a:r>
              <a:rPr lang="de-DE" dirty="0"/>
              <a:t> Array </a:t>
            </a:r>
            <a:r>
              <a:rPr lang="de-DE" dirty="0">
                <a:solidFill>
                  <a:schemeClr val="hlink"/>
                </a:solidFill>
              </a:rPr>
              <a:t>[1..n]</a:t>
            </a:r>
            <a:r>
              <a:rPr lang="de-DE" dirty="0"/>
              <a:t> of </a:t>
            </a:r>
            <a:r>
              <a:rPr lang="de-DE" dirty="0">
                <a:solidFill>
                  <a:schemeClr val="hlink"/>
                </a:solidFill>
              </a:rPr>
              <a:t>1..n</a:t>
            </a:r>
          </a:p>
          <a:p>
            <a:pPr>
              <a:buFontTx/>
              <a:buNone/>
            </a:pPr>
            <a:endParaRPr lang="de-DE" sz="1600" dirty="0"/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Am Ende:</a:t>
            </a:r>
            <a:r>
              <a:rPr lang="de-DE" dirty="0"/>
              <a:t> </a:t>
            </a:r>
            <a:r>
              <a:rPr lang="de-DE" dirty="0" err="1">
                <a:solidFill>
                  <a:schemeClr val="hlink"/>
                </a:solidFill>
              </a:rPr>
              <a:t>component</a:t>
            </a:r>
            <a:r>
              <a:rPr lang="de-DE" dirty="0">
                <a:solidFill>
                  <a:schemeClr val="hlink"/>
                </a:solidFill>
              </a:rPr>
              <a:t>[v]=</a:t>
            </a:r>
            <a:r>
              <a:rPr lang="de-DE" dirty="0" err="1">
                <a:solidFill>
                  <a:schemeClr val="hlink"/>
                </a:solidFill>
              </a:rPr>
              <a:t>component</a:t>
            </a:r>
            <a:r>
              <a:rPr lang="de-DE" dirty="0">
                <a:solidFill>
                  <a:schemeClr val="hlink"/>
                </a:solidFill>
              </a:rPr>
              <a:t>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⇔</a:t>
            </a:r>
            <a:r>
              <a:rPr lang="de-DE" dirty="0">
                <a:solidFill>
                  <a:schemeClr val="hlink"/>
                </a:solidFill>
              </a:rPr>
              <a:t> </a:t>
            </a:r>
            <a:br>
              <a:rPr lang="de-DE" dirty="0">
                <a:solidFill>
                  <a:schemeClr val="hlink"/>
                </a:solidFill>
              </a:rPr>
            </a:b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und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/>
              <a:t> sind in derselben starken ZHK </a:t>
            </a:r>
          </a:p>
        </p:txBody>
      </p:sp>
      <p:sp>
        <p:nvSpPr>
          <p:cNvPr id="2" name="Rechteck 1"/>
          <p:cNvSpPr/>
          <p:nvPr/>
        </p:nvSpPr>
        <p:spPr>
          <a:xfrm>
            <a:off x="2664296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Robert </a:t>
            </a:r>
            <a:r>
              <a:rPr lang="de-DE" sz="1200" dirty="0" err="1">
                <a:solidFill>
                  <a:srgbClr val="0000FF"/>
                </a:solidFill>
              </a:rPr>
              <a:t>Tarjan</a:t>
            </a:r>
            <a:r>
              <a:rPr lang="de-DE" sz="1200" dirty="0">
                <a:solidFill>
                  <a:srgbClr val="0000FF"/>
                </a:solidFill>
              </a:rPr>
              <a:t>: </a:t>
            </a:r>
            <a:r>
              <a:rPr lang="de-DE" sz="1200" i="1" dirty="0" err="1">
                <a:solidFill>
                  <a:srgbClr val="0000FF"/>
                </a:solidFill>
              </a:rPr>
              <a:t>Depth</a:t>
            </a:r>
            <a:r>
              <a:rPr lang="de-DE" sz="1200" i="1" dirty="0">
                <a:solidFill>
                  <a:srgbClr val="0000FF"/>
                </a:solidFill>
              </a:rPr>
              <a:t>-first </a:t>
            </a:r>
            <a:r>
              <a:rPr lang="de-DE" sz="1200" i="1" dirty="0" err="1">
                <a:solidFill>
                  <a:srgbClr val="0000FF"/>
                </a:solidFill>
              </a:rPr>
              <a:t>search</a:t>
            </a:r>
            <a:r>
              <a:rPr lang="de-DE" sz="1200" i="1" dirty="0">
                <a:solidFill>
                  <a:srgbClr val="0000FF"/>
                </a:solidFill>
              </a:rPr>
              <a:t> </a:t>
            </a:r>
            <a:r>
              <a:rPr lang="de-DE" sz="1200" i="1" dirty="0" err="1">
                <a:solidFill>
                  <a:srgbClr val="0000FF"/>
                </a:solidFill>
              </a:rPr>
              <a:t>and</a:t>
            </a:r>
            <a:r>
              <a:rPr lang="de-DE" sz="1200" i="1" dirty="0">
                <a:solidFill>
                  <a:srgbClr val="0000FF"/>
                </a:solidFill>
              </a:rPr>
              <a:t> linear </a:t>
            </a:r>
            <a:r>
              <a:rPr lang="de-DE" sz="1200" i="1" dirty="0" err="1">
                <a:solidFill>
                  <a:srgbClr val="0000FF"/>
                </a:solidFill>
              </a:rPr>
              <a:t>graph</a:t>
            </a:r>
            <a:r>
              <a:rPr lang="de-DE" sz="1200" i="1" dirty="0">
                <a:solidFill>
                  <a:srgbClr val="0000FF"/>
                </a:solidFill>
              </a:rPr>
              <a:t> </a:t>
            </a:r>
            <a:r>
              <a:rPr lang="de-DE" sz="1200" i="1" dirty="0" err="1">
                <a:solidFill>
                  <a:srgbClr val="0000FF"/>
                </a:solidFill>
              </a:rPr>
              <a:t>algorithms</a:t>
            </a:r>
            <a:r>
              <a:rPr lang="de-DE" sz="1200" dirty="0">
                <a:solidFill>
                  <a:srgbClr val="0000FF"/>
                </a:solidFill>
              </a:rPr>
              <a:t>.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>
                <a:solidFill>
                  <a:srgbClr val="0000FF"/>
                </a:solidFill>
              </a:rPr>
              <a:t>In: </a:t>
            </a:r>
            <a:r>
              <a:rPr lang="de-DE" sz="1200" i="1" dirty="0">
                <a:solidFill>
                  <a:srgbClr val="0000FF"/>
                </a:solidFill>
              </a:rPr>
              <a:t>SIAM Journal on Computing</a:t>
            </a:r>
            <a:r>
              <a:rPr lang="de-DE" sz="1200" dirty="0">
                <a:solidFill>
                  <a:srgbClr val="0000FF"/>
                </a:solidFill>
              </a:rPr>
              <a:t>. Bd. 1, Nr. 2, S. 146-160, </a:t>
            </a:r>
            <a:r>
              <a:rPr lang="de-DE" sz="1200" b="1" dirty="0">
                <a:solidFill>
                  <a:srgbClr val="FF0000"/>
                </a:solidFill>
              </a:rPr>
              <a:t>1972</a:t>
            </a:r>
          </a:p>
        </p:txBody>
      </p:sp>
    </p:spTree>
    <p:extLst>
      <p:ext uri="{BB962C8B-B14F-4D97-AF65-F5344CB8AC3E}">
        <p14:creationId xmlns:p14="http://schemas.microsoft.com/office/powerpoint/2010/main" val="4180197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A16E-B06E-5D43-8628-313F0371A301}" type="slidenum">
              <a:rPr lang="de-DE"/>
              <a:pPr/>
              <a:t>22</a:t>
            </a:fld>
            <a:endParaRPr lang="de-DE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Betrachte DFS auf </a:t>
            </a:r>
            <a:r>
              <a:rPr lang="de-DE" sz="2400" dirty="0">
                <a:solidFill>
                  <a:schemeClr val="hlink"/>
                </a:solidFill>
              </a:rPr>
              <a:t>G=(V,E)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Sei </a:t>
            </a:r>
            <a:r>
              <a:rPr lang="de-DE" sz="2400" dirty="0" err="1">
                <a:solidFill>
                  <a:schemeClr val="hlink"/>
                </a:solidFill>
              </a:rPr>
              <a:t>G</a:t>
            </a:r>
            <a:r>
              <a:rPr lang="de-DE" sz="2400" baseline="-25000" dirty="0" err="1">
                <a:solidFill>
                  <a:schemeClr val="hlink"/>
                </a:solidFill>
              </a:rPr>
              <a:t>c</a:t>
            </a:r>
            <a:r>
              <a:rPr lang="de-DE" sz="2400" dirty="0">
                <a:solidFill>
                  <a:schemeClr val="hlink"/>
                </a:solidFill>
              </a:rPr>
              <a:t>=(</a:t>
            </a:r>
            <a:r>
              <a:rPr lang="de-DE" sz="2400" dirty="0" err="1">
                <a:solidFill>
                  <a:schemeClr val="hlink"/>
                </a:solidFill>
              </a:rPr>
              <a:t>V</a:t>
            </a:r>
            <a:r>
              <a:rPr lang="de-DE" sz="2400" baseline="-25000" dirty="0" err="1">
                <a:solidFill>
                  <a:schemeClr val="hlink"/>
                </a:solidFill>
              </a:rPr>
              <a:t>c</a:t>
            </a:r>
            <a:r>
              <a:rPr lang="de-DE" sz="2400" dirty="0" err="1">
                <a:solidFill>
                  <a:schemeClr val="hlink"/>
                </a:solidFill>
              </a:rPr>
              <a:t>,E</a:t>
            </a:r>
            <a:r>
              <a:rPr lang="de-DE" sz="2400" baseline="-25000" dirty="0" err="1">
                <a:solidFill>
                  <a:schemeClr val="hlink"/>
                </a:solidFill>
              </a:rPr>
              <a:t>c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  <a:r>
              <a:rPr lang="de-DE" sz="2400" dirty="0"/>
              <a:t> bereits besuchter Teilgraph von </a:t>
            </a:r>
            <a:r>
              <a:rPr lang="de-DE" sz="2400" dirty="0">
                <a:solidFill>
                  <a:schemeClr val="hlink"/>
                </a:solidFill>
              </a:rPr>
              <a:t>G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chemeClr val="accent2"/>
                </a:solidFill>
              </a:rPr>
              <a:t>Ziel:</a:t>
            </a:r>
            <a:r>
              <a:rPr lang="de-DE" sz="2400" dirty="0"/>
              <a:t> bewahre starke ZHKs in </a:t>
            </a:r>
            <a:r>
              <a:rPr lang="de-DE" sz="2400" dirty="0" err="1">
                <a:solidFill>
                  <a:schemeClr val="hlink"/>
                </a:solidFill>
              </a:rPr>
              <a:t>G</a:t>
            </a:r>
            <a:r>
              <a:rPr lang="de-DE" sz="2400" baseline="-25000" dirty="0" err="1">
                <a:solidFill>
                  <a:schemeClr val="hlink"/>
                </a:solidFill>
              </a:rPr>
              <a:t>c</a:t>
            </a:r>
            <a:endParaRPr lang="de-DE" sz="2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chemeClr val="accent2"/>
                </a:solidFill>
              </a:rPr>
              <a:t>Idee:</a:t>
            </a:r>
          </a:p>
          <a:p>
            <a:pPr lvl="1">
              <a:lnSpc>
                <a:spcPct val="90000"/>
              </a:lnSpc>
            </a:pPr>
            <a:r>
              <a:rPr lang="de-DE" sz="2200" dirty="0"/>
              <a:t>a)</a:t>
            </a:r>
            <a:br>
              <a:rPr lang="de-DE" sz="2200" dirty="0"/>
            </a:br>
            <a:br>
              <a:rPr lang="de-DE" sz="2200" dirty="0"/>
            </a:br>
            <a:br>
              <a:rPr lang="de-DE" sz="2200" dirty="0"/>
            </a:br>
            <a:br>
              <a:rPr lang="de-DE" sz="2200" dirty="0"/>
            </a:br>
            <a:endParaRPr lang="de-DE" sz="2200" dirty="0"/>
          </a:p>
          <a:p>
            <a:pPr lvl="1">
              <a:lnSpc>
                <a:spcPct val="90000"/>
              </a:lnSpc>
            </a:pPr>
            <a:r>
              <a:rPr lang="de-DE" sz="2200" dirty="0"/>
              <a:t>b)</a:t>
            </a:r>
            <a:br>
              <a:rPr lang="de-DE" sz="2200" dirty="0"/>
            </a:br>
            <a:endParaRPr lang="de-DE" sz="22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/>
              <a:t>  </a:t>
            </a:r>
          </a:p>
        </p:txBody>
      </p:sp>
      <p:sp>
        <p:nvSpPr>
          <p:cNvPr id="363524" name="Oval 4"/>
          <p:cNvSpPr>
            <a:spLocks noChangeArrowheads="1"/>
          </p:cNvSpPr>
          <p:nvPr/>
        </p:nvSpPr>
        <p:spPr bwMode="auto">
          <a:xfrm>
            <a:off x="2124075" y="3068712"/>
            <a:ext cx="792163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25" name="Oval 5"/>
          <p:cNvSpPr>
            <a:spLocks noChangeArrowheads="1"/>
          </p:cNvSpPr>
          <p:nvPr/>
        </p:nvSpPr>
        <p:spPr bwMode="auto">
          <a:xfrm>
            <a:off x="4284663" y="2852812"/>
            <a:ext cx="792162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26" name="Oval 6"/>
          <p:cNvSpPr>
            <a:spLocks noChangeArrowheads="1"/>
          </p:cNvSpPr>
          <p:nvPr/>
        </p:nvSpPr>
        <p:spPr bwMode="auto">
          <a:xfrm>
            <a:off x="3419475" y="3573537"/>
            <a:ext cx="792163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27" name="Oval 7"/>
          <p:cNvSpPr>
            <a:spLocks noChangeArrowheads="1"/>
          </p:cNvSpPr>
          <p:nvPr/>
        </p:nvSpPr>
        <p:spPr bwMode="auto">
          <a:xfrm>
            <a:off x="5867400" y="3357637"/>
            <a:ext cx="215900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28" name="Oval 8"/>
          <p:cNvSpPr>
            <a:spLocks noChangeArrowheads="1"/>
          </p:cNvSpPr>
          <p:nvPr/>
        </p:nvSpPr>
        <p:spPr bwMode="auto">
          <a:xfrm>
            <a:off x="5435600" y="3214762"/>
            <a:ext cx="792163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29" name="Line 9"/>
          <p:cNvSpPr>
            <a:spLocks noChangeShapeType="1"/>
          </p:cNvSpPr>
          <p:nvPr/>
        </p:nvSpPr>
        <p:spPr bwMode="auto">
          <a:xfrm flipV="1">
            <a:off x="2843213" y="3068712"/>
            <a:ext cx="144145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3530" name="Line 10"/>
          <p:cNvSpPr>
            <a:spLocks noChangeShapeType="1"/>
          </p:cNvSpPr>
          <p:nvPr/>
        </p:nvSpPr>
        <p:spPr bwMode="auto">
          <a:xfrm>
            <a:off x="5076825" y="3140150"/>
            <a:ext cx="43180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3531" name="Line 11"/>
          <p:cNvSpPr>
            <a:spLocks noChangeShapeType="1"/>
          </p:cNvSpPr>
          <p:nvPr/>
        </p:nvSpPr>
        <p:spPr bwMode="auto">
          <a:xfrm flipV="1">
            <a:off x="3851275" y="3284612"/>
            <a:ext cx="5048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3532" name="Line 12"/>
          <p:cNvSpPr>
            <a:spLocks noChangeShapeType="1"/>
          </p:cNvSpPr>
          <p:nvPr/>
        </p:nvSpPr>
        <p:spPr bwMode="auto">
          <a:xfrm>
            <a:off x="2843213" y="3500512"/>
            <a:ext cx="5762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3533" name="Line 13"/>
          <p:cNvSpPr>
            <a:spLocks noChangeShapeType="1"/>
          </p:cNvSpPr>
          <p:nvPr/>
        </p:nvSpPr>
        <p:spPr bwMode="auto">
          <a:xfrm flipH="1">
            <a:off x="3851275" y="3500512"/>
            <a:ext cx="2016125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3534" name="Text Box 14"/>
          <p:cNvSpPr txBox="1">
            <a:spLocks noChangeArrowheads="1"/>
          </p:cNvSpPr>
          <p:nvPr/>
        </p:nvSpPr>
        <p:spPr bwMode="auto">
          <a:xfrm>
            <a:off x="4932363" y="3716412"/>
            <a:ext cx="271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aktueller Knoten &amp; Kante</a:t>
            </a:r>
          </a:p>
        </p:txBody>
      </p:sp>
      <p:sp>
        <p:nvSpPr>
          <p:cNvPr id="363535" name="Oval 15"/>
          <p:cNvSpPr>
            <a:spLocks noChangeArrowheads="1"/>
          </p:cNvSpPr>
          <p:nvPr/>
        </p:nvSpPr>
        <p:spPr bwMode="auto">
          <a:xfrm>
            <a:off x="3059113" y="2708350"/>
            <a:ext cx="3384550" cy="165735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36" name="Text Box 16"/>
          <p:cNvSpPr txBox="1">
            <a:spLocks noChangeArrowheads="1"/>
          </p:cNvSpPr>
          <p:nvPr/>
        </p:nvSpPr>
        <p:spPr bwMode="auto">
          <a:xfrm>
            <a:off x="5867400" y="2636912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neue ZHK</a:t>
            </a:r>
          </a:p>
        </p:txBody>
      </p:sp>
      <p:sp>
        <p:nvSpPr>
          <p:cNvPr id="363537" name="Oval 17"/>
          <p:cNvSpPr>
            <a:spLocks noChangeArrowheads="1"/>
          </p:cNvSpPr>
          <p:nvPr/>
        </p:nvSpPr>
        <p:spPr bwMode="auto">
          <a:xfrm>
            <a:off x="2051050" y="4940375"/>
            <a:ext cx="792163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38" name="Oval 18"/>
          <p:cNvSpPr>
            <a:spLocks noChangeArrowheads="1"/>
          </p:cNvSpPr>
          <p:nvPr/>
        </p:nvSpPr>
        <p:spPr bwMode="auto">
          <a:xfrm>
            <a:off x="3562350" y="5372175"/>
            <a:ext cx="792163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39" name="Oval 19"/>
          <p:cNvSpPr>
            <a:spLocks noChangeArrowheads="1"/>
          </p:cNvSpPr>
          <p:nvPr/>
        </p:nvSpPr>
        <p:spPr bwMode="auto">
          <a:xfrm>
            <a:off x="4859338" y="4868937"/>
            <a:ext cx="792162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40" name="Oval 20"/>
          <p:cNvSpPr>
            <a:spLocks noChangeArrowheads="1"/>
          </p:cNvSpPr>
          <p:nvPr/>
        </p:nvSpPr>
        <p:spPr bwMode="auto">
          <a:xfrm>
            <a:off x="5291138" y="5013400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41" name="Line 21"/>
          <p:cNvSpPr>
            <a:spLocks noChangeShapeType="1"/>
          </p:cNvSpPr>
          <p:nvPr/>
        </p:nvSpPr>
        <p:spPr bwMode="auto">
          <a:xfrm>
            <a:off x="5507038" y="5084837"/>
            <a:ext cx="7921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3542" name="Oval 22"/>
          <p:cNvSpPr>
            <a:spLocks noChangeArrowheads="1"/>
          </p:cNvSpPr>
          <p:nvPr/>
        </p:nvSpPr>
        <p:spPr bwMode="auto">
          <a:xfrm>
            <a:off x="6299200" y="5013400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43" name="Oval 23"/>
          <p:cNvSpPr>
            <a:spLocks noChangeArrowheads="1"/>
          </p:cNvSpPr>
          <p:nvPr/>
        </p:nvSpPr>
        <p:spPr bwMode="auto">
          <a:xfrm>
            <a:off x="6154738" y="4868937"/>
            <a:ext cx="503237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44" name="Text Box 24"/>
          <p:cNvSpPr txBox="1">
            <a:spLocks noChangeArrowheads="1"/>
          </p:cNvSpPr>
          <p:nvPr/>
        </p:nvSpPr>
        <p:spPr bwMode="auto">
          <a:xfrm>
            <a:off x="6731000" y="4940375"/>
            <a:ext cx="1212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neue ZHK</a:t>
            </a:r>
          </a:p>
        </p:txBody>
      </p:sp>
      <p:sp>
        <p:nvSpPr>
          <p:cNvPr id="363545" name="Line 25"/>
          <p:cNvSpPr>
            <a:spLocks noChangeShapeType="1"/>
          </p:cNvSpPr>
          <p:nvPr/>
        </p:nvSpPr>
        <p:spPr bwMode="auto">
          <a:xfrm>
            <a:off x="2770188" y="5300737"/>
            <a:ext cx="792162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3546" name="Line 26"/>
          <p:cNvSpPr>
            <a:spLocks noChangeShapeType="1"/>
          </p:cNvSpPr>
          <p:nvPr/>
        </p:nvSpPr>
        <p:spPr bwMode="auto">
          <a:xfrm flipV="1">
            <a:off x="4354513" y="5300737"/>
            <a:ext cx="5762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3547" name="Line 27"/>
          <p:cNvSpPr>
            <a:spLocks noChangeShapeType="1"/>
          </p:cNvSpPr>
          <p:nvPr/>
        </p:nvSpPr>
        <p:spPr bwMode="auto">
          <a:xfrm>
            <a:off x="2843213" y="5084837"/>
            <a:ext cx="2016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3548" name="Text Box 28"/>
          <p:cNvSpPr txBox="1">
            <a:spLocks noChangeArrowheads="1"/>
          </p:cNvSpPr>
          <p:nvPr/>
        </p:nvSpPr>
        <p:spPr bwMode="auto">
          <a:xfrm>
            <a:off x="4211638" y="3284612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kein DAG</a:t>
            </a:r>
          </a:p>
        </p:txBody>
      </p:sp>
    </p:spTree>
    <p:extLst>
      <p:ext uri="{BB962C8B-B14F-4D97-AF65-F5344CB8AC3E}">
        <p14:creationId xmlns:p14="http://schemas.microsoft.com/office/powerpoint/2010/main" val="339073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33" grpId="0" animBg="1"/>
      <p:bldP spid="363535" grpId="0" animBg="1"/>
      <p:bldP spid="363536" grpId="0"/>
      <p:bldP spid="363537" grpId="0" animBg="1"/>
      <p:bldP spid="363538" grpId="0" animBg="1"/>
      <p:bldP spid="363539" grpId="0" animBg="1"/>
      <p:bldP spid="363540" grpId="0" animBg="1"/>
      <p:bldP spid="363541" grpId="0" animBg="1"/>
      <p:bldP spid="363542" grpId="0" animBg="1"/>
      <p:bldP spid="363543" grpId="0" animBg="1"/>
      <p:bldP spid="363544" grpId="0"/>
      <p:bldP spid="363545" grpId="0" animBg="1"/>
      <p:bldP spid="363546" grpId="0" animBg="1"/>
      <p:bldP spid="363547" grpId="0" animBg="1"/>
      <p:bldP spid="36354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AEA2-8BD9-FA40-B105-700FC809380C}" type="slidenum">
              <a:rPr lang="de-DE"/>
              <a:pPr/>
              <a:t>23</a:t>
            </a:fld>
            <a:endParaRPr lang="de-DE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de-DE"/>
              <a:t>Warum ZHKs zu einer zusammenfassbar?</a:t>
            </a:r>
          </a:p>
          <a:p>
            <a:pPr marL="609600" indent="-609600">
              <a:buFontTx/>
              <a:buNone/>
            </a:pPr>
            <a:endParaRPr lang="de-DE"/>
          </a:p>
          <a:p>
            <a:pPr marL="609600" indent="-609600">
              <a:buFontTx/>
              <a:buNone/>
            </a:pPr>
            <a:endParaRPr lang="de-DE"/>
          </a:p>
          <a:p>
            <a:pPr marL="609600" indent="-609600">
              <a:buFontTx/>
              <a:buNone/>
            </a:pPr>
            <a:endParaRPr lang="de-DE"/>
          </a:p>
          <a:p>
            <a:pPr marL="609600" indent="-609600">
              <a:buFontTx/>
              <a:buNone/>
            </a:pPr>
            <a:r>
              <a:rPr lang="de-DE"/>
              <a:t>Grund:</a:t>
            </a:r>
          </a:p>
        </p:txBody>
      </p:sp>
      <p:sp>
        <p:nvSpPr>
          <p:cNvPr id="364548" name="Oval 4"/>
          <p:cNvSpPr>
            <a:spLocks noChangeArrowheads="1"/>
          </p:cNvSpPr>
          <p:nvPr/>
        </p:nvSpPr>
        <p:spPr bwMode="auto">
          <a:xfrm>
            <a:off x="1620838" y="2204616"/>
            <a:ext cx="792162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49" name="Oval 5"/>
          <p:cNvSpPr>
            <a:spLocks noChangeArrowheads="1"/>
          </p:cNvSpPr>
          <p:nvPr/>
        </p:nvSpPr>
        <p:spPr bwMode="auto">
          <a:xfrm>
            <a:off x="3781425" y="1988716"/>
            <a:ext cx="792163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50" name="Oval 6"/>
          <p:cNvSpPr>
            <a:spLocks noChangeArrowheads="1"/>
          </p:cNvSpPr>
          <p:nvPr/>
        </p:nvSpPr>
        <p:spPr bwMode="auto">
          <a:xfrm>
            <a:off x="2916238" y="2709441"/>
            <a:ext cx="792162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51" name="Oval 7"/>
          <p:cNvSpPr>
            <a:spLocks noChangeArrowheads="1"/>
          </p:cNvSpPr>
          <p:nvPr/>
        </p:nvSpPr>
        <p:spPr bwMode="auto">
          <a:xfrm>
            <a:off x="5364163" y="2493541"/>
            <a:ext cx="215900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52" name="Oval 8"/>
          <p:cNvSpPr>
            <a:spLocks noChangeArrowheads="1"/>
          </p:cNvSpPr>
          <p:nvPr/>
        </p:nvSpPr>
        <p:spPr bwMode="auto">
          <a:xfrm>
            <a:off x="4932363" y="2350666"/>
            <a:ext cx="792162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53" name="Line 9"/>
          <p:cNvSpPr>
            <a:spLocks noChangeShapeType="1"/>
          </p:cNvSpPr>
          <p:nvPr/>
        </p:nvSpPr>
        <p:spPr bwMode="auto">
          <a:xfrm flipV="1">
            <a:off x="2339975" y="2204616"/>
            <a:ext cx="144145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4554" name="Line 10"/>
          <p:cNvSpPr>
            <a:spLocks noChangeShapeType="1"/>
          </p:cNvSpPr>
          <p:nvPr/>
        </p:nvSpPr>
        <p:spPr bwMode="auto">
          <a:xfrm>
            <a:off x="4573588" y="2276054"/>
            <a:ext cx="43180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4555" name="Line 11"/>
          <p:cNvSpPr>
            <a:spLocks noChangeShapeType="1"/>
          </p:cNvSpPr>
          <p:nvPr/>
        </p:nvSpPr>
        <p:spPr bwMode="auto">
          <a:xfrm flipV="1">
            <a:off x="3348038" y="2420516"/>
            <a:ext cx="5048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4556" name="Line 12"/>
          <p:cNvSpPr>
            <a:spLocks noChangeShapeType="1"/>
          </p:cNvSpPr>
          <p:nvPr/>
        </p:nvSpPr>
        <p:spPr bwMode="auto">
          <a:xfrm>
            <a:off x="2339975" y="2636416"/>
            <a:ext cx="5762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4557" name="Line 13"/>
          <p:cNvSpPr>
            <a:spLocks noChangeShapeType="1"/>
          </p:cNvSpPr>
          <p:nvPr/>
        </p:nvSpPr>
        <p:spPr bwMode="auto">
          <a:xfrm flipH="1">
            <a:off x="3348038" y="2636416"/>
            <a:ext cx="2016125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4558" name="Text Box 14"/>
          <p:cNvSpPr txBox="1">
            <a:spLocks noChangeArrowheads="1"/>
          </p:cNvSpPr>
          <p:nvPr/>
        </p:nvSpPr>
        <p:spPr bwMode="auto">
          <a:xfrm>
            <a:off x="4429125" y="2852316"/>
            <a:ext cx="271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aktueller Knoten &amp; Kante</a:t>
            </a:r>
          </a:p>
        </p:txBody>
      </p:sp>
      <p:sp>
        <p:nvSpPr>
          <p:cNvPr id="364559" name="Oval 15"/>
          <p:cNvSpPr>
            <a:spLocks noChangeArrowheads="1"/>
          </p:cNvSpPr>
          <p:nvPr/>
        </p:nvSpPr>
        <p:spPr bwMode="auto">
          <a:xfrm>
            <a:off x="2555875" y="1844254"/>
            <a:ext cx="3384550" cy="165735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60" name="Text Box 16"/>
          <p:cNvSpPr txBox="1">
            <a:spLocks noChangeArrowheads="1"/>
          </p:cNvSpPr>
          <p:nvPr/>
        </p:nvSpPr>
        <p:spPr bwMode="auto">
          <a:xfrm>
            <a:off x="5364163" y="1772816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neue ZHK</a:t>
            </a:r>
          </a:p>
        </p:txBody>
      </p:sp>
      <p:sp>
        <p:nvSpPr>
          <p:cNvPr id="364561" name="Text Box 17"/>
          <p:cNvSpPr txBox="1">
            <a:spLocks noChangeArrowheads="1"/>
          </p:cNvSpPr>
          <p:nvPr/>
        </p:nvSpPr>
        <p:spPr bwMode="auto">
          <a:xfrm>
            <a:off x="3708400" y="2420516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kein DAG</a:t>
            </a:r>
          </a:p>
        </p:txBody>
      </p:sp>
      <p:sp>
        <p:nvSpPr>
          <p:cNvPr id="364562" name="Oval 18"/>
          <p:cNvSpPr>
            <a:spLocks noChangeArrowheads="1"/>
          </p:cNvSpPr>
          <p:nvPr/>
        </p:nvSpPr>
        <p:spPr bwMode="auto">
          <a:xfrm>
            <a:off x="5580063" y="4797004"/>
            <a:ext cx="1800225" cy="9366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ZHK</a:t>
            </a:r>
          </a:p>
        </p:txBody>
      </p:sp>
      <p:sp>
        <p:nvSpPr>
          <p:cNvPr id="364563" name="Oval 19"/>
          <p:cNvSpPr>
            <a:spLocks noChangeArrowheads="1"/>
          </p:cNvSpPr>
          <p:nvPr/>
        </p:nvSpPr>
        <p:spPr bwMode="auto">
          <a:xfrm>
            <a:off x="2700338" y="4941466"/>
            <a:ext cx="215900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64" name="Oval 20"/>
          <p:cNvSpPr>
            <a:spLocks noChangeArrowheads="1"/>
          </p:cNvSpPr>
          <p:nvPr/>
        </p:nvSpPr>
        <p:spPr bwMode="auto">
          <a:xfrm>
            <a:off x="3779838" y="4509666"/>
            <a:ext cx="215900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65" name="Oval 21"/>
          <p:cNvSpPr>
            <a:spLocks noChangeArrowheads="1"/>
          </p:cNvSpPr>
          <p:nvPr/>
        </p:nvSpPr>
        <p:spPr bwMode="auto">
          <a:xfrm>
            <a:off x="4932363" y="4438229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66" name="Oval 22"/>
          <p:cNvSpPr>
            <a:spLocks noChangeArrowheads="1"/>
          </p:cNvSpPr>
          <p:nvPr/>
        </p:nvSpPr>
        <p:spPr bwMode="auto">
          <a:xfrm>
            <a:off x="6084888" y="4941466"/>
            <a:ext cx="215900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67" name="Oval 23"/>
          <p:cNvSpPr>
            <a:spLocks noChangeArrowheads="1"/>
          </p:cNvSpPr>
          <p:nvPr/>
        </p:nvSpPr>
        <p:spPr bwMode="auto">
          <a:xfrm>
            <a:off x="3563938" y="4077866"/>
            <a:ext cx="1800225" cy="9366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ZHK</a:t>
            </a:r>
          </a:p>
        </p:txBody>
      </p:sp>
      <p:sp>
        <p:nvSpPr>
          <p:cNvPr id="364568" name="Oval 24"/>
          <p:cNvSpPr>
            <a:spLocks noChangeArrowheads="1"/>
          </p:cNvSpPr>
          <p:nvPr/>
        </p:nvSpPr>
        <p:spPr bwMode="auto">
          <a:xfrm>
            <a:off x="1476375" y="4797004"/>
            <a:ext cx="1800225" cy="9366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ZHK</a:t>
            </a:r>
          </a:p>
        </p:txBody>
      </p:sp>
      <p:sp>
        <p:nvSpPr>
          <p:cNvPr id="364569" name="Oval 25"/>
          <p:cNvSpPr>
            <a:spLocks noChangeArrowheads="1"/>
          </p:cNvSpPr>
          <p:nvPr/>
        </p:nvSpPr>
        <p:spPr bwMode="auto">
          <a:xfrm>
            <a:off x="5795963" y="5301829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70" name="Oval 26"/>
          <p:cNvSpPr>
            <a:spLocks noChangeArrowheads="1"/>
          </p:cNvSpPr>
          <p:nvPr/>
        </p:nvSpPr>
        <p:spPr bwMode="auto">
          <a:xfrm>
            <a:off x="2771775" y="5301829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71" name="Oval 27"/>
          <p:cNvSpPr>
            <a:spLocks noChangeArrowheads="1"/>
          </p:cNvSpPr>
          <p:nvPr/>
        </p:nvSpPr>
        <p:spPr bwMode="auto">
          <a:xfrm>
            <a:off x="1763713" y="5230391"/>
            <a:ext cx="215900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72" name="Oval 28"/>
          <p:cNvSpPr>
            <a:spLocks noChangeArrowheads="1"/>
          </p:cNvSpPr>
          <p:nvPr/>
        </p:nvSpPr>
        <p:spPr bwMode="auto">
          <a:xfrm>
            <a:off x="6948488" y="5230391"/>
            <a:ext cx="215900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4573" name="Text Box 29"/>
          <p:cNvSpPr txBox="1">
            <a:spLocks noChangeArrowheads="1"/>
          </p:cNvSpPr>
          <p:nvPr/>
        </p:nvSpPr>
        <p:spPr bwMode="auto">
          <a:xfrm>
            <a:off x="1619250" y="4941466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64574" name="Text Box 30"/>
          <p:cNvSpPr txBox="1">
            <a:spLocks noChangeArrowheads="1"/>
          </p:cNvSpPr>
          <p:nvPr/>
        </p:nvSpPr>
        <p:spPr bwMode="auto">
          <a:xfrm>
            <a:off x="6877050" y="4870029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w</a:t>
            </a:r>
          </a:p>
        </p:txBody>
      </p:sp>
      <p:sp>
        <p:nvSpPr>
          <p:cNvPr id="364575" name="Line 31"/>
          <p:cNvSpPr>
            <a:spLocks noChangeShapeType="1"/>
          </p:cNvSpPr>
          <p:nvPr/>
        </p:nvSpPr>
        <p:spPr bwMode="auto">
          <a:xfrm flipV="1">
            <a:off x="2916238" y="4654129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4576" name="Line 32"/>
          <p:cNvSpPr>
            <a:spLocks noChangeShapeType="1"/>
          </p:cNvSpPr>
          <p:nvPr/>
        </p:nvSpPr>
        <p:spPr bwMode="auto">
          <a:xfrm>
            <a:off x="5148263" y="4581104"/>
            <a:ext cx="936625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4577" name="Line 33"/>
          <p:cNvSpPr>
            <a:spLocks noChangeShapeType="1"/>
          </p:cNvSpPr>
          <p:nvPr/>
        </p:nvSpPr>
        <p:spPr bwMode="auto">
          <a:xfrm flipH="1">
            <a:off x="2987675" y="5446291"/>
            <a:ext cx="28082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64578" name="AutoShape 34"/>
          <p:cNvCxnSpPr>
            <a:cxnSpLocks noChangeShapeType="1"/>
            <a:stCxn id="364564" idx="0"/>
            <a:endCxn id="364565" idx="0"/>
          </p:cNvCxnSpPr>
          <p:nvPr/>
        </p:nvCxnSpPr>
        <p:spPr bwMode="auto">
          <a:xfrm rot="16200000">
            <a:off x="4428332" y="3897685"/>
            <a:ext cx="71437" cy="1152525"/>
          </a:xfrm>
          <a:prstGeom prst="curvedConnector3">
            <a:avLst>
              <a:gd name="adj1" fmla="val 415551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4579" name="AutoShape 35"/>
          <p:cNvCxnSpPr>
            <a:cxnSpLocks noChangeShapeType="1"/>
            <a:stCxn id="364566" idx="7"/>
            <a:endCxn id="364572" idx="1"/>
          </p:cNvCxnSpPr>
          <p:nvPr/>
        </p:nvCxnSpPr>
        <p:spPr bwMode="auto">
          <a:xfrm rot="5400000" flipV="1">
            <a:off x="6480175" y="4762079"/>
            <a:ext cx="288925" cy="711200"/>
          </a:xfrm>
          <a:prstGeom prst="curvedConnector3">
            <a:avLst>
              <a:gd name="adj1" fmla="val -5495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4580" name="AutoShape 36"/>
          <p:cNvCxnSpPr>
            <a:cxnSpLocks noChangeShapeType="1"/>
            <a:stCxn id="364572" idx="3"/>
            <a:endCxn id="364569" idx="5"/>
          </p:cNvCxnSpPr>
          <p:nvPr/>
        </p:nvCxnSpPr>
        <p:spPr bwMode="auto">
          <a:xfrm rot="5400000">
            <a:off x="6444457" y="4951785"/>
            <a:ext cx="71437" cy="1000125"/>
          </a:xfrm>
          <a:prstGeom prst="curvedConnector3">
            <a:avLst>
              <a:gd name="adj1" fmla="val 280000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4581" name="AutoShape 37"/>
          <p:cNvCxnSpPr>
            <a:cxnSpLocks noChangeShapeType="1"/>
            <a:stCxn id="364571" idx="7"/>
            <a:endCxn id="364563" idx="1"/>
          </p:cNvCxnSpPr>
          <p:nvPr/>
        </p:nvCxnSpPr>
        <p:spPr bwMode="auto">
          <a:xfrm rot="16200000">
            <a:off x="2195513" y="4725566"/>
            <a:ext cx="288925" cy="784225"/>
          </a:xfrm>
          <a:prstGeom prst="curvedConnector3">
            <a:avLst>
              <a:gd name="adj1" fmla="val 104944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4582" name="AutoShape 38"/>
          <p:cNvCxnSpPr>
            <a:cxnSpLocks noChangeShapeType="1"/>
            <a:stCxn id="364570" idx="3"/>
            <a:endCxn id="364571" idx="5"/>
          </p:cNvCxnSpPr>
          <p:nvPr/>
        </p:nvCxnSpPr>
        <p:spPr bwMode="auto">
          <a:xfrm rot="16200000" flipV="1">
            <a:off x="2339975" y="5024017"/>
            <a:ext cx="71437" cy="855662"/>
          </a:xfrm>
          <a:prstGeom prst="curvedConnector3">
            <a:avLst>
              <a:gd name="adj1" fmla="val -186667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4583" name="Text Box 39"/>
          <p:cNvSpPr txBox="1">
            <a:spLocks noChangeArrowheads="1"/>
          </p:cNvSpPr>
          <p:nvPr/>
        </p:nvSpPr>
        <p:spPr bwMode="auto">
          <a:xfrm>
            <a:off x="5580063" y="3861966"/>
            <a:ext cx="2673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für alle </a:t>
            </a:r>
            <a:r>
              <a:rPr lang="de-DE">
                <a:solidFill>
                  <a:schemeClr val="hlink"/>
                </a:solidFill>
              </a:rPr>
              <a:t>v,w</a:t>
            </a:r>
            <a:r>
              <a:rPr lang="de-DE"/>
              <a:t>: Weg von</a:t>
            </a:r>
            <a:br>
              <a:rPr lang="de-DE"/>
            </a:br>
            <a:r>
              <a:rPr lang="de-DE">
                <a:solidFill>
                  <a:schemeClr val="hlink"/>
                </a:solidFill>
              </a:rPr>
              <a:t>v</a:t>
            </a:r>
            <a:r>
              <a:rPr lang="de-DE"/>
              <a:t> nach </a:t>
            </a:r>
            <a:r>
              <a:rPr lang="de-DE">
                <a:solidFill>
                  <a:schemeClr val="hlink"/>
                </a:solidFill>
              </a:rPr>
              <a:t>w</a:t>
            </a:r>
            <a:r>
              <a:rPr lang="de-DE"/>
              <a:t> und umgekehrt</a:t>
            </a:r>
          </a:p>
        </p:txBody>
      </p:sp>
    </p:spTree>
    <p:extLst>
      <p:ext uri="{BB962C8B-B14F-4D97-AF65-F5344CB8AC3E}">
        <p14:creationId xmlns:p14="http://schemas.microsoft.com/office/powerpoint/2010/main" val="4000801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63AF-81AE-6A46-8C5B-C154D026EFE4}" type="slidenum">
              <a:rPr lang="de-DE"/>
              <a:pPr/>
              <a:t>24</a:t>
            </a:fld>
            <a:endParaRPr lang="de-DE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Starke ZHKs - Beispiel</a:t>
            </a:r>
          </a:p>
        </p:txBody>
      </p:sp>
      <p:sp>
        <p:nvSpPr>
          <p:cNvPr id="365571" name="Oval 3"/>
          <p:cNvSpPr>
            <a:spLocks noChangeArrowheads="1"/>
          </p:cNvSpPr>
          <p:nvPr/>
        </p:nvSpPr>
        <p:spPr bwMode="auto">
          <a:xfrm>
            <a:off x="1763713" y="4508525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365572" name="Oval 4"/>
          <p:cNvSpPr>
            <a:spLocks noChangeArrowheads="1"/>
          </p:cNvSpPr>
          <p:nvPr/>
        </p:nvSpPr>
        <p:spPr bwMode="auto">
          <a:xfrm>
            <a:off x="2987675" y="3789387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365573" name="Oval 5"/>
          <p:cNvSpPr>
            <a:spLocks noChangeArrowheads="1"/>
          </p:cNvSpPr>
          <p:nvPr/>
        </p:nvSpPr>
        <p:spPr bwMode="auto">
          <a:xfrm>
            <a:off x="4211638" y="314010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365574" name="Oval 6"/>
          <p:cNvSpPr>
            <a:spLocks noChangeArrowheads="1"/>
          </p:cNvSpPr>
          <p:nvPr/>
        </p:nvSpPr>
        <p:spPr bwMode="auto">
          <a:xfrm>
            <a:off x="5508625" y="2420962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365575" name="Oval 7"/>
          <p:cNvSpPr>
            <a:spLocks noChangeArrowheads="1"/>
          </p:cNvSpPr>
          <p:nvPr/>
        </p:nvSpPr>
        <p:spPr bwMode="auto">
          <a:xfrm>
            <a:off x="6804025" y="1773262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i</a:t>
            </a:r>
          </a:p>
        </p:txBody>
      </p:sp>
      <p:sp>
        <p:nvSpPr>
          <p:cNvPr id="365576" name="Line 8"/>
          <p:cNvSpPr>
            <a:spLocks noChangeShapeType="1"/>
          </p:cNvSpPr>
          <p:nvPr/>
        </p:nvSpPr>
        <p:spPr bwMode="auto">
          <a:xfrm flipV="1">
            <a:off x="2268538" y="4148162"/>
            <a:ext cx="71913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77" name="Line 9"/>
          <p:cNvSpPr>
            <a:spLocks noChangeShapeType="1"/>
          </p:cNvSpPr>
          <p:nvPr/>
        </p:nvSpPr>
        <p:spPr bwMode="auto">
          <a:xfrm flipV="1">
            <a:off x="3492500" y="3500462"/>
            <a:ext cx="719138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78" name="Line 10"/>
          <p:cNvSpPr>
            <a:spLocks noChangeShapeType="1"/>
          </p:cNvSpPr>
          <p:nvPr/>
        </p:nvSpPr>
        <p:spPr bwMode="auto">
          <a:xfrm flipV="1">
            <a:off x="4716463" y="2852762"/>
            <a:ext cx="7921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79" name="Line 11"/>
          <p:cNvSpPr>
            <a:spLocks noChangeShapeType="1"/>
          </p:cNvSpPr>
          <p:nvPr/>
        </p:nvSpPr>
        <p:spPr bwMode="auto">
          <a:xfrm flipV="1">
            <a:off x="6011863" y="2132037"/>
            <a:ext cx="865187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80" name="Oval 12"/>
          <p:cNvSpPr>
            <a:spLocks noChangeArrowheads="1"/>
          </p:cNvSpPr>
          <p:nvPr/>
        </p:nvSpPr>
        <p:spPr bwMode="auto">
          <a:xfrm>
            <a:off x="4211638" y="198916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365581" name="Line 13"/>
          <p:cNvSpPr>
            <a:spLocks noChangeShapeType="1"/>
          </p:cNvSpPr>
          <p:nvPr/>
        </p:nvSpPr>
        <p:spPr bwMode="auto">
          <a:xfrm flipH="1" flipV="1">
            <a:off x="4716463" y="2276500"/>
            <a:ext cx="7921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82" name="Line 14"/>
          <p:cNvSpPr>
            <a:spLocks noChangeShapeType="1"/>
          </p:cNvSpPr>
          <p:nvPr/>
        </p:nvSpPr>
        <p:spPr bwMode="auto">
          <a:xfrm flipH="1">
            <a:off x="4427538" y="2492400"/>
            <a:ext cx="730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83" name="Oval 15"/>
          <p:cNvSpPr>
            <a:spLocks noChangeArrowheads="1"/>
          </p:cNvSpPr>
          <p:nvPr/>
        </p:nvSpPr>
        <p:spPr bwMode="auto">
          <a:xfrm>
            <a:off x="2916238" y="227650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365584" name="Oval 16"/>
          <p:cNvSpPr>
            <a:spLocks noChangeArrowheads="1"/>
          </p:cNvSpPr>
          <p:nvPr/>
        </p:nvSpPr>
        <p:spPr bwMode="auto">
          <a:xfrm>
            <a:off x="1692275" y="1773262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365585" name="Line 17"/>
          <p:cNvSpPr>
            <a:spLocks noChangeShapeType="1"/>
          </p:cNvSpPr>
          <p:nvPr/>
        </p:nvSpPr>
        <p:spPr bwMode="auto">
          <a:xfrm flipV="1">
            <a:off x="3203575" y="2781325"/>
            <a:ext cx="0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86" name="Line 18"/>
          <p:cNvSpPr>
            <a:spLocks noChangeShapeType="1"/>
          </p:cNvSpPr>
          <p:nvPr/>
        </p:nvSpPr>
        <p:spPr bwMode="auto">
          <a:xfrm flipH="1" flipV="1">
            <a:off x="2051050" y="2276500"/>
            <a:ext cx="1008063" cy="151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87" name="Line 19"/>
          <p:cNvSpPr>
            <a:spLocks noChangeShapeType="1"/>
          </p:cNvSpPr>
          <p:nvPr/>
        </p:nvSpPr>
        <p:spPr bwMode="auto">
          <a:xfrm>
            <a:off x="1908175" y="2276500"/>
            <a:ext cx="71438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88" name="Line 20"/>
          <p:cNvSpPr>
            <a:spLocks noChangeShapeType="1"/>
          </p:cNvSpPr>
          <p:nvPr/>
        </p:nvSpPr>
        <p:spPr bwMode="auto">
          <a:xfrm flipH="1" flipV="1">
            <a:off x="2195513" y="2060600"/>
            <a:ext cx="792162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65589" name="AutoShape 21"/>
          <p:cNvCxnSpPr>
            <a:cxnSpLocks noChangeShapeType="1"/>
            <a:stCxn id="365574" idx="0"/>
            <a:endCxn id="365583" idx="0"/>
          </p:cNvCxnSpPr>
          <p:nvPr/>
        </p:nvCxnSpPr>
        <p:spPr bwMode="auto">
          <a:xfrm rot="5400000" flipH="1">
            <a:off x="4392613" y="1052537"/>
            <a:ext cx="144462" cy="2592388"/>
          </a:xfrm>
          <a:prstGeom prst="curvedConnector3">
            <a:avLst>
              <a:gd name="adj1" fmla="val 54725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5590" name="Oval 22"/>
          <p:cNvSpPr>
            <a:spLocks noChangeArrowheads="1"/>
          </p:cNvSpPr>
          <p:nvPr/>
        </p:nvSpPr>
        <p:spPr bwMode="auto">
          <a:xfrm>
            <a:off x="4140200" y="4508525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365591" name="Line 23"/>
          <p:cNvSpPr>
            <a:spLocks noChangeShapeType="1"/>
          </p:cNvSpPr>
          <p:nvPr/>
        </p:nvSpPr>
        <p:spPr bwMode="auto">
          <a:xfrm flipH="1" flipV="1">
            <a:off x="3492500" y="4148162"/>
            <a:ext cx="647700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5592" name="Oval 24"/>
          <p:cNvSpPr>
            <a:spLocks noChangeArrowheads="1"/>
          </p:cNvSpPr>
          <p:nvPr/>
        </p:nvSpPr>
        <p:spPr bwMode="auto">
          <a:xfrm>
            <a:off x="3995738" y="4364062"/>
            <a:ext cx="792162" cy="7921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593" name="Oval 25"/>
          <p:cNvSpPr>
            <a:spLocks noChangeArrowheads="1"/>
          </p:cNvSpPr>
          <p:nvPr/>
        </p:nvSpPr>
        <p:spPr bwMode="auto">
          <a:xfrm>
            <a:off x="2843213" y="3644925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594" name="Oval 26"/>
          <p:cNvSpPr>
            <a:spLocks noChangeArrowheads="1"/>
          </p:cNvSpPr>
          <p:nvPr/>
        </p:nvSpPr>
        <p:spPr bwMode="auto">
          <a:xfrm>
            <a:off x="1619250" y="4364062"/>
            <a:ext cx="792163" cy="7921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595" name="Oval 27"/>
          <p:cNvSpPr>
            <a:spLocks noChangeArrowheads="1"/>
          </p:cNvSpPr>
          <p:nvPr/>
        </p:nvSpPr>
        <p:spPr bwMode="auto">
          <a:xfrm>
            <a:off x="2771775" y="2132037"/>
            <a:ext cx="792163" cy="7921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596" name="Oval 28"/>
          <p:cNvSpPr>
            <a:spLocks noChangeArrowheads="1"/>
          </p:cNvSpPr>
          <p:nvPr/>
        </p:nvSpPr>
        <p:spPr bwMode="auto">
          <a:xfrm rot="-239444">
            <a:off x="2551113" y="1846287"/>
            <a:ext cx="1296987" cy="28019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597" name="Oval 29"/>
          <p:cNvSpPr>
            <a:spLocks noChangeArrowheads="1"/>
          </p:cNvSpPr>
          <p:nvPr/>
        </p:nvSpPr>
        <p:spPr bwMode="auto">
          <a:xfrm>
            <a:off x="1547813" y="1628800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598" name="Oval 30"/>
          <p:cNvSpPr>
            <a:spLocks noChangeArrowheads="1"/>
          </p:cNvSpPr>
          <p:nvPr/>
        </p:nvSpPr>
        <p:spPr bwMode="auto">
          <a:xfrm>
            <a:off x="4067175" y="2997225"/>
            <a:ext cx="792163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599" name="Oval 31"/>
          <p:cNvSpPr>
            <a:spLocks noChangeArrowheads="1"/>
          </p:cNvSpPr>
          <p:nvPr/>
        </p:nvSpPr>
        <p:spPr bwMode="auto">
          <a:xfrm>
            <a:off x="5364163" y="2276500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600" name="Oval 32"/>
          <p:cNvSpPr>
            <a:spLocks noChangeArrowheads="1"/>
          </p:cNvSpPr>
          <p:nvPr/>
        </p:nvSpPr>
        <p:spPr bwMode="auto">
          <a:xfrm rot="-1562588">
            <a:off x="2124075" y="1450281"/>
            <a:ext cx="4110038" cy="28495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601" name="Oval 33"/>
          <p:cNvSpPr>
            <a:spLocks noChangeArrowheads="1"/>
          </p:cNvSpPr>
          <p:nvPr/>
        </p:nvSpPr>
        <p:spPr bwMode="auto">
          <a:xfrm>
            <a:off x="4067175" y="1844700"/>
            <a:ext cx="792163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602" name="Oval 34"/>
          <p:cNvSpPr>
            <a:spLocks noChangeArrowheads="1"/>
          </p:cNvSpPr>
          <p:nvPr/>
        </p:nvSpPr>
        <p:spPr bwMode="auto">
          <a:xfrm>
            <a:off x="6659563" y="1628800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603" name="Text Box 35"/>
          <p:cNvSpPr txBox="1">
            <a:spLocks noChangeArrowheads="1"/>
          </p:cNvSpPr>
          <p:nvPr/>
        </p:nvSpPr>
        <p:spPr bwMode="auto">
          <a:xfrm>
            <a:off x="1042988" y="5445150"/>
            <a:ext cx="7080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Problem: wie fasst man ZHKs effizient zusammen?</a:t>
            </a:r>
          </a:p>
        </p:txBody>
      </p:sp>
    </p:spTree>
    <p:extLst>
      <p:ext uri="{BB962C8B-B14F-4D97-AF65-F5344CB8AC3E}">
        <p14:creationId xmlns:p14="http://schemas.microsoft.com/office/powerpoint/2010/main" val="7377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65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65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65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1000" fill="hold"/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6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1000" fill="hold"/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1000" fill="hold"/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9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5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2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26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6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365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365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365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6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3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1000" fill="hold"/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57" dur="1000" fill="hold"/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00" fill="hold"/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3656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" dur="1000" fill="hold"/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1000" fill="hold"/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1000" fill="hold"/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71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7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1000" fill="hold"/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81" dur="1000" fill="hold"/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1000" fill="hold"/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6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1000" fill="hold"/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0" dur="1000" fill="hold"/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1000" fill="hold"/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94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0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4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0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14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24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9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0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1000" fill="hold"/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36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92" grpId="0" animBg="1"/>
      <p:bldP spid="365593" grpId="0" animBg="1"/>
      <p:bldP spid="365593" grpId="1" animBg="1"/>
      <p:bldP spid="365594" grpId="0" animBg="1"/>
      <p:bldP spid="365595" grpId="0" animBg="1"/>
      <p:bldP spid="365595" grpId="1" animBg="1"/>
      <p:bldP spid="365596" grpId="0" animBg="1"/>
      <p:bldP spid="365596" grpId="1" animBg="1"/>
      <p:bldP spid="365597" grpId="0" animBg="1"/>
      <p:bldP spid="365598" grpId="0" animBg="1"/>
      <p:bldP spid="365598" grpId="1" animBg="1"/>
      <p:bldP spid="365599" grpId="0" animBg="1"/>
      <p:bldP spid="365599" grpId="1" animBg="1"/>
      <p:bldP spid="365600" grpId="0" animBg="1"/>
      <p:bldP spid="365601" grpId="0" animBg="1"/>
      <p:bldP spid="365601" grpId="1" animBg="1"/>
      <p:bldP spid="365602" grpId="0" animBg="1"/>
      <p:bldP spid="36560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2B95-F830-0840-A742-1FBE225C14EC}" type="slidenum">
              <a:rPr lang="de-DE"/>
              <a:pPr/>
              <a:t>25</a:t>
            </a:fld>
            <a:endParaRPr lang="de-DE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3200" dirty="0">
                <a:solidFill>
                  <a:schemeClr val="accent2"/>
                </a:solidFill>
              </a:rPr>
              <a:t>Definition:</a:t>
            </a:r>
          </a:p>
          <a:p>
            <a:r>
              <a:rPr lang="de-DE" sz="3200" dirty="0"/>
              <a:t>          : </a:t>
            </a:r>
            <a:r>
              <a:rPr lang="de-DE" sz="3200" dirty="0">
                <a:solidFill>
                  <a:srgbClr val="FF0000"/>
                </a:solidFill>
              </a:rPr>
              <a:t>unfertiger</a:t>
            </a:r>
            <a:r>
              <a:rPr lang="de-DE" sz="3200" dirty="0"/>
              <a:t> Knoten</a:t>
            </a:r>
          </a:p>
          <a:p>
            <a:r>
              <a:rPr lang="de-DE" sz="3200" dirty="0"/>
              <a:t>    : </a:t>
            </a:r>
            <a:r>
              <a:rPr lang="de-DE" sz="3200" dirty="0">
                <a:solidFill>
                  <a:srgbClr val="FF0000"/>
                </a:solidFill>
              </a:rPr>
              <a:t>fertiger</a:t>
            </a:r>
            <a:r>
              <a:rPr lang="de-DE" sz="3200" dirty="0"/>
              <a:t> Knoten</a:t>
            </a:r>
          </a:p>
          <a:p>
            <a:r>
              <a:rPr lang="de-DE" sz="3200" dirty="0"/>
              <a:t>Eine ZHK in </a:t>
            </a:r>
            <a:r>
              <a:rPr lang="de-DE" sz="3200" dirty="0">
                <a:solidFill>
                  <a:schemeClr val="hlink"/>
                </a:solidFill>
              </a:rPr>
              <a:t>G</a:t>
            </a:r>
            <a:r>
              <a:rPr lang="de-DE" sz="3200" dirty="0"/>
              <a:t> heißt </a:t>
            </a:r>
            <a:r>
              <a:rPr lang="de-DE" sz="3200" dirty="0">
                <a:solidFill>
                  <a:srgbClr val="FF0000"/>
                </a:solidFill>
              </a:rPr>
              <a:t>offen</a:t>
            </a:r>
            <a:r>
              <a:rPr lang="de-DE" sz="3200" dirty="0"/>
              <a:t>, falls sie noch unfertige Knoten enthält. Sonst heißt sie </a:t>
            </a:r>
            <a:br>
              <a:rPr lang="de-DE" sz="3200" dirty="0"/>
            </a:br>
            <a:r>
              <a:rPr lang="de-DE" sz="3200" dirty="0"/>
              <a:t>(und ihre Knoten) </a:t>
            </a:r>
            <a:r>
              <a:rPr lang="de-DE" sz="3200" dirty="0">
                <a:solidFill>
                  <a:srgbClr val="FF0000"/>
                </a:solidFill>
              </a:rPr>
              <a:t>geschlossen</a:t>
            </a:r>
            <a:r>
              <a:rPr lang="de-DE" sz="3200" dirty="0"/>
              <a:t>.</a:t>
            </a:r>
          </a:p>
          <a:p>
            <a:r>
              <a:rPr lang="de-DE" sz="3200" dirty="0">
                <a:solidFill>
                  <a:srgbClr val="FF0000"/>
                </a:solidFill>
              </a:rPr>
              <a:t>Repräsentant</a:t>
            </a:r>
            <a:r>
              <a:rPr lang="de-DE" sz="3200" dirty="0"/>
              <a:t> einer ZHK: Knoten mit kleinster </a:t>
            </a:r>
            <a:r>
              <a:rPr lang="de-DE" sz="3200" dirty="0" err="1"/>
              <a:t>dfsNum</a:t>
            </a:r>
            <a:r>
              <a:rPr lang="de-DE" sz="3200" dirty="0"/>
              <a:t>.</a:t>
            </a:r>
          </a:p>
        </p:txBody>
      </p:sp>
      <p:sp>
        <p:nvSpPr>
          <p:cNvPr id="366596" name="Oval 4"/>
          <p:cNvSpPr>
            <a:spLocks noChangeArrowheads="1"/>
          </p:cNvSpPr>
          <p:nvPr/>
        </p:nvSpPr>
        <p:spPr bwMode="auto">
          <a:xfrm>
            <a:off x="798962" y="1894405"/>
            <a:ext cx="358775" cy="360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6597" name="Oval 5"/>
          <p:cNvSpPr>
            <a:spLocks noChangeArrowheads="1"/>
          </p:cNvSpPr>
          <p:nvPr/>
        </p:nvSpPr>
        <p:spPr bwMode="auto">
          <a:xfrm>
            <a:off x="798962" y="2542105"/>
            <a:ext cx="358775" cy="3603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6598" name="Oval 6"/>
          <p:cNvSpPr>
            <a:spLocks noChangeArrowheads="1"/>
          </p:cNvSpPr>
          <p:nvPr/>
        </p:nvSpPr>
        <p:spPr bwMode="auto">
          <a:xfrm>
            <a:off x="1375224" y="1894405"/>
            <a:ext cx="358775" cy="3603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110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3E6A-3ED6-F749-A715-B26D61A700E5}" type="slidenum">
              <a:rPr lang="de-DE"/>
              <a:pPr/>
              <a:t>26</a:t>
            </a:fld>
            <a:endParaRPr lang="de-DE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Beobachtungen </a:t>
            </a:r>
            <a:r>
              <a:rPr lang="de-DE" dirty="0">
                <a:solidFill>
                  <a:srgbClr val="FF0000"/>
                </a:solidFill>
              </a:rPr>
              <a:t>(Invarianten)</a:t>
            </a:r>
            <a:r>
              <a:rPr lang="de-DE" dirty="0">
                <a:solidFill>
                  <a:schemeClr val="accent2"/>
                </a:solidFill>
              </a:rPr>
              <a:t>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dirty="0"/>
              <a:t>Alle Kanten aus geschlossenen Knoten führen zu geschlossenen Knoten.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dirty="0"/>
              <a:t>Der Pfad zum aktuellen Knoten enthält die Repräsentanten aller offenen ZHKs.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dirty="0"/>
              <a:t>Betrachte die Knoten in </a:t>
            </a:r>
            <a:br>
              <a:rPr lang="de-DE" dirty="0"/>
            </a:br>
            <a:r>
              <a:rPr lang="de-DE" dirty="0"/>
              <a:t>offenen ZHKs sortiert </a:t>
            </a:r>
            <a:br>
              <a:rPr lang="de-DE" dirty="0"/>
            </a:br>
            <a:r>
              <a:rPr lang="de-DE" dirty="0"/>
              <a:t>nach DFS-Nummern: </a:t>
            </a:r>
            <a:br>
              <a:rPr lang="de-DE" dirty="0"/>
            </a:br>
            <a:br>
              <a:rPr lang="de-DE" dirty="0"/>
            </a:br>
            <a:r>
              <a:rPr lang="de-DE" dirty="0"/>
              <a:t>Die Repräsentanten </a:t>
            </a:r>
            <a:br>
              <a:rPr lang="de-DE" dirty="0"/>
            </a:br>
            <a:r>
              <a:rPr lang="de-DE" dirty="0"/>
              <a:t>partitionieren diese </a:t>
            </a:r>
            <a:br>
              <a:rPr lang="de-DE" dirty="0"/>
            </a:br>
            <a:r>
              <a:rPr lang="de-DE" dirty="0"/>
              <a:t>Folge in die offenen ZHKs.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de-DE" dirty="0"/>
          </a:p>
          <a:p>
            <a:pPr marL="609600" indent="-609600">
              <a:lnSpc>
                <a:spcPct val="90000"/>
              </a:lnSpc>
            </a:pPr>
            <a:endParaRPr lang="de-DE" dirty="0"/>
          </a:p>
        </p:txBody>
      </p:sp>
      <p:pic>
        <p:nvPicPr>
          <p:cNvPr id="2" name="Bild 1" descr="Screen Shot 2015-06-12 at 09.40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429000"/>
            <a:ext cx="4355976" cy="291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08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595D-3421-9940-8750-CC7D19C01A9F}" type="slidenum">
              <a:rPr lang="de-DE"/>
              <a:pPr/>
              <a:t>27</a:t>
            </a:fld>
            <a:endParaRPr lang="de-DE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Beweis über vollständige Induktion.</a:t>
            </a:r>
          </a:p>
          <a:p>
            <a:r>
              <a:rPr lang="de-DE"/>
              <a:t>Anfangs gelten alle Invarianten</a:t>
            </a:r>
          </a:p>
          <a:p>
            <a:r>
              <a:rPr lang="de-DE"/>
              <a:t>Wir betrachten verschiedene Fälle</a:t>
            </a:r>
          </a:p>
          <a:p>
            <a:endParaRPr lang="de-DE"/>
          </a:p>
        </p:txBody>
      </p:sp>
      <p:sp>
        <p:nvSpPr>
          <p:cNvPr id="369668" name="Oval 4"/>
          <p:cNvSpPr>
            <a:spLocks noChangeArrowheads="1"/>
          </p:cNvSpPr>
          <p:nvPr/>
        </p:nvSpPr>
        <p:spPr bwMode="auto">
          <a:xfrm>
            <a:off x="1331913" y="414833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69" name="Oval 5"/>
          <p:cNvSpPr>
            <a:spLocks noChangeArrowheads="1"/>
          </p:cNvSpPr>
          <p:nvPr/>
        </p:nvSpPr>
        <p:spPr bwMode="auto">
          <a:xfrm>
            <a:off x="1979613" y="371653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70" name="Oval 6"/>
          <p:cNvSpPr>
            <a:spLocks noChangeArrowheads="1"/>
          </p:cNvSpPr>
          <p:nvPr/>
        </p:nvSpPr>
        <p:spPr bwMode="auto">
          <a:xfrm>
            <a:off x="2484438" y="414833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71" name="Oval 7"/>
          <p:cNvSpPr>
            <a:spLocks noChangeArrowheads="1"/>
          </p:cNvSpPr>
          <p:nvPr/>
        </p:nvSpPr>
        <p:spPr bwMode="auto">
          <a:xfrm>
            <a:off x="2700338" y="4724599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72" name="Oval 8"/>
          <p:cNvSpPr>
            <a:spLocks noChangeArrowheads="1"/>
          </p:cNvSpPr>
          <p:nvPr/>
        </p:nvSpPr>
        <p:spPr bwMode="auto">
          <a:xfrm>
            <a:off x="3421063" y="458013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73" name="Oval 9"/>
          <p:cNvSpPr>
            <a:spLocks noChangeArrowheads="1"/>
          </p:cNvSpPr>
          <p:nvPr/>
        </p:nvSpPr>
        <p:spPr bwMode="auto">
          <a:xfrm>
            <a:off x="4356100" y="4437261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74" name="Oval 10"/>
          <p:cNvSpPr>
            <a:spLocks noChangeArrowheads="1"/>
          </p:cNvSpPr>
          <p:nvPr/>
        </p:nvSpPr>
        <p:spPr bwMode="auto">
          <a:xfrm>
            <a:off x="4573588" y="3789561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75" name="Oval 11"/>
          <p:cNvSpPr>
            <a:spLocks noChangeArrowheads="1"/>
          </p:cNvSpPr>
          <p:nvPr/>
        </p:nvSpPr>
        <p:spPr bwMode="auto">
          <a:xfrm>
            <a:off x="5221288" y="3645099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76" name="Line 12"/>
          <p:cNvSpPr>
            <a:spLocks noChangeShapeType="1"/>
          </p:cNvSpPr>
          <p:nvPr/>
        </p:nvSpPr>
        <p:spPr bwMode="auto">
          <a:xfrm flipV="1">
            <a:off x="1476375" y="3860999"/>
            <a:ext cx="503238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77" name="Line 13"/>
          <p:cNvSpPr>
            <a:spLocks noChangeShapeType="1"/>
          </p:cNvSpPr>
          <p:nvPr/>
        </p:nvSpPr>
        <p:spPr bwMode="auto">
          <a:xfrm>
            <a:off x="2124075" y="3860999"/>
            <a:ext cx="360363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78" name="Line 14"/>
          <p:cNvSpPr>
            <a:spLocks noChangeShapeType="1"/>
          </p:cNvSpPr>
          <p:nvPr/>
        </p:nvSpPr>
        <p:spPr bwMode="auto">
          <a:xfrm>
            <a:off x="2628900" y="4292799"/>
            <a:ext cx="14287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79" name="Line 15"/>
          <p:cNvSpPr>
            <a:spLocks noChangeShapeType="1"/>
          </p:cNvSpPr>
          <p:nvPr/>
        </p:nvSpPr>
        <p:spPr bwMode="auto">
          <a:xfrm flipV="1">
            <a:off x="2844800" y="4653161"/>
            <a:ext cx="576263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80" name="Line 16"/>
          <p:cNvSpPr>
            <a:spLocks noChangeShapeType="1"/>
          </p:cNvSpPr>
          <p:nvPr/>
        </p:nvSpPr>
        <p:spPr bwMode="auto">
          <a:xfrm flipV="1">
            <a:off x="3563938" y="4508699"/>
            <a:ext cx="792162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81" name="Line 17"/>
          <p:cNvSpPr>
            <a:spLocks noChangeShapeType="1"/>
          </p:cNvSpPr>
          <p:nvPr/>
        </p:nvSpPr>
        <p:spPr bwMode="auto">
          <a:xfrm flipV="1">
            <a:off x="4429125" y="3934024"/>
            <a:ext cx="21590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82" name="Line 18"/>
          <p:cNvSpPr>
            <a:spLocks noChangeShapeType="1"/>
          </p:cNvSpPr>
          <p:nvPr/>
        </p:nvSpPr>
        <p:spPr bwMode="auto">
          <a:xfrm flipV="1">
            <a:off x="2124075" y="3500636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83" name="Oval 19"/>
          <p:cNvSpPr>
            <a:spLocks noChangeArrowheads="1"/>
          </p:cNvSpPr>
          <p:nvPr/>
        </p:nvSpPr>
        <p:spPr bwMode="auto">
          <a:xfrm>
            <a:off x="2484438" y="2852936"/>
            <a:ext cx="2016125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geschlossene</a:t>
            </a:r>
            <a:br>
              <a:rPr lang="de-DE"/>
            </a:br>
            <a:r>
              <a:rPr lang="de-DE"/>
              <a:t>ZHK</a:t>
            </a:r>
          </a:p>
        </p:txBody>
      </p:sp>
      <p:sp>
        <p:nvSpPr>
          <p:cNvPr id="369684" name="Oval 20"/>
          <p:cNvSpPr>
            <a:spLocks noChangeArrowheads="1"/>
          </p:cNvSpPr>
          <p:nvPr/>
        </p:nvSpPr>
        <p:spPr bwMode="auto">
          <a:xfrm>
            <a:off x="2197100" y="3860999"/>
            <a:ext cx="1582738" cy="1295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85" name="Oval 21"/>
          <p:cNvSpPr>
            <a:spLocks noChangeArrowheads="1"/>
          </p:cNvSpPr>
          <p:nvPr/>
        </p:nvSpPr>
        <p:spPr bwMode="auto">
          <a:xfrm rot="-1165313">
            <a:off x="3978275" y="3478411"/>
            <a:ext cx="1873250" cy="12239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86" name="Oval 22"/>
          <p:cNvSpPr>
            <a:spLocks noChangeArrowheads="1"/>
          </p:cNvSpPr>
          <p:nvPr/>
        </p:nvSpPr>
        <p:spPr bwMode="auto">
          <a:xfrm>
            <a:off x="1908175" y="3645099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87" name="Oval 23"/>
          <p:cNvSpPr>
            <a:spLocks noChangeArrowheads="1"/>
          </p:cNvSpPr>
          <p:nvPr/>
        </p:nvSpPr>
        <p:spPr bwMode="auto">
          <a:xfrm>
            <a:off x="1260475" y="4076899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688" name="Text Box 24"/>
          <p:cNvSpPr txBox="1">
            <a:spLocks noChangeArrowheads="1"/>
          </p:cNvSpPr>
          <p:nvPr/>
        </p:nvSpPr>
        <p:spPr bwMode="auto">
          <a:xfrm>
            <a:off x="2176463" y="5321499"/>
            <a:ext cx="180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Repräsentanten</a:t>
            </a:r>
          </a:p>
        </p:txBody>
      </p:sp>
      <p:sp>
        <p:nvSpPr>
          <p:cNvPr id="369689" name="Line 25"/>
          <p:cNvSpPr>
            <a:spLocks noChangeShapeType="1"/>
          </p:cNvSpPr>
          <p:nvPr/>
        </p:nvSpPr>
        <p:spPr bwMode="auto">
          <a:xfrm flipH="1" flipV="1">
            <a:off x="1547813" y="4508699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90" name="Line 26"/>
          <p:cNvSpPr>
            <a:spLocks noChangeShapeType="1"/>
          </p:cNvSpPr>
          <p:nvPr/>
        </p:nvSpPr>
        <p:spPr bwMode="auto">
          <a:xfrm flipH="1" flipV="1">
            <a:off x="2052638" y="4076899"/>
            <a:ext cx="2159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91" name="Line 27"/>
          <p:cNvSpPr>
            <a:spLocks noChangeShapeType="1"/>
          </p:cNvSpPr>
          <p:nvPr/>
        </p:nvSpPr>
        <p:spPr bwMode="auto">
          <a:xfrm flipV="1">
            <a:off x="2484438" y="4437261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92" name="Line 28"/>
          <p:cNvSpPr>
            <a:spLocks noChangeShapeType="1"/>
          </p:cNvSpPr>
          <p:nvPr/>
        </p:nvSpPr>
        <p:spPr bwMode="auto">
          <a:xfrm flipV="1">
            <a:off x="3708400" y="4653161"/>
            <a:ext cx="5762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93" name="Line 29"/>
          <p:cNvSpPr>
            <a:spLocks noChangeShapeType="1"/>
          </p:cNvSpPr>
          <p:nvPr/>
        </p:nvSpPr>
        <p:spPr bwMode="auto">
          <a:xfrm flipV="1">
            <a:off x="4716463" y="3718124"/>
            <a:ext cx="504825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94" name="Line 30"/>
          <p:cNvSpPr>
            <a:spLocks noChangeShapeType="1"/>
          </p:cNvSpPr>
          <p:nvPr/>
        </p:nvSpPr>
        <p:spPr bwMode="auto">
          <a:xfrm>
            <a:off x="5672138" y="4418211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95" name="Text Box 31"/>
          <p:cNvSpPr txBox="1">
            <a:spLocks noChangeArrowheads="1"/>
          </p:cNvSpPr>
          <p:nvPr/>
        </p:nvSpPr>
        <p:spPr bwMode="auto">
          <a:xfrm>
            <a:off x="6156325" y="4797624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offene ZHK</a:t>
            </a:r>
          </a:p>
        </p:txBody>
      </p:sp>
      <p:sp>
        <p:nvSpPr>
          <p:cNvPr id="369696" name="Line 32"/>
          <p:cNvSpPr>
            <a:spLocks noChangeShapeType="1"/>
          </p:cNvSpPr>
          <p:nvPr/>
        </p:nvSpPr>
        <p:spPr bwMode="auto">
          <a:xfrm flipH="1" flipV="1">
            <a:off x="4789488" y="3934024"/>
            <a:ext cx="13684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97" name="Text Box 33"/>
          <p:cNvSpPr txBox="1">
            <a:spLocks noChangeArrowheads="1"/>
          </p:cNvSpPr>
          <p:nvPr/>
        </p:nvSpPr>
        <p:spPr bwMode="auto">
          <a:xfrm>
            <a:off x="6229350" y="3860999"/>
            <a:ext cx="183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aktueller Knoten</a:t>
            </a:r>
          </a:p>
        </p:txBody>
      </p:sp>
      <p:sp>
        <p:nvSpPr>
          <p:cNvPr id="369698" name="Line 34"/>
          <p:cNvSpPr>
            <a:spLocks noChangeShapeType="1"/>
          </p:cNvSpPr>
          <p:nvPr/>
        </p:nvSpPr>
        <p:spPr bwMode="auto">
          <a:xfrm>
            <a:off x="4500563" y="4581724"/>
            <a:ext cx="2159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699" name="Oval 35"/>
          <p:cNvSpPr>
            <a:spLocks noChangeArrowheads="1"/>
          </p:cNvSpPr>
          <p:nvPr/>
        </p:nvSpPr>
        <p:spPr bwMode="auto">
          <a:xfrm>
            <a:off x="4645025" y="5013524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700" name="Text Box 36"/>
          <p:cNvSpPr txBox="1">
            <a:spLocks noChangeArrowheads="1"/>
          </p:cNvSpPr>
          <p:nvPr/>
        </p:nvSpPr>
        <p:spPr bwMode="auto">
          <a:xfrm>
            <a:off x="4789488" y="5084961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noch nicht</a:t>
            </a:r>
            <a:br>
              <a:rPr lang="de-DE"/>
            </a:br>
            <a:r>
              <a:rPr lang="de-DE"/>
              <a:t>exploriert</a:t>
            </a:r>
          </a:p>
        </p:txBody>
      </p:sp>
      <p:sp>
        <p:nvSpPr>
          <p:cNvPr id="369701" name="Text Box 37"/>
          <p:cNvSpPr txBox="1">
            <a:spLocks noChangeArrowheads="1"/>
          </p:cNvSpPr>
          <p:nvPr/>
        </p:nvSpPr>
        <p:spPr bwMode="auto">
          <a:xfrm>
            <a:off x="5868988" y="2997399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fertiger Knoten</a:t>
            </a:r>
          </a:p>
        </p:txBody>
      </p:sp>
      <p:sp>
        <p:nvSpPr>
          <p:cNvPr id="369702" name="Line 38"/>
          <p:cNvSpPr>
            <a:spLocks noChangeShapeType="1"/>
          </p:cNvSpPr>
          <p:nvPr/>
        </p:nvSpPr>
        <p:spPr bwMode="auto">
          <a:xfrm flipH="1">
            <a:off x="5437188" y="3284736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791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8196-DDF0-154E-8D10-F217E28842E1}" type="slidenum">
              <a:rPr lang="de-DE"/>
              <a:pPr/>
              <a:t>28</a:t>
            </a:fld>
            <a:endParaRPr lang="de-DE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Beweis über vollständige Induktion.</a:t>
            </a:r>
          </a:p>
          <a:p>
            <a:r>
              <a:rPr lang="de-DE"/>
              <a:t>Anfangs gelten alle Invarianten</a:t>
            </a:r>
          </a:p>
          <a:p>
            <a:r>
              <a:rPr lang="de-DE"/>
              <a:t>Fall 1: Kante zu unfertigem Knoten</a:t>
            </a:r>
          </a:p>
          <a:p>
            <a:endParaRPr lang="de-DE"/>
          </a:p>
        </p:txBody>
      </p:sp>
      <p:sp>
        <p:nvSpPr>
          <p:cNvPr id="370692" name="Oval 4"/>
          <p:cNvSpPr>
            <a:spLocks noChangeArrowheads="1"/>
          </p:cNvSpPr>
          <p:nvPr/>
        </p:nvSpPr>
        <p:spPr bwMode="auto">
          <a:xfrm>
            <a:off x="1331913" y="414833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693" name="Oval 5"/>
          <p:cNvSpPr>
            <a:spLocks noChangeArrowheads="1"/>
          </p:cNvSpPr>
          <p:nvPr/>
        </p:nvSpPr>
        <p:spPr bwMode="auto">
          <a:xfrm>
            <a:off x="1979613" y="371653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694" name="Oval 6"/>
          <p:cNvSpPr>
            <a:spLocks noChangeArrowheads="1"/>
          </p:cNvSpPr>
          <p:nvPr/>
        </p:nvSpPr>
        <p:spPr bwMode="auto">
          <a:xfrm>
            <a:off x="2484438" y="414833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695" name="Oval 7"/>
          <p:cNvSpPr>
            <a:spLocks noChangeArrowheads="1"/>
          </p:cNvSpPr>
          <p:nvPr/>
        </p:nvSpPr>
        <p:spPr bwMode="auto">
          <a:xfrm>
            <a:off x="2700338" y="4724599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696" name="Oval 8"/>
          <p:cNvSpPr>
            <a:spLocks noChangeArrowheads="1"/>
          </p:cNvSpPr>
          <p:nvPr/>
        </p:nvSpPr>
        <p:spPr bwMode="auto">
          <a:xfrm>
            <a:off x="3421063" y="458013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697" name="Line 9"/>
          <p:cNvSpPr>
            <a:spLocks noChangeShapeType="1"/>
          </p:cNvSpPr>
          <p:nvPr/>
        </p:nvSpPr>
        <p:spPr bwMode="auto">
          <a:xfrm flipV="1">
            <a:off x="1476375" y="3860999"/>
            <a:ext cx="503238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698" name="Line 10"/>
          <p:cNvSpPr>
            <a:spLocks noChangeShapeType="1"/>
          </p:cNvSpPr>
          <p:nvPr/>
        </p:nvSpPr>
        <p:spPr bwMode="auto">
          <a:xfrm>
            <a:off x="2124075" y="3860999"/>
            <a:ext cx="360363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699" name="Line 11"/>
          <p:cNvSpPr>
            <a:spLocks noChangeShapeType="1"/>
          </p:cNvSpPr>
          <p:nvPr/>
        </p:nvSpPr>
        <p:spPr bwMode="auto">
          <a:xfrm>
            <a:off x="2628900" y="4292799"/>
            <a:ext cx="14287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0" name="Line 12"/>
          <p:cNvSpPr>
            <a:spLocks noChangeShapeType="1"/>
          </p:cNvSpPr>
          <p:nvPr/>
        </p:nvSpPr>
        <p:spPr bwMode="auto">
          <a:xfrm flipV="1">
            <a:off x="2844800" y="4653161"/>
            <a:ext cx="576263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1" name="Line 13"/>
          <p:cNvSpPr>
            <a:spLocks noChangeShapeType="1"/>
          </p:cNvSpPr>
          <p:nvPr/>
        </p:nvSpPr>
        <p:spPr bwMode="auto">
          <a:xfrm flipV="1">
            <a:off x="3563938" y="4508699"/>
            <a:ext cx="792162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2" name="Line 14"/>
          <p:cNvSpPr>
            <a:spLocks noChangeShapeType="1"/>
          </p:cNvSpPr>
          <p:nvPr/>
        </p:nvSpPr>
        <p:spPr bwMode="auto">
          <a:xfrm flipV="1">
            <a:off x="2124075" y="3500636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3" name="Oval 15"/>
          <p:cNvSpPr>
            <a:spLocks noChangeArrowheads="1"/>
          </p:cNvSpPr>
          <p:nvPr/>
        </p:nvSpPr>
        <p:spPr bwMode="auto">
          <a:xfrm>
            <a:off x="2484438" y="2852936"/>
            <a:ext cx="2016125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geschlossene</a:t>
            </a:r>
            <a:br>
              <a:rPr lang="de-DE"/>
            </a:br>
            <a:r>
              <a:rPr lang="de-DE"/>
              <a:t>ZHK</a:t>
            </a:r>
          </a:p>
        </p:txBody>
      </p:sp>
      <p:sp>
        <p:nvSpPr>
          <p:cNvPr id="370704" name="Oval 16"/>
          <p:cNvSpPr>
            <a:spLocks noChangeArrowheads="1"/>
          </p:cNvSpPr>
          <p:nvPr/>
        </p:nvSpPr>
        <p:spPr bwMode="auto">
          <a:xfrm>
            <a:off x="2197100" y="3860999"/>
            <a:ext cx="1582738" cy="1295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05" name="Oval 17"/>
          <p:cNvSpPr>
            <a:spLocks noChangeArrowheads="1"/>
          </p:cNvSpPr>
          <p:nvPr/>
        </p:nvSpPr>
        <p:spPr bwMode="auto">
          <a:xfrm rot="-1165313">
            <a:off x="3978275" y="3478411"/>
            <a:ext cx="1873250" cy="12239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06" name="Oval 18"/>
          <p:cNvSpPr>
            <a:spLocks noChangeArrowheads="1"/>
          </p:cNvSpPr>
          <p:nvPr/>
        </p:nvSpPr>
        <p:spPr bwMode="auto">
          <a:xfrm>
            <a:off x="1908175" y="3645099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07" name="Oval 19"/>
          <p:cNvSpPr>
            <a:spLocks noChangeArrowheads="1"/>
          </p:cNvSpPr>
          <p:nvPr/>
        </p:nvSpPr>
        <p:spPr bwMode="auto">
          <a:xfrm>
            <a:off x="1260475" y="4076899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08" name="Text Box 20"/>
          <p:cNvSpPr txBox="1">
            <a:spLocks noChangeArrowheads="1"/>
          </p:cNvSpPr>
          <p:nvPr/>
        </p:nvSpPr>
        <p:spPr bwMode="auto">
          <a:xfrm>
            <a:off x="2176463" y="5321499"/>
            <a:ext cx="180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Repräsentanten</a:t>
            </a:r>
          </a:p>
        </p:txBody>
      </p:sp>
      <p:sp>
        <p:nvSpPr>
          <p:cNvPr id="370709" name="Line 21"/>
          <p:cNvSpPr>
            <a:spLocks noChangeShapeType="1"/>
          </p:cNvSpPr>
          <p:nvPr/>
        </p:nvSpPr>
        <p:spPr bwMode="auto">
          <a:xfrm flipH="1" flipV="1">
            <a:off x="1547813" y="4508699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10" name="Line 22"/>
          <p:cNvSpPr>
            <a:spLocks noChangeShapeType="1"/>
          </p:cNvSpPr>
          <p:nvPr/>
        </p:nvSpPr>
        <p:spPr bwMode="auto">
          <a:xfrm flipH="1" flipV="1">
            <a:off x="2052638" y="4076899"/>
            <a:ext cx="2159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11" name="Line 23"/>
          <p:cNvSpPr>
            <a:spLocks noChangeShapeType="1"/>
          </p:cNvSpPr>
          <p:nvPr/>
        </p:nvSpPr>
        <p:spPr bwMode="auto">
          <a:xfrm flipV="1">
            <a:off x="2484438" y="4437261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12" name="Line 24"/>
          <p:cNvSpPr>
            <a:spLocks noChangeShapeType="1"/>
          </p:cNvSpPr>
          <p:nvPr/>
        </p:nvSpPr>
        <p:spPr bwMode="auto">
          <a:xfrm flipV="1">
            <a:off x="3708400" y="4653161"/>
            <a:ext cx="5762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13" name="Line 25"/>
          <p:cNvSpPr>
            <a:spLocks noChangeShapeType="1"/>
          </p:cNvSpPr>
          <p:nvPr/>
        </p:nvSpPr>
        <p:spPr bwMode="auto">
          <a:xfrm>
            <a:off x="5672138" y="4418211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14" name="Text Box 26"/>
          <p:cNvSpPr txBox="1">
            <a:spLocks noChangeArrowheads="1"/>
          </p:cNvSpPr>
          <p:nvPr/>
        </p:nvSpPr>
        <p:spPr bwMode="auto">
          <a:xfrm>
            <a:off x="6156325" y="4797624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offene ZHK</a:t>
            </a:r>
          </a:p>
        </p:txBody>
      </p:sp>
      <p:sp>
        <p:nvSpPr>
          <p:cNvPr id="370715" name="Line 27"/>
          <p:cNvSpPr>
            <a:spLocks noChangeShapeType="1"/>
          </p:cNvSpPr>
          <p:nvPr/>
        </p:nvSpPr>
        <p:spPr bwMode="auto">
          <a:xfrm flipH="1">
            <a:off x="2844800" y="3860999"/>
            <a:ext cx="1800225" cy="8651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16" name="Oval 28"/>
          <p:cNvSpPr>
            <a:spLocks noChangeArrowheads="1"/>
          </p:cNvSpPr>
          <p:nvPr/>
        </p:nvSpPr>
        <p:spPr bwMode="auto">
          <a:xfrm rot="-687328">
            <a:off x="1973263" y="3510161"/>
            <a:ext cx="3887787" cy="14382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17" name="Oval 29"/>
          <p:cNvSpPr>
            <a:spLocks noChangeArrowheads="1"/>
          </p:cNvSpPr>
          <p:nvPr/>
        </p:nvSpPr>
        <p:spPr bwMode="auto">
          <a:xfrm>
            <a:off x="4356100" y="4437261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18" name="Oval 30"/>
          <p:cNvSpPr>
            <a:spLocks noChangeArrowheads="1"/>
          </p:cNvSpPr>
          <p:nvPr/>
        </p:nvSpPr>
        <p:spPr bwMode="auto">
          <a:xfrm>
            <a:off x="4573588" y="3789561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19" name="Oval 31"/>
          <p:cNvSpPr>
            <a:spLocks noChangeArrowheads="1"/>
          </p:cNvSpPr>
          <p:nvPr/>
        </p:nvSpPr>
        <p:spPr bwMode="auto">
          <a:xfrm>
            <a:off x="5221288" y="3645099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20" name="Line 32"/>
          <p:cNvSpPr>
            <a:spLocks noChangeShapeType="1"/>
          </p:cNvSpPr>
          <p:nvPr/>
        </p:nvSpPr>
        <p:spPr bwMode="auto">
          <a:xfrm flipV="1">
            <a:off x="4429125" y="3934024"/>
            <a:ext cx="21590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21" name="Line 33"/>
          <p:cNvSpPr>
            <a:spLocks noChangeShapeType="1"/>
          </p:cNvSpPr>
          <p:nvPr/>
        </p:nvSpPr>
        <p:spPr bwMode="auto">
          <a:xfrm flipV="1">
            <a:off x="4716463" y="3718124"/>
            <a:ext cx="504825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22" name="Line 34"/>
          <p:cNvSpPr>
            <a:spLocks noChangeShapeType="1"/>
          </p:cNvSpPr>
          <p:nvPr/>
        </p:nvSpPr>
        <p:spPr bwMode="auto">
          <a:xfrm flipH="1" flipV="1">
            <a:off x="4789488" y="3934024"/>
            <a:ext cx="13684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23" name="Text Box 35"/>
          <p:cNvSpPr txBox="1">
            <a:spLocks noChangeArrowheads="1"/>
          </p:cNvSpPr>
          <p:nvPr/>
        </p:nvSpPr>
        <p:spPr bwMode="auto">
          <a:xfrm>
            <a:off x="6229350" y="3860999"/>
            <a:ext cx="183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aktueller Knoten</a:t>
            </a:r>
          </a:p>
        </p:txBody>
      </p:sp>
      <p:sp>
        <p:nvSpPr>
          <p:cNvPr id="370724" name="Line 36"/>
          <p:cNvSpPr>
            <a:spLocks noChangeShapeType="1"/>
          </p:cNvSpPr>
          <p:nvPr/>
        </p:nvSpPr>
        <p:spPr bwMode="auto">
          <a:xfrm>
            <a:off x="4500563" y="4581724"/>
            <a:ext cx="2159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25" name="Oval 37"/>
          <p:cNvSpPr>
            <a:spLocks noChangeArrowheads="1"/>
          </p:cNvSpPr>
          <p:nvPr/>
        </p:nvSpPr>
        <p:spPr bwMode="auto">
          <a:xfrm>
            <a:off x="4645025" y="5013524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26" name="Text Box 38"/>
          <p:cNvSpPr txBox="1">
            <a:spLocks noChangeArrowheads="1"/>
          </p:cNvSpPr>
          <p:nvPr/>
        </p:nvSpPr>
        <p:spPr bwMode="auto">
          <a:xfrm>
            <a:off x="4789488" y="5084961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noch nicht</a:t>
            </a:r>
            <a:br>
              <a:rPr lang="de-DE"/>
            </a:br>
            <a:r>
              <a:rPr lang="de-DE"/>
              <a:t>exploriert</a:t>
            </a:r>
          </a:p>
        </p:txBody>
      </p:sp>
      <p:sp>
        <p:nvSpPr>
          <p:cNvPr id="370727" name="Text Box 39"/>
          <p:cNvSpPr txBox="1">
            <a:spLocks noChangeArrowheads="1"/>
          </p:cNvSpPr>
          <p:nvPr/>
        </p:nvSpPr>
        <p:spPr bwMode="auto">
          <a:xfrm>
            <a:off x="5868988" y="2997399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fertiger Knoten</a:t>
            </a:r>
          </a:p>
        </p:txBody>
      </p:sp>
      <p:sp>
        <p:nvSpPr>
          <p:cNvPr id="370728" name="Line 40"/>
          <p:cNvSpPr>
            <a:spLocks noChangeShapeType="1"/>
          </p:cNvSpPr>
          <p:nvPr/>
        </p:nvSpPr>
        <p:spPr bwMode="auto">
          <a:xfrm flipH="1">
            <a:off x="5437188" y="3284736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96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70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70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7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70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704" grpId="0" animBg="1"/>
      <p:bldP spid="370705" grpId="0" animBg="1"/>
      <p:bldP spid="370712" grpId="0" animBg="1"/>
      <p:bldP spid="3707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F5C-C031-C441-B9D7-54818A5D0BF0}" type="slidenum">
              <a:rPr lang="de-DE"/>
              <a:pPr/>
              <a:t>29</a:t>
            </a:fld>
            <a:endParaRPr lang="de-DE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Beweis über vollständige Induktion.</a:t>
            </a:r>
          </a:p>
          <a:p>
            <a:r>
              <a:rPr lang="de-DE"/>
              <a:t>Anfangs gelten alle Invarianten</a:t>
            </a:r>
          </a:p>
          <a:p>
            <a:r>
              <a:rPr lang="de-DE"/>
              <a:t>Fall 2: Kante zu geschlossenem Knoten</a:t>
            </a:r>
          </a:p>
          <a:p>
            <a:endParaRPr lang="de-DE"/>
          </a:p>
        </p:txBody>
      </p:sp>
      <p:sp>
        <p:nvSpPr>
          <p:cNvPr id="371716" name="Oval 4"/>
          <p:cNvSpPr>
            <a:spLocks noChangeArrowheads="1"/>
          </p:cNvSpPr>
          <p:nvPr/>
        </p:nvSpPr>
        <p:spPr bwMode="auto">
          <a:xfrm>
            <a:off x="1331913" y="42203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17" name="Oval 5"/>
          <p:cNvSpPr>
            <a:spLocks noChangeArrowheads="1"/>
          </p:cNvSpPr>
          <p:nvPr/>
        </p:nvSpPr>
        <p:spPr bwMode="auto">
          <a:xfrm>
            <a:off x="1979613" y="37885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18" name="Oval 6"/>
          <p:cNvSpPr>
            <a:spLocks noChangeArrowheads="1"/>
          </p:cNvSpPr>
          <p:nvPr/>
        </p:nvSpPr>
        <p:spPr bwMode="auto">
          <a:xfrm>
            <a:off x="2484438" y="42203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19" name="Oval 7"/>
          <p:cNvSpPr>
            <a:spLocks noChangeArrowheads="1"/>
          </p:cNvSpPr>
          <p:nvPr/>
        </p:nvSpPr>
        <p:spPr bwMode="auto">
          <a:xfrm>
            <a:off x="2700338" y="4796607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20" name="Oval 8"/>
          <p:cNvSpPr>
            <a:spLocks noChangeArrowheads="1"/>
          </p:cNvSpPr>
          <p:nvPr/>
        </p:nvSpPr>
        <p:spPr bwMode="auto">
          <a:xfrm>
            <a:off x="3421063" y="46521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21" name="Line 9"/>
          <p:cNvSpPr>
            <a:spLocks noChangeShapeType="1"/>
          </p:cNvSpPr>
          <p:nvPr/>
        </p:nvSpPr>
        <p:spPr bwMode="auto">
          <a:xfrm flipV="1">
            <a:off x="1476375" y="3933007"/>
            <a:ext cx="503238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22" name="Line 10"/>
          <p:cNvSpPr>
            <a:spLocks noChangeShapeType="1"/>
          </p:cNvSpPr>
          <p:nvPr/>
        </p:nvSpPr>
        <p:spPr bwMode="auto">
          <a:xfrm>
            <a:off x="2124075" y="3933007"/>
            <a:ext cx="360363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23" name="Line 11"/>
          <p:cNvSpPr>
            <a:spLocks noChangeShapeType="1"/>
          </p:cNvSpPr>
          <p:nvPr/>
        </p:nvSpPr>
        <p:spPr bwMode="auto">
          <a:xfrm>
            <a:off x="2628900" y="4364807"/>
            <a:ext cx="14287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24" name="Line 12"/>
          <p:cNvSpPr>
            <a:spLocks noChangeShapeType="1"/>
          </p:cNvSpPr>
          <p:nvPr/>
        </p:nvSpPr>
        <p:spPr bwMode="auto">
          <a:xfrm flipV="1">
            <a:off x="2844800" y="4725169"/>
            <a:ext cx="576263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25" name="Line 13"/>
          <p:cNvSpPr>
            <a:spLocks noChangeShapeType="1"/>
          </p:cNvSpPr>
          <p:nvPr/>
        </p:nvSpPr>
        <p:spPr bwMode="auto">
          <a:xfrm flipV="1">
            <a:off x="3563938" y="4580707"/>
            <a:ext cx="792162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26" name="Line 14"/>
          <p:cNvSpPr>
            <a:spLocks noChangeShapeType="1"/>
          </p:cNvSpPr>
          <p:nvPr/>
        </p:nvSpPr>
        <p:spPr bwMode="auto">
          <a:xfrm flipV="1">
            <a:off x="2124075" y="3572644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27" name="Oval 15"/>
          <p:cNvSpPr>
            <a:spLocks noChangeArrowheads="1"/>
          </p:cNvSpPr>
          <p:nvPr/>
        </p:nvSpPr>
        <p:spPr bwMode="auto">
          <a:xfrm>
            <a:off x="2484438" y="2924944"/>
            <a:ext cx="2016125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geschlossene</a:t>
            </a:r>
            <a:br>
              <a:rPr lang="de-DE"/>
            </a:br>
            <a:r>
              <a:rPr lang="de-DE"/>
              <a:t>ZHK</a:t>
            </a:r>
          </a:p>
        </p:txBody>
      </p:sp>
      <p:sp>
        <p:nvSpPr>
          <p:cNvPr id="371728" name="Oval 16"/>
          <p:cNvSpPr>
            <a:spLocks noChangeArrowheads="1"/>
          </p:cNvSpPr>
          <p:nvPr/>
        </p:nvSpPr>
        <p:spPr bwMode="auto">
          <a:xfrm>
            <a:off x="2197100" y="3933007"/>
            <a:ext cx="1582738" cy="1295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29" name="Oval 17"/>
          <p:cNvSpPr>
            <a:spLocks noChangeArrowheads="1"/>
          </p:cNvSpPr>
          <p:nvPr/>
        </p:nvSpPr>
        <p:spPr bwMode="auto">
          <a:xfrm rot="-1165313">
            <a:off x="3978275" y="3550419"/>
            <a:ext cx="1873250" cy="12239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30" name="Oval 18"/>
          <p:cNvSpPr>
            <a:spLocks noChangeArrowheads="1"/>
          </p:cNvSpPr>
          <p:nvPr/>
        </p:nvSpPr>
        <p:spPr bwMode="auto">
          <a:xfrm>
            <a:off x="1908175" y="3717107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31" name="Oval 19"/>
          <p:cNvSpPr>
            <a:spLocks noChangeArrowheads="1"/>
          </p:cNvSpPr>
          <p:nvPr/>
        </p:nvSpPr>
        <p:spPr bwMode="auto">
          <a:xfrm>
            <a:off x="1260475" y="4148907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32" name="Text Box 20"/>
          <p:cNvSpPr txBox="1">
            <a:spLocks noChangeArrowheads="1"/>
          </p:cNvSpPr>
          <p:nvPr/>
        </p:nvSpPr>
        <p:spPr bwMode="auto">
          <a:xfrm>
            <a:off x="2176463" y="5393507"/>
            <a:ext cx="180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Repräsentanten</a:t>
            </a:r>
          </a:p>
        </p:txBody>
      </p:sp>
      <p:sp>
        <p:nvSpPr>
          <p:cNvPr id="371733" name="Line 21"/>
          <p:cNvSpPr>
            <a:spLocks noChangeShapeType="1"/>
          </p:cNvSpPr>
          <p:nvPr/>
        </p:nvSpPr>
        <p:spPr bwMode="auto">
          <a:xfrm flipH="1" flipV="1">
            <a:off x="1547813" y="4580707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34" name="Line 22"/>
          <p:cNvSpPr>
            <a:spLocks noChangeShapeType="1"/>
          </p:cNvSpPr>
          <p:nvPr/>
        </p:nvSpPr>
        <p:spPr bwMode="auto">
          <a:xfrm flipH="1" flipV="1">
            <a:off x="2052638" y="4148907"/>
            <a:ext cx="2159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35" name="Line 23"/>
          <p:cNvSpPr>
            <a:spLocks noChangeShapeType="1"/>
          </p:cNvSpPr>
          <p:nvPr/>
        </p:nvSpPr>
        <p:spPr bwMode="auto">
          <a:xfrm flipV="1">
            <a:off x="2484438" y="4509269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36" name="Line 24"/>
          <p:cNvSpPr>
            <a:spLocks noChangeShapeType="1"/>
          </p:cNvSpPr>
          <p:nvPr/>
        </p:nvSpPr>
        <p:spPr bwMode="auto">
          <a:xfrm flipV="1">
            <a:off x="3708400" y="4725169"/>
            <a:ext cx="5762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37" name="Line 25"/>
          <p:cNvSpPr>
            <a:spLocks noChangeShapeType="1"/>
          </p:cNvSpPr>
          <p:nvPr/>
        </p:nvSpPr>
        <p:spPr bwMode="auto">
          <a:xfrm>
            <a:off x="5672138" y="4490219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38" name="Text Box 26"/>
          <p:cNvSpPr txBox="1">
            <a:spLocks noChangeArrowheads="1"/>
          </p:cNvSpPr>
          <p:nvPr/>
        </p:nvSpPr>
        <p:spPr bwMode="auto">
          <a:xfrm>
            <a:off x="6156325" y="4869632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offene ZHK</a:t>
            </a:r>
          </a:p>
        </p:txBody>
      </p:sp>
      <p:sp>
        <p:nvSpPr>
          <p:cNvPr id="371739" name="Oval 27"/>
          <p:cNvSpPr>
            <a:spLocks noChangeArrowheads="1"/>
          </p:cNvSpPr>
          <p:nvPr/>
        </p:nvSpPr>
        <p:spPr bwMode="auto">
          <a:xfrm>
            <a:off x="4356100" y="4509269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40" name="Oval 28"/>
          <p:cNvSpPr>
            <a:spLocks noChangeArrowheads="1"/>
          </p:cNvSpPr>
          <p:nvPr/>
        </p:nvSpPr>
        <p:spPr bwMode="auto">
          <a:xfrm>
            <a:off x="4573588" y="3861569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41" name="Oval 29"/>
          <p:cNvSpPr>
            <a:spLocks noChangeArrowheads="1"/>
          </p:cNvSpPr>
          <p:nvPr/>
        </p:nvSpPr>
        <p:spPr bwMode="auto">
          <a:xfrm>
            <a:off x="5221288" y="3717107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42" name="Line 30"/>
          <p:cNvSpPr>
            <a:spLocks noChangeShapeType="1"/>
          </p:cNvSpPr>
          <p:nvPr/>
        </p:nvSpPr>
        <p:spPr bwMode="auto">
          <a:xfrm flipV="1">
            <a:off x="4429125" y="4006032"/>
            <a:ext cx="21590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43" name="Line 31"/>
          <p:cNvSpPr>
            <a:spLocks noChangeShapeType="1"/>
          </p:cNvSpPr>
          <p:nvPr/>
        </p:nvSpPr>
        <p:spPr bwMode="auto">
          <a:xfrm flipV="1">
            <a:off x="4716463" y="3790132"/>
            <a:ext cx="504825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44" name="Line 32"/>
          <p:cNvSpPr>
            <a:spLocks noChangeShapeType="1"/>
          </p:cNvSpPr>
          <p:nvPr/>
        </p:nvSpPr>
        <p:spPr bwMode="auto">
          <a:xfrm flipH="1" flipV="1">
            <a:off x="4789488" y="4006032"/>
            <a:ext cx="13684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45" name="Text Box 33"/>
          <p:cNvSpPr txBox="1">
            <a:spLocks noChangeArrowheads="1"/>
          </p:cNvSpPr>
          <p:nvPr/>
        </p:nvSpPr>
        <p:spPr bwMode="auto">
          <a:xfrm>
            <a:off x="6229350" y="3933007"/>
            <a:ext cx="183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aktueller Knoten</a:t>
            </a:r>
          </a:p>
        </p:txBody>
      </p:sp>
      <p:sp>
        <p:nvSpPr>
          <p:cNvPr id="371746" name="Line 34"/>
          <p:cNvSpPr>
            <a:spLocks noChangeShapeType="1"/>
          </p:cNvSpPr>
          <p:nvPr/>
        </p:nvSpPr>
        <p:spPr bwMode="auto">
          <a:xfrm>
            <a:off x="4500563" y="4653732"/>
            <a:ext cx="2159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47" name="Oval 35"/>
          <p:cNvSpPr>
            <a:spLocks noChangeArrowheads="1"/>
          </p:cNvSpPr>
          <p:nvPr/>
        </p:nvSpPr>
        <p:spPr bwMode="auto">
          <a:xfrm>
            <a:off x="4645025" y="5085532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48" name="Text Box 36"/>
          <p:cNvSpPr txBox="1">
            <a:spLocks noChangeArrowheads="1"/>
          </p:cNvSpPr>
          <p:nvPr/>
        </p:nvSpPr>
        <p:spPr bwMode="auto">
          <a:xfrm>
            <a:off x="4789488" y="5156969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noch nicht</a:t>
            </a:r>
            <a:br>
              <a:rPr lang="de-DE"/>
            </a:br>
            <a:r>
              <a:rPr lang="de-DE"/>
              <a:t>exploriert</a:t>
            </a:r>
          </a:p>
        </p:txBody>
      </p:sp>
      <p:sp>
        <p:nvSpPr>
          <p:cNvPr id="371749" name="Text Box 37"/>
          <p:cNvSpPr txBox="1">
            <a:spLocks noChangeArrowheads="1"/>
          </p:cNvSpPr>
          <p:nvPr/>
        </p:nvSpPr>
        <p:spPr bwMode="auto">
          <a:xfrm>
            <a:off x="5868988" y="3069407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fertiger Knoten</a:t>
            </a:r>
          </a:p>
        </p:txBody>
      </p:sp>
      <p:sp>
        <p:nvSpPr>
          <p:cNvPr id="371750" name="Line 38"/>
          <p:cNvSpPr>
            <a:spLocks noChangeShapeType="1"/>
          </p:cNvSpPr>
          <p:nvPr/>
        </p:nvSpPr>
        <p:spPr bwMode="auto">
          <a:xfrm flipH="1">
            <a:off x="5437188" y="3356744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51" name="Line 39"/>
          <p:cNvSpPr>
            <a:spLocks noChangeShapeType="1"/>
          </p:cNvSpPr>
          <p:nvPr/>
        </p:nvSpPr>
        <p:spPr bwMode="auto">
          <a:xfrm flipH="1" flipV="1">
            <a:off x="4141788" y="3501207"/>
            <a:ext cx="431800" cy="360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234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F3C7-C456-C347-B8A0-89F077C605BE}" type="slidenum">
              <a:rPr lang="de-DE"/>
              <a:pPr/>
              <a:t>3</a:t>
            </a:fld>
            <a:endParaRPr lang="de-DE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Tiefensuche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Starte von einem Knoten </a:t>
            </a:r>
            <a:r>
              <a:rPr lang="de-DE" sz="3200" dirty="0">
                <a:solidFill>
                  <a:schemeClr val="hlink"/>
                </a:solidFill>
              </a:rPr>
              <a:t>s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Exploriere Graph in die Tiefe</a:t>
            </a:r>
            <a:br>
              <a:rPr lang="de-DE" sz="3200" dirty="0"/>
            </a:br>
            <a:r>
              <a:rPr lang="de-DE" sz="3200" dirty="0"/>
              <a:t>(      : aktuell,      : noch aktiv,      : fertig)</a:t>
            </a:r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3200" dirty="0"/>
              <a:t> </a:t>
            </a:r>
          </a:p>
        </p:txBody>
      </p:sp>
      <p:sp>
        <p:nvSpPr>
          <p:cNvPr id="344068" name="Oval 4"/>
          <p:cNvSpPr>
            <a:spLocks noChangeArrowheads="1"/>
          </p:cNvSpPr>
          <p:nvPr/>
        </p:nvSpPr>
        <p:spPr bwMode="auto">
          <a:xfrm>
            <a:off x="969963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44069" name="Oval 5"/>
          <p:cNvSpPr>
            <a:spLocks noChangeArrowheads="1"/>
          </p:cNvSpPr>
          <p:nvPr/>
        </p:nvSpPr>
        <p:spPr bwMode="auto">
          <a:xfrm>
            <a:off x="1187450" y="407828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70" name="Oval 6"/>
          <p:cNvSpPr>
            <a:spLocks noChangeArrowheads="1"/>
          </p:cNvSpPr>
          <p:nvPr/>
        </p:nvSpPr>
        <p:spPr bwMode="auto">
          <a:xfrm>
            <a:off x="2338388" y="47974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71" name="Oval 7"/>
          <p:cNvSpPr>
            <a:spLocks noChangeArrowheads="1"/>
          </p:cNvSpPr>
          <p:nvPr/>
        </p:nvSpPr>
        <p:spPr bwMode="auto">
          <a:xfrm>
            <a:off x="3490913" y="57340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72" name="Oval 8"/>
          <p:cNvSpPr>
            <a:spLocks noChangeArrowheads="1"/>
          </p:cNvSpPr>
          <p:nvPr/>
        </p:nvSpPr>
        <p:spPr bwMode="auto">
          <a:xfrm>
            <a:off x="3995738" y="43656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73" name="Oval 9"/>
          <p:cNvSpPr>
            <a:spLocks noChangeArrowheads="1"/>
          </p:cNvSpPr>
          <p:nvPr/>
        </p:nvSpPr>
        <p:spPr bwMode="auto">
          <a:xfrm>
            <a:off x="5075238" y="55181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74" name="Oval 10"/>
          <p:cNvSpPr>
            <a:spLocks noChangeArrowheads="1"/>
          </p:cNvSpPr>
          <p:nvPr/>
        </p:nvSpPr>
        <p:spPr bwMode="auto">
          <a:xfrm>
            <a:off x="2843213" y="35020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75" name="Oval 11"/>
          <p:cNvSpPr>
            <a:spLocks noChangeArrowheads="1"/>
          </p:cNvSpPr>
          <p:nvPr/>
        </p:nvSpPr>
        <p:spPr bwMode="auto">
          <a:xfrm>
            <a:off x="4643438" y="34290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76" name="Oval 12"/>
          <p:cNvSpPr>
            <a:spLocks noChangeArrowheads="1"/>
          </p:cNvSpPr>
          <p:nvPr/>
        </p:nvSpPr>
        <p:spPr bwMode="auto">
          <a:xfrm>
            <a:off x="6154738" y="42941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77" name="Oval 13"/>
          <p:cNvSpPr>
            <a:spLocks noChangeArrowheads="1"/>
          </p:cNvSpPr>
          <p:nvPr/>
        </p:nvSpPr>
        <p:spPr bwMode="auto">
          <a:xfrm>
            <a:off x="7523163" y="37893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78" name="Line 14"/>
          <p:cNvSpPr>
            <a:spLocks noChangeShapeType="1"/>
          </p:cNvSpPr>
          <p:nvPr/>
        </p:nvSpPr>
        <p:spPr bwMode="auto">
          <a:xfrm flipV="1">
            <a:off x="1258888" y="4581525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79" name="Line 15"/>
          <p:cNvSpPr>
            <a:spLocks noChangeShapeType="1"/>
          </p:cNvSpPr>
          <p:nvPr/>
        </p:nvSpPr>
        <p:spPr bwMode="auto">
          <a:xfrm flipV="1">
            <a:off x="1474788" y="5157788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0" name="Line 16"/>
          <p:cNvSpPr>
            <a:spLocks noChangeShapeType="1"/>
          </p:cNvSpPr>
          <p:nvPr/>
        </p:nvSpPr>
        <p:spPr bwMode="auto">
          <a:xfrm flipV="1">
            <a:off x="1619250" y="3789363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1" name="Line 17"/>
          <p:cNvSpPr>
            <a:spLocks noChangeShapeType="1"/>
          </p:cNvSpPr>
          <p:nvPr/>
        </p:nvSpPr>
        <p:spPr bwMode="auto">
          <a:xfrm>
            <a:off x="2770188" y="5229225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2" name="Line 18"/>
          <p:cNvSpPr>
            <a:spLocks noChangeShapeType="1"/>
          </p:cNvSpPr>
          <p:nvPr/>
        </p:nvSpPr>
        <p:spPr bwMode="auto">
          <a:xfrm>
            <a:off x="2843213" y="5013325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3" name="Line 19"/>
          <p:cNvSpPr>
            <a:spLocks noChangeShapeType="1"/>
          </p:cNvSpPr>
          <p:nvPr/>
        </p:nvSpPr>
        <p:spPr bwMode="auto">
          <a:xfrm flipV="1">
            <a:off x="3995738" y="5878513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4" name="Line 20"/>
          <p:cNvSpPr>
            <a:spLocks noChangeShapeType="1"/>
          </p:cNvSpPr>
          <p:nvPr/>
        </p:nvSpPr>
        <p:spPr bwMode="auto">
          <a:xfrm>
            <a:off x="3275013" y="3933825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5" name="Line 21"/>
          <p:cNvSpPr>
            <a:spLocks noChangeShapeType="1"/>
          </p:cNvSpPr>
          <p:nvPr/>
        </p:nvSpPr>
        <p:spPr bwMode="auto">
          <a:xfrm flipV="1">
            <a:off x="3346450" y="3644900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6" name="Line 22"/>
          <p:cNvSpPr>
            <a:spLocks noChangeShapeType="1"/>
          </p:cNvSpPr>
          <p:nvPr/>
        </p:nvSpPr>
        <p:spPr bwMode="auto">
          <a:xfrm flipV="1">
            <a:off x="4498975" y="4581525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7" name="Line 23"/>
          <p:cNvSpPr>
            <a:spLocks noChangeShapeType="1"/>
          </p:cNvSpPr>
          <p:nvPr/>
        </p:nvSpPr>
        <p:spPr bwMode="auto">
          <a:xfrm flipV="1">
            <a:off x="5507038" y="4797425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8" name="Line 24"/>
          <p:cNvSpPr>
            <a:spLocks noChangeShapeType="1"/>
          </p:cNvSpPr>
          <p:nvPr/>
        </p:nvSpPr>
        <p:spPr bwMode="auto">
          <a:xfrm>
            <a:off x="5146675" y="3789363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89" name="Line 25"/>
          <p:cNvSpPr>
            <a:spLocks noChangeShapeType="1"/>
          </p:cNvSpPr>
          <p:nvPr/>
        </p:nvSpPr>
        <p:spPr bwMode="auto">
          <a:xfrm flipH="1">
            <a:off x="3851275" y="4870450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90" name="Line 26"/>
          <p:cNvSpPr>
            <a:spLocks noChangeShapeType="1"/>
          </p:cNvSpPr>
          <p:nvPr/>
        </p:nvSpPr>
        <p:spPr bwMode="auto">
          <a:xfrm flipV="1">
            <a:off x="6659563" y="4149725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91" name="Oval 27"/>
          <p:cNvSpPr>
            <a:spLocks noChangeArrowheads="1"/>
          </p:cNvSpPr>
          <p:nvPr/>
        </p:nvSpPr>
        <p:spPr bwMode="auto">
          <a:xfrm>
            <a:off x="7596188" y="52292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92" name="Line 28"/>
          <p:cNvSpPr>
            <a:spLocks noChangeShapeType="1"/>
          </p:cNvSpPr>
          <p:nvPr/>
        </p:nvSpPr>
        <p:spPr bwMode="auto">
          <a:xfrm>
            <a:off x="6588125" y="4725988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93" name="Line 29"/>
          <p:cNvSpPr>
            <a:spLocks noChangeShapeType="1"/>
          </p:cNvSpPr>
          <p:nvPr/>
        </p:nvSpPr>
        <p:spPr bwMode="auto">
          <a:xfrm flipH="1" flipV="1">
            <a:off x="1692275" y="4365625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94" name="Line 30"/>
          <p:cNvSpPr>
            <a:spLocks noChangeShapeType="1"/>
          </p:cNvSpPr>
          <p:nvPr/>
        </p:nvSpPr>
        <p:spPr bwMode="auto">
          <a:xfrm flipH="1">
            <a:off x="5651500" y="5591175"/>
            <a:ext cx="19446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4095" name="Oval 31"/>
          <p:cNvSpPr>
            <a:spLocks noChangeArrowheads="1"/>
          </p:cNvSpPr>
          <p:nvPr/>
        </p:nvSpPr>
        <p:spPr bwMode="auto">
          <a:xfrm>
            <a:off x="2986484" y="2212472"/>
            <a:ext cx="433388" cy="4333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96" name="Oval 32"/>
          <p:cNvSpPr>
            <a:spLocks noChangeArrowheads="1"/>
          </p:cNvSpPr>
          <p:nvPr/>
        </p:nvSpPr>
        <p:spPr bwMode="auto">
          <a:xfrm>
            <a:off x="1083025" y="2212472"/>
            <a:ext cx="433387" cy="4333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4097" name="Oval 33"/>
          <p:cNvSpPr>
            <a:spLocks noChangeArrowheads="1"/>
          </p:cNvSpPr>
          <p:nvPr/>
        </p:nvSpPr>
        <p:spPr bwMode="auto">
          <a:xfrm>
            <a:off x="5506764" y="2212472"/>
            <a:ext cx="433388" cy="433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0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00" fill="hold"/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1000" fill="hold"/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1000" fill="hold"/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82" dur="1000" fill="hold"/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0" fill="hold"/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1000" fill="hold"/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02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22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8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42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8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52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8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1000" fill="hold"/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62" dur="1000" fill="hold"/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1000" fill="hold"/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1000" fill="hold"/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1000" fill="hold"/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1000" fill="hold"/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72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8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1000" fill="hold"/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82" dur="1000" fill="hold"/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1000" fill="hold"/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1000" fill="hold"/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1000" fill="hold"/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1000" fill="hold"/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92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1000" fill="hold"/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2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10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12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8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10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E702-279A-114E-AD45-125ABA065CFC}" type="slidenum">
              <a:rPr lang="de-DE"/>
              <a:pPr/>
              <a:t>30</a:t>
            </a:fld>
            <a:endParaRPr lang="de-DE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Beweis über vollständige Induktion.</a:t>
            </a:r>
          </a:p>
          <a:p>
            <a:r>
              <a:rPr lang="de-DE"/>
              <a:t>Anfangs gelten alle Invarianten</a:t>
            </a:r>
          </a:p>
          <a:p>
            <a:r>
              <a:rPr lang="de-DE"/>
              <a:t>Fall 3: Kante zu fertigem Knoten</a:t>
            </a:r>
          </a:p>
          <a:p>
            <a:endParaRPr lang="de-DE"/>
          </a:p>
        </p:txBody>
      </p:sp>
      <p:sp>
        <p:nvSpPr>
          <p:cNvPr id="372740" name="Oval 4"/>
          <p:cNvSpPr>
            <a:spLocks noChangeArrowheads="1"/>
          </p:cNvSpPr>
          <p:nvPr/>
        </p:nvSpPr>
        <p:spPr bwMode="auto">
          <a:xfrm>
            <a:off x="1331913" y="4292352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41" name="Oval 5"/>
          <p:cNvSpPr>
            <a:spLocks noChangeArrowheads="1"/>
          </p:cNvSpPr>
          <p:nvPr/>
        </p:nvSpPr>
        <p:spPr bwMode="auto">
          <a:xfrm>
            <a:off x="1979613" y="3860552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42" name="Oval 6"/>
          <p:cNvSpPr>
            <a:spLocks noChangeArrowheads="1"/>
          </p:cNvSpPr>
          <p:nvPr/>
        </p:nvSpPr>
        <p:spPr bwMode="auto">
          <a:xfrm>
            <a:off x="2484438" y="4292352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43" name="Oval 7"/>
          <p:cNvSpPr>
            <a:spLocks noChangeArrowheads="1"/>
          </p:cNvSpPr>
          <p:nvPr/>
        </p:nvSpPr>
        <p:spPr bwMode="auto">
          <a:xfrm>
            <a:off x="2700338" y="4868615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44" name="Oval 8"/>
          <p:cNvSpPr>
            <a:spLocks noChangeArrowheads="1"/>
          </p:cNvSpPr>
          <p:nvPr/>
        </p:nvSpPr>
        <p:spPr bwMode="auto">
          <a:xfrm>
            <a:off x="3421063" y="4724152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45" name="Line 9"/>
          <p:cNvSpPr>
            <a:spLocks noChangeShapeType="1"/>
          </p:cNvSpPr>
          <p:nvPr/>
        </p:nvSpPr>
        <p:spPr bwMode="auto">
          <a:xfrm flipV="1">
            <a:off x="1476375" y="4005015"/>
            <a:ext cx="503238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46" name="Line 10"/>
          <p:cNvSpPr>
            <a:spLocks noChangeShapeType="1"/>
          </p:cNvSpPr>
          <p:nvPr/>
        </p:nvSpPr>
        <p:spPr bwMode="auto">
          <a:xfrm>
            <a:off x="2124075" y="4005015"/>
            <a:ext cx="360363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47" name="Line 11"/>
          <p:cNvSpPr>
            <a:spLocks noChangeShapeType="1"/>
          </p:cNvSpPr>
          <p:nvPr/>
        </p:nvSpPr>
        <p:spPr bwMode="auto">
          <a:xfrm>
            <a:off x="2628900" y="4436815"/>
            <a:ext cx="14287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48" name="Line 12"/>
          <p:cNvSpPr>
            <a:spLocks noChangeShapeType="1"/>
          </p:cNvSpPr>
          <p:nvPr/>
        </p:nvSpPr>
        <p:spPr bwMode="auto">
          <a:xfrm flipV="1">
            <a:off x="2844800" y="4797177"/>
            <a:ext cx="576263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49" name="Line 13"/>
          <p:cNvSpPr>
            <a:spLocks noChangeShapeType="1"/>
          </p:cNvSpPr>
          <p:nvPr/>
        </p:nvSpPr>
        <p:spPr bwMode="auto">
          <a:xfrm flipV="1">
            <a:off x="3563938" y="4652715"/>
            <a:ext cx="792162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50" name="Line 14"/>
          <p:cNvSpPr>
            <a:spLocks noChangeShapeType="1"/>
          </p:cNvSpPr>
          <p:nvPr/>
        </p:nvSpPr>
        <p:spPr bwMode="auto">
          <a:xfrm flipV="1">
            <a:off x="2124075" y="3644652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51" name="Oval 15"/>
          <p:cNvSpPr>
            <a:spLocks noChangeArrowheads="1"/>
          </p:cNvSpPr>
          <p:nvPr/>
        </p:nvSpPr>
        <p:spPr bwMode="auto">
          <a:xfrm>
            <a:off x="2484438" y="2996952"/>
            <a:ext cx="2016125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geschlossene</a:t>
            </a:r>
            <a:br>
              <a:rPr lang="de-DE"/>
            </a:br>
            <a:r>
              <a:rPr lang="de-DE"/>
              <a:t>ZHK</a:t>
            </a:r>
          </a:p>
        </p:txBody>
      </p:sp>
      <p:sp>
        <p:nvSpPr>
          <p:cNvPr id="372752" name="Oval 16"/>
          <p:cNvSpPr>
            <a:spLocks noChangeArrowheads="1"/>
          </p:cNvSpPr>
          <p:nvPr/>
        </p:nvSpPr>
        <p:spPr bwMode="auto">
          <a:xfrm>
            <a:off x="2197100" y="4005015"/>
            <a:ext cx="1582738" cy="1295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53" name="Oval 17"/>
          <p:cNvSpPr>
            <a:spLocks noChangeArrowheads="1"/>
          </p:cNvSpPr>
          <p:nvPr/>
        </p:nvSpPr>
        <p:spPr bwMode="auto">
          <a:xfrm rot="-1165313">
            <a:off x="3978275" y="3622427"/>
            <a:ext cx="1873250" cy="12239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54" name="Oval 18"/>
          <p:cNvSpPr>
            <a:spLocks noChangeArrowheads="1"/>
          </p:cNvSpPr>
          <p:nvPr/>
        </p:nvSpPr>
        <p:spPr bwMode="auto">
          <a:xfrm>
            <a:off x="1908175" y="3789115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55" name="Oval 19"/>
          <p:cNvSpPr>
            <a:spLocks noChangeArrowheads="1"/>
          </p:cNvSpPr>
          <p:nvPr/>
        </p:nvSpPr>
        <p:spPr bwMode="auto">
          <a:xfrm>
            <a:off x="1260475" y="4220915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56" name="Text Box 20"/>
          <p:cNvSpPr txBox="1">
            <a:spLocks noChangeArrowheads="1"/>
          </p:cNvSpPr>
          <p:nvPr/>
        </p:nvSpPr>
        <p:spPr bwMode="auto">
          <a:xfrm>
            <a:off x="2176463" y="5465515"/>
            <a:ext cx="180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Repräsentanten</a:t>
            </a:r>
          </a:p>
        </p:txBody>
      </p:sp>
      <p:sp>
        <p:nvSpPr>
          <p:cNvPr id="372757" name="Line 21"/>
          <p:cNvSpPr>
            <a:spLocks noChangeShapeType="1"/>
          </p:cNvSpPr>
          <p:nvPr/>
        </p:nvSpPr>
        <p:spPr bwMode="auto">
          <a:xfrm flipH="1" flipV="1">
            <a:off x="1547813" y="4652715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58" name="Line 22"/>
          <p:cNvSpPr>
            <a:spLocks noChangeShapeType="1"/>
          </p:cNvSpPr>
          <p:nvPr/>
        </p:nvSpPr>
        <p:spPr bwMode="auto">
          <a:xfrm flipH="1" flipV="1">
            <a:off x="2052638" y="4220915"/>
            <a:ext cx="2159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59" name="Line 23"/>
          <p:cNvSpPr>
            <a:spLocks noChangeShapeType="1"/>
          </p:cNvSpPr>
          <p:nvPr/>
        </p:nvSpPr>
        <p:spPr bwMode="auto">
          <a:xfrm flipV="1">
            <a:off x="2484438" y="4581277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60" name="Line 24"/>
          <p:cNvSpPr>
            <a:spLocks noChangeShapeType="1"/>
          </p:cNvSpPr>
          <p:nvPr/>
        </p:nvSpPr>
        <p:spPr bwMode="auto">
          <a:xfrm flipV="1">
            <a:off x="3708400" y="4797177"/>
            <a:ext cx="5762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61" name="Line 25"/>
          <p:cNvSpPr>
            <a:spLocks noChangeShapeType="1"/>
          </p:cNvSpPr>
          <p:nvPr/>
        </p:nvSpPr>
        <p:spPr bwMode="auto">
          <a:xfrm>
            <a:off x="5672138" y="4562227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62" name="Text Box 26"/>
          <p:cNvSpPr txBox="1">
            <a:spLocks noChangeArrowheads="1"/>
          </p:cNvSpPr>
          <p:nvPr/>
        </p:nvSpPr>
        <p:spPr bwMode="auto">
          <a:xfrm>
            <a:off x="6156325" y="4941640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offene ZHK</a:t>
            </a:r>
          </a:p>
        </p:txBody>
      </p:sp>
      <p:sp>
        <p:nvSpPr>
          <p:cNvPr id="372763" name="Oval 27"/>
          <p:cNvSpPr>
            <a:spLocks noChangeArrowheads="1"/>
          </p:cNvSpPr>
          <p:nvPr/>
        </p:nvSpPr>
        <p:spPr bwMode="auto">
          <a:xfrm>
            <a:off x="4356100" y="4581277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64" name="Oval 28"/>
          <p:cNvSpPr>
            <a:spLocks noChangeArrowheads="1"/>
          </p:cNvSpPr>
          <p:nvPr/>
        </p:nvSpPr>
        <p:spPr bwMode="auto">
          <a:xfrm>
            <a:off x="4573588" y="3933577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65" name="Oval 29"/>
          <p:cNvSpPr>
            <a:spLocks noChangeArrowheads="1"/>
          </p:cNvSpPr>
          <p:nvPr/>
        </p:nvSpPr>
        <p:spPr bwMode="auto">
          <a:xfrm>
            <a:off x="5221288" y="3789115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66" name="Line 30"/>
          <p:cNvSpPr>
            <a:spLocks noChangeShapeType="1"/>
          </p:cNvSpPr>
          <p:nvPr/>
        </p:nvSpPr>
        <p:spPr bwMode="auto">
          <a:xfrm flipV="1">
            <a:off x="4429125" y="4078040"/>
            <a:ext cx="21590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67" name="Line 31"/>
          <p:cNvSpPr>
            <a:spLocks noChangeShapeType="1"/>
          </p:cNvSpPr>
          <p:nvPr/>
        </p:nvSpPr>
        <p:spPr bwMode="auto">
          <a:xfrm flipV="1">
            <a:off x="4716463" y="3862140"/>
            <a:ext cx="504825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68" name="Line 32"/>
          <p:cNvSpPr>
            <a:spLocks noChangeShapeType="1"/>
          </p:cNvSpPr>
          <p:nvPr/>
        </p:nvSpPr>
        <p:spPr bwMode="auto">
          <a:xfrm flipH="1" flipV="1">
            <a:off x="4789488" y="4078040"/>
            <a:ext cx="13684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69" name="Text Box 33"/>
          <p:cNvSpPr txBox="1">
            <a:spLocks noChangeArrowheads="1"/>
          </p:cNvSpPr>
          <p:nvPr/>
        </p:nvSpPr>
        <p:spPr bwMode="auto">
          <a:xfrm>
            <a:off x="6229350" y="4005015"/>
            <a:ext cx="183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aktueller Knoten</a:t>
            </a:r>
          </a:p>
        </p:txBody>
      </p:sp>
      <p:sp>
        <p:nvSpPr>
          <p:cNvPr id="372770" name="Line 34"/>
          <p:cNvSpPr>
            <a:spLocks noChangeShapeType="1"/>
          </p:cNvSpPr>
          <p:nvPr/>
        </p:nvSpPr>
        <p:spPr bwMode="auto">
          <a:xfrm>
            <a:off x="4500563" y="4725740"/>
            <a:ext cx="2159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71" name="Oval 35"/>
          <p:cNvSpPr>
            <a:spLocks noChangeArrowheads="1"/>
          </p:cNvSpPr>
          <p:nvPr/>
        </p:nvSpPr>
        <p:spPr bwMode="auto">
          <a:xfrm>
            <a:off x="4645025" y="5157540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2772" name="Text Box 36"/>
          <p:cNvSpPr txBox="1">
            <a:spLocks noChangeArrowheads="1"/>
          </p:cNvSpPr>
          <p:nvPr/>
        </p:nvSpPr>
        <p:spPr bwMode="auto">
          <a:xfrm>
            <a:off x="4789488" y="5228977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noch nicht</a:t>
            </a:r>
            <a:br>
              <a:rPr lang="de-DE"/>
            </a:br>
            <a:r>
              <a:rPr lang="de-DE"/>
              <a:t>exploriert</a:t>
            </a:r>
          </a:p>
        </p:txBody>
      </p:sp>
      <p:sp>
        <p:nvSpPr>
          <p:cNvPr id="372773" name="Text Box 37"/>
          <p:cNvSpPr txBox="1">
            <a:spLocks noChangeArrowheads="1"/>
          </p:cNvSpPr>
          <p:nvPr/>
        </p:nvSpPr>
        <p:spPr bwMode="auto">
          <a:xfrm>
            <a:off x="5868988" y="3141415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fertiger Knoten</a:t>
            </a:r>
          </a:p>
        </p:txBody>
      </p:sp>
      <p:sp>
        <p:nvSpPr>
          <p:cNvPr id="372774" name="Line 38"/>
          <p:cNvSpPr>
            <a:spLocks noChangeShapeType="1"/>
          </p:cNvSpPr>
          <p:nvPr/>
        </p:nvSpPr>
        <p:spPr bwMode="auto">
          <a:xfrm flipH="1">
            <a:off x="5437188" y="3428752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75" name="Line 39"/>
          <p:cNvSpPr>
            <a:spLocks noChangeShapeType="1"/>
          </p:cNvSpPr>
          <p:nvPr/>
        </p:nvSpPr>
        <p:spPr bwMode="auto">
          <a:xfrm>
            <a:off x="4716463" y="4076452"/>
            <a:ext cx="503237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2776" name="Oval 40"/>
          <p:cNvSpPr>
            <a:spLocks noChangeArrowheads="1"/>
          </p:cNvSpPr>
          <p:nvPr/>
        </p:nvSpPr>
        <p:spPr bwMode="auto">
          <a:xfrm>
            <a:off x="5219700" y="4293940"/>
            <a:ext cx="144463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9640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1EB-A7F3-E642-9E4A-BF43CF244FF7}" type="slidenum">
              <a:rPr lang="de-DE"/>
              <a:pPr/>
              <a:t>31</a:t>
            </a:fld>
            <a:endParaRPr lang="de-DE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Beweis über vollständige Induktion.</a:t>
            </a:r>
          </a:p>
          <a:p>
            <a:r>
              <a:rPr lang="de-DE"/>
              <a:t>Anfangs gelten alle Invarianten</a:t>
            </a:r>
          </a:p>
          <a:p>
            <a:r>
              <a:rPr lang="de-DE"/>
              <a:t>Fall 4: Kante zu nicht exploriertem Knoten</a:t>
            </a:r>
          </a:p>
          <a:p>
            <a:endParaRPr lang="de-DE"/>
          </a:p>
        </p:txBody>
      </p:sp>
      <p:sp>
        <p:nvSpPr>
          <p:cNvPr id="373764" name="Oval 4"/>
          <p:cNvSpPr>
            <a:spLocks noChangeArrowheads="1"/>
          </p:cNvSpPr>
          <p:nvPr/>
        </p:nvSpPr>
        <p:spPr bwMode="auto">
          <a:xfrm>
            <a:off x="1331913" y="4292352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65" name="Oval 5"/>
          <p:cNvSpPr>
            <a:spLocks noChangeArrowheads="1"/>
          </p:cNvSpPr>
          <p:nvPr/>
        </p:nvSpPr>
        <p:spPr bwMode="auto">
          <a:xfrm>
            <a:off x="1979613" y="3860552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66" name="Oval 6"/>
          <p:cNvSpPr>
            <a:spLocks noChangeArrowheads="1"/>
          </p:cNvSpPr>
          <p:nvPr/>
        </p:nvSpPr>
        <p:spPr bwMode="auto">
          <a:xfrm>
            <a:off x="2484438" y="4292352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67" name="Oval 7"/>
          <p:cNvSpPr>
            <a:spLocks noChangeArrowheads="1"/>
          </p:cNvSpPr>
          <p:nvPr/>
        </p:nvSpPr>
        <p:spPr bwMode="auto">
          <a:xfrm>
            <a:off x="2700338" y="4868615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68" name="Oval 8"/>
          <p:cNvSpPr>
            <a:spLocks noChangeArrowheads="1"/>
          </p:cNvSpPr>
          <p:nvPr/>
        </p:nvSpPr>
        <p:spPr bwMode="auto">
          <a:xfrm>
            <a:off x="3421063" y="4724152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69" name="Line 9"/>
          <p:cNvSpPr>
            <a:spLocks noChangeShapeType="1"/>
          </p:cNvSpPr>
          <p:nvPr/>
        </p:nvSpPr>
        <p:spPr bwMode="auto">
          <a:xfrm flipV="1">
            <a:off x="1476375" y="4005015"/>
            <a:ext cx="503238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70" name="Line 10"/>
          <p:cNvSpPr>
            <a:spLocks noChangeShapeType="1"/>
          </p:cNvSpPr>
          <p:nvPr/>
        </p:nvSpPr>
        <p:spPr bwMode="auto">
          <a:xfrm>
            <a:off x="2124075" y="4005015"/>
            <a:ext cx="360363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71" name="Line 11"/>
          <p:cNvSpPr>
            <a:spLocks noChangeShapeType="1"/>
          </p:cNvSpPr>
          <p:nvPr/>
        </p:nvSpPr>
        <p:spPr bwMode="auto">
          <a:xfrm>
            <a:off x="2628900" y="4436815"/>
            <a:ext cx="14287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72" name="Line 12"/>
          <p:cNvSpPr>
            <a:spLocks noChangeShapeType="1"/>
          </p:cNvSpPr>
          <p:nvPr/>
        </p:nvSpPr>
        <p:spPr bwMode="auto">
          <a:xfrm flipV="1">
            <a:off x="2844800" y="4797177"/>
            <a:ext cx="576263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73" name="Line 13"/>
          <p:cNvSpPr>
            <a:spLocks noChangeShapeType="1"/>
          </p:cNvSpPr>
          <p:nvPr/>
        </p:nvSpPr>
        <p:spPr bwMode="auto">
          <a:xfrm flipV="1">
            <a:off x="3563938" y="4652715"/>
            <a:ext cx="792162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74" name="Line 14"/>
          <p:cNvSpPr>
            <a:spLocks noChangeShapeType="1"/>
          </p:cNvSpPr>
          <p:nvPr/>
        </p:nvSpPr>
        <p:spPr bwMode="auto">
          <a:xfrm flipV="1">
            <a:off x="2124075" y="3644652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75" name="Oval 15"/>
          <p:cNvSpPr>
            <a:spLocks noChangeArrowheads="1"/>
          </p:cNvSpPr>
          <p:nvPr/>
        </p:nvSpPr>
        <p:spPr bwMode="auto">
          <a:xfrm>
            <a:off x="2484438" y="2996952"/>
            <a:ext cx="2016125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geschlossene</a:t>
            </a:r>
            <a:br>
              <a:rPr lang="de-DE"/>
            </a:br>
            <a:r>
              <a:rPr lang="de-DE"/>
              <a:t>ZHK</a:t>
            </a:r>
          </a:p>
        </p:txBody>
      </p:sp>
      <p:sp>
        <p:nvSpPr>
          <p:cNvPr id="373776" name="Oval 16"/>
          <p:cNvSpPr>
            <a:spLocks noChangeArrowheads="1"/>
          </p:cNvSpPr>
          <p:nvPr/>
        </p:nvSpPr>
        <p:spPr bwMode="auto">
          <a:xfrm>
            <a:off x="2197100" y="4005015"/>
            <a:ext cx="1582738" cy="1295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77" name="Oval 17"/>
          <p:cNvSpPr>
            <a:spLocks noChangeArrowheads="1"/>
          </p:cNvSpPr>
          <p:nvPr/>
        </p:nvSpPr>
        <p:spPr bwMode="auto">
          <a:xfrm rot="-1165313">
            <a:off x="3978275" y="3622427"/>
            <a:ext cx="1873250" cy="12239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78" name="Oval 18"/>
          <p:cNvSpPr>
            <a:spLocks noChangeArrowheads="1"/>
          </p:cNvSpPr>
          <p:nvPr/>
        </p:nvSpPr>
        <p:spPr bwMode="auto">
          <a:xfrm>
            <a:off x="1908175" y="3789115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79" name="Oval 19"/>
          <p:cNvSpPr>
            <a:spLocks noChangeArrowheads="1"/>
          </p:cNvSpPr>
          <p:nvPr/>
        </p:nvSpPr>
        <p:spPr bwMode="auto">
          <a:xfrm>
            <a:off x="1260475" y="4220915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80" name="Text Box 20"/>
          <p:cNvSpPr txBox="1">
            <a:spLocks noChangeArrowheads="1"/>
          </p:cNvSpPr>
          <p:nvPr/>
        </p:nvSpPr>
        <p:spPr bwMode="auto">
          <a:xfrm>
            <a:off x="2176463" y="5465515"/>
            <a:ext cx="180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Repräsentanten</a:t>
            </a:r>
          </a:p>
        </p:txBody>
      </p:sp>
      <p:sp>
        <p:nvSpPr>
          <p:cNvPr id="373781" name="Line 21"/>
          <p:cNvSpPr>
            <a:spLocks noChangeShapeType="1"/>
          </p:cNvSpPr>
          <p:nvPr/>
        </p:nvSpPr>
        <p:spPr bwMode="auto">
          <a:xfrm flipH="1" flipV="1">
            <a:off x="1547813" y="4652715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82" name="Line 22"/>
          <p:cNvSpPr>
            <a:spLocks noChangeShapeType="1"/>
          </p:cNvSpPr>
          <p:nvPr/>
        </p:nvSpPr>
        <p:spPr bwMode="auto">
          <a:xfrm flipH="1" flipV="1">
            <a:off x="2052638" y="4220915"/>
            <a:ext cx="2159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83" name="Line 23"/>
          <p:cNvSpPr>
            <a:spLocks noChangeShapeType="1"/>
          </p:cNvSpPr>
          <p:nvPr/>
        </p:nvSpPr>
        <p:spPr bwMode="auto">
          <a:xfrm flipV="1">
            <a:off x="2484438" y="4581277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84" name="Line 24"/>
          <p:cNvSpPr>
            <a:spLocks noChangeShapeType="1"/>
          </p:cNvSpPr>
          <p:nvPr/>
        </p:nvSpPr>
        <p:spPr bwMode="auto">
          <a:xfrm flipV="1">
            <a:off x="3708400" y="4797177"/>
            <a:ext cx="5762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85" name="Line 25"/>
          <p:cNvSpPr>
            <a:spLocks noChangeShapeType="1"/>
          </p:cNvSpPr>
          <p:nvPr/>
        </p:nvSpPr>
        <p:spPr bwMode="auto">
          <a:xfrm>
            <a:off x="5672138" y="4562227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86" name="Text Box 26"/>
          <p:cNvSpPr txBox="1">
            <a:spLocks noChangeArrowheads="1"/>
          </p:cNvSpPr>
          <p:nvPr/>
        </p:nvSpPr>
        <p:spPr bwMode="auto">
          <a:xfrm>
            <a:off x="6156325" y="4941640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offene ZHK</a:t>
            </a:r>
          </a:p>
        </p:txBody>
      </p:sp>
      <p:sp>
        <p:nvSpPr>
          <p:cNvPr id="373787" name="Oval 27"/>
          <p:cNvSpPr>
            <a:spLocks noChangeArrowheads="1"/>
          </p:cNvSpPr>
          <p:nvPr/>
        </p:nvSpPr>
        <p:spPr bwMode="auto">
          <a:xfrm>
            <a:off x="4356100" y="4581277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88" name="Oval 28"/>
          <p:cNvSpPr>
            <a:spLocks noChangeArrowheads="1"/>
          </p:cNvSpPr>
          <p:nvPr/>
        </p:nvSpPr>
        <p:spPr bwMode="auto">
          <a:xfrm>
            <a:off x="4573588" y="3933577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89" name="Oval 29"/>
          <p:cNvSpPr>
            <a:spLocks noChangeArrowheads="1"/>
          </p:cNvSpPr>
          <p:nvPr/>
        </p:nvSpPr>
        <p:spPr bwMode="auto">
          <a:xfrm>
            <a:off x="5221288" y="3789115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90" name="Line 30"/>
          <p:cNvSpPr>
            <a:spLocks noChangeShapeType="1"/>
          </p:cNvSpPr>
          <p:nvPr/>
        </p:nvSpPr>
        <p:spPr bwMode="auto">
          <a:xfrm flipV="1">
            <a:off x="4429125" y="4078040"/>
            <a:ext cx="21590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91" name="Line 31"/>
          <p:cNvSpPr>
            <a:spLocks noChangeShapeType="1"/>
          </p:cNvSpPr>
          <p:nvPr/>
        </p:nvSpPr>
        <p:spPr bwMode="auto">
          <a:xfrm flipV="1">
            <a:off x="4716463" y="3862140"/>
            <a:ext cx="504825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92" name="Line 32"/>
          <p:cNvSpPr>
            <a:spLocks noChangeShapeType="1"/>
          </p:cNvSpPr>
          <p:nvPr/>
        </p:nvSpPr>
        <p:spPr bwMode="auto">
          <a:xfrm flipH="1" flipV="1">
            <a:off x="4789488" y="4078040"/>
            <a:ext cx="13684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93" name="Text Box 33"/>
          <p:cNvSpPr txBox="1">
            <a:spLocks noChangeArrowheads="1"/>
          </p:cNvSpPr>
          <p:nvPr/>
        </p:nvSpPr>
        <p:spPr bwMode="auto">
          <a:xfrm>
            <a:off x="6229350" y="4005015"/>
            <a:ext cx="183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aktueller Knoten</a:t>
            </a:r>
          </a:p>
        </p:txBody>
      </p:sp>
      <p:sp>
        <p:nvSpPr>
          <p:cNvPr id="373794" name="Line 34"/>
          <p:cNvSpPr>
            <a:spLocks noChangeShapeType="1"/>
          </p:cNvSpPr>
          <p:nvPr/>
        </p:nvSpPr>
        <p:spPr bwMode="auto">
          <a:xfrm>
            <a:off x="4500563" y="4725740"/>
            <a:ext cx="2159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95" name="Oval 35"/>
          <p:cNvSpPr>
            <a:spLocks noChangeArrowheads="1"/>
          </p:cNvSpPr>
          <p:nvPr/>
        </p:nvSpPr>
        <p:spPr bwMode="auto">
          <a:xfrm>
            <a:off x="4645025" y="5157540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796" name="Text Box 36"/>
          <p:cNvSpPr txBox="1">
            <a:spLocks noChangeArrowheads="1"/>
          </p:cNvSpPr>
          <p:nvPr/>
        </p:nvSpPr>
        <p:spPr bwMode="auto">
          <a:xfrm>
            <a:off x="4789488" y="5228977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noch nicht</a:t>
            </a:r>
            <a:br>
              <a:rPr lang="de-DE"/>
            </a:br>
            <a:r>
              <a:rPr lang="de-DE"/>
              <a:t>exploriert</a:t>
            </a:r>
          </a:p>
        </p:txBody>
      </p:sp>
      <p:sp>
        <p:nvSpPr>
          <p:cNvPr id="373797" name="Text Box 37"/>
          <p:cNvSpPr txBox="1">
            <a:spLocks noChangeArrowheads="1"/>
          </p:cNvSpPr>
          <p:nvPr/>
        </p:nvSpPr>
        <p:spPr bwMode="auto">
          <a:xfrm>
            <a:off x="5868988" y="3141415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fertiger Knoten</a:t>
            </a:r>
          </a:p>
        </p:txBody>
      </p:sp>
      <p:sp>
        <p:nvSpPr>
          <p:cNvPr id="373798" name="Line 38"/>
          <p:cNvSpPr>
            <a:spLocks noChangeShapeType="1"/>
          </p:cNvSpPr>
          <p:nvPr/>
        </p:nvSpPr>
        <p:spPr bwMode="auto">
          <a:xfrm flipH="1">
            <a:off x="5437188" y="3428752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799" name="Line 39"/>
          <p:cNvSpPr>
            <a:spLocks noChangeShapeType="1"/>
          </p:cNvSpPr>
          <p:nvPr/>
        </p:nvSpPr>
        <p:spPr bwMode="auto">
          <a:xfrm flipV="1">
            <a:off x="4643438" y="3357315"/>
            <a:ext cx="433387" cy="5762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3800" name="Oval 40"/>
          <p:cNvSpPr>
            <a:spLocks noChangeArrowheads="1"/>
          </p:cNvSpPr>
          <p:nvPr/>
        </p:nvSpPr>
        <p:spPr bwMode="auto">
          <a:xfrm>
            <a:off x="5076825" y="3212852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3801" name="Oval 41"/>
          <p:cNvSpPr>
            <a:spLocks noChangeArrowheads="1"/>
          </p:cNvSpPr>
          <p:nvPr/>
        </p:nvSpPr>
        <p:spPr bwMode="auto">
          <a:xfrm>
            <a:off x="5003800" y="3141415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64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80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1275-0A43-3F40-A81C-864DB4443D39}" type="slidenum">
              <a:rPr lang="de-DE"/>
              <a:pPr/>
              <a:t>32</a:t>
            </a:fld>
            <a:endParaRPr lang="de-DE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Beweis über vollständige Induktion.</a:t>
            </a:r>
          </a:p>
          <a:p>
            <a:r>
              <a:rPr lang="de-DE"/>
              <a:t>Anfangs gelten alle Invarianten</a:t>
            </a:r>
          </a:p>
          <a:p>
            <a:r>
              <a:rPr lang="de-DE"/>
              <a:t>Fall 5: Knoten exploriert</a:t>
            </a:r>
          </a:p>
          <a:p>
            <a:endParaRPr lang="de-DE"/>
          </a:p>
        </p:txBody>
      </p:sp>
      <p:sp>
        <p:nvSpPr>
          <p:cNvPr id="374788" name="Oval 4"/>
          <p:cNvSpPr>
            <a:spLocks noChangeArrowheads="1"/>
          </p:cNvSpPr>
          <p:nvPr/>
        </p:nvSpPr>
        <p:spPr bwMode="auto">
          <a:xfrm>
            <a:off x="1331913" y="42203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789" name="Oval 5"/>
          <p:cNvSpPr>
            <a:spLocks noChangeArrowheads="1"/>
          </p:cNvSpPr>
          <p:nvPr/>
        </p:nvSpPr>
        <p:spPr bwMode="auto">
          <a:xfrm>
            <a:off x="1979613" y="37885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790" name="Oval 6"/>
          <p:cNvSpPr>
            <a:spLocks noChangeArrowheads="1"/>
          </p:cNvSpPr>
          <p:nvPr/>
        </p:nvSpPr>
        <p:spPr bwMode="auto">
          <a:xfrm>
            <a:off x="2484438" y="42203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791" name="Oval 7"/>
          <p:cNvSpPr>
            <a:spLocks noChangeArrowheads="1"/>
          </p:cNvSpPr>
          <p:nvPr/>
        </p:nvSpPr>
        <p:spPr bwMode="auto">
          <a:xfrm>
            <a:off x="2700338" y="4796607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792" name="Oval 8"/>
          <p:cNvSpPr>
            <a:spLocks noChangeArrowheads="1"/>
          </p:cNvSpPr>
          <p:nvPr/>
        </p:nvSpPr>
        <p:spPr bwMode="auto">
          <a:xfrm>
            <a:off x="3421063" y="46521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793" name="Line 9"/>
          <p:cNvSpPr>
            <a:spLocks noChangeShapeType="1"/>
          </p:cNvSpPr>
          <p:nvPr/>
        </p:nvSpPr>
        <p:spPr bwMode="auto">
          <a:xfrm flipV="1">
            <a:off x="1476375" y="3933007"/>
            <a:ext cx="503238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794" name="Line 10"/>
          <p:cNvSpPr>
            <a:spLocks noChangeShapeType="1"/>
          </p:cNvSpPr>
          <p:nvPr/>
        </p:nvSpPr>
        <p:spPr bwMode="auto">
          <a:xfrm>
            <a:off x="2124075" y="3933007"/>
            <a:ext cx="360363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795" name="Line 11"/>
          <p:cNvSpPr>
            <a:spLocks noChangeShapeType="1"/>
          </p:cNvSpPr>
          <p:nvPr/>
        </p:nvSpPr>
        <p:spPr bwMode="auto">
          <a:xfrm>
            <a:off x="2628900" y="4364807"/>
            <a:ext cx="14287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796" name="Line 12"/>
          <p:cNvSpPr>
            <a:spLocks noChangeShapeType="1"/>
          </p:cNvSpPr>
          <p:nvPr/>
        </p:nvSpPr>
        <p:spPr bwMode="auto">
          <a:xfrm flipV="1">
            <a:off x="2844800" y="4725169"/>
            <a:ext cx="576263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797" name="Line 13"/>
          <p:cNvSpPr>
            <a:spLocks noChangeShapeType="1"/>
          </p:cNvSpPr>
          <p:nvPr/>
        </p:nvSpPr>
        <p:spPr bwMode="auto">
          <a:xfrm flipV="1">
            <a:off x="3563938" y="4580707"/>
            <a:ext cx="792162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798" name="Line 14"/>
          <p:cNvSpPr>
            <a:spLocks noChangeShapeType="1"/>
          </p:cNvSpPr>
          <p:nvPr/>
        </p:nvSpPr>
        <p:spPr bwMode="auto">
          <a:xfrm flipV="1">
            <a:off x="2124075" y="3572644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799" name="Oval 15"/>
          <p:cNvSpPr>
            <a:spLocks noChangeArrowheads="1"/>
          </p:cNvSpPr>
          <p:nvPr/>
        </p:nvSpPr>
        <p:spPr bwMode="auto">
          <a:xfrm>
            <a:off x="2484438" y="2924944"/>
            <a:ext cx="2016125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geschlossene</a:t>
            </a:r>
            <a:br>
              <a:rPr lang="de-DE"/>
            </a:br>
            <a:r>
              <a:rPr lang="de-DE"/>
              <a:t>ZHK</a:t>
            </a:r>
          </a:p>
        </p:txBody>
      </p:sp>
      <p:sp>
        <p:nvSpPr>
          <p:cNvPr id="374800" name="Oval 16"/>
          <p:cNvSpPr>
            <a:spLocks noChangeArrowheads="1"/>
          </p:cNvSpPr>
          <p:nvPr/>
        </p:nvSpPr>
        <p:spPr bwMode="auto">
          <a:xfrm>
            <a:off x="2197100" y="3933007"/>
            <a:ext cx="1582738" cy="1295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801" name="Oval 17"/>
          <p:cNvSpPr>
            <a:spLocks noChangeArrowheads="1"/>
          </p:cNvSpPr>
          <p:nvPr/>
        </p:nvSpPr>
        <p:spPr bwMode="auto">
          <a:xfrm rot="-1165313">
            <a:off x="3978275" y="3550419"/>
            <a:ext cx="1873250" cy="12239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802" name="Oval 18"/>
          <p:cNvSpPr>
            <a:spLocks noChangeArrowheads="1"/>
          </p:cNvSpPr>
          <p:nvPr/>
        </p:nvSpPr>
        <p:spPr bwMode="auto">
          <a:xfrm>
            <a:off x="1908175" y="3717107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803" name="Oval 19"/>
          <p:cNvSpPr>
            <a:spLocks noChangeArrowheads="1"/>
          </p:cNvSpPr>
          <p:nvPr/>
        </p:nvSpPr>
        <p:spPr bwMode="auto">
          <a:xfrm>
            <a:off x="1260475" y="4148907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804" name="Text Box 20"/>
          <p:cNvSpPr txBox="1">
            <a:spLocks noChangeArrowheads="1"/>
          </p:cNvSpPr>
          <p:nvPr/>
        </p:nvSpPr>
        <p:spPr bwMode="auto">
          <a:xfrm>
            <a:off x="2176463" y="5393507"/>
            <a:ext cx="180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Repräsentanten</a:t>
            </a:r>
          </a:p>
        </p:txBody>
      </p:sp>
      <p:sp>
        <p:nvSpPr>
          <p:cNvPr id="374805" name="Line 21"/>
          <p:cNvSpPr>
            <a:spLocks noChangeShapeType="1"/>
          </p:cNvSpPr>
          <p:nvPr/>
        </p:nvSpPr>
        <p:spPr bwMode="auto">
          <a:xfrm flipH="1" flipV="1">
            <a:off x="1547813" y="4580707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06" name="Line 22"/>
          <p:cNvSpPr>
            <a:spLocks noChangeShapeType="1"/>
          </p:cNvSpPr>
          <p:nvPr/>
        </p:nvSpPr>
        <p:spPr bwMode="auto">
          <a:xfrm flipH="1" flipV="1">
            <a:off x="2052638" y="4148907"/>
            <a:ext cx="2159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07" name="Line 23"/>
          <p:cNvSpPr>
            <a:spLocks noChangeShapeType="1"/>
          </p:cNvSpPr>
          <p:nvPr/>
        </p:nvSpPr>
        <p:spPr bwMode="auto">
          <a:xfrm flipV="1">
            <a:off x="2484438" y="4509269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08" name="Line 24"/>
          <p:cNvSpPr>
            <a:spLocks noChangeShapeType="1"/>
          </p:cNvSpPr>
          <p:nvPr/>
        </p:nvSpPr>
        <p:spPr bwMode="auto">
          <a:xfrm flipV="1">
            <a:off x="3708400" y="4725169"/>
            <a:ext cx="5762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09" name="Line 25"/>
          <p:cNvSpPr>
            <a:spLocks noChangeShapeType="1"/>
          </p:cNvSpPr>
          <p:nvPr/>
        </p:nvSpPr>
        <p:spPr bwMode="auto">
          <a:xfrm>
            <a:off x="5672138" y="4490219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10" name="Text Box 26"/>
          <p:cNvSpPr txBox="1">
            <a:spLocks noChangeArrowheads="1"/>
          </p:cNvSpPr>
          <p:nvPr/>
        </p:nvSpPr>
        <p:spPr bwMode="auto">
          <a:xfrm>
            <a:off x="6156325" y="4869632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offene ZHK</a:t>
            </a:r>
          </a:p>
        </p:txBody>
      </p:sp>
      <p:sp>
        <p:nvSpPr>
          <p:cNvPr id="374811" name="Oval 27"/>
          <p:cNvSpPr>
            <a:spLocks noChangeArrowheads="1"/>
          </p:cNvSpPr>
          <p:nvPr/>
        </p:nvSpPr>
        <p:spPr bwMode="auto">
          <a:xfrm>
            <a:off x="4356100" y="4509269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812" name="Oval 28"/>
          <p:cNvSpPr>
            <a:spLocks noChangeArrowheads="1"/>
          </p:cNvSpPr>
          <p:nvPr/>
        </p:nvSpPr>
        <p:spPr bwMode="auto">
          <a:xfrm>
            <a:off x="4573588" y="3861569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813" name="Oval 29"/>
          <p:cNvSpPr>
            <a:spLocks noChangeArrowheads="1"/>
          </p:cNvSpPr>
          <p:nvPr/>
        </p:nvSpPr>
        <p:spPr bwMode="auto">
          <a:xfrm>
            <a:off x="5221288" y="3717107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814" name="Line 30"/>
          <p:cNvSpPr>
            <a:spLocks noChangeShapeType="1"/>
          </p:cNvSpPr>
          <p:nvPr/>
        </p:nvSpPr>
        <p:spPr bwMode="auto">
          <a:xfrm flipV="1">
            <a:off x="4429125" y="4006032"/>
            <a:ext cx="215900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15" name="Line 31"/>
          <p:cNvSpPr>
            <a:spLocks noChangeShapeType="1"/>
          </p:cNvSpPr>
          <p:nvPr/>
        </p:nvSpPr>
        <p:spPr bwMode="auto">
          <a:xfrm flipV="1">
            <a:off x="4716463" y="3790132"/>
            <a:ext cx="504825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16" name="Line 32"/>
          <p:cNvSpPr>
            <a:spLocks noChangeShapeType="1"/>
          </p:cNvSpPr>
          <p:nvPr/>
        </p:nvSpPr>
        <p:spPr bwMode="auto">
          <a:xfrm flipH="1" flipV="1">
            <a:off x="4789488" y="4006032"/>
            <a:ext cx="13684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17" name="Text Box 33"/>
          <p:cNvSpPr txBox="1">
            <a:spLocks noChangeArrowheads="1"/>
          </p:cNvSpPr>
          <p:nvPr/>
        </p:nvSpPr>
        <p:spPr bwMode="auto">
          <a:xfrm>
            <a:off x="6229350" y="3933007"/>
            <a:ext cx="183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aktueller Knoten</a:t>
            </a:r>
          </a:p>
        </p:txBody>
      </p:sp>
      <p:sp>
        <p:nvSpPr>
          <p:cNvPr id="374818" name="Line 34"/>
          <p:cNvSpPr>
            <a:spLocks noChangeShapeType="1"/>
          </p:cNvSpPr>
          <p:nvPr/>
        </p:nvSpPr>
        <p:spPr bwMode="auto">
          <a:xfrm>
            <a:off x="4500563" y="4653732"/>
            <a:ext cx="2159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19" name="Oval 35"/>
          <p:cNvSpPr>
            <a:spLocks noChangeArrowheads="1"/>
          </p:cNvSpPr>
          <p:nvPr/>
        </p:nvSpPr>
        <p:spPr bwMode="auto">
          <a:xfrm>
            <a:off x="4645025" y="5085532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4820" name="Text Box 36"/>
          <p:cNvSpPr txBox="1">
            <a:spLocks noChangeArrowheads="1"/>
          </p:cNvSpPr>
          <p:nvPr/>
        </p:nvSpPr>
        <p:spPr bwMode="auto">
          <a:xfrm>
            <a:off x="4789488" y="5156969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noch nicht</a:t>
            </a:r>
            <a:br>
              <a:rPr lang="de-DE"/>
            </a:br>
            <a:r>
              <a:rPr lang="de-DE"/>
              <a:t>exploriert</a:t>
            </a:r>
          </a:p>
        </p:txBody>
      </p:sp>
      <p:sp>
        <p:nvSpPr>
          <p:cNvPr id="374821" name="Text Box 37"/>
          <p:cNvSpPr txBox="1">
            <a:spLocks noChangeArrowheads="1"/>
          </p:cNvSpPr>
          <p:nvPr/>
        </p:nvSpPr>
        <p:spPr bwMode="auto">
          <a:xfrm>
            <a:off x="5868988" y="3069407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fertiger Knoten</a:t>
            </a:r>
          </a:p>
        </p:txBody>
      </p:sp>
      <p:sp>
        <p:nvSpPr>
          <p:cNvPr id="374822" name="Line 38"/>
          <p:cNvSpPr>
            <a:spLocks noChangeShapeType="1"/>
          </p:cNvSpPr>
          <p:nvPr/>
        </p:nvSpPr>
        <p:spPr bwMode="auto">
          <a:xfrm flipH="1">
            <a:off x="5437188" y="3356744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4823" name="Line 39"/>
          <p:cNvSpPr>
            <a:spLocks noChangeShapeType="1"/>
          </p:cNvSpPr>
          <p:nvPr/>
        </p:nvSpPr>
        <p:spPr bwMode="auto">
          <a:xfrm flipH="1">
            <a:off x="4643438" y="4077469"/>
            <a:ext cx="15128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77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748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748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748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748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816" grpId="0" animBg="1"/>
      <p:bldP spid="3748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DF8F-81BB-034C-BBAC-EA9265CD25CE}" type="slidenum">
              <a:rPr lang="de-DE"/>
              <a:pPr/>
              <a:t>33</a:t>
            </a:fld>
            <a:endParaRPr lang="de-DE"/>
          </a:p>
        </p:txBody>
      </p:sp>
      <p:sp>
        <p:nvSpPr>
          <p:cNvPr id="375810" name="Oval 2"/>
          <p:cNvSpPr>
            <a:spLocks noChangeArrowheads="1"/>
          </p:cNvSpPr>
          <p:nvPr/>
        </p:nvSpPr>
        <p:spPr bwMode="auto">
          <a:xfrm rot="-1165313">
            <a:off x="3995738" y="3572644"/>
            <a:ext cx="1873250" cy="1223963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758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Beweis über vollständige Induktion.</a:t>
            </a:r>
          </a:p>
          <a:p>
            <a:r>
              <a:rPr lang="de-DE"/>
              <a:t>Anfangs gelten alle Invarianten</a:t>
            </a:r>
          </a:p>
          <a:p>
            <a:r>
              <a:rPr lang="de-DE"/>
              <a:t>Fall 5: Knoten exploriert</a:t>
            </a:r>
          </a:p>
          <a:p>
            <a:endParaRPr lang="de-DE"/>
          </a:p>
        </p:txBody>
      </p:sp>
      <p:sp>
        <p:nvSpPr>
          <p:cNvPr id="375813" name="Oval 5"/>
          <p:cNvSpPr>
            <a:spLocks noChangeArrowheads="1"/>
          </p:cNvSpPr>
          <p:nvPr/>
        </p:nvSpPr>
        <p:spPr bwMode="auto">
          <a:xfrm>
            <a:off x="1331913" y="42203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14" name="Oval 6"/>
          <p:cNvSpPr>
            <a:spLocks noChangeArrowheads="1"/>
          </p:cNvSpPr>
          <p:nvPr/>
        </p:nvSpPr>
        <p:spPr bwMode="auto">
          <a:xfrm>
            <a:off x="1979613" y="37885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15" name="Oval 7"/>
          <p:cNvSpPr>
            <a:spLocks noChangeArrowheads="1"/>
          </p:cNvSpPr>
          <p:nvPr/>
        </p:nvSpPr>
        <p:spPr bwMode="auto">
          <a:xfrm>
            <a:off x="2484438" y="42203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16" name="Oval 8"/>
          <p:cNvSpPr>
            <a:spLocks noChangeArrowheads="1"/>
          </p:cNvSpPr>
          <p:nvPr/>
        </p:nvSpPr>
        <p:spPr bwMode="auto">
          <a:xfrm>
            <a:off x="2700338" y="4796607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17" name="Oval 9"/>
          <p:cNvSpPr>
            <a:spLocks noChangeArrowheads="1"/>
          </p:cNvSpPr>
          <p:nvPr/>
        </p:nvSpPr>
        <p:spPr bwMode="auto">
          <a:xfrm>
            <a:off x="3421063" y="4652144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18" name="Line 10"/>
          <p:cNvSpPr>
            <a:spLocks noChangeShapeType="1"/>
          </p:cNvSpPr>
          <p:nvPr/>
        </p:nvSpPr>
        <p:spPr bwMode="auto">
          <a:xfrm flipV="1">
            <a:off x="1476375" y="3933007"/>
            <a:ext cx="503238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19" name="Line 11"/>
          <p:cNvSpPr>
            <a:spLocks noChangeShapeType="1"/>
          </p:cNvSpPr>
          <p:nvPr/>
        </p:nvSpPr>
        <p:spPr bwMode="auto">
          <a:xfrm>
            <a:off x="2124075" y="3933007"/>
            <a:ext cx="360363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20" name="Line 12"/>
          <p:cNvSpPr>
            <a:spLocks noChangeShapeType="1"/>
          </p:cNvSpPr>
          <p:nvPr/>
        </p:nvSpPr>
        <p:spPr bwMode="auto">
          <a:xfrm>
            <a:off x="2628900" y="4364807"/>
            <a:ext cx="14287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21" name="Line 13"/>
          <p:cNvSpPr>
            <a:spLocks noChangeShapeType="1"/>
          </p:cNvSpPr>
          <p:nvPr/>
        </p:nvSpPr>
        <p:spPr bwMode="auto">
          <a:xfrm flipV="1">
            <a:off x="2844800" y="4725169"/>
            <a:ext cx="576263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22" name="Line 14"/>
          <p:cNvSpPr>
            <a:spLocks noChangeShapeType="1"/>
          </p:cNvSpPr>
          <p:nvPr/>
        </p:nvSpPr>
        <p:spPr bwMode="auto">
          <a:xfrm flipV="1">
            <a:off x="3563938" y="4580707"/>
            <a:ext cx="792162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23" name="Line 15"/>
          <p:cNvSpPr>
            <a:spLocks noChangeShapeType="1"/>
          </p:cNvSpPr>
          <p:nvPr/>
        </p:nvSpPr>
        <p:spPr bwMode="auto">
          <a:xfrm flipV="1">
            <a:off x="2124075" y="3572644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24" name="Oval 16"/>
          <p:cNvSpPr>
            <a:spLocks noChangeArrowheads="1"/>
          </p:cNvSpPr>
          <p:nvPr/>
        </p:nvSpPr>
        <p:spPr bwMode="auto">
          <a:xfrm>
            <a:off x="2484438" y="2924944"/>
            <a:ext cx="2016125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geschlossene</a:t>
            </a:r>
            <a:br>
              <a:rPr lang="de-DE"/>
            </a:br>
            <a:r>
              <a:rPr lang="de-DE"/>
              <a:t>ZHK</a:t>
            </a:r>
          </a:p>
        </p:txBody>
      </p:sp>
      <p:sp>
        <p:nvSpPr>
          <p:cNvPr id="375825" name="Oval 17"/>
          <p:cNvSpPr>
            <a:spLocks noChangeArrowheads="1"/>
          </p:cNvSpPr>
          <p:nvPr/>
        </p:nvSpPr>
        <p:spPr bwMode="auto">
          <a:xfrm>
            <a:off x="2197100" y="3933007"/>
            <a:ext cx="1582738" cy="1295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26" name="Oval 18"/>
          <p:cNvSpPr>
            <a:spLocks noChangeArrowheads="1"/>
          </p:cNvSpPr>
          <p:nvPr/>
        </p:nvSpPr>
        <p:spPr bwMode="auto">
          <a:xfrm rot="-1165313">
            <a:off x="3978275" y="3550419"/>
            <a:ext cx="1873250" cy="12239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27" name="Oval 19"/>
          <p:cNvSpPr>
            <a:spLocks noChangeArrowheads="1"/>
          </p:cNvSpPr>
          <p:nvPr/>
        </p:nvSpPr>
        <p:spPr bwMode="auto">
          <a:xfrm>
            <a:off x="1908175" y="3717107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28" name="Oval 20"/>
          <p:cNvSpPr>
            <a:spLocks noChangeArrowheads="1"/>
          </p:cNvSpPr>
          <p:nvPr/>
        </p:nvSpPr>
        <p:spPr bwMode="auto">
          <a:xfrm>
            <a:off x="1260475" y="4148907"/>
            <a:ext cx="288925" cy="2873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29" name="Text Box 21"/>
          <p:cNvSpPr txBox="1">
            <a:spLocks noChangeArrowheads="1"/>
          </p:cNvSpPr>
          <p:nvPr/>
        </p:nvSpPr>
        <p:spPr bwMode="auto">
          <a:xfrm>
            <a:off x="2176463" y="5393507"/>
            <a:ext cx="180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Repräsentanten</a:t>
            </a:r>
          </a:p>
        </p:txBody>
      </p:sp>
      <p:sp>
        <p:nvSpPr>
          <p:cNvPr id="375830" name="Line 22"/>
          <p:cNvSpPr>
            <a:spLocks noChangeShapeType="1"/>
          </p:cNvSpPr>
          <p:nvPr/>
        </p:nvSpPr>
        <p:spPr bwMode="auto">
          <a:xfrm flipH="1" flipV="1">
            <a:off x="1547813" y="4580707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31" name="Line 23"/>
          <p:cNvSpPr>
            <a:spLocks noChangeShapeType="1"/>
          </p:cNvSpPr>
          <p:nvPr/>
        </p:nvSpPr>
        <p:spPr bwMode="auto">
          <a:xfrm flipH="1" flipV="1">
            <a:off x="2052638" y="4148907"/>
            <a:ext cx="2159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32" name="Line 24"/>
          <p:cNvSpPr>
            <a:spLocks noChangeShapeType="1"/>
          </p:cNvSpPr>
          <p:nvPr/>
        </p:nvSpPr>
        <p:spPr bwMode="auto">
          <a:xfrm flipV="1">
            <a:off x="2484438" y="4509269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33" name="Line 25"/>
          <p:cNvSpPr>
            <a:spLocks noChangeShapeType="1"/>
          </p:cNvSpPr>
          <p:nvPr/>
        </p:nvSpPr>
        <p:spPr bwMode="auto">
          <a:xfrm flipV="1">
            <a:off x="3708400" y="4725169"/>
            <a:ext cx="5762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34" name="Line 26"/>
          <p:cNvSpPr>
            <a:spLocks noChangeShapeType="1"/>
          </p:cNvSpPr>
          <p:nvPr/>
        </p:nvSpPr>
        <p:spPr bwMode="auto">
          <a:xfrm>
            <a:off x="5672138" y="4490219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35" name="Text Box 27"/>
          <p:cNvSpPr txBox="1">
            <a:spLocks noChangeArrowheads="1"/>
          </p:cNvSpPr>
          <p:nvPr/>
        </p:nvSpPr>
        <p:spPr bwMode="auto">
          <a:xfrm>
            <a:off x="6156325" y="4869632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offene ZHK</a:t>
            </a:r>
          </a:p>
        </p:txBody>
      </p:sp>
      <p:sp>
        <p:nvSpPr>
          <p:cNvPr id="375836" name="Oval 28"/>
          <p:cNvSpPr>
            <a:spLocks noChangeArrowheads="1"/>
          </p:cNvSpPr>
          <p:nvPr/>
        </p:nvSpPr>
        <p:spPr bwMode="auto">
          <a:xfrm>
            <a:off x="4356100" y="4509269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37" name="Oval 29"/>
          <p:cNvSpPr>
            <a:spLocks noChangeArrowheads="1"/>
          </p:cNvSpPr>
          <p:nvPr/>
        </p:nvSpPr>
        <p:spPr bwMode="auto">
          <a:xfrm>
            <a:off x="4573588" y="3861569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38" name="Oval 30"/>
          <p:cNvSpPr>
            <a:spLocks noChangeArrowheads="1"/>
          </p:cNvSpPr>
          <p:nvPr/>
        </p:nvSpPr>
        <p:spPr bwMode="auto">
          <a:xfrm>
            <a:off x="5221288" y="3717107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5839" name="Line 31"/>
          <p:cNvSpPr>
            <a:spLocks noChangeShapeType="1"/>
          </p:cNvSpPr>
          <p:nvPr/>
        </p:nvSpPr>
        <p:spPr bwMode="auto">
          <a:xfrm flipV="1">
            <a:off x="4429125" y="4006032"/>
            <a:ext cx="21590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40" name="Line 32"/>
          <p:cNvSpPr>
            <a:spLocks noChangeShapeType="1"/>
          </p:cNvSpPr>
          <p:nvPr/>
        </p:nvSpPr>
        <p:spPr bwMode="auto">
          <a:xfrm flipV="1">
            <a:off x="4716463" y="3790132"/>
            <a:ext cx="504825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41" name="Text Box 33"/>
          <p:cNvSpPr txBox="1">
            <a:spLocks noChangeArrowheads="1"/>
          </p:cNvSpPr>
          <p:nvPr/>
        </p:nvSpPr>
        <p:spPr bwMode="auto">
          <a:xfrm>
            <a:off x="6229350" y="3933007"/>
            <a:ext cx="183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aktueller Knoten</a:t>
            </a:r>
          </a:p>
        </p:txBody>
      </p:sp>
      <p:sp>
        <p:nvSpPr>
          <p:cNvPr id="375842" name="Text Box 34"/>
          <p:cNvSpPr txBox="1">
            <a:spLocks noChangeArrowheads="1"/>
          </p:cNvSpPr>
          <p:nvPr/>
        </p:nvSpPr>
        <p:spPr bwMode="auto">
          <a:xfrm>
            <a:off x="5868988" y="3069407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fertiger Knoten</a:t>
            </a:r>
          </a:p>
        </p:txBody>
      </p:sp>
      <p:sp>
        <p:nvSpPr>
          <p:cNvPr id="375843" name="Line 35"/>
          <p:cNvSpPr>
            <a:spLocks noChangeShapeType="1"/>
          </p:cNvSpPr>
          <p:nvPr/>
        </p:nvSpPr>
        <p:spPr bwMode="auto">
          <a:xfrm flipH="1">
            <a:off x="5437188" y="3356744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44" name="Line 36"/>
          <p:cNvSpPr>
            <a:spLocks noChangeShapeType="1"/>
          </p:cNvSpPr>
          <p:nvPr/>
        </p:nvSpPr>
        <p:spPr bwMode="auto">
          <a:xfrm flipH="1">
            <a:off x="4643438" y="4077469"/>
            <a:ext cx="15128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45" name="Line 37"/>
          <p:cNvSpPr>
            <a:spLocks noChangeShapeType="1"/>
          </p:cNvSpPr>
          <p:nvPr/>
        </p:nvSpPr>
        <p:spPr bwMode="auto">
          <a:xfrm flipH="1">
            <a:off x="3563938" y="4077469"/>
            <a:ext cx="259238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5846" name="Text Box 38"/>
          <p:cNvSpPr txBox="1">
            <a:spLocks noChangeArrowheads="1"/>
          </p:cNvSpPr>
          <p:nvPr/>
        </p:nvSpPr>
        <p:spPr bwMode="auto">
          <a:xfrm>
            <a:off x="5867400" y="3069407"/>
            <a:ext cx="244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geschlossener Knoten</a:t>
            </a:r>
          </a:p>
        </p:txBody>
      </p:sp>
      <p:sp>
        <p:nvSpPr>
          <p:cNvPr id="375847" name="Text Box 39"/>
          <p:cNvSpPr txBox="1">
            <a:spLocks noChangeArrowheads="1"/>
          </p:cNvSpPr>
          <p:nvPr/>
        </p:nvSpPr>
        <p:spPr bwMode="auto">
          <a:xfrm>
            <a:off x="6084888" y="4869632"/>
            <a:ext cx="210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geschlossene ZHK</a:t>
            </a:r>
          </a:p>
        </p:txBody>
      </p:sp>
    </p:spTree>
    <p:extLst>
      <p:ext uri="{BB962C8B-B14F-4D97-AF65-F5344CB8AC3E}">
        <p14:creationId xmlns:p14="http://schemas.microsoft.com/office/powerpoint/2010/main" val="172106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758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758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758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75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75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75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75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7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375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 animBg="1"/>
      <p:bldP spid="375826" grpId="0" animBg="1"/>
      <p:bldP spid="375833" grpId="0" animBg="1"/>
      <p:bldP spid="375835" grpId="0"/>
      <p:bldP spid="375842" grpId="0"/>
      <p:bldP spid="375844" grpId="0" animBg="1"/>
      <p:bldP spid="375845" grpId="0" animBg="1"/>
      <p:bldP spid="375846" grpId="0"/>
      <p:bldP spid="37584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A31F5-EFA4-B640-A409-7FA0010ADAFF}" type="slidenum">
              <a:rPr lang="de-DE"/>
              <a:pPr/>
              <a:t>34</a:t>
            </a:fld>
            <a:endParaRPr lang="de-DE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Behauptung:</a:t>
            </a:r>
            <a:r>
              <a:rPr lang="de-DE" dirty="0"/>
              <a:t> Eine </a:t>
            </a:r>
            <a:r>
              <a:rPr lang="de-DE" i="1" dirty="0"/>
              <a:t>geschlossene</a:t>
            </a:r>
            <a:r>
              <a:rPr lang="de-DE" dirty="0"/>
              <a:t> ZHK </a:t>
            </a:r>
            <a:r>
              <a:rPr lang="de-DE" dirty="0" err="1">
                <a:solidFill>
                  <a:schemeClr val="hlink"/>
                </a:solidFill>
              </a:rPr>
              <a:t>G</a:t>
            </a:r>
            <a:r>
              <a:rPr lang="de-DE" baseline="-25000" dirty="0" err="1">
                <a:solidFill>
                  <a:schemeClr val="hlink"/>
                </a:solidFill>
              </a:rPr>
              <a:t>c</a:t>
            </a:r>
            <a:r>
              <a:rPr lang="de-DE" dirty="0"/>
              <a:t> im besuchten Teilgraphen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de-DE" dirty="0"/>
              <a:t>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de-DE" dirty="0"/>
              <a:t> ist eine ZHK in </a:t>
            </a:r>
            <a:r>
              <a:rPr lang="de-DE" dirty="0">
                <a:solidFill>
                  <a:schemeClr val="hlink"/>
                </a:solidFill>
              </a:rPr>
              <a:t>G</a:t>
            </a:r>
            <a:br>
              <a:rPr lang="de-DE" dirty="0"/>
            </a:br>
            <a:r>
              <a:rPr lang="de-DE" dirty="0"/>
              <a:t>(die geschlossene ZHK </a:t>
            </a:r>
            <a:r>
              <a:rPr lang="de-DE" dirty="0" err="1">
                <a:solidFill>
                  <a:schemeClr val="hlink"/>
                </a:solidFill>
              </a:rPr>
              <a:t>G</a:t>
            </a:r>
            <a:r>
              <a:rPr lang="de-DE" baseline="-25000" dirty="0" err="1">
                <a:solidFill>
                  <a:schemeClr val="hlink"/>
                </a:solidFill>
              </a:rPr>
              <a:t>c</a:t>
            </a:r>
            <a:r>
              <a:rPr lang="de-DE" dirty="0"/>
              <a:t> ist maximal)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Überlegung: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: geschlossener Knoten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chemeClr val="hlink"/>
                </a:solidFill>
              </a:rPr>
              <a:t>S</a:t>
            </a:r>
            <a:r>
              <a:rPr lang="de-DE" dirty="0"/>
              <a:t>: ZHK in</a:t>
            </a:r>
            <a:r>
              <a:rPr lang="de-DE" dirty="0">
                <a:solidFill>
                  <a:schemeClr val="hlink"/>
                </a:solidFill>
              </a:rPr>
              <a:t> G</a:t>
            </a:r>
            <a:r>
              <a:rPr lang="de-DE" dirty="0"/>
              <a:t>, die</a:t>
            </a:r>
            <a:r>
              <a:rPr lang="de-DE" dirty="0">
                <a:solidFill>
                  <a:schemeClr val="hlink"/>
                </a:solidFill>
              </a:rPr>
              <a:t> v</a:t>
            </a:r>
            <a:r>
              <a:rPr lang="de-DE" dirty="0"/>
              <a:t> enthält</a:t>
            </a:r>
          </a:p>
          <a:p>
            <a:pPr>
              <a:lnSpc>
                <a:spcPct val="90000"/>
              </a:lnSpc>
            </a:pPr>
            <a:r>
              <a:rPr lang="de-DE" dirty="0" err="1">
                <a:solidFill>
                  <a:schemeClr val="hlink"/>
                </a:solidFill>
              </a:rPr>
              <a:t>S</a:t>
            </a:r>
            <a:r>
              <a:rPr lang="de-DE" baseline="-25000" dirty="0" err="1">
                <a:solidFill>
                  <a:schemeClr val="hlink"/>
                </a:solidFill>
              </a:rPr>
              <a:t>c</a:t>
            </a:r>
            <a:r>
              <a:rPr lang="de-DE" dirty="0"/>
              <a:t>: ZHK in </a:t>
            </a:r>
            <a:r>
              <a:rPr lang="de-DE" dirty="0" err="1">
                <a:solidFill>
                  <a:schemeClr val="hlink"/>
                </a:solidFill>
              </a:rPr>
              <a:t>G</a:t>
            </a:r>
            <a:r>
              <a:rPr lang="de-DE" baseline="-25000" dirty="0" err="1">
                <a:solidFill>
                  <a:schemeClr val="hlink"/>
                </a:solidFill>
              </a:rPr>
              <a:t>c</a:t>
            </a:r>
            <a:r>
              <a:rPr lang="de-DE" dirty="0"/>
              <a:t>, die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enthält</a:t>
            </a:r>
          </a:p>
          <a:p>
            <a:pPr>
              <a:lnSpc>
                <a:spcPct val="90000"/>
              </a:lnSpc>
            </a:pPr>
            <a:r>
              <a:rPr lang="de-DE" dirty="0"/>
              <a:t>Es gilt: </a:t>
            </a:r>
            <a:r>
              <a:rPr lang="de-DE" dirty="0" err="1">
                <a:solidFill>
                  <a:schemeClr val="hlink"/>
                </a:solidFill>
              </a:rPr>
              <a:t>S</a:t>
            </a:r>
            <a:r>
              <a:rPr lang="de-DE" baseline="-25000" dirty="0" err="1">
                <a:solidFill>
                  <a:schemeClr val="hlink"/>
                </a:solidFill>
              </a:rPr>
              <a:t>c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⊆</a:t>
            </a:r>
            <a:r>
              <a:rPr lang="de-DE" dirty="0">
                <a:solidFill>
                  <a:schemeClr val="hlink"/>
                </a:solidFill>
              </a:rPr>
              <a:t> S </a:t>
            </a:r>
            <a:r>
              <a:rPr lang="de-DE" dirty="0"/>
              <a:t>(v erreicht jeden Knoten in der ZHK)</a:t>
            </a:r>
          </a:p>
          <a:p>
            <a:pPr>
              <a:lnSpc>
                <a:spcPct val="90000"/>
              </a:lnSpc>
            </a:pPr>
            <a:r>
              <a:rPr lang="de-DE" dirty="0"/>
              <a:t>Zu zeigen (</a:t>
            </a:r>
            <a:r>
              <a:rPr lang="de-DE" dirty="0" err="1"/>
              <a:t>Maximalität</a:t>
            </a:r>
            <a:r>
              <a:rPr lang="de-DE" dirty="0"/>
              <a:t>): </a:t>
            </a:r>
            <a:r>
              <a:rPr lang="de-DE" dirty="0">
                <a:solidFill>
                  <a:schemeClr val="hlink"/>
                </a:solidFill>
              </a:rPr>
              <a:t>S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⊆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S</a:t>
            </a:r>
            <a:r>
              <a:rPr lang="de-DE" baseline="-25000" dirty="0" err="1">
                <a:solidFill>
                  <a:schemeClr val="hlink"/>
                </a:solidFill>
              </a:rPr>
              <a:t>c</a:t>
            </a:r>
            <a:endParaRPr lang="de-DE" baseline="-25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608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0491-5E7B-C341-803C-7DF5A6574823}" type="slidenum">
              <a:rPr lang="de-DE"/>
              <a:pPr/>
              <a:t>35</a:t>
            </a:fld>
            <a:endParaRPr lang="de-DE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781550"/>
          </a:xfrm>
        </p:spPr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Begründung für </a:t>
            </a:r>
            <a:r>
              <a:rPr lang="de-DE" sz="2800" dirty="0">
                <a:solidFill>
                  <a:schemeClr val="hlink"/>
                </a:solidFill>
              </a:rPr>
              <a:t>S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⊆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S</a:t>
            </a:r>
            <a:r>
              <a:rPr lang="de-DE" sz="2800" baseline="-25000" dirty="0" err="1">
                <a:solidFill>
                  <a:schemeClr val="hlink"/>
                </a:solidFill>
              </a:rPr>
              <a:t>c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accent2"/>
                </a:solidFill>
              </a:rPr>
              <a:t>:</a:t>
            </a:r>
          </a:p>
          <a:p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/>
              <a:t>: beliebiger Knoten in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</a:p>
          <a:p>
            <a:r>
              <a:rPr lang="de-DE" sz="2800" dirty="0"/>
              <a:t>Es gibt gerichteten Kreis </a:t>
            </a:r>
            <a:r>
              <a:rPr lang="de-DE" sz="2800" dirty="0">
                <a:solidFill>
                  <a:schemeClr val="hlink"/>
                </a:solidFill>
              </a:rPr>
              <a:t>C</a:t>
            </a:r>
            <a:r>
              <a:rPr lang="de-DE" sz="2800" dirty="0"/>
              <a:t> durch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und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endParaRPr lang="de-DE" sz="2800" dirty="0">
              <a:solidFill>
                <a:schemeClr val="hlink"/>
              </a:solidFill>
            </a:endParaRPr>
          </a:p>
          <a:p>
            <a:r>
              <a:rPr lang="de-DE" sz="2800" dirty="0">
                <a:solidFill>
                  <a:srgbClr val="000000"/>
                </a:solidFill>
              </a:rPr>
              <a:t>Nutze </a:t>
            </a:r>
            <a:r>
              <a:rPr lang="de-DE" sz="2800" dirty="0">
                <a:solidFill>
                  <a:schemeClr val="accent2"/>
                </a:solidFill>
              </a:rPr>
              <a:t>Invariante 1:</a:t>
            </a:r>
            <a:r>
              <a:rPr lang="de-DE" sz="2800" dirty="0"/>
              <a:t> alle Knoten in </a:t>
            </a:r>
            <a:r>
              <a:rPr lang="de-DE" sz="2800" dirty="0">
                <a:solidFill>
                  <a:schemeClr val="hlink"/>
                </a:solidFill>
              </a:rPr>
              <a:t>C</a:t>
            </a:r>
            <a:r>
              <a:rPr lang="de-DE" sz="2800" dirty="0"/>
              <a:t> geschlossen</a:t>
            </a:r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r>
              <a:rPr lang="de-DE" sz="2800" dirty="0"/>
              <a:t>Da alle Kanten geschlossener Knoten exploriert worden sind, ist </a:t>
            </a:r>
            <a:r>
              <a:rPr lang="de-DE" sz="2800" dirty="0">
                <a:solidFill>
                  <a:schemeClr val="hlink"/>
                </a:solidFill>
              </a:rPr>
              <a:t>C</a:t>
            </a:r>
            <a:r>
              <a:rPr lang="de-DE" sz="2800" dirty="0"/>
              <a:t> in </a:t>
            </a:r>
            <a:r>
              <a:rPr lang="de-DE" sz="2800" dirty="0" err="1">
                <a:solidFill>
                  <a:schemeClr val="hlink"/>
                </a:solidFill>
              </a:rPr>
              <a:t>G</a:t>
            </a:r>
            <a:r>
              <a:rPr lang="de-DE" sz="2800" baseline="-25000" dirty="0" err="1">
                <a:solidFill>
                  <a:schemeClr val="hlink"/>
                </a:solidFill>
              </a:rPr>
              <a:t>c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/>
              <a:t>und daher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S</a:t>
            </a:r>
            <a:r>
              <a:rPr lang="de-DE" sz="2800" baseline="-25000" dirty="0" err="1">
                <a:solidFill>
                  <a:schemeClr val="hlink"/>
                </a:solidFill>
              </a:rPr>
              <a:t>c</a:t>
            </a:r>
            <a:endParaRPr lang="de-DE" sz="2800" baseline="-25000" dirty="0">
              <a:solidFill>
                <a:schemeClr val="hlink"/>
              </a:solidFill>
            </a:endParaRPr>
          </a:p>
        </p:txBody>
      </p:sp>
      <p:sp>
        <p:nvSpPr>
          <p:cNvPr id="377860" name="Oval 4"/>
          <p:cNvSpPr>
            <a:spLocks noChangeArrowheads="1"/>
          </p:cNvSpPr>
          <p:nvPr/>
        </p:nvSpPr>
        <p:spPr bwMode="auto">
          <a:xfrm>
            <a:off x="5940425" y="1440210"/>
            <a:ext cx="2232025" cy="863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7861" name="Oval 5"/>
          <p:cNvSpPr>
            <a:spLocks noChangeArrowheads="1"/>
          </p:cNvSpPr>
          <p:nvPr/>
        </p:nvSpPr>
        <p:spPr bwMode="auto">
          <a:xfrm>
            <a:off x="6372225" y="180057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7862" name="Oval 6"/>
          <p:cNvSpPr>
            <a:spLocks noChangeArrowheads="1"/>
          </p:cNvSpPr>
          <p:nvPr/>
        </p:nvSpPr>
        <p:spPr bwMode="auto">
          <a:xfrm>
            <a:off x="7524750" y="180057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7863" name="Text Box 7"/>
          <p:cNvSpPr txBox="1">
            <a:spLocks noChangeArrowheads="1"/>
          </p:cNvSpPr>
          <p:nvPr/>
        </p:nvSpPr>
        <p:spPr bwMode="auto">
          <a:xfrm>
            <a:off x="6372225" y="144021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77864" name="Text Box 8"/>
          <p:cNvSpPr txBox="1">
            <a:spLocks noChangeArrowheads="1"/>
          </p:cNvSpPr>
          <p:nvPr/>
        </p:nvSpPr>
        <p:spPr bwMode="auto">
          <a:xfrm>
            <a:off x="7380288" y="144021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w</a:t>
            </a:r>
          </a:p>
        </p:txBody>
      </p:sp>
      <p:sp>
        <p:nvSpPr>
          <p:cNvPr id="377865" name="Oval 9"/>
          <p:cNvSpPr>
            <a:spLocks noChangeArrowheads="1"/>
          </p:cNvSpPr>
          <p:nvPr/>
        </p:nvSpPr>
        <p:spPr bwMode="auto">
          <a:xfrm>
            <a:off x="2843213" y="4177060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7866" name="Text Box 10"/>
          <p:cNvSpPr txBox="1">
            <a:spLocks noChangeArrowheads="1"/>
          </p:cNvSpPr>
          <p:nvPr/>
        </p:nvSpPr>
        <p:spPr bwMode="auto">
          <a:xfrm>
            <a:off x="2843213" y="374526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77867" name="Oval 11"/>
          <p:cNvSpPr>
            <a:spLocks noChangeArrowheads="1"/>
          </p:cNvSpPr>
          <p:nvPr/>
        </p:nvSpPr>
        <p:spPr bwMode="auto">
          <a:xfrm>
            <a:off x="5651500" y="3961160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7868" name="Text Box 12"/>
          <p:cNvSpPr txBox="1">
            <a:spLocks noChangeArrowheads="1"/>
          </p:cNvSpPr>
          <p:nvPr/>
        </p:nvSpPr>
        <p:spPr bwMode="auto">
          <a:xfrm>
            <a:off x="5580063" y="360238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w</a:t>
            </a:r>
          </a:p>
        </p:txBody>
      </p:sp>
      <p:sp>
        <p:nvSpPr>
          <p:cNvPr id="377869" name="Oval 13"/>
          <p:cNvSpPr>
            <a:spLocks noChangeArrowheads="1"/>
          </p:cNvSpPr>
          <p:nvPr/>
        </p:nvSpPr>
        <p:spPr bwMode="auto">
          <a:xfrm>
            <a:off x="3490913" y="367382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7870" name="Oval 14"/>
          <p:cNvSpPr>
            <a:spLocks noChangeArrowheads="1"/>
          </p:cNvSpPr>
          <p:nvPr/>
        </p:nvSpPr>
        <p:spPr bwMode="auto">
          <a:xfrm>
            <a:off x="4716463" y="3602385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7871" name="Oval 15"/>
          <p:cNvSpPr>
            <a:spLocks noChangeArrowheads="1"/>
          </p:cNvSpPr>
          <p:nvPr/>
        </p:nvSpPr>
        <p:spPr bwMode="auto">
          <a:xfrm>
            <a:off x="4283075" y="4392960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7872" name="Line 16"/>
          <p:cNvSpPr>
            <a:spLocks noChangeShapeType="1"/>
          </p:cNvSpPr>
          <p:nvPr/>
        </p:nvSpPr>
        <p:spPr bwMode="auto">
          <a:xfrm flipV="1">
            <a:off x="3059113" y="3889723"/>
            <a:ext cx="43180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7873" name="Line 17"/>
          <p:cNvSpPr>
            <a:spLocks noChangeShapeType="1"/>
          </p:cNvSpPr>
          <p:nvPr/>
        </p:nvSpPr>
        <p:spPr bwMode="auto">
          <a:xfrm>
            <a:off x="3708400" y="3745260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7874" name="Line 18"/>
          <p:cNvSpPr>
            <a:spLocks noChangeShapeType="1"/>
          </p:cNvSpPr>
          <p:nvPr/>
        </p:nvSpPr>
        <p:spPr bwMode="auto">
          <a:xfrm>
            <a:off x="4932363" y="3745260"/>
            <a:ext cx="719137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7875" name="Line 19"/>
          <p:cNvSpPr>
            <a:spLocks noChangeShapeType="1"/>
          </p:cNvSpPr>
          <p:nvPr/>
        </p:nvSpPr>
        <p:spPr bwMode="auto">
          <a:xfrm flipH="1">
            <a:off x="4498975" y="4177060"/>
            <a:ext cx="11525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7876" name="Line 20"/>
          <p:cNvSpPr>
            <a:spLocks noChangeShapeType="1"/>
          </p:cNvSpPr>
          <p:nvPr/>
        </p:nvSpPr>
        <p:spPr bwMode="auto">
          <a:xfrm flipH="1" flipV="1">
            <a:off x="3059113" y="4321523"/>
            <a:ext cx="1223962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7877" name="Text Box 21"/>
          <p:cNvSpPr txBox="1">
            <a:spLocks noChangeArrowheads="1"/>
          </p:cNvSpPr>
          <p:nvPr/>
        </p:nvSpPr>
        <p:spPr bwMode="auto">
          <a:xfrm>
            <a:off x="4211638" y="388972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C</a:t>
            </a:r>
          </a:p>
        </p:txBody>
      </p:sp>
      <p:sp>
        <p:nvSpPr>
          <p:cNvPr id="377878" name="Text Box 22"/>
          <p:cNvSpPr txBox="1">
            <a:spLocks noChangeArrowheads="1"/>
          </p:cNvSpPr>
          <p:nvPr/>
        </p:nvSpPr>
        <p:spPr bwMode="auto">
          <a:xfrm>
            <a:off x="6877050" y="172913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137530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CEFE-BAFA-2A46-90BF-20BB1F9C82C4}" type="slidenum">
              <a:rPr lang="de-DE"/>
              <a:pPr/>
              <a:t>36</a:t>
            </a:fld>
            <a:endParaRPr lang="de-DE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Invarianten 2 und 3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dirty="0"/>
              <a:t>Der Pfad zum aktuellen Knoten enthält die Repräsentanten aller offenen ZHKs 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oReps</a:t>
            </a:r>
            <a:r>
              <a:rPr lang="de-DE" dirty="0"/>
              <a:t>)</a:t>
            </a:r>
            <a:br>
              <a:rPr lang="de-DE" dirty="0"/>
            </a:br>
            <a:br>
              <a:rPr lang="de-DE" dirty="0"/>
            </a:br>
            <a:endParaRPr lang="de-DE" dirty="0"/>
          </a:p>
          <a:p>
            <a:pPr>
              <a:lnSpc>
                <a:spcPct val="90000"/>
              </a:lnSpc>
            </a:pPr>
            <a:r>
              <a:rPr lang="de-DE" dirty="0"/>
              <a:t>Betrachte die Knoten in offenen ZHKs sortiert nach DFS-Nummern. Die Repräsentanten partitionieren diese Folge in die offenen ZHKs 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oNodes</a:t>
            </a:r>
            <a:r>
              <a:rPr lang="de-DE" dirty="0"/>
              <a:t>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de-DE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de-DE" dirty="0"/>
          </a:p>
          <a:p>
            <a:pPr marL="0" indent="0">
              <a:lnSpc>
                <a:spcPct val="90000"/>
              </a:lnSpc>
              <a:buNone/>
            </a:pPr>
            <a:r>
              <a:rPr lang="de-DE" dirty="0">
                <a:solidFill>
                  <a:schemeClr val="hlink"/>
                </a:solidFill>
              </a:rPr>
              <a:t>Stack</a:t>
            </a:r>
            <a:r>
              <a:rPr lang="de-DE" dirty="0"/>
              <a:t> ausreichend für beide Folgen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oNodes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sei allerdings ein Stack mit Element-Test)</a:t>
            </a:r>
          </a:p>
          <a:p>
            <a:pPr marL="0" indent="0">
              <a:lnSpc>
                <a:spcPct val="90000"/>
              </a:lnSpc>
              <a:buNone/>
            </a:pPr>
            <a:endParaRPr lang="de-DE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de-DE" dirty="0"/>
          </a:p>
          <a:p>
            <a:pPr marL="609600" indent="-609600">
              <a:lnSpc>
                <a:spcPct val="90000"/>
              </a:lnSpc>
            </a:pPr>
            <a:endParaRPr lang="de-DE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43960" y="2060848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748785" y="2060848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252022" y="2060848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756847" y="2060848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243960" y="4005510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748785" y="400551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252022" y="4005510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756847" y="400551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4260085" y="400551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764910" y="4005510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3174465" y="3861048"/>
            <a:ext cx="0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5292080" y="400551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5796905" y="400551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300142" y="400551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6804967" y="4005510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308205" y="400551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813030" y="400551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" name="Line 11"/>
          <p:cNvSpPr>
            <a:spLocks noChangeShapeType="1"/>
          </p:cNvSpPr>
          <p:nvPr/>
        </p:nvSpPr>
        <p:spPr bwMode="auto">
          <a:xfrm>
            <a:off x="4694383" y="3861048"/>
            <a:ext cx="0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733788" y="3861048"/>
            <a:ext cx="0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" name="Line 11"/>
          <p:cNvSpPr>
            <a:spLocks noChangeShapeType="1"/>
          </p:cNvSpPr>
          <p:nvPr/>
        </p:nvSpPr>
        <p:spPr bwMode="auto">
          <a:xfrm>
            <a:off x="8248166" y="3861048"/>
            <a:ext cx="0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3156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3810-0F82-5747-ADE0-2789E2C44903}" type="slidenum">
              <a:rPr lang="de-DE"/>
              <a:pPr/>
              <a:t>37</a:t>
            </a:fld>
            <a:endParaRPr lang="de-DE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Wiederholung: Tiefensuche-Schema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Übergeordnete Prozedur = Bestimme ZHKs</a:t>
            </a:r>
            <a:br>
              <a:rPr lang="de-DE" sz="2000" dirty="0">
                <a:solidFill>
                  <a:schemeClr val="accent2"/>
                </a:solidFill>
              </a:rPr>
            </a:br>
            <a:r>
              <a:rPr lang="de-DE" sz="2000" dirty="0" err="1"/>
              <a:t>unmark</a:t>
            </a:r>
            <a:r>
              <a:rPr lang="de-DE" sz="2000" dirty="0"/>
              <a:t> all </a:t>
            </a:r>
            <a:r>
              <a:rPr lang="de-DE" sz="2000" dirty="0" err="1"/>
              <a:t>nodes</a:t>
            </a:r>
            <a:br>
              <a:rPr lang="de-DE" sz="2000" dirty="0"/>
            </a:br>
            <a:r>
              <a:rPr lang="de-DE" sz="2000" dirty="0" err="1">
                <a:solidFill>
                  <a:srgbClr val="FF0000"/>
                </a:solidFill>
              </a:rPr>
              <a:t>init</a:t>
            </a:r>
            <a:r>
              <a:rPr lang="de-DE" sz="2000" dirty="0">
                <a:solidFill>
                  <a:srgbClr val="FF0000"/>
                </a:solidFill>
              </a:rPr>
              <a:t>()</a:t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s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000" dirty="0">
                <a:solidFill>
                  <a:schemeClr val="hlink"/>
                </a:solidFill>
              </a:rPr>
              <a:t>V</a:t>
            </a:r>
            <a:r>
              <a:rPr lang="de-DE" sz="2000" dirty="0"/>
              <a:t> do  </a:t>
            </a:r>
            <a:r>
              <a:rPr lang="de-DE" sz="2000" dirty="0">
                <a:solidFill>
                  <a:srgbClr val="FF0000"/>
                </a:solidFill>
              </a:rPr>
              <a:t>// stelle sicher, dass alle Knoten besucht werden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s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not </a:t>
            </a:r>
            <a:r>
              <a:rPr lang="de-DE" sz="2000" dirty="0" err="1"/>
              <a:t>marked</a:t>
            </a:r>
            <a:r>
              <a:rPr lang="de-DE" sz="2000" dirty="0"/>
              <a:t> </a:t>
            </a:r>
            <a:r>
              <a:rPr lang="de-DE" sz="2000" dirty="0" err="1"/>
              <a:t>then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 err="1"/>
              <a:t>mark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s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 err="1">
                <a:solidFill>
                  <a:srgbClr val="FF0000"/>
                </a:solidFill>
              </a:rPr>
              <a:t>root</a:t>
            </a:r>
            <a:r>
              <a:rPr lang="de-DE" sz="2000" dirty="0">
                <a:solidFill>
                  <a:srgbClr val="FF0000"/>
                </a:solidFill>
              </a:rPr>
              <a:t>(s)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>
                <a:solidFill>
                  <a:schemeClr val="accent2"/>
                </a:solidFill>
              </a:rPr>
              <a:t>DFS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hlink"/>
                </a:solidFill>
              </a:rPr>
              <a:t>s,s</a:t>
            </a:r>
            <a:r>
              <a:rPr lang="de-DE" sz="2000" dirty="0"/>
              <a:t>)    </a:t>
            </a:r>
            <a:r>
              <a:rPr lang="de-DE" sz="2000" dirty="0">
                <a:solidFill>
                  <a:srgbClr val="FF0000"/>
                </a:solidFill>
              </a:rPr>
              <a:t>// s: Startknoten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 err="1"/>
              <a:t>Procedure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2"/>
                </a:solidFill>
              </a:rPr>
              <a:t>DFS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hlink"/>
                </a:solidFill>
              </a:rPr>
              <a:t>u,v</a:t>
            </a:r>
            <a:r>
              <a:rPr lang="de-DE" sz="2000" dirty="0"/>
              <a:t>: </a:t>
            </a:r>
            <a:r>
              <a:rPr lang="de-DE" sz="2000" dirty="0" err="1">
                <a:solidFill>
                  <a:schemeClr val="hlink"/>
                </a:solidFill>
              </a:rPr>
              <a:t>Node</a:t>
            </a:r>
            <a:r>
              <a:rPr lang="de-DE" sz="2000" dirty="0"/>
              <a:t>)  </a:t>
            </a:r>
            <a:r>
              <a:rPr lang="de-DE" sz="2000" dirty="0">
                <a:solidFill>
                  <a:srgbClr val="FF0000"/>
                </a:solidFill>
              </a:rPr>
              <a:t>// </a:t>
            </a:r>
            <a:r>
              <a:rPr lang="de-DE" sz="2000" dirty="0" err="1">
                <a:solidFill>
                  <a:srgbClr val="FF0000"/>
                </a:solidFill>
              </a:rPr>
              <a:t>u</a:t>
            </a:r>
            <a:r>
              <a:rPr lang="de-DE" sz="2000" dirty="0">
                <a:solidFill>
                  <a:srgbClr val="FF0000"/>
                </a:solidFill>
              </a:rPr>
              <a:t>: Vater von v</a:t>
            </a:r>
            <a:br>
              <a:rPr lang="de-DE" sz="2000" dirty="0"/>
            </a:b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(</a:t>
            </a:r>
            <a:r>
              <a:rPr lang="de-DE" sz="2000" dirty="0" err="1">
                <a:solidFill>
                  <a:schemeClr val="hlink"/>
                </a:solidFill>
              </a:rPr>
              <a:t>v,w</a:t>
            </a:r>
            <a:r>
              <a:rPr lang="de-DE" sz="2000" dirty="0">
                <a:solidFill>
                  <a:schemeClr val="hlink"/>
                </a:solidFill>
              </a:rPr>
              <a:t>)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000" dirty="0">
                <a:solidFill>
                  <a:schemeClr val="hlink"/>
                </a:solidFill>
              </a:rPr>
              <a:t>E</a:t>
            </a:r>
            <a:r>
              <a:rPr lang="de-DE" sz="2000" dirty="0"/>
              <a:t> do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w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marked</a:t>
            </a:r>
            <a:r>
              <a:rPr lang="de-DE" sz="2000" dirty="0"/>
              <a:t> </a:t>
            </a:r>
            <a:r>
              <a:rPr lang="de-DE" sz="2000" dirty="0" err="1"/>
              <a:t>then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FF0000"/>
                </a:solidFill>
              </a:rPr>
              <a:t>handleNonTreeEdge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v,w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dirty="0"/>
              <a:t>    </a:t>
            </a:r>
            <a:r>
              <a:rPr lang="de-DE" sz="2000" dirty="0" err="1"/>
              <a:t>else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FF0000"/>
                </a:solidFill>
              </a:rPr>
              <a:t>traverseTreeEdge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v,w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 err="1"/>
              <a:t>mark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w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>
                <a:solidFill>
                  <a:schemeClr val="accent2"/>
                </a:solidFill>
              </a:rPr>
              <a:t>DFS(</a:t>
            </a:r>
            <a:r>
              <a:rPr lang="de-DE" sz="2000" dirty="0" err="1">
                <a:solidFill>
                  <a:schemeClr val="hlink"/>
                </a:solidFill>
              </a:rPr>
              <a:t>v,w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dirty="0" err="1">
                <a:solidFill>
                  <a:srgbClr val="FF0000"/>
                </a:solidFill>
              </a:rPr>
              <a:t>backtrack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u,v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1692275" y="5876925"/>
            <a:ext cx="52048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Prozeduren in rot: noch zu spezifizieren</a:t>
            </a:r>
          </a:p>
        </p:txBody>
      </p:sp>
    </p:spTree>
    <p:extLst>
      <p:ext uri="{BB962C8B-B14F-4D97-AF65-F5344CB8AC3E}">
        <p14:creationId xmlns:p14="http://schemas.microsoft.com/office/powerpoint/2010/main" val="4596628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C2E9-477E-5D41-ADBF-EAD9F504A243}" type="slidenum">
              <a:rPr lang="de-DE"/>
              <a:pPr/>
              <a:t>38</a:t>
            </a:fld>
            <a:endParaRPr lang="de-DE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 err="1">
                <a:solidFill>
                  <a:srgbClr val="FF0000"/>
                </a:solidFill>
              </a:rPr>
              <a:t>init</a:t>
            </a:r>
            <a:r>
              <a:rPr lang="de-DE" dirty="0">
                <a:solidFill>
                  <a:srgbClr val="FF0000"/>
                </a:solidFill>
              </a:rPr>
              <a:t>()</a:t>
            </a:r>
            <a:r>
              <a:rPr lang="de-DE" dirty="0">
                <a:solidFill>
                  <a:schemeClr val="accent2"/>
                </a:solidFill>
              </a:rPr>
              <a:t>:</a:t>
            </a:r>
            <a:br>
              <a:rPr lang="de-DE" dirty="0">
                <a:solidFill>
                  <a:schemeClr val="accent2"/>
                </a:solidFill>
              </a:rPr>
            </a:br>
            <a:r>
              <a:rPr lang="de-DE" dirty="0" err="1">
                <a:solidFill>
                  <a:schemeClr val="hlink"/>
                </a:solidFill>
              </a:rPr>
              <a:t>component</a:t>
            </a:r>
            <a:r>
              <a:rPr lang="de-DE" dirty="0">
                <a:solidFill>
                  <a:schemeClr val="hlink"/>
                </a:solidFill>
              </a:rPr>
              <a:t>:</a:t>
            </a:r>
            <a:r>
              <a:rPr lang="de-DE" dirty="0"/>
              <a:t> Array </a:t>
            </a:r>
            <a:r>
              <a:rPr lang="de-DE" dirty="0">
                <a:solidFill>
                  <a:schemeClr val="hlink"/>
                </a:solidFill>
              </a:rPr>
              <a:t>[1..n]</a:t>
            </a:r>
            <a:r>
              <a:rPr lang="de-DE" dirty="0"/>
              <a:t> of </a:t>
            </a:r>
            <a:r>
              <a:rPr lang="de-DE" dirty="0" err="1">
                <a:solidFill>
                  <a:schemeClr val="hlink"/>
                </a:solidFill>
              </a:rPr>
              <a:t>NodeId</a:t>
            </a:r>
            <a:br>
              <a:rPr lang="de-DE" dirty="0"/>
            </a:br>
            <a:r>
              <a:rPr lang="de-DE" dirty="0" err="1">
                <a:solidFill>
                  <a:schemeClr val="hlink"/>
                </a:solidFill>
              </a:rPr>
              <a:t>oReps</a:t>
            </a:r>
            <a:r>
              <a:rPr lang="de-DE" dirty="0">
                <a:solidFill>
                  <a:schemeClr val="hlink"/>
                </a:solidFill>
              </a:rPr>
              <a:t> = &lt;&gt;: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</a:rPr>
              <a:t>Stack</a:t>
            </a:r>
            <a:r>
              <a:rPr lang="de-DE" dirty="0"/>
              <a:t> of </a:t>
            </a:r>
            <a:r>
              <a:rPr lang="de-DE" dirty="0" err="1">
                <a:solidFill>
                  <a:schemeClr val="hlink"/>
                </a:solidFill>
              </a:rPr>
              <a:t>NodeId</a:t>
            </a:r>
            <a:br>
              <a:rPr lang="de-DE" dirty="0"/>
            </a:br>
            <a:r>
              <a:rPr lang="de-DE" dirty="0" err="1">
                <a:solidFill>
                  <a:schemeClr val="hlink"/>
                </a:solidFill>
              </a:rPr>
              <a:t>oNodes</a:t>
            </a:r>
            <a:r>
              <a:rPr lang="de-DE" dirty="0">
                <a:solidFill>
                  <a:schemeClr val="hlink"/>
                </a:solidFill>
              </a:rPr>
              <a:t> = &lt;&gt;: Stack</a:t>
            </a:r>
            <a:r>
              <a:rPr lang="de-DE" dirty="0"/>
              <a:t> of </a:t>
            </a:r>
            <a:r>
              <a:rPr lang="de-DE" dirty="0" err="1">
                <a:solidFill>
                  <a:schemeClr val="hlink"/>
                </a:solidFill>
              </a:rPr>
              <a:t>NodeId</a:t>
            </a:r>
            <a:br>
              <a:rPr lang="de-DE" dirty="0">
                <a:solidFill>
                  <a:schemeClr val="hlink"/>
                </a:solidFill>
              </a:rPr>
            </a:br>
            <a:r>
              <a:rPr lang="de-DE" dirty="0" err="1">
                <a:solidFill>
                  <a:schemeClr val="hlink"/>
                </a:solidFill>
              </a:rPr>
              <a:t>dfsPos</a:t>
            </a:r>
            <a:r>
              <a:rPr lang="de-DE" dirty="0">
                <a:solidFill>
                  <a:schemeClr val="hlink"/>
                </a:solidFill>
              </a:rPr>
              <a:t>:=1</a:t>
            </a:r>
            <a:br>
              <a:rPr lang="de-DE" dirty="0"/>
            </a:br>
            <a:endParaRPr lang="de-DE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 err="1">
                <a:solidFill>
                  <a:srgbClr val="FF0000"/>
                </a:solidFill>
              </a:rPr>
              <a:t>root</a:t>
            </a:r>
            <a:r>
              <a:rPr lang="de-DE" dirty="0">
                <a:solidFill>
                  <a:srgbClr val="FF0000"/>
                </a:solidFill>
              </a:rPr>
              <a:t>(</a:t>
            </a:r>
            <a:r>
              <a:rPr lang="de-DE" dirty="0" err="1">
                <a:solidFill>
                  <a:srgbClr val="FF0000"/>
                </a:solidFill>
              </a:rPr>
              <a:t>w</a:t>
            </a:r>
            <a:r>
              <a:rPr lang="de-DE" dirty="0">
                <a:solidFill>
                  <a:srgbClr val="FF0000"/>
                </a:solidFill>
              </a:rPr>
              <a:t>)</a:t>
            </a:r>
            <a:r>
              <a:rPr lang="de-DE" dirty="0"/>
              <a:t> oder </a:t>
            </a:r>
            <a:r>
              <a:rPr lang="de-DE" dirty="0" err="1">
                <a:solidFill>
                  <a:srgbClr val="FF0000"/>
                </a:solidFill>
              </a:rPr>
              <a:t>traverseTreeEdge</a:t>
            </a:r>
            <a:r>
              <a:rPr lang="de-DE" dirty="0">
                <a:solidFill>
                  <a:srgbClr val="FF0000"/>
                </a:solidFill>
              </a:rPr>
              <a:t>(</a:t>
            </a:r>
            <a:r>
              <a:rPr lang="de-DE" dirty="0" err="1">
                <a:solidFill>
                  <a:srgbClr val="FF0000"/>
                </a:solidFill>
              </a:rPr>
              <a:t>v,w</a:t>
            </a:r>
            <a:r>
              <a:rPr lang="de-DE" dirty="0">
                <a:solidFill>
                  <a:srgbClr val="FF0000"/>
                </a:solidFill>
              </a:rPr>
              <a:t>)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>
                <a:solidFill>
                  <a:schemeClr val="accent2"/>
                </a:solidFill>
              </a:rPr>
              <a:t>push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oReps</a:t>
            </a:r>
            <a:r>
              <a:rPr lang="de-DE" dirty="0"/>
              <a:t>)     </a:t>
            </a:r>
            <a:r>
              <a:rPr lang="de-DE" dirty="0">
                <a:solidFill>
                  <a:srgbClr val="FF0000"/>
                </a:solidFill>
              </a:rPr>
              <a:t>// neue ZHK</a:t>
            </a:r>
            <a:br>
              <a:rPr lang="de-DE" dirty="0"/>
            </a:br>
            <a:r>
              <a:rPr lang="de-DE" dirty="0">
                <a:solidFill>
                  <a:schemeClr val="accent2"/>
                </a:solidFill>
              </a:rPr>
              <a:t>push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oNodes</a:t>
            </a:r>
            <a:r>
              <a:rPr lang="de-DE" dirty="0"/>
              <a:t>)   </a:t>
            </a:r>
            <a:r>
              <a:rPr lang="de-DE" dirty="0">
                <a:solidFill>
                  <a:srgbClr val="FF0000"/>
                </a:solidFill>
              </a:rPr>
              <a:t>// neuer offener Knoten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err="1">
                <a:solidFill>
                  <a:schemeClr val="hlink"/>
                </a:solidFill>
              </a:rPr>
              <a:t>dfsNum</a:t>
            </a:r>
            <a:r>
              <a:rPr lang="de-DE" dirty="0">
                <a:solidFill>
                  <a:schemeClr val="hlink"/>
                </a:solidFill>
              </a:rPr>
              <a:t>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]:=</a:t>
            </a:r>
            <a:r>
              <a:rPr lang="de-DE" dirty="0" err="1">
                <a:solidFill>
                  <a:schemeClr val="hlink"/>
                </a:solidFill>
              </a:rPr>
              <a:t>dfsPos</a:t>
            </a:r>
            <a:r>
              <a:rPr lang="de-DE" dirty="0">
                <a:solidFill>
                  <a:schemeClr val="hlink"/>
                </a:solidFill>
              </a:rPr>
              <a:t>; </a:t>
            </a:r>
            <a:r>
              <a:rPr lang="de-DE" dirty="0" err="1">
                <a:solidFill>
                  <a:schemeClr val="hlink"/>
                </a:solidFill>
              </a:rPr>
              <a:t>dfsPos</a:t>
            </a:r>
            <a:r>
              <a:rPr lang="de-DE" dirty="0">
                <a:solidFill>
                  <a:schemeClr val="hlink"/>
                </a:solidFill>
              </a:rPr>
              <a:t>:=dfsPos+1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8810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B82C-D969-8B49-8589-45445194B546}" type="slidenum">
              <a:rPr lang="de-DE"/>
              <a:pPr/>
              <a:t>39</a:t>
            </a:fld>
            <a:endParaRPr lang="de-DE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Starke ZHKs - Beispiel</a:t>
            </a:r>
          </a:p>
        </p:txBody>
      </p:sp>
      <p:sp>
        <p:nvSpPr>
          <p:cNvPr id="384003" name="Oval 3"/>
          <p:cNvSpPr>
            <a:spLocks noChangeArrowheads="1"/>
          </p:cNvSpPr>
          <p:nvPr/>
        </p:nvSpPr>
        <p:spPr bwMode="auto">
          <a:xfrm>
            <a:off x="396012" y="4364509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384004" name="Oval 4"/>
          <p:cNvSpPr>
            <a:spLocks noChangeArrowheads="1"/>
          </p:cNvSpPr>
          <p:nvPr/>
        </p:nvSpPr>
        <p:spPr bwMode="auto">
          <a:xfrm>
            <a:off x="1619975" y="364537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384005" name="Oval 5"/>
          <p:cNvSpPr>
            <a:spLocks noChangeArrowheads="1"/>
          </p:cNvSpPr>
          <p:nvPr/>
        </p:nvSpPr>
        <p:spPr bwMode="auto">
          <a:xfrm>
            <a:off x="2843937" y="2996084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384006" name="Oval 6"/>
          <p:cNvSpPr>
            <a:spLocks noChangeArrowheads="1"/>
          </p:cNvSpPr>
          <p:nvPr/>
        </p:nvSpPr>
        <p:spPr bwMode="auto">
          <a:xfrm>
            <a:off x="4140925" y="227694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384007" name="Oval 7"/>
          <p:cNvSpPr>
            <a:spLocks noChangeArrowheads="1"/>
          </p:cNvSpPr>
          <p:nvPr/>
        </p:nvSpPr>
        <p:spPr bwMode="auto">
          <a:xfrm>
            <a:off x="5436325" y="162924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i</a:t>
            </a:r>
          </a:p>
        </p:txBody>
      </p:sp>
      <p:sp>
        <p:nvSpPr>
          <p:cNvPr id="384008" name="Line 8"/>
          <p:cNvSpPr>
            <a:spLocks noChangeShapeType="1"/>
          </p:cNvSpPr>
          <p:nvPr/>
        </p:nvSpPr>
        <p:spPr bwMode="auto">
          <a:xfrm flipV="1">
            <a:off x="900837" y="4004146"/>
            <a:ext cx="719138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09" name="Line 9"/>
          <p:cNvSpPr>
            <a:spLocks noChangeShapeType="1"/>
          </p:cNvSpPr>
          <p:nvPr/>
        </p:nvSpPr>
        <p:spPr bwMode="auto">
          <a:xfrm flipV="1">
            <a:off x="2124800" y="3356446"/>
            <a:ext cx="719137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0" name="Line 10"/>
          <p:cNvSpPr>
            <a:spLocks noChangeShapeType="1"/>
          </p:cNvSpPr>
          <p:nvPr/>
        </p:nvSpPr>
        <p:spPr bwMode="auto">
          <a:xfrm flipV="1">
            <a:off x="3348762" y="2708746"/>
            <a:ext cx="7921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1" name="Line 11"/>
          <p:cNvSpPr>
            <a:spLocks noChangeShapeType="1"/>
          </p:cNvSpPr>
          <p:nvPr/>
        </p:nvSpPr>
        <p:spPr bwMode="auto">
          <a:xfrm flipV="1">
            <a:off x="4644162" y="1988021"/>
            <a:ext cx="865188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2" name="Oval 12"/>
          <p:cNvSpPr>
            <a:spLocks noChangeArrowheads="1"/>
          </p:cNvSpPr>
          <p:nvPr/>
        </p:nvSpPr>
        <p:spPr bwMode="auto">
          <a:xfrm>
            <a:off x="2843937" y="1845146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384013" name="Line 13"/>
          <p:cNvSpPr>
            <a:spLocks noChangeShapeType="1"/>
          </p:cNvSpPr>
          <p:nvPr/>
        </p:nvSpPr>
        <p:spPr bwMode="auto">
          <a:xfrm flipH="1" flipV="1">
            <a:off x="3348762" y="2132484"/>
            <a:ext cx="7921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4" name="Line 14"/>
          <p:cNvSpPr>
            <a:spLocks noChangeShapeType="1"/>
          </p:cNvSpPr>
          <p:nvPr/>
        </p:nvSpPr>
        <p:spPr bwMode="auto">
          <a:xfrm flipH="1">
            <a:off x="3059837" y="2348384"/>
            <a:ext cx="730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5" name="Oval 15"/>
          <p:cNvSpPr>
            <a:spLocks noChangeArrowheads="1"/>
          </p:cNvSpPr>
          <p:nvPr/>
        </p:nvSpPr>
        <p:spPr bwMode="auto">
          <a:xfrm>
            <a:off x="1548537" y="2132484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384016" name="Oval 16"/>
          <p:cNvSpPr>
            <a:spLocks noChangeArrowheads="1"/>
          </p:cNvSpPr>
          <p:nvPr/>
        </p:nvSpPr>
        <p:spPr bwMode="auto">
          <a:xfrm>
            <a:off x="324575" y="162924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384017" name="Line 17"/>
          <p:cNvSpPr>
            <a:spLocks noChangeShapeType="1"/>
          </p:cNvSpPr>
          <p:nvPr/>
        </p:nvSpPr>
        <p:spPr bwMode="auto">
          <a:xfrm flipV="1">
            <a:off x="1835875" y="2637309"/>
            <a:ext cx="0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8" name="Line 18"/>
          <p:cNvSpPr>
            <a:spLocks noChangeShapeType="1"/>
          </p:cNvSpPr>
          <p:nvPr/>
        </p:nvSpPr>
        <p:spPr bwMode="auto">
          <a:xfrm flipH="1" flipV="1">
            <a:off x="683350" y="2132484"/>
            <a:ext cx="1008062" cy="151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9" name="Line 19"/>
          <p:cNvSpPr>
            <a:spLocks noChangeShapeType="1"/>
          </p:cNvSpPr>
          <p:nvPr/>
        </p:nvSpPr>
        <p:spPr bwMode="auto">
          <a:xfrm>
            <a:off x="540475" y="2132484"/>
            <a:ext cx="71437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0" name="Line 20"/>
          <p:cNvSpPr>
            <a:spLocks noChangeShapeType="1"/>
          </p:cNvSpPr>
          <p:nvPr/>
        </p:nvSpPr>
        <p:spPr bwMode="auto">
          <a:xfrm flipH="1" flipV="1">
            <a:off x="827812" y="1916584"/>
            <a:ext cx="7921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84021" name="AutoShape 21"/>
          <p:cNvCxnSpPr>
            <a:cxnSpLocks noChangeShapeType="1"/>
            <a:stCxn id="384006" idx="0"/>
            <a:endCxn id="384015" idx="0"/>
          </p:cNvCxnSpPr>
          <p:nvPr/>
        </p:nvCxnSpPr>
        <p:spPr bwMode="auto">
          <a:xfrm rot="5400000" flipH="1">
            <a:off x="3024913" y="908521"/>
            <a:ext cx="144462" cy="2592387"/>
          </a:xfrm>
          <a:prstGeom prst="curvedConnector3">
            <a:avLst>
              <a:gd name="adj1" fmla="val 54725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4022" name="Oval 22"/>
          <p:cNvSpPr>
            <a:spLocks noChangeArrowheads="1"/>
          </p:cNvSpPr>
          <p:nvPr/>
        </p:nvSpPr>
        <p:spPr bwMode="auto">
          <a:xfrm>
            <a:off x="2772500" y="4364509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384023" name="Line 23"/>
          <p:cNvSpPr>
            <a:spLocks noChangeShapeType="1"/>
          </p:cNvSpPr>
          <p:nvPr/>
        </p:nvSpPr>
        <p:spPr bwMode="auto">
          <a:xfrm flipH="1" flipV="1">
            <a:off x="2124800" y="4004146"/>
            <a:ext cx="647700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4" name="Oval 24"/>
          <p:cNvSpPr>
            <a:spLocks noChangeArrowheads="1"/>
          </p:cNvSpPr>
          <p:nvPr/>
        </p:nvSpPr>
        <p:spPr bwMode="auto">
          <a:xfrm>
            <a:off x="2628037" y="4220046"/>
            <a:ext cx="792163" cy="7921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25" name="Oval 25"/>
          <p:cNvSpPr>
            <a:spLocks noChangeArrowheads="1"/>
          </p:cNvSpPr>
          <p:nvPr/>
        </p:nvSpPr>
        <p:spPr bwMode="auto">
          <a:xfrm>
            <a:off x="1475512" y="3500909"/>
            <a:ext cx="792163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26" name="Oval 26"/>
          <p:cNvSpPr>
            <a:spLocks noChangeArrowheads="1"/>
          </p:cNvSpPr>
          <p:nvPr/>
        </p:nvSpPr>
        <p:spPr bwMode="auto">
          <a:xfrm>
            <a:off x="251550" y="4220046"/>
            <a:ext cx="792162" cy="7921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27" name="Oval 27"/>
          <p:cNvSpPr>
            <a:spLocks noChangeArrowheads="1"/>
          </p:cNvSpPr>
          <p:nvPr/>
        </p:nvSpPr>
        <p:spPr bwMode="auto">
          <a:xfrm>
            <a:off x="1404075" y="1988021"/>
            <a:ext cx="792162" cy="7921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28" name="Oval 28"/>
          <p:cNvSpPr>
            <a:spLocks noChangeArrowheads="1"/>
          </p:cNvSpPr>
          <p:nvPr/>
        </p:nvSpPr>
        <p:spPr bwMode="auto">
          <a:xfrm rot="-239444">
            <a:off x="1183412" y="1702271"/>
            <a:ext cx="1296988" cy="28019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29" name="Oval 29"/>
          <p:cNvSpPr>
            <a:spLocks noChangeArrowheads="1"/>
          </p:cNvSpPr>
          <p:nvPr/>
        </p:nvSpPr>
        <p:spPr bwMode="auto">
          <a:xfrm>
            <a:off x="180112" y="1484784"/>
            <a:ext cx="792163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30" name="Oval 30"/>
          <p:cNvSpPr>
            <a:spLocks noChangeArrowheads="1"/>
          </p:cNvSpPr>
          <p:nvPr/>
        </p:nvSpPr>
        <p:spPr bwMode="auto">
          <a:xfrm>
            <a:off x="2699475" y="2853209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31" name="Oval 31"/>
          <p:cNvSpPr>
            <a:spLocks noChangeArrowheads="1"/>
          </p:cNvSpPr>
          <p:nvPr/>
        </p:nvSpPr>
        <p:spPr bwMode="auto">
          <a:xfrm>
            <a:off x="3996462" y="2132484"/>
            <a:ext cx="792163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32" name="Oval 32"/>
          <p:cNvSpPr>
            <a:spLocks noChangeArrowheads="1"/>
          </p:cNvSpPr>
          <p:nvPr/>
        </p:nvSpPr>
        <p:spPr bwMode="auto">
          <a:xfrm rot="-1562588">
            <a:off x="765154" y="1262012"/>
            <a:ext cx="4110037" cy="28495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33" name="Oval 33"/>
          <p:cNvSpPr>
            <a:spLocks noChangeArrowheads="1"/>
          </p:cNvSpPr>
          <p:nvPr/>
        </p:nvSpPr>
        <p:spPr bwMode="auto">
          <a:xfrm>
            <a:off x="2699475" y="1700684"/>
            <a:ext cx="792162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34" name="Oval 34"/>
          <p:cNvSpPr>
            <a:spLocks noChangeArrowheads="1"/>
          </p:cNvSpPr>
          <p:nvPr/>
        </p:nvSpPr>
        <p:spPr bwMode="auto">
          <a:xfrm>
            <a:off x="5291862" y="1484784"/>
            <a:ext cx="792163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36" name="Text Box 36"/>
          <p:cNvSpPr txBox="1">
            <a:spLocks noChangeArrowheads="1"/>
          </p:cNvSpPr>
          <p:nvPr/>
        </p:nvSpPr>
        <p:spPr bwMode="auto">
          <a:xfrm>
            <a:off x="465862" y="5801073"/>
            <a:ext cx="11721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err="1"/>
              <a:t>oNodes</a:t>
            </a:r>
            <a:endParaRPr lang="en-US" sz="2400" dirty="0"/>
          </a:p>
        </p:txBody>
      </p:sp>
      <p:sp>
        <p:nvSpPr>
          <p:cNvPr id="384037" name="Text Box 37"/>
          <p:cNvSpPr txBox="1">
            <a:spLocks noChangeArrowheads="1"/>
          </p:cNvSpPr>
          <p:nvPr/>
        </p:nvSpPr>
        <p:spPr bwMode="auto">
          <a:xfrm>
            <a:off x="4770176" y="5799609"/>
            <a:ext cx="9685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err="1"/>
              <a:t>oReps</a:t>
            </a:r>
            <a:endParaRPr lang="en-US" sz="2400" dirty="0"/>
          </a:p>
        </p:txBody>
      </p:sp>
      <p:sp>
        <p:nvSpPr>
          <p:cNvPr id="384038" name="Rectangle 38"/>
          <p:cNvSpPr>
            <a:spLocks noChangeArrowheads="1"/>
          </p:cNvSpPr>
          <p:nvPr/>
        </p:nvSpPr>
        <p:spPr bwMode="auto">
          <a:xfrm>
            <a:off x="538887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84039" name="Rectangle 39"/>
          <p:cNvSpPr>
            <a:spLocks noChangeArrowheads="1"/>
          </p:cNvSpPr>
          <p:nvPr/>
        </p:nvSpPr>
        <p:spPr bwMode="auto">
          <a:xfrm>
            <a:off x="970687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84040" name="Rectangle 40"/>
          <p:cNvSpPr>
            <a:spLocks noChangeArrowheads="1"/>
          </p:cNvSpPr>
          <p:nvPr/>
        </p:nvSpPr>
        <p:spPr bwMode="auto">
          <a:xfrm>
            <a:off x="1402487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84041" name="Rectangle 41"/>
          <p:cNvSpPr>
            <a:spLocks noChangeArrowheads="1"/>
          </p:cNvSpPr>
          <p:nvPr/>
        </p:nvSpPr>
        <p:spPr bwMode="auto">
          <a:xfrm>
            <a:off x="1402487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384042" name="Rectangle 42"/>
          <p:cNvSpPr>
            <a:spLocks noChangeArrowheads="1"/>
          </p:cNvSpPr>
          <p:nvPr/>
        </p:nvSpPr>
        <p:spPr bwMode="auto">
          <a:xfrm>
            <a:off x="1834287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84043" name="Rectangle 43"/>
          <p:cNvSpPr>
            <a:spLocks noChangeArrowheads="1"/>
          </p:cNvSpPr>
          <p:nvPr/>
        </p:nvSpPr>
        <p:spPr bwMode="auto">
          <a:xfrm>
            <a:off x="4858475" y="5299546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84044" name="Rectangle 44"/>
          <p:cNvSpPr>
            <a:spLocks noChangeArrowheads="1"/>
          </p:cNvSpPr>
          <p:nvPr/>
        </p:nvSpPr>
        <p:spPr bwMode="auto">
          <a:xfrm>
            <a:off x="5290275" y="5299546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84045" name="Rectangle 45"/>
          <p:cNvSpPr>
            <a:spLocks noChangeArrowheads="1"/>
          </p:cNvSpPr>
          <p:nvPr/>
        </p:nvSpPr>
        <p:spPr bwMode="auto">
          <a:xfrm>
            <a:off x="5722075" y="5299546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84046" name="Line 46"/>
          <p:cNvSpPr>
            <a:spLocks noChangeShapeType="1"/>
          </p:cNvSpPr>
          <p:nvPr/>
        </p:nvSpPr>
        <p:spPr bwMode="auto">
          <a:xfrm>
            <a:off x="465862" y="5228109"/>
            <a:ext cx="309721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47" name="Line 47"/>
          <p:cNvSpPr>
            <a:spLocks noChangeShapeType="1"/>
          </p:cNvSpPr>
          <p:nvPr/>
        </p:nvSpPr>
        <p:spPr bwMode="auto">
          <a:xfrm flipH="1">
            <a:off x="465862" y="5228109"/>
            <a:ext cx="0" cy="5032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48" name="Line 48"/>
          <p:cNvSpPr>
            <a:spLocks noChangeShapeType="1"/>
          </p:cNvSpPr>
          <p:nvPr/>
        </p:nvSpPr>
        <p:spPr bwMode="auto">
          <a:xfrm>
            <a:off x="465862" y="5731346"/>
            <a:ext cx="309721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49" name="Line 49"/>
          <p:cNvSpPr>
            <a:spLocks noChangeShapeType="1"/>
          </p:cNvSpPr>
          <p:nvPr/>
        </p:nvSpPr>
        <p:spPr bwMode="auto">
          <a:xfrm>
            <a:off x="4785450" y="5226521"/>
            <a:ext cx="1944687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50" name="Line 50"/>
          <p:cNvSpPr>
            <a:spLocks noChangeShapeType="1"/>
          </p:cNvSpPr>
          <p:nvPr/>
        </p:nvSpPr>
        <p:spPr bwMode="auto">
          <a:xfrm flipH="1">
            <a:off x="4785450" y="5226521"/>
            <a:ext cx="0" cy="5032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51" name="Line 51"/>
          <p:cNvSpPr>
            <a:spLocks noChangeShapeType="1"/>
          </p:cNvSpPr>
          <p:nvPr/>
        </p:nvSpPr>
        <p:spPr bwMode="auto">
          <a:xfrm>
            <a:off x="4785450" y="5729759"/>
            <a:ext cx="1944687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52" name="Rectangle 52"/>
          <p:cNvSpPr>
            <a:spLocks noChangeArrowheads="1"/>
          </p:cNvSpPr>
          <p:nvPr/>
        </p:nvSpPr>
        <p:spPr bwMode="auto">
          <a:xfrm>
            <a:off x="5723662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384054" name="Rectangle 54"/>
          <p:cNvSpPr>
            <a:spLocks noChangeArrowheads="1"/>
          </p:cNvSpPr>
          <p:nvPr/>
        </p:nvSpPr>
        <p:spPr bwMode="auto">
          <a:xfrm>
            <a:off x="5723662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84055" name="Rectangle 55"/>
          <p:cNvSpPr>
            <a:spLocks noChangeArrowheads="1"/>
          </p:cNvSpPr>
          <p:nvPr/>
        </p:nvSpPr>
        <p:spPr bwMode="auto">
          <a:xfrm>
            <a:off x="2266087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384056" name="Rectangle 56"/>
          <p:cNvSpPr>
            <a:spLocks noChangeArrowheads="1"/>
          </p:cNvSpPr>
          <p:nvPr/>
        </p:nvSpPr>
        <p:spPr bwMode="auto">
          <a:xfrm>
            <a:off x="1834287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384057" name="Rectangle 57"/>
          <p:cNvSpPr>
            <a:spLocks noChangeArrowheads="1"/>
          </p:cNvSpPr>
          <p:nvPr/>
        </p:nvSpPr>
        <p:spPr bwMode="auto">
          <a:xfrm>
            <a:off x="5723662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384058" name="Rectangle 58"/>
          <p:cNvSpPr>
            <a:spLocks noChangeArrowheads="1"/>
          </p:cNvSpPr>
          <p:nvPr/>
        </p:nvSpPr>
        <p:spPr bwMode="auto">
          <a:xfrm>
            <a:off x="6155462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384059" name="Rectangle 59"/>
          <p:cNvSpPr>
            <a:spLocks noChangeArrowheads="1"/>
          </p:cNvSpPr>
          <p:nvPr/>
        </p:nvSpPr>
        <p:spPr bwMode="auto">
          <a:xfrm>
            <a:off x="2699475" y="5299546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384060" name="Rectangle 60"/>
          <p:cNvSpPr>
            <a:spLocks noChangeArrowheads="1"/>
          </p:cNvSpPr>
          <p:nvPr/>
        </p:nvSpPr>
        <p:spPr bwMode="auto">
          <a:xfrm>
            <a:off x="5723662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384061" name="Rectangle 61"/>
          <p:cNvSpPr>
            <a:spLocks noChangeArrowheads="1"/>
          </p:cNvSpPr>
          <p:nvPr/>
        </p:nvSpPr>
        <p:spPr bwMode="auto">
          <a:xfrm>
            <a:off x="3131275" y="5299546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384062" name="Rectangle 62"/>
          <p:cNvSpPr>
            <a:spLocks noChangeArrowheads="1"/>
          </p:cNvSpPr>
          <p:nvPr/>
        </p:nvSpPr>
        <p:spPr bwMode="auto">
          <a:xfrm>
            <a:off x="5723662" y="5299546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728A6-3543-504A-B8F1-AA8A0C734DB9}"/>
              </a:ext>
            </a:extLst>
          </p:cNvPr>
          <p:cNvSpPr/>
          <p:nvPr/>
        </p:nvSpPr>
        <p:spPr>
          <a:xfrm>
            <a:off x="6160645" y="1198091"/>
            <a:ext cx="3028385" cy="12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de-DE" dirty="0" err="1">
                <a:solidFill>
                  <a:srgbClr val="FF0000"/>
                </a:solidFill>
              </a:rPr>
              <a:t>handleNonTreeEdge</a:t>
            </a:r>
            <a:r>
              <a:rPr lang="de-DE" dirty="0">
                <a:solidFill>
                  <a:srgbClr val="FF0000"/>
                </a:solidFill>
              </a:rPr>
              <a:t>(</a:t>
            </a:r>
            <a:r>
              <a:rPr lang="de-DE" dirty="0" err="1">
                <a:solidFill>
                  <a:srgbClr val="FF0000"/>
                </a:solidFill>
              </a:rPr>
              <a:t>v,w</a:t>
            </a:r>
            <a:r>
              <a:rPr lang="de-DE" dirty="0">
                <a:solidFill>
                  <a:srgbClr val="FF0000"/>
                </a:solidFill>
              </a:rPr>
              <a:t>)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oNodes</a:t>
            </a:r>
            <a:r>
              <a:rPr lang="de-DE" dirty="0"/>
              <a:t> </a:t>
            </a:r>
            <a:r>
              <a:rPr lang="de-DE" dirty="0" err="1"/>
              <a:t>then</a:t>
            </a:r>
            <a:br>
              <a:rPr lang="de-DE" dirty="0"/>
            </a:br>
            <a:r>
              <a:rPr lang="de-DE" dirty="0"/>
              <a:t>    </a:t>
            </a:r>
            <a:r>
              <a:rPr lang="de-DE" dirty="0" err="1"/>
              <a:t>while</a:t>
            </a:r>
            <a:r>
              <a:rPr lang="de-DE" dirty="0"/>
              <a:t> </a:t>
            </a:r>
            <a:r>
              <a:rPr lang="de-DE" dirty="0" err="1">
                <a:solidFill>
                  <a:schemeClr val="hlink"/>
                </a:solidFill>
              </a:rPr>
              <a:t>dfsNum</a:t>
            </a:r>
            <a:r>
              <a:rPr lang="de-DE" dirty="0">
                <a:solidFill>
                  <a:schemeClr val="hlink"/>
                </a:solidFill>
              </a:rPr>
              <a:t>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 &lt;</a:t>
            </a:r>
            <a:r>
              <a:rPr lang="de-DE" dirty="0"/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>
                <a:solidFill>
                  <a:schemeClr val="hlink"/>
                </a:solidFill>
              </a:rPr>
              <a:t>          </a:t>
            </a:r>
            <a:r>
              <a:rPr lang="de-DE" dirty="0" err="1">
                <a:solidFill>
                  <a:schemeClr val="hlink"/>
                </a:solidFill>
              </a:rPr>
              <a:t>dfsNum</a:t>
            </a:r>
            <a:r>
              <a:rPr lang="de-DE" dirty="0">
                <a:solidFill>
                  <a:schemeClr val="hlink"/>
                </a:solidFill>
              </a:rPr>
              <a:t>[</a:t>
            </a:r>
            <a:r>
              <a:rPr lang="de-DE" dirty="0">
                <a:solidFill>
                  <a:schemeClr val="accent2"/>
                </a:solidFill>
              </a:rPr>
              <a:t>top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oReps</a:t>
            </a:r>
            <a:r>
              <a:rPr lang="de-DE" dirty="0"/>
              <a:t>)</a:t>
            </a:r>
            <a:r>
              <a:rPr lang="de-DE" dirty="0">
                <a:solidFill>
                  <a:schemeClr val="hlink"/>
                </a:solidFill>
              </a:rPr>
              <a:t>]</a:t>
            </a:r>
            <a:r>
              <a:rPr lang="de-DE" dirty="0"/>
              <a:t> do</a:t>
            </a:r>
            <a:br>
              <a:rPr lang="de-DE" dirty="0"/>
            </a:br>
            <a:r>
              <a:rPr lang="de-DE" dirty="0"/>
              <a:t>        </a:t>
            </a:r>
            <a:r>
              <a:rPr lang="de-DE" dirty="0" err="1">
                <a:solidFill>
                  <a:schemeClr val="accent2"/>
                </a:solidFill>
              </a:rPr>
              <a:t>pop</a:t>
            </a:r>
            <a:r>
              <a:rPr lang="de-DE" dirty="0">
                <a:solidFill>
                  <a:schemeClr val="accent2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oReps</a:t>
            </a:r>
            <a:r>
              <a:rPr lang="de-DE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55B209-F204-224C-8363-3C77A535A1CA}"/>
              </a:ext>
            </a:extLst>
          </p:cNvPr>
          <p:cNvSpPr/>
          <p:nvPr/>
        </p:nvSpPr>
        <p:spPr>
          <a:xfrm>
            <a:off x="6442357" y="3050696"/>
            <a:ext cx="3028385" cy="164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de-DE" dirty="0" err="1">
                <a:solidFill>
                  <a:srgbClr val="FF0000"/>
                </a:solidFill>
              </a:rPr>
              <a:t>backtrack</a:t>
            </a:r>
            <a:r>
              <a:rPr lang="de-DE" dirty="0">
                <a:solidFill>
                  <a:srgbClr val="FF0000"/>
                </a:solidFill>
              </a:rPr>
              <a:t>(</a:t>
            </a:r>
            <a:r>
              <a:rPr lang="de-DE" dirty="0" err="1">
                <a:solidFill>
                  <a:srgbClr val="FF0000"/>
                </a:solidFill>
              </a:rPr>
              <a:t>u,v</a:t>
            </a:r>
            <a:r>
              <a:rPr lang="de-DE" dirty="0">
                <a:solidFill>
                  <a:srgbClr val="FF0000"/>
                </a:solidFill>
              </a:rPr>
              <a:t>)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</a:rPr>
              <a:t>v = </a:t>
            </a:r>
            <a:r>
              <a:rPr lang="de-DE" dirty="0">
                <a:solidFill>
                  <a:schemeClr val="accent2"/>
                </a:solidFill>
              </a:rPr>
              <a:t>top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oReps</a:t>
            </a:r>
            <a:r>
              <a:rPr lang="de-DE" dirty="0"/>
              <a:t>) </a:t>
            </a:r>
            <a:r>
              <a:rPr lang="de-DE" dirty="0" err="1"/>
              <a:t>then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    </a:t>
            </a:r>
            <a:r>
              <a:rPr lang="de-DE" dirty="0" err="1">
                <a:solidFill>
                  <a:schemeClr val="accent2"/>
                </a:solidFill>
              </a:rPr>
              <a:t>pop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oReps</a:t>
            </a:r>
            <a:r>
              <a:rPr lang="de-DE" dirty="0"/>
              <a:t>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    </a:t>
            </a:r>
            <a:r>
              <a:rPr lang="de-DE" dirty="0" err="1"/>
              <a:t>repeat</a:t>
            </a:r>
            <a:r>
              <a:rPr lang="de-DE" dirty="0"/>
              <a:t>  </a:t>
            </a:r>
            <a:br>
              <a:rPr lang="de-DE" dirty="0"/>
            </a:br>
            <a:r>
              <a:rPr lang="de-DE" dirty="0"/>
              <a:t>       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:=</a:t>
            </a:r>
            <a:r>
              <a:rPr lang="de-DE" dirty="0"/>
              <a:t> </a:t>
            </a:r>
            <a:r>
              <a:rPr lang="de-DE" dirty="0" err="1">
                <a:solidFill>
                  <a:schemeClr val="accent2"/>
                </a:solidFill>
              </a:rPr>
              <a:t>pop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oNodes</a:t>
            </a:r>
            <a:r>
              <a:rPr lang="de-DE" dirty="0"/>
              <a:t>)</a:t>
            </a:r>
            <a:br>
              <a:rPr lang="de-DE" dirty="0"/>
            </a:br>
            <a:r>
              <a:rPr lang="de-DE" dirty="0"/>
              <a:t>        </a:t>
            </a:r>
            <a:r>
              <a:rPr lang="de-DE" dirty="0" err="1">
                <a:solidFill>
                  <a:schemeClr val="hlink"/>
                </a:solidFill>
              </a:rPr>
              <a:t>component</a:t>
            </a:r>
            <a:r>
              <a:rPr lang="de-DE" dirty="0">
                <a:solidFill>
                  <a:schemeClr val="hlink"/>
                </a:solidFill>
              </a:rPr>
              <a:t>[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]:=v</a:t>
            </a:r>
            <a:br>
              <a:rPr lang="de-DE" dirty="0">
                <a:solidFill>
                  <a:schemeClr val="hlink"/>
                </a:solidFill>
              </a:rPr>
            </a:br>
            <a:r>
              <a:rPr lang="de-DE" dirty="0"/>
              <a:t>    </a:t>
            </a:r>
            <a:r>
              <a:rPr lang="de-DE" dirty="0" err="1"/>
              <a:t>until</a:t>
            </a:r>
            <a:r>
              <a:rPr lang="de-DE" dirty="0"/>
              <a:t>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>
                <a:solidFill>
                  <a:schemeClr val="hlink"/>
                </a:solidFill>
              </a:rPr>
              <a:t>=v</a:t>
            </a:r>
          </a:p>
        </p:txBody>
      </p:sp>
    </p:spTree>
    <p:extLst>
      <p:ext uri="{BB962C8B-B14F-4D97-AF65-F5344CB8AC3E}">
        <p14:creationId xmlns:p14="http://schemas.microsoft.com/office/powerpoint/2010/main" val="143878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8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8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84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84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84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8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84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84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84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0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10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4" dur="10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10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4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8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8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10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10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384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84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10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49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5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59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8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8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8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4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78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4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8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8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384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384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384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84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8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384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384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7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1000" fill="hold"/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21" dur="1000" fill="hold"/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1000" fill="hold"/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38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38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384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384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1000" fill="hold"/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0" dur="1000" fill="hold"/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1000" fill="hold"/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44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9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0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10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54" dur="10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10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38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38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38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8" dur="10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10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10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73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6" dur="500"/>
                                        <p:tgtEl>
                                          <p:spTgt spid="384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9" dur="500"/>
                                        <p:tgtEl>
                                          <p:spTgt spid="384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4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5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8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89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4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8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99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4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10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8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09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2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3" dur="500"/>
                                        <p:tgtEl>
                                          <p:spTgt spid="384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7" dur="500"/>
                                        <p:tgtEl>
                                          <p:spTgt spid="384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1" dur="500"/>
                                        <p:tgtEl>
                                          <p:spTgt spid="384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4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5" dur="500"/>
                                        <p:tgtEl>
                                          <p:spTgt spid="384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9" dur="500"/>
                                        <p:tgtEl>
                                          <p:spTgt spid="384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2" dur="500"/>
                                        <p:tgtEl>
                                          <p:spTgt spid="384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 nodeType="clickPar">
                      <p:stCondLst>
                        <p:cond delay="indefinite"/>
                      </p:stCondLst>
                      <p:childTnLst>
                        <p:par>
                          <p:cTn id="3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7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8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1000" fill="hold"/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1" dur="500"/>
                                        <p:tgtEl>
                                          <p:spTgt spid="384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4" dur="500"/>
                                        <p:tgtEl>
                                          <p:spTgt spid="384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24" grpId="0" animBg="1"/>
      <p:bldP spid="384025" grpId="0" animBg="1"/>
      <p:bldP spid="384025" grpId="1" animBg="1"/>
      <p:bldP spid="384026" grpId="0" animBg="1"/>
      <p:bldP spid="384027" grpId="0" animBg="1"/>
      <p:bldP spid="384027" grpId="1" animBg="1"/>
      <p:bldP spid="384028" grpId="0" animBg="1"/>
      <p:bldP spid="384028" grpId="1" animBg="1"/>
      <p:bldP spid="384029" grpId="0" animBg="1"/>
      <p:bldP spid="384030" grpId="0" animBg="1"/>
      <p:bldP spid="384030" grpId="1" animBg="1"/>
      <p:bldP spid="384031" grpId="0" animBg="1"/>
      <p:bldP spid="384031" grpId="1" animBg="1"/>
      <p:bldP spid="384032" grpId="0" animBg="1"/>
      <p:bldP spid="384033" grpId="0" animBg="1"/>
      <p:bldP spid="384033" grpId="1" animBg="1"/>
      <p:bldP spid="384034" grpId="0" animBg="1"/>
      <p:bldP spid="384038" grpId="0" animBg="1"/>
      <p:bldP spid="384038" grpId="1" animBg="1"/>
      <p:bldP spid="384039" grpId="0" animBg="1"/>
      <p:bldP spid="384039" grpId="1" animBg="1"/>
      <p:bldP spid="384040" grpId="0" animBg="1"/>
      <p:bldP spid="384040" grpId="1" animBg="1"/>
      <p:bldP spid="384041" grpId="0" animBg="1"/>
      <p:bldP spid="384041" grpId="1" animBg="1"/>
      <p:bldP spid="384042" grpId="0" animBg="1"/>
      <p:bldP spid="384042" grpId="1" animBg="1"/>
      <p:bldP spid="384043" grpId="0" animBg="1"/>
      <p:bldP spid="384043" grpId="1" animBg="1"/>
      <p:bldP spid="384044" grpId="0" animBg="1"/>
      <p:bldP spid="384044" grpId="1" animBg="1"/>
      <p:bldP spid="384045" grpId="0" animBg="1"/>
      <p:bldP spid="384045" grpId="1" animBg="1"/>
      <p:bldP spid="384052" grpId="0" animBg="1"/>
      <p:bldP spid="384052" grpId="1" animBg="1"/>
      <p:bldP spid="384054" grpId="0" animBg="1"/>
      <p:bldP spid="384054" grpId="1" animBg="1"/>
      <p:bldP spid="384055" grpId="0" animBg="1"/>
      <p:bldP spid="384055" grpId="1" animBg="1"/>
      <p:bldP spid="384056" grpId="0" animBg="1"/>
      <p:bldP spid="384056" grpId="1" animBg="1"/>
      <p:bldP spid="384057" grpId="0" animBg="1"/>
      <p:bldP spid="384057" grpId="1" animBg="1"/>
      <p:bldP spid="384058" grpId="0" animBg="1"/>
      <p:bldP spid="384058" grpId="1" animBg="1"/>
      <p:bldP spid="384059" grpId="0" animBg="1"/>
      <p:bldP spid="384059" grpId="1" animBg="1"/>
      <p:bldP spid="384060" grpId="0" animBg="1"/>
      <p:bldP spid="384060" grpId="1" animBg="1"/>
      <p:bldP spid="384061" grpId="0" animBg="1"/>
      <p:bldP spid="384061" grpId="1" animBg="1"/>
      <p:bldP spid="384062" grpId="0" animBg="1"/>
      <p:bldP spid="38406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624B-5FE9-604C-A1BC-7CCE53ECB053}" type="slidenum">
              <a:rPr lang="de-DE"/>
              <a:pPr/>
              <a:t>4</a:t>
            </a:fld>
            <a:endParaRPr lang="de-DE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DFS-Nummerierung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Exploriere Graph in die Tiefe</a:t>
            </a:r>
            <a:br>
              <a:rPr lang="de-DE" sz="3200" dirty="0"/>
            </a:br>
            <a:r>
              <a:rPr lang="de-DE" sz="3200" dirty="0"/>
              <a:t>(      : aktuell,      : noch aktiv,      : fertig)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Paare</a:t>
            </a:r>
            <a:r>
              <a:rPr lang="de-DE" sz="3200" dirty="0">
                <a:solidFill>
                  <a:schemeClr val="hlink"/>
                </a:solidFill>
              </a:rPr>
              <a:t> (</a:t>
            </a:r>
            <a:r>
              <a:rPr lang="de-DE" sz="3200" dirty="0" err="1">
                <a:solidFill>
                  <a:schemeClr val="hlink"/>
                </a:solidFill>
              </a:rPr>
              <a:t>i,j</a:t>
            </a:r>
            <a:r>
              <a:rPr lang="de-DE" sz="3200" dirty="0">
                <a:solidFill>
                  <a:schemeClr val="hlink"/>
                </a:solidFill>
              </a:rPr>
              <a:t>): i: </a:t>
            </a:r>
            <a:r>
              <a:rPr lang="de-DE" sz="3200" dirty="0" err="1"/>
              <a:t>dfsNum</a:t>
            </a:r>
            <a:r>
              <a:rPr lang="de-DE" sz="3200" dirty="0"/>
              <a:t>,</a:t>
            </a:r>
            <a:r>
              <a:rPr lang="de-DE" sz="3200" dirty="0">
                <a:solidFill>
                  <a:schemeClr val="hlink"/>
                </a:solidFill>
              </a:rPr>
              <a:t> </a:t>
            </a:r>
            <a:r>
              <a:rPr lang="de-DE" sz="3200" dirty="0" err="1">
                <a:solidFill>
                  <a:schemeClr val="hlink"/>
                </a:solidFill>
              </a:rPr>
              <a:t>j</a:t>
            </a:r>
            <a:r>
              <a:rPr lang="de-DE" sz="3200" dirty="0">
                <a:solidFill>
                  <a:schemeClr val="hlink"/>
                </a:solidFill>
              </a:rPr>
              <a:t>: </a:t>
            </a:r>
            <a:r>
              <a:rPr lang="de-DE" sz="3200" dirty="0" err="1"/>
              <a:t>finishTime</a:t>
            </a: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3200" dirty="0"/>
              <a:t> </a:t>
            </a:r>
          </a:p>
        </p:txBody>
      </p:sp>
      <p:sp>
        <p:nvSpPr>
          <p:cNvPr id="347140" name="Oval 4"/>
          <p:cNvSpPr>
            <a:spLocks noChangeArrowheads="1"/>
          </p:cNvSpPr>
          <p:nvPr/>
        </p:nvSpPr>
        <p:spPr bwMode="auto">
          <a:xfrm>
            <a:off x="969963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47141" name="Oval 5"/>
          <p:cNvSpPr>
            <a:spLocks noChangeArrowheads="1"/>
          </p:cNvSpPr>
          <p:nvPr/>
        </p:nvSpPr>
        <p:spPr bwMode="auto">
          <a:xfrm>
            <a:off x="1187450" y="407828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2" name="Oval 6"/>
          <p:cNvSpPr>
            <a:spLocks noChangeArrowheads="1"/>
          </p:cNvSpPr>
          <p:nvPr/>
        </p:nvSpPr>
        <p:spPr bwMode="auto">
          <a:xfrm>
            <a:off x="2338388" y="47974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3" name="Oval 7"/>
          <p:cNvSpPr>
            <a:spLocks noChangeArrowheads="1"/>
          </p:cNvSpPr>
          <p:nvPr/>
        </p:nvSpPr>
        <p:spPr bwMode="auto">
          <a:xfrm>
            <a:off x="3490913" y="57340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4" name="Oval 8"/>
          <p:cNvSpPr>
            <a:spLocks noChangeArrowheads="1"/>
          </p:cNvSpPr>
          <p:nvPr/>
        </p:nvSpPr>
        <p:spPr bwMode="auto">
          <a:xfrm>
            <a:off x="3995738" y="43656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5" name="Oval 9"/>
          <p:cNvSpPr>
            <a:spLocks noChangeArrowheads="1"/>
          </p:cNvSpPr>
          <p:nvPr/>
        </p:nvSpPr>
        <p:spPr bwMode="auto">
          <a:xfrm>
            <a:off x="5075238" y="55181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6" name="Oval 10"/>
          <p:cNvSpPr>
            <a:spLocks noChangeArrowheads="1"/>
          </p:cNvSpPr>
          <p:nvPr/>
        </p:nvSpPr>
        <p:spPr bwMode="auto">
          <a:xfrm>
            <a:off x="2843213" y="35020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7" name="Oval 11"/>
          <p:cNvSpPr>
            <a:spLocks noChangeArrowheads="1"/>
          </p:cNvSpPr>
          <p:nvPr/>
        </p:nvSpPr>
        <p:spPr bwMode="auto">
          <a:xfrm>
            <a:off x="4643438" y="34290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8" name="Oval 12"/>
          <p:cNvSpPr>
            <a:spLocks noChangeArrowheads="1"/>
          </p:cNvSpPr>
          <p:nvPr/>
        </p:nvSpPr>
        <p:spPr bwMode="auto">
          <a:xfrm>
            <a:off x="6154738" y="42941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9" name="Oval 13"/>
          <p:cNvSpPr>
            <a:spLocks noChangeArrowheads="1"/>
          </p:cNvSpPr>
          <p:nvPr/>
        </p:nvSpPr>
        <p:spPr bwMode="auto">
          <a:xfrm>
            <a:off x="7523163" y="37893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50" name="Line 14"/>
          <p:cNvSpPr>
            <a:spLocks noChangeShapeType="1"/>
          </p:cNvSpPr>
          <p:nvPr/>
        </p:nvSpPr>
        <p:spPr bwMode="auto">
          <a:xfrm flipV="1">
            <a:off x="1258888" y="4581525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1" name="Line 15"/>
          <p:cNvSpPr>
            <a:spLocks noChangeShapeType="1"/>
          </p:cNvSpPr>
          <p:nvPr/>
        </p:nvSpPr>
        <p:spPr bwMode="auto">
          <a:xfrm flipV="1">
            <a:off x="1474788" y="5157788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2" name="Line 16"/>
          <p:cNvSpPr>
            <a:spLocks noChangeShapeType="1"/>
          </p:cNvSpPr>
          <p:nvPr/>
        </p:nvSpPr>
        <p:spPr bwMode="auto">
          <a:xfrm flipV="1">
            <a:off x="1619250" y="3789363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3" name="Line 17"/>
          <p:cNvSpPr>
            <a:spLocks noChangeShapeType="1"/>
          </p:cNvSpPr>
          <p:nvPr/>
        </p:nvSpPr>
        <p:spPr bwMode="auto">
          <a:xfrm>
            <a:off x="2770188" y="5229225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4" name="Line 18"/>
          <p:cNvSpPr>
            <a:spLocks noChangeShapeType="1"/>
          </p:cNvSpPr>
          <p:nvPr/>
        </p:nvSpPr>
        <p:spPr bwMode="auto">
          <a:xfrm>
            <a:off x="2843213" y="5013325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5" name="Line 19"/>
          <p:cNvSpPr>
            <a:spLocks noChangeShapeType="1"/>
          </p:cNvSpPr>
          <p:nvPr/>
        </p:nvSpPr>
        <p:spPr bwMode="auto">
          <a:xfrm flipV="1">
            <a:off x="3995738" y="5878513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6" name="Line 20"/>
          <p:cNvSpPr>
            <a:spLocks noChangeShapeType="1"/>
          </p:cNvSpPr>
          <p:nvPr/>
        </p:nvSpPr>
        <p:spPr bwMode="auto">
          <a:xfrm>
            <a:off x="3275013" y="3933825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7" name="Line 21"/>
          <p:cNvSpPr>
            <a:spLocks noChangeShapeType="1"/>
          </p:cNvSpPr>
          <p:nvPr/>
        </p:nvSpPr>
        <p:spPr bwMode="auto">
          <a:xfrm flipV="1">
            <a:off x="3346450" y="3644900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8" name="Line 22"/>
          <p:cNvSpPr>
            <a:spLocks noChangeShapeType="1"/>
          </p:cNvSpPr>
          <p:nvPr/>
        </p:nvSpPr>
        <p:spPr bwMode="auto">
          <a:xfrm flipV="1">
            <a:off x="4498975" y="4581525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9" name="Line 23"/>
          <p:cNvSpPr>
            <a:spLocks noChangeShapeType="1"/>
          </p:cNvSpPr>
          <p:nvPr/>
        </p:nvSpPr>
        <p:spPr bwMode="auto">
          <a:xfrm flipV="1">
            <a:off x="5507038" y="4797425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0" name="Line 24"/>
          <p:cNvSpPr>
            <a:spLocks noChangeShapeType="1"/>
          </p:cNvSpPr>
          <p:nvPr/>
        </p:nvSpPr>
        <p:spPr bwMode="auto">
          <a:xfrm>
            <a:off x="5146675" y="3789363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1" name="Line 25"/>
          <p:cNvSpPr>
            <a:spLocks noChangeShapeType="1"/>
          </p:cNvSpPr>
          <p:nvPr/>
        </p:nvSpPr>
        <p:spPr bwMode="auto">
          <a:xfrm flipH="1">
            <a:off x="3851275" y="4870450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2" name="Line 26"/>
          <p:cNvSpPr>
            <a:spLocks noChangeShapeType="1"/>
          </p:cNvSpPr>
          <p:nvPr/>
        </p:nvSpPr>
        <p:spPr bwMode="auto">
          <a:xfrm flipV="1">
            <a:off x="6659563" y="4149725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3" name="Oval 27"/>
          <p:cNvSpPr>
            <a:spLocks noChangeArrowheads="1"/>
          </p:cNvSpPr>
          <p:nvPr/>
        </p:nvSpPr>
        <p:spPr bwMode="auto">
          <a:xfrm>
            <a:off x="7596188" y="52292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64" name="Line 28"/>
          <p:cNvSpPr>
            <a:spLocks noChangeShapeType="1"/>
          </p:cNvSpPr>
          <p:nvPr/>
        </p:nvSpPr>
        <p:spPr bwMode="auto">
          <a:xfrm>
            <a:off x="6588125" y="4725988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5" name="Line 29"/>
          <p:cNvSpPr>
            <a:spLocks noChangeShapeType="1"/>
          </p:cNvSpPr>
          <p:nvPr/>
        </p:nvSpPr>
        <p:spPr bwMode="auto">
          <a:xfrm flipH="1" flipV="1">
            <a:off x="1692275" y="4365625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6" name="Line 30"/>
          <p:cNvSpPr>
            <a:spLocks noChangeShapeType="1"/>
          </p:cNvSpPr>
          <p:nvPr/>
        </p:nvSpPr>
        <p:spPr bwMode="auto">
          <a:xfrm flipH="1">
            <a:off x="5651500" y="5591175"/>
            <a:ext cx="19446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7" name="Oval 31"/>
          <p:cNvSpPr>
            <a:spLocks noChangeArrowheads="1"/>
          </p:cNvSpPr>
          <p:nvPr/>
        </p:nvSpPr>
        <p:spPr bwMode="auto">
          <a:xfrm>
            <a:off x="2986484" y="1700808"/>
            <a:ext cx="433388" cy="4333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68" name="Oval 32"/>
          <p:cNvSpPr>
            <a:spLocks noChangeArrowheads="1"/>
          </p:cNvSpPr>
          <p:nvPr/>
        </p:nvSpPr>
        <p:spPr bwMode="auto">
          <a:xfrm>
            <a:off x="1059818" y="1700808"/>
            <a:ext cx="433387" cy="4333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69" name="Oval 33"/>
          <p:cNvSpPr>
            <a:spLocks noChangeArrowheads="1"/>
          </p:cNvSpPr>
          <p:nvPr/>
        </p:nvSpPr>
        <p:spPr bwMode="auto">
          <a:xfrm>
            <a:off x="5508104" y="1700808"/>
            <a:ext cx="433388" cy="433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70" name="Text Box 34"/>
          <p:cNvSpPr txBox="1">
            <a:spLocks noChangeArrowheads="1"/>
          </p:cNvSpPr>
          <p:nvPr/>
        </p:nvSpPr>
        <p:spPr bwMode="auto">
          <a:xfrm>
            <a:off x="879475" y="5897563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(1,       )</a:t>
            </a:r>
          </a:p>
        </p:txBody>
      </p:sp>
      <p:sp>
        <p:nvSpPr>
          <p:cNvPr id="347171" name="Text Box 35"/>
          <p:cNvSpPr txBox="1">
            <a:spLocks noChangeArrowheads="1"/>
          </p:cNvSpPr>
          <p:nvPr/>
        </p:nvSpPr>
        <p:spPr bwMode="auto">
          <a:xfrm>
            <a:off x="2195513" y="53736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(2,    )</a:t>
            </a:r>
          </a:p>
        </p:txBody>
      </p:sp>
      <p:sp>
        <p:nvSpPr>
          <p:cNvPr id="347172" name="Text Box 36"/>
          <p:cNvSpPr txBox="1">
            <a:spLocks noChangeArrowheads="1"/>
          </p:cNvSpPr>
          <p:nvPr/>
        </p:nvSpPr>
        <p:spPr bwMode="auto">
          <a:xfrm>
            <a:off x="3419475" y="62372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(3,    )</a:t>
            </a:r>
          </a:p>
        </p:txBody>
      </p:sp>
      <p:sp>
        <p:nvSpPr>
          <p:cNvPr id="347173" name="Text Box 37"/>
          <p:cNvSpPr txBox="1">
            <a:spLocks noChangeArrowheads="1"/>
          </p:cNvSpPr>
          <p:nvPr/>
        </p:nvSpPr>
        <p:spPr bwMode="auto">
          <a:xfrm>
            <a:off x="5003800" y="60213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(4,    )</a:t>
            </a:r>
          </a:p>
        </p:txBody>
      </p:sp>
      <p:sp>
        <p:nvSpPr>
          <p:cNvPr id="347174" name="Text Box 38"/>
          <p:cNvSpPr txBox="1">
            <a:spLocks noChangeArrowheads="1"/>
          </p:cNvSpPr>
          <p:nvPr/>
        </p:nvSpPr>
        <p:spPr bwMode="auto">
          <a:xfrm>
            <a:off x="6156325" y="4868863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(5,    )</a:t>
            </a:r>
          </a:p>
        </p:txBody>
      </p:sp>
      <p:sp>
        <p:nvSpPr>
          <p:cNvPr id="347175" name="Text Box 39"/>
          <p:cNvSpPr txBox="1">
            <a:spLocks noChangeArrowheads="1"/>
          </p:cNvSpPr>
          <p:nvPr/>
        </p:nvSpPr>
        <p:spPr bwMode="auto">
          <a:xfrm>
            <a:off x="7451725" y="4292600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(6,   )</a:t>
            </a:r>
          </a:p>
        </p:txBody>
      </p:sp>
      <p:sp>
        <p:nvSpPr>
          <p:cNvPr id="347176" name="Text Box 40"/>
          <p:cNvSpPr txBox="1">
            <a:spLocks noChangeArrowheads="1"/>
          </p:cNvSpPr>
          <p:nvPr/>
        </p:nvSpPr>
        <p:spPr bwMode="auto">
          <a:xfrm>
            <a:off x="7740650" y="42926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47177" name="Text Box 41"/>
          <p:cNvSpPr txBox="1">
            <a:spLocks noChangeArrowheads="1"/>
          </p:cNvSpPr>
          <p:nvPr/>
        </p:nvSpPr>
        <p:spPr bwMode="auto">
          <a:xfrm>
            <a:off x="7524750" y="5734050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(7,    )</a:t>
            </a:r>
          </a:p>
        </p:txBody>
      </p:sp>
      <p:sp>
        <p:nvSpPr>
          <p:cNvPr id="347178" name="Text Box 42"/>
          <p:cNvSpPr txBox="1">
            <a:spLocks noChangeArrowheads="1"/>
          </p:cNvSpPr>
          <p:nvPr/>
        </p:nvSpPr>
        <p:spPr bwMode="auto">
          <a:xfrm>
            <a:off x="7812088" y="57340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47179" name="Text Box 43"/>
          <p:cNvSpPr txBox="1">
            <a:spLocks noChangeArrowheads="1"/>
          </p:cNvSpPr>
          <p:nvPr/>
        </p:nvSpPr>
        <p:spPr bwMode="auto">
          <a:xfrm>
            <a:off x="6443663" y="48688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47180" name="Text Box 44"/>
          <p:cNvSpPr txBox="1">
            <a:spLocks noChangeArrowheads="1"/>
          </p:cNvSpPr>
          <p:nvPr/>
        </p:nvSpPr>
        <p:spPr bwMode="auto">
          <a:xfrm>
            <a:off x="5292725" y="6021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47181" name="Text Box 45"/>
          <p:cNvSpPr txBox="1">
            <a:spLocks noChangeArrowheads="1"/>
          </p:cNvSpPr>
          <p:nvPr/>
        </p:nvSpPr>
        <p:spPr bwMode="auto">
          <a:xfrm>
            <a:off x="3708400" y="6237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347182" name="Text Box 46"/>
          <p:cNvSpPr txBox="1">
            <a:spLocks noChangeArrowheads="1"/>
          </p:cNvSpPr>
          <p:nvPr/>
        </p:nvSpPr>
        <p:spPr bwMode="auto">
          <a:xfrm>
            <a:off x="2484438" y="53736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6</a:t>
            </a:r>
          </a:p>
        </p:txBody>
      </p:sp>
      <p:sp>
        <p:nvSpPr>
          <p:cNvPr id="347183" name="Text Box 47"/>
          <p:cNvSpPr txBox="1">
            <a:spLocks noChangeArrowheads="1"/>
          </p:cNvSpPr>
          <p:nvPr/>
        </p:nvSpPr>
        <p:spPr bwMode="auto">
          <a:xfrm>
            <a:off x="1403350" y="4508500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(8,       )</a:t>
            </a:r>
          </a:p>
        </p:txBody>
      </p:sp>
      <p:sp>
        <p:nvSpPr>
          <p:cNvPr id="347184" name="Text Box 48"/>
          <p:cNvSpPr txBox="1">
            <a:spLocks noChangeArrowheads="1"/>
          </p:cNvSpPr>
          <p:nvPr/>
        </p:nvSpPr>
        <p:spPr bwMode="auto">
          <a:xfrm>
            <a:off x="2700338" y="4005263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(9,    )</a:t>
            </a:r>
          </a:p>
        </p:txBody>
      </p:sp>
      <p:sp>
        <p:nvSpPr>
          <p:cNvPr id="347185" name="Text Box 49"/>
          <p:cNvSpPr txBox="1">
            <a:spLocks noChangeArrowheads="1"/>
          </p:cNvSpPr>
          <p:nvPr/>
        </p:nvSpPr>
        <p:spPr bwMode="auto">
          <a:xfrm>
            <a:off x="4140200" y="4797425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(10,    )</a:t>
            </a:r>
          </a:p>
        </p:txBody>
      </p:sp>
      <p:sp>
        <p:nvSpPr>
          <p:cNvPr id="347186" name="Text Box 50"/>
          <p:cNvSpPr txBox="1">
            <a:spLocks noChangeArrowheads="1"/>
          </p:cNvSpPr>
          <p:nvPr/>
        </p:nvSpPr>
        <p:spPr bwMode="auto">
          <a:xfrm>
            <a:off x="4572000" y="47974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7</a:t>
            </a:r>
          </a:p>
        </p:txBody>
      </p:sp>
      <p:sp>
        <p:nvSpPr>
          <p:cNvPr id="347187" name="Text Box 51"/>
          <p:cNvSpPr txBox="1">
            <a:spLocks noChangeArrowheads="1"/>
          </p:cNvSpPr>
          <p:nvPr/>
        </p:nvSpPr>
        <p:spPr bwMode="auto">
          <a:xfrm>
            <a:off x="4500563" y="3933825"/>
            <a:ext cx="8450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(11,     )</a:t>
            </a:r>
          </a:p>
        </p:txBody>
      </p:sp>
      <p:sp>
        <p:nvSpPr>
          <p:cNvPr id="347188" name="Text Box 52"/>
          <p:cNvSpPr txBox="1">
            <a:spLocks noChangeArrowheads="1"/>
          </p:cNvSpPr>
          <p:nvPr/>
        </p:nvSpPr>
        <p:spPr bwMode="auto">
          <a:xfrm>
            <a:off x="4932363" y="3933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8</a:t>
            </a:r>
          </a:p>
        </p:txBody>
      </p:sp>
      <p:sp>
        <p:nvSpPr>
          <p:cNvPr id="347189" name="Text Box 53"/>
          <p:cNvSpPr txBox="1">
            <a:spLocks noChangeArrowheads="1"/>
          </p:cNvSpPr>
          <p:nvPr/>
        </p:nvSpPr>
        <p:spPr bwMode="auto">
          <a:xfrm>
            <a:off x="2987675" y="40052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9</a:t>
            </a:r>
          </a:p>
        </p:txBody>
      </p:sp>
      <p:sp>
        <p:nvSpPr>
          <p:cNvPr id="347190" name="Text Box 54"/>
          <p:cNvSpPr txBox="1">
            <a:spLocks noChangeArrowheads="1"/>
          </p:cNvSpPr>
          <p:nvPr/>
        </p:nvSpPr>
        <p:spPr bwMode="auto">
          <a:xfrm>
            <a:off x="1692275" y="45085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10</a:t>
            </a:r>
          </a:p>
        </p:txBody>
      </p:sp>
      <p:sp>
        <p:nvSpPr>
          <p:cNvPr id="347191" name="Text Box 55"/>
          <p:cNvSpPr txBox="1">
            <a:spLocks noChangeArrowheads="1"/>
          </p:cNvSpPr>
          <p:nvPr/>
        </p:nvSpPr>
        <p:spPr bwMode="auto">
          <a:xfrm>
            <a:off x="1187450" y="5876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69900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4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4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4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6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4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8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42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4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1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55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4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4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68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4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7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81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4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0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94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34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3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7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4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20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34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9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33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34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1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2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46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34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4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59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34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1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72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34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1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34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70" grpId="0"/>
      <p:bldP spid="347171" grpId="0"/>
      <p:bldP spid="347172" grpId="0"/>
      <p:bldP spid="347173" grpId="0"/>
      <p:bldP spid="347174" grpId="0"/>
      <p:bldP spid="347175" grpId="0"/>
      <p:bldP spid="347176" grpId="0"/>
      <p:bldP spid="347177" grpId="0"/>
      <p:bldP spid="347178" grpId="0"/>
      <p:bldP spid="347179" grpId="0"/>
      <p:bldP spid="347180" grpId="0"/>
      <p:bldP spid="347181" grpId="0"/>
      <p:bldP spid="347182" grpId="0"/>
      <p:bldP spid="347183" grpId="0"/>
      <p:bldP spid="347184" grpId="0"/>
      <p:bldP spid="347185" grpId="0"/>
      <p:bldP spid="347186" grpId="0"/>
      <p:bldP spid="347187" grpId="0"/>
      <p:bldP spid="347188" grpId="0"/>
      <p:bldP spid="347189" grpId="0"/>
      <p:bldP spid="347190" grpId="0"/>
      <p:bldP spid="34719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3EE5-691B-714E-9B16-240ADA71269A}" type="slidenum">
              <a:rPr lang="de-DE"/>
              <a:pPr/>
              <a:t>40</a:t>
            </a:fld>
            <a:endParaRPr lang="de-DE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Starke ZHKs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Behauptung:</a:t>
            </a:r>
            <a:r>
              <a:rPr lang="de-DE" dirty="0"/>
              <a:t> Der DFS-basierte Algorithmus für starke ZHKs benötigt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n+m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de-DE" dirty="0"/>
              <a:t> Zeit.</a:t>
            </a:r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Beweis:</a:t>
            </a:r>
            <a:endParaRPr lang="de-DE" dirty="0"/>
          </a:p>
          <a:p>
            <a:r>
              <a:rPr lang="de-DE" dirty="0" err="1">
                <a:solidFill>
                  <a:schemeClr val="accent2"/>
                </a:solidFill>
              </a:rPr>
              <a:t>init</a:t>
            </a:r>
            <a:r>
              <a:rPr lang="de-DE" dirty="0">
                <a:solidFill>
                  <a:schemeClr val="accent2"/>
                </a:solidFill>
              </a:rPr>
              <a:t>, </a:t>
            </a:r>
            <a:r>
              <a:rPr lang="de-DE" dirty="0" err="1">
                <a:solidFill>
                  <a:schemeClr val="accent2"/>
                </a:solidFill>
              </a:rPr>
              <a:t>root</a:t>
            </a:r>
            <a:r>
              <a:rPr lang="de-DE" dirty="0">
                <a:solidFill>
                  <a:schemeClr val="accent2"/>
                </a:solidFill>
              </a:rPr>
              <a:t>, </a:t>
            </a:r>
            <a:r>
              <a:rPr lang="de-DE" dirty="0" err="1">
                <a:solidFill>
                  <a:schemeClr val="accent2"/>
                </a:solidFill>
              </a:rPr>
              <a:t>traverseTreeEdge</a:t>
            </a:r>
            <a:r>
              <a:rPr lang="de-DE" dirty="0">
                <a:solidFill>
                  <a:schemeClr val="accent2"/>
                </a:solidFill>
              </a:rPr>
              <a:t>:</a:t>
            </a:r>
            <a:r>
              <a:rPr lang="de-DE" dirty="0"/>
              <a:t> Zeit </a:t>
            </a:r>
            <a:r>
              <a:rPr lang="de-DE" dirty="0">
                <a:solidFill>
                  <a:schemeClr val="hlink"/>
                </a:solidFill>
              </a:rPr>
              <a:t>O(1)</a:t>
            </a:r>
          </a:p>
          <a:p>
            <a:r>
              <a:rPr lang="de-DE" dirty="0" err="1">
                <a:solidFill>
                  <a:schemeClr val="accent2"/>
                </a:solidFill>
              </a:rPr>
              <a:t>backtrack</a:t>
            </a:r>
            <a:r>
              <a:rPr lang="de-DE" dirty="0">
                <a:solidFill>
                  <a:schemeClr val="accent2"/>
                </a:solidFill>
              </a:rPr>
              <a:t>, </a:t>
            </a:r>
            <a:r>
              <a:rPr lang="de-DE" dirty="0" err="1">
                <a:solidFill>
                  <a:schemeClr val="accent2"/>
                </a:solidFill>
              </a:rPr>
              <a:t>handleNonTreeEdge</a:t>
            </a:r>
            <a:r>
              <a:rPr lang="de-DE" dirty="0">
                <a:solidFill>
                  <a:schemeClr val="accent2"/>
                </a:solidFill>
              </a:rPr>
              <a:t>:</a:t>
            </a:r>
            <a:r>
              <a:rPr lang="de-DE" dirty="0"/>
              <a:t> da jeder Knoten nur höchstens einmal in </a:t>
            </a:r>
            <a:r>
              <a:rPr lang="de-DE" dirty="0" err="1">
                <a:solidFill>
                  <a:schemeClr val="hlink"/>
                </a:solidFill>
              </a:rPr>
              <a:t>oReps</a:t>
            </a:r>
            <a:r>
              <a:rPr lang="de-DE" dirty="0"/>
              <a:t> und </a:t>
            </a:r>
            <a:r>
              <a:rPr lang="de-DE" dirty="0" err="1">
                <a:solidFill>
                  <a:schemeClr val="hlink"/>
                </a:solidFill>
              </a:rPr>
              <a:t>oNodes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landet, insgesamt Zeit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r>
              <a:rPr lang="de-DE" dirty="0"/>
              <a:t>DFS-Gerüst: Zeit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n+m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D929522D-2EAB-A54D-A7D5-51548C66628C}"/>
              </a:ext>
            </a:extLst>
          </p:cNvPr>
          <p:cNvSpPr/>
          <p:nvPr/>
        </p:nvSpPr>
        <p:spPr>
          <a:xfrm>
            <a:off x="4797301" y="4039386"/>
            <a:ext cx="3672408" cy="1656730"/>
          </a:xfrm>
          <a:prstGeom prst="cloudCallout">
            <a:avLst>
              <a:gd name="adj1" fmla="val -50771"/>
              <a:gd name="adj2" fmla="val -5314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Wie realisieren wir einen Stack mit Element-Test, der in O(1) läuft?</a:t>
            </a:r>
          </a:p>
        </p:txBody>
      </p:sp>
    </p:spTree>
    <p:extLst>
      <p:ext uri="{BB962C8B-B14F-4D97-AF65-F5344CB8AC3E}">
        <p14:creationId xmlns:p14="http://schemas.microsoft.com/office/powerpoint/2010/main" val="178081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E837-8D67-7547-A597-8056BCD6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31A1B8-2BD2-2D4F-BFDE-C8E6CD373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9956-C9CC-D048-9419-B5698BDD18F3}" type="slidenum">
              <a:rPr lang="de-DE" smtClean="0"/>
              <a:pPr/>
              <a:t>41</a:t>
            </a:fld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FABA53-3999-E941-B1A2-6D3A0960E32A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DE" dirty="0"/>
              <a:t>Traversierung: Tiefensuche Design Pattern</a:t>
            </a:r>
          </a:p>
          <a:p>
            <a:r>
              <a:rPr lang="en-DE" dirty="0"/>
              <a:t>Gerichtete azyklische Graphen (DAGs)</a:t>
            </a:r>
          </a:p>
          <a:p>
            <a:r>
              <a:rPr lang="en-DE" dirty="0"/>
              <a:t>Starke Zusammenhangskomponenten (ZHKs)</a:t>
            </a:r>
          </a:p>
          <a:p>
            <a:endParaRPr lang="en-DE" dirty="0"/>
          </a:p>
          <a:p>
            <a:r>
              <a:rPr lang="en-DE" dirty="0"/>
              <a:t>Im nächsten Teil:</a:t>
            </a:r>
          </a:p>
          <a:p>
            <a:pPr lvl="1"/>
            <a:r>
              <a:rPr lang="en-DE" dirty="0"/>
              <a:t>Kürzeste Wege: Single-Source Shortest Paths</a:t>
            </a:r>
          </a:p>
        </p:txBody>
      </p:sp>
    </p:spTree>
    <p:extLst>
      <p:ext uri="{BB962C8B-B14F-4D97-AF65-F5344CB8AC3E}">
        <p14:creationId xmlns:p14="http://schemas.microsoft.com/office/powerpoint/2010/main" val="56794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3810-0F82-5747-ADE0-2789E2C44903}" type="slidenum">
              <a:rPr lang="de-DE"/>
              <a:pPr/>
              <a:t>5</a:t>
            </a:fld>
            <a:endParaRPr lang="de-DE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Tiefensuche – Design Pattern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Übergeordnete Prozedur:</a:t>
            </a:r>
            <a:br>
              <a:rPr lang="de-DE" sz="2000" dirty="0">
                <a:solidFill>
                  <a:schemeClr val="accent2"/>
                </a:solidFill>
              </a:rPr>
            </a:br>
            <a:r>
              <a:rPr lang="de-DE" sz="2000" dirty="0" err="1"/>
              <a:t>unmark</a:t>
            </a:r>
            <a:r>
              <a:rPr lang="de-DE" sz="2000" dirty="0"/>
              <a:t> all </a:t>
            </a:r>
            <a:r>
              <a:rPr lang="de-DE" sz="2000" dirty="0" err="1"/>
              <a:t>nodes</a:t>
            </a:r>
            <a:br>
              <a:rPr lang="de-DE" sz="2000" dirty="0"/>
            </a:br>
            <a:r>
              <a:rPr lang="de-DE" sz="2000" dirty="0" err="1">
                <a:solidFill>
                  <a:srgbClr val="FF0000"/>
                </a:solidFill>
              </a:rPr>
              <a:t>init</a:t>
            </a:r>
            <a:r>
              <a:rPr lang="de-DE" sz="2000" dirty="0">
                <a:solidFill>
                  <a:srgbClr val="FF0000"/>
                </a:solidFill>
              </a:rPr>
              <a:t>()</a:t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s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000" dirty="0">
                <a:solidFill>
                  <a:schemeClr val="hlink"/>
                </a:solidFill>
              </a:rPr>
              <a:t>V</a:t>
            </a:r>
            <a:r>
              <a:rPr lang="de-DE" sz="2000" dirty="0"/>
              <a:t> do  </a:t>
            </a:r>
            <a:r>
              <a:rPr lang="de-DE" sz="2000" dirty="0">
                <a:solidFill>
                  <a:srgbClr val="FF0000"/>
                </a:solidFill>
              </a:rPr>
              <a:t>// stelle sicher, dass alle Knoten besucht werden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s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not </a:t>
            </a:r>
            <a:r>
              <a:rPr lang="de-DE" sz="2000" dirty="0" err="1"/>
              <a:t>marked</a:t>
            </a:r>
            <a:r>
              <a:rPr lang="de-DE" sz="2000" dirty="0"/>
              <a:t> </a:t>
            </a:r>
            <a:r>
              <a:rPr lang="de-DE" sz="2000" dirty="0" err="1"/>
              <a:t>then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 err="1"/>
              <a:t>mark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s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 err="1">
                <a:solidFill>
                  <a:srgbClr val="FF0000"/>
                </a:solidFill>
              </a:rPr>
              <a:t>root</a:t>
            </a:r>
            <a:r>
              <a:rPr lang="de-DE" sz="2000" dirty="0">
                <a:solidFill>
                  <a:srgbClr val="FF0000"/>
                </a:solidFill>
              </a:rPr>
              <a:t>(s)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>
                <a:solidFill>
                  <a:schemeClr val="accent2"/>
                </a:solidFill>
              </a:rPr>
              <a:t>DFS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hlink"/>
                </a:solidFill>
              </a:rPr>
              <a:t>s,s</a:t>
            </a:r>
            <a:r>
              <a:rPr lang="de-DE" sz="2000" dirty="0"/>
              <a:t>)    </a:t>
            </a:r>
            <a:r>
              <a:rPr lang="de-DE" sz="2000" dirty="0">
                <a:solidFill>
                  <a:srgbClr val="FF0000"/>
                </a:solidFill>
              </a:rPr>
              <a:t>// s: Startknoten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 err="1"/>
              <a:t>Procedure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2"/>
                </a:solidFill>
              </a:rPr>
              <a:t>DFS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hlink"/>
                </a:solidFill>
              </a:rPr>
              <a:t>u,v</a:t>
            </a:r>
            <a:r>
              <a:rPr lang="de-DE" sz="2000" dirty="0"/>
              <a:t>: </a:t>
            </a:r>
            <a:r>
              <a:rPr lang="de-DE" sz="2000" dirty="0" err="1">
                <a:solidFill>
                  <a:schemeClr val="hlink"/>
                </a:solidFill>
              </a:rPr>
              <a:t>Node</a:t>
            </a:r>
            <a:r>
              <a:rPr lang="de-DE" sz="2000" dirty="0"/>
              <a:t>)  </a:t>
            </a:r>
            <a:r>
              <a:rPr lang="de-DE" sz="2000" dirty="0">
                <a:solidFill>
                  <a:srgbClr val="FF0000"/>
                </a:solidFill>
              </a:rPr>
              <a:t>// </a:t>
            </a:r>
            <a:r>
              <a:rPr lang="de-DE" sz="2000" dirty="0" err="1">
                <a:solidFill>
                  <a:srgbClr val="FF0000"/>
                </a:solidFill>
              </a:rPr>
              <a:t>u</a:t>
            </a:r>
            <a:r>
              <a:rPr lang="de-DE" sz="2000" dirty="0">
                <a:solidFill>
                  <a:srgbClr val="FF0000"/>
                </a:solidFill>
              </a:rPr>
              <a:t>: Vater von v</a:t>
            </a:r>
            <a:br>
              <a:rPr lang="de-DE" sz="2000" dirty="0"/>
            </a:b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(</a:t>
            </a:r>
            <a:r>
              <a:rPr lang="de-DE" sz="2000" dirty="0" err="1">
                <a:solidFill>
                  <a:schemeClr val="hlink"/>
                </a:solidFill>
              </a:rPr>
              <a:t>v,w</a:t>
            </a:r>
            <a:r>
              <a:rPr lang="de-DE" sz="2000" dirty="0">
                <a:solidFill>
                  <a:schemeClr val="hlink"/>
                </a:solidFill>
              </a:rPr>
              <a:t>)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000" dirty="0">
                <a:solidFill>
                  <a:schemeClr val="hlink"/>
                </a:solidFill>
              </a:rPr>
              <a:t>E</a:t>
            </a:r>
            <a:r>
              <a:rPr lang="de-DE" sz="2000" dirty="0"/>
              <a:t> do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w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marked</a:t>
            </a:r>
            <a:r>
              <a:rPr lang="de-DE" sz="2000" dirty="0"/>
              <a:t> </a:t>
            </a:r>
            <a:r>
              <a:rPr lang="de-DE" sz="2000" dirty="0" err="1"/>
              <a:t>then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FF0000"/>
                </a:solidFill>
              </a:rPr>
              <a:t>handleNonTreeEdge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v,w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dirty="0"/>
              <a:t>    </a:t>
            </a:r>
            <a:r>
              <a:rPr lang="de-DE" sz="2000" dirty="0" err="1"/>
              <a:t>else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FF0000"/>
                </a:solidFill>
              </a:rPr>
              <a:t>traverseTreeEdge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v,w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 err="1"/>
              <a:t>mark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w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>
                <a:solidFill>
                  <a:schemeClr val="accent2"/>
                </a:solidFill>
              </a:rPr>
              <a:t>DFS(</a:t>
            </a:r>
            <a:r>
              <a:rPr lang="de-DE" sz="2000" dirty="0" err="1">
                <a:solidFill>
                  <a:schemeClr val="hlink"/>
                </a:solidFill>
              </a:rPr>
              <a:t>v,w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dirty="0" err="1">
                <a:solidFill>
                  <a:srgbClr val="FF0000"/>
                </a:solidFill>
              </a:rPr>
              <a:t>backtrack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u,v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1692275" y="5876925"/>
            <a:ext cx="52048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Prozeduren in rot: noch zu spezifizieren</a:t>
            </a:r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EB8839EB-71B6-8E45-BCEE-33DECCED1B66}"/>
              </a:ext>
            </a:extLst>
          </p:cNvPr>
          <p:cNvSpPr/>
          <p:nvPr/>
        </p:nvSpPr>
        <p:spPr>
          <a:xfrm>
            <a:off x="3347864" y="4663145"/>
            <a:ext cx="3549218" cy="1080120"/>
          </a:xfrm>
          <a:prstGeom prst="cloudCallout">
            <a:avLst>
              <a:gd name="adj1" fmla="val -87488"/>
              <a:gd name="adj2" fmla="val -3383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Könnte man das auch iterativ lösen?</a:t>
            </a:r>
          </a:p>
        </p:txBody>
      </p:sp>
    </p:spTree>
    <p:extLst>
      <p:ext uri="{BB962C8B-B14F-4D97-AF65-F5344CB8AC3E}">
        <p14:creationId xmlns:p14="http://schemas.microsoft.com/office/powerpoint/2010/main" val="359475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CBC4-8F04-B541-BF58-496FE4DEF306}" type="slidenum">
              <a:rPr lang="de-DE"/>
              <a:pPr/>
              <a:t>6</a:t>
            </a:fld>
            <a:endParaRPr lang="de-DE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DFS-Nummerierung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Variablen:</a:t>
            </a:r>
          </a:p>
          <a:p>
            <a:pPr>
              <a:lnSpc>
                <a:spcPct val="80000"/>
              </a:lnSpc>
            </a:pPr>
            <a:r>
              <a:rPr lang="de-DE" sz="2000" dirty="0" err="1">
                <a:solidFill>
                  <a:schemeClr val="hlink"/>
                </a:solidFill>
              </a:rPr>
              <a:t>dfsNum</a:t>
            </a:r>
            <a:r>
              <a:rPr lang="de-DE" sz="2000" dirty="0">
                <a:solidFill>
                  <a:schemeClr val="hlink"/>
                </a:solidFill>
              </a:rPr>
              <a:t>:</a:t>
            </a:r>
            <a:r>
              <a:rPr lang="de-DE" sz="2000" dirty="0"/>
              <a:t> Array </a:t>
            </a:r>
            <a:r>
              <a:rPr lang="de-DE" sz="2000" dirty="0">
                <a:solidFill>
                  <a:schemeClr val="hlink"/>
                </a:solidFill>
              </a:rPr>
              <a:t>[1..n]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ℕ</a:t>
            </a:r>
            <a:r>
              <a:rPr lang="de-DE" sz="2000" dirty="0"/>
              <a:t>         </a:t>
            </a:r>
            <a:r>
              <a:rPr lang="de-DE" sz="2000" dirty="0">
                <a:solidFill>
                  <a:srgbClr val="FF0000"/>
                </a:solidFill>
              </a:rPr>
              <a:t>// Zeitpunkt wenn Knoten </a:t>
            </a:r>
          </a:p>
          <a:p>
            <a:pPr>
              <a:lnSpc>
                <a:spcPct val="80000"/>
              </a:lnSpc>
            </a:pPr>
            <a:r>
              <a:rPr lang="de-DE" sz="2000" dirty="0" err="1">
                <a:solidFill>
                  <a:schemeClr val="hlink"/>
                </a:solidFill>
              </a:rPr>
              <a:t>finishTime</a:t>
            </a:r>
            <a:r>
              <a:rPr lang="de-DE" sz="2000" dirty="0">
                <a:solidFill>
                  <a:schemeClr val="hlink"/>
                </a:solidFill>
              </a:rPr>
              <a:t>:</a:t>
            </a:r>
            <a:r>
              <a:rPr lang="de-DE" sz="2000" dirty="0"/>
              <a:t> Array </a:t>
            </a:r>
            <a:r>
              <a:rPr lang="de-DE" sz="2000" dirty="0">
                <a:solidFill>
                  <a:schemeClr val="hlink"/>
                </a:solidFill>
              </a:rPr>
              <a:t>[1..n]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ℕ</a:t>
            </a:r>
            <a:r>
              <a:rPr lang="de-DE" sz="2000" dirty="0"/>
              <a:t>     </a:t>
            </a:r>
            <a:r>
              <a:rPr lang="de-DE" sz="2000" dirty="0">
                <a:solidFill>
                  <a:srgbClr val="FF0000"/>
                </a:solidFill>
              </a:rPr>
              <a:t>// Zeitpunkt wenn Knoten           </a:t>
            </a:r>
            <a:r>
              <a:rPr lang="en-US" sz="2000" dirty="0">
                <a:solidFill>
                  <a:srgbClr val="FF0000"/>
                </a:solidFill>
                <a:latin typeface="cmsy10" charset="0"/>
              </a:rPr>
              <a:t>⟶</a:t>
            </a:r>
          </a:p>
          <a:p>
            <a:pPr>
              <a:lnSpc>
                <a:spcPct val="80000"/>
              </a:lnSpc>
            </a:pPr>
            <a:r>
              <a:rPr lang="de-DE" sz="2000" dirty="0" err="1">
                <a:solidFill>
                  <a:schemeClr val="hlink"/>
                </a:solidFill>
              </a:rPr>
              <a:t>dfsPos</a:t>
            </a:r>
            <a:r>
              <a:rPr lang="de-DE" sz="2000" dirty="0">
                <a:solidFill>
                  <a:schemeClr val="hlink"/>
                </a:solidFill>
              </a:rPr>
              <a:t>, </a:t>
            </a:r>
            <a:r>
              <a:rPr lang="de-DE" sz="2000" dirty="0" err="1">
                <a:solidFill>
                  <a:schemeClr val="hlink"/>
                </a:solidFill>
              </a:rPr>
              <a:t>finishingTime</a:t>
            </a:r>
            <a:r>
              <a:rPr lang="de-DE" sz="2000" dirty="0">
                <a:solidFill>
                  <a:schemeClr val="hlink"/>
                </a:solidFill>
              </a:rPr>
              <a:t>: </a:t>
            </a:r>
            <a:r>
              <a:rPr lang="de-DE" sz="2000" dirty="0" err="1">
                <a:solidFill>
                  <a:schemeClr val="hlink"/>
                </a:solidFill>
              </a:rPr>
              <a:t>ℕ</a:t>
            </a:r>
            <a:r>
              <a:rPr lang="de-DE" sz="2000" dirty="0"/>
              <a:t>          </a:t>
            </a:r>
            <a:r>
              <a:rPr lang="de-DE" sz="2000" dirty="0">
                <a:solidFill>
                  <a:srgbClr val="FF0000"/>
                </a:solidFill>
              </a:rPr>
              <a:t>// Zähler</a:t>
            </a:r>
          </a:p>
          <a:p>
            <a:pPr>
              <a:lnSpc>
                <a:spcPct val="80000"/>
              </a:lnSpc>
            </a:pPr>
            <a:endParaRPr lang="de-DE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Code-Stücke:</a:t>
            </a:r>
          </a:p>
          <a:p>
            <a:pPr>
              <a:lnSpc>
                <a:spcPct val="80000"/>
              </a:lnSpc>
            </a:pPr>
            <a:r>
              <a:rPr lang="de-DE" sz="2000" dirty="0" err="1">
                <a:solidFill>
                  <a:srgbClr val="FF0000"/>
                </a:solidFill>
              </a:rPr>
              <a:t>init</a:t>
            </a:r>
            <a:r>
              <a:rPr lang="de-DE" sz="2000" dirty="0">
                <a:solidFill>
                  <a:srgbClr val="FF0000"/>
                </a:solidFill>
              </a:rPr>
              <a:t>()</a:t>
            </a:r>
            <a:r>
              <a:rPr lang="de-DE" sz="2000" dirty="0"/>
              <a:t>: </a:t>
            </a:r>
            <a:br>
              <a:rPr lang="de-DE" sz="2000" dirty="0"/>
            </a:br>
            <a:r>
              <a:rPr lang="de-DE" sz="2000" dirty="0" err="1">
                <a:solidFill>
                  <a:schemeClr val="hlink"/>
                </a:solidFill>
              </a:rPr>
              <a:t>dfsPos</a:t>
            </a:r>
            <a:r>
              <a:rPr lang="de-DE" sz="2000" dirty="0">
                <a:solidFill>
                  <a:schemeClr val="hlink"/>
                </a:solidFill>
              </a:rPr>
              <a:t>:=1; </a:t>
            </a:r>
            <a:r>
              <a:rPr lang="de-DE" sz="2000" dirty="0" err="1">
                <a:solidFill>
                  <a:schemeClr val="hlink"/>
                </a:solidFill>
              </a:rPr>
              <a:t>finishingTime</a:t>
            </a:r>
            <a:r>
              <a:rPr lang="de-DE" sz="2000" dirty="0">
                <a:solidFill>
                  <a:schemeClr val="hlink"/>
                </a:solidFill>
              </a:rPr>
              <a:t>:=1</a:t>
            </a:r>
          </a:p>
          <a:p>
            <a:pPr>
              <a:lnSpc>
                <a:spcPct val="80000"/>
              </a:lnSpc>
            </a:pPr>
            <a:r>
              <a:rPr lang="de-DE" sz="2000" dirty="0" err="1">
                <a:solidFill>
                  <a:srgbClr val="FF0000"/>
                </a:solidFill>
              </a:rPr>
              <a:t>root</a:t>
            </a:r>
            <a:r>
              <a:rPr lang="de-DE" sz="2000" dirty="0">
                <a:solidFill>
                  <a:srgbClr val="FF0000"/>
                </a:solidFill>
              </a:rPr>
              <a:t>(s)</a:t>
            </a:r>
            <a:r>
              <a:rPr lang="de-DE" sz="2000" dirty="0"/>
              <a:t>: </a:t>
            </a:r>
            <a:br>
              <a:rPr lang="de-DE" sz="2000" dirty="0"/>
            </a:br>
            <a:r>
              <a:rPr lang="de-DE" sz="2000" dirty="0" err="1">
                <a:solidFill>
                  <a:schemeClr val="hlink"/>
                </a:solidFill>
              </a:rPr>
              <a:t>dfsNum</a:t>
            </a:r>
            <a:r>
              <a:rPr lang="de-DE" sz="2000" dirty="0">
                <a:solidFill>
                  <a:schemeClr val="hlink"/>
                </a:solidFill>
              </a:rPr>
              <a:t>[s]:=</a:t>
            </a:r>
            <a:r>
              <a:rPr lang="de-DE" sz="2000" dirty="0" err="1">
                <a:solidFill>
                  <a:schemeClr val="hlink"/>
                </a:solidFill>
              </a:rPr>
              <a:t>dfsPos</a:t>
            </a:r>
            <a:r>
              <a:rPr lang="de-DE" sz="2000" dirty="0">
                <a:solidFill>
                  <a:schemeClr val="hlink"/>
                </a:solidFill>
              </a:rPr>
              <a:t>; </a:t>
            </a:r>
            <a:r>
              <a:rPr lang="de-DE" sz="2000" dirty="0" err="1">
                <a:solidFill>
                  <a:schemeClr val="hlink"/>
                </a:solidFill>
              </a:rPr>
              <a:t>dfsPos</a:t>
            </a:r>
            <a:r>
              <a:rPr lang="de-DE" sz="2000" dirty="0">
                <a:solidFill>
                  <a:schemeClr val="hlink"/>
                </a:solidFill>
              </a:rPr>
              <a:t>:=dfsPos+1</a:t>
            </a:r>
          </a:p>
          <a:p>
            <a:pPr>
              <a:lnSpc>
                <a:spcPct val="80000"/>
              </a:lnSpc>
            </a:pPr>
            <a:r>
              <a:rPr lang="de-DE" sz="2000" dirty="0" err="1">
                <a:solidFill>
                  <a:srgbClr val="FF0000"/>
                </a:solidFill>
              </a:rPr>
              <a:t>traverseTreeEdge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v,w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  <a:r>
              <a:rPr lang="de-DE" sz="2000" dirty="0"/>
              <a:t>: </a:t>
            </a:r>
            <a:br>
              <a:rPr lang="de-DE" sz="2000" dirty="0"/>
            </a:br>
            <a:r>
              <a:rPr lang="de-DE" sz="2000" dirty="0" err="1">
                <a:solidFill>
                  <a:schemeClr val="hlink"/>
                </a:solidFill>
              </a:rPr>
              <a:t>dfsNum</a:t>
            </a:r>
            <a:r>
              <a:rPr lang="de-DE" sz="2000" dirty="0">
                <a:solidFill>
                  <a:schemeClr val="hlink"/>
                </a:solidFill>
              </a:rPr>
              <a:t>[</a:t>
            </a:r>
            <a:r>
              <a:rPr lang="de-DE" sz="2000" dirty="0" err="1">
                <a:solidFill>
                  <a:schemeClr val="hlink"/>
                </a:solidFill>
              </a:rPr>
              <a:t>w</a:t>
            </a:r>
            <a:r>
              <a:rPr lang="de-DE" sz="2000" dirty="0">
                <a:solidFill>
                  <a:schemeClr val="hlink"/>
                </a:solidFill>
              </a:rPr>
              <a:t>]:=</a:t>
            </a:r>
            <a:r>
              <a:rPr lang="de-DE" sz="2000" dirty="0" err="1">
                <a:solidFill>
                  <a:schemeClr val="hlink"/>
                </a:solidFill>
              </a:rPr>
              <a:t>dfsPos</a:t>
            </a:r>
            <a:r>
              <a:rPr lang="de-DE" sz="2000" dirty="0">
                <a:solidFill>
                  <a:schemeClr val="hlink"/>
                </a:solidFill>
              </a:rPr>
              <a:t>; </a:t>
            </a:r>
            <a:r>
              <a:rPr lang="de-DE" sz="2000" dirty="0" err="1">
                <a:solidFill>
                  <a:schemeClr val="hlink"/>
                </a:solidFill>
              </a:rPr>
              <a:t>dfsPos</a:t>
            </a:r>
            <a:r>
              <a:rPr lang="de-DE" sz="2000" dirty="0">
                <a:solidFill>
                  <a:schemeClr val="hlink"/>
                </a:solidFill>
              </a:rPr>
              <a:t>:=dfsPos+1</a:t>
            </a:r>
          </a:p>
          <a:p>
            <a:pPr>
              <a:lnSpc>
                <a:spcPct val="80000"/>
              </a:lnSpc>
            </a:pPr>
            <a:r>
              <a:rPr lang="de-DE" sz="2000" dirty="0" err="1">
                <a:solidFill>
                  <a:srgbClr val="FF0000"/>
                </a:solidFill>
              </a:rPr>
              <a:t>handleNonTreeEdge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v,w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  <a:r>
              <a:rPr lang="de-DE" sz="2000" dirty="0"/>
              <a:t>:</a:t>
            </a:r>
            <a:br>
              <a:rPr lang="de-DE" sz="2000" dirty="0"/>
            </a:br>
            <a:r>
              <a:rPr lang="de-DE" sz="2000" dirty="0">
                <a:solidFill>
                  <a:schemeClr val="hlink"/>
                </a:solidFill>
              </a:rPr>
              <a:t>-</a:t>
            </a:r>
          </a:p>
          <a:p>
            <a:pPr>
              <a:lnSpc>
                <a:spcPct val="80000"/>
              </a:lnSpc>
            </a:pPr>
            <a:r>
              <a:rPr lang="de-DE" sz="2000" dirty="0" err="1">
                <a:solidFill>
                  <a:srgbClr val="FF0000"/>
                </a:solidFill>
              </a:rPr>
              <a:t>backtrack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u,v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  <a:r>
              <a:rPr lang="de-DE" sz="2000" dirty="0"/>
              <a:t>:</a:t>
            </a:r>
            <a:br>
              <a:rPr lang="de-DE" sz="2000" dirty="0"/>
            </a:br>
            <a:r>
              <a:rPr lang="de-DE" sz="2000" dirty="0" err="1">
                <a:solidFill>
                  <a:schemeClr val="hlink"/>
                </a:solidFill>
              </a:rPr>
              <a:t>finishTime</a:t>
            </a:r>
            <a:r>
              <a:rPr lang="de-DE" sz="2000" dirty="0">
                <a:solidFill>
                  <a:schemeClr val="hlink"/>
                </a:solidFill>
              </a:rPr>
              <a:t>[v]:=</a:t>
            </a:r>
            <a:r>
              <a:rPr lang="de-DE" sz="2000" dirty="0" err="1">
                <a:solidFill>
                  <a:schemeClr val="hlink"/>
                </a:solidFill>
              </a:rPr>
              <a:t>finishingTime</a:t>
            </a:r>
            <a:r>
              <a:rPr lang="de-DE" sz="2000" dirty="0">
                <a:solidFill>
                  <a:schemeClr val="hlink"/>
                </a:solidFill>
              </a:rPr>
              <a:t>; </a:t>
            </a:r>
            <a:r>
              <a:rPr lang="de-DE" sz="2000" dirty="0" err="1">
                <a:solidFill>
                  <a:schemeClr val="hlink"/>
                </a:solidFill>
              </a:rPr>
              <a:t>finishingTime</a:t>
            </a:r>
            <a:r>
              <a:rPr lang="de-DE" sz="2000" dirty="0">
                <a:solidFill>
                  <a:schemeClr val="hlink"/>
                </a:solidFill>
              </a:rPr>
              <a:t> := finishingTime+1</a:t>
            </a:r>
          </a:p>
          <a:p>
            <a:pPr>
              <a:lnSpc>
                <a:spcPct val="80000"/>
              </a:lnSpc>
            </a:pPr>
            <a:endParaRPr lang="de-DE" sz="2000" dirty="0"/>
          </a:p>
        </p:txBody>
      </p:sp>
      <p:sp>
        <p:nvSpPr>
          <p:cNvPr id="346116" name="Oval 4"/>
          <p:cNvSpPr>
            <a:spLocks noChangeArrowheads="1"/>
          </p:cNvSpPr>
          <p:nvPr/>
        </p:nvSpPr>
        <p:spPr bwMode="auto">
          <a:xfrm>
            <a:off x="6948264" y="1916832"/>
            <a:ext cx="288925" cy="28733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6117" name="Oval 5"/>
          <p:cNvSpPr>
            <a:spLocks noChangeArrowheads="1"/>
          </p:cNvSpPr>
          <p:nvPr/>
        </p:nvSpPr>
        <p:spPr bwMode="auto">
          <a:xfrm>
            <a:off x="6948264" y="2277195"/>
            <a:ext cx="288925" cy="2873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6118" name="Oval 6"/>
          <p:cNvSpPr>
            <a:spLocks noChangeArrowheads="1"/>
          </p:cNvSpPr>
          <p:nvPr/>
        </p:nvSpPr>
        <p:spPr bwMode="auto">
          <a:xfrm>
            <a:off x="7812360" y="2277195"/>
            <a:ext cx="288925" cy="2873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04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624B-5FE9-604C-A1BC-7CCE53ECB053}" type="slidenum">
              <a:rPr lang="de-DE"/>
              <a:pPr/>
              <a:t>7</a:t>
            </a:fld>
            <a:endParaRPr lang="de-DE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DFS-Nummerierung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Exploriere Graph in die Tiefe</a:t>
            </a:r>
            <a:br>
              <a:rPr lang="de-DE" sz="3200" dirty="0"/>
            </a:br>
            <a:r>
              <a:rPr lang="de-DE" sz="3200" dirty="0"/>
              <a:t>(      : aktuell,      : noch aktiv,      : fertig)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Paare</a:t>
            </a:r>
            <a:r>
              <a:rPr lang="de-DE" sz="3200" dirty="0">
                <a:solidFill>
                  <a:schemeClr val="hlink"/>
                </a:solidFill>
              </a:rPr>
              <a:t> (</a:t>
            </a:r>
            <a:r>
              <a:rPr lang="de-DE" sz="3200" dirty="0" err="1">
                <a:solidFill>
                  <a:schemeClr val="hlink"/>
                </a:solidFill>
              </a:rPr>
              <a:t>i,j</a:t>
            </a:r>
            <a:r>
              <a:rPr lang="de-DE" sz="3200" dirty="0">
                <a:solidFill>
                  <a:schemeClr val="hlink"/>
                </a:solidFill>
              </a:rPr>
              <a:t>): i: </a:t>
            </a:r>
            <a:r>
              <a:rPr lang="de-DE" sz="3200" dirty="0" err="1"/>
              <a:t>dfsNum</a:t>
            </a:r>
            <a:r>
              <a:rPr lang="de-DE" sz="3200" dirty="0"/>
              <a:t>,</a:t>
            </a:r>
            <a:r>
              <a:rPr lang="de-DE" sz="3200" dirty="0">
                <a:solidFill>
                  <a:schemeClr val="hlink"/>
                </a:solidFill>
              </a:rPr>
              <a:t> </a:t>
            </a:r>
            <a:r>
              <a:rPr lang="de-DE" sz="3200" dirty="0" err="1">
                <a:solidFill>
                  <a:schemeClr val="hlink"/>
                </a:solidFill>
              </a:rPr>
              <a:t>j</a:t>
            </a:r>
            <a:r>
              <a:rPr lang="de-DE" sz="3200" dirty="0">
                <a:solidFill>
                  <a:schemeClr val="hlink"/>
                </a:solidFill>
              </a:rPr>
              <a:t>: </a:t>
            </a:r>
            <a:r>
              <a:rPr lang="de-DE" sz="3200" dirty="0" err="1"/>
              <a:t>finishTime</a:t>
            </a:r>
            <a:endParaRPr lang="de-DE" sz="3200" dirty="0"/>
          </a:p>
          <a:p>
            <a:pPr>
              <a:lnSpc>
                <a:spcPct val="90000"/>
              </a:lnSpc>
            </a:pPr>
            <a:r>
              <a:rPr lang="de-DE" sz="3200" dirty="0">
                <a:solidFill>
                  <a:srgbClr val="FF0000"/>
                </a:solidFill>
              </a:rPr>
              <a:t>DFS-Nummerierung in</a:t>
            </a:r>
            <a:r>
              <a:rPr lang="de-DE" sz="3200" dirty="0"/>
              <a:t>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n+m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3200" dirty="0"/>
              <a:t> </a:t>
            </a:r>
          </a:p>
        </p:txBody>
      </p:sp>
      <p:sp>
        <p:nvSpPr>
          <p:cNvPr id="347140" name="Oval 4"/>
          <p:cNvSpPr>
            <a:spLocks noChangeArrowheads="1"/>
          </p:cNvSpPr>
          <p:nvPr/>
        </p:nvSpPr>
        <p:spPr bwMode="auto">
          <a:xfrm>
            <a:off x="969963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47141" name="Oval 5"/>
          <p:cNvSpPr>
            <a:spLocks noChangeArrowheads="1"/>
          </p:cNvSpPr>
          <p:nvPr/>
        </p:nvSpPr>
        <p:spPr bwMode="auto">
          <a:xfrm>
            <a:off x="1187450" y="407828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2" name="Oval 6"/>
          <p:cNvSpPr>
            <a:spLocks noChangeArrowheads="1"/>
          </p:cNvSpPr>
          <p:nvPr/>
        </p:nvSpPr>
        <p:spPr bwMode="auto">
          <a:xfrm>
            <a:off x="2338388" y="47974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3" name="Oval 7"/>
          <p:cNvSpPr>
            <a:spLocks noChangeArrowheads="1"/>
          </p:cNvSpPr>
          <p:nvPr/>
        </p:nvSpPr>
        <p:spPr bwMode="auto">
          <a:xfrm>
            <a:off x="3490913" y="57340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4" name="Oval 8"/>
          <p:cNvSpPr>
            <a:spLocks noChangeArrowheads="1"/>
          </p:cNvSpPr>
          <p:nvPr/>
        </p:nvSpPr>
        <p:spPr bwMode="auto">
          <a:xfrm>
            <a:off x="3995738" y="43656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5" name="Oval 9"/>
          <p:cNvSpPr>
            <a:spLocks noChangeArrowheads="1"/>
          </p:cNvSpPr>
          <p:nvPr/>
        </p:nvSpPr>
        <p:spPr bwMode="auto">
          <a:xfrm>
            <a:off x="5075238" y="55181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6" name="Oval 10"/>
          <p:cNvSpPr>
            <a:spLocks noChangeArrowheads="1"/>
          </p:cNvSpPr>
          <p:nvPr/>
        </p:nvSpPr>
        <p:spPr bwMode="auto">
          <a:xfrm>
            <a:off x="2843213" y="35020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7" name="Oval 11"/>
          <p:cNvSpPr>
            <a:spLocks noChangeArrowheads="1"/>
          </p:cNvSpPr>
          <p:nvPr/>
        </p:nvSpPr>
        <p:spPr bwMode="auto">
          <a:xfrm>
            <a:off x="4643438" y="34290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8" name="Oval 12"/>
          <p:cNvSpPr>
            <a:spLocks noChangeArrowheads="1"/>
          </p:cNvSpPr>
          <p:nvPr/>
        </p:nvSpPr>
        <p:spPr bwMode="auto">
          <a:xfrm>
            <a:off x="6154738" y="42941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49" name="Oval 13"/>
          <p:cNvSpPr>
            <a:spLocks noChangeArrowheads="1"/>
          </p:cNvSpPr>
          <p:nvPr/>
        </p:nvSpPr>
        <p:spPr bwMode="auto">
          <a:xfrm>
            <a:off x="7523163" y="37893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50" name="Line 14"/>
          <p:cNvSpPr>
            <a:spLocks noChangeShapeType="1"/>
          </p:cNvSpPr>
          <p:nvPr/>
        </p:nvSpPr>
        <p:spPr bwMode="auto">
          <a:xfrm flipV="1">
            <a:off x="1258888" y="4581525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1" name="Line 15"/>
          <p:cNvSpPr>
            <a:spLocks noChangeShapeType="1"/>
          </p:cNvSpPr>
          <p:nvPr/>
        </p:nvSpPr>
        <p:spPr bwMode="auto">
          <a:xfrm flipV="1">
            <a:off x="1474788" y="5157788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2" name="Line 16"/>
          <p:cNvSpPr>
            <a:spLocks noChangeShapeType="1"/>
          </p:cNvSpPr>
          <p:nvPr/>
        </p:nvSpPr>
        <p:spPr bwMode="auto">
          <a:xfrm flipV="1">
            <a:off x="1619250" y="3789363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3" name="Line 17"/>
          <p:cNvSpPr>
            <a:spLocks noChangeShapeType="1"/>
          </p:cNvSpPr>
          <p:nvPr/>
        </p:nvSpPr>
        <p:spPr bwMode="auto">
          <a:xfrm>
            <a:off x="2770188" y="5229225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4" name="Line 18"/>
          <p:cNvSpPr>
            <a:spLocks noChangeShapeType="1"/>
          </p:cNvSpPr>
          <p:nvPr/>
        </p:nvSpPr>
        <p:spPr bwMode="auto">
          <a:xfrm>
            <a:off x="2843213" y="5013325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5" name="Line 19"/>
          <p:cNvSpPr>
            <a:spLocks noChangeShapeType="1"/>
          </p:cNvSpPr>
          <p:nvPr/>
        </p:nvSpPr>
        <p:spPr bwMode="auto">
          <a:xfrm flipV="1">
            <a:off x="3995738" y="5878513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6" name="Line 20"/>
          <p:cNvSpPr>
            <a:spLocks noChangeShapeType="1"/>
          </p:cNvSpPr>
          <p:nvPr/>
        </p:nvSpPr>
        <p:spPr bwMode="auto">
          <a:xfrm>
            <a:off x="3275013" y="3933825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7" name="Line 21"/>
          <p:cNvSpPr>
            <a:spLocks noChangeShapeType="1"/>
          </p:cNvSpPr>
          <p:nvPr/>
        </p:nvSpPr>
        <p:spPr bwMode="auto">
          <a:xfrm flipV="1">
            <a:off x="3346450" y="3644900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8" name="Line 22"/>
          <p:cNvSpPr>
            <a:spLocks noChangeShapeType="1"/>
          </p:cNvSpPr>
          <p:nvPr/>
        </p:nvSpPr>
        <p:spPr bwMode="auto">
          <a:xfrm flipV="1">
            <a:off x="4498975" y="4581525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59" name="Line 23"/>
          <p:cNvSpPr>
            <a:spLocks noChangeShapeType="1"/>
          </p:cNvSpPr>
          <p:nvPr/>
        </p:nvSpPr>
        <p:spPr bwMode="auto">
          <a:xfrm flipV="1">
            <a:off x="5507038" y="4797425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0" name="Line 24"/>
          <p:cNvSpPr>
            <a:spLocks noChangeShapeType="1"/>
          </p:cNvSpPr>
          <p:nvPr/>
        </p:nvSpPr>
        <p:spPr bwMode="auto">
          <a:xfrm>
            <a:off x="5146675" y="3789363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1" name="Line 25"/>
          <p:cNvSpPr>
            <a:spLocks noChangeShapeType="1"/>
          </p:cNvSpPr>
          <p:nvPr/>
        </p:nvSpPr>
        <p:spPr bwMode="auto">
          <a:xfrm flipH="1">
            <a:off x="3851275" y="4870450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2" name="Line 26"/>
          <p:cNvSpPr>
            <a:spLocks noChangeShapeType="1"/>
          </p:cNvSpPr>
          <p:nvPr/>
        </p:nvSpPr>
        <p:spPr bwMode="auto">
          <a:xfrm flipV="1">
            <a:off x="6659563" y="4149725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3" name="Oval 27"/>
          <p:cNvSpPr>
            <a:spLocks noChangeArrowheads="1"/>
          </p:cNvSpPr>
          <p:nvPr/>
        </p:nvSpPr>
        <p:spPr bwMode="auto">
          <a:xfrm>
            <a:off x="7596188" y="52292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64" name="Line 28"/>
          <p:cNvSpPr>
            <a:spLocks noChangeShapeType="1"/>
          </p:cNvSpPr>
          <p:nvPr/>
        </p:nvSpPr>
        <p:spPr bwMode="auto">
          <a:xfrm>
            <a:off x="6588125" y="4725988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5" name="Line 29"/>
          <p:cNvSpPr>
            <a:spLocks noChangeShapeType="1"/>
          </p:cNvSpPr>
          <p:nvPr/>
        </p:nvSpPr>
        <p:spPr bwMode="auto">
          <a:xfrm flipH="1" flipV="1">
            <a:off x="1692275" y="4365625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6" name="Line 30"/>
          <p:cNvSpPr>
            <a:spLocks noChangeShapeType="1"/>
          </p:cNvSpPr>
          <p:nvPr/>
        </p:nvSpPr>
        <p:spPr bwMode="auto">
          <a:xfrm flipH="1">
            <a:off x="5651500" y="5591175"/>
            <a:ext cx="19446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7" name="Oval 31"/>
          <p:cNvSpPr>
            <a:spLocks noChangeArrowheads="1"/>
          </p:cNvSpPr>
          <p:nvPr/>
        </p:nvSpPr>
        <p:spPr bwMode="auto">
          <a:xfrm>
            <a:off x="2987824" y="1700808"/>
            <a:ext cx="433388" cy="4333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68" name="Oval 32"/>
          <p:cNvSpPr>
            <a:spLocks noChangeArrowheads="1"/>
          </p:cNvSpPr>
          <p:nvPr/>
        </p:nvSpPr>
        <p:spPr bwMode="auto">
          <a:xfrm>
            <a:off x="1059818" y="1700808"/>
            <a:ext cx="433387" cy="4333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69" name="Oval 33"/>
          <p:cNvSpPr>
            <a:spLocks noChangeArrowheads="1"/>
          </p:cNvSpPr>
          <p:nvPr/>
        </p:nvSpPr>
        <p:spPr bwMode="auto">
          <a:xfrm>
            <a:off x="5508104" y="1700808"/>
            <a:ext cx="433388" cy="433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7170" name="Text Box 34"/>
          <p:cNvSpPr txBox="1">
            <a:spLocks noChangeArrowheads="1"/>
          </p:cNvSpPr>
          <p:nvPr/>
        </p:nvSpPr>
        <p:spPr bwMode="auto">
          <a:xfrm>
            <a:off x="879475" y="5897563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(1,       )</a:t>
            </a:r>
          </a:p>
        </p:txBody>
      </p:sp>
      <p:sp>
        <p:nvSpPr>
          <p:cNvPr id="347171" name="Text Box 35"/>
          <p:cNvSpPr txBox="1">
            <a:spLocks noChangeArrowheads="1"/>
          </p:cNvSpPr>
          <p:nvPr/>
        </p:nvSpPr>
        <p:spPr bwMode="auto">
          <a:xfrm>
            <a:off x="2195513" y="53736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(2,    )</a:t>
            </a:r>
          </a:p>
        </p:txBody>
      </p:sp>
      <p:sp>
        <p:nvSpPr>
          <p:cNvPr id="347172" name="Text Box 36"/>
          <p:cNvSpPr txBox="1">
            <a:spLocks noChangeArrowheads="1"/>
          </p:cNvSpPr>
          <p:nvPr/>
        </p:nvSpPr>
        <p:spPr bwMode="auto">
          <a:xfrm>
            <a:off x="3419475" y="62372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(3,    )</a:t>
            </a:r>
          </a:p>
        </p:txBody>
      </p:sp>
      <p:sp>
        <p:nvSpPr>
          <p:cNvPr id="347173" name="Text Box 37"/>
          <p:cNvSpPr txBox="1">
            <a:spLocks noChangeArrowheads="1"/>
          </p:cNvSpPr>
          <p:nvPr/>
        </p:nvSpPr>
        <p:spPr bwMode="auto">
          <a:xfrm>
            <a:off x="5003800" y="60213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(4,    )</a:t>
            </a:r>
          </a:p>
        </p:txBody>
      </p:sp>
      <p:sp>
        <p:nvSpPr>
          <p:cNvPr id="347174" name="Text Box 38"/>
          <p:cNvSpPr txBox="1">
            <a:spLocks noChangeArrowheads="1"/>
          </p:cNvSpPr>
          <p:nvPr/>
        </p:nvSpPr>
        <p:spPr bwMode="auto">
          <a:xfrm>
            <a:off x="6156325" y="4868863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(5,    )</a:t>
            </a:r>
          </a:p>
        </p:txBody>
      </p:sp>
      <p:sp>
        <p:nvSpPr>
          <p:cNvPr id="347175" name="Text Box 39"/>
          <p:cNvSpPr txBox="1">
            <a:spLocks noChangeArrowheads="1"/>
          </p:cNvSpPr>
          <p:nvPr/>
        </p:nvSpPr>
        <p:spPr bwMode="auto">
          <a:xfrm>
            <a:off x="7451725" y="4292600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(6,   )</a:t>
            </a:r>
          </a:p>
        </p:txBody>
      </p:sp>
      <p:sp>
        <p:nvSpPr>
          <p:cNvPr id="347176" name="Text Box 40"/>
          <p:cNvSpPr txBox="1">
            <a:spLocks noChangeArrowheads="1"/>
          </p:cNvSpPr>
          <p:nvPr/>
        </p:nvSpPr>
        <p:spPr bwMode="auto">
          <a:xfrm>
            <a:off x="7740650" y="42926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47177" name="Text Box 41"/>
          <p:cNvSpPr txBox="1">
            <a:spLocks noChangeArrowheads="1"/>
          </p:cNvSpPr>
          <p:nvPr/>
        </p:nvSpPr>
        <p:spPr bwMode="auto">
          <a:xfrm>
            <a:off x="7524750" y="5734050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(7,    )</a:t>
            </a:r>
          </a:p>
        </p:txBody>
      </p:sp>
      <p:sp>
        <p:nvSpPr>
          <p:cNvPr id="347178" name="Text Box 42"/>
          <p:cNvSpPr txBox="1">
            <a:spLocks noChangeArrowheads="1"/>
          </p:cNvSpPr>
          <p:nvPr/>
        </p:nvSpPr>
        <p:spPr bwMode="auto">
          <a:xfrm>
            <a:off x="7812088" y="57340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47179" name="Text Box 43"/>
          <p:cNvSpPr txBox="1">
            <a:spLocks noChangeArrowheads="1"/>
          </p:cNvSpPr>
          <p:nvPr/>
        </p:nvSpPr>
        <p:spPr bwMode="auto">
          <a:xfrm>
            <a:off x="6443663" y="48688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47180" name="Text Box 44"/>
          <p:cNvSpPr txBox="1">
            <a:spLocks noChangeArrowheads="1"/>
          </p:cNvSpPr>
          <p:nvPr/>
        </p:nvSpPr>
        <p:spPr bwMode="auto">
          <a:xfrm>
            <a:off x="5292725" y="6021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47181" name="Text Box 45"/>
          <p:cNvSpPr txBox="1">
            <a:spLocks noChangeArrowheads="1"/>
          </p:cNvSpPr>
          <p:nvPr/>
        </p:nvSpPr>
        <p:spPr bwMode="auto">
          <a:xfrm>
            <a:off x="3708400" y="6237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347182" name="Text Box 46"/>
          <p:cNvSpPr txBox="1">
            <a:spLocks noChangeArrowheads="1"/>
          </p:cNvSpPr>
          <p:nvPr/>
        </p:nvSpPr>
        <p:spPr bwMode="auto">
          <a:xfrm>
            <a:off x="2484438" y="53736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6</a:t>
            </a:r>
          </a:p>
        </p:txBody>
      </p:sp>
      <p:sp>
        <p:nvSpPr>
          <p:cNvPr id="347183" name="Text Box 47"/>
          <p:cNvSpPr txBox="1">
            <a:spLocks noChangeArrowheads="1"/>
          </p:cNvSpPr>
          <p:nvPr/>
        </p:nvSpPr>
        <p:spPr bwMode="auto">
          <a:xfrm>
            <a:off x="1403350" y="4508500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(8,       )</a:t>
            </a:r>
          </a:p>
        </p:txBody>
      </p:sp>
      <p:sp>
        <p:nvSpPr>
          <p:cNvPr id="347184" name="Text Box 48"/>
          <p:cNvSpPr txBox="1">
            <a:spLocks noChangeArrowheads="1"/>
          </p:cNvSpPr>
          <p:nvPr/>
        </p:nvSpPr>
        <p:spPr bwMode="auto">
          <a:xfrm>
            <a:off x="2700338" y="4005263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(9,    )</a:t>
            </a:r>
          </a:p>
        </p:txBody>
      </p:sp>
      <p:sp>
        <p:nvSpPr>
          <p:cNvPr id="347185" name="Text Box 49"/>
          <p:cNvSpPr txBox="1">
            <a:spLocks noChangeArrowheads="1"/>
          </p:cNvSpPr>
          <p:nvPr/>
        </p:nvSpPr>
        <p:spPr bwMode="auto">
          <a:xfrm>
            <a:off x="4140200" y="4797425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(10,    )</a:t>
            </a:r>
          </a:p>
        </p:txBody>
      </p:sp>
      <p:sp>
        <p:nvSpPr>
          <p:cNvPr id="347186" name="Text Box 50"/>
          <p:cNvSpPr txBox="1">
            <a:spLocks noChangeArrowheads="1"/>
          </p:cNvSpPr>
          <p:nvPr/>
        </p:nvSpPr>
        <p:spPr bwMode="auto">
          <a:xfrm>
            <a:off x="4572000" y="47974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7</a:t>
            </a:r>
          </a:p>
        </p:txBody>
      </p:sp>
      <p:sp>
        <p:nvSpPr>
          <p:cNvPr id="347187" name="Text Box 51"/>
          <p:cNvSpPr txBox="1">
            <a:spLocks noChangeArrowheads="1"/>
          </p:cNvSpPr>
          <p:nvPr/>
        </p:nvSpPr>
        <p:spPr bwMode="auto">
          <a:xfrm>
            <a:off x="4500563" y="3933825"/>
            <a:ext cx="8450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(11,     )</a:t>
            </a:r>
          </a:p>
        </p:txBody>
      </p:sp>
      <p:sp>
        <p:nvSpPr>
          <p:cNvPr id="347188" name="Text Box 52"/>
          <p:cNvSpPr txBox="1">
            <a:spLocks noChangeArrowheads="1"/>
          </p:cNvSpPr>
          <p:nvPr/>
        </p:nvSpPr>
        <p:spPr bwMode="auto">
          <a:xfrm>
            <a:off x="4932363" y="3933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8</a:t>
            </a:r>
          </a:p>
        </p:txBody>
      </p:sp>
      <p:sp>
        <p:nvSpPr>
          <p:cNvPr id="347189" name="Text Box 53"/>
          <p:cNvSpPr txBox="1">
            <a:spLocks noChangeArrowheads="1"/>
          </p:cNvSpPr>
          <p:nvPr/>
        </p:nvSpPr>
        <p:spPr bwMode="auto">
          <a:xfrm>
            <a:off x="2987675" y="40052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9</a:t>
            </a:r>
          </a:p>
        </p:txBody>
      </p:sp>
      <p:sp>
        <p:nvSpPr>
          <p:cNvPr id="347190" name="Text Box 54"/>
          <p:cNvSpPr txBox="1">
            <a:spLocks noChangeArrowheads="1"/>
          </p:cNvSpPr>
          <p:nvPr/>
        </p:nvSpPr>
        <p:spPr bwMode="auto">
          <a:xfrm>
            <a:off x="1692275" y="45085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10</a:t>
            </a:r>
          </a:p>
        </p:txBody>
      </p:sp>
      <p:sp>
        <p:nvSpPr>
          <p:cNvPr id="347191" name="Text Box 55"/>
          <p:cNvSpPr txBox="1">
            <a:spLocks noChangeArrowheads="1"/>
          </p:cNvSpPr>
          <p:nvPr/>
        </p:nvSpPr>
        <p:spPr bwMode="auto">
          <a:xfrm>
            <a:off x="1187450" y="5876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45077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4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4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4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10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6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4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1000" fill="hold"/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8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000" fill="hold"/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42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4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1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55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4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4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68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4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7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81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4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0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94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34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3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7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4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20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34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9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33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34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1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2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1000" fill="hold"/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46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34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4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1000" fill="hold"/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59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34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1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72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34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1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34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0" dur="500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70" grpId="0"/>
      <p:bldP spid="347171" grpId="0"/>
      <p:bldP spid="347172" grpId="0"/>
      <p:bldP spid="347173" grpId="0"/>
      <p:bldP spid="347174" grpId="0"/>
      <p:bldP spid="347175" grpId="0"/>
      <p:bldP spid="347176" grpId="0"/>
      <p:bldP spid="347177" grpId="0"/>
      <p:bldP spid="347178" grpId="0"/>
      <p:bldP spid="347179" grpId="0"/>
      <p:bldP spid="347180" grpId="0"/>
      <p:bldP spid="347181" grpId="0"/>
      <p:bldP spid="347182" grpId="0"/>
      <p:bldP spid="347183" grpId="0"/>
      <p:bldP spid="347184" grpId="0"/>
      <p:bldP spid="347185" grpId="0"/>
      <p:bldP spid="347186" grpId="0"/>
      <p:bldP spid="347187" grpId="0"/>
      <p:bldP spid="347188" grpId="0"/>
      <p:bldP spid="347189" grpId="0"/>
      <p:bldP spid="347190" grpId="0"/>
      <p:bldP spid="3471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0B6C-F724-8042-AF1C-AC01B5475DEA}" type="slidenum">
              <a:rPr lang="de-DE"/>
              <a:pPr/>
              <a:t>8</a:t>
            </a:fld>
            <a:endParaRPr lang="de-DE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DFS-Nummerierung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 dirty="0"/>
              <a:t>Ordnung </a:t>
            </a:r>
            <a:r>
              <a:rPr lang="de-DE" sz="2800" dirty="0">
                <a:solidFill>
                  <a:schemeClr val="hlink"/>
                </a:solidFill>
              </a:rPr>
              <a:t>&lt; </a:t>
            </a:r>
            <a:r>
              <a:rPr lang="de-DE" sz="2800" dirty="0"/>
              <a:t>auf den Knoten:</a:t>
            </a:r>
            <a:br>
              <a:rPr lang="de-DE" sz="2800" dirty="0"/>
            </a:br>
            <a:r>
              <a:rPr lang="de-DE" sz="2800" dirty="0"/>
              <a:t>          </a:t>
            </a:r>
            <a:r>
              <a:rPr lang="de-DE" sz="2800" dirty="0" err="1">
                <a:solidFill>
                  <a:schemeClr val="hlink"/>
                </a:solidFill>
              </a:rPr>
              <a:t>u</a:t>
            </a:r>
            <a:r>
              <a:rPr lang="de-DE" sz="2800" dirty="0">
                <a:solidFill>
                  <a:schemeClr val="hlink"/>
                </a:solidFill>
              </a:rPr>
              <a:t>&lt;v </a:t>
            </a:r>
            <a:r>
              <a:rPr lang="de-DE" sz="2800" dirty="0" err="1">
                <a:solidFill>
                  <a:schemeClr val="hlink"/>
                </a:solidFill>
              </a:rPr>
              <a:t>gdw</a:t>
            </a:r>
            <a:r>
              <a:rPr lang="de-DE" sz="2800" dirty="0">
                <a:solidFill>
                  <a:schemeClr val="hlink"/>
                </a:solidFill>
              </a:rPr>
              <a:t>. </a:t>
            </a:r>
            <a:r>
              <a:rPr lang="de-DE" sz="2800" dirty="0" err="1">
                <a:solidFill>
                  <a:schemeClr val="hlink"/>
                </a:solidFill>
              </a:rPr>
              <a:t>dfsNum</a:t>
            </a:r>
            <a:r>
              <a:rPr lang="de-DE" sz="2800" dirty="0">
                <a:solidFill>
                  <a:schemeClr val="hlink"/>
                </a:solidFill>
              </a:rPr>
              <a:t>[</a:t>
            </a:r>
            <a:r>
              <a:rPr lang="de-DE" sz="2800" dirty="0" err="1">
                <a:solidFill>
                  <a:schemeClr val="hlink"/>
                </a:solidFill>
              </a:rPr>
              <a:t>u</a:t>
            </a:r>
            <a:r>
              <a:rPr lang="de-DE" sz="2800" dirty="0">
                <a:solidFill>
                  <a:schemeClr val="hlink"/>
                </a:solidFill>
              </a:rPr>
              <a:t>]&lt;</a:t>
            </a:r>
            <a:r>
              <a:rPr lang="de-DE" sz="2800" dirty="0" err="1">
                <a:solidFill>
                  <a:schemeClr val="hlink"/>
                </a:solidFill>
              </a:rPr>
              <a:t>dfsNum</a:t>
            </a:r>
            <a:r>
              <a:rPr lang="de-DE" sz="2800" dirty="0">
                <a:solidFill>
                  <a:schemeClr val="hlink"/>
                </a:solidFill>
              </a:rPr>
              <a:t>[v]</a:t>
            </a:r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Lemma 1:</a:t>
            </a:r>
            <a:r>
              <a:rPr lang="de-DE" sz="2800" dirty="0"/>
              <a:t> Die Knoten im DFS-</a:t>
            </a:r>
            <a:r>
              <a:rPr lang="de-DE" sz="2800" dirty="0" err="1"/>
              <a:t>Rekursionsstack</a:t>
            </a:r>
            <a:r>
              <a:rPr lang="de-DE" sz="2800" dirty="0"/>
              <a:t> </a:t>
            </a:r>
            <a:br>
              <a:rPr lang="de-DE" sz="2800" dirty="0"/>
            </a:br>
            <a:r>
              <a:rPr lang="de-DE" sz="2800" dirty="0"/>
              <a:t>(alle      Knoten) sind sortiert bezüglich </a:t>
            </a:r>
            <a:r>
              <a:rPr lang="de-DE" sz="2800" dirty="0">
                <a:solidFill>
                  <a:schemeClr val="hlink"/>
                </a:solidFill>
              </a:rPr>
              <a:t>&lt;</a:t>
            </a:r>
            <a:r>
              <a:rPr lang="de-DE" sz="2800" dirty="0"/>
              <a:t>.</a:t>
            </a:r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Beweis:</a:t>
            </a:r>
            <a:br>
              <a:rPr lang="de-DE" sz="2800" dirty="0">
                <a:solidFill>
                  <a:schemeClr val="accent2"/>
                </a:solidFill>
              </a:rPr>
            </a:b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dfsPos</a:t>
            </a:r>
            <a:r>
              <a:rPr lang="de-DE" sz="2800" dirty="0"/>
              <a:t> wird nach jeder Zuweisung von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dfsNum</a:t>
            </a:r>
            <a:r>
              <a:rPr lang="de-DE" sz="2800" dirty="0"/>
              <a:t> erhöht. Jeder neue aktive Knoten hat also immer die höchste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dfsNum</a:t>
            </a:r>
            <a:r>
              <a:rPr lang="de-DE" sz="2800" dirty="0"/>
              <a:t>.</a:t>
            </a:r>
          </a:p>
        </p:txBody>
      </p:sp>
      <p:sp>
        <p:nvSpPr>
          <p:cNvPr id="348164" name="Oval 4"/>
          <p:cNvSpPr>
            <a:spLocks noChangeArrowheads="1"/>
          </p:cNvSpPr>
          <p:nvPr/>
        </p:nvSpPr>
        <p:spPr bwMode="auto">
          <a:xfrm>
            <a:off x="1548929" y="3140968"/>
            <a:ext cx="358775" cy="360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91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EA5B-6193-1D47-A11C-D2B341EE2DC9}" type="slidenum">
              <a:rPr lang="de-DE"/>
              <a:pPr/>
              <a:t>9</a:t>
            </a:fld>
            <a:endParaRPr lang="de-DE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DFS-Nummerierung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Überprüfung von Lemma 1:</a:t>
            </a:r>
          </a:p>
          <a:p>
            <a:pPr>
              <a:lnSpc>
                <a:spcPct val="90000"/>
              </a:lnSpc>
            </a:pPr>
            <a:r>
              <a:rPr lang="de-DE" sz="2800" dirty="0" err="1"/>
              <a:t>Rekursionsstack</a:t>
            </a:r>
            <a:r>
              <a:rPr lang="de-DE" sz="2800" dirty="0"/>
              <a:t>: roter Pfad von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Paare</a:t>
            </a:r>
            <a:r>
              <a:rPr lang="de-DE" sz="2800" dirty="0">
                <a:solidFill>
                  <a:schemeClr val="hlink"/>
                </a:solidFill>
              </a:rPr>
              <a:t> (</a:t>
            </a:r>
            <a:r>
              <a:rPr lang="de-DE" sz="2800" dirty="0" err="1">
                <a:solidFill>
                  <a:schemeClr val="hlink"/>
                </a:solidFill>
              </a:rPr>
              <a:t>i,j</a:t>
            </a:r>
            <a:r>
              <a:rPr lang="de-DE" sz="2800" dirty="0">
                <a:solidFill>
                  <a:schemeClr val="hlink"/>
                </a:solidFill>
              </a:rPr>
              <a:t>): i: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dfsNum</a:t>
            </a:r>
            <a:r>
              <a:rPr lang="de-DE" sz="2800" dirty="0"/>
              <a:t>,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>
                <a:solidFill>
                  <a:schemeClr val="hlink"/>
                </a:solidFill>
              </a:rPr>
              <a:t>: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finishTime</a:t>
            </a:r>
            <a:endParaRPr lang="de-DE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 </a:t>
            </a:r>
          </a:p>
        </p:txBody>
      </p:sp>
      <p:sp>
        <p:nvSpPr>
          <p:cNvPr id="349188" name="Oval 4"/>
          <p:cNvSpPr>
            <a:spLocks noChangeArrowheads="1"/>
          </p:cNvSpPr>
          <p:nvPr/>
        </p:nvSpPr>
        <p:spPr bwMode="auto">
          <a:xfrm>
            <a:off x="969963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49189" name="Oval 5"/>
          <p:cNvSpPr>
            <a:spLocks noChangeArrowheads="1"/>
          </p:cNvSpPr>
          <p:nvPr/>
        </p:nvSpPr>
        <p:spPr bwMode="auto">
          <a:xfrm>
            <a:off x="1187450" y="407828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90" name="Oval 6"/>
          <p:cNvSpPr>
            <a:spLocks noChangeArrowheads="1"/>
          </p:cNvSpPr>
          <p:nvPr/>
        </p:nvSpPr>
        <p:spPr bwMode="auto">
          <a:xfrm>
            <a:off x="2338388" y="47974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91" name="Oval 7"/>
          <p:cNvSpPr>
            <a:spLocks noChangeArrowheads="1"/>
          </p:cNvSpPr>
          <p:nvPr/>
        </p:nvSpPr>
        <p:spPr bwMode="auto">
          <a:xfrm>
            <a:off x="3490913" y="57340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92" name="Oval 8"/>
          <p:cNvSpPr>
            <a:spLocks noChangeArrowheads="1"/>
          </p:cNvSpPr>
          <p:nvPr/>
        </p:nvSpPr>
        <p:spPr bwMode="auto">
          <a:xfrm>
            <a:off x="3995738" y="43656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93" name="Oval 9"/>
          <p:cNvSpPr>
            <a:spLocks noChangeArrowheads="1"/>
          </p:cNvSpPr>
          <p:nvPr/>
        </p:nvSpPr>
        <p:spPr bwMode="auto">
          <a:xfrm>
            <a:off x="5075238" y="55181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94" name="Oval 10"/>
          <p:cNvSpPr>
            <a:spLocks noChangeArrowheads="1"/>
          </p:cNvSpPr>
          <p:nvPr/>
        </p:nvSpPr>
        <p:spPr bwMode="auto">
          <a:xfrm>
            <a:off x="2843213" y="35020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95" name="Oval 11"/>
          <p:cNvSpPr>
            <a:spLocks noChangeArrowheads="1"/>
          </p:cNvSpPr>
          <p:nvPr/>
        </p:nvSpPr>
        <p:spPr bwMode="auto">
          <a:xfrm>
            <a:off x="4643438" y="34290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96" name="Oval 12"/>
          <p:cNvSpPr>
            <a:spLocks noChangeArrowheads="1"/>
          </p:cNvSpPr>
          <p:nvPr/>
        </p:nvSpPr>
        <p:spPr bwMode="auto">
          <a:xfrm>
            <a:off x="6154738" y="42941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97" name="Oval 13"/>
          <p:cNvSpPr>
            <a:spLocks noChangeArrowheads="1"/>
          </p:cNvSpPr>
          <p:nvPr/>
        </p:nvSpPr>
        <p:spPr bwMode="auto">
          <a:xfrm>
            <a:off x="7523163" y="37893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98" name="Line 14"/>
          <p:cNvSpPr>
            <a:spLocks noChangeShapeType="1"/>
          </p:cNvSpPr>
          <p:nvPr/>
        </p:nvSpPr>
        <p:spPr bwMode="auto">
          <a:xfrm flipV="1">
            <a:off x="1258888" y="4581525"/>
            <a:ext cx="144462" cy="7921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199" name="Line 15"/>
          <p:cNvSpPr>
            <a:spLocks noChangeShapeType="1"/>
          </p:cNvSpPr>
          <p:nvPr/>
        </p:nvSpPr>
        <p:spPr bwMode="auto">
          <a:xfrm flipV="1">
            <a:off x="1474788" y="5157788"/>
            <a:ext cx="863600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0" name="Line 16"/>
          <p:cNvSpPr>
            <a:spLocks noChangeShapeType="1"/>
          </p:cNvSpPr>
          <p:nvPr/>
        </p:nvSpPr>
        <p:spPr bwMode="auto">
          <a:xfrm flipV="1">
            <a:off x="1619250" y="3789363"/>
            <a:ext cx="1223963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1" name="Line 17"/>
          <p:cNvSpPr>
            <a:spLocks noChangeShapeType="1"/>
          </p:cNvSpPr>
          <p:nvPr/>
        </p:nvSpPr>
        <p:spPr bwMode="auto">
          <a:xfrm>
            <a:off x="2770188" y="5229225"/>
            <a:ext cx="792162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2" name="Line 18"/>
          <p:cNvSpPr>
            <a:spLocks noChangeShapeType="1"/>
          </p:cNvSpPr>
          <p:nvPr/>
        </p:nvSpPr>
        <p:spPr bwMode="auto">
          <a:xfrm>
            <a:off x="2843213" y="5013325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3" name="Line 19"/>
          <p:cNvSpPr>
            <a:spLocks noChangeShapeType="1"/>
          </p:cNvSpPr>
          <p:nvPr/>
        </p:nvSpPr>
        <p:spPr bwMode="auto">
          <a:xfrm flipV="1">
            <a:off x="3995738" y="5878513"/>
            <a:ext cx="1079500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4" name="Line 20"/>
          <p:cNvSpPr>
            <a:spLocks noChangeShapeType="1"/>
          </p:cNvSpPr>
          <p:nvPr/>
        </p:nvSpPr>
        <p:spPr bwMode="auto">
          <a:xfrm>
            <a:off x="3275013" y="3933825"/>
            <a:ext cx="720725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5" name="Line 21"/>
          <p:cNvSpPr>
            <a:spLocks noChangeShapeType="1"/>
          </p:cNvSpPr>
          <p:nvPr/>
        </p:nvSpPr>
        <p:spPr bwMode="auto">
          <a:xfrm flipV="1">
            <a:off x="3346450" y="3644900"/>
            <a:ext cx="1296988" cy="73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6" name="Line 22"/>
          <p:cNvSpPr>
            <a:spLocks noChangeShapeType="1"/>
          </p:cNvSpPr>
          <p:nvPr/>
        </p:nvSpPr>
        <p:spPr bwMode="auto">
          <a:xfrm flipV="1">
            <a:off x="4498975" y="4581525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7" name="Line 23"/>
          <p:cNvSpPr>
            <a:spLocks noChangeShapeType="1"/>
          </p:cNvSpPr>
          <p:nvPr/>
        </p:nvSpPr>
        <p:spPr bwMode="auto">
          <a:xfrm flipV="1">
            <a:off x="5507038" y="4797425"/>
            <a:ext cx="792162" cy="7921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8" name="Line 24"/>
          <p:cNvSpPr>
            <a:spLocks noChangeShapeType="1"/>
          </p:cNvSpPr>
          <p:nvPr/>
        </p:nvSpPr>
        <p:spPr bwMode="auto">
          <a:xfrm>
            <a:off x="5146675" y="3789363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9" name="Line 25"/>
          <p:cNvSpPr>
            <a:spLocks noChangeShapeType="1"/>
          </p:cNvSpPr>
          <p:nvPr/>
        </p:nvSpPr>
        <p:spPr bwMode="auto">
          <a:xfrm flipH="1">
            <a:off x="3851275" y="4870450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0" name="Line 26"/>
          <p:cNvSpPr>
            <a:spLocks noChangeShapeType="1"/>
          </p:cNvSpPr>
          <p:nvPr/>
        </p:nvSpPr>
        <p:spPr bwMode="auto">
          <a:xfrm flipV="1">
            <a:off x="6659563" y="4149725"/>
            <a:ext cx="8636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1" name="Oval 27"/>
          <p:cNvSpPr>
            <a:spLocks noChangeArrowheads="1"/>
          </p:cNvSpPr>
          <p:nvPr/>
        </p:nvSpPr>
        <p:spPr bwMode="auto">
          <a:xfrm>
            <a:off x="7596188" y="52292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212" name="Line 28"/>
          <p:cNvSpPr>
            <a:spLocks noChangeShapeType="1"/>
          </p:cNvSpPr>
          <p:nvPr/>
        </p:nvSpPr>
        <p:spPr bwMode="auto">
          <a:xfrm>
            <a:off x="6588125" y="4725988"/>
            <a:ext cx="1008063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3" name="Line 29"/>
          <p:cNvSpPr>
            <a:spLocks noChangeShapeType="1"/>
          </p:cNvSpPr>
          <p:nvPr/>
        </p:nvSpPr>
        <p:spPr bwMode="auto">
          <a:xfrm flipH="1" flipV="1">
            <a:off x="1692275" y="4365625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4" name="Line 30"/>
          <p:cNvSpPr>
            <a:spLocks noChangeShapeType="1"/>
          </p:cNvSpPr>
          <p:nvPr/>
        </p:nvSpPr>
        <p:spPr bwMode="auto">
          <a:xfrm flipH="1">
            <a:off x="5651500" y="5591175"/>
            <a:ext cx="19446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5" name="Text Box 31"/>
          <p:cNvSpPr txBox="1">
            <a:spLocks noChangeArrowheads="1"/>
          </p:cNvSpPr>
          <p:nvPr/>
        </p:nvSpPr>
        <p:spPr bwMode="auto">
          <a:xfrm>
            <a:off x="879475" y="5897563"/>
            <a:ext cx="775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(1,      )</a:t>
            </a:r>
          </a:p>
        </p:txBody>
      </p:sp>
      <p:sp>
        <p:nvSpPr>
          <p:cNvPr id="349216" name="Text Box 32"/>
          <p:cNvSpPr txBox="1">
            <a:spLocks noChangeArrowheads="1"/>
          </p:cNvSpPr>
          <p:nvPr/>
        </p:nvSpPr>
        <p:spPr bwMode="auto">
          <a:xfrm>
            <a:off x="2195513" y="53736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(2,    )</a:t>
            </a:r>
          </a:p>
        </p:txBody>
      </p:sp>
      <p:sp>
        <p:nvSpPr>
          <p:cNvPr id="349217" name="Text Box 33"/>
          <p:cNvSpPr txBox="1">
            <a:spLocks noChangeArrowheads="1"/>
          </p:cNvSpPr>
          <p:nvPr/>
        </p:nvSpPr>
        <p:spPr bwMode="auto">
          <a:xfrm>
            <a:off x="3419475" y="62372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(3,    )</a:t>
            </a:r>
          </a:p>
        </p:txBody>
      </p:sp>
      <p:sp>
        <p:nvSpPr>
          <p:cNvPr id="349218" name="Text Box 34"/>
          <p:cNvSpPr txBox="1">
            <a:spLocks noChangeArrowheads="1"/>
          </p:cNvSpPr>
          <p:nvPr/>
        </p:nvSpPr>
        <p:spPr bwMode="auto">
          <a:xfrm>
            <a:off x="5003800" y="6021388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(4,    )</a:t>
            </a:r>
          </a:p>
        </p:txBody>
      </p:sp>
      <p:sp>
        <p:nvSpPr>
          <p:cNvPr id="349219" name="Text Box 35"/>
          <p:cNvSpPr txBox="1">
            <a:spLocks noChangeArrowheads="1"/>
          </p:cNvSpPr>
          <p:nvPr/>
        </p:nvSpPr>
        <p:spPr bwMode="auto">
          <a:xfrm>
            <a:off x="6156325" y="4868863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(5,    )</a:t>
            </a:r>
          </a:p>
        </p:txBody>
      </p:sp>
      <p:sp>
        <p:nvSpPr>
          <p:cNvPr id="349220" name="Text Box 36"/>
          <p:cNvSpPr txBox="1">
            <a:spLocks noChangeArrowheads="1"/>
          </p:cNvSpPr>
          <p:nvPr/>
        </p:nvSpPr>
        <p:spPr bwMode="auto">
          <a:xfrm>
            <a:off x="7451725" y="4292600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(6,    )</a:t>
            </a:r>
          </a:p>
        </p:txBody>
      </p:sp>
      <p:sp>
        <p:nvSpPr>
          <p:cNvPr id="349221" name="Text Box 37"/>
          <p:cNvSpPr txBox="1">
            <a:spLocks noChangeArrowheads="1"/>
          </p:cNvSpPr>
          <p:nvPr/>
        </p:nvSpPr>
        <p:spPr bwMode="auto">
          <a:xfrm>
            <a:off x="7740650" y="42926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49222" name="Text Box 38"/>
          <p:cNvSpPr txBox="1">
            <a:spLocks noChangeArrowheads="1"/>
          </p:cNvSpPr>
          <p:nvPr/>
        </p:nvSpPr>
        <p:spPr bwMode="auto">
          <a:xfrm>
            <a:off x="7524750" y="5734050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(7,    )</a:t>
            </a:r>
          </a:p>
        </p:txBody>
      </p:sp>
      <p:sp>
        <p:nvSpPr>
          <p:cNvPr id="349223" name="Text Box 39"/>
          <p:cNvSpPr txBox="1">
            <a:spLocks noChangeArrowheads="1"/>
          </p:cNvSpPr>
          <p:nvPr/>
        </p:nvSpPr>
        <p:spPr bwMode="auto">
          <a:xfrm>
            <a:off x="7812088" y="57340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49224" name="Text Box 40"/>
          <p:cNvSpPr txBox="1">
            <a:spLocks noChangeArrowheads="1"/>
          </p:cNvSpPr>
          <p:nvPr/>
        </p:nvSpPr>
        <p:spPr bwMode="auto">
          <a:xfrm>
            <a:off x="6443663" y="48688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49225" name="Text Box 41"/>
          <p:cNvSpPr txBox="1">
            <a:spLocks noChangeArrowheads="1"/>
          </p:cNvSpPr>
          <p:nvPr/>
        </p:nvSpPr>
        <p:spPr bwMode="auto">
          <a:xfrm>
            <a:off x="5292725" y="6021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49226" name="Text Box 42"/>
          <p:cNvSpPr txBox="1">
            <a:spLocks noChangeArrowheads="1"/>
          </p:cNvSpPr>
          <p:nvPr/>
        </p:nvSpPr>
        <p:spPr bwMode="auto">
          <a:xfrm>
            <a:off x="3708400" y="6237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349227" name="Text Box 43"/>
          <p:cNvSpPr txBox="1">
            <a:spLocks noChangeArrowheads="1"/>
          </p:cNvSpPr>
          <p:nvPr/>
        </p:nvSpPr>
        <p:spPr bwMode="auto">
          <a:xfrm>
            <a:off x="2484438" y="53736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6</a:t>
            </a:r>
          </a:p>
        </p:txBody>
      </p:sp>
      <p:sp>
        <p:nvSpPr>
          <p:cNvPr id="349228" name="Text Box 44"/>
          <p:cNvSpPr txBox="1">
            <a:spLocks noChangeArrowheads="1"/>
          </p:cNvSpPr>
          <p:nvPr/>
        </p:nvSpPr>
        <p:spPr bwMode="auto">
          <a:xfrm>
            <a:off x="1403350" y="4508500"/>
            <a:ext cx="775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(8,      )</a:t>
            </a:r>
          </a:p>
        </p:txBody>
      </p:sp>
      <p:sp>
        <p:nvSpPr>
          <p:cNvPr id="349229" name="Text Box 45"/>
          <p:cNvSpPr txBox="1">
            <a:spLocks noChangeArrowheads="1"/>
          </p:cNvSpPr>
          <p:nvPr/>
        </p:nvSpPr>
        <p:spPr bwMode="auto">
          <a:xfrm>
            <a:off x="2700338" y="4005263"/>
            <a:ext cx="6777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(9,    )</a:t>
            </a:r>
          </a:p>
        </p:txBody>
      </p:sp>
      <p:sp>
        <p:nvSpPr>
          <p:cNvPr id="349230" name="Text Box 46"/>
          <p:cNvSpPr txBox="1">
            <a:spLocks noChangeArrowheads="1"/>
          </p:cNvSpPr>
          <p:nvPr/>
        </p:nvSpPr>
        <p:spPr bwMode="auto">
          <a:xfrm>
            <a:off x="4140200" y="4797425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(10,    )</a:t>
            </a:r>
          </a:p>
        </p:txBody>
      </p:sp>
      <p:sp>
        <p:nvSpPr>
          <p:cNvPr id="349231" name="Text Box 47"/>
          <p:cNvSpPr txBox="1">
            <a:spLocks noChangeArrowheads="1"/>
          </p:cNvSpPr>
          <p:nvPr/>
        </p:nvSpPr>
        <p:spPr bwMode="auto">
          <a:xfrm>
            <a:off x="4572000" y="47974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7</a:t>
            </a:r>
          </a:p>
        </p:txBody>
      </p:sp>
      <p:sp>
        <p:nvSpPr>
          <p:cNvPr id="349232" name="Text Box 48"/>
          <p:cNvSpPr txBox="1">
            <a:spLocks noChangeArrowheads="1"/>
          </p:cNvSpPr>
          <p:nvPr/>
        </p:nvSpPr>
        <p:spPr bwMode="auto">
          <a:xfrm>
            <a:off x="4500563" y="3933825"/>
            <a:ext cx="8450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(11,     )</a:t>
            </a:r>
          </a:p>
        </p:txBody>
      </p:sp>
      <p:sp>
        <p:nvSpPr>
          <p:cNvPr id="349233" name="Text Box 49"/>
          <p:cNvSpPr txBox="1">
            <a:spLocks noChangeArrowheads="1"/>
          </p:cNvSpPr>
          <p:nvPr/>
        </p:nvSpPr>
        <p:spPr bwMode="auto">
          <a:xfrm>
            <a:off x="4932363" y="3933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8</a:t>
            </a:r>
          </a:p>
        </p:txBody>
      </p:sp>
      <p:sp>
        <p:nvSpPr>
          <p:cNvPr id="349234" name="Text Box 50"/>
          <p:cNvSpPr txBox="1">
            <a:spLocks noChangeArrowheads="1"/>
          </p:cNvSpPr>
          <p:nvPr/>
        </p:nvSpPr>
        <p:spPr bwMode="auto">
          <a:xfrm>
            <a:off x="2987675" y="40052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9</a:t>
            </a:r>
          </a:p>
        </p:txBody>
      </p:sp>
      <p:sp>
        <p:nvSpPr>
          <p:cNvPr id="349235" name="Text Box 51"/>
          <p:cNvSpPr txBox="1">
            <a:spLocks noChangeArrowheads="1"/>
          </p:cNvSpPr>
          <p:nvPr/>
        </p:nvSpPr>
        <p:spPr bwMode="auto">
          <a:xfrm>
            <a:off x="1692275" y="45085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10</a:t>
            </a:r>
          </a:p>
        </p:txBody>
      </p:sp>
      <p:sp>
        <p:nvSpPr>
          <p:cNvPr id="349236" name="Text Box 52"/>
          <p:cNvSpPr txBox="1">
            <a:spLocks noChangeArrowheads="1"/>
          </p:cNvSpPr>
          <p:nvPr/>
        </p:nvSpPr>
        <p:spPr bwMode="auto">
          <a:xfrm>
            <a:off x="1187450" y="5876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794881891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9114</TotalTime>
  <Words>2457</Words>
  <Application>Microsoft Macintosh PowerPoint</Application>
  <PresentationFormat>On-screen Show (4:3)</PresentationFormat>
  <Paragraphs>563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cmsy10</vt:lpstr>
      <vt:lpstr>Myriad Pro</vt:lpstr>
      <vt:lpstr>7_Standarddesign</vt:lpstr>
      <vt:lpstr>Algorithmen und Datenstrukturen</vt:lpstr>
      <vt:lpstr>Danksagung</vt:lpstr>
      <vt:lpstr>Tiefensuche</vt:lpstr>
      <vt:lpstr>DFS-Nummerierung</vt:lpstr>
      <vt:lpstr>Tiefensuche – Design Pattern</vt:lpstr>
      <vt:lpstr>DFS-Nummerierung</vt:lpstr>
      <vt:lpstr>DFS-Nummerierung</vt:lpstr>
      <vt:lpstr>DFS-Nummerierung</vt:lpstr>
      <vt:lpstr>DFS-Nummerierung</vt:lpstr>
      <vt:lpstr>DFS-Nummerierung</vt:lpstr>
      <vt:lpstr>DFS-Nummerierung</vt:lpstr>
      <vt:lpstr>DAGs</vt:lpstr>
      <vt:lpstr>DFS-Nummerierung</vt:lpstr>
      <vt:lpstr>DFS-Nummerierung</vt:lpstr>
      <vt:lpstr>DFS-Nummerierung</vt:lpstr>
      <vt:lpstr>DFS-Nummerierung</vt:lpstr>
      <vt:lpstr>Starke ZHKs</vt:lpstr>
      <vt:lpstr>Starke ZHKs</vt:lpstr>
      <vt:lpstr>Starke ZHKs - Beispiel</vt:lpstr>
      <vt:lpstr>Starke ZHKs - Beispiel</vt:lpstr>
      <vt:lpstr>Starke ZHKs</vt:lpstr>
      <vt:lpstr>Starke ZHKs</vt:lpstr>
      <vt:lpstr>Starke ZHKs</vt:lpstr>
      <vt:lpstr>Starke ZHKs - Beispiel</vt:lpstr>
      <vt:lpstr>Starke ZHKs</vt:lpstr>
      <vt:lpstr>Starke ZHKs</vt:lpstr>
      <vt:lpstr>Starke ZHKs</vt:lpstr>
      <vt:lpstr>Starke ZHKs</vt:lpstr>
      <vt:lpstr>Starke ZHKs</vt:lpstr>
      <vt:lpstr>Starke ZHKs</vt:lpstr>
      <vt:lpstr>Starke ZHKs</vt:lpstr>
      <vt:lpstr>Starke ZHKs</vt:lpstr>
      <vt:lpstr>Starke ZHKs</vt:lpstr>
      <vt:lpstr>Starke ZHKs</vt:lpstr>
      <vt:lpstr>Starke ZHKs</vt:lpstr>
      <vt:lpstr>Invarianten 2 und 3</vt:lpstr>
      <vt:lpstr>Wiederholung: Tiefensuche-Schema</vt:lpstr>
      <vt:lpstr>Starke ZHKs</vt:lpstr>
      <vt:lpstr>Starke ZHKs - Beispiel</vt:lpstr>
      <vt:lpstr>Starke ZHKs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2251</cp:revision>
  <cp:lastPrinted>2017-06-22T09:38:33Z</cp:lastPrinted>
  <dcterms:created xsi:type="dcterms:W3CDTF">2010-04-27T12:26:40Z</dcterms:created>
  <dcterms:modified xsi:type="dcterms:W3CDTF">2020-04-27T09:23:47Z</dcterms:modified>
</cp:coreProperties>
</file>