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3"/>
  </p:notesMasterIdLst>
  <p:handoutMasterIdLst>
    <p:handoutMasterId r:id="rId34"/>
  </p:handoutMasterIdLst>
  <p:sldIdLst>
    <p:sldId id="273" r:id="rId2"/>
    <p:sldId id="355" r:id="rId3"/>
    <p:sldId id="354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9" r:id="rId16"/>
    <p:sldId id="370" r:id="rId17"/>
    <p:sldId id="372" r:id="rId18"/>
    <p:sldId id="371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  <p:sldId id="382" r:id="rId28"/>
    <p:sldId id="636" r:id="rId29"/>
    <p:sldId id="533" r:id="rId30"/>
    <p:sldId id="579" r:id="rId31"/>
    <p:sldId id="643" r:id="rId3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333398"/>
    <a:srgbClr val="0409FF"/>
    <a:srgbClr val="215968"/>
    <a:srgbClr val="FFA79D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830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28.04.20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28.04.20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451D700-6EDD-7D4A-903D-5943D48E7FC0}" type="datetime1">
              <a:rPr lang="de-DE"/>
              <a:pPr/>
              <a:t>28.04.20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7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9956-C9CC-D048-9419-B5698BDD18F3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15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D16B2-19E6-3F45-A329-AD134DDAD455}" type="slidenum">
              <a:rPr lang="de-DE"/>
              <a:pPr/>
              <a:t>10</a:t>
            </a:fld>
            <a:endParaRPr lang="de-DE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 </a:t>
            </a:r>
            <a:r>
              <a:rPr lang="de-DE" dirty="0">
                <a:solidFill>
                  <a:srgbClr val="FF0000"/>
                </a:solidFill>
              </a:rPr>
              <a:t>in DAGs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Reine Breitensuche funktioniert nicht, wenn Kantenkosten nicht gleich 1.</a:t>
            </a:r>
          </a:p>
        </p:txBody>
      </p:sp>
      <p:sp>
        <p:nvSpPr>
          <p:cNvPr id="388100" name="Oval 4"/>
          <p:cNvSpPr>
            <a:spLocks noChangeArrowheads="1"/>
          </p:cNvSpPr>
          <p:nvPr/>
        </p:nvSpPr>
        <p:spPr bwMode="auto">
          <a:xfrm>
            <a:off x="969963" y="472549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88101" name="Oval 5"/>
          <p:cNvSpPr>
            <a:spLocks noChangeArrowheads="1"/>
          </p:cNvSpPr>
          <p:nvPr/>
        </p:nvSpPr>
        <p:spPr bwMode="auto">
          <a:xfrm>
            <a:off x="1187450" y="3430092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88102" name="Oval 6"/>
          <p:cNvSpPr>
            <a:spLocks noChangeArrowheads="1"/>
          </p:cNvSpPr>
          <p:nvPr/>
        </p:nvSpPr>
        <p:spPr bwMode="auto">
          <a:xfrm>
            <a:off x="2338388" y="41492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8103" name="Oval 7"/>
          <p:cNvSpPr>
            <a:spLocks noChangeArrowheads="1"/>
          </p:cNvSpPr>
          <p:nvPr/>
        </p:nvSpPr>
        <p:spPr bwMode="auto">
          <a:xfrm>
            <a:off x="3490913" y="508585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88104" name="Oval 8"/>
          <p:cNvSpPr>
            <a:spLocks noChangeArrowheads="1"/>
          </p:cNvSpPr>
          <p:nvPr/>
        </p:nvSpPr>
        <p:spPr bwMode="auto">
          <a:xfrm>
            <a:off x="3995738" y="37174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88105" name="Oval 9"/>
          <p:cNvSpPr>
            <a:spLocks noChangeArrowheads="1"/>
          </p:cNvSpPr>
          <p:nvPr/>
        </p:nvSpPr>
        <p:spPr bwMode="auto">
          <a:xfrm>
            <a:off x="5075238" y="486995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88106" name="Oval 10"/>
          <p:cNvSpPr>
            <a:spLocks noChangeArrowheads="1"/>
          </p:cNvSpPr>
          <p:nvPr/>
        </p:nvSpPr>
        <p:spPr bwMode="auto">
          <a:xfrm>
            <a:off x="2843213" y="28538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8107" name="Oval 11"/>
          <p:cNvSpPr>
            <a:spLocks noChangeArrowheads="1"/>
          </p:cNvSpPr>
          <p:nvPr/>
        </p:nvSpPr>
        <p:spPr bwMode="auto">
          <a:xfrm>
            <a:off x="4643438" y="278080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88108" name="Oval 12"/>
          <p:cNvSpPr>
            <a:spLocks noChangeArrowheads="1"/>
          </p:cNvSpPr>
          <p:nvPr/>
        </p:nvSpPr>
        <p:spPr bwMode="auto">
          <a:xfrm>
            <a:off x="6154738" y="364599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7</a:t>
            </a:r>
          </a:p>
        </p:txBody>
      </p:sp>
      <p:sp>
        <p:nvSpPr>
          <p:cNvPr id="388109" name="Oval 13"/>
          <p:cNvSpPr>
            <a:spLocks noChangeArrowheads="1"/>
          </p:cNvSpPr>
          <p:nvPr/>
        </p:nvSpPr>
        <p:spPr bwMode="auto">
          <a:xfrm>
            <a:off x="7523163" y="3141167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</a:t>
            </a:r>
          </a:p>
        </p:txBody>
      </p:sp>
      <p:sp>
        <p:nvSpPr>
          <p:cNvPr id="388110" name="Line 14"/>
          <p:cNvSpPr>
            <a:spLocks noChangeShapeType="1"/>
          </p:cNvSpPr>
          <p:nvPr/>
        </p:nvSpPr>
        <p:spPr bwMode="auto">
          <a:xfrm flipV="1">
            <a:off x="1258888" y="3933329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1" name="Line 15"/>
          <p:cNvSpPr>
            <a:spLocks noChangeShapeType="1"/>
          </p:cNvSpPr>
          <p:nvPr/>
        </p:nvSpPr>
        <p:spPr bwMode="auto">
          <a:xfrm flipV="1">
            <a:off x="1474788" y="4509592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2" name="Line 16"/>
          <p:cNvSpPr>
            <a:spLocks noChangeShapeType="1"/>
          </p:cNvSpPr>
          <p:nvPr/>
        </p:nvSpPr>
        <p:spPr bwMode="auto">
          <a:xfrm flipV="1">
            <a:off x="1619250" y="3141167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3" name="Line 17"/>
          <p:cNvSpPr>
            <a:spLocks noChangeShapeType="1"/>
          </p:cNvSpPr>
          <p:nvPr/>
        </p:nvSpPr>
        <p:spPr bwMode="auto">
          <a:xfrm>
            <a:off x="2770188" y="4581029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4" name="Line 18"/>
          <p:cNvSpPr>
            <a:spLocks noChangeShapeType="1"/>
          </p:cNvSpPr>
          <p:nvPr/>
        </p:nvSpPr>
        <p:spPr bwMode="auto">
          <a:xfrm>
            <a:off x="2843213" y="4365129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5" name="Line 19"/>
          <p:cNvSpPr>
            <a:spLocks noChangeShapeType="1"/>
          </p:cNvSpPr>
          <p:nvPr/>
        </p:nvSpPr>
        <p:spPr bwMode="auto">
          <a:xfrm flipV="1">
            <a:off x="3995738" y="5230317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6" name="Line 20"/>
          <p:cNvSpPr>
            <a:spLocks noChangeShapeType="1"/>
          </p:cNvSpPr>
          <p:nvPr/>
        </p:nvSpPr>
        <p:spPr bwMode="auto">
          <a:xfrm>
            <a:off x="3275013" y="3285629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7" name="Line 21"/>
          <p:cNvSpPr>
            <a:spLocks noChangeShapeType="1"/>
          </p:cNvSpPr>
          <p:nvPr/>
        </p:nvSpPr>
        <p:spPr bwMode="auto">
          <a:xfrm flipV="1">
            <a:off x="3346450" y="2996704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8" name="Line 22"/>
          <p:cNvSpPr>
            <a:spLocks noChangeShapeType="1"/>
          </p:cNvSpPr>
          <p:nvPr/>
        </p:nvSpPr>
        <p:spPr bwMode="auto">
          <a:xfrm flipV="1">
            <a:off x="4498975" y="3933329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19" name="Line 23"/>
          <p:cNvSpPr>
            <a:spLocks noChangeShapeType="1"/>
          </p:cNvSpPr>
          <p:nvPr/>
        </p:nvSpPr>
        <p:spPr bwMode="auto">
          <a:xfrm flipV="1">
            <a:off x="5507038" y="4149229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20" name="Line 24"/>
          <p:cNvSpPr>
            <a:spLocks noChangeShapeType="1"/>
          </p:cNvSpPr>
          <p:nvPr/>
        </p:nvSpPr>
        <p:spPr bwMode="auto">
          <a:xfrm>
            <a:off x="5146675" y="3141167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21" name="Line 25"/>
          <p:cNvSpPr>
            <a:spLocks noChangeShapeType="1"/>
          </p:cNvSpPr>
          <p:nvPr/>
        </p:nvSpPr>
        <p:spPr bwMode="auto">
          <a:xfrm flipH="1">
            <a:off x="3851275" y="4222254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22" name="Line 26"/>
          <p:cNvSpPr>
            <a:spLocks noChangeShapeType="1"/>
          </p:cNvSpPr>
          <p:nvPr/>
        </p:nvSpPr>
        <p:spPr bwMode="auto">
          <a:xfrm flipV="1">
            <a:off x="6659563" y="3501529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23" name="Oval 27"/>
          <p:cNvSpPr>
            <a:spLocks noChangeArrowheads="1"/>
          </p:cNvSpPr>
          <p:nvPr/>
        </p:nvSpPr>
        <p:spPr bwMode="auto">
          <a:xfrm>
            <a:off x="7596188" y="45810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</a:t>
            </a:r>
          </a:p>
        </p:txBody>
      </p:sp>
      <p:sp>
        <p:nvSpPr>
          <p:cNvPr id="388124" name="Line 28"/>
          <p:cNvSpPr>
            <a:spLocks noChangeShapeType="1"/>
          </p:cNvSpPr>
          <p:nvPr/>
        </p:nvSpPr>
        <p:spPr bwMode="auto">
          <a:xfrm>
            <a:off x="6588125" y="4077792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8127" name="Text Box 31"/>
          <p:cNvSpPr txBox="1">
            <a:spLocks noChangeArrowheads="1"/>
          </p:cNvSpPr>
          <p:nvPr/>
        </p:nvSpPr>
        <p:spPr bwMode="auto">
          <a:xfrm>
            <a:off x="900113" y="40762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8128" name="Text Box 32"/>
          <p:cNvSpPr txBox="1">
            <a:spLocks noChangeArrowheads="1"/>
          </p:cNvSpPr>
          <p:nvPr/>
        </p:nvSpPr>
        <p:spPr bwMode="auto">
          <a:xfrm>
            <a:off x="1979613" y="472549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8129" name="Text Box 33"/>
          <p:cNvSpPr txBox="1">
            <a:spLocks noChangeArrowheads="1"/>
          </p:cNvSpPr>
          <p:nvPr/>
        </p:nvSpPr>
        <p:spPr bwMode="auto">
          <a:xfrm>
            <a:off x="2051050" y="28522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8130" name="Text Box 34"/>
          <p:cNvSpPr txBox="1">
            <a:spLocks noChangeArrowheads="1"/>
          </p:cNvSpPr>
          <p:nvPr/>
        </p:nvSpPr>
        <p:spPr bwMode="auto">
          <a:xfrm>
            <a:off x="2843213" y="48683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88131" name="Text Box 35"/>
          <p:cNvSpPr txBox="1">
            <a:spLocks noChangeArrowheads="1"/>
          </p:cNvSpPr>
          <p:nvPr/>
        </p:nvSpPr>
        <p:spPr bwMode="auto">
          <a:xfrm>
            <a:off x="3276600" y="41492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88132" name="Text Box 36"/>
          <p:cNvSpPr txBox="1">
            <a:spLocks noChangeArrowheads="1"/>
          </p:cNvSpPr>
          <p:nvPr/>
        </p:nvSpPr>
        <p:spPr bwMode="auto">
          <a:xfrm>
            <a:off x="3779838" y="25649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8133" name="Text Box 37"/>
          <p:cNvSpPr txBox="1">
            <a:spLocks noChangeArrowheads="1"/>
          </p:cNvSpPr>
          <p:nvPr/>
        </p:nvSpPr>
        <p:spPr bwMode="auto">
          <a:xfrm>
            <a:off x="3348038" y="35015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8134" name="Text Box 38"/>
          <p:cNvSpPr txBox="1">
            <a:spLocks noChangeArrowheads="1"/>
          </p:cNvSpPr>
          <p:nvPr/>
        </p:nvSpPr>
        <p:spPr bwMode="auto">
          <a:xfrm>
            <a:off x="5003800" y="3572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8135" name="Text Box 39"/>
          <p:cNvSpPr txBox="1">
            <a:spLocks noChangeArrowheads="1"/>
          </p:cNvSpPr>
          <p:nvPr/>
        </p:nvSpPr>
        <p:spPr bwMode="auto">
          <a:xfrm>
            <a:off x="5724525" y="30681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8136" name="Text Box 40"/>
          <p:cNvSpPr txBox="1">
            <a:spLocks noChangeArrowheads="1"/>
          </p:cNvSpPr>
          <p:nvPr/>
        </p:nvSpPr>
        <p:spPr bwMode="auto">
          <a:xfrm>
            <a:off x="4427538" y="530175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8137" name="Text Box 41"/>
          <p:cNvSpPr txBox="1">
            <a:spLocks noChangeArrowheads="1"/>
          </p:cNvSpPr>
          <p:nvPr/>
        </p:nvSpPr>
        <p:spPr bwMode="auto">
          <a:xfrm>
            <a:off x="5940425" y="45810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8138" name="Text Box 42"/>
          <p:cNvSpPr txBox="1">
            <a:spLocks noChangeArrowheads="1"/>
          </p:cNvSpPr>
          <p:nvPr/>
        </p:nvSpPr>
        <p:spPr bwMode="auto">
          <a:xfrm>
            <a:off x="6877050" y="31411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8139" name="Text Box 43"/>
          <p:cNvSpPr txBox="1">
            <a:spLocks noChangeArrowheads="1"/>
          </p:cNvSpPr>
          <p:nvPr/>
        </p:nvSpPr>
        <p:spPr bwMode="auto">
          <a:xfrm>
            <a:off x="7019925" y="40047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8140" name="Text Box 44"/>
          <p:cNvSpPr txBox="1">
            <a:spLocks noChangeArrowheads="1"/>
          </p:cNvSpPr>
          <p:nvPr/>
        </p:nvSpPr>
        <p:spPr bwMode="auto">
          <a:xfrm>
            <a:off x="4140200" y="429369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8112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88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88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8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8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8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8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8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1000" fill="hold"/>
                                        <p:tgtEl>
                                          <p:spTgt spid="388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88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388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8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8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8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88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000" fill="hold"/>
                                        <p:tgtEl>
                                          <p:spTgt spid="388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388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388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8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8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1FCF-FF6D-E749-9CFC-08D942DC701C}" type="slidenum">
              <a:rPr lang="de-DE"/>
              <a:pPr/>
              <a:t>11</a:t>
            </a:fld>
            <a:endParaRPr lang="de-DE"/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 in DAGs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Korrekte Distanzen:</a:t>
            </a:r>
          </a:p>
        </p:txBody>
      </p:sp>
      <p:sp>
        <p:nvSpPr>
          <p:cNvPr id="389124" name="Oval 4"/>
          <p:cNvSpPr>
            <a:spLocks noChangeArrowheads="1"/>
          </p:cNvSpPr>
          <p:nvPr/>
        </p:nvSpPr>
        <p:spPr bwMode="auto">
          <a:xfrm>
            <a:off x="969963" y="472549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89125" name="Oval 5"/>
          <p:cNvSpPr>
            <a:spLocks noChangeArrowheads="1"/>
          </p:cNvSpPr>
          <p:nvPr/>
        </p:nvSpPr>
        <p:spPr bwMode="auto">
          <a:xfrm>
            <a:off x="1187450" y="3430092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89126" name="Oval 6"/>
          <p:cNvSpPr>
            <a:spLocks noChangeArrowheads="1"/>
          </p:cNvSpPr>
          <p:nvPr/>
        </p:nvSpPr>
        <p:spPr bwMode="auto">
          <a:xfrm>
            <a:off x="2338388" y="41492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9127" name="Oval 7"/>
          <p:cNvSpPr>
            <a:spLocks noChangeArrowheads="1"/>
          </p:cNvSpPr>
          <p:nvPr/>
        </p:nvSpPr>
        <p:spPr bwMode="auto">
          <a:xfrm>
            <a:off x="3490913" y="5085854"/>
            <a:ext cx="503237" cy="5032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89128" name="Oval 8"/>
          <p:cNvSpPr>
            <a:spLocks noChangeArrowheads="1"/>
          </p:cNvSpPr>
          <p:nvPr/>
        </p:nvSpPr>
        <p:spPr bwMode="auto">
          <a:xfrm>
            <a:off x="3995738" y="37174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89129" name="Oval 9"/>
          <p:cNvSpPr>
            <a:spLocks noChangeArrowheads="1"/>
          </p:cNvSpPr>
          <p:nvPr/>
        </p:nvSpPr>
        <p:spPr bwMode="auto">
          <a:xfrm>
            <a:off x="5075238" y="486995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89130" name="Oval 10"/>
          <p:cNvSpPr>
            <a:spLocks noChangeArrowheads="1"/>
          </p:cNvSpPr>
          <p:nvPr/>
        </p:nvSpPr>
        <p:spPr bwMode="auto">
          <a:xfrm>
            <a:off x="2843213" y="285382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9131" name="Oval 11"/>
          <p:cNvSpPr>
            <a:spLocks noChangeArrowheads="1"/>
          </p:cNvSpPr>
          <p:nvPr/>
        </p:nvSpPr>
        <p:spPr bwMode="auto">
          <a:xfrm>
            <a:off x="4643438" y="278080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89132" name="Oval 12"/>
          <p:cNvSpPr>
            <a:spLocks noChangeArrowheads="1"/>
          </p:cNvSpPr>
          <p:nvPr/>
        </p:nvSpPr>
        <p:spPr bwMode="auto">
          <a:xfrm>
            <a:off x="6154738" y="3645992"/>
            <a:ext cx="503237" cy="5032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89133" name="Oval 13"/>
          <p:cNvSpPr>
            <a:spLocks noChangeArrowheads="1"/>
          </p:cNvSpPr>
          <p:nvPr/>
        </p:nvSpPr>
        <p:spPr bwMode="auto">
          <a:xfrm>
            <a:off x="7523163" y="3141167"/>
            <a:ext cx="503237" cy="5032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89134" name="Line 14"/>
          <p:cNvSpPr>
            <a:spLocks noChangeShapeType="1"/>
          </p:cNvSpPr>
          <p:nvPr/>
        </p:nvSpPr>
        <p:spPr bwMode="auto">
          <a:xfrm flipV="1">
            <a:off x="1258888" y="3933329"/>
            <a:ext cx="144462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35" name="Line 15"/>
          <p:cNvSpPr>
            <a:spLocks noChangeShapeType="1"/>
          </p:cNvSpPr>
          <p:nvPr/>
        </p:nvSpPr>
        <p:spPr bwMode="auto">
          <a:xfrm flipV="1">
            <a:off x="1474788" y="4509592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36" name="Line 16"/>
          <p:cNvSpPr>
            <a:spLocks noChangeShapeType="1"/>
          </p:cNvSpPr>
          <p:nvPr/>
        </p:nvSpPr>
        <p:spPr bwMode="auto">
          <a:xfrm flipV="1">
            <a:off x="1619250" y="3141167"/>
            <a:ext cx="1223963" cy="3603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37" name="Line 17"/>
          <p:cNvSpPr>
            <a:spLocks noChangeShapeType="1"/>
          </p:cNvSpPr>
          <p:nvPr/>
        </p:nvSpPr>
        <p:spPr bwMode="auto">
          <a:xfrm>
            <a:off x="2770188" y="4581029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38" name="Line 18"/>
          <p:cNvSpPr>
            <a:spLocks noChangeShapeType="1"/>
          </p:cNvSpPr>
          <p:nvPr/>
        </p:nvSpPr>
        <p:spPr bwMode="auto">
          <a:xfrm>
            <a:off x="2843213" y="4365129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39" name="Line 19"/>
          <p:cNvSpPr>
            <a:spLocks noChangeShapeType="1"/>
          </p:cNvSpPr>
          <p:nvPr/>
        </p:nvSpPr>
        <p:spPr bwMode="auto">
          <a:xfrm flipV="1">
            <a:off x="3995738" y="5230317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0" name="Line 20"/>
          <p:cNvSpPr>
            <a:spLocks noChangeShapeType="1"/>
          </p:cNvSpPr>
          <p:nvPr/>
        </p:nvSpPr>
        <p:spPr bwMode="auto">
          <a:xfrm>
            <a:off x="3275013" y="3285629"/>
            <a:ext cx="720725" cy="503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1" name="Line 21"/>
          <p:cNvSpPr>
            <a:spLocks noChangeShapeType="1"/>
          </p:cNvSpPr>
          <p:nvPr/>
        </p:nvSpPr>
        <p:spPr bwMode="auto">
          <a:xfrm flipV="1">
            <a:off x="3346450" y="2996704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2" name="Line 22"/>
          <p:cNvSpPr>
            <a:spLocks noChangeShapeType="1"/>
          </p:cNvSpPr>
          <p:nvPr/>
        </p:nvSpPr>
        <p:spPr bwMode="auto">
          <a:xfrm flipV="1">
            <a:off x="4498975" y="3933329"/>
            <a:ext cx="1584325" cy="714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3" name="Line 23"/>
          <p:cNvSpPr>
            <a:spLocks noChangeShapeType="1"/>
          </p:cNvSpPr>
          <p:nvPr/>
        </p:nvSpPr>
        <p:spPr bwMode="auto">
          <a:xfrm flipV="1">
            <a:off x="5507038" y="4149229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4" name="Line 24"/>
          <p:cNvSpPr>
            <a:spLocks noChangeShapeType="1"/>
          </p:cNvSpPr>
          <p:nvPr/>
        </p:nvSpPr>
        <p:spPr bwMode="auto">
          <a:xfrm>
            <a:off x="5146675" y="3141167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5" name="Line 25"/>
          <p:cNvSpPr>
            <a:spLocks noChangeShapeType="1"/>
          </p:cNvSpPr>
          <p:nvPr/>
        </p:nvSpPr>
        <p:spPr bwMode="auto">
          <a:xfrm flipH="1">
            <a:off x="3851275" y="4222254"/>
            <a:ext cx="287338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6" name="Line 26"/>
          <p:cNvSpPr>
            <a:spLocks noChangeShapeType="1"/>
          </p:cNvSpPr>
          <p:nvPr/>
        </p:nvSpPr>
        <p:spPr bwMode="auto">
          <a:xfrm flipV="1">
            <a:off x="6659563" y="3501529"/>
            <a:ext cx="86360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7" name="Oval 27"/>
          <p:cNvSpPr>
            <a:spLocks noChangeArrowheads="1"/>
          </p:cNvSpPr>
          <p:nvPr/>
        </p:nvSpPr>
        <p:spPr bwMode="auto">
          <a:xfrm>
            <a:off x="7596188" y="4581029"/>
            <a:ext cx="503237" cy="5032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89148" name="Line 28"/>
          <p:cNvSpPr>
            <a:spLocks noChangeShapeType="1"/>
          </p:cNvSpPr>
          <p:nvPr/>
        </p:nvSpPr>
        <p:spPr bwMode="auto">
          <a:xfrm>
            <a:off x="6588125" y="4077792"/>
            <a:ext cx="100806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149" name="Text Box 29"/>
          <p:cNvSpPr txBox="1">
            <a:spLocks noChangeArrowheads="1"/>
          </p:cNvSpPr>
          <p:nvPr/>
        </p:nvSpPr>
        <p:spPr bwMode="auto">
          <a:xfrm>
            <a:off x="900113" y="40762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9150" name="Text Box 30"/>
          <p:cNvSpPr txBox="1">
            <a:spLocks noChangeArrowheads="1"/>
          </p:cNvSpPr>
          <p:nvPr/>
        </p:nvSpPr>
        <p:spPr bwMode="auto">
          <a:xfrm>
            <a:off x="1979613" y="472549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9151" name="Text Box 31"/>
          <p:cNvSpPr txBox="1">
            <a:spLocks noChangeArrowheads="1"/>
          </p:cNvSpPr>
          <p:nvPr/>
        </p:nvSpPr>
        <p:spPr bwMode="auto">
          <a:xfrm>
            <a:off x="2051050" y="28522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9152" name="Text Box 32"/>
          <p:cNvSpPr txBox="1">
            <a:spLocks noChangeArrowheads="1"/>
          </p:cNvSpPr>
          <p:nvPr/>
        </p:nvSpPr>
        <p:spPr bwMode="auto">
          <a:xfrm>
            <a:off x="2843213" y="48683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89153" name="Text Box 33"/>
          <p:cNvSpPr txBox="1">
            <a:spLocks noChangeArrowheads="1"/>
          </p:cNvSpPr>
          <p:nvPr/>
        </p:nvSpPr>
        <p:spPr bwMode="auto">
          <a:xfrm>
            <a:off x="3276600" y="41492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89154" name="Text Box 34"/>
          <p:cNvSpPr txBox="1">
            <a:spLocks noChangeArrowheads="1"/>
          </p:cNvSpPr>
          <p:nvPr/>
        </p:nvSpPr>
        <p:spPr bwMode="auto">
          <a:xfrm>
            <a:off x="3779838" y="25649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9155" name="Text Box 35"/>
          <p:cNvSpPr txBox="1">
            <a:spLocks noChangeArrowheads="1"/>
          </p:cNvSpPr>
          <p:nvPr/>
        </p:nvSpPr>
        <p:spPr bwMode="auto">
          <a:xfrm>
            <a:off x="3348038" y="35015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9156" name="Text Box 36"/>
          <p:cNvSpPr txBox="1">
            <a:spLocks noChangeArrowheads="1"/>
          </p:cNvSpPr>
          <p:nvPr/>
        </p:nvSpPr>
        <p:spPr bwMode="auto">
          <a:xfrm>
            <a:off x="5003800" y="3572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9157" name="Text Box 37"/>
          <p:cNvSpPr txBox="1">
            <a:spLocks noChangeArrowheads="1"/>
          </p:cNvSpPr>
          <p:nvPr/>
        </p:nvSpPr>
        <p:spPr bwMode="auto">
          <a:xfrm>
            <a:off x="5724525" y="30681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9158" name="Text Box 38"/>
          <p:cNvSpPr txBox="1">
            <a:spLocks noChangeArrowheads="1"/>
          </p:cNvSpPr>
          <p:nvPr/>
        </p:nvSpPr>
        <p:spPr bwMode="auto">
          <a:xfrm>
            <a:off x="4427538" y="5445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9159" name="Text Box 39"/>
          <p:cNvSpPr txBox="1">
            <a:spLocks noChangeArrowheads="1"/>
          </p:cNvSpPr>
          <p:nvPr/>
        </p:nvSpPr>
        <p:spPr bwMode="auto">
          <a:xfrm>
            <a:off x="5940425" y="458102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9160" name="Text Box 40"/>
          <p:cNvSpPr txBox="1">
            <a:spLocks noChangeArrowheads="1"/>
          </p:cNvSpPr>
          <p:nvPr/>
        </p:nvSpPr>
        <p:spPr bwMode="auto">
          <a:xfrm>
            <a:off x="6877050" y="31411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89161" name="Text Box 41"/>
          <p:cNvSpPr txBox="1">
            <a:spLocks noChangeArrowheads="1"/>
          </p:cNvSpPr>
          <p:nvPr/>
        </p:nvSpPr>
        <p:spPr bwMode="auto">
          <a:xfrm>
            <a:off x="7019925" y="40047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9162" name="Text Box 42"/>
          <p:cNvSpPr txBox="1">
            <a:spLocks noChangeArrowheads="1"/>
          </p:cNvSpPr>
          <p:nvPr/>
        </p:nvSpPr>
        <p:spPr bwMode="auto">
          <a:xfrm>
            <a:off x="4140200" y="429369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85173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07A9-AC60-1A43-B170-AAE3F824F23F}" type="slidenum">
              <a:rPr lang="de-DE"/>
              <a:pPr/>
              <a:t>12</a:t>
            </a:fld>
            <a:endParaRPr lang="de-DE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Strategie:</a:t>
            </a:r>
            <a:r>
              <a:rPr lang="de-DE" dirty="0"/>
              <a:t> nutze aus, dass Knoten in DAGs topologisch sortiert werden können (alle Kanten erfüllen </a:t>
            </a:r>
            <a:r>
              <a:rPr lang="de-DE" dirty="0">
                <a:solidFill>
                  <a:schemeClr val="hlink"/>
                </a:solidFill>
              </a:rPr>
              <a:t>a&lt;b</a:t>
            </a:r>
            <a:r>
              <a:rPr lang="de-DE" dirty="0"/>
              <a:t>) </a:t>
            </a:r>
          </a:p>
        </p:txBody>
      </p:sp>
      <p:sp>
        <p:nvSpPr>
          <p:cNvPr id="390148" name="Oval 4"/>
          <p:cNvSpPr>
            <a:spLocks noChangeArrowheads="1"/>
          </p:cNvSpPr>
          <p:nvPr/>
        </p:nvSpPr>
        <p:spPr bwMode="auto">
          <a:xfrm>
            <a:off x="969963" y="522232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90149" name="Oval 5"/>
          <p:cNvSpPr>
            <a:spLocks noChangeArrowheads="1"/>
          </p:cNvSpPr>
          <p:nvPr/>
        </p:nvSpPr>
        <p:spPr bwMode="auto">
          <a:xfrm>
            <a:off x="1187450" y="3926929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0" name="Oval 6"/>
          <p:cNvSpPr>
            <a:spLocks noChangeArrowheads="1"/>
          </p:cNvSpPr>
          <p:nvPr/>
        </p:nvSpPr>
        <p:spPr bwMode="auto">
          <a:xfrm>
            <a:off x="2338388" y="464606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1" name="Oval 7"/>
          <p:cNvSpPr>
            <a:spLocks noChangeArrowheads="1"/>
          </p:cNvSpPr>
          <p:nvPr/>
        </p:nvSpPr>
        <p:spPr bwMode="auto">
          <a:xfrm>
            <a:off x="3490913" y="558269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2" name="Oval 8"/>
          <p:cNvSpPr>
            <a:spLocks noChangeArrowheads="1"/>
          </p:cNvSpPr>
          <p:nvPr/>
        </p:nvSpPr>
        <p:spPr bwMode="auto">
          <a:xfrm>
            <a:off x="3995738" y="421426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3" name="Oval 9"/>
          <p:cNvSpPr>
            <a:spLocks noChangeArrowheads="1"/>
          </p:cNvSpPr>
          <p:nvPr/>
        </p:nvSpPr>
        <p:spPr bwMode="auto">
          <a:xfrm>
            <a:off x="5075238" y="536679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4" name="Oval 10"/>
          <p:cNvSpPr>
            <a:spLocks noChangeArrowheads="1"/>
          </p:cNvSpPr>
          <p:nvPr/>
        </p:nvSpPr>
        <p:spPr bwMode="auto">
          <a:xfrm>
            <a:off x="2843213" y="335066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5" name="Oval 11"/>
          <p:cNvSpPr>
            <a:spLocks noChangeArrowheads="1"/>
          </p:cNvSpPr>
          <p:nvPr/>
        </p:nvSpPr>
        <p:spPr bwMode="auto">
          <a:xfrm>
            <a:off x="4643438" y="327764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6" name="Oval 12"/>
          <p:cNvSpPr>
            <a:spLocks noChangeArrowheads="1"/>
          </p:cNvSpPr>
          <p:nvPr/>
        </p:nvSpPr>
        <p:spPr bwMode="auto">
          <a:xfrm>
            <a:off x="6154738" y="414282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7" name="Oval 13"/>
          <p:cNvSpPr>
            <a:spLocks noChangeArrowheads="1"/>
          </p:cNvSpPr>
          <p:nvPr/>
        </p:nvSpPr>
        <p:spPr bwMode="auto">
          <a:xfrm>
            <a:off x="7523163" y="363800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58" name="Line 14"/>
          <p:cNvSpPr>
            <a:spLocks noChangeShapeType="1"/>
          </p:cNvSpPr>
          <p:nvPr/>
        </p:nvSpPr>
        <p:spPr bwMode="auto">
          <a:xfrm flipV="1">
            <a:off x="1258888" y="4430166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59" name="Line 15"/>
          <p:cNvSpPr>
            <a:spLocks noChangeShapeType="1"/>
          </p:cNvSpPr>
          <p:nvPr/>
        </p:nvSpPr>
        <p:spPr bwMode="auto">
          <a:xfrm flipV="1">
            <a:off x="1474788" y="5006429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0" name="Line 16"/>
          <p:cNvSpPr>
            <a:spLocks noChangeShapeType="1"/>
          </p:cNvSpPr>
          <p:nvPr/>
        </p:nvSpPr>
        <p:spPr bwMode="auto">
          <a:xfrm flipV="1">
            <a:off x="1619250" y="3638004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1" name="Line 17"/>
          <p:cNvSpPr>
            <a:spLocks noChangeShapeType="1"/>
          </p:cNvSpPr>
          <p:nvPr/>
        </p:nvSpPr>
        <p:spPr bwMode="auto">
          <a:xfrm>
            <a:off x="2770188" y="5077866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2" name="Line 18"/>
          <p:cNvSpPr>
            <a:spLocks noChangeShapeType="1"/>
          </p:cNvSpPr>
          <p:nvPr/>
        </p:nvSpPr>
        <p:spPr bwMode="auto">
          <a:xfrm>
            <a:off x="2843213" y="4861966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3" name="Line 19"/>
          <p:cNvSpPr>
            <a:spLocks noChangeShapeType="1"/>
          </p:cNvSpPr>
          <p:nvPr/>
        </p:nvSpPr>
        <p:spPr bwMode="auto">
          <a:xfrm flipV="1">
            <a:off x="3995738" y="5727154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4" name="Line 20"/>
          <p:cNvSpPr>
            <a:spLocks noChangeShapeType="1"/>
          </p:cNvSpPr>
          <p:nvPr/>
        </p:nvSpPr>
        <p:spPr bwMode="auto">
          <a:xfrm>
            <a:off x="3275013" y="3782466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5" name="Line 21"/>
          <p:cNvSpPr>
            <a:spLocks noChangeShapeType="1"/>
          </p:cNvSpPr>
          <p:nvPr/>
        </p:nvSpPr>
        <p:spPr bwMode="auto">
          <a:xfrm flipV="1">
            <a:off x="3346450" y="3493541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6" name="Line 22"/>
          <p:cNvSpPr>
            <a:spLocks noChangeShapeType="1"/>
          </p:cNvSpPr>
          <p:nvPr/>
        </p:nvSpPr>
        <p:spPr bwMode="auto">
          <a:xfrm flipV="1">
            <a:off x="4498975" y="4430166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7" name="Line 23"/>
          <p:cNvSpPr>
            <a:spLocks noChangeShapeType="1"/>
          </p:cNvSpPr>
          <p:nvPr/>
        </p:nvSpPr>
        <p:spPr bwMode="auto">
          <a:xfrm flipV="1">
            <a:off x="5507038" y="4646066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8" name="Line 24"/>
          <p:cNvSpPr>
            <a:spLocks noChangeShapeType="1"/>
          </p:cNvSpPr>
          <p:nvPr/>
        </p:nvSpPr>
        <p:spPr bwMode="auto">
          <a:xfrm>
            <a:off x="5146675" y="3638004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69" name="Line 25"/>
          <p:cNvSpPr>
            <a:spLocks noChangeShapeType="1"/>
          </p:cNvSpPr>
          <p:nvPr/>
        </p:nvSpPr>
        <p:spPr bwMode="auto">
          <a:xfrm flipH="1">
            <a:off x="3851275" y="4719091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70" name="Line 26"/>
          <p:cNvSpPr>
            <a:spLocks noChangeShapeType="1"/>
          </p:cNvSpPr>
          <p:nvPr/>
        </p:nvSpPr>
        <p:spPr bwMode="auto">
          <a:xfrm flipV="1">
            <a:off x="6659563" y="3998366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71" name="Oval 27"/>
          <p:cNvSpPr>
            <a:spLocks noChangeArrowheads="1"/>
          </p:cNvSpPr>
          <p:nvPr/>
        </p:nvSpPr>
        <p:spPr bwMode="auto">
          <a:xfrm>
            <a:off x="7596188" y="507786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0172" name="Line 28"/>
          <p:cNvSpPr>
            <a:spLocks noChangeShapeType="1"/>
          </p:cNvSpPr>
          <p:nvPr/>
        </p:nvSpPr>
        <p:spPr bwMode="auto">
          <a:xfrm>
            <a:off x="6588125" y="4574629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73" name="Text Box 29"/>
          <p:cNvSpPr txBox="1">
            <a:spLocks noChangeArrowheads="1"/>
          </p:cNvSpPr>
          <p:nvPr/>
        </p:nvSpPr>
        <p:spPr bwMode="auto">
          <a:xfrm>
            <a:off x="900113" y="457304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74" name="Text Box 30"/>
          <p:cNvSpPr txBox="1">
            <a:spLocks noChangeArrowheads="1"/>
          </p:cNvSpPr>
          <p:nvPr/>
        </p:nvSpPr>
        <p:spPr bwMode="auto">
          <a:xfrm>
            <a:off x="1979613" y="522232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0175" name="Text Box 31"/>
          <p:cNvSpPr txBox="1">
            <a:spLocks noChangeArrowheads="1"/>
          </p:cNvSpPr>
          <p:nvPr/>
        </p:nvSpPr>
        <p:spPr bwMode="auto">
          <a:xfrm>
            <a:off x="2051050" y="334907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76" name="Text Box 32"/>
          <p:cNvSpPr txBox="1">
            <a:spLocks noChangeArrowheads="1"/>
          </p:cNvSpPr>
          <p:nvPr/>
        </p:nvSpPr>
        <p:spPr bwMode="auto">
          <a:xfrm>
            <a:off x="2843213" y="536520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90177" name="Text Box 33"/>
          <p:cNvSpPr txBox="1">
            <a:spLocks noChangeArrowheads="1"/>
          </p:cNvSpPr>
          <p:nvPr/>
        </p:nvSpPr>
        <p:spPr bwMode="auto">
          <a:xfrm>
            <a:off x="3276600" y="46460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90178" name="Text Box 34"/>
          <p:cNvSpPr txBox="1">
            <a:spLocks noChangeArrowheads="1"/>
          </p:cNvSpPr>
          <p:nvPr/>
        </p:nvSpPr>
        <p:spPr bwMode="auto">
          <a:xfrm>
            <a:off x="3779838" y="306174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0179" name="Text Box 35"/>
          <p:cNvSpPr txBox="1">
            <a:spLocks noChangeArrowheads="1"/>
          </p:cNvSpPr>
          <p:nvPr/>
        </p:nvSpPr>
        <p:spPr bwMode="auto">
          <a:xfrm>
            <a:off x="3348038" y="39983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80" name="Text Box 36"/>
          <p:cNvSpPr txBox="1">
            <a:spLocks noChangeArrowheads="1"/>
          </p:cNvSpPr>
          <p:nvPr/>
        </p:nvSpPr>
        <p:spPr bwMode="auto">
          <a:xfrm>
            <a:off x="5003800" y="406980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81" name="Text Box 37"/>
          <p:cNvSpPr txBox="1">
            <a:spLocks noChangeArrowheads="1"/>
          </p:cNvSpPr>
          <p:nvPr/>
        </p:nvSpPr>
        <p:spPr bwMode="auto">
          <a:xfrm>
            <a:off x="5724525" y="356497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0182" name="Text Box 38"/>
          <p:cNvSpPr txBox="1">
            <a:spLocks noChangeArrowheads="1"/>
          </p:cNvSpPr>
          <p:nvPr/>
        </p:nvSpPr>
        <p:spPr bwMode="auto">
          <a:xfrm>
            <a:off x="4427538" y="579859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83" name="Text Box 39"/>
          <p:cNvSpPr txBox="1">
            <a:spLocks noChangeArrowheads="1"/>
          </p:cNvSpPr>
          <p:nvPr/>
        </p:nvSpPr>
        <p:spPr bwMode="auto">
          <a:xfrm>
            <a:off x="5940425" y="50778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0184" name="Text Box 40"/>
          <p:cNvSpPr txBox="1">
            <a:spLocks noChangeArrowheads="1"/>
          </p:cNvSpPr>
          <p:nvPr/>
        </p:nvSpPr>
        <p:spPr bwMode="auto">
          <a:xfrm>
            <a:off x="6877050" y="363800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85" name="Text Box 41"/>
          <p:cNvSpPr txBox="1">
            <a:spLocks noChangeArrowheads="1"/>
          </p:cNvSpPr>
          <p:nvPr/>
        </p:nvSpPr>
        <p:spPr bwMode="auto">
          <a:xfrm>
            <a:off x="7019925" y="450160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0186" name="Text Box 42"/>
          <p:cNvSpPr txBox="1">
            <a:spLocks noChangeArrowheads="1"/>
          </p:cNvSpPr>
          <p:nvPr/>
        </p:nvSpPr>
        <p:spPr bwMode="auto">
          <a:xfrm>
            <a:off x="4140200" y="479052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0187" name="Oval 43"/>
          <p:cNvSpPr>
            <a:spLocks noChangeArrowheads="1"/>
          </p:cNvSpPr>
          <p:nvPr/>
        </p:nvSpPr>
        <p:spPr bwMode="auto">
          <a:xfrm>
            <a:off x="2484438" y="2341016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90188" name="Oval 44"/>
          <p:cNvSpPr>
            <a:spLocks noChangeArrowheads="1"/>
          </p:cNvSpPr>
          <p:nvPr/>
        </p:nvSpPr>
        <p:spPr bwMode="auto">
          <a:xfrm>
            <a:off x="3348038" y="2341016"/>
            <a:ext cx="2873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90189" name="Line 45"/>
          <p:cNvSpPr>
            <a:spLocks noChangeShapeType="1"/>
          </p:cNvSpPr>
          <p:nvPr/>
        </p:nvSpPr>
        <p:spPr bwMode="auto">
          <a:xfrm>
            <a:off x="2771775" y="2485479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0190" name="Text Box 46"/>
          <p:cNvSpPr txBox="1">
            <a:spLocks noChangeArrowheads="1"/>
          </p:cNvSpPr>
          <p:nvPr/>
        </p:nvSpPr>
        <p:spPr bwMode="auto">
          <a:xfrm>
            <a:off x="611188" y="522232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90191" name="Text Box 47"/>
          <p:cNvSpPr txBox="1">
            <a:spLocks noChangeArrowheads="1"/>
          </p:cNvSpPr>
          <p:nvPr/>
        </p:nvSpPr>
        <p:spPr bwMode="auto">
          <a:xfrm>
            <a:off x="1042988" y="35665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90192" name="Text Box 48"/>
          <p:cNvSpPr txBox="1">
            <a:spLocks noChangeArrowheads="1"/>
          </p:cNvSpPr>
          <p:nvPr/>
        </p:nvSpPr>
        <p:spPr bwMode="auto">
          <a:xfrm>
            <a:off x="2411413" y="42142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0193" name="Text Box 49"/>
          <p:cNvSpPr txBox="1">
            <a:spLocks noChangeArrowheads="1"/>
          </p:cNvSpPr>
          <p:nvPr/>
        </p:nvSpPr>
        <p:spPr bwMode="auto">
          <a:xfrm>
            <a:off x="2627313" y="306174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90194" name="Text Box 50"/>
          <p:cNvSpPr txBox="1">
            <a:spLocks noChangeArrowheads="1"/>
          </p:cNvSpPr>
          <p:nvPr/>
        </p:nvSpPr>
        <p:spPr bwMode="auto">
          <a:xfrm>
            <a:off x="5076825" y="306174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0195" name="Text Box 51"/>
          <p:cNvSpPr txBox="1">
            <a:spLocks noChangeArrowheads="1"/>
          </p:cNvSpPr>
          <p:nvPr/>
        </p:nvSpPr>
        <p:spPr bwMode="auto">
          <a:xfrm>
            <a:off x="4427538" y="392534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0196" name="Text Box 52"/>
          <p:cNvSpPr txBox="1">
            <a:spLocks noChangeArrowheads="1"/>
          </p:cNvSpPr>
          <p:nvPr/>
        </p:nvSpPr>
        <p:spPr bwMode="auto">
          <a:xfrm>
            <a:off x="3203575" y="57255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90197" name="Text Box 53"/>
          <p:cNvSpPr txBox="1">
            <a:spLocks noChangeArrowheads="1"/>
          </p:cNvSpPr>
          <p:nvPr/>
        </p:nvSpPr>
        <p:spPr bwMode="auto">
          <a:xfrm>
            <a:off x="5651500" y="558269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90198" name="Text Box 54"/>
          <p:cNvSpPr txBox="1">
            <a:spLocks noChangeArrowheads="1"/>
          </p:cNvSpPr>
          <p:nvPr/>
        </p:nvSpPr>
        <p:spPr bwMode="auto">
          <a:xfrm>
            <a:off x="6372225" y="378246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90199" name="Text Box 55"/>
          <p:cNvSpPr txBox="1">
            <a:spLocks noChangeArrowheads="1"/>
          </p:cNvSpPr>
          <p:nvPr/>
        </p:nvSpPr>
        <p:spPr bwMode="auto">
          <a:xfrm>
            <a:off x="7596188" y="327764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90200" name="Text Box 56"/>
          <p:cNvSpPr txBox="1">
            <a:spLocks noChangeArrowheads="1"/>
          </p:cNvSpPr>
          <p:nvPr/>
        </p:nvSpPr>
        <p:spPr bwMode="auto">
          <a:xfrm>
            <a:off x="7667625" y="4717504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67194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9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9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9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9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9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9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1000"/>
                                        <p:tgtEl>
                                          <p:spTgt spid="39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39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39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39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90" grpId="0"/>
      <p:bldP spid="390191" grpId="0"/>
      <p:bldP spid="390192" grpId="0"/>
      <p:bldP spid="390193" grpId="0"/>
      <p:bldP spid="390194" grpId="0"/>
      <p:bldP spid="390195" grpId="0"/>
      <p:bldP spid="390196" grpId="0"/>
      <p:bldP spid="390197" grpId="0"/>
      <p:bldP spid="390198" grpId="0"/>
      <p:bldP spid="390199" grpId="0"/>
      <p:bldP spid="3902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A68-CB76-1749-84C8-21DE9119B0E4}" type="slidenum">
              <a:rPr lang="de-DE"/>
              <a:pPr/>
              <a:t>13</a:t>
            </a:fld>
            <a:endParaRPr lang="de-DE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Strategie: </a:t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dirty="0"/>
              <a:t>Betrachte dann Knoten in der Reihenfolge ihrer </a:t>
            </a:r>
            <a:r>
              <a:rPr lang="de-DE" dirty="0" err="1"/>
              <a:t>topo</a:t>
            </a:r>
            <a:r>
              <a:rPr lang="de-DE" dirty="0"/>
              <a:t>-logischen Sortierung und aktualisiere Distanzen zu </a:t>
            </a:r>
            <a:r>
              <a:rPr lang="de-DE" dirty="0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392238" name="Oval 46"/>
          <p:cNvSpPr>
            <a:spLocks noChangeArrowheads="1"/>
          </p:cNvSpPr>
          <p:nvPr/>
        </p:nvSpPr>
        <p:spPr bwMode="auto">
          <a:xfrm>
            <a:off x="969963" y="501352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92239" name="Oval 47"/>
          <p:cNvSpPr>
            <a:spLocks noChangeArrowheads="1"/>
          </p:cNvSpPr>
          <p:nvPr/>
        </p:nvSpPr>
        <p:spPr bwMode="auto">
          <a:xfrm>
            <a:off x="1187450" y="3718124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92240" name="Oval 48"/>
          <p:cNvSpPr>
            <a:spLocks noChangeArrowheads="1"/>
          </p:cNvSpPr>
          <p:nvPr/>
        </p:nvSpPr>
        <p:spPr bwMode="auto">
          <a:xfrm>
            <a:off x="2338388" y="443726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92241" name="Oval 49"/>
          <p:cNvSpPr>
            <a:spLocks noChangeArrowheads="1"/>
          </p:cNvSpPr>
          <p:nvPr/>
        </p:nvSpPr>
        <p:spPr bwMode="auto">
          <a:xfrm>
            <a:off x="3490913" y="537388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92242" name="Oval 50"/>
          <p:cNvSpPr>
            <a:spLocks noChangeArrowheads="1"/>
          </p:cNvSpPr>
          <p:nvPr/>
        </p:nvSpPr>
        <p:spPr bwMode="auto">
          <a:xfrm>
            <a:off x="3995738" y="400546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92243" name="Oval 51"/>
          <p:cNvSpPr>
            <a:spLocks noChangeArrowheads="1"/>
          </p:cNvSpPr>
          <p:nvPr/>
        </p:nvSpPr>
        <p:spPr bwMode="auto">
          <a:xfrm>
            <a:off x="5075238" y="515798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92244" name="Oval 52"/>
          <p:cNvSpPr>
            <a:spLocks noChangeArrowheads="1"/>
          </p:cNvSpPr>
          <p:nvPr/>
        </p:nvSpPr>
        <p:spPr bwMode="auto">
          <a:xfrm>
            <a:off x="2843213" y="314186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92245" name="Oval 53"/>
          <p:cNvSpPr>
            <a:spLocks noChangeArrowheads="1"/>
          </p:cNvSpPr>
          <p:nvPr/>
        </p:nvSpPr>
        <p:spPr bwMode="auto">
          <a:xfrm>
            <a:off x="4643438" y="306883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92246" name="Oval 54"/>
          <p:cNvSpPr>
            <a:spLocks noChangeArrowheads="1"/>
          </p:cNvSpPr>
          <p:nvPr/>
        </p:nvSpPr>
        <p:spPr bwMode="auto">
          <a:xfrm>
            <a:off x="6154738" y="393402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92247" name="Oval 55"/>
          <p:cNvSpPr>
            <a:spLocks noChangeArrowheads="1"/>
          </p:cNvSpPr>
          <p:nvPr/>
        </p:nvSpPr>
        <p:spPr bwMode="auto">
          <a:xfrm>
            <a:off x="7523163" y="3429199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92248" name="Line 56"/>
          <p:cNvSpPr>
            <a:spLocks noChangeShapeType="1"/>
          </p:cNvSpPr>
          <p:nvPr/>
        </p:nvSpPr>
        <p:spPr bwMode="auto">
          <a:xfrm flipV="1">
            <a:off x="1258888" y="4221361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49" name="Line 57"/>
          <p:cNvSpPr>
            <a:spLocks noChangeShapeType="1"/>
          </p:cNvSpPr>
          <p:nvPr/>
        </p:nvSpPr>
        <p:spPr bwMode="auto">
          <a:xfrm flipV="1">
            <a:off x="1474788" y="4797624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0" name="Line 58"/>
          <p:cNvSpPr>
            <a:spLocks noChangeShapeType="1"/>
          </p:cNvSpPr>
          <p:nvPr/>
        </p:nvSpPr>
        <p:spPr bwMode="auto">
          <a:xfrm flipV="1">
            <a:off x="1619250" y="3429199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1" name="Line 59"/>
          <p:cNvSpPr>
            <a:spLocks noChangeShapeType="1"/>
          </p:cNvSpPr>
          <p:nvPr/>
        </p:nvSpPr>
        <p:spPr bwMode="auto">
          <a:xfrm>
            <a:off x="2770188" y="4869061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2" name="Line 60"/>
          <p:cNvSpPr>
            <a:spLocks noChangeShapeType="1"/>
          </p:cNvSpPr>
          <p:nvPr/>
        </p:nvSpPr>
        <p:spPr bwMode="auto">
          <a:xfrm>
            <a:off x="2843213" y="4653161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3" name="Line 61"/>
          <p:cNvSpPr>
            <a:spLocks noChangeShapeType="1"/>
          </p:cNvSpPr>
          <p:nvPr/>
        </p:nvSpPr>
        <p:spPr bwMode="auto">
          <a:xfrm flipV="1">
            <a:off x="3995738" y="5518349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4" name="Line 62"/>
          <p:cNvSpPr>
            <a:spLocks noChangeShapeType="1"/>
          </p:cNvSpPr>
          <p:nvPr/>
        </p:nvSpPr>
        <p:spPr bwMode="auto">
          <a:xfrm>
            <a:off x="3275013" y="3573661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5" name="Line 63"/>
          <p:cNvSpPr>
            <a:spLocks noChangeShapeType="1"/>
          </p:cNvSpPr>
          <p:nvPr/>
        </p:nvSpPr>
        <p:spPr bwMode="auto">
          <a:xfrm flipV="1">
            <a:off x="3346450" y="3284736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6" name="Line 64"/>
          <p:cNvSpPr>
            <a:spLocks noChangeShapeType="1"/>
          </p:cNvSpPr>
          <p:nvPr/>
        </p:nvSpPr>
        <p:spPr bwMode="auto">
          <a:xfrm flipV="1">
            <a:off x="4498975" y="4221361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7" name="Line 65"/>
          <p:cNvSpPr>
            <a:spLocks noChangeShapeType="1"/>
          </p:cNvSpPr>
          <p:nvPr/>
        </p:nvSpPr>
        <p:spPr bwMode="auto">
          <a:xfrm flipV="1">
            <a:off x="5507038" y="4437261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8" name="Line 66"/>
          <p:cNvSpPr>
            <a:spLocks noChangeShapeType="1"/>
          </p:cNvSpPr>
          <p:nvPr/>
        </p:nvSpPr>
        <p:spPr bwMode="auto">
          <a:xfrm>
            <a:off x="5146675" y="3429199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59" name="Line 67"/>
          <p:cNvSpPr>
            <a:spLocks noChangeShapeType="1"/>
          </p:cNvSpPr>
          <p:nvPr/>
        </p:nvSpPr>
        <p:spPr bwMode="auto">
          <a:xfrm flipH="1">
            <a:off x="3851275" y="4510286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60" name="Line 68"/>
          <p:cNvSpPr>
            <a:spLocks noChangeShapeType="1"/>
          </p:cNvSpPr>
          <p:nvPr/>
        </p:nvSpPr>
        <p:spPr bwMode="auto">
          <a:xfrm flipV="1">
            <a:off x="6659563" y="3789561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61" name="Oval 69"/>
          <p:cNvSpPr>
            <a:spLocks noChangeArrowheads="1"/>
          </p:cNvSpPr>
          <p:nvPr/>
        </p:nvSpPr>
        <p:spPr bwMode="auto">
          <a:xfrm>
            <a:off x="7596188" y="486906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92262" name="Line 70"/>
          <p:cNvSpPr>
            <a:spLocks noChangeShapeType="1"/>
          </p:cNvSpPr>
          <p:nvPr/>
        </p:nvSpPr>
        <p:spPr bwMode="auto">
          <a:xfrm>
            <a:off x="6588125" y="4365824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2263" name="Text Box 71"/>
          <p:cNvSpPr txBox="1">
            <a:spLocks noChangeArrowheads="1"/>
          </p:cNvSpPr>
          <p:nvPr/>
        </p:nvSpPr>
        <p:spPr bwMode="auto">
          <a:xfrm>
            <a:off x="900113" y="43642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64" name="Text Box 72"/>
          <p:cNvSpPr txBox="1">
            <a:spLocks noChangeArrowheads="1"/>
          </p:cNvSpPr>
          <p:nvPr/>
        </p:nvSpPr>
        <p:spPr bwMode="auto">
          <a:xfrm>
            <a:off x="1979613" y="501352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2265" name="Text Box 73"/>
          <p:cNvSpPr txBox="1">
            <a:spLocks noChangeArrowheads="1"/>
          </p:cNvSpPr>
          <p:nvPr/>
        </p:nvSpPr>
        <p:spPr bwMode="auto">
          <a:xfrm>
            <a:off x="2051050" y="314027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66" name="Text Box 74"/>
          <p:cNvSpPr txBox="1">
            <a:spLocks noChangeArrowheads="1"/>
          </p:cNvSpPr>
          <p:nvPr/>
        </p:nvSpPr>
        <p:spPr bwMode="auto">
          <a:xfrm>
            <a:off x="2843213" y="515639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92267" name="Text Box 75"/>
          <p:cNvSpPr txBox="1">
            <a:spLocks noChangeArrowheads="1"/>
          </p:cNvSpPr>
          <p:nvPr/>
        </p:nvSpPr>
        <p:spPr bwMode="auto">
          <a:xfrm>
            <a:off x="3276600" y="44372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92268" name="Text Box 76"/>
          <p:cNvSpPr txBox="1">
            <a:spLocks noChangeArrowheads="1"/>
          </p:cNvSpPr>
          <p:nvPr/>
        </p:nvSpPr>
        <p:spPr bwMode="auto">
          <a:xfrm>
            <a:off x="3779838" y="28529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3348038" y="37895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70" name="Text Box 78"/>
          <p:cNvSpPr txBox="1">
            <a:spLocks noChangeArrowheads="1"/>
          </p:cNvSpPr>
          <p:nvPr/>
        </p:nvSpPr>
        <p:spPr bwMode="auto">
          <a:xfrm>
            <a:off x="5003800" y="386099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71" name="Text Box 79"/>
          <p:cNvSpPr txBox="1">
            <a:spLocks noChangeArrowheads="1"/>
          </p:cNvSpPr>
          <p:nvPr/>
        </p:nvSpPr>
        <p:spPr bwMode="auto">
          <a:xfrm>
            <a:off x="5724525" y="335617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2272" name="Text Box 80"/>
          <p:cNvSpPr txBox="1">
            <a:spLocks noChangeArrowheads="1"/>
          </p:cNvSpPr>
          <p:nvPr/>
        </p:nvSpPr>
        <p:spPr bwMode="auto">
          <a:xfrm>
            <a:off x="4427538" y="558978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73" name="Text Box 81"/>
          <p:cNvSpPr txBox="1">
            <a:spLocks noChangeArrowheads="1"/>
          </p:cNvSpPr>
          <p:nvPr/>
        </p:nvSpPr>
        <p:spPr bwMode="auto">
          <a:xfrm>
            <a:off x="5940425" y="48690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2274" name="Text Box 82"/>
          <p:cNvSpPr txBox="1">
            <a:spLocks noChangeArrowheads="1"/>
          </p:cNvSpPr>
          <p:nvPr/>
        </p:nvSpPr>
        <p:spPr bwMode="auto">
          <a:xfrm>
            <a:off x="6877050" y="342919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75" name="Text Box 83"/>
          <p:cNvSpPr txBox="1">
            <a:spLocks noChangeArrowheads="1"/>
          </p:cNvSpPr>
          <p:nvPr/>
        </p:nvSpPr>
        <p:spPr bwMode="auto">
          <a:xfrm>
            <a:off x="7019925" y="429279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2276" name="Text Box 84"/>
          <p:cNvSpPr txBox="1">
            <a:spLocks noChangeArrowheads="1"/>
          </p:cNvSpPr>
          <p:nvPr/>
        </p:nvSpPr>
        <p:spPr bwMode="auto">
          <a:xfrm>
            <a:off x="4140200" y="458172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2277" name="Text Box 85"/>
          <p:cNvSpPr txBox="1">
            <a:spLocks noChangeArrowheads="1"/>
          </p:cNvSpPr>
          <p:nvPr/>
        </p:nvSpPr>
        <p:spPr bwMode="auto">
          <a:xfrm>
            <a:off x="611188" y="501352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92278" name="Text Box 86"/>
          <p:cNvSpPr txBox="1">
            <a:spLocks noChangeArrowheads="1"/>
          </p:cNvSpPr>
          <p:nvPr/>
        </p:nvSpPr>
        <p:spPr bwMode="auto">
          <a:xfrm>
            <a:off x="1042988" y="33577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92279" name="Text Box 87"/>
          <p:cNvSpPr txBox="1">
            <a:spLocks noChangeArrowheads="1"/>
          </p:cNvSpPr>
          <p:nvPr/>
        </p:nvSpPr>
        <p:spPr bwMode="auto">
          <a:xfrm>
            <a:off x="2411413" y="40054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2280" name="Text Box 88"/>
          <p:cNvSpPr txBox="1">
            <a:spLocks noChangeArrowheads="1"/>
          </p:cNvSpPr>
          <p:nvPr/>
        </p:nvSpPr>
        <p:spPr bwMode="auto">
          <a:xfrm>
            <a:off x="2627313" y="28529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92281" name="Text Box 89"/>
          <p:cNvSpPr txBox="1">
            <a:spLocks noChangeArrowheads="1"/>
          </p:cNvSpPr>
          <p:nvPr/>
        </p:nvSpPr>
        <p:spPr bwMode="auto">
          <a:xfrm>
            <a:off x="5076825" y="28529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92282" name="Text Box 90"/>
          <p:cNvSpPr txBox="1">
            <a:spLocks noChangeArrowheads="1"/>
          </p:cNvSpPr>
          <p:nvPr/>
        </p:nvSpPr>
        <p:spPr bwMode="auto">
          <a:xfrm>
            <a:off x="4427538" y="371653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2283" name="Text Box 91"/>
          <p:cNvSpPr txBox="1">
            <a:spLocks noChangeArrowheads="1"/>
          </p:cNvSpPr>
          <p:nvPr/>
        </p:nvSpPr>
        <p:spPr bwMode="auto">
          <a:xfrm>
            <a:off x="3203575" y="55167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92284" name="Text Box 92"/>
          <p:cNvSpPr txBox="1">
            <a:spLocks noChangeArrowheads="1"/>
          </p:cNvSpPr>
          <p:nvPr/>
        </p:nvSpPr>
        <p:spPr bwMode="auto">
          <a:xfrm>
            <a:off x="5651500" y="537388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92285" name="Text Box 93"/>
          <p:cNvSpPr txBox="1">
            <a:spLocks noChangeArrowheads="1"/>
          </p:cNvSpPr>
          <p:nvPr/>
        </p:nvSpPr>
        <p:spPr bwMode="auto">
          <a:xfrm>
            <a:off x="6372225" y="35736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92286" name="Text Box 94"/>
          <p:cNvSpPr txBox="1">
            <a:spLocks noChangeArrowheads="1"/>
          </p:cNvSpPr>
          <p:nvPr/>
        </p:nvSpPr>
        <p:spPr bwMode="auto">
          <a:xfrm>
            <a:off x="7596188" y="3068836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92287" name="Text Box 95"/>
          <p:cNvSpPr txBox="1">
            <a:spLocks noChangeArrowheads="1"/>
          </p:cNvSpPr>
          <p:nvPr/>
        </p:nvSpPr>
        <p:spPr bwMode="auto">
          <a:xfrm>
            <a:off x="7667625" y="450869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392288" name="Text Box 96"/>
          <p:cNvSpPr txBox="1">
            <a:spLocks noChangeArrowheads="1"/>
          </p:cNvSpPr>
          <p:nvPr/>
        </p:nvSpPr>
        <p:spPr bwMode="auto">
          <a:xfrm>
            <a:off x="6227763" y="400546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92289" name="Text Box 97"/>
          <p:cNvSpPr txBox="1">
            <a:spLocks noChangeArrowheads="1"/>
          </p:cNvSpPr>
          <p:nvPr/>
        </p:nvSpPr>
        <p:spPr bwMode="auto">
          <a:xfrm>
            <a:off x="3563938" y="544532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1414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2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2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92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92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392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9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92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392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92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39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39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2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9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9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92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392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392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39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392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392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392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3922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88" grpId="0"/>
      <p:bldP spid="3922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1F551-8278-3946-B06B-A0AFCBEAAB36}" type="slidenum">
              <a:rPr lang="de-DE"/>
              <a:pPr/>
              <a:t>14</a:t>
            </a:fld>
            <a:endParaRPr lang="de-DE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Strategie:</a:t>
            </a:r>
          </a:p>
          <a:p>
            <a:pPr marL="609600" indent="-609600">
              <a:buFontTx/>
              <a:buAutoNum type="arabicPeriod"/>
            </a:pPr>
            <a:r>
              <a:rPr lang="de-DE"/>
              <a:t>Topologische Sortierung der Knoten</a:t>
            </a:r>
          </a:p>
          <a:p>
            <a:pPr marL="609600" indent="-609600">
              <a:buFontTx/>
              <a:buAutoNum type="arabicPeriod"/>
            </a:pPr>
            <a:r>
              <a:rPr lang="de-DE"/>
              <a:t>Aktualisierung der Distanzen gemäß der topologischen Sortierung</a:t>
            </a:r>
          </a:p>
          <a:p>
            <a:pPr marL="609600" indent="-609600">
              <a:buFontTx/>
              <a:buAutoNum type="arabicPeriod"/>
            </a:pPr>
            <a:endParaRPr lang="de-DE"/>
          </a:p>
          <a:p>
            <a:pPr marL="609600" indent="-609600" algn="ctr">
              <a:buFontTx/>
              <a:buNone/>
            </a:pPr>
            <a:r>
              <a:rPr lang="de-DE">
                <a:solidFill>
                  <a:srgbClr val="FF0000"/>
                </a:solidFill>
              </a:rPr>
              <a:t>Warum funktioniert das??</a:t>
            </a:r>
          </a:p>
        </p:txBody>
      </p:sp>
    </p:spTree>
    <p:extLst>
      <p:ext uri="{BB962C8B-B14F-4D97-AF65-F5344CB8AC3E}">
        <p14:creationId xmlns:p14="http://schemas.microsoft.com/office/powerpoint/2010/main" val="138934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90DE3-F0FC-FA43-8BE9-49BC79BF1420}" type="slidenum">
              <a:rPr lang="de-DE"/>
              <a:pPr/>
              <a:t>15</a:t>
            </a:fld>
            <a:endParaRPr lang="de-DE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Graphen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Allgemeine Strategie: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Am Anfang, setze </a:t>
            </a:r>
            <a:r>
              <a:rPr lang="de-DE" sz="2800" dirty="0">
                <a:solidFill>
                  <a:schemeClr val="hlink"/>
                </a:solidFill>
              </a:rPr>
              <a:t>d(s):=0</a:t>
            </a:r>
            <a:r>
              <a:rPr lang="de-DE" sz="2800" dirty="0"/>
              <a:t> und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d(v):=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/>
              <a:t> für alle Knoten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v ∈ V \ {s}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Für jeden besuchten Knoten 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/>
              <a:t>, aktualisiere die Distanzen der Knoten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mit 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u,v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E, </a:t>
            </a:r>
            <a:br>
              <a:rPr lang="de-DE" sz="2800" dirty="0">
                <a:solidFill>
                  <a:schemeClr val="hlink"/>
                </a:solidFill>
              </a:rPr>
            </a:b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>
                <a:solidFill>
                  <a:schemeClr val="hlink"/>
                </a:solidFill>
              </a:rPr>
              <a:t>d(v) := min{d(v), d(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)+c(</a:t>
            </a:r>
            <a:r>
              <a:rPr lang="de-DE" sz="2800" dirty="0" err="1">
                <a:solidFill>
                  <a:schemeClr val="hlink"/>
                </a:solidFill>
              </a:rPr>
              <a:t>u,v</a:t>
            </a:r>
            <a:r>
              <a:rPr lang="de-DE" sz="2800" dirty="0">
                <a:solidFill>
                  <a:schemeClr val="hlink"/>
                </a:solidFill>
              </a:rPr>
              <a:t>)}</a:t>
            </a:r>
          </a:p>
          <a:p>
            <a:pPr>
              <a:lnSpc>
                <a:spcPct val="90000"/>
              </a:lnSpc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2800" dirty="0"/>
              <a:t>Besuche Knoten in einer Reihenfolge, die </a:t>
            </a:r>
            <a:r>
              <a:rPr lang="de-DE" sz="2800" dirty="0">
                <a:solidFill>
                  <a:srgbClr val="FF0000"/>
                </a:solidFill>
              </a:rPr>
              <a:t>sicherstellt</a:t>
            </a:r>
            <a:r>
              <a:rPr lang="de-DE" sz="2800" dirty="0"/>
              <a:t>, dass </a:t>
            </a:r>
            <a:r>
              <a:rPr lang="de-DE" sz="2800" dirty="0">
                <a:solidFill>
                  <a:srgbClr val="FF0000"/>
                </a:solidFill>
              </a:rPr>
              <a:t>mindestens ein</a:t>
            </a:r>
            <a:r>
              <a:rPr lang="de-DE" sz="2800" dirty="0"/>
              <a:t> kürzester Weg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 zu jedem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gefunden ist, bevor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800" dirty="0"/>
              <a:t> expandiert wird</a:t>
            </a:r>
          </a:p>
          <a:p>
            <a:pPr>
              <a:lnSpc>
                <a:spcPct val="90000"/>
              </a:lnSpc>
            </a:pPr>
            <a:endParaRPr lang="de-DE" sz="2800" dirty="0">
              <a:solidFill>
                <a:schemeClr val="hlink"/>
              </a:solidFill>
            </a:endParaRPr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id="{C7D39286-2C30-F841-96DC-98C7C3B91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259" y="418505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d</a:t>
            </a:r>
            <a:r>
              <a:rPr lang="de-DE" baseline="-25000" dirty="0"/>
              <a:t>2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0665BF18-FB8E-1B46-A136-FEB70A82A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147" y="4185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d</a:t>
            </a:r>
            <a:r>
              <a:rPr lang="de-DE" baseline="-25000" dirty="0"/>
              <a:t>3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447EAD0C-F28C-F045-8E10-66548DA0A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034" y="4185050"/>
            <a:ext cx="503238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d</a:t>
            </a:r>
            <a:r>
              <a:rPr lang="de-DE" baseline="-25000" dirty="0"/>
              <a:t>4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7E05B6EF-AB08-474F-BE2A-1C1064490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9236" y="3872656"/>
            <a:ext cx="324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v</a:t>
            </a: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97F81433-CF0E-2442-BCA0-4C8D75148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5084" y="4400950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" name="Line 16">
            <a:extLst>
              <a:ext uri="{FF2B5EF4-FFF2-40B4-BE49-F238E27FC236}">
                <a16:creationId xmlns:a16="http://schemas.microsoft.com/office/drawing/2014/main" id="{CADDEC28-B218-364F-A8D8-841AF8857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7972" y="44009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CC4111F7-29B0-F24B-B935-4F2AE7590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009" y="4473975"/>
            <a:ext cx="52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c</a:t>
            </a:r>
            <a:r>
              <a:rPr lang="de-DE" sz="2400" baseline="-25000" dirty="0"/>
              <a:t>23</a:t>
            </a: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E032FAF6-0BA6-0544-BF0A-481B339FD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6897" y="4473975"/>
            <a:ext cx="52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c</a:t>
            </a:r>
            <a:r>
              <a:rPr lang="de-DE" sz="2400" baseline="-25000" dirty="0"/>
              <a:t>34</a:t>
            </a:r>
          </a:p>
        </p:txBody>
      </p:sp>
      <p:sp>
        <p:nvSpPr>
          <p:cNvPr id="20" name="Line 15">
            <a:extLst>
              <a:ext uri="{FF2B5EF4-FFF2-40B4-BE49-F238E27FC236}">
                <a16:creationId xmlns:a16="http://schemas.microsoft.com/office/drawing/2014/main" id="{4C5703FD-50AC-FE47-85D3-BB9708B48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196" y="4400950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423697-56F8-964F-AF6F-F31E36F1B231}"/>
              </a:ext>
            </a:extLst>
          </p:cNvPr>
          <p:cNvGrpSpPr/>
          <p:nvPr/>
        </p:nvGrpSpPr>
        <p:grpSpPr>
          <a:xfrm>
            <a:off x="5868144" y="3140968"/>
            <a:ext cx="1414512" cy="1147022"/>
            <a:chOff x="5868144" y="4437807"/>
            <a:chExt cx="1414512" cy="1147022"/>
          </a:xfrm>
        </p:grpSpPr>
        <p:sp>
          <p:nvSpPr>
            <p:cNvPr id="17" name="Oval 10">
              <a:extLst>
                <a:ext uri="{FF2B5EF4-FFF2-40B4-BE49-F238E27FC236}">
                  <a16:creationId xmlns:a16="http://schemas.microsoft.com/office/drawing/2014/main" id="{961BB040-CDE7-F14B-A555-AAD63F31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8144" y="4725144"/>
              <a:ext cx="503238" cy="50323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dirty="0"/>
                <a:t>d</a:t>
              </a:r>
              <a:r>
                <a:rPr lang="de-DE" baseline="-25000" dirty="0"/>
                <a:t>5</a:t>
              </a:r>
            </a:p>
          </p:txBody>
        </p:sp>
        <p:sp>
          <p:nvSpPr>
            <p:cNvPr id="18" name="Text Box 12">
              <a:extLst>
                <a:ext uri="{FF2B5EF4-FFF2-40B4-BE49-F238E27FC236}">
                  <a16:creationId xmlns:a16="http://schemas.microsoft.com/office/drawing/2014/main" id="{7875FEF0-69A6-C348-9B9C-C692A8410E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9885" y="4437807"/>
              <a:ext cx="34657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sz="2400" dirty="0" err="1"/>
                <a:t>u</a:t>
              </a:r>
              <a:endParaRPr lang="de-DE" sz="2400" dirty="0"/>
            </a:p>
          </p:txBody>
        </p:sp>
        <p:sp>
          <p:nvSpPr>
            <p:cNvPr id="19" name="Line 15">
              <a:extLst>
                <a:ext uri="{FF2B5EF4-FFF2-40B4-BE49-F238E27FC236}">
                  <a16:creationId xmlns:a16="http://schemas.microsoft.com/office/drawing/2014/main" id="{FFFD2A84-8FFB-8048-93BF-4AECE57F1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61013" y="5127629"/>
              <a:ext cx="503237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15B21CA-21C7-3546-9395-83132082A9D5}"/>
                </a:ext>
              </a:extLst>
            </p:cNvPr>
            <p:cNvSpPr/>
            <p:nvPr/>
          </p:nvSpPr>
          <p:spPr>
            <a:xfrm>
              <a:off x="6575411" y="4929452"/>
              <a:ext cx="7072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/>
                <a:t>c(</a:t>
              </a:r>
              <a:r>
                <a:rPr lang="de-DE" dirty="0" err="1"/>
                <a:t>u,v</a:t>
              </a:r>
              <a:r>
                <a:rPr lang="de-DE" dirty="0"/>
                <a:t>)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2B20646-E8E3-C644-B27F-C4C1E06DF2C7}"/>
              </a:ext>
            </a:extLst>
          </p:cNvPr>
          <p:cNvGrpSpPr/>
          <p:nvPr/>
        </p:nvGrpSpPr>
        <p:grpSpPr>
          <a:xfrm>
            <a:off x="6948264" y="3428305"/>
            <a:ext cx="2088232" cy="1507335"/>
            <a:chOff x="5580112" y="4725144"/>
            <a:chExt cx="2088232" cy="1507335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254A88B-9667-CF45-9732-6B113EAB0E68}"/>
                </a:ext>
              </a:extLst>
            </p:cNvPr>
            <p:cNvCxnSpPr/>
            <p:nvPr/>
          </p:nvCxnSpPr>
          <p:spPr>
            <a:xfrm>
              <a:off x="5652120" y="4725144"/>
              <a:ext cx="2016224" cy="150733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31ADA0A-5E07-384D-A3C2-22D9E80B21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80112" y="4725144"/>
              <a:ext cx="2088232" cy="150733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479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4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 animBg="1"/>
      <p:bldP spid="11" grpId="0" animBg="1"/>
      <p:bldP spid="15" grpId="0"/>
      <p:bldP spid="16" grpId="0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EDD-63DA-A049-8CFA-F2FB75B0CC12}" type="slidenum">
              <a:rPr lang="de-DE"/>
              <a:pPr/>
              <a:t>16</a:t>
            </a:fld>
            <a:endParaRPr lang="de-DE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de-DE" dirty="0">
                <a:solidFill>
                  <a:srgbClr val="333398"/>
                </a:solidFill>
              </a:rPr>
              <a:t>Es gilt: </a:t>
            </a:r>
            <a:br>
              <a:rPr lang="de-DE" dirty="0">
                <a:solidFill>
                  <a:srgbClr val="0070C0"/>
                </a:solidFill>
              </a:rPr>
            </a:br>
            <a:r>
              <a:rPr lang="de-DE" dirty="0"/>
              <a:t>Expansion in topologischer Reihenfolge </a:t>
            </a:r>
            <a:br>
              <a:rPr lang="de-DE" dirty="0"/>
            </a:br>
            <a:r>
              <a:rPr lang="de-DE" dirty="0"/>
              <a:t>führt zu richtigen Distanzen</a:t>
            </a:r>
          </a:p>
          <a:p>
            <a:pPr marL="609600" indent="-609600"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 marL="609600" indent="-609600"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Zurück zur Strategie: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Topologische Sortierung der Knoten</a:t>
            </a:r>
          </a:p>
          <a:p>
            <a:pPr marL="609600" indent="-609600">
              <a:buFontTx/>
              <a:buAutoNum type="arabicPeriod"/>
            </a:pPr>
            <a:r>
              <a:rPr lang="de-DE" dirty="0"/>
              <a:t>Aktualisierung der Distanzen gemäß der topologischen Sortierung</a:t>
            </a:r>
          </a:p>
          <a:p>
            <a:pPr marL="609600" indent="-609600">
              <a:buFontTx/>
              <a:buAutoNum type="arabicPeriod"/>
            </a:pPr>
            <a:endParaRPr lang="de-DE" dirty="0"/>
          </a:p>
          <a:p>
            <a:pPr marL="609600" indent="-609600"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Wie führe ich eine topologische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Sortierung durch?</a:t>
            </a:r>
          </a:p>
        </p:txBody>
      </p:sp>
    </p:spTree>
    <p:extLst>
      <p:ext uri="{BB962C8B-B14F-4D97-AF65-F5344CB8AC3E}">
        <p14:creationId xmlns:p14="http://schemas.microsoft.com/office/powerpoint/2010/main" val="3423933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60780-6FE7-8D4B-9FA4-33D898110A50}" type="slidenum">
              <a:rPr lang="de-DE"/>
              <a:pPr/>
              <a:t>17</a:t>
            </a:fld>
            <a:endParaRPr lang="de-DE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Beispiel:</a:t>
            </a:r>
          </a:p>
          <a:p>
            <a:r>
              <a:rPr lang="de-DE" sz="2800"/>
              <a:t>     : Knoten momentan in Queue </a:t>
            </a:r>
            <a:r>
              <a:rPr lang="de-DE" sz="2800">
                <a:solidFill>
                  <a:schemeClr val="hlink"/>
                </a:solidFill>
              </a:rPr>
              <a:t>q</a:t>
            </a:r>
          </a:p>
          <a:p>
            <a:r>
              <a:rPr lang="de-DE" sz="2800"/>
              <a:t>Nummerierung nach Einfügereihenfolge</a:t>
            </a:r>
          </a:p>
        </p:txBody>
      </p:sp>
      <p:sp>
        <p:nvSpPr>
          <p:cNvPr id="398340" name="Oval 4"/>
          <p:cNvSpPr>
            <a:spLocks noChangeArrowheads="1"/>
          </p:cNvSpPr>
          <p:nvPr/>
        </p:nvSpPr>
        <p:spPr bwMode="auto">
          <a:xfrm>
            <a:off x="969963" y="508553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98341" name="Oval 5"/>
          <p:cNvSpPr>
            <a:spLocks noChangeArrowheads="1"/>
          </p:cNvSpPr>
          <p:nvPr/>
        </p:nvSpPr>
        <p:spPr bwMode="auto">
          <a:xfrm>
            <a:off x="1187450" y="3790132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98342" name="Oval 6"/>
          <p:cNvSpPr>
            <a:spLocks noChangeArrowheads="1"/>
          </p:cNvSpPr>
          <p:nvPr/>
        </p:nvSpPr>
        <p:spPr bwMode="auto">
          <a:xfrm>
            <a:off x="2338388" y="45092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98343" name="Oval 7"/>
          <p:cNvSpPr>
            <a:spLocks noChangeArrowheads="1"/>
          </p:cNvSpPr>
          <p:nvPr/>
        </p:nvSpPr>
        <p:spPr bwMode="auto">
          <a:xfrm>
            <a:off x="3490913" y="544589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7</a:t>
            </a:r>
          </a:p>
        </p:txBody>
      </p:sp>
      <p:sp>
        <p:nvSpPr>
          <p:cNvPr id="398344" name="Oval 8"/>
          <p:cNvSpPr>
            <a:spLocks noChangeArrowheads="1"/>
          </p:cNvSpPr>
          <p:nvPr/>
        </p:nvSpPr>
        <p:spPr bwMode="auto">
          <a:xfrm>
            <a:off x="3995738" y="40774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98345" name="Oval 9"/>
          <p:cNvSpPr>
            <a:spLocks noChangeArrowheads="1"/>
          </p:cNvSpPr>
          <p:nvPr/>
        </p:nvSpPr>
        <p:spPr bwMode="auto">
          <a:xfrm>
            <a:off x="5075238" y="522999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</a:t>
            </a:r>
          </a:p>
        </p:txBody>
      </p:sp>
      <p:sp>
        <p:nvSpPr>
          <p:cNvPr id="398346" name="Oval 10"/>
          <p:cNvSpPr>
            <a:spLocks noChangeArrowheads="1"/>
          </p:cNvSpPr>
          <p:nvPr/>
        </p:nvSpPr>
        <p:spPr bwMode="auto">
          <a:xfrm>
            <a:off x="2843213" y="32138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98347" name="Oval 11"/>
          <p:cNvSpPr>
            <a:spLocks noChangeArrowheads="1"/>
          </p:cNvSpPr>
          <p:nvPr/>
        </p:nvSpPr>
        <p:spPr bwMode="auto">
          <a:xfrm>
            <a:off x="4643438" y="314084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98348" name="Oval 12"/>
          <p:cNvSpPr>
            <a:spLocks noChangeArrowheads="1"/>
          </p:cNvSpPr>
          <p:nvPr/>
        </p:nvSpPr>
        <p:spPr bwMode="auto">
          <a:xfrm>
            <a:off x="6154738" y="400603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</a:t>
            </a:r>
          </a:p>
        </p:txBody>
      </p:sp>
      <p:sp>
        <p:nvSpPr>
          <p:cNvPr id="398349" name="Oval 13"/>
          <p:cNvSpPr>
            <a:spLocks noChangeArrowheads="1"/>
          </p:cNvSpPr>
          <p:nvPr/>
        </p:nvSpPr>
        <p:spPr bwMode="auto">
          <a:xfrm>
            <a:off x="7523163" y="3501207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98350" name="Line 14"/>
          <p:cNvSpPr>
            <a:spLocks noChangeShapeType="1"/>
          </p:cNvSpPr>
          <p:nvPr/>
        </p:nvSpPr>
        <p:spPr bwMode="auto">
          <a:xfrm flipV="1">
            <a:off x="1258888" y="4293369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1" name="Line 15"/>
          <p:cNvSpPr>
            <a:spLocks noChangeShapeType="1"/>
          </p:cNvSpPr>
          <p:nvPr/>
        </p:nvSpPr>
        <p:spPr bwMode="auto">
          <a:xfrm flipV="1">
            <a:off x="1474788" y="4869632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2" name="Line 16"/>
          <p:cNvSpPr>
            <a:spLocks noChangeShapeType="1"/>
          </p:cNvSpPr>
          <p:nvPr/>
        </p:nvSpPr>
        <p:spPr bwMode="auto">
          <a:xfrm flipV="1">
            <a:off x="1619250" y="3501207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3" name="Line 17"/>
          <p:cNvSpPr>
            <a:spLocks noChangeShapeType="1"/>
          </p:cNvSpPr>
          <p:nvPr/>
        </p:nvSpPr>
        <p:spPr bwMode="auto">
          <a:xfrm>
            <a:off x="2770188" y="4941069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4" name="Line 18"/>
          <p:cNvSpPr>
            <a:spLocks noChangeShapeType="1"/>
          </p:cNvSpPr>
          <p:nvPr/>
        </p:nvSpPr>
        <p:spPr bwMode="auto">
          <a:xfrm>
            <a:off x="2843213" y="4725169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5" name="Line 19"/>
          <p:cNvSpPr>
            <a:spLocks noChangeShapeType="1"/>
          </p:cNvSpPr>
          <p:nvPr/>
        </p:nvSpPr>
        <p:spPr bwMode="auto">
          <a:xfrm flipV="1">
            <a:off x="3995738" y="5590357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6" name="Line 20"/>
          <p:cNvSpPr>
            <a:spLocks noChangeShapeType="1"/>
          </p:cNvSpPr>
          <p:nvPr/>
        </p:nvSpPr>
        <p:spPr bwMode="auto">
          <a:xfrm>
            <a:off x="3275013" y="3645669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7" name="Line 21"/>
          <p:cNvSpPr>
            <a:spLocks noChangeShapeType="1"/>
          </p:cNvSpPr>
          <p:nvPr/>
        </p:nvSpPr>
        <p:spPr bwMode="auto">
          <a:xfrm flipV="1">
            <a:off x="3346450" y="3356744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8" name="Line 22"/>
          <p:cNvSpPr>
            <a:spLocks noChangeShapeType="1"/>
          </p:cNvSpPr>
          <p:nvPr/>
        </p:nvSpPr>
        <p:spPr bwMode="auto">
          <a:xfrm flipV="1">
            <a:off x="4498975" y="4293369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59" name="Line 23"/>
          <p:cNvSpPr>
            <a:spLocks noChangeShapeType="1"/>
          </p:cNvSpPr>
          <p:nvPr/>
        </p:nvSpPr>
        <p:spPr bwMode="auto">
          <a:xfrm flipV="1">
            <a:off x="5507038" y="4509269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60" name="Line 24"/>
          <p:cNvSpPr>
            <a:spLocks noChangeShapeType="1"/>
          </p:cNvSpPr>
          <p:nvPr/>
        </p:nvSpPr>
        <p:spPr bwMode="auto">
          <a:xfrm>
            <a:off x="5146675" y="3501207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61" name="Line 25"/>
          <p:cNvSpPr>
            <a:spLocks noChangeShapeType="1"/>
          </p:cNvSpPr>
          <p:nvPr/>
        </p:nvSpPr>
        <p:spPr bwMode="auto">
          <a:xfrm flipH="1">
            <a:off x="3851275" y="4582294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62" name="Line 26"/>
          <p:cNvSpPr>
            <a:spLocks noChangeShapeType="1"/>
          </p:cNvSpPr>
          <p:nvPr/>
        </p:nvSpPr>
        <p:spPr bwMode="auto">
          <a:xfrm flipV="1">
            <a:off x="6659563" y="3861569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63" name="Oval 27"/>
          <p:cNvSpPr>
            <a:spLocks noChangeArrowheads="1"/>
          </p:cNvSpPr>
          <p:nvPr/>
        </p:nvSpPr>
        <p:spPr bwMode="auto">
          <a:xfrm>
            <a:off x="7596188" y="49410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11</a:t>
            </a:r>
          </a:p>
        </p:txBody>
      </p:sp>
      <p:sp>
        <p:nvSpPr>
          <p:cNvPr id="398364" name="Line 28"/>
          <p:cNvSpPr>
            <a:spLocks noChangeShapeType="1"/>
          </p:cNvSpPr>
          <p:nvPr/>
        </p:nvSpPr>
        <p:spPr bwMode="auto">
          <a:xfrm>
            <a:off x="6588125" y="4437832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8365" name="Text Box 29"/>
          <p:cNvSpPr txBox="1">
            <a:spLocks noChangeArrowheads="1"/>
          </p:cNvSpPr>
          <p:nvPr/>
        </p:nvSpPr>
        <p:spPr bwMode="auto">
          <a:xfrm>
            <a:off x="900113" y="44362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66" name="Text Box 30"/>
          <p:cNvSpPr txBox="1">
            <a:spLocks noChangeArrowheads="1"/>
          </p:cNvSpPr>
          <p:nvPr/>
        </p:nvSpPr>
        <p:spPr bwMode="auto">
          <a:xfrm>
            <a:off x="1979613" y="508553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8367" name="Text Box 31"/>
          <p:cNvSpPr txBox="1">
            <a:spLocks noChangeArrowheads="1"/>
          </p:cNvSpPr>
          <p:nvPr/>
        </p:nvSpPr>
        <p:spPr bwMode="auto">
          <a:xfrm>
            <a:off x="2051050" y="32122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68" name="Text Box 32"/>
          <p:cNvSpPr txBox="1">
            <a:spLocks noChangeArrowheads="1"/>
          </p:cNvSpPr>
          <p:nvPr/>
        </p:nvSpPr>
        <p:spPr bwMode="auto">
          <a:xfrm>
            <a:off x="2843213" y="52284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98369" name="Text Box 33"/>
          <p:cNvSpPr txBox="1">
            <a:spLocks noChangeArrowheads="1"/>
          </p:cNvSpPr>
          <p:nvPr/>
        </p:nvSpPr>
        <p:spPr bwMode="auto">
          <a:xfrm>
            <a:off x="3276600" y="45092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98370" name="Text Box 34"/>
          <p:cNvSpPr txBox="1">
            <a:spLocks noChangeArrowheads="1"/>
          </p:cNvSpPr>
          <p:nvPr/>
        </p:nvSpPr>
        <p:spPr bwMode="auto">
          <a:xfrm>
            <a:off x="3779838" y="29249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8371" name="Text Box 35"/>
          <p:cNvSpPr txBox="1">
            <a:spLocks noChangeArrowheads="1"/>
          </p:cNvSpPr>
          <p:nvPr/>
        </p:nvSpPr>
        <p:spPr bwMode="auto">
          <a:xfrm>
            <a:off x="3348038" y="38615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72" name="Text Box 36"/>
          <p:cNvSpPr txBox="1">
            <a:spLocks noChangeArrowheads="1"/>
          </p:cNvSpPr>
          <p:nvPr/>
        </p:nvSpPr>
        <p:spPr bwMode="auto">
          <a:xfrm>
            <a:off x="5003800" y="39330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73" name="Text Box 37"/>
          <p:cNvSpPr txBox="1">
            <a:spLocks noChangeArrowheads="1"/>
          </p:cNvSpPr>
          <p:nvPr/>
        </p:nvSpPr>
        <p:spPr bwMode="auto">
          <a:xfrm>
            <a:off x="5724525" y="34281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8374" name="Text Box 38"/>
          <p:cNvSpPr txBox="1">
            <a:spLocks noChangeArrowheads="1"/>
          </p:cNvSpPr>
          <p:nvPr/>
        </p:nvSpPr>
        <p:spPr bwMode="auto">
          <a:xfrm>
            <a:off x="4427538" y="566179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75" name="Text Box 39"/>
          <p:cNvSpPr txBox="1">
            <a:spLocks noChangeArrowheads="1"/>
          </p:cNvSpPr>
          <p:nvPr/>
        </p:nvSpPr>
        <p:spPr bwMode="auto">
          <a:xfrm>
            <a:off x="5940425" y="49410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8376" name="Text Box 40"/>
          <p:cNvSpPr txBox="1">
            <a:spLocks noChangeArrowheads="1"/>
          </p:cNvSpPr>
          <p:nvPr/>
        </p:nvSpPr>
        <p:spPr bwMode="auto">
          <a:xfrm>
            <a:off x="6877050" y="35012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77" name="Text Box 41"/>
          <p:cNvSpPr txBox="1">
            <a:spLocks noChangeArrowheads="1"/>
          </p:cNvSpPr>
          <p:nvPr/>
        </p:nvSpPr>
        <p:spPr bwMode="auto">
          <a:xfrm>
            <a:off x="7019925" y="43648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8378" name="Text Box 42"/>
          <p:cNvSpPr txBox="1">
            <a:spLocks noChangeArrowheads="1"/>
          </p:cNvSpPr>
          <p:nvPr/>
        </p:nvSpPr>
        <p:spPr bwMode="auto">
          <a:xfrm>
            <a:off x="4140200" y="465373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8390" name="Oval 54"/>
          <p:cNvSpPr>
            <a:spLocks noChangeArrowheads="1"/>
          </p:cNvSpPr>
          <p:nvPr/>
        </p:nvSpPr>
        <p:spPr bwMode="auto">
          <a:xfrm>
            <a:off x="827584" y="1773064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1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9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983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983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3983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983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8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98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3983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983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98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983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3983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983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3983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983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983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3983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983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983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983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98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8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3983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3983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8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3983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3983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3983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98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3983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98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3983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3983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3983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3983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98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398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3983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10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10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1000" fill="hold"/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577B0-4F89-E440-9D86-21223C614D1E}" type="slidenum">
              <a:rPr lang="de-DE"/>
              <a:pPr/>
              <a:t>18</a:t>
            </a:fld>
            <a:endParaRPr lang="de-DE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752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Topologische Sortierung: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Verwende eine FIFO Queue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/>
              <a:t>und Zähler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 := 1</a:t>
            </a:r>
          </a:p>
          <a:p>
            <a:pPr>
              <a:lnSpc>
                <a:spcPct val="90000"/>
              </a:lnSpc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sz="2000" dirty="0"/>
          </a:p>
          <a:p>
            <a:pPr>
              <a:lnSpc>
                <a:spcPct val="90000"/>
              </a:lnSpc>
            </a:pPr>
            <a:r>
              <a:rPr lang="de-DE" sz="2800" dirty="0"/>
              <a:t>Bei Einfügen von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sz="2800" dirty="0"/>
              <a:t> in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num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(v) :=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:= n+1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Anfangs enthält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/>
              <a:t> alle Knoten, die </a:t>
            </a:r>
            <a:r>
              <a:rPr lang="de-DE" sz="2800" dirty="0">
                <a:solidFill>
                  <a:srgbClr val="FF0000"/>
                </a:solidFill>
              </a:rPr>
              <a:t>keine</a:t>
            </a:r>
            <a:r>
              <a:rPr lang="de-DE" sz="2800" dirty="0"/>
              <a:t> eingehende Kante haben (Quellen).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Solange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/>
              <a:t> nicht leer </a:t>
            </a:r>
          </a:p>
          <a:p>
            <a:pPr lvl="1">
              <a:lnSpc>
                <a:spcPct val="90000"/>
              </a:lnSpc>
            </a:pPr>
            <a:r>
              <a:rPr lang="de-DE" sz="2600" dirty="0"/>
              <a:t>Entnehme </a:t>
            </a:r>
            <a:r>
              <a:rPr lang="de-DE" sz="2600" dirty="0" err="1">
                <a:solidFill>
                  <a:schemeClr val="hlink"/>
                </a:solidFill>
              </a:rPr>
              <a:t>u</a:t>
            </a:r>
            <a:r>
              <a:rPr lang="de-DE" sz="2600" dirty="0"/>
              <a:t> aus </a:t>
            </a:r>
            <a:r>
              <a:rPr lang="de-DE" sz="2600" dirty="0" err="1">
                <a:solidFill>
                  <a:schemeClr val="hlink"/>
                </a:solidFill>
              </a:rPr>
              <a:t>q</a:t>
            </a:r>
            <a:r>
              <a:rPr lang="de-DE" sz="2600" dirty="0"/>
              <a:t> und markiere alle </a:t>
            </a:r>
            <a:r>
              <a:rPr lang="de-DE" sz="2600" dirty="0">
                <a:solidFill>
                  <a:schemeClr val="hlink"/>
                </a:solidFill>
              </a:rPr>
              <a:t>(</a:t>
            </a:r>
            <a:r>
              <a:rPr lang="de-DE" sz="2600" dirty="0" err="1">
                <a:solidFill>
                  <a:schemeClr val="hlink"/>
                </a:solidFill>
              </a:rPr>
              <a:t>u</a:t>
            </a:r>
            <a:r>
              <a:rPr lang="de-DE" sz="2600" dirty="0">
                <a:solidFill>
                  <a:schemeClr val="hlink"/>
                </a:solidFill>
              </a:rPr>
              <a:t>, v) </a:t>
            </a:r>
            <a:r>
              <a:rPr lang="en-US" sz="26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600" dirty="0">
                <a:solidFill>
                  <a:schemeClr val="hlink"/>
                </a:solidFill>
              </a:rPr>
              <a:t> E</a:t>
            </a:r>
            <a:r>
              <a:rPr lang="de-DE" sz="2600" dirty="0"/>
              <a:t>. </a:t>
            </a:r>
            <a:br>
              <a:rPr lang="de-DE" sz="2600" dirty="0"/>
            </a:br>
            <a:r>
              <a:rPr lang="de-DE" sz="2600" dirty="0"/>
              <a:t>Falls alle Kanten nach </a:t>
            </a:r>
            <a:r>
              <a:rPr lang="de-DE" sz="2600" dirty="0">
                <a:solidFill>
                  <a:schemeClr val="hlink"/>
                </a:solidFill>
              </a:rPr>
              <a:t>v </a:t>
            </a:r>
            <a:r>
              <a:rPr lang="de-DE" sz="2600" dirty="0"/>
              <a:t>markiert, füge </a:t>
            </a:r>
            <a:r>
              <a:rPr lang="de-DE" sz="2600" dirty="0">
                <a:solidFill>
                  <a:schemeClr val="hlink"/>
                </a:solidFill>
              </a:rPr>
              <a:t>v</a:t>
            </a:r>
            <a:r>
              <a:rPr lang="de-DE" sz="2600" dirty="0"/>
              <a:t> in </a:t>
            </a:r>
            <a:r>
              <a:rPr lang="de-DE" sz="2600" dirty="0" err="1">
                <a:solidFill>
                  <a:schemeClr val="hlink"/>
                </a:solidFill>
              </a:rPr>
              <a:t>q</a:t>
            </a:r>
            <a:r>
              <a:rPr lang="de-DE" sz="2600" dirty="0"/>
              <a:t> ein. 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Erfolg, falls alle Knoten nummeriert</a:t>
            </a:r>
          </a:p>
        </p:txBody>
      </p:sp>
      <p:sp>
        <p:nvSpPr>
          <p:cNvPr id="397316" name="Line 4"/>
          <p:cNvSpPr>
            <a:spLocks noChangeShapeType="1"/>
          </p:cNvSpPr>
          <p:nvPr/>
        </p:nvSpPr>
        <p:spPr bwMode="auto">
          <a:xfrm>
            <a:off x="2268538" y="2492152"/>
            <a:ext cx="4032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7317" name="Line 5"/>
          <p:cNvSpPr>
            <a:spLocks noChangeShapeType="1"/>
          </p:cNvSpPr>
          <p:nvPr/>
        </p:nvSpPr>
        <p:spPr bwMode="auto">
          <a:xfrm>
            <a:off x="2268538" y="3068415"/>
            <a:ext cx="4032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7318" name="Rectangle 6"/>
          <p:cNvSpPr>
            <a:spLocks noChangeArrowheads="1"/>
          </p:cNvSpPr>
          <p:nvPr/>
        </p:nvSpPr>
        <p:spPr bwMode="auto">
          <a:xfrm>
            <a:off x="2484438" y="2636615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19" name="Rectangle 7"/>
          <p:cNvSpPr>
            <a:spLocks noChangeArrowheads="1"/>
          </p:cNvSpPr>
          <p:nvPr/>
        </p:nvSpPr>
        <p:spPr bwMode="auto">
          <a:xfrm>
            <a:off x="2916238" y="2636615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0" name="Rectangle 8"/>
          <p:cNvSpPr>
            <a:spLocks noChangeArrowheads="1"/>
          </p:cNvSpPr>
          <p:nvPr/>
        </p:nvSpPr>
        <p:spPr bwMode="auto">
          <a:xfrm>
            <a:off x="3348038" y="2636615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1" name="Rectangle 9"/>
          <p:cNvSpPr>
            <a:spLocks noChangeArrowheads="1"/>
          </p:cNvSpPr>
          <p:nvPr/>
        </p:nvSpPr>
        <p:spPr bwMode="auto">
          <a:xfrm>
            <a:off x="3779838" y="2636615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2" name="Rectangle 10"/>
          <p:cNvSpPr>
            <a:spLocks noChangeArrowheads="1"/>
          </p:cNvSpPr>
          <p:nvPr/>
        </p:nvSpPr>
        <p:spPr bwMode="auto">
          <a:xfrm>
            <a:off x="4211638" y="2636615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3" name="Rectangle 11"/>
          <p:cNvSpPr>
            <a:spLocks noChangeArrowheads="1"/>
          </p:cNvSpPr>
          <p:nvPr/>
        </p:nvSpPr>
        <p:spPr bwMode="auto">
          <a:xfrm>
            <a:off x="4643438" y="2636615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4" name="Rectangle 12"/>
          <p:cNvSpPr>
            <a:spLocks noChangeArrowheads="1"/>
          </p:cNvSpPr>
          <p:nvPr/>
        </p:nvSpPr>
        <p:spPr bwMode="auto">
          <a:xfrm>
            <a:off x="5076825" y="2636615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5" name="Rectangle 13"/>
          <p:cNvSpPr>
            <a:spLocks noChangeArrowheads="1"/>
          </p:cNvSpPr>
          <p:nvPr/>
        </p:nvSpPr>
        <p:spPr bwMode="auto">
          <a:xfrm>
            <a:off x="5508625" y="2636615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5940425" y="2636615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7327" name="Line 15"/>
          <p:cNvSpPr>
            <a:spLocks noChangeShapeType="1"/>
          </p:cNvSpPr>
          <p:nvPr/>
        </p:nvSpPr>
        <p:spPr bwMode="auto">
          <a:xfrm flipH="1">
            <a:off x="6659563" y="2779490"/>
            <a:ext cx="7207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7328" name="Line 16"/>
          <p:cNvSpPr>
            <a:spLocks noChangeShapeType="1"/>
          </p:cNvSpPr>
          <p:nvPr/>
        </p:nvSpPr>
        <p:spPr bwMode="auto">
          <a:xfrm flipH="1">
            <a:off x="1547813" y="2779490"/>
            <a:ext cx="7207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50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7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7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7FCC-9FC4-494B-8D2E-014900D23844}" type="slidenum">
              <a:rPr lang="de-DE"/>
              <a:pPr/>
              <a:t>19</a:t>
            </a:fld>
            <a:endParaRPr lang="de-DE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Korrektheit der topologischen Nummerierung:</a:t>
            </a:r>
            <a:br>
              <a:rPr lang="de-DE" sz="2800">
                <a:solidFill>
                  <a:schemeClr val="accent2"/>
                </a:solidFill>
              </a:rPr>
            </a:br>
            <a:r>
              <a:rPr lang="de-DE" sz="2800"/>
              <a:t>Knoten wird erst dann nummeriert, wenn alle Vorgänger nummeriert sind.</a:t>
            </a:r>
          </a:p>
        </p:txBody>
      </p:sp>
      <p:sp>
        <p:nvSpPr>
          <p:cNvPr id="399364" name="Oval 4"/>
          <p:cNvSpPr>
            <a:spLocks noChangeArrowheads="1"/>
          </p:cNvSpPr>
          <p:nvPr/>
        </p:nvSpPr>
        <p:spPr bwMode="auto">
          <a:xfrm>
            <a:off x="969963" y="508553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99365" name="Oval 5"/>
          <p:cNvSpPr>
            <a:spLocks noChangeArrowheads="1"/>
          </p:cNvSpPr>
          <p:nvPr/>
        </p:nvSpPr>
        <p:spPr bwMode="auto">
          <a:xfrm>
            <a:off x="1187450" y="3790132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99366" name="Oval 6"/>
          <p:cNvSpPr>
            <a:spLocks noChangeArrowheads="1"/>
          </p:cNvSpPr>
          <p:nvPr/>
        </p:nvSpPr>
        <p:spPr bwMode="auto">
          <a:xfrm>
            <a:off x="2338388" y="45092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99367" name="Oval 7"/>
          <p:cNvSpPr>
            <a:spLocks noChangeArrowheads="1"/>
          </p:cNvSpPr>
          <p:nvPr/>
        </p:nvSpPr>
        <p:spPr bwMode="auto">
          <a:xfrm>
            <a:off x="3490913" y="544589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7</a:t>
            </a:r>
          </a:p>
        </p:txBody>
      </p:sp>
      <p:sp>
        <p:nvSpPr>
          <p:cNvPr id="399368" name="Oval 8"/>
          <p:cNvSpPr>
            <a:spLocks noChangeArrowheads="1"/>
          </p:cNvSpPr>
          <p:nvPr/>
        </p:nvSpPr>
        <p:spPr bwMode="auto">
          <a:xfrm>
            <a:off x="3995738" y="40774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399369" name="Oval 9"/>
          <p:cNvSpPr>
            <a:spLocks noChangeArrowheads="1"/>
          </p:cNvSpPr>
          <p:nvPr/>
        </p:nvSpPr>
        <p:spPr bwMode="auto">
          <a:xfrm>
            <a:off x="5075238" y="522999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</a:t>
            </a:r>
          </a:p>
        </p:txBody>
      </p:sp>
      <p:sp>
        <p:nvSpPr>
          <p:cNvPr id="399370" name="Oval 10"/>
          <p:cNvSpPr>
            <a:spLocks noChangeArrowheads="1"/>
          </p:cNvSpPr>
          <p:nvPr/>
        </p:nvSpPr>
        <p:spPr bwMode="auto">
          <a:xfrm>
            <a:off x="2843213" y="32138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99371" name="Oval 11"/>
          <p:cNvSpPr>
            <a:spLocks noChangeArrowheads="1"/>
          </p:cNvSpPr>
          <p:nvPr/>
        </p:nvSpPr>
        <p:spPr bwMode="auto">
          <a:xfrm>
            <a:off x="4643438" y="3140844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399372" name="Oval 12"/>
          <p:cNvSpPr>
            <a:spLocks noChangeArrowheads="1"/>
          </p:cNvSpPr>
          <p:nvPr/>
        </p:nvSpPr>
        <p:spPr bwMode="auto">
          <a:xfrm>
            <a:off x="6154738" y="4006032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</a:t>
            </a:r>
          </a:p>
        </p:txBody>
      </p:sp>
      <p:sp>
        <p:nvSpPr>
          <p:cNvPr id="399373" name="Oval 13"/>
          <p:cNvSpPr>
            <a:spLocks noChangeArrowheads="1"/>
          </p:cNvSpPr>
          <p:nvPr/>
        </p:nvSpPr>
        <p:spPr bwMode="auto">
          <a:xfrm>
            <a:off x="7523163" y="3501207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 flipV="1">
            <a:off x="1258888" y="4293369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 flipV="1">
            <a:off x="1474788" y="4869632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76" name="Line 16"/>
          <p:cNvSpPr>
            <a:spLocks noChangeShapeType="1"/>
          </p:cNvSpPr>
          <p:nvPr/>
        </p:nvSpPr>
        <p:spPr bwMode="auto">
          <a:xfrm flipV="1">
            <a:off x="1619250" y="3501207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>
            <a:off x="2770188" y="4941069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78" name="Line 18"/>
          <p:cNvSpPr>
            <a:spLocks noChangeShapeType="1"/>
          </p:cNvSpPr>
          <p:nvPr/>
        </p:nvSpPr>
        <p:spPr bwMode="auto">
          <a:xfrm>
            <a:off x="2843213" y="4725169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79" name="Line 19"/>
          <p:cNvSpPr>
            <a:spLocks noChangeShapeType="1"/>
          </p:cNvSpPr>
          <p:nvPr/>
        </p:nvSpPr>
        <p:spPr bwMode="auto">
          <a:xfrm flipV="1">
            <a:off x="3995738" y="5590357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0" name="Line 20"/>
          <p:cNvSpPr>
            <a:spLocks noChangeShapeType="1"/>
          </p:cNvSpPr>
          <p:nvPr/>
        </p:nvSpPr>
        <p:spPr bwMode="auto">
          <a:xfrm>
            <a:off x="3275013" y="3645669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1" name="Line 21"/>
          <p:cNvSpPr>
            <a:spLocks noChangeShapeType="1"/>
          </p:cNvSpPr>
          <p:nvPr/>
        </p:nvSpPr>
        <p:spPr bwMode="auto">
          <a:xfrm flipV="1">
            <a:off x="3346450" y="3356744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2" name="Line 22"/>
          <p:cNvSpPr>
            <a:spLocks noChangeShapeType="1"/>
          </p:cNvSpPr>
          <p:nvPr/>
        </p:nvSpPr>
        <p:spPr bwMode="auto">
          <a:xfrm flipV="1">
            <a:off x="4498975" y="4293369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3" name="Line 23"/>
          <p:cNvSpPr>
            <a:spLocks noChangeShapeType="1"/>
          </p:cNvSpPr>
          <p:nvPr/>
        </p:nvSpPr>
        <p:spPr bwMode="auto">
          <a:xfrm flipV="1">
            <a:off x="5507038" y="4509269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4" name="Line 24"/>
          <p:cNvSpPr>
            <a:spLocks noChangeShapeType="1"/>
          </p:cNvSpPr>
          <p:nvPr/>
        </p:nvSpPr>
        <p:spPr bwMode="auto">
          <a:xfrm>
            <a:off x="5146675" y="3501207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5" name="Line 25"/>
          <p:cNvSpPr>
            <a:spLocks noChangeShapeType="1"/>
          </p:cNvSpPr>
          <p:nvPr/>
        </p:nvSpPr>
        <p:spPr bwMode="auto">
          <a:xfrm flipH="1">
            <a:off x="3851275" y="4582294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6" name="Line 26"/>
          <p:cNvSpPr>
            <a:spLocks noChangeShapeType="1"/>
          </p:cNvSpPr>
          <p:nvPr/>
        </p:nvSpPr>
        <p:spPr bwMode="auto">
          <a:xfrm flipV="1">
            <a:off x="6659563" y="3861569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7" name="Oval 27"/>
          <p:cNvSpPr>
            <a:spLocks noChangeArrowheads="1"/>
          </p:cNvSpPr>
          <p:nvPr/>
        </p:nvSpPr>
        <p:spPr bwMode="auto">
          <a:xfrm>
            <a:off x="7596188" y="4941069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11</a:t>
            </a:r>
          </a:p>
        </p:txBody>
      </p:sp>
      <p:sp>
        <p:nvSpPr>
          <p:cNvPr id="399388" name="Line 28"/>
          <p:cNvSpPr>
            <a:spLocks noChangeShapeType="1"/>
          </p:cNvSpPr>
          <p:nvPr/>
        </p:nvSpPr>
        <p:spPr bwMode="auto">
          <a:xfrm>
            <a:off x="6588125" y="4437832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389" name="Text Box 29"/>
          <p:cNvSpPr txBox="1">
            <a:spLocks noChangeArrowheads="1"/>
          </p:cNvSpPr>
          <p:nvPr/>
        </p:nvSpPr>
        <p:spPr bwMode="auto">
          <a:xfrm>
            <a:off x="900113" y="44362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9390" name="Text Box 30"/>
          <p:cNvSpPr txBox="1">
            <a:spLocks noChangeArrowheads="1"/>
          </p:cNvSpPr>
          <p:nvPr/>
        </p:nvSpPr>
        <p:spPr bwMode="auto">
          <a:xfrm>
            <a:off x="1979613" y="508553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9391" name="Text Box 31"/>
          <p:cNvSpPr txBox="1">
            <a:spLocks noChangeArrowheads="1"/>
          </p:cNvSpPr>
          <p:nvPr/>
        </p:nvSpPr>
        <p:spPr bwMode="auto">
          <a:xfrm>
            <a:off x="2051050" y="32122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9392" name="Text Box 32"/>
          <p:cNvSpPr txBox="1">
            <a:spLocks noChangeArrowheads="1"/>
          </p:cNvSpPr>
          <p:nvPr/>
        </p:nvSpPr>
        <p:spPr bwMode="auto">
          <a:xfrm>
            <a:off x="2843213" y="52284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399393" name="Text Box 33"/>
          <p:cNvSpPr txBox="1">
            <a:spLocks noChangeArrowheads="1"/>
          </p:cNvSpPr>
          <p:nvPr/>
        </p:nvSpPr>
        <p:spPr bwMode="auto">
          <a:xfrm>
            <a:off x="3276600" y="45092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399394" name="Text Box 34"/>
          <p:cNvSpPr txBox="1">
            <a:spLocks noChangeArrowheads="1"/>
          </p:cNvSpPr>
          <p:nvPr/>
        </p:nvSpPr>
        <p:spPr bwMode="auto">
          <a:xfrm>
            <a:off x="3779838" y="29249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9395" name="Text Box 35"/>
          <p:cNvSpPr txBox="1">
            <a:spLocks noChangeArrowheads="1"/>
          </p:cNvSpPr>
          <p:nvPr/>
        </p:nvSpPr>
        <p:spPr bwMode="auto">
          <a:xfrm>
            <a:off x="3348038" y="38615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9396" name="Text Box 36"/>
          <p:cNvSpPr txBox="1">
            <a:spLocks noChangeArrowheads="1"/>
          </p:cNvSpPr>
          <p:nvPr/>
        </p:nvSpPr>
        <p:spPr bwMode="auto">
          <a:xfrm>
            <a:off x="5003800" y="39330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9397" name="Text Box 37"/>
          <p:cNvSpPr txBox="1">
            <a:spLocks noChangeArrowheads="1"/>
          </p:cNvSpPr>
          <p:nvPr/>
        </p:nvSpPr>
        <p:spPr bwMode="auto">
          <a:xfrm>
            <a:off x="5724525" y="342818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9398" name="Text Box 38"/>
          <p:cNvSpPr txBox="1">
            <a:spLocks noChangeArrowheads="1"/>
          </p:cNvSpPr>
          <p:nvPr/>
        </p:nvSpPr>
        <p:spPr bwMode="auto">
          <a:xfrm>
            <a:off x="4427538" y="566179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9399" name="Text Box 39"/>
          <p:cNvSpPr txBox="1">
            <a:spLocks noChangeArrowheads="1"/>
          </p:cNvSpPr>
          <p:nvPr/>
        </p:nvSpPr>
        <p:spPr bwMode="auto">
          <a:xfrm>
            <a:off x="5940425" y="494106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9400" name="Text Box 40"/>
          <p:cNvSpPr txBox="1">
            <a:spLocks noChangeArrowheads="1"/>
          </p:cNvSpPr>
          <p:nvPr/>
        </p:nvSpPr>
        <p:spPr bwMode="auto">
          <a:xfrm>
            <a:off x="6877050" y="35012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399401" name="Text Box 41"/>
          <p:cNvSpPr txBox="1">
            <a:spLocks noChangeArrowheads="1"/>
          </p:cNvSpPr>
          <p:nvPr/>
        </p:nvSpPr>
        <p:spPr bwMode="auto">
          <a:xfrm>
            <a:off x="7019925" y="43648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99402" name="Text Box 42"/>
          <p:cNvSpPr txBox="1">
            <a:spLocks noChangeArrowheads="1"/>
          </p:cNvSpPr>
          <p:nvPr/>
        </p:nvSpPr>
        <p:spPr bwMode="auto">
          <a:xfrm>
            <a:off x="4140200" y="465373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76192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1A39-0CFD-4641-9794-AA2CC8D6FEEA}" type="slidenum">
              <a:rPr lang="de-DE"/>
              <a:pPr/>
              <a:t>2</a:t>
            </a:fld>
            <a:endParaRPr lang="de-DE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Zentrale Frage: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Wie komme ich am schnellsten von A nach B in einem Graphen, in dem Kanten Kosten zugeordnet werden?</a:t>
            </a:r>
          </a:p>
          <a:p>
            <a:pPr>
              <a:buFontTx/>
              <a:buNone/>
            </a:pPr>
            <a:endParaRPr lang="de-DE" sz="1800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Fälle:</a:t>
            </a:r>
          </a:p>
          <a:p>
            <a:r>
              <a:rPr lang="de-DE" dirty="0"/>
              <a:t>Kantenkosten 1</a:t>
            </a:r>
          </a:p>
          <a:p>
            <a:r>
              <a:rPr lang="de-DE" dirty="0"/>
              <a:t>DAG, beliebige Kantenkosten</a:t>
            </a:r>
          </a:p>
          <a:p>
            <a:r>
              <a:rPr lang="de-DE" dirty="0"/>
              <a:t>Beliebiger Graph, positive Kantenkosten</a:t>
            </a:r>
          </a:p>
          <a:p>
            <a:r>
              <a:rPr lang="de-DE" dirty="0"/>
              <a:t>Beliebiger Graph, beliebige Kosten</a:t>
            </a:r>
          </a:p>
        </p:txBody>
      </p:sp>
    </p:spTree>
    <p:extLst>
      <p:ext uri="{BB962C8B-B14F-4D97-AF65-F5344CB8AC3E}">
        <p14:creationId xmlns:p14="http://schemas.microsoft.com/office/powerpoint/2010/main" val="2138344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2A1B7-29A3-D347-AEC5-DD08830A8764}" type="slidenum">
              <a:rPr lang="de-DE"/>
              <a:pPr/>
              <a:t>20</a:t>
            </a:fld>
            <a:endParaRPr lang="de-DE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400">
                <a:solidFill>
                  <a:schemeClr val="accent2"/>
                </a:solidFill>
              </a:rPr>
              <a:t>Laufzeit: </a:t>
            </a:r>
            <a:r>
              <a:rPr lang="de-DE" sz="2400"/>
              <a:t>Zur Bestimmung aller Knoten ohne eingehende Kante muss Graph einmal durchlaufen werden. Danach wird jeder Knoten und jede Kante genau einmal betrachtet, also Zeit </a:t>
            </a:r>
            <a:r>
              <a:rPr lang="de-DE" sz="2400">
                <a:solidFill>
                  <a:schemeClr val="hlink"/>
                </a:solidFill>
              </a:rPr>
              <a:t>O(n+m).</a:t>
            </a:r>
          </a:p>
        </p:txBody>
      </p:sp>
      <p:sp>
        <p:nvSpPr>
          <p:cNvPr id="422916" name="Oval 4"/>
          <p:cNvSpPr>
            <a:spLocks noChangeArrowheads="1"/>
          </p:cNvSpPr>
          <p:nvPr/>
        </p:nvSpPr>
        <p:spPr bwMode="auto">
          <a:xfrm>
            <a:off x="969963" y="515754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422917" name="Oval 5"/>
          <p:cNvSpPr>
            <a:spLocks noChangeArrowheads="1"/>
          </p:cNvSpPr>
          <p:nvPr/>
        </p:nvSpPr>
        <p:spPr bwMode="auto">
          <a:xfrm>
            <a:off x="1187450" y="3862140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422918" name="Oval 6"/>
          <p:cNvSpPr>
            <a:spLocks noChangeArrowheads="1"/>
          </p:cNvSpPr>
          <p:nvPr/>
        </p:nvSpPr>
        <p:spPr bwMode="auto">
          <a:xfrm>
            <a:off x="2338388" y="458127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422919" name="Oval 7"/>
          <p:cNvSpPr>
            <a:spLocks noChangeArrowheads="1"/>
          </p:cNvSpPr>
          <p:nvPr/>
        </p:nvSpPr>
        <p:spPr bwMode="auto">
          <a:xfrm>
            <a:off x="3490913" y="551790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7</a:t>
            </a:r>
          </a:p>
        </p:txBody>
      </p:sp>
      <p:sp>
        <p:nvSpPr>
          <p:cNvPr id="422920" name="Oval 8"/>
          <p:cNvSpPr>
            <a:spLocks noChangeArrowheads="1"/>
          </p:cNvSpPr>
          <p:nvPr/>
        </p:nvSpPr>
        <p:spPr bwMode="auto">
          <a:xfrm>
            <a:off x="3995738" y="414947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422921" name="Oval 9"/>
          <p:cNvSpPr>
            <a:spLocks noChangeArrowheads="1"/>
          </p:cNvSpPr>
          <p:nvPr/>
        </p:nvSpPr>
        <p:spPr bwMode="auto">
          <a:xfrm>
            <a:off x="5075238" y="530200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</a:t>
            </a:r>
          </a:p>
        </p:txBody>
      </p:sp>
      <p:sp>
        <p:nvSpPr>
          <p:cNvPr id="422922" name="Oval 10"/>
          <p:cNvSpPr>
            <a:spLocks noChangeArrowheads="1"/>
          </p:cNvSpPr>
          <p:nvPr/>
        </p:nvSpPr>
        <p:spPr bwMode="auto">
          <a:xfrm>
            <a:off x="2843213" y="328587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422923" name="Oval 11"/>
          <p:cNvSpPr>
            <a:spLocks noChangeArrowheads="1"/>
          </p:cNvSpPr>
          <p:nvPr/>
        </p:nvSpPr>
        <p:spPr bwMode="auto">
          <a:xfrm>
            <a:off x="4643438" y="321285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422924" name="Oval 12"/>
          <p:cNvSpPr>
            <a:spLocks noChangeArrowheads="1"/>
          </p:cNvSpPr>
          <p:nvPr/>
        </p:nvSpPr>
        <p:spPr bwMode="auto">
          <a:xfrm>
            <a:off x="6154738" y="407804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</a:t>
            </a:r>
          </a:p>
        </p:txBody>
      </p:sp>
      <p:sp>
        <p:nvSpPr>
          <p:cNvPr id="422925" name="Oval 13"/>
          <p:cNvSpPr>
            <a:spLocks noChangeArrowheads="1"/>
          </p:cNvSpPr>
          <p:nvPr/>
        </p:nvSpPr>
        <p:spPr bwMode="auto">
          <a:xfrm>
            <a:off x="7523163" y="3573215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422926" name="Line 14"/>
          <p:cNvSpPr>
            <a:spLocks noChangeShapeType="1"/>
          </p:cNvSpPr>
          <p:nvPr/>
        </p:nvSpPr>
        <p:spPr bwMode="auto">
          <a:xfrm flipV="1">
            <a:off x="1258888" y="4365377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27" name="Line 15"/>
          <p:cNvSpPr>
            <a:spLocks noChangeShapeType="1"/>
          </p:cNvSpPr>
          <p:nvPr/>
        </p:nvSpPr>
        <p:spPr bwMode="auto">
          <a:xfrm flipV="1">
            <a:off x="1474788" y="4941640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28" name="Line 16"/>
          <p:cNvSpPr>
            <a:spLocks noChangeShapeType="1"/>
          </p:cNvSpPr>
          <p:nvPr/>
        </p:nvSpPr>
        <p:spPr bwMode="auto">
          <a:xfrm flipV="1">
            <a:off x="1619250" y="3573215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29" name="Line 17"/>
          <p:cNvSpPr>
            <a:spLocks noChangeShapeType="1"/>
          </p:cNvSpPr>
          <p:nvPr/>
        </p:nvSpPr>
        <p:spPr bwMode="auto">
          <a:xfrm>
            <a:off x="2770188" y="5013077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0" name="Line 18"/>
          <p:cNvSpPr>
            <a:spLocks noChangeShapeType="1"/>
          </p:cNvSpPr>
          <p:nvPr/>
        </p:nvSpPr>
        <p:spPr bwMode="auto">
          <a:xfrm>
            <a:off x="2843213" y="4797177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 flipV="1">
            <a:off x="3995738" y="5662365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>
            <a:off x="3275013" y="3717677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3" name="Line 21"/>
          <p:cNvSpPr>
            <a:spLocks noChangeShapeType="1"/>
          </p:cNvSpPr>
          <p:nvPr/>
        </p:nvSpPr>
        <p:spPr bwMode="auto">
          <a:xfrm flipV="1">
            <a:off x="3346450" y="3428752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4" name="Line 22"/>
          <p:cNvSpPr>
            <a:spLocks noChangeShapeType="1"/>
          </p:cNvSpPr>
          <p:nvPr/>
        </p:nvSpPr>
        <p:spPr bwMode="auto">
          <a:xfrm flipV="1">
            <a:off x="4498975" y="4365377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5" name="Line 23"/>
          <p:cNvSpPr>
            <a:spLocks noChangeShapeType="1"/>
          </p:cNvSpPr>
          <p:nvPr/>
        </p:nvSpPr>
        <p:spPr bwMode="auto">
          <a:xfrm flipV="1">
            <a:off x="5507038" y="4581277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6" name="Line 24"/>
          <p:cNvSpPr>
            <a:spLocks noChangeShapeType="1"/>
          </p:cNvSpPr>
          <p:nvPr/>
        </p:nvSpPr>
        <p:spPr bwMode="auto">
          <a:xfrm>
            <a:off x="5146675" y="3573215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7" name="Line 25"/>
          <p:cNvSpPr>
            <a:spLocks noChangeShapeType="1"/>
          </p:cNvSpPr>
          <p:nvPr/>
        </p:nvSpPr>
        <p:spPr bwMode="auto">
          <a:xfrm flipH="1">
            <a:off x="3851275" y="4654302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8" name="Line 26"/>
          <p:cNvSpPr>
            <a:spLocks noChangeShapeType="1"/>
          </p:cNvSpPr>
          <p:nvPr/>
        </p:nvSpPr>
        <p:spPr bwMode="auto">
          <a:xfrm flipV="1">
            <a:off x="6659563" y="3933577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39" name="Oval 27"/>
          <p:cNvSpPr>
            <a:spLocks noChangeArrowheads="1"/>
          </p:cNvSpPr>
          <p:nvPr/>
        </p:nvSpPr>
        <p:spPr bwMode="auto">
          <a:xfrm>
            <a:off x="7596188" y="501307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11</a:t>
            </a:r>
          </a:p>
        </p:txBody>
      </p:sp>
      <p:sp>
        <p:nvSpPr>
          <p:cNvPr id="422940" name="Line 28"/>
          <p:cNvSpPr>
            <a:spLocks noChangeShapeType="1"/>
          </p:cNvSpPr>
          <p:nvPr/>
        </p:nvSpPr>
        <p:spPr bwMode="auto">
          <a:xfrm>
            <a:off x="6588125" y="4509840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22941" name="Text Box 29"/>
          <p:cNvSpPr txBox="1">
            <a:spLocks noChangeArrowheads="1"/>
          </p:cNvSpPr>
          <p:nvPr/>
        </p:nvSpPr>
        <p:spPr bwMode="auto">
          <a:xfrm>
            <a:off x="900113" y="450825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2942" name="Text Box 30"/>
          <p:cNvSpPr txBox="1">
            <a:spLocks noChangeArrowheads="1"/>
          </p:cNvSpPr>
          <p:nvPr/>
        </p:nvSpPr>
        <p:spPr bwMode="auto">
          <a:xfrm>
            <a:off x="1979613" y="515754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2943" name="Text Box 31"/>
          <p:cNvSpPr txBox="1">
            <a:spLocks noChangeArrowheads="1"/>
          </p:cNvSpPr>
          <p:nvPr/>
        </p:nvSpPr>
        <p:spPr bwMode="auto">
          <a:xfrm>
            <a:off x="2051050" y="32842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2944" name="Text Box 32"/>
          <p:cNvSpPr txBox="1">
            <a:spLocks noChangeArrowheads="1"/>
          </p:cNvSpPr>
          <p:nvPr/>
        </p:nvSpPr>
        <p:spPr bwMode="auto">
          <a:xfrm>
            <a:off x="2843213" y="53004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22945" name="Text Box 33"/>
          <p:cNvSpPr txBox="1">
            <a:spLocks noChangeArrowheads="1"/>
          </p:cNvSpPr>
          <p:nvPr/>
        </p:nvSpPr>
        <p:spPr bwMode="auto">
          <a:xfrm>
            <a:off x="3276600" y="45812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22946" name="Text Box 34"/>
          <p:cNvSpPr txBox="1">
            <a:spLocks noChangeArrowheads="1"/>
          </p:cNvSpPr>
          <p:nvPr/>
        </p:nvSpPr>
        <p:spPr bwMode="auto">
          <a:xfrm>
            <a:off x="3779838" y="299695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2947" name="Text Box 35"/>
          <p:cNvSpPr txBox="1">
            <a:spLocks noChangeArrowheads="1"/>
          </p:cNvSpPr>
          <p:nvPr/>
        </p:nvSpPr>
        <p:spPr bwMode="auto">
          <a:xfrm>
            <a:off x="3348038" y="39335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2948" name="Text Box 36"/>
          <p:cNvSpPr txBox="1">
            <a:spLocks noChangeArrowheads="1"/>
          </p:cNvSpPr>
          <p:nvPr/>
        </p:nvSpPr>
        <p:spPr bwMode="auto">
          <a:xfrm>
            <a:off x="5003800" y="40050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2949" name="Text Box 37"/>
          <p:cNvSpPr txBox="1">
            <a:spLocks noChangeArrowheads="1"/>
          </p:cNvSpPr>
          <p:nvPr/>
        </p:nvSpPr>
        <p:spPr bwMode="auto">
          <a:xfrm>
            <a:off x="5724525" y="35001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2950" name="Text Box 38"/>
          <p:cNvSpPr txBox="1">
            <a:spLocks noChangeArrowheads="1"/>
          </p:cNvSpPr>
          <p:nvPr/>
        </p:nvSpPr>
        <p:spPr bwMode="auto">
          <a:xfrm>
            <a:off x="4427538" y="573380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2951" name="Text Box 39"/>
          <p:cNvSpPr txBox="1">
            <a:spLocks noChangeArrowheads="1"/>
          </p:cNvSpPr>
          <p:nvPr/>
        </p:nvSpPr>
        <p:spPr bwMode="auto">
          <a:xfrm>
            <a:off x="5940425" y="50130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2952" name="Text Box 40"/>
          <p:cNvSpPr txBox="1">
            <a:spLocks noChangeArrowheads="1"/>
          </p:cNvSpPr>
          <p:nvPr/>
        </p:nvSpPr>
        <p:spPr bwMode="auto">
          <a:xfrm>
            <a:off x="6877050" y="35732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22953" name="Text Box 41"/>
          <p:cNvSpPr txBox="1">
            <a:spLocks noChangeArrowheads="1"/>
          </p:cNvSpPr>
          <p:nvPr/>
        </p:nvSpPr>
        <p:spPr bwMode="auto">
          <a:xfrm>
            <a:off x="7019925" y="44368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22954" name="Text Box 42"/>
          <p:cNvSpPr txBox="1">
            <a:spLocks noChangeArrowheads="1"/>
          </p:cNvSpPr>
          <p:nvPr/>
        </p:nvSpPr>
        <p:spPr bwMode="auto">
          <a:xfrm>
            <a:off x="4140200" y="472574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84060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AD00-6F35-454B-9A6E-1CD985C7031D}" type="slidenum">
              <a:rPr lang="de-DE"/>
              <a:pPr/>
              <a:t>21</a:t>
            </a:fld>
            <a:endParaRPr lang="de-DE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800">
                <a:solidFill>
                  <a:schemeClr val="accent2"/>
                </a:solidFill>
              </a:rPr>
              <a:t>Bemerkung: </a:t>
            </a:r>
            <a:r>
              <a:rPr lang="de-DE" sz="2800"/>
              <a:t>topologische Sortierung kann nicht alle Knoten nummerieren genau dann, wenn Graph gerichteten Kreis enthält (kein DAG ist)</a:t>
            </a:r>
          </a:p>
        </p:txBody>
      </p:sp>
      <p:sp>
        <p:nvSpPr>
          <p:cNvPr id="400388" name="Oval 4"/>
          <p:cNvSpPr>
            <a:spLocks noChangeArrowheads="1"/>
          </p:cNvSpPr>
          <p:nvPr/>
        </p:nvSpPr>
        <p:spPr bwMode="auto">
          <a:xfrm>
            <a:off x="969963" y="55895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400389" name="Oval 5"/>
          <p:cNvSpPr>
            <a:spLocks noChangeArrowheads="1"/>
          </p:cNvSpPr>
          <p:nvPr/>
        </p:nvSpPr>
        <p:spPr bwMode="auto">
          <a:xfrm>
            <a:off x="1187450" y="4294188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400390" name="Oval 6"/>
          <p:cNvSpPr>
            <a:spLocks noChangeArrowheads="1"/>
          </p:cNvSpPr>
          <p:nvPr/>
        </p:nvSpPr>
        <p:spPr bwMode="auto">
          <a:xfrm>
            <a:off x="2338388" y="50133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400391" name="Oval 7"/>
          <p:cNvSpPr>
            <a:spLocks noChangeArrowheads="1"/>
          </p:cNvSpPr>
          <p:nvPr/>
        </p:nvSpPr>
        <p:spPr bwMode="auto">
          <a:xfrm>
            <a:off x="3490913" y="59499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7</a:t>
            </a:r>
          </a:p>
        </p:txBody>
      </p:sp>
      <p:sp>
        <p:nvSpPr>
          <p:cNvPr id="400392" name="Oval 8"/>
          <p:cNvSpPr>
            <a:spLocks noChangeArrowheads="1"/>
          </p:cNvSpPr>
          <p:nvPr/>
        </p:nvSpPr>
        <p:spPr bwMode="auto">
          <a:xfrm>
            <a:off x="3995738" y="45815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5</a:t>
            </a:r>
          </a:p>
        </p:txBody>
      </p:sp>
      <p:sp>
        <p:nvSpPr>
          <p:cNvPr id="400393" name="Oval 9"/>
          <p:cNvSpPr>
            <a:spLocks noChangeArrowheads="1"/>
          </p:cNvSpPr>
          <p:nvPr/>
        </p:nvSpPr>
        <p:spPr bwMode="auto">
          <a:xfrm>
            <a:off x="5075238" y="573405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8</a:t>
            </a:r>
          </a:p>
        </p:txBody>
      </p:sp>
      <p:sp>
        <p:nvSpPr>
          <p:cNvPr id="400394" name="Oval 10"/>
          <p:cNvSpPr>
            <a:spLocks noChangeArrowheads="1"/>
          </p:cNvSpPr>
          <p:nvPr/>
        </p:nvSpPr>
        <p:spPr bwMode="auto">
          <a:xfrm>
            <a:off x="2843213" y="37179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400395" name="Oval 11"/>
          <p:cNvSpPr>
            <a:spLocks noChangeArrowheads="1"/>
          </p:cNvSpPr>
          <p:nvPr/>
        </p:nvSpPr>
        <p:spPr bwMode="auto">
          <a:xfrm>
            <a:off x="4643438" y="36449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6</a:t>
            </a:r>
          </a:p>
        </p:txBody>
      </p:sp>
      <p:sp>
        <p:nvSpPr>
          <p:cNvPr id="400396" name="Oval 12"/>
          <p:cNvSpPr>
            <a:spLocks noChangeArrowheads="1"/>
          </p:cNvSpPr>
          <p:nvPr/>
        </p:nvSpPr>
        <p:spPr bwMode="auto">
          <a:xfrm>
            <a:off x="6154738" y="4510088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9</a:t>
            </a:r>
          </a:p>
        </p:txBody>
      </p:sp>
      <p:sp>
        <p:nvSpPr>
          <p:cNvPr id="400397" name="Oval 13"/>
          <p:cNvSpPr>
            <a:spLocks noChangeArrowheads="1"/>
          </p:cNvSpPr>
          <p:nvPr/>
        </p:nvSpPr>
        <p:spPr bwMode="auto">
          <a:xfrm>
            <a:off x="7523163" y="4005263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10</a:t>
            </a:r>
          </a:p>
        </p:txBody>
      </p:sp>
      <p:sp>
        <p:nvSpPr>
          <p:cNvPr id="400398" name="Line 14"/>
          <p:cNvSpPr>
            <a:spLocks noChangeShapeType="1"/>
          </p:cNvSpPr>
          <p:nvPr/>
        </p:nvSpPr>
        <p:spPr bwMode="auto">
          <a:xfrm flipV="1">
            <a:off x="1258888" y="4797425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399" name="Line 15"/>
          <p:cNvSpPr>
            <a:spLocks noChangeShapeType="1"/>
          </p:cNvSpPr>
          <p:nvPr/>
        </p:nvSpPr>
        <p:spPr bwMode="auto">
          <a:xfrm flipV="1">
            <a:off x="1474788" y="5373688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0" name="Line 16"/>
          <p:cNvSpPr>
            <a:spLocks noChangeShapeType="1"/>
          </p:cNvSpPr>
          <p:nvPr/>
        </p:nvSpPr>
        <p:spPr bwMode="auto">
          <a:xfrm flipV="1">
            <a:off x="1619250" y="4005263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1" name="Line 17"/>
          <p:cNvSpPr>
            <a:spLocks noChangeShapeType="1"/>
          </p:cNvSpPr>
          <p:nvPr/>
        </p:nvSpPr>
        <p:spPr bwMode="auto">
          <a:xfrm>
            <a:off x="2770188" y="5445125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2" name="Line 18"/>
          <p:cNvSpPr>
            <a:spLocks noChangeShapeType="1"/>
          </p:cNvSpPr>
          <p:nvPr/>
        </p:nvSpPr>
        <p:spPr bwMode="auto">
          <a:xfrm>
            <a:off x="2843213" y="5229225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3" name="Line 19"/>
          <p:cNvSpPr>
            <a:spLocks noChangeShapeType="1"/>
          </p:cNvSpPr>
          <p:nvPr/>
        </p:nvSpPr>
        <p:spPr bwMode="auto">
          <a:xfrm flipV="1">
            <a:off x="3995738" y="6094413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4" name="Line 20"/>
          <p:cNvSpPr>
            <a:spLocks noChangeShapeType="1"/>
          </p:cNvSpPr>
          <p:nvPr/>
        </p:nvSpPr>
        <p:spPr bwMode="auto">
          <a:xfrm>
            <a:off x="3275013" y="4149725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5" name="Line 21"/>
          <p:cNvSpPr>
            <a:spLocks noChangeShapeType="1"/>
          </p:cNvSpPr>
          <p:nvPr/>
        </p:nvSpPr>
        <p:spPr bwMode="auto">
          <a:xfrm flipV="1">
            <a:off x="3346450" y="3860800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6" name="Line 22"/>
          <p:cNvSpPr>
            <a:spLocks noChangeShapeType="1"/>
          </p:cNvSpPr>
          <p:nvPr/>
        </p:nvSpPr>
        <p:spPr bwMode="auto">
          <a:xfrm flipV="1">
            <a:off x="4498975" y="4797425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7" name="Line 23"/>
          <p:cNvSpPr>
            <a:spLocks noChangeShapeType="1"/>
          </p:cNvSpPr>
          <p:nvPr/>
        </p:nvSpPr>
        <p:spPr bwMode="auto">
          <a:xfrm flipV="1">
            <a:off x="5507038" y="5013325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8" name="Line 24"/>
          <p:cNvSpPr>
            <a:spLocks noChangeShapeType="1"/>
          </p:cNvSpPr>
          <p:nvPr/>
        </p:nvSpPr>
        <p:spPr bwMode="auto">
          <a:xfrm>
            <a:off x="5146675" y="4005263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09" name="Line 25"/>
          <p:cNvSpPr>
            <a:spLocks noChangeShapeType="1"/>
          </p:cNvSpPr>
          <p:nvPr/>
        </p:nvSpPr>
        <p:spPr bwMode="auto">
          <a:xfrm flipH="1">
            <a:off x="3851275" y="5086350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10" name="Line 26"/>
          <p:cNvSpPr>
            <a:spLocks noChangeShapeType="1"/>
          </p:cNvSpPr>
          <p:nvPr/>
        </p:nvSpPr>
        <p:spPr bwMode="auto">
          <a:xfrm flipV="1">
            <a:off x="6659563" y="4365625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11" name="Oval 27"/>
          <p:cNvSpPr>
            <a:spLocks noChangeArrowheads="1"/>
          </p:cNvSpPr>
          <p:nvPr/>
        </p:nvSpPr>
        <p:spPr bwMode="auto">
          <a:xfrm>
            <a:off x="7596188" y="5445125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11</a:t>
            </a:r>
          </a:p>
        </p:txBody>
      </p:sp>
      <p:sp>
        <p:nvSpPr>
          <p:cNvPr id="400412" name="Line 28"/>
          <p:cNvSpPr>
            <a:spLocks noChangeShapeType="1"/>
          </p:cNvSpPr>
          <p:nvPr/>
        </p:nvSpPr>
        <p:spPr bwMode="auto">
          <a:xfrm>
            <a:off x="6588125" y="4941888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0413" name="Text Box 29"/>
          <p:cNvSpPr txBox="1">
            <a:spLocks noChangeArrowheads="1"/>
          </p:cNvSpPr>
          <p:nvPr/>
        </p:nvSpPr>
        <p:spPr bwMode="auto">
          <a:xfrm>
            <a:off x="900113" y="49403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14" name="Text Box 30"/>
          <p:cNvSpPr txBox="1">
            <a:spLocks noChangeArrowheads="1"/>
          </p:cNvSpPr>
          <p:nvPr/>
        </p:nvSpPr>
        <p:spPr bwMode="auto">
          <a:xfrm>
            <a:off x="1979613" y="55895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0415" name="Text Box 31"/>
          <p:cNvSpPr txBox="1">
            <a:spLocks noChangeArrowheads="1"/>
          </p:cNvSpPr>
          <p:nvPr/>
        </p:nvSpPr>
        <p:spPr bwMode="auto">
          <a:xfrm>
            <a:off x="2051050" y="3716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16" name="Text Box 32"/>
          <p:cNvSpPr txBox="1">
            <a:spLocks noChangeArrowheads="1"/>
          </p:cNvSpPr>
          <p:nvPr/>
        </p:nvSpPr>
        <p:spPr bwMode="auto">
          <a:xfrm>
            <a:off x="2843213" y="57324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00417" name="Text Box 33"/>
          <p:cNvSpPr txBox="1">
            <a:spLocks noChangeArrowheads="1"/>
          </p:cNvSpPr>
          <p:nvPr/>
        </p:nvSpPr>
        <p:spPr bwMode="auto">
          <a:xfrm>
            <a:off x="3276600" y="50133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00418" name="Text Box 34"/>
          <p:cNvSpPr txBox="1">
            <a:spLocks noChangeArrowheads="1"/>
          </p:cNvSpPr>
          <p:nvPr/>
        </p:nvSpPr>
        <p:spPr bwMode="auto">
          <a:xfrm>
            <a:off x="3779838" y="3429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0419" name="Text Box 35"/>
          <p:cNvSpPr txBox="1">
            <a:spLocks noChangeArrowheads="1"/>
          </p:cNvSpPr>
          <p:nvPr/>
        </p:nvSpPr>
        <p:spPr bwMode="auto">
          <a:xfrm>
            <a:off x="3348038" y="43656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20" name="Text Box 36"/>
          <p:cNvSpPr txBox="1">
            <a:spLocks noChangeArrowheads="1"/>
          </p:cNvSpPr>
          <p:nvPr/>
        </p:nvSpPr>
        <p:spPr bwMode="auto">
          <a:xfrm>
            <a:off x="5003800" y="4437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21" name="Text Box 37"/>
          <p:cNvSpPr txBox="1">
            <a:spLocks noChangeArrowheads="1"/>
          </p:cNvSpPr>
          <p:nvPr/>
        </p:nvSpPr>
        <p:spPr bwMode="auto">
          <a:xfrm>
            <a:off x="5724525" y="3932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0422" name="Text Box 38"/>
          <p:cNvSpPr txBox="1">
            <a:spLocks noChangeArrowheads="1"/>
          </p:cNvSpPr>
          <p:nvPr/>
        </p:nvSpPr>
        <p:spPr bwMode="auto">
          <a:xfrm>
            <a:off x="4427538" y="61658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23" name="Text Box 39"/>
          <p:cNvSpPr txBox="1">
            <a:spLocks noChangeArrowheads="1"/>
          </p:cNvSpPr>
          <p:nvPr/>
        </p:nvSpPr>
        <p:spPr bwMode="auto">
          <a:xfrm>
            <a:off x="5940425" y="5445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0424" name="Text Box 40"/>
          <p:cNvSpPr txBox="1">
            <a:spLocks noChangeArrowheads="1"/>
          </p:cNvSpPr>
          <p:nvPr/>
        </p:nvSpPr>
        <p:spPr bwMode="auto">
          <a:xfrm>
            <a:off x="6877050" y="40052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25" name="Text Box 41"/>
          <p:cNvSpPr txBox="1">
            <a:spLocks noChangeArrowheads="1"/>
          </p:cNvSpPr>
          <p:nvPr/>
        </p:nvSpPr>
        <p:spPr bwMode="auto">
          <a:xfrm>
            <a:off x="7019925" y="48688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0426" name="Text Box 42"/>
          <p:cNvSpPr txBox="1">
            <a:spLocks noChangeArrowheads="1"/>
          </p:cNvSpPr>
          <p:nvPr/>
        </p:nvSpPr>
        <p:spPr bwMode="auto">
          <a:xfrm>
            <a:off x="4140200" y="5157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0427" name="Text Box 43"/>
          <p:cNvSpPr txBox="1">
            <a:spLocks noChangeArrowheads="1"/>
          </p:cNvSpPr>
          <p:nvPr/>
        </p:nvSpPr>
        <p:spPr bwMode="auto">
          <a:xfrm>
            <a:off x="4427984" y="2636863"/>
            <a:ext cx="3752850" cy="4857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FF0000"/>
                </a:solidFill>
              </a:rPr>
              <a:t>Test auf DAG-Eigenschaft</a:t>
            </a:r>
          </a:p>
        </p:txBody>
      </p:sp>
      <p:sp>
        <p:nvSpPr>
          <p:cNvPr id="400428" name="Line 44"/>
          <p:cNvSpPr>
            <a:spLocks noChangeShapeType="1"/>
          </p:cNvSpPr>
          <p:nvPr/>
        </p:nvSpPr>
        <p:spPr bwMode="auto">
          <a:xfrm flipH="1" flipV="1">
            <a:off x="4427984" y="1628800"/>
            <a:ext cx="649287" cy="1008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40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27" grpId="0" animBg="1"/>
      <p:bldP spid="40042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E9DD-F63F-4E45-8788-BAC7028C45DF}" type="slidenum">
              <a:rPr lang="de-DE"/>
              <a:pPr/>
              <a:t>22</a:t>
            </a:fld>
            <a:endParaRPr lang="de-DE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 in DAGs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de-DE">
                <a:solidFill>
                  <a:schemeClr val="accent2"/>
                </a:solidFill>
              </a:rPr>
              <a:t>DAG-Strategie:</a:t>
            </a:r>
          </a:p>
          <a:p>
            <a:pPr marL="609600" indent="-609600">
              <a:buFontTx/>
              <a:buAutoNum type="arabicPeriod"/>
            </a:pPr>
            <a:r>
              <a:rPr lang="de-DE"/>
              <a:t>Topologische Sortierung der Knoten</a:t>
            </a:r>
            <a:br>
              <a:rPr lang="de-DE"/>
            </a:br>
            <a:r>
              <a:rPr lang="de-DE"/>
              <a:t>Laufzeit </a:t>
            </a:r>
            <a:r>
              <a:rPr lang="de-DE">
                <a:solidFill>
                  <a:schemeClr val="hlink"/>
                </a:solidFill>
              </a:rPr>
              <a:t>O(n+m)</a:t>
            </a:r>
          </a:p>
          <a:p>
            <a:pPr marL="609600" indent="-609600">
              <a:buFontTx/>
              <a:buAutoNum type="arabicPeriod"/>
            </a:pPr>
            <a:r>
              <a:rPr lang="de-DE"/>
              <a:t>Aktualisierung der Distanzen gemäß der topologischen Sortierung</a:t>
            </a:r>
            <a:br>
              <a:rPr lang="de-DE"/>
            </a:br>
            <a:r>
              <a:rPr lang="de-DE"/>
              <a:t>Laufzeit </a:t>
            </a:r>
            <a:r>
              <a:rPr lang="de-DE">
                <a:solidFill>
                  <a:schemeClr val="hlink"/>
                </a:solidFill>
              </a:rPr>
              <a:t>O(n+m)</a:t>
            </a:r>
          </a:p>
          <a:p>
            <a:pPr marL="609600" indent="-609600">
              <a:buFontTx/>
              <a:buAutoNum type="arabicPeriod"/>
            </a:pPr>
            <a:endParaRPr lang="de-DE" sz="1800">
              <a:solidFill>
                <a:schemeClr val="hlink"/>
              </a:solidFill>
            </a:endParaRPr>
          </a:p>
          <a:p>
            <a:pPr marL="609600" indent="-609600">
              <a:buFontTx/>
              <a:buNone/>
            </a:pPr>
            <a:r>
              <a:rPr lang="de-DE"/>
              <a:t>Insgesamt Laufzeit </a:t>
            </a:r>
            <a:r>
              <a:rPr lang="de-DE">
                <a:solidFill>
                  <a:schemeClr val="hlink"/>
                </a:solidFill>
              </a:rPr>
              <a:t>O(n+m).</a:t>
            </a:r>
          </a:p>
          <a:p>
            <a:pPr marL="609600" indent="-609600">
              <a:buFontTx/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812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E938-638B-B84A-9164-190DC20B0738}" type="slidenum">
              <a:rPr lang="de-DE"/>
              <a:pPr/>
              <a:t>23</a:t>
            </a:fld>
            <a:endParaRPr lang="de-DE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Dijkstras Algorithmus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708525"/>
          </a:xfrm>
        </p:spPr>
        <p:txBody>
          <a:bodyPr/>
          <a:lstStyle/>
          <a:p>
            <a:pPr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Nächster Schritt:</a:t>
            </a:r>
            <a:r>
              <a:rPr lang="de-DE" sz="2800" dirty="0"/>
              <a:t> Kürzeste Wege für beliebige Graphen mit positiven Kanten.</a:t>
            </a:r>
          </a:p>
          <a:p>
            <a:pPr>
              <a:buFontTx/>
              <a:buNone/>
            </a:pPr>
            <a:endParaRPr lang="de-DE" sz="1400" dirty="0"/>
          </a:p>
          <a:p>
            <a:pPr>
              <a:buFontTx/>
              <a:buNone/>
            </a:pPr>
            <a:r>
              <a:rPr lang="de-DE" sz="2800" dirty="0">
                <a:solidFill>
                  <a:srgbClr val="FF0000"/>
                </a:solidFill>
              </a:rPr>
              <a:t>Problem:</a:t>
            </a:r>
            <a:r>
              <a:rPr lang="de-DE" sz="2800" dirty="0"/>
              <a:t> besuche Knoten eines kürzesten Weges in richtiger Reihenfolge</a:t>
            </a:r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endParaRPr lang="de-DE" sz="2800" dirty="0"/>
          </a:p>
          <a:p>
            <a:pPr>
              <a:buFontTx/>
              <a:buNone/>
            </a:pPr>
            <a:r>
              <a:rPr lang="de-DE" sz="2800" dirty="0">
                <a:solidFill>
                  <a:schemeClr val="hlink"/>
                </a:solidFill>
              </a:rPr>
              <a:t>Lösung:</a:t>
            </a:r>
            <a:r>
              <a:rPr lang="de-DE" sz="2800" dirty="0"/>
              <a:t> besuche Knoten in der Reihenfolge der kürzesten Distanz zur Quelle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</a:p>
        </p:txBody>
      </p:sp>
      <p:sp>
        <p:nvSpPr>
          <p:cNvPr id="401412" name="Oval 4"/>
          <p:cNvSpPr>
            <a:spLocks noChangeArrowheads="1"/>
          </p:cNvSpPr>
          <p:nvPr/>
        </p:nvSpPr>
        <p:spPr bwMode="auto">
          <a:xfrm>
            <a:off x="1187450" y="3644330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401413" name="Oval 5"/>
          <p:cNvSpPr>
            <a:spLocks noChangeArrowheads="1"/>
          </p:cNvSpPr>
          <p:nvPr/>
        </p:nvSpPr>
        <p:spPr bwMode="auto">
          <a:xfrm>
            <a:off x="2700338" y="364433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1</a:t>
            </a:r>
          </a:p>
        </p:txBody>
      </p:sp>
      <p:sp>
        <p:nvSpPr>
          <p:cNvPr id="401414" name="Oval 6"/>
          <p:cNvSpPr>
            <a:spLocks noChangeArrowheads="1"/>
          </p:cNvSpPr>
          <p:nvPr/>
        </p:nvSpPr>
        <p:spPr bwMode="auto">
          <a:xfrm>
            <a:off x="4211638" y="364433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2</a:t>
            </a:r>
          </a:p>
        </p:txBody>
      </p:sp>
      <p:sp>
        <p:nvSpPr>
          <p:cNvPr id="401415" name="Oval 7"/>
          <p:cNvSpPr>
            <a:spLocks noChangeArrowheads="1"/>
          </p:cNvSpPr>
          <p:nvPr/>
        </p:nvSpPr>
        <p:spPr bwMode="auto">
          <a:xfrm>
            <a:off x="5724525" y="3644330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3</a:t>
            </a:r>
          </a:p>
        </p:txBody>
      </p:sp>
      <p:sp>
        <p:nvSpPr>
          <p:cNvPr id="401416" name="Oval 8"/>
          <p:cNvSpPr>
            <a:spLocks noChangeArrowheads="1"/>
          </p:cNvSpPr>
          <p:nvPr/>
        </p:nvSpPr>
        <p:spPr bwMode="auto">
          <a:xfrm>
            <a:off x="7237413" y="364433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d</a:t>
            </a:r>
            <a:r>
              <a:rPr lang="de-DE" baseline="-25000"/>
              <a:t>4</a:t>
            </a:r>
          </a:p>
        </p:txBody>
      </p:sp>
      <p:sp>
        <p:nvSpPr>
          <p:cNvPr id="401417" name="Text Box 9"/>
          <p:cNvSpPr txBox="1">
            <a:spLocks noChangeArrowheads="1"/>
          </p:cNvSpPr>
          <p:nvPr/>
        </p:nvSpPr>
        <p:spPr bwMode="auto">
          <a:xfrm>
            <a:off x="755650" y="364433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  <p:sp>
        <p:nvSpPr>
          <p:cNvPr id="401418" name="Text Box 10"/>
          <p:cNvSpPr txBox="1">
            <a:spLocks noChangeArrowheads="1"/>
          </p:cNvSpPr>
          <p:nvPr/>
        </p:nvSpPr>
        <p:spPr bwMode="auto">
          <a:xfrm>
            <a:off x="7885113" y="364433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v</a:t>
            </a:r>
          </a:p>
        </p:txBody>
      </p:sp>
      <p:sp>
        <p:nvSpPr>
          <p:cNvPr id="401419" name="Line 11"/>
          <p:cNvSpPr>
            <a:spLocks noChangeShapeType="1"/>
          </p:cNvSpPr>
          <p:nvPr/>
        </p:nvSpPr>
        <p:spPr bwMode="auto">
          <a:xfrm>
            <a:off x="1692275" y="3860230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1420" name="Line 12"/>
          <p:cNvSpPr>
            <a:spLocks noChangeShapeType="1"/>
          </p:cNvSpPr>
          <p:nvPr/>
        </p:nvSpPr>
        <p:spPr bwMode="auto">
          <a:xfrm>
            <a:off x="3203575" y="3860230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1421" name="Line 13"/>
          <p:cNvSpPr>
            <a:spLocks noChangeShapeType="1"/>
          </p:cNvSpPr>
          <p:nvPr/>
        </p:nvSpPr>
        <p:spPr bwMode="auto">
          <a:xfrm>
            <a:off x="4716463" y="386023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1422" name="Line 14"/>
          <p:cNvSpPr>
            <a:spLocks noChangeShapeType="1"/>
          </p:cNvSpPr>
          <p:nvPr/>
        </p:nvSpPr>
        <p:spPr bwMode="auto">
          <a:xfrm>
            <a:off x="6229350" y="3860230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1424" name="Text Box 16"/>
          <p:cNvSpPr txBox="1">
            <a:spLocks noChangeArrowheads="1"/>
          </p:cNvSpPr>
          <p:nvPr/>
        </p:nvSpPr>
        <p:spPr bwMode="auto">
          <a:xfrm>
            <a:off x="4716463" y="3356992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w</a:t>
            </a:r>
          </a:p>
        </p:txBody>
      </p:sp>
      <p:sp>
        <p:nvSpPr>
          <p:cNvPr id="3" name="Rechteck 2"/>
          <p:cNvSpPr/>
          <p:nvPr/>
        </p:nvSpPr>
        <p:spPr>
          <a:xfrm>
            <a:off x="2267744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 err="1">
                <a:solidFill>
                  <a:srgbClr val="0000FF"/>
                </a:solidFill>
              </a:rPr>
              <a:t>Edsger</a:t>
            </a:r>
            <a:r>
              <a:rPr lang="de-DE" sz="1200" dirty="0">
                <a:solidFill>
                  <a:srgbClr val="0000FF"/>
                </a:solidFill>
              </a:rPr>
              <a:t> W. Dijkstra: A </a:t>
            </a:r>
            <a:r>
              <a:rPr lang="de-DE" sz="1200" dirty="0" err="1">
                <a:solidFill>
                  <a:srgbClr val="0000FF"/>
                </a:solidFill>
              </a:rPr>
              <a:t>note</a:t>
            </a:r>
            <a:r>
              <a:rPr lang="de-DE" sz="1200" dirty="0">
                <a:solidFill>
                  <a:srgbClr val="0000FF"/>
                </a:solidFill>
              </a:rPr>
              <a:t> on </a:t>
            </a:r>
            <a:r>
              <a:rPr lang="de-DE" sz="1200" dirty="0" err="1">
                <a:solidFill>
                  <a:srgbClr val="0000FF"/>
                </a:solidFill>
              </a:rPr>
              <a:t>two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problems</a:t>
            </a:r>
            <a:r>
              <a:rPr lang="de-DE" sz="1200" dirty="0">
                <a:solidFill>
                  <a:srgbClr val="0000FF"/>
                </a:solidFill>
              </a:rPr>
              <a:t> in </a:t>
            </a:r>
            <a:r>
              <a:rPr lang="de-DE" sz="1200" dirty="0" err="1">
                <a:solidFill>
                  <a:srgbClr val="0000FF"/>
                </a:solidFill>
              </a:rPr>
              <a:t>connexion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with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graphs</a:t>
            </a:r>
            <a:r>
              <a:rPr lang="de-DE" sz="1200" dirty="0">
                <a:solidFill>
                  <a:srgbClr val="0000FF"/>
                </a:solidFill>
              </a:rPr>
              <a:t>. In: Numerische Mathematik. 1, S. 269–271, </a:t>
            </a:r>
            <a:r>
              <a:rPr lang="de-DE" sz="1200" b="1" dirty="0">
                <a:solidFill>
                  <a:srgbClr val="FF0000"/>
                </a:solidFill>
              </a:rPr>
              <a:t>1959</a:t>
            </a:r>
          </a:p>
        </p:txBody>
      </p:sp>
    </p:spTree>
    <p:extLst>
      <p:ext uri="{BB962C8B-B14F-4D97-AF65-F5344CB8AC3E}">
        <p14:creationId xmlns:p14="http://schemas.microsoft.com/office/powerpoint/2010/main" val="158279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7E8CF-37CE-CC4A-BAB9-C7E856E79937}" type="slidenum">
              <a:rPr lang="de-DE"/>
              <a:pPr/>
              <a:t>24</a:t>
            </a:fld>
            <a:endParaRPr lang="de-DE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Dijkstras Algorithmus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147248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Am Anfang, setze </a:t>
            </a:r>
            <a:r>
              <a:rPr lang="de-DE" dirty="0">
                <a:solidFill>
                  <a:schemeClr val="hlink"/>
                </a:solidFill>
              </a:rPr>
              <a:t>d(s):=0</a:t>
            </a:r>
            <a:r>
              <a:rPr lang="de-DE" dirty="0"/>
              <a:t> und </a:t>
            </a:r>
            <a:r>
              <a:rPr lang="de-DE" dirty="0">
                <a:solidFill>
                  <a:schemeClr val="hlink"/>
                </a:solidFill>
              </a:rPr>
              <a:t>d(v):=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dirty="0"/>
              <a:t> für alle Knoten. Füge </a:t>
            </a:r>
            <a:r>
              <a:rPr lang="de-DE" dirty="0">
                <a:solidFill>
                  <a:schemeClr val="hlink"/>
                </a:solidFill>
              </a:rPr>
              <a:t>s</a:t>
            </a:r>
            <a:r>
              <a:rPr lang="de-DE" dirty="0"/>
              <a:t> in </a:t>
            </a:r>
            <a:r>
              <a:rPr lang="de-DE" dirty="0">
                <a:solidFill>
                  <a:srgbClr val="0409FF"/>
                </a:solidFill>
              </a:rPr>
              <a:t>Prioritätswarteschlange</a:t>
            </a:r>
            <a:r>
              <a:rPr lang="de-DE" dirty="0"/>
              <a:t> </a:t>
            </a:r>
            <a:r>
              <a:rPr lang="de-DE" dirty="0" err="1">
                <a:solidFill>
                  <a:schemeClr val="hlink"/>
                </a:solidFill>
              </a:rPr>
              <a:t>q</a:t>
            </a:r>
            <a:r>
              <a:rPr lang="de-DE" dirty="0"/>
              <a:t> ein, wobei die Prioritäten in </a:t>
            </a:r>
            <a:r>
              <a:rPr lang="de-DE" dirty="0" err="1">
                <a:solidFill>
                  <a:schemeClr val="hlink"/>
                </a:solidFill>
              </a:rPr>
              <a:t>q</a:t>
            </a:r>
            <a:r>
              <a:rPr lang="de-DE" dirty="0"/>
              <a:t> </a:t>
            </a:r>
            <a:r>
              <a:rPr lang="de-DE" dirty="0">
                <a:solidFill>
                  <a:srgbClr val="0409FF"/>
                </a:solidFill>
              </a:rPr>
              <a:t>gemäß der aktuellen Distanzen </a:t>
            </a:r>
            <a:r>
              <a:rPr lang="de-DE" dirty="0">
                <a:solidFill>
                  <a:schemeClr val="hlink"/>
                </a:solidFill>
              </a:rPr>
              <a:t>d(v)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dirty="0"/>
              <a:t> zu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dirty="0"/>
              <a:t> definiert sind.</a:t>
            </a:r>
          </a:p>
          <a:p>
            <a:pPr>
              <a:lnSpc>
                <a:spcPct val="90000"/>
              </a:lnSpc>
            </a:pPr>
            <a:r>
              <a:rPr lang="de-DE" dirty="0"/>
              <a:t>Wiederhole, bis </a:t>
            </a:r>
            <a:r>
              <a:rPr lang="de-DE" dirty="0" err="1">
                <a:solidFill>
                  <a:schemeClr val="hlink"/>
                </a:solidFill>
              </a:rPr>
              <a:t>q</a:t>
            </a:r>
            <a:r>
              <a:rPr lang="de-DE" dirty="0"/>
              <a:t> leer:</a:t>
            </a:r>
          </a:p>
          <a:p>
            <a:pPr lvl="1">
              <a:lnSpc>
                <a:spcPct val="90000"/>
              </a:lnSpc>
            </a:pPr>
            <a:r>
              <a:rPr lang="de-DE" dirty="0"/>
              <a:t>Entferne mittels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deleteMin</a:t>
            </a:r>
            <a:r>
              <a:rPr lang="de-DE" dirty="0"/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dirty="0"/>
              <a:t>) aus </a:t>
            </a:r>
            <a:r>
              <a:rPr lang="de-DE" dirty="0" err="1">
                <a:solidFill>
                  <a:schemeClr val="hlink"/>
                </a:solidFill>
              </a:rPr>
              <a:t>q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den Knoten </a:t>
            </a:r>
            <a:r>
              <a:rPr lang="de-DE" dirty="0" err="1">
                <a:solidFill>
                  <a:schemeClr val="hlink"/>
                </a:solidFill>
              </a:rPr>
              <a:t>u</a:t>
            </a:r>
            <a:r>
              <a:rPr lang="de-DE" dirty="0"/>
              <a:t> mit niedrigstem </a:t>
            </a:r>
            <a:r>
              <a:rPr lang="de-DE" dirty="0">
                <a:solidFill>
                  <a:schemeClr val="hlink"/>
                </a:solidFill>
              </a:rPr>
              <a:t>d(</a:t>
            </a:r>
            <a:r>
              <a:rPr lang="de-DE" dirty="0" err="1">
                <a:solidFill>
                  <a:schemeClr val="hlink"/>
                </a:solidFill>
              </a:rPr>
              <a:t>u</a:t>
            </a:r>
            <a:r>
              <a:rPr lang="de-DE" dirty="0">
                <a:solidFill>
                  <a:schemeClr val="hlink"/>
                </a:solidFill>
              </a:rPr>
              <a:t>)</a:t>
            </a:r>
            <a:endParaRPr lang="de-DE" dirty="0"/>
          </a:p>
          <a:p>
            <a:pPr lvl="1">
              <a:lnSpc>
                <a:spcPct val="90000"/>
              </a:lnSpc>
            </a:pPr>
            <a:r>
              <a:rPr lang="de-DE" dirty="0"/>
              <a:t>Für alle </a:t>
            </a:r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u</a:t>
            </a:r>
            <a:r>
              <a:rPr lang="de-DE" dirty="0">
                <a:solidFill>
                  <a:schemeClr val="hlink"/>
                </a:solidFill>
              </a:rPr>
              <a:t>, v)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E, </a:t>
            </a:r>
            <a:r>
              <a:rPr lang="de-DE" dirty="0"/>
              <a:t>setze </a:t>
            </a:r>
            <a:r>
              <a:rPr lang="de-DE" dirty="0">
                <a:solidFill>
                  <a:schemeClr val="hlink"/>
                </a:solidFill>
              </a:rPr>
              <a:t>d(v) := min{d(v), d(</a:t>
            </a:r>
            <a:r>
              <a:rPr lang="de-DE" dirty="0" err="1">
                <a:solidFill>
                  <a:schemeClr val="hlink"/>
                </a:solidFill>
              </a:rPr>
              <a:t>u</a:t>
            </a:r>
            <a:r>
              <a:rPr lang="de-DE" dirty="0">
                <a:solidFill>
                  <a:schemeClr val="hlink"/>
                </a:solidFill>
              </a:rPr>
              <a:t>)+c(</a:t>
            </a:r>
            <a:r>
              <a:rPr lang="de-DE" dirty="0" err="1">
                <a:solidFill>
                  <a:schemeClr val="hlink"/>
                </a:solidFill>
              </a:rPr>
              <a:t>u,v</a:t>
            </a:r>
            <a:r>
              <a:rPr lang="de-DE" dirty="0">
                <a:solidFill>
                  <a:schemeClr val="hlink"/>
                </a:solidFill>
              </a:rPr>
              <a:t>)}</a:t>
            </a:r>
            <a:r>
              <a:rPr lang="de-DE" dirty="0"/>
              <a:t>. </a:t>
            </a:r>
          </a:p>
          <a:p>
            <a:pPr lvl="1">
              <a:lnSpc>
                <a:spcPct val="90000"/>
              </a:lnSpc>
            </a:pPr>
            <a:r>
              <a:rPr lang="de-DE" dirty="0"/>
              <a:t>Falls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noch nicht in </a:t>
            </a:r>
            <a:r>
              <a:rPr lang="de-DE" dirty="0" err="1">
                <a:solidFill>
                  <a:schemeClr val="hlink"/>
                </a:solidFill>
              </a:rPr>
              <a:t>q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war, 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dann füge </a:t>
            </a:r>
            <a:r>
              <a:rPr lang="de-DE" dirty="0">
                <a:solidFill>
                  <a:schemeClr val="hlink"/>
                </a:solidFill>
              </a:rPr>
              <a:t>v</a:t>
            </a:r>
            <a:r>
              <a:rPr lang="de-DE" dirty="0"/>
              <a:t> in </a:t>
            </a:r>
            <a:r>
              <a:rPr lang="de-DE" dirty="0" err="1">
                <a:solidFill>
                  <a:schemeClr val="hlink"/>
                </a:solidFill>
              </a:rPr>
              <a:t>q</a:t>
            </a:r>
            <a:r>
              <a:rPr lang="de-DE" dirty="0"/>
              <a:t> ein,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sonst verringere Kosten von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de-DE" dirty="0"/>
              <a:t> mit </a:t>
            </a:r>
            <a:r>
              <a:rPr lang="de-DE" dirty="0" err="1">
                <a:solidFill>
                  <a:srgbClr val="FF0000"/>
                </a:solidFill>
              </a:rPr>
              <a:t>decreaseKey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v,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q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𝛥</a:t>
            </a:r>
            <a:r>
              <a:rPr lang="de-DE" dirty="0"/>
              <a:t>), </a:t>
            </a:r>
            <a:br>
              <a:rPr lang="de-DE" dirty="0"/>
            </a:br>
            <a:r>
              <a:rPr lang="de-DE" dirty="0"/>
              <a:t>sofern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𝛥 &lt; 0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92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798C6-DC3F-964D-A7C7-BA5F15D254E5}" type="slidenum">
              <a:rPr lang="de-DE"/>
              <a:pPr/>
              <a:t>25</a:t>
            </a:fld>
            <a:endParaRPr lang="de-DE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Dijkstras Algorithmus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3200" dirty="0"/>
              <a:t>Beispiel: (      : aktuell,      : fertig)</a:t>
            </a:r>
          </a:p>
        </p:txBody>
      </p:sp>
      <p:sp>
        <p:nvSpPr>
          <p:cNvPr id="404484" name="Oval 4"/>
          <p:cNvSpPr>
            <a:spLocks noChangeArrowheads="1"/>
          </p:cNvSpPr>
          <p:nvPr/>
        </p:nvSpPr>
        <p:spPr bwMode="auto">
          <a:xfrm>
            <a:off x="1474788" y="436386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404485" name="Oval 5"/>
          <p:cNvSpPr>
            <a:spLocks noChangeArrowheads="1"/>
          </p:cNvSpPr>
          <p:nvPr/>
        </p:nvSpPr>
        <p:spPr bwMode="auto">
          <a:xfrm>
            <a:off x="1692275" y="3068464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86" name="Oval 6"/>
          <p:cNvSpPr>
            <a:spLocks noChangeArrowheads="1"/>
          </p:cNvSpPr>
          <p:nvPr/>
        </p:nvSpPr>
        <p:spPr bwMode="auto">
          <a:xfrm>
            <a:off x="2843213" y="378760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87" name="Oval 7"/>
          <p:cNvSpPr>
            <a:spLocks noChangeArrowheads="1"/>
          </p:cNvSpPr>
          <p:nvPr/>
        </p:nvSpPr>
        <p:spPr bwMode="auto">
          <a:xfrm>
            <a:off x="3995738" y="472422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88" name="Oval 8"/>
          <p:cNvSpPr>
            <a:spLocks noChangeArrowheads="1"/>
          </p:cNvSpPr>
          <p:nvPr/>
        </p:nvSpPr>
        <p:spPr bwMode="auto">
          <a:xfrm>
            <a:off x="4500563" y="335580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89" name="Oval 9"/>
          <p:cNvSpPr>
            <a:spLocks noChangeArrowheads="1"/>
          </p:cNvSpPr>
          <p:nvPr/>
        </p:nvSpPr>
        <p:spPr bwMode="auto">
          <a:xfrm>
            <a:off x="5580063" y="450832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90" name="Oval 10"/>
          <p:cNvSpPr>
            <a:spLocks noChangeArrowheads="1"/>
          </p:cNvSpPr>
          <p:nvPr/>
        </p:nvSpPr>
        <p:spPr bwMode="auto">
          <a:xfrm>
            <a:off x="3348038" y="2492201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91" name="Oval 11"/>
          <p:cNvSpPr>
            <a:spLocks noChangeArrowheads="1"/>
          </p:cNvSpPr>
          <p:nvPr/>
        </p:nvSpPr>
        <p:spPr bwMode="auto">
          <a:xfrm>
            <a:off x="5148263" y="2419176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92" name="Oval 12"/>
          <p:cNvSpPr>
            <a:spLocks noChangeArrowheads="1"/>
          </p:cNvSpPr>
          <p:nvPr/>
        </p:nvSpPr>
        <p:spPr bwMode="auto">
          <a:xfrm>
            <a:off x="6659563" y="3284364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404494" name="Line 14"/>
          <p:cNvSpPr>
            <a:spLocks noChangeShapeType="1"/>
          </p:cNvSpPr>
          <p:nvPr/>
        </p:nvSpPr>
        <p:spPr bwMode="auto">
          <a:xfrm flipV="1">
            <a:off x="1763713" y="3571701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495" name="Line 15"/>
          <p:cNvSpPr>
            <a:spLocks noChangeShapeType="1"/>
          </p:cNvSpPr>
          <p:nvPr/>
        </p:nvSpPr>
        <p:spPr bwMode="auto">
          <a:xfrm flipV="1">
            <a:off x="1979613" y="4147964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496" name="Line 16"/>
          <p:cNvSpPr>
            <a:spLocks noChangeShapeType="1"/>
          </p:cNvSpPr>
          <p:nvPr/>
        </p:nvSpPr>
        <p:spPr bwMode="auto">
          <a:xfrm flipV="1">
            <a:off x="2124075" y="2779539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497" name="Line 17"/>
          <p:cNvSpPr>
            <a:spLocks noChangeShapeType="1"/>
          </p:cNvSpPr>
          <p:nvPr/>
        </p:nvSpPr>
        <p:spPr bwMode="auto">
          <a:xfrm>
            <a:off x="3275013" y="4219401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498" name="Line 18"/>
          <p:cNvSpPr>
            <a:spLocks noChangeShapeType="1"/>
          </p:cNvSpPr>
          <p:nvPr/>
        </p:nvSpPr>
        <p:spPr bwMode="auto">
          <a:xfrm>
            <a:off x="3348038" y="4003501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499" name="Line 19"/>
          <p:cNvSpPr>
            <a:spLocks noChangeShapeType="1"/>
          </p:cNvSpPr>
          <p:nvPr/>
        </p:nvSpPr>
        <p:spPr bwMode="auto">
          <a:xfrm flipV="1">
            <a:off x="4500563" y="4868689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0" name="Line 20"/>
          <p:cNvSpPr>
            <a:spLocks noChangeShapeType="1"/>
          </p:cNvSpPr>
          <p:nvPr/>
        </p:nvSpPr>
        <p:spPr bwMode="auto">
          <a:xfrm>
            <a:off x="3779838" y="2924001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1" name="Line 21"/>
          <p:cNvSpPr>
            <a:spLocks noChangeShapeType="1"/>
          </p:cNvSpPr>
          <p:nvPr/>
        </p:nvSpPr>
        <p:spPr bwMode="auto">
          <a:xfrm flipV="1">
            <a:off x="3851275" y="2635076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2" name="Line 22"/>
          <p:cNvSpPr>
            <a:spLocks noChangeShapeType="1"/>
          </p:cNvSpPr>
          <p:nvPr/>
        </p:nvSpPr>
        <p:spPr bwMode="auto">
          <a:xfrm flipV="1">
            <a:off x="5003800" y="3571701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3" name="Line 23"/>
          <p:cNvSpPr>
            <a:spLocks noChangeShapeType="1"/>
          </p:cNvSpPr>
          <p:nvPr/>
        </p:nvSpPr>
        <p:spPr bwMode="auto">
          <a:xfrm flipV="1">
            <a:off x="6011863" y="3787601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4" name="Line 24"/>
          <p:cNvSpPr>
            <a:spLocks noChangeShapeType="1"/>
          </p:cNvSpPr>
          <p:nvPr/>
        </p:nvSpPr>
        <p:spPr bwMode="auto">
          <a:xfrm>
            <a:off x="5651500" y="2779539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5" name="Line 25"/>
          <p:cNvSpPr>
            <a:spLocks noChangeShapeType="1"/>
          </p:cNvSpPr>
          <p:nvPr/>
        </p:nvSpPr>
        <p:spPr bwMode="auto">
          <a:xfrm flipH="1">
            <a:off x="4356100" y="3860626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09" name="Line 29"/>
          <p:cNvSpPr>
            <a:spLocks noChangeShapeType="1"/>
          </p:cNvSpPr>
          <p:nvPr/>
        </p:nvSpPr>
        <p:spPr bwMode="auto">
          <a:xfrm flipH="1" flipV="1">
            <a:off x="2197100" y="3355801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04511" name="Text Box 31"/>
          <p:cNvSpPr txBox="1">
            <a:spLocks noChangeArrowheads="1"/>
          </p:cNvSpPr>
          <p:nvPr/>
        </p:nvSpPr>
        <p:spPr bwMode="auto">
          <a:xfrm>
            <a:off x="1476375" y="371775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4512" name="Text Box 32"/>
          <p:cNvSpPr txBox="1">
            <a:spLocks noChangeArrowheads="1"/>
          </p:cNvSpPr>
          <p:nvPr/>
        </p:nvSpPr>
        <p:spPr bwMode="auto">
          <a:xfrm>
            <a:off x="2411413" y="44368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4513" name="Text Box 33"/>
          <p:cNvSpPr txBox="1">
            <a:spLocks noChangeArrowheads="1"/>
          </p:cNvSpPr>
          <p:nvPr/>
        </p:nvSpPr>
        <p:spPr bwMode="auto">
          <a:xfrm>
            <a:off x="2484438" y="24207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4514" name="Text Box 34"/>
          <p:cNvSpPr txBox="1">
            <a:spLocks noChangeArrowheads="1"/>
          </p:cNvSpPr>
          <p:nvPr/>
        </p:nvSpPr>
        <p:spPr bwMode="auto">
          <a:xfrm>
            <a:off x="4427538" y="22048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4515" name="Text Box 35"/>
          <p:cNvSpPr txBox="1">
            <a:spLocks noChangeArrowheads="1"/>
          </p:cNvSpPr>
          <p:nvPr/>
        </p:nvSpPr>
        <p:spPr bwMode="auto">
          <a:xfrm>
            <a:off x="6227763" y="26366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4516" name="Text Box 36"/>
          <p:cNvSpPr txBox="1">
            <a:spLocks noChangeArrowheads="1"/>
          </p:cNvSpPr>
          <p:nvPr/>
        </p:nvSpPr>
        <p:spPr bwMode="auto">
          <a:xfrm>
            <a:off x="6516688" y="414955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404517" name="Text Box 37"/>
          <p:cNvSpPr txBox="1">
            <a:spLocks noChangeArrowheads="1"/>
          </p:cNvSpPr>
          <p:nvPr/>
        </p:nvSpPr>
        <p:spPr bwMode="auto">
          <a:xfrm>
            <a:off x="3348038" y="458135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04518" name="Text Box 38"/>
          <p:cNvSpPr txBox="1">
            <a:spLocks noChangeArrowheads="1"/>
          </p:cNvSpPr>
          <p:nvPr/>
        </p:nvSpPr>
        <p:spPr bwMode="auto">
          <a:xfrm>
            <a:off x="5003800" y="494171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4519" name="Text Box 39"/>
          <p:cNvSpPr txBox="1">
            <a:spLocks noChangeArrowheads="1"/>
          </p:cNvSpPr>
          <p:nvPr/>
        </p:nvSpPr>
        <p:spPr bwMode="auto">
          <a:xfrm>
            <a:off x="4140200" y="28525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4520" name="Text Box 40"/>
          <p:cNvSpPr txBox="1">
            <a:spLocks noChangeArrowheads="1"/>
          </p:cNvSpPr>
          <p:nvPr/>
        </p:nvSpPr>
        <p:spPr bwMode="auto">
          <a:xfrm>
            <a:off x="3203575" y="31414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404521" name="Text Box 41"/>
          <p:cNvSpPr txBox="1">
            <a:spLocks noChangeArrowheads="1"/>
          </p:cNvSpPr>
          <p:nvPr/>
        </p:nvSpPr>
        <p:spPr bwMode="auto">
          <a:xfrm>
            <a:off x="5580063" y="3212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4522" name="Text Box 42"/>
          <p:cNvSpPr txBox="1">
            <a:spLocks noChangeArrowheads="1"/>
          </p:cNvSpPr>
          <p:nvPr/>
        </p:nvSpPr>
        <p:spPr bwMode="auto">
          <a:xfrm>
            <a:off x="4859338" y="4076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404523" name="Text Box 43"/>
          <p:cNvSpPr txBox="1">
            <a:spLocks noChangeArrowheads="1"/>
          </p:cNvSpPr>
          <p:nvPr/>
        </p:nvSpPr>
        <p:spPr bwMode="auto">
          <a:xfrm>
            <a:off x="4211638" y="3789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404524" name="Text Box 44"/>
          <p:cNvSpPr txBox="1">
            <a:spLocks noChangeArrowheads="1"/>
          </p:cNvSpPr>
          <p:nvPr/>
        </p:nvSpPr>
        <p:spPr bwMode="auto">
          <a:xfrm>
            <a:off x="1763688" y="31414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404525" name="Text Box 45"/>
          <p:cNvSpPr txBox="1">
            <a:spLocks noChangeArrowheads="1"/>
          </p:cNvSpPr>
          <p:nvPr/>
        </p:nvSpPr>
        <p:spPr bwMode="auto">
          <a:xfrm>
            <a:off x="2916238" y="38610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404526" name="Text Box 46"/>
          <p:cNvSpPr txBox="1">
            <a:spLocks noChangeArrowheads="1"/>
          </p:cNvSpPr>
          <p:nvPr/>
        </p:nvSpPr>
        <p:spPr bwMode="auto">
          <a:xfrm>
            <a:off x="3419475" y="25464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404527" name="Text Box 47"/>
          <p:cNvSpPr txBox="1">
            <a:spLocks noChangeArrowheads="1"/>
          </p:cNvSpPr>
          <p:nvPr/>
        </p:nvSpPr>
        <p:spPr bwMode="auto">
          <a:xfrm>
            <a:off x="4572000" y="3429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404528" name="Text Box 48"/>
          <p:cNvSpPr txBox="1">
            <a:spLocks noChangeArrowheads="1"/>
          </p:cNvSpPr>
          <p:nvPr/>
        </p:nvSpPr>
        <p:spPr bwMode="auto">
          <a:xfrm>
            <a:off x="4067175" y="479715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404529" name="Text Box 49"/>
          <p:cNvSpPr txBox="1">
            <a:spLocks noChangeArrowheads="1"/>
          </p:cNvSpPr>
          <p:nvPr/>
        </p:nvSpPr>
        <p:spPr bwMode="auto">
          <a:xfrm>
            <a:off x="4572000" y="3422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404531" name="Text Box 51"/>
          <p:cNvSpPr txBox="1">
            <a:spLocks noChangeArrowheads="1"/>
          </p:cNvSpPr>
          <p:nvPr/>
        </p:nvSpPr>
        <p:spPr bwMode="auto">
          <a:xfrm>
            <a:off x="5219700" y="244948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404532" name="Text Box 52"/>
          <p:cNvSpPr txBox="1">
            <a:spLocks noChangeArrowheads="1"/>
          </p:cNvSpPr>
          <p:nvPr/>
        </p:nvSpPr>
        <p:spPr bwMode="auto">
          <a:xfrm>
            <a:off x="6732588" y="332680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404533" name="Text Box 53"/>
          <p:cNvSpPr txBox="1">
            <a:spLocks noChangeArrowheads="1"/>
          </p:cNvSpPr>
          <p:nvPr/>
        </p:nvSpPr>
        <p:spPr bwMode="auto">
          <a:xfrm>
            <a:off x="5651500" y="458112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404534" name="Oval 54"/>
          <p:cNvSpPr>
            <a:spLocks noChangeArrowheads="1"/>
          </p:cNvSpPr>
          <p:nvPr/>
        </p:nvSpPr>
        <p:spPr bwMode="auto">
          <a:xfrm>
            <a:off x="2135215" y="1318540"/>
            <a:ext cx="431800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4535" name="Oval 55"/>
          <p:cNvSpPr>
            <a:spLocks noChangeArrowheads="1"/>
          </p:cNvSpPr>
          <p:nvPr/>
        </p:nvSpPr>
        <p:spPr bwMode="auto">
          <a:xfrm>
            <a:off x="4128961" y="1309132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7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04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04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04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0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04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404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04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0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04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0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404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4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0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500" fill="hold"/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524" grpId="0"/>
      <p:bldP spid="404525" grpId="0"/>
      <p:bldP spid="404526" grpId="0"/>
      <p:bldP spid="404527" grpId="0"/>
      <p:bldP spid="404527" grpId="1"/>
      <p:bldP spid="404528" grpId="0"/>
      <p:bldP spid="404529" grpId="0"/>
      <p:bldP spid="404531" grpId="0"/>
      <p:bldP spid="404532" grpId="0"/>
      <p:bldP spid="4045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A897-2EBC-2641-AB55-0CDD9DABD973}" type="slidenum">
              <a:rPr lang="de-DE"/>
              <a:pPr/>
              <a:t>26</a:t>
            </a:fld>
            <a:endParaRPr lang="de-DE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Dijkstras Algorithmus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>
              <a:buFontTx/>
              <a:buNone/>
            </a:pPr>
            <a:r>
              <a:rPr lang="de-DE" sz="2800"/>
              <a:t>procedure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2"/>
                </a:solidFill>
              </a:rPr>
              <a:t>Dijkstra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: </a:t>
            </a:r>
            <a:r>
              <a:rPr lang="de-DE" sz="2800" dirty="0" err="1">
                <a:solidFill>
                  <a:schemeClr val="hlink"/>
                </a:solidFill>
              </a:rPr>
              <a:t>NodeId</a:t>
            </a:r>
            <a:r>
              <a:rPr lang="de-DE" sz="2800" dirty="0"/>
              <a:t>)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d=&lt;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>
                <a:solidFill>
                  <a:schemeClr val="hlink"/>
                </a:solidFill>
              </a:rPr>
              <a:t>,…,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>
                <a:solidFill>
                  <a:schemeClr val="hlink"/>
                </a:solidFill>
              </a:rPr>
              <a:t>&gt;: </a:t>
            </a:r>
            <a:r>
              <a:rPr lang="de-DE" sz="2800" dirty="0" err="1">
                <a:solidFill>
                  <a:schemeClr val="hlink"/>
                </a:solidFill>
              </a:rPr>
              <a:t>NodeArray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>
                <a:solidFill>
                  <a:schemeClr val="hlink"/>
                </a:solidFill>
              </a:rPr>
              <a:t>ℝ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de-DE" sz="2800" dirty="0">
                <a:solidFill>
                  <a:schemeClr val="hlink"/>
                </a:solidFill>
              </a:rPr>
              <a:t> {-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>
                <a:solidFill>
                  <a:schemeClr val="hlink"/>
                </a:solidFill>
              </a:rPr>
              <a:t>,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>
                <a:solidFill>
                  <a:schemeClr val="hlink"/>
                </a:solidFill>
              </a:rPr>
              <a:t>}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d[s]:=0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=&lt;s&gt;: PQ </a:t>
            </a:r>
            <a:r>
              <a:rPr lang="de-DE" sz="2800" dirty="0"/>
              <a:t>mit Schlüssel </a:t>
            </a:r>
            <a:r>
              <a:rPr lang="de-DE" sz="2800" dirty="0">
                <a:solidFill>
                  <a:schemeClr val="hlink"/>
                </a:solidFill>
              </a:rPr>
              <a:t>d </a:t>
            </a:r>
            <a:r>
              <a:rPr lang="de-DE" sz="2800" dirty="0"/>
              <a:t>so dass </a:t>
            </a:r>
            <a:r>
              <a:rPr lang="de-DE" sz="2800" dirty="0">
                <a:solidFill>
                  <a:schemeClr val="hlink"/>
                </a:solidFill>
              </a:rPr>
              <a:t>d(x) = d[x]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 err="1"/>
              <a:t>while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not</a:t>
            </a:r>
            <a:r>
              <a:rPr lang="de-DE" sz="2800" dirty="0"/>
              <a:t> </a:t>
            </a:r>
            <a:r>
              <a:rPr lang="de-DE" sz="2800" dirty="0" err="1">
                <a:solidFill>
                  <a:srgbClr val="333398"/>
                </a:solidFill>
              </a:rPr>
              <a:t>mtQueue</a:t>
            </a:r>
            <a:r>
              <a:rPr lang="de-DE" sz="2800" dirty="0">
                <a:solidFill>
                  <a:srgbClr val="333398"/>
                </a:solidFill>
              </a:rPr>
              <a:t>?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/>
              <a:t>) do</a:t>
            </a:r>
            <a:br>
              <a:rPr lang="de-DE" sz="2800" dirty="0"/>
            </a:br>
            <a:r>
              <a:rPr lang="de-DE" sz="2800" dirty="0"/>
              <a:t>    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 :=</a:t>
            </a:r>
            <a:r>
              <a:rPr lang="de-DE" sz="2800" dirty="0"/>
              <a:t> </a:t>
            </a:r>
            <a:r>
              <a:rPr lang="de-DE" sz="2800" dirty="0" err="1">
                <a:solidFill>
                  <a:schemeClr val="accent2"/>
                </a:solidFill>
              </a:rPr>
              <a:t>deleteMin</a:t>
            </a: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/>
              <a:t>)  </a:t>
            </a:r>
            <a:r>
              <a:rPr lang="de-DE" sz="2800" dirty="0">
                <a:solidFill>
                  <a:srgbClr val="FF0000"/>
                </a:solidFill>
              </a:rPr>
              <a:t>// </a:t>
            </a:r>
            <a:r>
              <a:rPr lang="de-DE" sz="2800" dirty="0" err="1">
                <a:solidFill>
                  <a:srgbClr val="FF0000"/>
                </a:solidFill>
              </a:rPr>
              <a:t>u</a:t>
            </a:r>
            <a:r>
              <a:rPr lang="de-DE" sz="2800" dirty="0">
                <a:solidFill>
                  <a:srgbClr val="FF0000"/>
                </a:solidFill>
              </a:rPr>
              <a:t>: min. Distanz zu s in </a:t>
            </a:r>
            <a:r>
              <a:rPr lang="de-DE" sz="2800" dirty="0" err="1">
                <a:solidFill>
                  <a:srgbClr val="FF0000"/>
                </a:solidFill>
              </a:rPr>
              <a:t>q</a:t>
            </a:r>
            <a:br>
              <a:rPr lang="de-DE" sz="2800" dirty="0">
                <a:solidFill>
                  <a:srgbClr val="FF0000"/>
                </a:solidFill>
              </a:rPr>
            </a:br>
            <a:r>
              <a:rPr lang="de-DE" sz="2800" dirty="0"/>
              <a:t>   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=(</a:t>
            </a:r>
            <a:r>
              <a:rPr lang="de-DE" sz="2800" dirty="0" err="1">
                <a:solidFill>
                  <a:schemeClr val="hlink"/>
                </a:solidFill>
              </a:rPr>
              <a:t>u,v</a:t>
            </a:r>
            <a:r>
              <a:rPr lang="de-DE" sz="2800" dirty="0">
                <a:solidFill>
                  <a:schemeClr val="hlink"/>
                </a:solidFill>
              </a:rPr>
              <a:t>)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sz="2800" dirty="0">
                <a:solidFill>
                  <a:schemeClr val="hlink"/>
                </a:solidFill>
              </a:rPr>
              <a:t> E</a:t>
            </a:r>
            <a:r>
              <a:rPr lang="de-DE" sz="2800" dirty="0"/>
              <a:t> do</a:t>
            </a:r>
            <a:br>
              <a:rPr lang="de-DE" sz="2800" dirty="0"/>
            </a:br>
            <a:r>
              <a:rPr lang="de-DE" sz="2800" dirty="0"/>
              <a:t>        </a:t>
            </a:r>
            <a:r>
              <a:rPr lang="de-DE" sz="2800" dirty="0">
                <a:solidFill>
                  <a:srgbClr val="3C8C93"/>
                </a:solidFill>
              </a:rPr>
              <a:t>dv := d[v]; </a:t>
            </a:r>
            <a:br>
              <a:rPr lang="de-DE" sz="2800" dirty="0">
                <a:solidFill>
                  <a:srgbClr val="3C8C93"/>
                </a:solidFill>
              </a:rPr>
            </a:br>
            <a:r>
              <a:rPr lang="de-DE" sz="2800" dirty="0">
                <a:solidFill>
                  <a:srgbClr val="3C8C93"/>
                </a:solidFill>
              </a:rPr>
              <a:t>        </a:t>
            </a:r>
            <a:r>
              <a:rPr lang="de-DE" sz="2800" dirty="0" err="1"/>
              <a:t>if</a:t>
            </a:r>
            <a:r>
              <a:rPr lang="de-DE" sz="2800" dirty="0"/>
              <a:t> </a:t>
            </a:r>
            <a:r>
              <a:rPr lang="de-DE" sz="2800" dirty="0">
                <a:solidFill>
                  <a:srgbClr val="3C8C93"/>
                </a:solidFill>
              </a:rPr>
              <a:t>dv</a:t>
            </a:r>
            <a:r>
              <a:rPr lang="de-DE" sz="2800" dirty="0">
                <a:solidFill>
                  <a:schemeClr val="hlink"/>
                </a:solidFill>
              </a:rPr>
              <a:t> =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/>
              <a:t> </a:t>
            </a:r>
            <a:r>
              <a:rPr lang="de-DE" sz="2800" dirty="0" err="1"/>
              <a:t>then</a:t>
            </a:r>
            <a:r>
              <a:rPr lang="de-DE" sz="2800" dirty="0"/>
              <a:t> </a:t>
            </a:r>
            <a:r>
              <a:rPr lang="de-DE" sz="2800" dirty="0" err="1">
                <a:solidFill>
                  <a:schemeClr val="accent2"/>
                </a:solidFill>
              </a:rPr>
              <a:t>insert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v,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/>
              <a:t>) </a:t>
            </a:r>
            <a:r>
              <a:rPr lang="de-DE" sz="2800" dirty="0">
                <a:solidFill>
                  <a:srgbClr val="FF0000"/>
                </a:solidFill>
              </a:rPr>
              <a:t>// v schon in </a:t>
            </a:r>
            <a:r>
              <a:rPr lang="de-DE" sz="2800" dirty="0" err="1">
                <a:solidFill>
                  <a:srgbClr val="FF0000"/>
                </a:solidFill>
              </a:rPr>
              <a:t>q</a:t>
            </a:r>
            <a:r>
              <a:rPr lang="de-DE" sz="2800" dirty="0">
                <a:solidFill>
                  <a:srgbClr val="FF0000"/>
                </a:solidFill>
              </a:rPr>
              <a:t>?</a:t>
            </a:r>
            <a:br>
              <a:rPr lang="de-DE" sz="2800" dirty="0"/>
            </a:br>
            <a:r>
              <a:rPr lang="de-DE" sz="2800" dirty="0"/>
              <a:t>        </a:t>
            </a:r>
            <a:r>
              <a:rPr lang="de-DE" sz="2800" dirty="0" err="1"/>
              <a:t>else</a:t>
            </a:r>
            <a:r>
              <a:rPr lang="de-DE" sz="2800" dirty="0"/>
              <a:t> </a:t>
            </a:r>
            <a:r>
              <a:rPr lang="de-DE" sz="2800" dirty="0" err="1"/>
              <a:t>if</a:t>
            </a:r>
            <a:r>
              <a:rPr lang="de-DE" sz="2800" dirty="0"/>
              <a:t> </a:t>
            </a:r>
            <a:r>
              <a:rPr lang="de-DE" sz="2800" dirty="0">
                <a:solidFill>
                  <a:schemeClr val="hlink"/>
                </a:solidFill>
              </a:rPr>
              <a:t>dv &gt; d[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]+c(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</a:t>
            </a:r>
            <a:r>
              <a:rPr lang="de-DE" sz="2800" dirty="0" err="1"/>
              <a:t>then</a:t>
            </a:r>
            <a:r>
              <a:rPr lang="de-DE" sz="2800" dirty="0"/>
              <a:t> </a:t>
            </a:r>
            <a:r>
              <a:rPr lang="de-DE" sz="2800" dirty="0">
                <a:solidFill>
                  <a:srgbClr val="FF0000"/>
                </a:solidFill>
              </a:rPr>
              <a:t>// aktualisiere d[v]</a:t>
            </a:r>
            <a:br>
              <a:rPr lang="de-DE" sz="2800" dirty="0">
                <a:solidFill>
                  <a:srgbClr val="FF0000"/>
                </a:solidFill>
              </a:rPr>
            </a:br>
            <a:r>
              <a:rPr lang="de-DE" sz="2800" dirty="0">
                <a:solidFill>
                  <a:srgbClr val="FF0000"/>
                </a:solidFill>
              </a:rPr>
              <a:t>                    </a:t>
            </a:r>
            <a:r>
              <a:rPr lang="de-DE" sz="2800" dirty="0">
                <a:solidFill>
                  <a:schemeClr val="hlink"/>
                </a:solidFill>
              </a:rPr>
              <a:t>d[v]:=d[</a:t>
            </a:r>
            <a:r>
              <a:rPr lang="de-DE" sz="2800" dirty="0" err="1">
                <a:solidFill>
                  <a:schemeClr val="hlink"/>
                </a:solidFill>
              </a:rPr>
              <a:t>u</a:t>
            </a:r>
            <a:r>
              <a:rPr lang="de-DE" sz="2800" dirty="0">
                <a:solidFill>
                  <a:schemeClr val="hlink"/>
                </a:solidFill>
              </a:rPr>
              <a:t>]+c(</a:t>
            </a:r>
            <a:r>
              <a:rPr lang="de-DE" sz="2800" dirty="0" err="1">
                <a:solidFill>
                  <a:schemeClr val="hlink"/>
                </a:solidFill>
              </a:rPr>
              <a:t>e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br>
              <a:rPr lang="de-DE" sz="2800" dirty="0">
                <a:solidFill>
                  <a:srgbClr val="FF0000"/>
                </a:solidFill>
              </a:rPr>
            </a:br>
            <a:r>
              <a:rPr lang="de-DE" sz="2800" dirty="0">
                <a:solidFill>
                  <a:srgbClr val="FF0000"/>
                </a:solidFill>
              </a:rPr>
              <a:t>                    </a:t>
            </a:r>
            <a:r>
              <a:rPr lang="de-DE" sz="2800" dirty="0" err="1">
                <a:solidFill>
                  <a:schemeClr val="accent2"/>
                </a:solidFill>
              </a:rPr>
              <a:t>decreaseKey</a:t>
            </a:r>
            <a:r>
              <a:rPr lang="de-DE" sz="2800" dirty="0"/>
              <a:t>(</a:t>
            </a:r>
            <a:r>
              <a:rPr lang="de-DE" sz="2800" dirty="0">
                <a:solidFill>
                  <a:schemeClr val="hlink"/>
                </a:solidFill>
              </a:rPr>
              <a:t>v, 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, dv-d[v]</a:t>
            </a:r>
            <a:r>
              <a:rPr lang="de-DE" sz="2800" dirty="0"/>
              <a:t>)</a:t>
            </a:r>
            <a:br>
              <a:rPr lang="de-DE" sz="2800" dirty="0">
                <a:solidFill>
                  <a:srgbClr val="FF0000"/>
                </a:solidFill>
              </a:rPr>
            </a:br>
            <a:r>
              <a:rPr lang="de-DE" sz="2800" dirty="0">
                <a:solidFill>
                  <a:srgbClr val="FF0000"/>
                </a:solidFill>
              </a:rPr>
              <a:t>            </a:t>
            </a:r>
            <a:br>
              <a:rPr lang="de-DE" sz="2800" dirty="0"/>
            </a:br>
            <a:r>
              <a:rPr lang="de-DE" sz="2800" dirty="0"/>
              <a:t> </a:t>
            </a:r>
            <a:endParaRPr lang="de-D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14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A08D-5058-164F-AD04-B3DBBFE14A8C}" type="slidenum">
              <a:rPr lang="de-DE"/>
              <a:pPr/>
              <a:t>27</a:t>
            </a:fld>
            <a:endParaRPr lang="de-DE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Dijkstras Algorithmus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Laufzeit: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/>
              <a:t>   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Dijkstra</a:t>
            </a:r>
            <a:r>
              <a:rPr lang="de-DE" sz="2400" dirty="0">
                <a:solidFill>
                  <a:schemeClr val="hlink"/>
                </a:solidFill>
              </a:rPr>
              <a:t> ∈ O(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DeleteMin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)+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Insert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)) + m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T</a:t>
            </a:r>
            <a:r>
              <a:rPr lang="de-DE" sz="2400" baseline="-25000" dirty="0" err="1">
                <a:solidFill>
                  <a:schemeClr val="hlink"/>
                </a:solidFill>
              </a:rPr>
              <a:t>decreaseKey</a:t>
            </a:r>
            <a:r>
              <a:rPr lang="de-DE" sz="2400" dirty="0">
                <a:solidFill>
                  <a:schemeClr val="hlink"/>
                </a:solidFill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n</a:t>
            </a:r>
            <a:r>
              <a:rPr lang="de-DE" sz="2400" dirty="0">
                <a:solidFill>
                  <a:schemeClr val="hlink"/>
                </a:solidFill>
              </a:rPr>
              <a:t>))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Binärer Heap:</a:t>
            </a:r>
            <a:r>
              <a:rPr lang="de-DE" sz="2800" dirty="0"/>
              <a:t> alle Operationen </a:t>
            </a:r>
            <a:r>
              <a:rPr lang="de-DE" sz="2800" dirty="0">
                <a:solidFill>
                  <a:schemeClr val="hlink"/>
                </a:solidFill>
              </a:rPr>
              <a:t>O(log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),</a:t>
            </a:r>
            <a:r>
              <a:rPr lang="de-DE" sz="2800" dirty="0"/>
              <a:t> </a:t>
            </a:r>
            <a:br>
              <a:rPr lang="de-DE" sz="2800" dirty="0"/>
            </a:br>
            <a:r>
              <a:rPr lang="de-DE" sz="2800" dirty="0"/>
              <a:t>also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Dijkstra</a:t>
            </a:r>
            <a:r>
              <a:rPr lang="de-DE" sz="2800" dirty="0">
                <a:solidFill>
                  <a:schemeClr val="hlink"/>
                </a:solidFill>
              </a:rPr>
              <a:t> ∈ O((</a:t>
            </a:r>
            <a:r>
              <a:rPr lang="de-DE" sz="2800" dirty="0" err="1">
                <a:solidFill>
                  <a:schemeClr val="hlink"/>
                </a:solidFill>
              </a:rPr>
              <a:t>m+n</a:t>
            </a:r>
            <a:r>
              <a:rPr lang="de-DE" sz="2800" dirty="0">
                <a:solidFill>
                  <a:schemeClr val="hlink"/>
                </a:solidFill>
              </a:rPr>
              <a:t>)log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800" dirty="0" err="1">
                <a:solidFill>
                  <a:schemeClr val="accent2"/>
                </a:solidFill>
              </a:rPr>
              <a:t>Fibonacci</a:t>
            </a:r>
            <a:r>
              <a:rPr lang="de-DE" sz="2800" dirty="0">
                <a:solidFill>
                  <a:schemeClr val="accent2"/>
                </a:solidFill>
              </a:rPr>
              <a:t> Heap</a:t>
            </a:r>
            <a:r>
              <a:rPr lang="de-DE" sz="2800" dirty="0"/>
              <a:t>:</a:t>
            </a:r>
          </a:p>
          <a:p>
            <a:pPr>
              <a:lnSpc>
                <a:spcPct val="90000"/>
              </a:lnSpc>
            </a:pP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DeleteMin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=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Insert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∈ O(log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decreaseKey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) ∈ O(1)</a:t>
            </a:r>
          </a:p>
          <a:p>
            <a:pPr>
              <a:lnSpc>
                <a:spcPct val="90000"/>
              </a:lnSpc>
            </a:pPr>
            <a:r>
              <a:rPr lang="de-DE" sz="2800" dirty="0"/>
              <a:t>Damit </a:t>
            </a:r>
            <a:r>
              <a:rPr lang="de-DE" sz="2800" dirty="0" err="1">
                <a:solidFill>
                  <a:schemeClr val="hlink"/>
                </a:solidFill>
              </a:rPr>
              <a:t>T</a:t>
            </a:r>
            <a:r>
              <a:rPr lang="de-DE" sz="2800" baseline="-25000" dirty="0" err="1">
                <a:solidFill>
                  <a:schemeClr val="hlink"/>
                </a:solidFill>
              </a:rPr>
              <a:t>Dijkstra</a:t>
            </a:r>
            <a:r>
              <a:rPr lang="de-DE" sz="2800" dirty="0">
                <a:solidFill>
                  <a:schemeClr val="hlink"/>
                </a:solidFill>
              </a:rPr>
              <a:t> ∈ O(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 log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dirty="0">
                <a:solidFill>
                  <a:schemeClr val="hlink"/>
                </a:solidFill>
              </a:rPr>
              <a:t> + m)</a:t>
            </a:r>
          </a:p>
        </p:txBody>
      </p:sp>
    </p:spTree>
    <p:extLst>
      <p:ext uri="{BB962C8B-B14F-4D97-AF65-F5344CB8AC3E}">
        <p14:creationId xmlns:p14="http://schemas.microsoft.com/office/powerpoint/2010/main" val="366053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68" y="1196975"/>
            <a:ext cx="7882864" cy="49688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Dijkstra-</a:t>
            </a:r>
            <a:r>
              <a:rPr lang="en-US" dirty="0" err="1"/>
              <a:t>Algorithmus</a:t>
            </a:r>
            <a:r>
              <a:rPr lang="en-US" dirty="0"/>
              <a:t>: </a:t>
            </a:r>
            <a:r>
              <a:rPr lang="en-US" dirty="0" err="1"/>
              <a:t>Vergleich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m = n</a:t>
            </a:r>
            <a:r>
              <a:rPr lang="en-US" baseline="30000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" name="Rectangle 5"/>
          <p:cNvSpPr/>
          <p:nvPr/>
        </p:nvSpPr>
        <p:spPr>
          <a:xfrm>
            <a:off x="4551794" y="3681412"/>
            <a:ext cx="3158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solidFill>
                  <a:schemeClr val="hlink"/>
                </a:solidFill>
              </a:rPr>
              <a:t>m+n</a:t>
            </a:r>
            <a:r>
              <a:rPr lang="de-DE" dirty="0">
                <a:solidFill>
                  <a:schemeClr val="hlink"/>
                </a:solidFill>
              </a:rPr>
              <a:t>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 </a:t>
            </a:r>
            <a:r>
              <a:rPr lang="de-DE" dirty="0"/>
              <a:t>mit </a:t>
            </a:r>
            <a:r>
              <a:rPr lang="de-DE" dirty="0" err="1">
                <a:solidFill>
                  <a:srgbClr val="FF0000"/>
                </a:solidFill>
              </a:rPr>
              <a:t>Fibonacci</a:t>
            </a:r>
            <a:r>
              <a:rPr lang="de-DE" dirty="0">
                <a:solidFill>
                  <a:srgbClr val="FF0000"/>
                </a:solidFill>
              </a:rPr>
              <a:t>-Heap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0983" y="1885196"/>
            <a:ext cx="305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(</a:t>
            </a:r>
            <a:r>
              <a:rPr lang="de-DE" dirty="0" err="1">
                <a:solidFill>
                  <a:schemeClr val="hlink"/>
                </a:solidFill>
              </a:rPr>
              <a:t>m+n</a:t>
            </a:r>
            <a:r>
              <a:rPr lang="de-DE" dirty="0">
                <a:solidFill>
                  <a:schemeClr val="hlink"/>
                </a:solidFill>
              </a:rPr>
              <a:t>)log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mit </a:t>
            </a:r>
            <a:r>
              <a:rPr lang="de-DE" dirty="0">
                <a:solidFill>
                  <a:srgbClr val="FF0000"/>
                </a:solidFill>
              </a:rPr>
              <a:t>binärem</a:t>
            </a:r>
            <a:r>
              <a:rPr lang="de-DE" dirty="0"/>
              <a:t> </a:t>
            </a:r>
            <a:r>
              <a:rPr lang="de-DE" dirty="0">
                <a:solidFill>
                  <a:srgbClr val="FF0000"/>
                </a:solidFill>
              </a:rPr>
              <a:t>Heap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6407750"/>
            <a:ext cx="1723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0409FF"/>
                </a:solidFill>
              </a:rPr>
              <a:t>Erstellt</a:t>
            </a:r>
            <a:r>
              <a:rPr lang="en-US" sz="1100" dirty="0">
                <a:solidFill>
                  <a:srgbClr val="0409FF"/>
                </a:solidFill>
              </a:rPr>
              <a:t> </a:t>
            </a:r>
            <a:r>
              <a:rPr lang="en-US" sz="1100" dirty="0" err="1">
                <a:solidFill>
                  <a:srgbClr val="0409FF"/>
                </a:solidFill>
              </a:rPr>
              <a:t>mit</a:t>
            </a:r>
            <a:r>
              <a:rPr lang="en-US" sz="1100" dirty="0">
                <a:solidFill>
                  <a:srgbClr val="0409FF"/>
                </a:solidFill>
              </a:rPr>
              <a:t> Wolfram Alpha</a:t>
            </a:r>
          </a:p>
        </p:txBody>
      </p:sp>
      <p:sp>
        <p:nvSpPr>
          <p:cNvPr id="7" name="Rectangle 6"/>
          <p:cNvSpPr/>
          <p:nvPr/>
        </p:nvSpPr>
        <p:spPr>
          <a:xfrm>
            <a:off x="5508104" y="4149080"/>
            <a:ext cx="2880320" cy="576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318917-AF05-624D-A305-329A08D67367}"/>
              </a:ext>
            </a:extLst>
          </p:cNvPr>
          <p:cNvSpPr/>
          <p:nvPr/>
        </p:nvSpPr>
        <p:spPr>
          <a:xfrm>
            <a:off x="6084168" y="4869160"/>
            <a:ext cx="432048" cy="12966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DA7C59-9EA5-9B4C-9A3B-CBFA3DC46A54}"/>
              </a:ext>
            </a:extLst>
          </p:cNvPr>
          <p:cNvSpPr/>
          <p:nvPr/>
        </p:nvSpPr>
        <p:spPr>
          <a:xfrm>
            <a:off x="8206882" y="4030960"/>
            <a:ext cx="432048" cy="12966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E991ED-3C99-6A40-A1CE-43A3CA39ABA6}"/>
              </a:ext>
            </a:extLst>
          </p:cNvPr>
          <p:cNvSpPr/>
          <p:nvPr/>
        </p:nvSpPr>
        <p:spPr>
          <a:xfrm>
            <a:off x="8413710" y="5043331"/>
            <a:ext cx="432048" cy="12966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17482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79296" cy="4968875"/>
          </a:xfrm>
        </p:spPr>
        <p:txBody>
          <a:bodyPr/>
          <a:lstStyle/>
          <a:p>
            <a:r>
              <a:rPr lang="de-DE" dirty="0"/>
              <a:t>Nachteil der bisherigen Verfahren: </a:t>
            </a:r>
          </a:p>
          <a:p>
            <a:pPr lvl="1"/>
            <a:r>
              <a:rPr lang="de-DE" dirty="0"/>
              <a:t>Nur Länge des kürzesten Weges bestimmt</a:t>
            </a:r>
          </a:p>
          <a:p>
            <a:pPr lvl="1"/>
            <a:r>
              <a:rPr lang="de-DE" dirty="0"/>
              <a:t>Zur Wegebestimmung muss Rückzeiger verwaltet werden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pic>
        <p:nvPicPr>
          <p:cNvPr id="6" name="Bild 5" descr="Screen Shot 2015-06-18 at 15.30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80928"/>
            <a:ext cx="5638682" cy="3429000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 flipH="1" flipV="1">
            <a:off x="4186162" y="4609234"/>
            <a:ext cx="554199" cy="571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8236-600B-9F49-B588-DCD8566B3710}" type="slidenum">
              <a:rPr lang="de-DE"/>
              <a:pPr/>
              <a:t>3</a:t>
            </a:fld>
            <a:endParaRPr lang="de-DE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Kürzeste Wege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Zentrale Frage: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Wie komme ich am schnellsten von A nach B?</a:t>
            </a:r>
          </a:p>
        </p:txBody>
      </p:sp>
      <p:sp>
        <p:nvSpPr>
          <p:cNvPr id="313348" name="Oval 4"/>
          <p:cNvSpPr>
            <a:spLocks noChangeArrowheads="1"/>
          </p:cNvSpPr>
          <p:nvPr/>
        </p:nvSpPr>
        <p:spPr bwMode="auto">
          <a:xfrm>
            <a:off x="2844800" y="278080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49" name="Oval 5"/>
          <p:cNvSpPr>
            <a:spLocks noChangeArrowheads="1"/>
          </p:cNvSpPr>
          <p:nvPr/>
        </p:nvSpPr>
        <p:spPr bwMode="auto">
          <a:xfrm>
            <a:off x="4645025" y="256490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0" name="Oval 6"/>
          <p:cNvSpPr>
            <a:spLocks noChangeArrowheads="1"/>
          </p:cNvSpPr>
          <p:nvPr/>
        </p:nvSpPr>
        <p:spPr bwMode="auto">
          <a:xfrm>
            <a:off x="3779838" y="378886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1" name="Oval 7"/>
          <p:cNvSpPr>
            <a:spLocks noChangeArrowheads="1"/>
          </p:cNvSpPr>
          <p:nvPr/>
        </p:nvSpPr>
        <p:spPr bwMode="auto">
          <a:xfrm>
            <a:off x="5148263" y="414922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2" name="Oval 8"/>
          <p:cNvSpPr>
            <a:spLocks noChangeArrowheads="1"/>
          </p:cNvSpPr>
          <p:nvPr/>
        </p:nvSpPr>
        <p:spPr bwMode="auto">
          <a:xfrm>
            <a:off x="6300788" y="299670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3" name="Oval 9"/>
          <p:cNvSpPr>
            <a:spLocks noChangeArrowheads="1"/>
          </p:cNvSpPr>
          <p:nvPr/>
        </p:nvSpPr>
        <p:spPr bwMode="auto">
          <a:xfrm>
            <a:off x="2124075" y="4004767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4" name="Oval 10"/>
          <p:cNvSpPr>
            <a:spLocks noChangeArrowheads="1"/>
          </p:cNvSpPr>
          <p:nvPr/>
        </p:nvSpPr>
        <p:spPr bwMode="auto">
          <a:xfrm>
            <a:off x="3205163" y="4725492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5" name="Oval 11"/>
          <p:cNvSpPr>
            <a:spLocks noChangeArrowheads="1"/>
          </p:cNvSpPr>
          <p:nvPr/>
        </p:nvSpPr>
        <p:spPr bwMode="auto">
          <a:xfrm>
            <a:off x="6805613" y="429210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3356" name="Line 12"/>
          <p:cNvSpPr>
            <a:spLocks noChangeShapeType="1"/>
          </p:cNvSpPr>
          <p:nvPr/>
        </p:nvSpPr>
        <p:spPr bwMode="auto">
          <a:xfrm>
            <a:off x="2339975" y="4220667"/>
            <a:ext cx="865188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7" name="Line 13"/>
          <p:cNvSpPr>
            <a:spLocks noChangeShapeType="1"/>
          </p:cNvSpPr>
          <p:nvPr/>
        </p:nvSpPr>
        <p:spPr bwMode="auto">
          <a:xfrm flipV="1">
            <a:off x="3348038" y="4004767"/>
            <a:ext cx="4318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8" name="Line 14"/>
          <p:cNvSpPr>
            <a:spLocks noChangeShapeType="1"/>
          </p:cNvSpPr>
          <p:nvPr/>
        </p:nvSpPr>
        <p:spPr bwMode="auto">
          <a:xfrm flipV="1">
            <a:off x="2268538" y="2996704"/>
            <a:ext cx="576262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59" name="Line 15"/>
          <p:cNvSpPr>
            <a:spLocks noChangeShapeType="1"/>
          </p:cNvSpPr>
          <p:nvPr/>
        </p:nvSpPr>
        <p:spPr bwMode="auto">
          <a:xfrm>
            <a:off x="3060700" y="2996704"/>
            <a:ext cx="719138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0" name="Line 16"/>
          <p:cNvSpPr>
            <a:spLocks noChangeShapeType="1"/>
          </p:cNvSpPr>
          <p:nvPr/>
        </p:nvSpPr>
        <p:spPr bwMode="auto">
          <a:xfrm flipV="1">
            <a:off x="3060700" y="2636342"/>
            <a:ext cx="15113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1" name="Line 17"/>
          <p:cNvSpPr>
            <a:spLocks noChangeShapeType="1"/>
          </p:cNvSpPr>
          <p:nvPr/>
        </p:nvSpPr>
        <p:spPr bwMode="auto">
          <a:xfrm>
            <a:off x="4787900" y="2780804"/>
            <a:ext cx="433388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2" name="Line 18"/>
          <p:cNvSpPr>
            <a:spLocks noChangeShapeType="1"/>
          </p:cNvSpPr>
          <p:nvPr/>
        </p:nvSpPr>
        <p:spPr bwMode="auto">
          <a:xfrm>
            <a:off x="3995738" y="3933329"/>
            <a:ext cx="1081087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3" name="Line 19"/>
          <p:cNvSpPr>
            <a:spLocks noChangeShapeType="1"/>
          </p:cNvSpPr>
          <p:nvPr/>
        </p:nvSpPr>
        <p:spPr bwMode="auto">
          <a:xfrm flipH="1" flipV="1">
            <a:off x="4860925" y="2709367"/>
            <a:ext cx="1439863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4" name="Line 20"/>
          <p:cNvSpPr>
            <a:spLocks noChangeShapeType="1"/>
          </p:cNvSpPr>
          <p:nvPr/>
        </p:nvSpPr>
        <p:spPr bwMode="auto">
          <a:xfrm>
            <a:off x="5364163" y="4292104"/>
            <a:ext cx="1368425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5" name="Line 21"/>
          <p:cNvSpPr>
            <a:spLocks noChangeShapeType="1"/>
          </p:cNvSpPr>
          <p:nvPr/>
        </p:nvSpPr>
        <p:spPr bwMode="auto">
          <a:xfrm>
            <a:off x="6445250" y="3212604"/>
            <a:ext cx="431800" cy="107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6" name="Line 22"/>
          <p:cNvSpPr>
            <a:spLocks noChangeShapeType="1"/>
          </p:cNvSpPr>
          <p:nvPr/>
        </p:nvSpPr>
        <p:spPr bwMode="auto">
          <a:xfrm flipH="1">
            <a:off x="3924300" y="2780804"/>
            <a:ext cx="720725" cy="1008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7" name="Line 23"/>
          <p:cNvSpPr>
            <a:spLocks noChangeShapeType="1"/>
          </p:cNvSpPr>
          <p:nvPr/>
        </p:nvSpPr>
        <p:spPr bwMode="auto">
          <a:xfrm flipV="1">
            <a:off x="5364163" y="3212604"/>
            <a:ext cx="936625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3368" name="Text Box 24"/>
          <p:cNvSpPr txBox="1">
            <a:spLocks noChangeArrowheads="1"/>
          </p:cNvSpPr>
          <p:nvPr/>
        </p:nvSpPr>
        <p:spPr bwMode="auto">
          <a:xfrm>
            <a:off x="1619250" y="3860304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A</a:t>
            </a:r>
          </a:p>
        </p:txBody>
      </p:sp>
      <p:sp>
        <p:nvSpPr>
          <p:cNvPr id="313369" name="Text Box 25"/>
          <p:cNvSpPr txBox="1">
            <a:spLocks noChangeArrowheads="1"/>
          </p:cNvSpPr>
          <p:nvPr/>
        </p:nvSpPr>
        <p:spPr bwMode="auto">
          <a:xfrm>
            <a:off x="6732588" y="2780804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3926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133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133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133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133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133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133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3133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133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Screen Shot 2015-06-18 at 15.30.3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20" y="2757412"/>
            <a:ext cx="5691472" cy="352839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79296" cy="4968875"/>
          </a:xfrm>
        </p:spPr>
        <p:txBody>
          <a:bodyPr/>
          <a:lstStyle/>
          <a:p>
            <a:r>
              <a:rPr lang="de-DE" dirty="0"/>
              <a:t>Nachteil der bisherigen Verfahren: </a:t>
            </a:r>
          </a:p>
          <a:p>
            <a:pPr lvl="1"/>
            <a:r>
              <a:rPr lang="de-DE" dirty="0"/>
              <a:t>Nur Länge des kürzesten Weges bestimmt</a:t>
            </a:r>
          </a:p>
          <a:p>
            <a:pPr lvl="1"/>
            <a:r>
              <a:rPr lang="de-DE" dirty="0"/>
              <a:t>Zur Wegebestimmung muss Rückzeiger verwaltet werden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  <p:cxnSp>
        <p:nvCxnSpPr>
          <p:cNvPr id="9" name="Gerade Verbindung mit Pfeil 8"/>
          <p:cNvCxnSpPr/>
          <p:nvPr/>
        </p:nvCxnSpPr>
        <p:spPr>
          <a:xfrm flipH="1" flipV="1">
            <a:off x="4291992" y="4374069"/>
            <a:ext cx="448371" cy="292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899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C046-10A1-6640-BDCE-E7455500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D8EBE-754B-CA49-BCC4-AE4D07F75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Single-Source </a:t>
            </a:r>
            <a:r>
              <a:rPr lang="de-DE" dirty="0" err="1"/>
              <a:t>Shortest</a:t>
            </a:r>
            <a:r>
              <a:rPr lang="de-DE" dirty="0"/>
              <a:t> </a:t>
            </a:r>
            <a:r>
              <a:rPr lang="de-DE" dirty="0" err="1"/>
              <a:t>Paths</a:t>
            </a:r>
            <a:endParaRPr lang="de-DE" dirty="0"/>
          </a:p>
          <a:p>
            <a:r>
              <a:rPr lang="de-DE" dirty="0"/>
              <a:t>Negative Kreise</a:t>
            </a:r>
          </a:p>
          <a:p>
            <a:r>
              <a:rPr lang="de-DE" dirty="0"/>
              <a:t>Kürzeste Weg in gerichteten Graphen</a:t>
            </a:r>
            <a:endParaRPr lang="en-DE" dirty="0"/>
          </a:p>
          <a:p>
            <a:pPr lvl="1"/>
            <a:r>
              <a:rPr lang="en-DE" dirty="0"/>
              <a:t>Topologische Sortierung</a:t>
            </a:r>
          </a:p>
          <a:p>
            <a:pPr lvl="1"/>
            <a:r>
              <a:rPr lang="en-DE"/>
              <a:t>Dijkstra’s Algorithmus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1741A-36BE-444C-82F7-C5633D00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37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E43A0-A8DB-434D-9F3C-9C29952CACE8}" type="slidenum">
              <a:rPr lang="de-DE"/>
              <a:pPr/>
              <a:t>4</a:t>
            </a:fld>
            <a:endParaRPr lang="de-DE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Kürzeste-Wege-Problem:</a:t>
            </a:r>
          </a:p>
          <a:p>
            <a:pPr>
              <a:lnSpc>
                <a:spcPct val="90000"/>
              </a:lnSpc>
            </a:pPr>
            <a:r>
              <a:rPr lang="de-DE" dirty="0"/>
              <a:t>gerichteter Graph </a:t>
            </a:r>
            <a:r>
              <a:rPr lang="de-DE" dirty="0">
                <a:solidFill>
                  <a:schemeClr val="hlink"/>
                </a:solidFill>
              </a:rPr>
              <a:t>G = (V, E)</a:t>
            </a:r>
          </a:p>
          <a:p>
            <a:pPr>
              <a:lnSpc>
                <a:spcPct val="90000"/>
              </a:lnSpc>
            </a:pPr>
            <a:r>
              <a:rPr lang="de-DE" dirty="0"/>
              <a:t>Kantenkosten </a:t>
            </a:r>
            <a:r>
              <a:rPr lang="de-DE" dirty="0">
                <a:solidFill>
                  <a:schemeClr val="hlink"/>
                </a:solidFill>
              </a:rPr>
              <a:t>c : E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dirty="0" err="1">
                <a:solidFill>
                  <a:schemeClr val="hlink"/>
                </a:solidFill>
              </a:rPr>
              <a:t>ℝ</a:t>
            </a:r>
            <a:endParaRPr lang="de-DE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de-DE" sz="16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chemeClr val="accent2"/>
                </a:solidFill>
              </a:rPr>
              <a:t>SSSP</a:t>
            </a:r>
            <a:r>
              <a:rPr lang="de-DE" dirty="0"/>
              <a:t> (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source</a:t>
            </a:r>
            <a:r>
              <a:rPr lang="de-DE" dirty="0"/>
              <a:t> </a:t>
            </a:r>
            <a:r>
              <a:rPr lang="de-DE" dirty="0" err="1"/>
              <a:t>shortest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):</a:t>
            </a:r>
            <a:br>
              <a:rPr lang="de-DE" dirty="0"/>
            </a:br>
            <a:r>
              <a:rPr lang="de-DE" dirty="0"/>
              <a:t>Kürzeste Wege von einer Quelle zu allen anderen Knoten</a:t>
            </a:r>
          </a:p>
          <a:p>
            <a:pPr>
              <a:lnSpc>
                <a:spcPct val="90000"/>
              </a:lnSpc>
            </a:pPr>
            <a:r>
              <a:rPr lang="de-DE" dirty="0">
                <a:solidFill>
                  <a:schemeClr val="accent2"/>
                </a:solidFill>
              </a:rPr>
              <a:t>APSP</a:t>
            </a:r>
            <a:r>
              <a:rPr lang="de-DE" dirty="0"/>
              <a:t> (all </a:t>
            </a:r>
            <a:r>
              <a:rPr lang="de-DE" dirty="0" err="1"/>
              <a:t>pairs</a:t>
            </a:r>
            <a:r>
              <a:rPr lang="de-DE" dirty="0"/>
              <a:t> </a:t>
            </a:r>
            <a:r>
              <a:rPr lang="de-DE" dirty="0" err="1"/>
              <a:t>shortest</a:t>
            </a:r>
            <a:r>
              <a:rPr lang="de-DE" dirty="0"/>
              <a:t> </a:t>
            </a:r>
            <a:r>
              <a:rPr lang="de-DE" dirty="0" err="1"/>
              <a:t>path</a:t>
            </a:r>
            <a:r>
              <a:rPr lang="de-DE" dirty="0"/>
              <a:t>):</a:t>
            </a:r>
            <a:br>
              <a:rPr lang="de-DE" dirty="0"/>
            </a:br>
            <a:r>
              <a:rPr lang="de-DE" dirty="0"/>
              <a:t>Kürzeste Wege zwischen allen Paaren</a:t>
            </a:r>
          </a:p>
        </p:txBody>
      </p:sp>
      <p:sp>
        <p:nvSpPr>
          <p:cNvPr id="2" name="Rechteck 1"/>
          <p:cNvSpPr/>
          <p:nvPr/>
        </p:nvSpPr>
        <p:spPr>
          <a:xfrm>
            <a:off x="2592288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H. C. Joksch. </a:t>
            </a:r>
            <a:r>
              <a:rPr lang="de-DE" sz="1200" i="1" dirty="0">
                <a:solidFill>
                  <a:srgbClr val="0000FF"/>
                </a:solidFill>
              </a:rPr>
              <a:t>The </a:t>
            </a:r>
            <a:r>
              <a:rPr lang="de-DE" sz="1200" i="1" dirty="0" err="1">
                <a:solidFill>
                  <a:srgbClr val="0000FF"/>
                </a:solidFill>
              </a:rPr>
              <a:t>shortest</a:t>
            </a:r>
            <a:r>
              <a:rPr lang="de-DE" sz="1200" i="1" dirty="0">
                <a:solidFill>
                  <a:srgbClr val="0000FF"/>
                </a:solidFill>
              </a:rPr>
              <a:t> route </a:t>
            </a:r>
            <a:r>
              <a:rPr lang="de-DE" sz="1200" i="1" dirty="0" err="1">
                <a:solidFill>
                  <a:srgbClr val="0000FF"/>
                </a:solidFill>
              </a:rPr>
              <a:t>problem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with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constraints</a:t>
            </a:r>
            <a:r>
              <a:rPr lang="de-DE" sz="1200" dirty="0">
                <a:solidFill>
                  <a:srgbClr val="0000FF"/>
                </a:solidFill>
              </a:rPr>
              <a:t>.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>
                <a:solidFill>
                  <a:srgbClr val="0000FF"/>
                </a:solidFill>
              </a:rPr>
              <a:t>J. Math. Analysis </a:t>
            </a:r>
            <a:r>
              <a:rPr lang="de-DE" sz="1200" dirty="0" err="1">
                <a:solidFill>
                  <a:srgbClr val="0000FF"/>
                </a:solidFill>
              </a:rPr>
              <a:t>and</a:t>
            </a:r>
            <a:r>
              <a:rPr lang="de-DE" sz="1200" dirty="0">
                <a:solidFill>
                  <a:srgbClr val="0000FF"/>
                </a:solidFill>
              </a:rPr>
              <a:t> </a:t>
            </a:r>
            <a:r>
              <a:rPr lang="de-DE" sz="1200" dirty="0" err="1">
                <a:solidFill>
                  <a:srgbClr val="0000FF"/>
                </a:solidFill>
              </a:rPr>
              <a:t>Applications</a:t>
            </a:r>
            <a:r>
              <a:rPr lang="de-DE" sz="1200" dirty="0">
                <a:solidFill>
                  <a:srgbClr val="0000FF"/>
                </a:solidFill>
              </a:rPr>
              <a:t>. 14, Seite 191–197, </a:t>
            </a:r>
            <a:r>
              <a:rPr lang="de-DE" sz="1200" b="1" dirty="0">
                <a:solidFill>
                  <a:srgbClr val="FF0000"/>
                </a:solidFill>
              </a:rPr>
              <a:t>1966</a:t>
            </a:r>
          </a:p>
        </p:txBody>
      </p:sp>
    </p:spTree>
    <p:extLst>
      <p:ext uri="{BB962C8B-B14F-4D97-AF65-F5344CB8AC3E}">
        <p14:creationId xmlns:p14="http://schemas.microsoft.com/office/powerpoint/2010/main" val="171347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118CB-260A-0449-ACC6-DFE9B5C61BF7}" type="slidenum">
              <a:rPr lang="de-DE"/>
              <a:pPr/>
              <a:t>5</a:t>
            </a:fld>
            <a:endParaRPr lang="de-DE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80932" name="Oval 4"/>
          <p:cNvSpPr>
            <a:spLocks noChangeArrowheads="1"/>
          </p:cNvSpPr>
          <p:nvPr/>
        </p:nvSpPr>
        <p:spPr bwMode="auto">
          <a:xfrm>
            <a:off x="1981200" y="1342231"/>
            <a:ext cx="503238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0933" name="Oval 5"/>
          <p:cNvSpPr>
            <a:spLocks noChangeArrowheads="1"/>
          </p:cNvSpPr>
          <p:nvPr/>
        </p:nvSpPr>
        <p:spPr bwMode="auto">
          <a:xfrm>
            <a:off x="1981200" y="2566194"/>
            <a:ext cx="503238" cy="5032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+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0934" name="Oval 6"/>
          <p:cNvSpPr>
            <a:spLocks noChangeArrowheads="1"/>
          </p:cNvSpPr>
          <p:nvPr/>
        </p:nvSpPr>
        <p:spPr bwMode="auto">
          <a:xfrm>
            <a:off x="4429125" y="2566194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380935" name="Oval 7"/>
          <p:cNvSpPr>
            <a:spLocks noChangeArrowheads="1"/>
          </p:cNvSpPr>
          <p:nvPr/>
        </p:nvSpPr>
        <p:spPr bwMode="auto">
          <a:xfrm>
            <a:off x="3205163" y="1342231"/>
            <a:ext cx="503237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0936" name="Oval 8"/>
          <p:cNvSpPr>
            <a:spLocks noChangeArrowheads="1"/>
          </p:cNvSpPr>
          <p:nvPr/>
        </p:nvSpPr>
        <p:spPr bwMode="auto">
          <a:xfrm>
            <a:off x="4429125" y="1342231"/>
            <a:ext cx="503238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0937" name="Oval 9"/>
          <p:cNvSpPr>
            <a:spLocks noChangeArrowheads="1"/>
          </p:cNvSpPr>
          <p:nvPr/>
        </p:nvSpPr>
        <p:spPr bwMode="auto">
          <a:xfrm>
            <a:off x="3205163" y="2566194"/>
            <a:ext cx="503237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0938" name="Oval 10"/>
          <p:cNvSpPr>
            <a:spLocks noChangeArrowheads="1"/>
          </p:cNvSpPr>
          <p:nvPr/>
        </p:nvSpPr>
        <p:spPr bwMode="auto">
          <a:xfrm>
            <a:off x="5581650" y="1342231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0939" name="Oval 11"/>
          <p:cNvSpPr>
            <a:spLocks noChangeArrowheads="1"/>
          </p:cNvSpPr>
          <p:nvPr/>
        </p:nvSpPr>
        <p:spPr bwMode="auto">
          <a:xfrm>
            <a:off x="6805613" y="1342231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-3</a:t>
            </a:r>
          </a:p>
        </p:txBody>
      </p:sp>
      <p:sp>
        <p:nvSpPr>
          <p:cNvPr id="380940" name="Oval 12"/>
          <p:cNvSpPr>
            <a:spLocks noChangeArrowheads="1"/>
          </p:cNvSpPr>
          <p:nvPr/>
        </p:nvSpPr>
        <p:spPr bwMode="auto">
          <a:xfrm>
            <a:off x="5581650" y="2566194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-1</a:t>
            </a:r>
          </a:p>
        </p:txBody>
      </p:sp>
      <p:sp>
        <p:nvSpPr>
          <p:cNvPr id="380941" name="Oval 13"/>
          <p:cNvSpPr>
            <a:spLocks noChangeArrowheads="1"/>
          </p:cNvSpPr>
          <p:nvPr/>
        </p:nvSpPr>
        <p:spPr bwMode="auto">
          <a:xfrm>
            <a:off x="6805613" y="2566194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-3</a:t>
            </a:r>
          </a:p>
        </p:txBody>
      </p:sp>
      <p:sp>
        <p:nvSpPr>
          <p:cNvPr id="380942" name="Line 14"/>
          <p:cNvSpPr>
            <a:spLocks noChangeShapeType="1"/>
          </p:cNvSpPr>
          <p:nvPr/>
        </p:nvSpPr>
        <p:spPr bwMode="auto">
          <a:xfrm flipV="1">
            <a:off x="4716463" y="184546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3" name="Line 15"/>
          <p:cNvSpPr>
            <a:spLocks noChangeShapeType="1"/>
          </p:cNvSpPr>
          <p:nvPr/>
        </p:nvSpPr>
        <p:spPr bwMode="auto">
          <a:xfrm flipV="1">
            <a:off x="3636963" y="1774031"/>
            <a:ext cx="8636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4" name="Line 16"/>
          <p:cNvSpPr>
            <a:spLocks noChangeShapeType="1"/>
          </p:cNvSpPr>
          <p:nvPr/>
        </p:nvSpPr>
        <p:spPr bwMode="auto">
          <a:xfrm>
            <a:off x="4932363" y="2782094"/>
            <a:ext cx="649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5" name="Line 17"/>
          <p:cNvSpPr>
            <a:spLocks noChangeShapeType="1"/>
          </p:cNvSpPr>
          <p:nvPr/>
        </p:nvSpPr>
        <p:spPr bwMode="auto">
          <a:xfrm flipH="1">
            <a:off x="3708400" y="1558131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6" name="Line 18"/>
          <p:cNvSpPr>
            <a:spLocks noChangeShapeType="1"/>
          </p:cNvSpPr>
          <p:nvPr/>
        </p:nvSpPr>
        <p:spPr bwMode="auto">
          <a:xfrm flipH="1">
            <a:off x="2484438" y="1558131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7" name="Line 19"/>
          <p:cNvSpPr>
            <a:spLocks noChangeShapeType="1"/>
          </p:cNvSpPr>
          <p:nvPr/>
        </p:nvSpPr>
        <p:spPr bwMode="auto">
          <a:xfrm>
            <a:off x="2484438" y="2782094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8" name="Line 20"/>
          <p:cNvSpPr>
            <a:spLocks noChangeShapeType="1"/>
          </p:cNvSpPr>
          <p:nvPr/>
        </p:nvSpPr>
        <p:spPr bwMode="auto">
          <a:xfrm>
            <a:off x="3421063" y="184546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49" name="Line 21"/>
          <p:cNvSpPr>
            <a:spLocks noChangeShapeType="1"/>
          </p:cNvSpPr>
          <p:nvPr/>
        </p:nvSpPr>
        <p:spPr bwMode="auto">
          <a:xfrm>
            <a:off x="5868988" y="184546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50" name="Line 22"/>
          <p:cNvSpPr>
            <a:spLocks noChangeShapeType="1"/>
          </p:cNvSpPr>
          <p:nvPr/>
        </p:nvSpPr>
        <p:spPr bwMode="auto">
          <a:xfrm flipV="1">
            <a:off x="6084888" y="1845469"/>
            <a:ext cx="792162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51" name="Line 23"/>
          <p:cNvSpPr>
            <a:spLocks noChangeShapeType="1"/>
          </p:cNvSpPr>
          <p:nvPr/>
        </p:nvSpPr>
        <p:spPr bwMode="auto">
          <a:xfrm flipH="1">
            <a:off x="6084888" y="1558131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52" name="Line 24"/>
          <p:cNvSpPr>
            <a:spLocks noChangeShapeType="1"/>
          </p:cNvSpPr>
          <p:nvPr/>
        </p:nvSpPr>
        <p:spPr bwMode="auto">
          <a:xfrm>
            <a:off x="6084888" y="2782094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0953" name="Text Box 25"/>
          <p:cNvSpPr txBox="1">
            <a:spLocks noChangeArrowheads="1"/>
          </p:cNvSpPr>
          <p:nvPr/>
        </p:nvSpPr>
        <p:spPr bwMode="auto">
          <a:xfrm>
            <a:off x="4068763" y="2566194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  <p:sp>
        <p:nvSpPr>
          <p:cNvPr id="380954" name="Text Box 26"/>
          <p:cNvSpPr txBox="1">
            <a:spLocks noChangeArrowheads="1"/>
          </p:cNvSpPr>
          <p:nvPr/>
        </p:nvSpPr>
        <p:spPr bwMode="auto">
          <a:xfrm>
            <a:off x="4768850" y="200898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380955" name="Text Box 27"/>
          <p:cNvSpPr txBox="1">
            <a:spLocks noChangeArrowheads="1"/>
          </p:cNvSpPr>
          <p:nvPr/>
        </p:nvSpPr>
        <p:spPr bwMode="auto">
          <a:xfrm>
            <a:off x="5148263" y="2853531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380956" name="Text Box 28"/>
          <p:cNvSpPr txBox="1">
            <a:spLocks noChangeArrowheads="1"/>
          </p:cNvSpPr>
          <p:nvPr/>
        </p:nvSpPr>
        <p:spPr bwMode="auto">
          <a:xfrm>
            <a:off x="6300788" y="2853531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380957" name="Text Box 29"/>
          <p:cNvSpPr txBox="1">
            <a:spLocks noChangeArrowheads="1"/>
          </p:cNvSpPr>
          <p:nvPr/>
        </p:nvSpPr>
        <p:spPr bwMode="auto">
          <a:xfrm>
            <a:off x="6661150" y="2061369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380958" name="Text Box 30"/>
          <p:cNvSpPr txBox="1">
            <a:spLocks noChangeArrowheads="1"/>
          </p:cNvSpPr>
          <p:nvPr/>
        </p:nvSpPr>
        <p:spPr bwMode="auto">
          <a:xfrm>
            <a:off x="6300788" y="112474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380959" name="Text Box 31"/>
          <p:cNvSpPr txBox="1">
            <a:spLocks noChangeArrowheads="1"/>
          </p:cNvSpPr>
          <p:nvPr/>
        </p:nvSpPr>
        <p:spPr bwMode="auto">
          <a:xfrm>
            <a:off x="5508625" y="198993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0960" name="Text Box 32"/>
          <p:cNvSpPr txBox="1">
            <a:spLocks noChangeArrowheads="1"/>
          </p:cNvSpPr>
          <p:nvPr/>
        </p:nvSpPr>
        <p:spPr bwMode="auto">
          <a:xfrm>
            <a:off x="3781425" y="1916906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380961" name="Text Box 33"/>
          <p:cNvSpPr txBox="1">
            <a:spLocks noChangeArrowheads="1"/>
          </p:cNvSpPr>
          <p:nvPr/>
        </p:nvSpPr>
        <p:spPr bwMode="auto">
          <a:xfrm>
            <a:off x="3924300" y="112474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380962" name="Text Box 34"/>
          <p:cNvSpPr txBox="1">
            <a:spLocks noChangeArrowheads="1"/>
          </p:cNvSpPr>
          <p:nvPr/>
        </p:nvSpPr>
        <p:spPr bwMode="auto">
          <a:xfrm>
            <a:off x="3060700" y="198993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380963" name="Text Box 35"/>
          <p:cNvSpPr txBox="1">
            <a:spLocks noChangeArrowheads="1"/>
          </p:cNvSpPr>
          <p:nvPr/>
        </p:nvSpPr>
        <p:spPr bwMode="auto">
          <a:xfrm>
            <a:off x="2700338" y="2924969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380964" name="Text Box 36"/>
          <p:cNvSpPr txBox="1">
            <a:spLocks noChangeArrowheads="1"/>
          </p:cNvSpPr>
          <p:nvPr/>
        </p:nvSpPr>
        <p:spPr bwMode="auto">
          <a:xfrm>
            <a:off x="2700338" y="1124744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42</a:t>
            </a:r>
          </a:p>
        </p:txBody>
      </p:sp>
      <p:sp>
        <p:nvSpPr>
          <p:cNvPr id="380965" name="Text Box 37"/>
          <p:cNvSpPr txBox="1">
            <a:spLocks noChangeArrowheads="1"/>
          </p:cNvSpPr>
          <p:nvPr/>
        </p:nvSpPr>
        <p:spPr bwMode="auto">
          <a:xfrm>
            <a:off x="2339975" y="3572669"/>
            <a:ext cx="41937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400" dirty="0">
                <a:solidFill>
                  <a:schemeClr val="hlink"/>
                </a:solidFill>
                <a:latin typeface="Symbol" charset="0"/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s,v</a:t>
            </a:r>
            <a:r>
              <a:rPr lang="de-DE" sz="2400" dirty="0">
                <a:solidFill>
                  <a:schemeClr val="hlink"/>
                </a:solidFill>
              </a:rPr>
              <a:t>):</a:t>
            </a:r>
            <a:r>
              <a:rPr lang="de-DE" sz="2400" dirty="0"/>
              <a:t> Distanz zwischen </a:t>
            </a:r>
            <a:r>
              <a:rPr lang="de-DE" sz="2400" dirty="0">
                <a:solidFill>
                  <a:schemeClr val="hlink"/>
                </a:solidFill>
              </a:rPr>
              <a:t>s</a:t>
            </a:r>
            <a:r>
              <a:rPr lang="de-DE" sz="2400" dirty="0"/>
              <a:t> und 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380966" name="Text Box 38"/>
          <p:cNvSpPr txBox="1">
            <a:spLocks noChangeArrowheads="1"/>
          </p:cNvSpPr>
          <p:nvPr/>
        </p:nvSpPr>
        <p:spPr bwMode="auto">
          <a:xfrm>
            <a:off x="873323" y="4796631"/>
            <a:ext cx="69169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sym typeface="Symbol" charset="0"/>
              </a:rPr>
              <a:t>𝜇</a:t>
            </a:r>
            <a:r>
              <a:rPr lang="de-DE" sz="2400" dirty="0">
                <a:solidFill>
                  <a:schemeClr val="hlink"/>
                </a:solidFill>
                <a:latin typeface="Symbol" charset="0"/>
              </a:rPr>
              <a:t>(</a:t>
            </a:r>
            <a:r>
              <a:rPr lang="de-DE" sz="2400" dirty="0" err="1">
                <a:solidFill>
                  <a:schemeClr val="hlink"/>
                </a:solidFill>
              </a:rPr>
              <a:t>s,v</a:t>
            </a:r>
            <a:r>
              <a:rPr lang="de-DE" sz="2400" dirty="0">
                <a:solidFill>
                  <a:schemeClr val="hlink"/>
                </a:solidFill>
              </a:rPr>
              <a:t>) =       -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/>
              <a:t>      Weg </a:t>
            </a:r>
            <a:r>
              <a:rPr lang="de-DE" sz="2400" dirty="0" err="1"/>
              <a:t>bel</a:t>
            </a:r>
            <a:r>
              <a:rPr lang="de-DE" sz="2400" dirty="0"/>
              <a:t>. kleiner Kosten von </a:t>
            </a:r>
            <a:r>
              <a:rPr lang="de-DE" sz="2400" dirty="0">
                <a:solidFill>
                  <a:schemeClr val="hlink"/>
                </a:solidFill>
              </a:rPr>
              <a:t>s</a:t>
            </a:r>
            <a:r>
              <a:rPr lang="de-DE" sz="2400" dirty="0"/>
              <a:t> nach </a:t>
            </a:r>
            <a:r>
              <a:rPr lang="de-DE" sz="2400" dirty="0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380967" name="Text Box 39"/>
          <p:cNvSpPr txBox="1">
            <a:spLocks noChangeArrowheads="1"/>
          </p:cNvSpPr>
          <p:nvPr/>
        </p:nvSpPr>
        <p:spPr bwMode="auto">
          <a:xfrm>
            <a:off x="2339975" y="4293394"/>
            <a:ext cx="363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>
                <a:solidFill>
                  <a:schemeClr val="hlink"/>
                </a:solidFill>
                <a:latin typeface="cmsy10" charset="0"/>
              </a:rPr>
              <a:t> </a:t>
            </a:r>
            <a:r>
              <a:rPr lang="de-DE" sz="2400" dirty="0"/>
              <a:t>     kein Weg von s nach v</a:t>
            </a:r>
          </a:p>
        </p:txBody>
      </p:sp>
      <p:sp>
        <p:nvSpPr>
          <p:cNvPr id="380968" name="Text Box 40"/>
          <p:cNvSpPr txBox="1">
            <a:spLocks noChangeArrowheads="1"/>
          </p:cNvSpPr>
          <p:nvPr/>
        </p:nvSpPr>
        <p:spPr bwMode="auto">
          <a:xfrm>
            <a:off x="2268538" y="5372894"/>
            <a:ext cx="4802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min{ c(p) | p</a:t>
            </a:r>
            <a:r>
              <a:rPr lang="de-DE" sz="2400"/>
              <a:t> ist Weg von </a:t>
            </a:r>
            <a:r>
              <a:rPr lang="de-DE" sz="2400">
                <a:solidFill>
                  <a:schemeClr val="hlink"/>
                </a:solidFill>
              </a:rPr>
              <a:t>s</a:t>
            </a:r>
            <a:r>
              <a:rPr lang="de-DE" sz="2400"/>
              <a:t> nach </a:t>
            </a:r>
            <a:r>
              <a:rPr lang="de-DE" sz="2400">
                <a:solidFill>
                  <a:schemeClr val="hlink"/>
                </a:solidFill>
              </a:rPr>
              <a:t>v}</a:t>
            </a:r>
          </a:p>
        </p:txBody>
      </p:sp>
      <p:sp>
        <p:nvSpPr>
          <p:cNvPr id="380969" name="AutoShape 41"/>
          <p:cNvSpPr>
            <a:spLocks noChangeArrowheads="1"/>
          </p:cNvSpPr>
          <p:nvPr/>
        </p:nvSpPr>
        <p:spPr bwMode="auto">
          <a:xfrm>
            <a:off x="1979613" y="4220369"/>
            <a:ext cx="6624637" cy="1584325"/>
          </a:xfrm>
          <a:prstGeom prst="bracePair">
            <a:avLst>
              <a:gd name="adj" fmla="val 8333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550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3576-0174-DC45-AEED-F3797E396033}" type="slidenum">
              <a:rPr lang="de-DE"/>
              <a:pPr/>
              <a:t>6</a:t>
            </a:fld>
            <a:endParaRPr lang="de-DE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82979" name="Oval 3"/>
          <p:cNvSpPr>
            <a:spLocks noChangeArrowheads="1"/>
          </p:cNvSpPr>
          <p:nvPr/>
        </p:nvSpPr>
        <p:spPr bwMode="auto">
          <a:xfrm>
            <a:off x="1981200" y="1414239"/>
            <a:ext cx="503238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2980" name="Oval 4"/>
          <p:cNvSpPr>
            <a:spLocks noChangeArrowheads="1"/>
          </p:cNvSpPr>
          <p:nvPr/>
        </p:nvSpPr>
        <p:spPr bwMode="auto">
          <a:xfrm>
            <a:off x="1981200" y="2638202"/>
            <a:ext cx="503238" cy="5032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+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2981" name="Oval 5"/>
          <p:cNvSpPr>
            <a:spLocks noChangeArrowheads="1"/>
          </p:cNvSpPr>
          <p:nvPr/>
        </p:nvSpPr>
        <p:spPr bwMode="auto">
          <a:xfrm>
            <a:off x="4429125" y="2638202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0</a:t>
            </a:r>
          </a:p>
        </p:txBody>
      </p:sp>
      <p:sp>
        <p:nvSpPr>
          <p:cNvPr id="382982" name="Oval 6"/>
          <p:cNvSpPr>
            <a:spLocks noChangeArrowheads="1"/>
          </p:cNvSpPr>
          <p:nvPr/>
        </p:nvSpPr>
        <p:spPr bwMode="auto">
          <a:xfrm>
            <a:off x="3205163" y="1414239"/>
            <a:ext cx="503237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2983" name="Oval 7"/>
          <p:cNvSpPr>
            <a:spLocks noChangeArrowheads="1"/>
          </p:cNvSpPr>
          <p:nvPr/>
        </p:nvSpPr>
        <p:spPr bwMode="auto">
          <a:xfrm>
            <a:off x="4429125" y="1414239"/>
            <a:ext cx="503238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2984" name="Oval 8"/>
          <p:cNvSpPr>
            <a:spLocks noChangeArrowheads="1"/>
          </p:cNvSpPr>
          <p:nvPr/>
        </p:nvSpPr>
        <p:spPr bwMode="auto">
          <a:xfrm>
            <a:off x="3205163" y="2638202"/>
            <a:ext cx="503237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-</a:t>
            </a:r>
            <a:r>
              <a:rPr lang="en-US" dirty="0">
                <a:latin typeface="cmsy10" charset="0"/>
              </a:rPr>
              <a:t>∞</a:t>
            </a:r>
          </a:p>
        </p:txBody>
      </p:sp>
      <p:sp>
        <p:nvSpPr>
          <p:cNvPr id="382985" name="Oval 9"/>
          <p:cNvSpPr>
            <a:spLocks noChangeArrowheads="1"/>
          </p:cNvSpPr>
          <p:nvPr/>
        </p:nvSpPr>
        <p:spPr bwMode="auto">
          <a:xfrm>
            <a:off x="5581650" y="1414239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2986" name="Oval 10"/>
          <p:cNvSpPr>
            <a:spLocks noChangeArrowheads="1"/>
          </p:cNvSpPr>
          <p:nvPr/>
        </p:nvSpPr>
        <p:spPr bwMode="auto">
          <a:xfrm>
            <a:off x="6805613" y="1414239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-3</a:t>
            </a:r>
          </a:p>
        </p:txBody>
      </p:sp>
      <p:sp>
        <p:nvSpPr>
          <p:cNvPr id="382987" name="Oval 11"/>
          <p:cNvSpPr>
            <a:spLocks noChangeArrowheads="1"/>
          </p:cNvSpPr>
          <p:nvPr/>
        </p:nvSpPr>
        <p:spPr bwMode="auto">
          <a:xfrm>
            <a:off x="5581650" y="2638202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-1</a:t>
            </a:r>
          </a:p>
        </p:txBody>
      </p:sp>
      <p:sp>
        <p:nvSpPr>
          <p:cNvPr id="382988" name="Oval 12"/>
          <p:cNvSpPr>
            <a:spLocks noChangeArrowheads="1"/>
          </p:cNvSpPr>
          <p:nvPr/>
        </p:nvSpPr>
        <p:spPr bwMode="auto">
          <a:xfrm>
            <a:off x="6805613" y="2638202"/>
            <a:ext cx="504825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-3</a:t>
            </a:r>
          </a:p>
        </p:txBody>
      </p:sp>
      <p:sp>
        <p:nvSpPr>
          <p:cNvPr id="382989" name="Line 13"/>
          <p:cNvSpPr>
            <a:spLocks noChangeShapeType="1"/>
          </p:cNvSpPr>
          <p:nvPr/>
        </p:nvSpPr>
        <p:spPr bwMode="auto">
          <a:xfrm flipV="1">
            <a:off x="4716463" y="1917477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0" name="Line 14"/>
          <p:cNvSpPr>
            <a:spLocks noChangeShapeType="1"/>
          </p:cNvSpPr>
          <p:nvPr/>
        </p:nvSpPr>
        <p:spPr bwMode="auto">
          <a:xfrm flipV="1">
            <a:off x="3636963" y="1846039"/>
            <a:ext cx="8636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1" name="Line 15"/>
          <p:cNvSpPr>
            <a:spLocks noChangeShapeType="1"/>
          </p:cNvSpPr>
          <p:nvPr/>
        </p:nvSpPr>
        <p:spPr bwMode="auto">
          <a:xfrm>
            <a:off x="4932363" y="2854102"/>
            <a:ext cx="649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2" name="Line 16"/>
          <p:cNvSpPr>
            <a:spLocks noChangeShapeType="1"/>
          </p:cNvSpPr>
          <p:nvPr/>
        </p:nvSpPr>
        <p:spPr bwMode="auto">
          <a:xfrm flipH="1">
            <a:off x="3708400" y="1630139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3" name="Line 17"/>
          <p:cNvSpPr>
            <a:spLocks noChangeShapeType="1"/>
          </p:cNvSpPr>
          <p:nvPr/>
        </p:nvSpPr>
        <p:spPr bwMode="auto">
          <a:xfrm flipH="1">
            <a:off x="2484438" y="1630139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4" name="Line 18"/>
          <p:cNvSpPr>
            <a:spLocks noChangeShapeType="1"/>
          </p:cNvSpPr>
          <p:nvPr/>
        </p:nvSpPr>
        <p:spPr bwMode="auto">
          <a:xfrm>
            <a:off x="2484438" y="2854102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5" name="Line 19"/>
          <p:cNvSpPr>
            <a:spLocks noChangeShapeType="1"/>
          </p:cNvSpPr>
          <p:nvPr/>
        </p:nvSpPr>
        <p:spPr bwMode="auto">
          <a:xfrm>
            <a:off x="3421063" y="1917477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6" name="Line 20"/>
          <p:cNvSpPr>
            <a:spLocks noChangeShapeType="1"/>
          </p:cNvSpPr>
          <p:nvPr/>
        </p:nvSpPr>
        <p:spPr bwMode="auto">
          <a:xfrm>
            <a:off x="5868988" y="1917477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7" name="Line 21"/>
          <p:cNvSpPr>
            <a:spLocks noChangeShapeType="1"/>
          </p:cNvSpPr>
          <p:nvPr/>
        </p:nvSpPr>
        <p:spPr bwMode="auto">
          <a:xfrm flipV="1">
            <a:off x="6084888" y="1917477"/>
            <a:ext cx="792162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8" name="Line 22"/>
          <p:cNvSpPr>
            <a:spLocks noChangeShapeType="1"/>
          </p:cNvSpPr>
          <p:nvPr/>
        </p:nvSpPr>
        <p:spPr bwMode="auto">
          <a:xfrm flipH="1">
            <a:off x="6084888" y="1630139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2999" name="Line 23"/>
          <p:cNvSpPr>
            <a:spLocks noChangeShapeType="1"/>
          </p:cNvSpPr>
          <p:nvPr/>
        </p:nvSpPr>
        <p:spPr bwMode="auto">
          <a:xfrm>
            <a:off x="6084888" y="2854102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3000" name="Text Box 24"/>
          <p:cNvSpPr txBox="1">
            <a:spLocks noChangeArrowheads="1"/>
          </p:cNvSpPr>
          <p:nvPr/>
        </p:nvSpPr>
        <p:spPr bwMode="auto">
          <a:xfrm>
            <a:off x="4068763" y="2638202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s</a:t>
            </a:r>
          </a:p>
        </p:txBody>
      </p:sp>
      <p:sp>
        <p:nvSpPr>
          <p:cNvPr id="383001" name="Text Box 25"/>
          <p:cNvSpPr txBox="1">
            <a:spLocks noChangeArrowheads="1"/>
          </p:cNvSpPr>
          <p:nvPr/>
        </p:nvSpPr>
        <p:spPr bwMode="auto">
          <a:xfrm>
            <a:off x="4768850" y="208098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383002" name="Text Box 26"/>
          <p:cNvSpPr txBox="1">
            <a:spLocks noChangeArrowheads="1"/>
          </p:cNvSpPr>
          <p:nvPr/>
        </p:nvSpPr>
        <p:spPr bwMode="auto">
          <a:xfrm>
            <a:off x="5148263" y="2925539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383003" name="Text Box 27"/>
          <p:cNvSpPr txBox="1">
            <a:spLocks noChangeArrowheads="1"/>
          </p:cNvSpPr>
          <p:nvPr/>
        </p:nvSpPr>
        <p:spPr bwMode="auto">
          <a:xfrm>
            <a:off x="6300788" y="2925539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383004" name="Text Box 28"/>
          <p:cNvSpPr txBox="1">
            <a:spLocks noChangeArrowheads="1"/>
          </p:cNvSpPr>
          <p:nvPr/>
        </p:nvSpPr>
        <p:spPr bwMode="auto">
          <a:xfrm>
            <a:off x="6661150" y="2133377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383005" name="Text Box 29"/>
          <p:cNvSpPr txBox="1">
            <a:spLocks noChangeArrowheads="1"/>
          </p:cNvSpPr>
          <p:nvPr/>
        </p:nvSpPr>
        <p:spPr bwMode="auto">
          <a:xfrm>
            <a:off x="6300788" y="119675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383006" name="Text Box 30"/>
          <p:cNvSpPr txBox="1">
            <a:spLocks noChangeArrowheads="1"/>
          </p:cNvSpPr>
          <p:nvPr/>
        </p:nvSpPr>
        <p:spPr bwMode="auto">
          <a:xfrm>
            <a:off x="5508625" y="206193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383007" name="Text Box 31"/>
          <p:cNvSpPr txBox="1">
            <a:spLocks noChangeArrowheads="1"/>
          </p:cNvSpPr>
          <p:nvPr/>
        </p:nvSpPr>
        <p:spPr bwMode="auto">
          <a:xfrm>
            <a:off x="3781425" y="1988914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-1</a:t>
            </a:r>
          </a:p>
        </p:txBody>
      </p:sp>
      <p:sp>
        <p:nvSpPr>
          <p:cNvPr id="383008" name="Text Box 32"/>
          <p:cNvSpPr txBox="1">
            <a:spLocks noChangeArrowheads="1"/>
          </p:cNvSpPr>
          <p:nvPr/>
        </p:nvSpPr>
        <p:spPr bwMode="auto">
          <a:xfrm>
            <a:off x="3924300" y="119675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383009" name="Text Box 33"/>
          <p:cNvSpPr txBox="1">
            <a:spLocks noChangeArrowheads="1"/>
          </p:cNvSpPr>
          <p:nvPr/>
        </p:nvSpPr>
        <p:spPr bwMode="auto">
          <a:xfrm>
            <a:off x="3060700" y="206193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383010" name="Text Box 34"/>
          <p:cNvSpPr txBox="1">
            <a:spLocks noChangeArrowheads="1"/>
          </p:cNvSpPr>
          <p:nvPr/>
        </p:nvSpPr>
        <p:spPr bwMode="auto">
          <a:xfrm>
            <a:off x="2700338" y="2996977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-2</a:t>
            </a:r>
          </a:p>
        </p:txBody>
      </p:sp>
      <p:sp>
        <p:nvSpPr>
          <p:cNvPr id="383011" name="Text Box 35"/>
          <p:cNvSpPr txBox="1">
            <a:spLocks noChangeArrowheads="1"/>
          </p:cNvSpPr>
          <p:nvPr/>
        </p:nvSpPr>
        <p:spPr bwMode="auto">
          <a:xfrm>
            <a:off x="2700338" y="1196752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42</a:t>
            </a:r>
          </a:p>
        </p:txBody>
      </p:sp>
      <p:sp>
        <p:nvSpPr>
          <p:cNvPr id="383017" name="Text Box 41"/>
          <p:cNvSpPr txBox="1">
            <a:spLocks noChangeArrowheads="1"/>
          </p:cNvSpPr>
          <p:nvPr/>
        </p:nvSpPr>
        <p:spPr bwMode="auto">
          <a:xfrm>
            <a:off x="900113" y="3716114"/>
            <a:ext cx="3445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/>
              <a:t>Wann sind die Kosten </a:t>
            </a:r>
            <a:r>
              <a:rPr lang="de-DE" sz="2400" dirty="0">
                <a:solidFill>
                  <a:schemeClr val="hlink"/>
                </a:solidFill>
              </a:rPr>
              <a:t>-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400" dirty="0"/>
              <a:t>?</a:t>
            </a:r>
          </a:p>
        </p:txBody>
      </p:sp>
      <p:sp>
        <p:nvSpPr>
          <p:cNvPr id="383018" name="Text Box 42"/>
          <p:cNvSpPr txBox="1">
            <a:spLocks noChangeArrowheads="1"/>
          </p:cNvSpPr>
          <p:nvPr/>
        </p:nvSpPr>
        <p:spPr bwMode="auto">
          <a:xfrm>
            <a:off x="900113" y="4220939"/>
            <a:ext cx="5067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Wenn es einen negativen Kreis gibt:</a:t>
            </a:r>
          </a:p>
        </p:txBody>
      </p:sp>
      <p:sp>
        <p:nvSpPr>
          <p:cNvPr id="383019" name="Oval 43"/>
          <p:cNvSpPr>
            <a:spLocks noChangeArrowheads="1"/>
          </p:cNvSpPr>
          <p:nvPr/>
        </p:nvSpPr>
        <p:spPr bwMode="auto">
          <a:xfrm>
            <a:off x="2216150" y="520836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3020" name="Oval 44"/>
          <p:cNvSpPr>
            <a:spLocks noChangeArrowheads="1"/>
          </p:cNvSpPr>
          <p:nvPr/>
        </p:nvSpPr>
        <p:spPr bwMode="auto">
          <a:xfrm>
            <a:off x="3151188" y="520836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3021" name="Oval 45"/>
          <p:cNvSpPr>
            <a:spLocks noChangeArrowheads="1"/>
          </p:cNvSpPr>
          <p:nvPr/>
        </p:nvSpPr>
        <p:spPr bwMode="auto">
          <a:xfrm>
            <a:off x="4519613" y="520836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3022" name="Oval 46"/>
          <p:cNvSpPr>
            <a:spLocks noChangeArrowheads="1"/>
          </p:cNvSpPr>
          <p:nvPr/>
        </p:nvSpPr>
        <p:spPr bwMode="auto">
          <a:xfrm>
            <a:off x="5456238" y="5208364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3023" name="Text Box 47"/>
          <p:cNvSpPr txBox="1">
            <a:spLocks noChangeArrowheads="1"/>
          </p:cNvSpPr>
          <p:nvPr/>
        </p:nvSpPr>
        <p:spPr bwMode="auto">
          <a:xfrm>
            <a:off x="1835150" y="5084539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s</a:t>
            </a:r>
          </a:p>
        </p:txBody>
      </p:sp>
      <p:sp>
        <p:nvSpPr>
          <p:cNvPr id="383024" name="Text Box 48"/>
          <p:cNvSpPr txBox="1">
            <a:spLocks noChangeArrowheads="1"/>
          </p:cNvSpPr>
          <p:nvPr/>
        </p:nvSpPr>
        <p:spPr bwMode="auto">
          <a:xfrm>
            <a:off x="5795963" y="515597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83025" name="Line 49"/>
          <p:cNvSpPr>
            <a:spLocks noChangeShapeType="1"/>
          </p:cNvSpPr>
          <p:nvPr/>
        </p:nvSpPr>
        <p:spPr bwMode="auto">
          <a:xfrm>
            <a:off x="2432050" y="5279802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83026" name="AutoShape 50"/>
          <p:cNvCxnSpPr>
            <a:cxnSpLocks noChangeShapeType="1"/>
            <a:stCxn id="383020" idx="7"/>
            <a:endCxn id="383021" idx="1"/>
          </p:cNvCxnSpPr>
          <p:nvPr/>
        </p:nvCxnSpPr>
        <p:spPr bwMode="auto">
          <a:xfrm rot="5400000" flipV="1">
            <a:off x="3942557" y="4632895"/>
            <a:ext cx="1588" cy="1216025"/>
          </a:xfrm>
          <a:prstGeom prst="curvedConnector3">
            <a:avLst>
              <a:gd name="adj1" fmla="val -1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3027" name="AutoShape 51"/>
          <p:cNvCxnSpPr>
            <a:cxnSpLocks noChangeShapeType="1"/>
            <a:stCxn id="383021" idx="3"/>
            <a:endCxn id="383020" idx="5"/>
          </p:cNvCxnSpPr>
          <p:nvPr/>
        </p:nvCxnSpPr>
        <p:spPr bwMode="auto">
          <a:xfrm rot="5400000">
            <a:off x="3942557" y="4785295"/>
            <a:ext cx="1588" cy="1216025"/>
          </a:xfrm>
          <a:prstGeom prst="curvedConnector3">
            <a:avLst>
              <a:gd name="adj1" fmla="val 1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3028" name="Line 52"/>
          <p:cNvSpPr>
            <a:spLocks noChangeShapeType="1"/>
          </p:cNvSpPr>
          <p:nvPr/>
        </p:nvSpPr>
        <p:spPr bwMode="auto">
          <a:xfrm>
            <a:off x="4735513" y="5279802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3029" name="Text Box 53"/>
          <p:cNvSpPr txBox="1">
            <a:spLocks noChangeArrowheads="1"/>
          </p:cNvSpPr>
          <p:nvPr/>
        </p:nvSpPr>
        <p:spPr bwMode="auto">
          <a:xfrm>
            <a:off x="3779838" y="5084539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C</a:t>
            </a:r>
          </a:p>
        </p:txBody>
      </p:sp>
      <p:sp>
        <p:nvSpPr>
          <p:cNvPr id="383030" name="Text Box 54"/>
          <p:cNvSpPr txBox="1">
            <a:spLocks noChangeArrowheads="1"/>
          </p:cNvSpPr>
          <p:nvPr/>
        </p:nvSpPr>
        <p:spPr bwMode="auto">
          <a:xfrm>
            <a:off x="6751638" y="5062314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c(C)&lt;0</a:t>
            </a:r>
          </a:p>
        </p:txBody>
      </p:sp>
    </p:spTree>
    <p:extLst>
      <p:ext uri="{BB962C8B-B14F-4D97-AF65-F5344CB8AC3E}">
        <p14:creationId xmlns:p14="http://schemas.microsoft.com/office/powerpoint/2010/main" val="94558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14585-8BF6-DE4F-84E6-4E38A05843ED}" type="slidenum">
              <a:rPr lang="de-DE"/>
              <a:pPr/>
              <a:t>7</a:t>
            </a:fld>
            <a:endParaRPr lang="de-DE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85060" name="Text Box 36"/>
          <p:cNvSpPr txBox="1">
            <a:spLocks noChangeArrowheads="1"/>
          </p:cNvSpPr>
          <p:nvPr/>
        </p:nvSpPr>
        <p:spPr bwMode="auto">
          <a:xfrm>
            <a:off x="827088" y="1340768"/>
            <a:ext cx="671260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Negativer Kreis hinreichend und notwendig</a:t>
            </a:r>
            <a:br>
              <a:rPr lang="de-DE" sz="2800" dirty="0"/>
            </a:br>
            <a:r>
              <a:rPr lang="de-DE" sz="2800" dirty="0"/>
              <a:t>für Wegekosten </a:t>
            </a:r>
            <a:r>
              <a:rPr lang="de-DE" sz="2800" dirty="0">
                <a:solidFill>
                  <a:schemeClr val="hlink"/>
                </a:solidFill>
              </a:rPr>
              <a:t>-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/>
              <a:t>.</a:t>
            </a:r>
          </a:p>
        </p:txBody>
      </p:sp>
      <p:sp>
        <p:nvSpPr>
          <p:cNvPr id="385061" name="Text Box 37"/>
          <p:cNvSpPr txBox="1">
            <a:spLocks noChangeArrowheads="1"/>
          </p:cNvSpPr>
          <p:nvPr/>
        </p:nvSpPr>
        <p:spPr bwMode="auto">
          <a:xfrm>
            <a:off x="827088" y="2399630"/>
            <a:ext cx="4660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/>
              <a:t>Negativer Kreis hinreichend:</a:t>
            </a:r>
          </a:p>
        </p:txBody>
      </p:sp>
      <p:sp>
        <p:nvSpPr>
          <p:cNvPr id="385062" name="Oval 38"/>
          <p:cNvSpPr>
            <a:spLocks noChangeArrowheads="1"/>
          </p:cNvSpPr>
          <p:nvPr/>
        </p:nvSpPr>
        <p:spPr bwMode="auto">
          <a:xfrm>
            <a:off x="2143125" y="343785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5063" name="Oval 39"/>
          <p:cNvSpPr>
            <a:spLocks noChangeArrowheads="1"/>
          </p:cNvSpPr>
          <p:nvPr/>
        </p:nvSpPr>
        <p:spPr bwMode="auto">
          <a:xfrm>
            <a:off x="3078163" y="343785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5064" name="Oval 40"/>
          <p:cNvSpPr>
            <a:spLocks noChangeArrowheads="1"/>
          </p:cNvSpPr>
          <p:nvPr/>
        </p:nvSpPr>
        <p:spPr bwMode="auto">
          <a:xfrm>
            <a:off x="4446588" y="343785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5065" name="Oval 41"/>
          <p:cNvSpPr>
            <a:spLocks noChangeArrowheads="1"/>
          </p:cNvSpPr>
          <p:nvPr/>
        </p:nvSpPr>
        <p:spPr bwMode="auto">
          <a:xfrm>
            <a:off x="5383213" y="343785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5066" name="Text Box 42"/>
          <p:cNvSpPr txBox="1">
            <a:spLocks noChangeArrowheads="1"/>
          </p:cNvSpPr>
          <p:nvPr/>
        </p:nvSpPr>
        <p:spPr bwMode="auto">
          <a:xfrm>
            <a:off x="1762125" y="331403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s</a:t>
            </a:r>
          </a:p>
        </p:txBody>
      </p:sp>
      <p:sp>
        <p:nvSpPr>
          <p:cNvPr id="385067" name="Text Box 43"/>
          <p:cNvSpPr txBox="1">
            <a:spLocks noChangeArrowheads="1"/>
          </p:cNvSpPr>
          <p:nvPr/>
        </p:nvSpPr>
        <p:spPr bwMode="auto">
          <a:xfrm>
            <a:off x="5722938" y="338546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385068" name="Line 44"/>
          <p:cNvSpPr>
            <a:spLocks noChangeShapeType="1"/>
          </p:cNvSpPr>
          <p:nvPr/>
        </p:nvSpPr>
        <p:spPr bwMode="auto">
          <a:xfrm>
            <a:off x="2359025" y="350929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385069" name="AutoShape 45"/>
          <p:cNvCxnSpPr>
            <a:cxnSpLocks noChangeShapeType="1"/>
            <a:stCxn id="385063" idx="7"/>
            <a:endCxn id="385064" idx="1"/>
          </p:cNvCxnSpPr>
          <p:nvPr/>
        </p:nvCxnSpPr>
        <p:spPr bwMode="auto">
          <a:xfrm rot="5400000" flipV="1">
            <a:off x="3869532" y="2862386"/>
            <a:ext cx="1588" cy="1216025"/>
          </a:xfrm>
          <a:prstGeom prst="curvedConnector3">
            <a:avLst>
              <a:gd name="adj1" fmla="val -1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5070" name="AutoShape 46"/>
          <p:cNvCxnSpPr>
            <a:cxnSpLocks noChangeShapeType="1"/>
            <a:stCxn id="385064" idx="3"/>
            <a:endCxn id="385063" idx="5"/>
          </p:cNvCxnSpPr>
          <p:nvPr/>
        </p:nvCxnSpPr>
        <p:spPr bwMode="auto">
          <a:xfrm rot="5400000">
            <a:off x="3869532" y="3014786"/>
            <a:ext cx="1588" cy="1216025"/>
          </a:xfrm>
          <a:prstGeom prst="curvedConnector3">
            <a:avLst>
              <a:gd name="adj1" fmla="val 1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5071" name="Line 47"/>
          <p:cNvSpPr>
            <a:spLocks noChangeShapeType="1"/>
          </p:cNvSpPr>
          <p:nvPr/>
        </p:nvSpPr>
        <p:spPr bwMode="auto">
          <a:xfrm flipV="1">
            <a:off x="4586288" y="3443288"/>
            <a:ext cx="792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FF0000"/>
              </a:solidFill>
            </a:endParaRPr>
          </a:p>
        </p:txBody>
      </p:sp>
      <p:sp>
        <p:nvSpPr>
          <p:cNvPr id="385072" name="Text Box 48"/>
          <p:cNvSpPr txBox="1">
            <a:spLocks noChangeArrowheads="1"/>
          </p:cNvSpPr>
          <p:nvPr/>
        </p:nvSpPr>
        <p:spPr bwMode="auto">
          <a:xfrm>
            <a:off x="3706813" y="331403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C</a:t>
            </a:r>
          </a:p>
        </p:txBody>
      </p:sp>
      <p:sp>
        <p:nvSpPr>
          <p:cNvPr id="385073" name="Text Box 49"/>
          <p:cNvSpPr txBox="1">
            <a:spLocks noChangeArrowheads="1"/>
          </p:cNvSpPr>
          <p:nvPr/>
        </p:nvSpPr>
        <p:spPr bwMode="auto">
          <a:xfrm>
            <a:off x="6678613" y="3291805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c(C)&lt;0</a:t>
            </a:r>
          </a:p>
        </p:txBody>
      </p:sp>
      <p:sp>
        <p:nvSpPr>
          <p:cNvPr id="385076" name="Text Box 52"/>
          <p:cNvSpPr txBox="1">
            <a:spLocks noChangeArrowheads="1"/>
          </p:cNvSpPr>
          <p:nvPr/>
        </p:nvSpPr>
        <p:spPr bwMode="auto">
          <a:xfrm>
            <a:off x="827088" y="4342730"/>
            <a:ext cx="55474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Kosten für </a:t>
            </a:r>
            <a:r>
              <a:rPr lang="de-DE" sz="2800" dirty="0">
                <a:solidFill>
                  <a:schemeClr val="hlink"/>
                </a:solidFill>
              </a:rPr>
              <a:t>i</a:t>
            </a:r>
            <a:r>
              <a:rPr lang="de-DE" sz="2800" dirty="0"/>
              <a:t>-fachen Durchlauf von </a:t>
            </a:r>
            <a:r>
              <a:rPr lang="de-DE" sz="2800" dirty="0">
                <a:solidFill>
                  <a:schemeClr val="hlink"/>
                </a:solidFill>
              </a:rPr>
              <a:t>C</a:t>
            </a:r>
            <a:r>
              <a:rPr lang="de-DE" sz="2800" dirty="0"/>
              <a:t>: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c(p) + i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∙</a:t>
            </a:r>
            <a:r>
              <a:rPr lang="de-DE" sz="2800" dirty="0">
                <a:solidFill>
                  <a:schemeClr val="hlink"/>
                </a:solidFill>
              </a:rPr>
              <a:t>c(C) + c(</a:t>
            </a:r>
            <a:r>
              <a:rPr lang="de-DE" sz="2800" dirty="0" err="1">
                <a:solidFill>
                  <a:schemeClr val="hlink"/>
                </a:solidFill>
              </a:rPr>
              <a:t>q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</a:p>
          <a:p>
            <a:r>
              <a:rPr lang="de-DE" sz="2800" dirty="0"/>
              <a:t>Für </a:t>
            </a:r>
            <a:r>
              <a:rPr lang="de-DE" sz="2800" dirty="0">
                <a:solidFill>
                  <a:schemeClr val="hlink"/>
                </a:solidFill>
              </a:rPr>
              <a:t>i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⟶∞</a:t>
            </a:r>
            <a:r>
              <a:rPr lang="de-DE" sz="2800" dirty="0"/>
              <a:t> geht Ausdruck gegen </a:t>
            </a:r>
            <a:r>
              <a:rPr lang="de-DE" sz="2800" dirty="0">
                <a:solidFill>
                  <a:schemeClr val="hlink"/>
                </a:solidFill>
              </a:rPr>
              <a:t>-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>
                <a:solidFill>
                  <a:schemeClr val="hlink"/>
                </a:solidFill>
              </a:rPr>
              <a:t>.</a:t>
            </a:r>
          </a:p>
        </p:txBody>
      </p:sp>
      <p:cxnSp>
        <p:nvCxnSpPr>
          <p:cNvPr id="385078" name="AutoShape 54"/>
          <p:cNvCxnSpPr>
            <a:cxnSpLocks noChangeShapeType="1"/>
            <a:stCxn id="385063" idx="0"/>
            <a:endCxn id="385064" idx="0"/>
          </p:cNvCxnSpPr>
          <p:nvPr/>
        </p:nvCxnSpPr>
        <p:spPr bwMode="auto">
          <a:xfrm rot="5400000" flipV="1">
            <a:off x="3869532" y="2754436"/>
            <a:ext cx="1588" cy="1368425"/>
          </a:xfrm>
          <a:prstGeom prst="curvedConnector3">
            <a:avLst>
              <a:gd name="adj1" fmla="val -2310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2294582" y="3556680"/>
            <a:ext cx="8547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 Weg p</a:t>
            </a:r>
            <a:endParaRPr lang="de-DE" dirty="0"/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4311575" y="2940451"/>
            <a:ext cx="803425" cy="369332"/>
          </a:xfrm>
          <a:prstGeom prst="rect">
            <a:avLst/>
          </a:prstGeom>
          <a:noFill/>
          <a:ln w="19050"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Weg </a:t>
            </a:r>
            <a:r>
              <a:rPr lang="de-DE" dirty="0" err="1">
                <a:solidFill>
                  <a:srgbClr val="FF0000"/>
                </a:solidFill>
              </a:rPr>
              <a:t>q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30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4BF1-F1C4-0341-8C30-E2FCDA2243E1}" type="slidenum">
              <a:rPr lang="de-DE"/>
              <a:pPr/>
              <a:t>8</a:t>
            </a:fld>
            <a:endParaRPr lang="de-DE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</a:t>
            </a:r>
          </a:p>
        </p:txBody>
      </p:sp>
      <p:sp>
        <p:nvSpPr>
          <p:cNvPr id="386052" name="Text Box 4"/>
          <p:cNvSpPr txBox="1">
            <a:spLocks noChangeArrowheads="1"/>
          </p:cNvSpPr>
          <p:nvPr/>
        </p:nvSpPr>
        <p:spPr bwMode="auto">
          <a:xfrm>
            <a:off x="827088" y="1412776"/>
            <a:ext cx="789831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Negativer Kreis notwendig:</a:t>
            </a:r>
          </a:p>
          <a:p>
            <a:pPr>
              <a:buFontTx/>
              <a:buChar char="•"/>
            </a:pPr>
            <a:r>
              <a:rPr lang="de-DE" sz="2800" dirty="0"/>
              <a:t> Kosten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v=</a:t>
            </a:r>
            <a:r>
              <a:rPr lang="de-DE" sz="2800" dirty="0">
                <a:solidFill>
                  <a:schemeClr val="hlink"/>
                </a:solidFill>
              </a:rPr>
              <a:t>-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∞</a:t>
            </a:r>
            <a:r>
              <a:rPr lang="de-DE" sz="2800" dirty="0"/>
              <a:t>, also Kreis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de-DE" sz="2800" dirty="0"/>
              <a:t> vorhanden</a:t>
            </a:r>
          </a:p>
          <a:p>
            <a:pPr>
              <a:buFontTx/>
              <a:buChar char="•"/>
            </a:pPr>
            <a:r>
              <a:rPr lang="de-DE" sz="2800" dirty="0">
                <a:solidFill>
                  <a:schemeClr val="hlink"/>
                </a:solidFill>
              </a:rPr>
              <a:t> l</a:t>
            </a:r>
            <a:r>
              <a:rPr lang="de-DE" sz="2800" dirty="0"/>
              <a:t>: minimale Kosten eines </a:t>
            </a:r>
            <a:r>
              <a:rPr lang="de-DE" sz="2800" dirty="0">
                <a:solidFill>
                  <a:srgbClr val="FF0000"/>
                </a:solidFill>
              </a:rPr>
              <a:t>einfachen</a:t>
            </a:r>
            <a:r>
              <a:rPr lang="de-DE" sz="2800" dirty="0"/>
              <a:t> Weges</a:t>
            </a:r>
            <a:br>
              <a:rPr lang="de-DE" sz="2800" dirty="0"/>
            </a:br>
            <a:r>
              <a:rPr lang="de-DE" sz="2800" dirty="0"/>
              <a:t>    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</a:p>
          <a:p>
            <a:pPr>
              <a:buFontTx/>
              <a:buChar char="•"/>
            </a:pPr>
            <a:r>
              <a:rPr lang="de-DE" sz="2800" dirty="0"/>
              <a:t> Es gibt </a:t>
            </a:r>
            <a:r>
              <a:rPr lang="de-DE" sz="2800" dirty="0">
                <a:solidFill>
                  <a:srgbClr val="FF0000"/>
                </a:solidFill>
              </a:rPr>
              <a:t>nicht einfachen</a:t>
            </a:r>
            <a:r>
              <a:rPr lang="de-DE" sz="2800" dirty="0"/>
              <a:t> Weg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/>
              <a:t>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 nach </a:t>
            </a:r>
            <a:r>
              <a:rPr lang="de-DE" sz="2800" dirty="0">
                <a:solidFill>
                  <a:schemeClr val="hlink"/>
                </a:solidFill>
              </a:rPr>
              <a:t>v</a:t>
            </a:r>
            <a:r>
              <a:rPr lang="de-DE" sz="2800" dirty="0"/>
              <a:t> mit</a:t>
            </a:r>
            <a:br>
              <a:rPr lang="de-DE" sz="2800" dirty="0"/>
            </a:br>
            <a:r>
              <a:rPr lang="de-DE" sz="2800" dirty="0"/>
              <a:t>  Kosten </a:t>
            </a:r>
            <a:r>
              <a:rPr lang="de-DE" sz="2800" dirty="0">
                <a:solidFill>
                  <a:schemeClr val="hlink"/>
                </a:solidFill>
              </a:rPr>
              <a:t>c(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)&lt;l</a:t>
            </a:r>
          </a:p>
          <a:p>
            <a:pPr>
              <a:buFontTx/>
              <a:buChar char="•"/>
            </a:pPr>
            <a:r>
              <a:rPr lang="de-DE" sz="2800" dirty="0"/>
              <a:t> 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/>
              <a:t> nicht einfach: Zerlegung von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800" dirty="0"/>
              <a:t>in </a:t>
            </a:r>
            <a:r>
              <a:rPr lang="de-DE" sz="2800" dirty="0" err="1">
                <a:solidFill>
                  <a:schemeClr val="hlink"/>
                </a:solidFill>
              </a:rPr>
              <a:t>pCq</a:t>
            </a:r>
            <a:r>
              <a:rPr lang="de-DE" sz="2800" dirty="0"/>
              <a:t>, wobei </a:t>
            </a:r>
            <a:r>
              <a:rPr lang="de-DE" sz="2800" dirty="0">
                <a:solidFill>
                  <a:schemeClr val="hlink"/>
                </a:solidFill>
              </a:rPr>
              <a:t>C</a:t>
            </a:r>
            <a:r>
              <a:rPr lang="de-DE" sz="2800" dirty="0"/>
              <a:t> ein</a:t>
            </a:r>
            <a:br>
              <a:rPr lang="de-DE" sz="2800" dirty="0"/>
            </a:br>
            <a:r>
              <a:rPr lang="de-DE" sz="2800" dirty="0"/>
              <a:t>  Kreis ist und </a:t>
            </a:r>
            <a:r>
              <a:rPr lang="de-DE" sz="2800" dirty="0" err="1">
                <a:solidFill>
                  <a:schemeClr val="hlink"/>
                </a:solidFill>
              </a:rPr>
              <a:t>pq</a:t>
            </a:r>
            <a:r>
              <a:rPr lang="de-DE" sz="2800" dirty="0"/>
              <a:t> ein einfacher Weg</a:t>
            </a:r>
          </a:p>
          <a:p>
            <a:pPr>
              <a:buFontTx/>
              <a:buChar char="•"/>
            </a:pPr>
            <a:r>
              <a:rPr lang="de-DE" sz="2800" dirty="0"/>
              <a:t> Da </a:t>
            </a:r>
            <a:r>
              <a:rPr lang="de-DE" sz="2800" dirty="0">
                <a:solidFill>
                  <a:schemeClr val="hlink"/>
                </a:solidFill>
              </a:rPr>
              <a:t>c(</a:t>
            </a:r>
            <a:r>
              <a:rPr lang="de-DE" sz="2800" dirty="0" err="1">
                <a:solidFill>
                  <a:schemeClr val="hlink"/>
                </a:solidFill>
              </a:rPr>
              <a:t>r</a:t>
            </a:r>
            <a:r>
              <a:rPr lang="de-DE" sz="2800" dirty="0">
                <a:solidFill>
                  <a:schemeClr val="hlink"/>
                </a:solidFill>
              </a:rPr>
              <a:t>) &lt; l </a:t>
            </a:r>
            <a:r>
              <a:rPr lang="en-US" sz="24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sz="2800" dirty="0">
                <a:solidFill>
                  <a:schemeClr val="hlink"/>
                </a:solidFill>
              </a:rPr>
              <a:t> c(</a:t>
            </a:r>
            <a:r>
              <a:rPr lang="de-DE" sz="2800" dirty="0" err="1">
                <a:solidFill>
                  <a:schemeClr val="hlink"/>
                </a:solidFill>
              </a:rPr>
              <a:t>pq</a:t>
            </a:r>
            <a:r>
              <a:rPr lang="de-DE" sz="2800" dirty="0">
                <a:solidFill>
                  <a:schemeClr val="hlink"/>
                </a:solidFill>
              </a:rPr>
              <a:t>)</a:t>
            </a:r>
            <a:r>
              <a:rPr lang="de-DE" sz="2800" dirty="0"/>
              <a:t> ist, gilt </a:t>
            </a:r>
            <a:r>
              <a:rPr lang="de-DE" sz="2800" dirty="0">
                <a:solidFill>
                  <a:schemeClr val="hlink"/>
                </a:solidFill>
              </a:rPr>
              <a:t>c(C)&lt;0</a:t>
            </a:r>
          </a:p>
        </p:txBody>
      </p:sp>
      <p:sp>
        <p:nvSpPr>
          <p:cNvPr id="21" name="Oval 38"/>
          <p:cNvSpPr>
            <a:spLocks noChangeArrowheads="1"/>
          </p:cNvSpPr>
          <p:nvPr/>
        </p:nvSpPr>
        <p:spPr bwMode="auto">
          <a:xfrm>
            <a:off x="2143125" y="58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" name="Oval 39"/>
          <p:cNvSpPr>
            <a:spLocks noChangeArrowheads="1"/>
          </p:cNvSpPr>
          <p:nvPr/>
        </p:nvSpPr>
        <p:spPr bwMode="auto">
          <a:xfrm>
            <a:off x="3078163" y="58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" name="Oval 40"/>
          <p:cNvSpPr>
            <a:spLocks noChangeArrowheads="1"/>
          </p:cNvSpPr>
          <p:nvPr/>
        </p:nvSpPr>
        <p:spPr bwMode="auto">
          <a:xfrm>
            <a:off x="4446588" y="58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" name="Oval 41"/>
          <p:cNvSpPr>
            <a:spLocks noChangeArrowheads="1"/>
          </p:cNvSpPr>
          <p:nvPr/>
        </p:nvSpPr>
        <p:spPr bwMode="auto">
          <a:xfrm>
            <a:off x="5383213" y="58211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1762125" y="5697338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s</a:t>
            </a: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5722938" y="5768776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v</a:t>
            </a:r>
          </a:p>
        </p:txBody>
      </p:sp>
      <p:sp>
        <p:nvSpPr>
          <p:cNvPr id="27" name="Line 44"/>
          <p:cNvSpPr>
            <a:spLocks noChangeShapeType="1"/>
          </p:cNvSpPr>
          <p:nvPr/>
        </p:nvSpPr>
        <p:spPr bwMode="auto">
          <a:xfrm>
            <a:off x="2359025" y="5892601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cxnSp>
        <p:nvCxnSpPr>
          <p:cNvPr id="28" name="AutoShape 45"/>
          <p:cNvCxnSpPr>
            <a:cxnSpLocks noChangeShapeType="1"/>
          </p:cNvCxnSpPr>
          <p:nvPr/>
        </p:nvCxnSpPr>
        <p:spPr bwMode="auto">
          <a:xfrm rot="5400000" flipV="1">
            <a:off x="3869532" y="5245694"/>
            <a:ext cx="1588" cy="1216025"/>
          </a:xfrm>
          <a:prstGeom prst="curvedConnector3">
            <a:avLst>
              <a:gd name="adj1" fmla="val -1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AutoShape 46"/>
          <p:cNvCxnSpPr>
            <a:cxnSpLocks noChangeShapeType="1"/>
          </p:cNvCxnSpPr>
          <p:nvPr/>
        </p:nvCxnSpPr>
        <p:spPr bwMode="auto">
          <a:xfrm rot="5400000">
            <a:off x="3869532" y="5398094"/>
            <a:ext cx="1588" cy="1216025"/>
          </a:xfrm>
          <a:prstGeom prst="curvedConnector3">
            <a:avLst>
              <a:gd name="adj1" fmla="val 16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0" name="Line 47"/>
          <p:cNvSpPr>
            <a:spLocks noChangeShapeType="1"/>
          </p:cNvSpPr>
          <p:nvPr/>
        </p:nvSpPr>
        <p:spPr bwMode="auto">
          <a:xfrm flipV="1">
            <a:off x="4600576" y="5834408"/>
            <a:ext cx="792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Text Box 48"/>
          <p:cNvSpPr txBox="1">
            <a:spLocks noChangeArrowheads="1"/>
          </p:cNvSpPr>
          <p:nvPr/>
        </p:nvSpPr>
        <p:spPr bwMode="auto">
          <a:xfrm>
            <a:off x="3706813" y="5697338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C</a:t>
            </a:r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6678613" y="5675113"/>
            <a:ext cx="110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solidFill>
                  <a:schemeClr val="hlink"/>
                </a:solidFill>
              </a:rPr>
              <a:t>c(C)&lt;0</a:t>
            </a:r>
          </a:p>
        </p:txBody>
      </p:sp>
      <p:cxnSp>
        <p:nvCxnSpPr>
          <p:cNvPr id="33" name="AutoShape 54"/>
          <p:cNvCxnSpPr>
            <a:cxnSpLocks noChangeShapeType="1"/>
          </p:cNvCxnSpPr>
          <p:nvPr/>
        </p:nvCxnSpPr>
        <p:spPr bwMode="auto">
          <a:xfrm rot="5400000" flipV="1">
            <a:off x="3869532" y="5137744"/>
            <a:ext cx="1588" cy="1368425"/>
          </a:xfrm>
          <a:prstGeom prst="curvedConnector3">
            <a:avLst>
              <a:gd name="adj1" fmla="val -2310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4" name="Text Box 42"/>
          <p:cNvSpPr txBox="1">
            <a:spLocks noChangeArrowheads="1"/>
          </p:cNvSpPr>
          <p:nvPr/>
        </p:nvSpPr>
        <p:spPr bwMode="auto">
          <a:xfrm>
            <a:off x="2294582" y="5939988"/>
            <a:ext cx="8547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/>
              <a:t> Weg p</a:t>
            </a:r>
            <a:endParaRPr lang="de-DE" dirty="0"/>
          </a:p>
        </p:txBody>
      </p: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4260775" y="5268515"/>
            <a:ext cx="8034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Weg </a:t>
            </a:r>
            <a:r>
              <a:rPr lang="de-DE" dirty="0" err="1">
                <a:solidFill>
                  <a:srgbClr val="FF0000"/>
                </a:solidFill>
              </a:rPr>
              <a:t>q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737B-D419-EB43-932F-83913EF9098D}" type="slidenum">
              <a:rPr lang="de-DE"/>
              <a:pPr/>
              <a:t>9</a:t>
            </a:fld>
            <a:endParaRPr lang="de-DE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Kürzeste Wege in Graphen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Graph mit Kantenkosten 1:</a:t>
            </a:r>
          </a:p>
          <a:p>
            <a:pPr>
              <a:buFontTx/>
              <a:buNone/>
            </a:pPr>
            <a:r>
              <a:rPr lang="de-DE"/>
              <a:t>Führe Breitensuche durch.</a:t>
            </a:r>
          </a:p>
        </p:txBody>
      </p:sp>
      <p:sp>
        <p:nvSpPr>
          <p:cNvPr id="384004" name="Oval 4"/>
          <p:cNvSpPr>
            <a:spLocks noChangeArrowheads="1"/>
          </p:cNvSpPr>
          <p:nvPr/>
        </p:nvSpPr>
        <p:spPr bwMode="auto">
          <a:xfrm>
            <a:off x="969963" y="458160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s</a:t>
            </a:r>
          </a:p>
        </p:txBody>
      </p:sp>
      <p:sp>
        <p:nvSpPr>
          <p:cNvPr id="384005" name="Oval 5"/>
          <p:cNvSpPr>
            <a:spLocks noChangeArrowheads="1"/>
          </p:cNvSpPr>
          <p:nvPr/>
        </p:nvSpPr>
        <p:spPr bwMode="auto">
          <a:xfrm>
            <a:off x="1187450" y="3286200"/>
            <a:ext cx="503238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84006" name="Oval 6"/>
          <p:cNvSpPr>
            <a:spLocks noChangeArrowheads="1"/>
          </p:cNvSpPr>
          <p:nvPr/>
        </p:nvSpPr>
        <p:spPr bwMode="auto">
          <a:xfrm>
            <a:off x="2338388" y="400533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</a:t>
            </a:r>
          </a:p>
        </p:txBody>
      </p:sp>
      <p:sp>
        <p:nvSpPr>
          <p:cNvPr id="384007" name="Oval 7"/>
          <p:cNvSpPr>
            <a:spLocks noChangeArrowheads="1"/>
          </p:cNvSpPr>
          <p:nvPr/>
        </p:nvSpPr>
        <p:spPr bwMode="auto">
          <a:xfrm>
            <a:off x="3490913" y="494196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4008" name="Oval 8"/>
          <p:cNvSpPr>
            <a:spLocks noChangeArrowheads="1"/>
          </p:cNvSpPr>
          <p:nvPr/>
        </p:nvSpPr>
        <p:spPr bwMode="auto">
          <a:xfrm>
            <a:off x="3995738" y="357353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84009" name="Oval 9"/>
          <p:cNvSpPr>
            <a:spLocks noChangeArrowheads="1"/>
          </p:cNvSpPr>
          <p:nvPr/>
        </p:nvSpPr>
        <p:spPr bwMode="auto">
          <a:xfrm>
            <a:off x="5075238" y="472606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4010" name="Oval 10"/>
          <p:cNvSpPr>
            <a:spLocks noChangeArrowheads="1"/>
          </p:cNvSpPr>
          <p:nvPr/>
        </p:nvSpPr>
        <p:spPr bwMode="auto">
          <a:xfrm>
            <a:off x="2843213" y="270993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2</a:t>
            </a:r>
          </a:p>
        </p:txBody>
      </p:sp>
      <p:sp>
        <p:nvSpPr>
          <p:cNvPr id="384011" name="Oval 11"/>
          <p:cNvSpPr>
            <a:spLocks noChangeArrowheads="1"/>
          </p:cNvSpPr>
          <p:nvPr/>
        </p:nvSpPr>
        <p:spPr bwMode="auto">
          <a:xfrm>
            <a:off x="4643438" y="2636912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84012" name="Oval 12"/>
          <p:cNvSpPr>
            <a:spLocks noChangeArrowheads="1"/>
          </p:cNvSpPr>
          <p:nvPr/>
        </p:nvSpPr>
        <p:spPr bwMode="auto">
          <a:xfrm>
            <a:off x="6154738" y="3502100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3</a:t>
            </a:r>
          </a:p>
        </p:txBody>
      </p:sp>
      <p:sp>
        <p:nvSpPr>
          <p:cNvPr id="384013" name="Oval 13"/>
          <p:cNvSpPr>
            <a:spLocks noChangeArrowheads="1"/>
          </p:cNvSpPr>
          <p:nvPr/>
        </p:nvSpPr>
        <p:spPr bwMode="auto">
          <a:xfrm>
            <a:off x="7523163" y="2997275"/>
            <a:ext cx="503237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84014" name="Line 14"/>
          <p:cNvSpPr>
            <a:spLocks noChangeShapeType="1"/>
          </p:cNvSpPr>
          <p:nvPr/>
        </p:nvSpPr>
        <p:spPr bwMode="auto">
          <a:xfrm flipV="1">
            <a:off x="1258888" y="3789437"/>
            <a:ext cx="1444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5" name="Line 15"/>
          <p:cNvSpPr>
            <a:spLocks noChangeShapeType="1"/>
          </p:cNvSpPr>
          <p:nvPr/>
        </p:nvSpPr>
        <p:spPr bwMode="auto">
          <a:xfrm flipV="1">
            <a:off x="1474788" y="4365700"/>
            <a:ext cx="86360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6" name="Line 16"/>
          <p:cNvSpPr>
            <a:spLocks noChangeShapeType="1"/>
          </p:cNvSpPr>
          <p:nvPr/>
        </p:nvSpPr>
        <p:spPr bwMode="auto">
          <a:xfrm flipV="1">
            <a:off x="1619250" y="2997275"/>
            <a:ext cx="1223963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7" name="Line 17"/>
          <p:cNvSpPr>
            <a:spLocks noChangeShapeType="1"/>
          </p:cNvSpPr>
          <p:nvPr/>
        </p:nvSpPr>
        <p:spPr bwMode="auto">
          <a:xfrm>
            <a:off x="2770188" y="4437137"/>
            <a:ext cx="792162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8" name="Line 18"/>
          <p:cNvSpPr>
            <a:spLocks noChangeShapeType="1"/>
          </p:cNvSpPr>
          <p:nvPr/>
        </p:nvSpPr>
        <p:spPr bwMode="auto">
          <a:xfrm>
            <a:off x="2843213" y="4221237"/>
            <a:ext cx="2232025" cy="649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19" name="Line 19"/>
          <p:cNvSpPr>
            <a:spLocks noChangeShapeType="1"/>
          </p:cNvSpPr>
          <p:nvPr/>
        </p:nvSpPr>
        <p:spPr bwMode="auto">
          <a:xfrm flipV="1">
            <a:off x="3995738" y="5086425"/>
            <a:ext cx="1079500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0" name="Line 20"/>
          <p:cNvSpPr>
            <a:spLocks noChangeShapeType="1"/>
          </p:cNvSpPr>
          <p:nvPr/>
        </p:nvSpPr>
        <p:spPr bwMode="auto">
          <a:xfrm>
            <a:off x="3275013" y="3141737"/>
            <a:ext cx="7207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1" name="Line 21"/>
          <p:cNvSpPr>
            <a:spLocks noChangeShapeType="1"/>
          </p:cNvSpPr>
          <p:nvPr/>
        </p:nvSpPr>
        <p:spPr bwMode="auto">
          <a:xfrm flipV="1">
            <a:off x="3346450" y="2852812"/>
            <a:ext cx="1296988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2" name="Line 22"/>
          <p:cNvSpPr>
            <a:spLocks noChangeShapeType="1"/>
          </p:cNvSpPr>
          <p:nvPr/>
        </p:nvSpPr>
        <p:spPr bwMode="auto">
          <a:xfrm flipV="1">
            <a:off x="4498975" y="3789437"/>
            <a:ext cx="15843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3" name="Line 23"/>
          <p:cNvSpPr>
            <a:spLocks noChangeShapeType="1"/>
          </p:cNvSpPr>
          <p:nvPr/>
        </p:nvSpPr>
        <p:spPr bwMode="auto">
          <a:xfrm flipV="1">
            <a:off x="5507038" y="4005337"/>
            <a:ext cx="7921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4" name="Line 24"/>
          <p:cNvSpPr>
            <a:spLocks noChangeShapeType="1"/>
          </p:cNvSpPr>
          <p:nvPr/>
        </p:nvSpPr>
        <p:spPr bwMode="auto">
          <a:xfrm>
            <a:off x="5146675" y="2997275"/>
            <a:ext cx="10080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5" name="Line 25"/>
          <p:cNvSpPr>
            <a:spLocks noChangeShapeType="1"/>
          </p:cNvSpPr>
          <p:nvPr/>
        </p:nvSpPr>
        <p:spPr bwMode="auto">
          <a:xfrm flipH="1">
            <a:off x="3851275" y="4078362"/>
            <a:ext cx="287338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6" name="Line 26"/>
          <p:cNvSpPr>
            <a:spLocks noChangeShapeType="1"/>
          </p:cNvSpPr>
          <p:nvPr/>
        </p:nvSpPr>
        <p:spPr bwMode="auto">
          <a:xfrm flipV="1">
            <a:off x="6659563" y="3357637"/>
            <a:ext cx="8636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7" name="Oval 27"/>
          <p:cNvSpPr>
            <a:spLocks noChangeArrowheads="1"/>
          </p:cNvSpPr>
          <p:nvPr/>
        </p:nvSpPr>
        <p:spPr bwMode="auto">
          <a:xfrm>
            <a:off x="7596188" y="4437137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4</a:t>
            </a:r>
          </a:p>
        </p:txBody>
      </p:sp>
      <p:sp>
        <p:nvSpPr>
          <p:cNvPr id="384028" name="Line 28"/>
          <p:cNvSpPr>
            <a:spLocks noChangeShapeType="1"/>
          </p:cNvSpPr>
          <p:nvPr/>
        </p:nvSpPr>
        <p:spPr bwMode="auto">
          <a:xfrm>
            <a:off x="6588125" y="3933900"/>
            <a:ext cx="10080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29" name="Line 29"/>
          <p:cNvSpPr>
            <a:spLocks noChangeShapeType="1"/>
          </p:cNvSpPr>
          <p:nvPr/>
        </p:nvSpPr>
        <p:spPr bwMode="auto">
          <a:xfrm flipH="1" flipV="1">
            <a:off x="1692275" y="3573537"/>
            <a:ext cx="23034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4030" name="Line 30"/>
          <p:cNvSpPr>
            <a:spLocks noChangeShapeType="1"/>
          </p:cNvSpPr>
          <p:nvPr/>
        </p:nvSpPr>
        <p:spPr bwMode="auto">
          <a:xfrm flipH="1">
            <a:off x="5651500" y="4799087"/>
            <a:ext cx="19446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8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40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840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3840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4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4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3840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1000" fill="hold"/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3840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3840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4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4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4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1000" fill="hold"/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000" fill="hold"/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0" fill="hold"/>
                                        <p:tgtEl>
                                          <p:spTgt spid="384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4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4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9550</TotalTime>
  <Words>1819</Words>
  <Application>Microsoft Macintosh PowerPoint</Application>
  <PresentationFormat>On-screen Show (4:3)</PresentationFormat>
  <Paragraphs>521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Calibri</vt:lpstr>
      <vt:lpstr>cmsy10</vt:lpstr>
      <vt:lpstr>msam6</vt:lpstr>
      <vt:lpstr>Myriad Pro</vt:lpstr>
      <vt:lpstr>Symbol</vt:lpstr>
      <vt:lpstr>7_Standarddesign</vt:lpstr>
      <vt:lpstr>Algorithmen und Datenstrukturen</vt:lpstr>
      <vt:lpstr>Kürzeste Wege</vt:lpstr>
      <vt:lpstr>Kürzeste Wege</vt:lpstr>
      <vt:lpstr>Kürzeste Wege</vt:lpstr>
      <vt:lpstr>Kürzeste Wege</vt:lpstr>
      <vt:lpstr>Kürzeste Wege</vt:lpstr>
      <vt:lpstr>Kürzeste Wege</vt:lpstr>
      <vt:lpstr>Kürzeste Wege</vt:lpstr>
      <vt:lpstr>Kürzeste Wege in Graphen</vt:lpstr>
      <vt:lpstr>Kürzeste Wege in DAGs</vt:lpstr>
      <vt:lpstr>Kürzeste Wege in DAGs</vt:lpstr>
      <vt:lpstr>Kürzeste Wege in DAGs</vt:lpstr>
      <vt:lpstr>Kürzeste Wege in DAGs</vt:lpstr>
      <vt:lpstr>Kürzeste Wege in DAGs</vt:lpstr>
      <vt:lpstr>Kürzeste Wege in Graphen</vt:lpstr>
      <vt:lpstr>Kürzeste Wege in DAGs</vt:lpstr>
      <vt:lpstr>Kürzeste Wege in DAGs</vt:lpstr>
      <vt:lpstr>Kürzeste Wege in DAGs</vt:lpstr>
      <vt:lpstr>Kürzeste Wege in DAGs</vt:lpstr>
      <vt:lpstr>Kürzeste Wege in DAGs</vt:lpstr>
      <vt:lpstr>Kürzeste Wege in DAGs</vt:lpstr>
      <vt:lpstr>Kürzeste Wege in DAGs</vt:lpstr>
      <vt:lpstr>Dijkstras Algorithmus</vt:lpstr>
      <vt:lpstr>Dijkstras Algorithmus</vt:lpstr>
      <vt:lpstr>Dijkstras Algorithmus</vt:lpstr>
      <vt:lpstr>Dijkstras Algorithmus</vt:lpstr>
      <vt:lpstr>Dijkstras Algorithmus</vt:lpstr>
      <vt:lpstr>Dijkstra-Algorithmus: Vergleich mit m = n2</vt:lpstr>
      <vt:lpstr>Kürzeste Wege</vt:lpstr>
      <vt:lpstr>Kürzeste Wege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2226</cp:revision>
  <cp:lastPrinted>2017-06-22T09:38:33Z</cp:lastPrinted>
  <dcterms:created xsi:type="dcterms:W3CDTF">2010-04-27T12:26:40Z</dcterms:created>
  <dcterms:modified xsi:type="dcterms:W3CDTF">2020-04-28T19:35:05Z</dcterms:modified>
</cp:coreProperties>
</file>