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35"/>
  </p:notesMasterIdLst>
  <p:handoutMasterIdLst>
    <p:handoutMasterId r:id="rId36"/>
  </p:handoutMasterIdLst>
  <p:sldIdLst>
    <p:sldId id="273" r:id="rId2"/>
    <p:sldId id="641" r:id="rId3"/>
    <p:sldId id="642" r:id="rId4"/>
    <p:sldId id="578" r:id="rId5"/>
    <p:sldId id="534" r:id="rId6"/>
    <p:sldId id="535" r:id="rId7"/>
    <p:sldId id="536" r:id="rId8"/>
    <p:sldId id="537" r:id="rId9"/>
    <p:sldId id="538" r:id="rId10"/>
    <p:sldId id="539" r:id="rId11"/>
    <p:sldId id="540" r:id="rId12"/>
    <p:sldId id="541" r:id="rId13"/>
    <p:sldId id="542" r:id="rId14"/>
    <p:sldId id="543" r:id="rId15"/>
    <p:sldId id="544" r:id="rId16"/>
    <p:sldId id="545" r:id="rId17"/>
    <p:sldId id="630" r:id="rId18"/>
    <p:sldId id="640" r:id="rId19"/>
    <p:sldId id="588" r:id="rId20"/>
    <p:sldId id="589" r:id="rId21"/>
    <p:sldId id="590" r:id="rId22"/>
    <p:sldId id="547" r:id="rId23"/>
    <p:sldId id="639" r:id="rId24"/>
    <p:sldId id="548" r:id="rId25"/>
    <p:sldId id="636" r:id="rId26"/>
    <p:sldId id="629" r:id="rId27"/>
    <p:sldId id="634" r:id="rId28"/>
    <p:sldId id="632" r:id="rId29"/>
    <p:sldId id="638" r:id="rId30"/>
    <p:sldId id="633" r:id="rId31"/>
    <p:sldId id="635" r:id="rId32"/>
    <p:sldId id="637" r:id="rId33"/>
    <p:sldId id="628" r:id="rId3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333398"/>
    <a:srgbClr val="0409FF"/>
    <a:srgbClr val="215968"/>
    <a:srgbClr val="FFA79D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75" autoAdjust="0"/>
    <p:restoredTop sz="94830"/>
  </p:normalViewPr>
  <p:slideViewPr>
    <p:cSldViewPr snapToGrid="0">
      <p:cViewPr varScale="1">
        <p:scale>
          <a:sx n="117" d="100"/>
          <a:sy n="117" d="100"/>
        </p:scale>
        <p:origin x="10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9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29.04.20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29.04.20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721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13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701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82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22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26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 dirty="0">
                <a:cs typeface="+mn-cs"/>
              </a:rPr>
              <a:t> (Übungen)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el 1"/>
          <p:cNvSpPr>
            <a:spLocks noGrp="1"/>
          </p:cNvSpPr>
          <p:nvPr>
            <p:ph type="title"/>
          </p:nvPr>
        </p:nvSpPr>
        <p:spPr>
          <a:xfrm>
            <a:off x="228600" y="187896"/>
            <a:ext cx="8915400" cy="576808"/>
          </a:xfrm>
        </p:spPr>
        <p:txBody>
          <a:bodyPr/>
          <a:lstStyle/>
          <a:p>
            <a:r>
              <a:rPr lang="de-DE" dirty="0">
                <a:latin typeface="Lucida Grande" charset="0"/>
                <a:ea typeface="ＭＳ Ｐゴシック" charset="0"/>
                <a:cs typeface="ＭＳ Ｐゴシック" charset="0"/>
              </a:rPr>
              <a:t>A* - Beispiel 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267744" y="184482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79912" y="3861048"/>
            <a:ext cx="503237" cy="503238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267744" y="4869160"/>
            <a:ext cx="503237" cy="5032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851920" y="1772816"/>
            <a:ext cx="503237" cy="503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627784" y="292494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788024" y="3284984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148064" y="4797152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 flipV="1">
            <a:off x="2771800" y="2060848"/>
            <a:ext cx="1080120" cy="7200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4283968" y="2276872"/>
            <a:ext cx="648072" cy="1008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2627784" y="2348880"/>
            <a:ext cx="144016" cy="57606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3059832" y="3356992"/>
            <a:ext cx="792088" cy="57606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>
            <a:off x="2771800" y="4293096"/>
            <a:ext cx="1080120" cy="72008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5076056" y="3789040"/>
            <a:ext cx="288032" cy="1008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2771800" y="5085184"/>
            <a:ext cx="2376264" cy="72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5632970" y="1772816"/>
            <a:ext cx="2146742" cy="12003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f(a) = 1,5 + 4</a:t>
            </a:r>
            <a:br>
              <a:rPr lang="de-DE" dirty="0"/>
            </a:br>
            <a:r>
              <a:rPr lang="de-DE" dirty="0"/>
              <a:t>f(d) = 2 + 4,5</a:t>
            </a:r>
          </a:p>
          <a:p>
            <a:r>
              <a:rPr lang="de-DE" dirty="0"/>
              <a:t>        f(b) = 3,5 + 2</a:t>
            </a:r>
          </a:p>
          <a:p>
            <a:r>
              <a:rPr lang="de-DE" dirty="0"/>
              <a:t>                f(c) = 6,5 + 4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915816" y="170080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4572000" y="24208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292080" y="42210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267744" y="2492896"/>
            <a:ext cx="469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1,5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203848" y="357301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2987824" y="429309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3707904" y="515719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771800" y="5301208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h(c) = 4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3203848" y="292494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h(a) = 4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3851920" y="436510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h(b) = 2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5436096" y="328498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</a:t>
            </a:r>
            <a:r>
              <a:rPr lang="de-DE" dirty="0" err="1">
                <a:solidFill>
                  <a:schemeClr val="accent3">
                    <a:lumMod val="65000"/>
                  </a:schemeClr>
                </a:solidFill>
              </a:rPr>
              <a:t>e</a:t>
            </a:r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) = 2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4283968" y="1412776"/>
            <a:ext cx="1094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h(d) = 4,5</a:t>
            </a:r>
          </a:p>
        </p:txBody>
      </p:sp>
    </p:spTree>
    <p:extLst>
      <p:ext uri="{BB962C8B-B14F-4D97-AF65-F5344CB8AC3E}">
        <p14:creationId xmlns:p14="http://schemas.microsoft.com/office/powerpoint/2010/main" val="2962700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el 1"/>
          <p:cNvSpPr>
            <a:spLocks noGrp="1"/>
          </p:cNvSpPr>
          <p:nvPr>
            <p:ph type="title"/>
          </p:nvPr>
        </p:nvSpPr>
        <p:spPr>
          <a:xfrm>
            <a:off x="228600" y="187896"/>
            <a:ext cx="8915400" cy="576808"/>
          </a:xfrm>
        </p:spPr>
        <p:txBody>
          <a:bodyPr/>
          <a:lstStyle/>
          <a:p>
            <a:r>
              <a:rPr lang="de-DE" dirty="0">
                <a:latin typeface="Lucida Grande" charset="0"/>
                <a:ea typeface="ＭＳ Ｐゴシック" charset="0"/>
                <a:cs typeface="ＭＳ Ｐゴシック" charset="0"/>
              </a:rPr>
              <a:t>A* - Beispiel 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267744" y="184482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79912" y="3861048"/>
            <a:ext cx="503237" cy="503238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267744" y="4869160"/>
            <a:ext cx="503237" cy="5032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851920" y="1772816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627784" y="292494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788024" y="3284984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148064" y="4797152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 flipV="1">
            <a:off x="2771800" y="2060848"/>
            <a:ext cx="1080120" cy="7200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4283968" y="2276872"/>
            <a:ext cx="648072" cy="1008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2627784" y="2348880"/>
            <a:ext cx="144016" cy="57606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3059832" y="3356992"/>
            <a:ext cx="792088" cy="57606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>
            <a:off x="2771800" y="4293096"/>
            <a:ext cx="1080120" cy="72008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5076056" y="3789040"/>
            <a:ext cx="288032" cy="1008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2771800" y="5085184"/>
            <a:ext cx="2376264" cy="72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5632970" y="1772816"/>
            <a:ext cx="2146742" cy="12003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f(a) = 1,5 + 4</a:t>
            </a:r>
            <a:br>
              <a:rPr lang="de-DE" dirty="0"/>
            </a:br>
            <a:r>
              <a:rPr lang="de-DE" dirty="0"/>
              <a:t>f(d) = 2 + 4,5</a:t>
            </a:r>
          </a:p>
          <a:p>
            <a:r>
              <a:rPr lang="de-DE" dirty="0"/>
              <a:t>        f(b) = 3,5 + 2</a:t>
            </a:r>
          </a:p>
          <a:p>
            <a:r>
              <a:rPr lang="de-DE" dirty="0"/>
              <a:t>                f(c) = 6,5 + 4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915816" y="170080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4572000" y="24208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292080" y="42210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267744" y="2492896"/>
            <a:ext cx="469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1,5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203848" y="357301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2987824" y="429309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3707904" y="515719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771800" y="5301208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h(c) = 4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3203848" y="292494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h(a) = 4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3851920" y="436510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h(b) = 2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5436096" y="328498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</a:t>
            </a:r>
            <a:r>
              <a:rPr lang="de-DE" dirty="0" err="1">
                <a:solidFill>
                  <a:schemeClr val="accent3">
                    <a:lumMod val="65000"/>
                  </a:schemeClr>
                </a:solidFill>
              </a:rPr>
              <a:t>e</a:t>
            </a:r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) = 2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4283968" y="1412776"/>
            <a:ext cx="1094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h(d) = 4,5</a:t>
            </a:r>
          </a:p>
        </p:txBody>
      </p:sp>
    </p:spTree>
    <p:extLst>
      <p:ext uri="{BB962C8B-B14F-4D97-AF65-F5344CB8AC3E}">
        <p14:creationId xmlns:p14="http://schemas.microsoft.com/office/powerpoint/2010/main" val="3584657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el 1"/>
          <p:cNvSpPr>
            <a:spLocks noGrp="1"/>
          </p:cNvSpPr>
          <p:nvPr>
            <p:ph type="title"/>
          </p:nvPr>
        </p:nvSpPr>
        <p:spPr>
          <a:xfrm>
            <a:off x="228600" y="187896"/>
            <a:ext cx="8915400" cy="576808"/>
          </a:xfrm>
        </p:spPr>
        <p:txBody>
          <a:bodyPr/>
          <a:lstStyle/>
          <a:p>
            <a:r>
              <a:rPr lang="de-DE" dirty="0">
                <a:latin typeface="Lucida Grande" charset="0"/>
                <a:ea typeface="ＭＳ Ｐゴシック" charset="0"/>
                <a:cs typeface="ＭＳ Ｐゴシック" charset="0"/>
              </a:rPr>
              <a:t>A* - Beispiel 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267744" y="184482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79912" y="3861048"/>
            <a:ext cx="503237" cy="503238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267744" y="4869160"/>
            <a:ext cx="503237" cy="5032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851920" y="1772816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627784" y="292494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788024" y="3284984"/>
            <a:ext cx="503237" cy="503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148064" y="4797152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 flipV="1">
            <a:off x="2771800" y="2060848"/>
            <a:ext cx="1080120" cy="7200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4283968" y="2276872"/>
            <a:ext cx="648072" cy="100811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2627784" y="2348880"/>
            <a:ext cx="144016" cy="57606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3059832" y="3356992"/>
            <a:ext cx="792088" cy="57606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>
            <a:off x="2771800" y="4293096"/>
            <a:ext cx="1080120" cy="72008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5076056" y="3789040"/>
            <a:ext cx="288032" cy="1008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2771800" y="5085184"/>
            <a:ext cx="2376264" cy="72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5632970" y="1772816"/>
            <a:ext cx="2332098" cy="147732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f(a) = 1,5 + 4</a:t>
            </a:r>
            <a:br>
              <a:rPr lang="de-DE" dirty="0"/>
            </a:br>
            <a:r>
              <a:rPr lang="de-DE" dirty="0"/>
              <a:t>f(d) = 2 + 4,5</a:t>
            </a:r>
          </a:p>
          <a:p>
            <a:r>
              <a:rPr lang="de-DE" dirty="0"/>
              <a:t>        f(b) = 3,5 + 2</a:t>
            </a:r>
          </a:p>
          <a:p>
            <a:r>
              <a:rPr lang="de-DE" dirty="0"/>
              <a:t>                f(c) = 6,5 + 4</a:t>
            </a:r>
          </a:p>
          <a:p>
            <a:r>
              <a:rPr lang="de-DE" dirty="0"/>
              <a:t>                       f(</a:t>
            </a:r>
            <a:r>
              <a:rPr lang="de-DE" dirty="0" err="1"/>
              <a:t>e</a:t>
            </a:r>
            <a:r>
              <a:rPr lang="de-DE" dirty="0"/>
              <a:t>) = 5 + 2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915816" y="170080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4572000" y="24208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292080" y="42210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267744" y="2492896"/>
            <a:ext cx="469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1,5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203848" y="357301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2987824" y="429309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3707904" y="515719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771800" y="5301208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h(c) = 4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3203848" y="292494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h(a) = 4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3851920" y="436510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h(b) = 2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5436096" y="328498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</a:t>
            </a:r>
            <a:r>
              <a:rPr lang="de-DE" dirty="0" err="1">
                <a:solidFill>
                  <a:schemeClr val="accent3">
                    <a:lumMod val="65000"/>
                  </a:schemeClr>
                </a:solidFill>
              </a:rPr>
              <a:t>e</a:t>
            </a:r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) = 2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4283968" y="1412776"/>
            <a:ext cx="1094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h(d) = 4,5</a:t>
            </a:r>
          </a:p>
        </p:txBody>
      </p:sp>
    </p:spTree>
    <p:extLst>
      <p:ext uri="{BB962C8B-B14F-4D97-AF65-F5344CB8AC3E}">
        <p14:creationId xmlns:p14="http://schemas.microsoft.com/office/powerpoint/2010/main" val="2973860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el 1"/>
          <p:cNvSpPr>
            <a:spLocks noGrp="1"/>
          </p:cNvSpPr>
          <p:nvPr>
            <p:ph type="title"/>
          </p:nvPr>
        </p:nvSpPr>
        <p:spPr>
          <a:xfrm>
            <a:off x="228600" y="187896"/>
            <a:ext cx="8915400" cy="576808"/>
          </a:xfrm>
        </p:spPr>
        <p:txBody>
          <a:bodyPr/>
          <a:lstStyle/>
          <a:p>
            <a:r>
              <a:rPr lang="de-DE" dirty="0">
                <a:latin typeface="Lucida Grande" charset="0"/>
                <a:ea typeface="ＭＳ Ｐゴシック" charset="0"/>
                <a:cs typeface="ＭＳ Ｐゴシック" charset="0"/>
              </a:rPr>
              <a:t>A* - Beispiel 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267744" y="184482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79912" y="3861048"/>
            <a:ext cx="503237" cy="503238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267744" y="4869160"/>
            <a:ext cx="503237" cy="5032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851920" y="1772816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627784" y="292494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788024" y="3284984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148064" y="4797152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 flipV="1">
            <a:off x="2771800" y="2060848"/>
            <a:ext cx="1080120" cy="7200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4283968" y="2276872"/>
            <a:ext cx="648072" cy="100811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2627784" y="2348880"/>
            <a:ext cx="144016" cy="57606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3059832" y="3356992"/>
            <a:ext cx="792088" cy="57606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>
            <a:off x="2771800" y="4293096"/>
            <a:ext cx="1080120" cy="72008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5076056" y="3789040"/>
            <a:ext cx="288032" cy="1008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2771800" y="5085184"/>
            <a:ext cx="2376264" cy="72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5632970" y="1772816"/>
            <a:ext cx="2332098" cy="147732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f(a) = 1,5 + 4</a:t>
            </a:r>
            <a:br>
              <a:rPr lang="de-DE" dirty="0"/>
            </a:br>
            <a:r>
              <a:rPr lang="de-DE" dirty="0"/>
              <a:t>f(d) = 2 + 4,5</a:t>
            </a:r>
          </a:p>
          <a:p>
            <a:r>
              <a:rPr lang="de-DE" dirty="0"/>
              <a:t>        f(b) = 3,5 + 2</a:t>
            </a:r>
          </a:p>
          <a:p>
            <a:r>
              <a:rPr lang="de-DE" dirty="0"/>
              <a:t>                f(c) = 6,5 + 4</a:t>
            </a:r>
          </a:p>
          <a:p>
            <a:r>
              <a:rPr lang="de-DE" dirty="0"/>
              <a:t>                       f(</a:t>
            </a:r>
            <a:r>
              <a:rPr lang="de-DE" dirty="0" err="1"/>
              <a:t>e</a:t>
            </a:r>
            <a:r>
              <a:rPr lang="de-DE" dirty="0"/>
              <a:t>) = 5 + 2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915816" y="170080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4572000" y="24208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292080" y="42210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267744" y="2492896"/>
            <a:ext cx="469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1,5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203848" y="357301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2987824" y="429309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3707904" y="515719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771800" y="5301208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h(c) = 4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3203848" y="292494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h(a) = 4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3851920" y="436510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h(b) = 2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5436096" y="328498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</a:t>
            </a:r>
            <a:r>
              <a:rPr lang="de-DE" dirty="0" err="1">
                <a:solidFill>
                  <a:schemeClr val="accent3">
                    <a:lumMod val="65000"/>
                  </a:schemeClr>
                </a:solidFill>
              </a:rPr>
              <a:t>e</a:t>
            </a:r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) = 2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4283968" y="1412776"/>
            <a:ext cx="1094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h(d) = 4,5</a:t>
            </a:r>
          </a:p>
        </p:txBody>
      </p:sp>
    </p:spTree>
    <p:extLst>
      <p:ext uri="{BB962C8B-B14F-4D97-AF65-F5344CB8AC3E}">
        <p14:creationId xmlns:p14="http://schemas.microsoft.com/office/powerpoint/2010/main" val="363524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el 1"/>
          <p:cNvSpPr>
            <a:spLocks noGrp="1"/>
          </p:cNvSpPr>
          <p:nvPr>
            <p:ph type="title"/>
          </p:nvPr>
        </p:nvSpPr>
        <p:spPr>
          <a:xfrm>
            <a:off x="228600" y="187896"/>
            <a:ext cx="8915400" cy="576808"/>
          </a:xfrm>
        </p:spPr>
        <p:txBody>
          <a:bodyPr/>
          <a:lstStyle/>
          <a:p>
            <a:r>
              <a:rPr lang="de-DE" dirty="0">
                <a:latin typeface="Lucida Grande" charset="0"/>
                <a:ea typeface="ＭＳ Ｐゴシック" charset="0"/>
                <a:cs typeface="ＭＳ Ｐゴシック" charset="0"/>
              </a:rPr>
              <a:t>A* - Beispiel 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267744" y="184482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79912" y="3861048"/>
            <a:ext cx="503237" cy="503238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267744" y="4869160"/>
            <a:ext cx="503237" cy="5032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851920" y="1772816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627784" y="292494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788024" y="328498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148064" y="4797152"/>
            <a:ext cx="503237" cy="503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 flipV="1">
            <a:off x="2771800" y="2060848"/>
            <a:ext cx="1080120" cy="7200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4283968" y="2276872"/>
            <a:ext cx="648072" cy="100811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2627784" y="2348880"/>
            <a:ext cx="144016" cy="57606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3059832" y="3356992"/>
            <a:ext cx="792088" cy="57606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>
            <a:off x="2771800" y="4293096"/>
            <a:ext cx="1080120" cy="72008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5076056" y="3789040"/>
            <a:ext cx="288032" cy="100811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2771800" y="5085184"/>
            <a:ext cx="2376264" cy="72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5632970" y="1772816"/>
            <a:ext cx="2332098" cy="147732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f(a) = 1,5 + 4</a:t>
            </a:r>
            <a:br>
              <a:rPr lang="de-DE" dirty="0"/>
            </a:br>
            <a:r>
              <a:rPr lang="de-DE" dirty="0"/>
              <a:t>f(d) = 2 + 4,5</a:t>
            </a:r>
          </a:p>
          <a:p>
            <a:r>
              <a:rPr lang="de-DE" dirty="0"/>
              <a:t>        f(b) = 3,5 + 2</a:t>
            </a:r>
          </a:p>
          <a:p>
            <a:r>
              <a:rPr lang="de-DE" dirty="0"/>
              <a:t>                f(c) = 6,5 + 4</a:t>
            </a:r>
          </a:p>
          <a:p>
            <a:r>
              <a:rPr lang="de-DE" dirty="0"/>
              <a:t>                       f(</a:t>
            </a:r>
            <a:r>
              <a:rPr lang="de-DE" dirty="0" err="1"/>
              <a:t>e</a:t>
            </a:r>
            <a:r>
              <a:rPr lang="de-DE" dirty="0"/>
              <a:t>) = 5 + 2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915816" y="170080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4572000" y="24208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292080" y="42210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267744" y="2492896"/>
            <a:ext cx="469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1,5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203848" y="357301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2987824" y="429309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3707904" y="515719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771800" y="5301208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h(c) = 4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3203848" y="292494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h(a) = 4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3851920" y="436510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h(b) = 2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5436096" y="328498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</a:t>
            </a:r>
            <a:r>
              <a:rPr lang="de-DE" dirty="0" err="1">
                <a:solidFill>
                  <a:schemeClr val="accent3">
                    <a:lumMod val="65000"/>
                  </a:schemeClr>
                </a:solidFill>
              </a:rPr>
              <a:t>e</a:t>
            </a:r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) = 2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4283968" y="1412776"/>
            <a:ext cx="1094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h(d) = 4,5</a:t>
            </a:r>
          </a:p>
        </p:txBody>
      </p:sp>
    </p:spTree>
    <p:extLst>
      <p:ext uri="{BB962C8B-B14F-4D97-AF65-F5344CB8AC3E}">
        <p14:creationId xmlns:p14="http://schemas.microsoft.com/office/powerpoint/2010/main" val="3056418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el 1"/>
          <p:cNvSpPr>
            <a:spLocks noGrp="1"/>
          </p:cNvSpPr>
          <p:nvPr>
            <p:ph type="title"/>
          </p:nvPr>
        </p:nvSpPr>
        <p:spPr>
          <a:xfrm>
            <a:off x="228600" y="187896"/>
            <a:ext cx="8915400" cy="576808"/>
          </a:xfrm>
        </p:spPr>
        <p:txBody>
          <a:bodyPr/>
          <a:lstStyle/>
          <a:p>
            <a:r>
              <a:rPr lang="de-DE" dirty="0">
                <a:latin typeface="Lucida Grande" charset="0"/>
                <a:ea typeface="ＭＳ Ｐゴシック" charset="0"/>
                <a:cs typeface="ＭＳ Ｐゴシック" charset="0"/>
              </a:rPr>
              <a:t>A* - Beispiel 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267744" y="184482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79912" y="3861048"/>
            <a:ext cx="503237" cy="503238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267744" y="4869160"/>
            <a:ext cx="503237" cy="5032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851920" y="1772816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627784" y="292494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788024" y="328498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148064" y="4797152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 flipV="1">
            <a:off x="2771800" y="2060848"/>
            <a:ext cx="1080120" cy="7200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4283968" y="2276872"/>
            <a:ext cx="648072" cy="100811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2627784" y="2348880"/>
            <a:ext cx="144016" cy="57606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3059832" y="3356992"/>
            <a:ext cx="792088" cy="57606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>
            <a:off x="2771800" y="4293096"/>
            <a:ext cx="1080120" cy="72008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5076056" y="3789040"/>
            <a:ext cx="288032" cy="100811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2771800" y="5085184"/>
            <a:ext cx="2376264" cy="72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5632970" y="1772816"/>
            <a:ext cx="2332098" cy="147732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f(a) = 1,5 + 4</a:t>
            </a:r>
            <a:br>
              <a:rPr lang="de-DE" dirty="0"/>
            </a:br>
            <a:r>
              <a:rPr lang="de-DE" dirty="0"/>
              <a:t>f(d) = 2 + 4,5</a:t>
            </a:r>
          </a:p>
          <a:p>
            <a:r>
              <a:rPr lang="de-DE" dirty="0"/>
              <a:t>        f(b) = 3,5 + 2</a:t>
            </a:r>
          </a:p>
          <a:p>
            <a:r>
              <a:rPr lang="de-DE" dirty="0"/>
              <a:t>                f(c) = 6,5 + 4</a:t>
            </a:r>
          </a:p>
          <a:p>
            <a:r>
              <a:rPr lang="de-DE" dirty="0"/>
              <a:t>                       f(</a:t>
            </a:r>
            <a:r>
              <a:rPr lang="de-DE" dirty="0" err="1"/>
              <a:t>e</a:t>
            </a:r>
            <a:r>
              <a:rPr lang="de-DE" dirty="0"/>
              <a:t>) = 5 + 2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915816" y="170080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4572000" y="24208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292080" y="42210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267744" y="2492896"/>
            <a:ext cx="469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1,5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203848" y="357301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2987824" y="429309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3707904" y="515719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771800" y="5301208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h(c) = 4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3203848" y="292494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h(a) = 4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3851920" y="436510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h(b) = 2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5436096" y="328498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</a:t>
            </a:r>
            <a:r>
              <a:rPr lang="de-DE" dirty="0" err="1">
                <a:solidFill>
                  <a:schemeClr val="accent3">
                    <a:lumMod val="65000"/>
                  </a:schemeClr>
                </a:solidFill>
              </a:rPr>
              <a:t>e</a:t>
            </a:r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) = 2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4283968" y="1412776"/>
            <a:ext cx="1094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h(d) = 4,5</a:t>
            </a:r>
          </a:p>
        </p:txBody>
      </p:sp>
    </p:spTree>
    <p:extLst>
      <p:ext uri="{BB962C8B-B14F-4D97-AF65-F5344CB8AC3E}">
        <p14:creationId xmlns:p14="http://schemas.microsoft.com/office/powerpoint/2010/main" val="1441421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el 1"/>
          <p:cNvSpPr>
            <a:spLocks noGrp="1"/>
          </p:cNvSpPr>
          <p:nvPr>
            <p:ph type="title"/>
          </p:nvPr>
        </p:nvSpPr>
        <p:spPr>
          <a:xfrm>
            <a:off x="228600" y="187896"/>
            <a:ext cx="8915400" cy="576808"/>
          </a:xfrm>
        </p:spPr>
        <p:txBody>
          <a:bodyPr/>
          <a:lstStyle/>
          <a:p>
            <a:r>
              <a:rPr lang="de-DE" dirty="0">
                <a:latin typeface="Lucida Grande" charset="0"/>
                <a:ea typeface="ＭＳ Ｐゴシック" charset="0"/>
                <a:cs typeface="ＭＳ Ｐゴシック" charset="0"/>
              </a:rPr>
              <a:t>A* - Beispiel 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267744" y="184482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79912" y="3861048"/>
            <a:ext cx="503237" cy="503238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267744" y="4869160"/>
            <a:ext cx="503237" cy="5032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851920" y="1772816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627784" y="292494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788024" y="328498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148064" y="4797152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 flipV="1">
            <a:off x="2771800" y="2060848"/>
            <a:ext cx="1080120" cy="7200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4283968" y="2276872"/>
            <a:ext cx="648072" cy="100811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2627784" y="2348880"/>
            <a:ext cx="144016" cy="57606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3059832" y="3356992"/>
            <a:ext cx="792088" cy="57606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>
            <a:off x="2771800" y="4293096"/>
            <a:ext cx="1080120" cy="72008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5076056" y="3789040"/>
            <a:ext cx="288032" cy="100811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2771800" y="5085184"/>
            <a:ext cx="2376264" cy="72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5632970" y="1772816"/>
            <a:ext cx="2699120" cy="175432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f(a) = 1,5 + 4</a:t>
            </a:r>
            <a:br>
              <a:rPr lang="de-DE" dirty="0"/>
            </a:br>
            <a:r>
              <a:rPr lang="de-DE" dirty="0"/>
              <a:t>f(d) = 2 + 4,5</a:t>
            </a:r>
          </a:p>
          <a:p>
            <a:r>
              <a:rPr lang="de-DE" dirty="0"/>
              <a:t>        f(b) = 3,5 + 2</a:t>
            </a:r>
          </a:p>
          <a:p>
            <a:r>
              <a:rPr lang="de-DE" dirty="0"/>
              <a:t>                f(c) = 6,5 + 4</a:t>
            </a:r>
          </a:p>
          <a:p>
            <a:r>
              <a:rPr lang="de-DE" dirty="0"/>
              <a:t>                       f(</a:t>
            </a:r>
            <a:r>
              <a:rPr lang="de-DE" dirty="0" err="1"/>
              <a:t>e</a:t>
            </a:r>
            <a:r>
              <a:rPr lang="de-DE" dirty="0"/>
              <a:t>) = 5 + 2</a:t>
            </a:r>
          </a:p>
          <a:p>
            <a:r>
              <a:rPr lang="de-DE" dirty="0"/>
              <a:t>                               f(f) = 7 + 0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915816" y="170080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4572000" y="24208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292080" y="42210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267744" y="2492896"/>
            <a:ext cx="469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1,5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203848" y="357301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2987824" y="429309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3707904" y="515719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771800" y="5301208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h(c) = 4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3203848" y="292494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h(a) = 4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3851920" y="436510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h(b) = 2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5436096" y="328498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</a:t>
            </a:r>
            <a:r>
              <a:rPr lang="de-DE" dirty="0" err="1">
                <a:solidFill>
                  <a:schemeClr val="accent3">
                    <a:lumMod val="65000"/>
                  </a:schemeClr>
                </a:solidFill>
              </a:rPr>
              <a:t>e</a:t>
            </a:r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) = 2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4283968" y="1412776"/>
            <a:ext cx="1094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h(d) = 4,5</a:t>
            </a:r>
          </a:p>
        </p:txBody>
      </p:sp>
    </p:spTree>
    <p:extLst>
      <p:ext uri="{BB962C8B-B14F-4D97-AF65-F5344CB8AC3E}">
        <p14:creationId xmlns:p14="http://schemas.microsoft.com/office/powerpoint/2010/main" val="722394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7FBC4-0EE5-1349-88B8-F263B9F7D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496300" cy="503238"/>
          </a:xfrm>
        </p:spPr>
        <p:txBody>
          <a:bodyPr/>
          <a:lstStyle/>
          <a:p>
            <a:r>
              <a:rPr lang="en-DE" dirty="0"/>
              <a:t>Exploration des (implizit definierten) Suchraums</a:t>
            </a:r>
          </a:p>
        </p:txBody>
      </p:sp>
      <p:pic>
        <p:nvPicPr>
          <p:cNvPr id="6" name="Content Placeholder 5" descr="A close up of a mans face&#10;&#10;Description automatically generated">
            <a:extLst>
              <a:ext uri="{FF2B5EF4-FFF2-40B4-BE49-F238E27FC236}">
                <a16:creationId xmlns:a16="http://schemas.microsoft.com/office/drawing/2014/main" id="{FBD7F237-8049-9C4C-A688-0108A044F4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2001" y="1196975"/>
            <a:ext cx="5439997" cy="496887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74982-D65E-834E-9F8C-22339FCA4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53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7FBC4-0EE5-1349-88B8-F263B9F7D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496300" cy="503238"/>
          </a:xfrm>
        </p:spPr>
        <p:txBody>
          <a:bodyPr/>
          <a:lstStyle/>
          <a:p>
            <a:r>
              <a:rPr lang="en-DE" dirty="0"/>
              <a:t>Preis für den Zielschätzereinsatz: Propagierung</a:t>
            </a:r>
          </a:p>
        </p:txBody>
      </p:sp>
      <p:pic>
        <p:nvPicPr>
          <p:cNvPr id="6" name="Content Placeholder 5" descr="A close up of a mans face&#10;&#10;Description automatically generated">
            <a:extLst>
              <a:ext uri="{FF2B5EF4-FFF2-40B4-BE49-F238E27FC236}">
                <a16:creationId xmlns:a16="http://schemas.microsoft.com/office/drawing/2014/main" id="{FBD7F237-8049-9C4C-A688-0108A044F4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2001" y="1196975"/>
            <a:ext cx="5439997" cy="496887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74982-D65E-834E-9F8C-22339FCA4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872A52A8-FC5D-AB48-87DD-9FECFC3035C4}"/>
              </a:ext>
            </a:extLst>
          </p:cNvPr>
          <p:cNvSpPr/>
          <p:nvPr/>
        </p:nvSpPr>
        <p:spPr>
          <a:xfrm>
            <a:off x="3467100" y="4584700"/>
            <a:ext cx="1054099" cy="127000"/>
          </a:xfrm>
          <a:custGeom>
            <a:avLst/>
            <a:gdLst>
              <a:gd name="connsiteX0" fmla="*/ 95737 w 813190"/>
              <a:gd name="connsiteY0" fmla="*/ 0 h 1026941"/>
              <a:gd name="connsiteX1" fmla="*/ 1953 w 813190"/>
              <a:gd name="connsiteY1" fmla="*/ 300111 h 1026941"/>
              <a:gd name="connsiteX2" fmla="*/ 48845 w 813190"/>
              <a:gd name="connsiteY2" fmla="*/ 576775 h 1026941"/>
              <a:gd name="connsiteX3" fmla="*/ 236414 w 813190"/>
              <a:gd name="connsiteY3" fmla="*/ 858129 h 1026941"/>
              <a:gd name="connsiteX4" fmla="*/ 499011 w 813190"/>
              <a:gd name="connsiteY4" fmla="*/ 975360 h 1026941"/>
              <a:gd name="connsiteX5" fmla="*/ 813190 w 813190"/>
              <a:gd name="connsiteY5" fmla="*/ 1026941 h 1026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13190" h="1026941">
                <a:moveTo>
                  <a:pt x="95737" y="0"/>
                </a:moveTo>
                <a:cubicBezTo>
                  <a:pt x="52752" y="101991"/>
                  <a:pt x="9768" y="203982"/>
                  <a:pt x="1953" y="300111"/>
                </a:cubicBezTo>
                <a:cubicBezTo>
                  <a:pt x="-5862" y="396240"/>
                  <a:pt x="9768" y="483772"/>
                  <a:pt x="48845" y="576775"/>
                </a:cubicBezTo>
                <a:cubicBezTo>
                  <a:pt x="87922" y="669778"/>
                  <a:pt x="161386" y="791698"/>
                  <a:pt x="236414" y="858129"/>
                </a:cubicBezTo>
                <a:cubicBezTo>
                  <a:pt x="311442" y="924560"/>
                  <a:pt x="402882" y="947225"/>
                  <a:pt x="499011" y="975360"/>
                </a:cubicBezTo>
                <a:cubicBezTo>
                  <a:pt x="595140" y="1003495"/>
                  <a:pt x="704165" y="1015218"/>
                  <a:pt x="813190" y="1026941"/>
                </a:cubicBezTo>
              </a:path>
            </a:pathLst>
          </a:custGeom>
          <a:ln w="127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B2E22F-108A-9D45-9937-7ECCC2CAE7D3}"/>
              </a:ext>
            </a:extLst>
          </p:cNvPr>
          <p:cNvSpPr txBox="1"/>
          <p:nvPr/>
        </p:nvSpPr>
        <p:spPr>
          <a:xfrm>
            <a:off x="2886472" y="3037589"/>
            <a:ext cx="300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g'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780B5B-9D4C-964E-B914-962444A4A4C7}"/>
              </a:ext>
            </a:extLst>
          </p:cNvPr>
          <p:cNvSpPr txBox="1"/>
          <p:nvPr/>
        </p:nvSpPr>
        <p:spPr>
          <a:xfrm>
            <a:off x="3636561" y="4737801"/>
            <a:ext cx="335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g’’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ED025D30-562C-944E-B405-37FC2E027CFD}"/>
              </a:ext>
            </a:extLst>
          </p:cNvPr>
          <p:cNvSpPr/>
          <p:nvPr/>
        </p:nvSpPr>
        <p:spPr>
          <a:xfrm>
            <a:off x="2743201" y="2184400"/>
            <a:ext cx="1320799" cy="2349500"/>
          </a:xfrm>
          <a:custGeom>
            <a:avLst/>
            <a:gdLst>
              <a:gd name="connsiteX0" fmla="*/ 550735 w 550735"/>
              <a:gd name="connsiteY0" fmla="*/ 0 h 1254308"/>
              <a:gd name="connsiteX1" fmla="*/ 201252 w 550735"/>
              <a:gd name="connsiteY1" fmla="*/ 172348 h 1254308"/>
              <a:gd name="connsiteX2" fmla="*/ 28904 w 550735"/>
              <a:gd name="connsiteY2" fmla="*/ 315971 h 1254308"/>
              <a:gd name="connsiteX3" fmla="*/ 4967 w 550735"/>
              <a:gd name="connsiteY3" fmla="*/ 440444 h 1254308"/>
              <a:gd name="connsiteX4" fmla="*/ 81566 w 550735"/>
              <a:gd name="connsiteY4" fmla="*/ 617579 h 1254308"/>
              <a:gd name="connsiteX5" fmla="*/ 201252 w 550735"/>
              <a:gd name="connsiteY5" fmla="*/ 770777 h 1254308"/>
              <a:gd name="connsiteX6" fmla="*/ 229977 w 550735"/>
              <a:gd name="connsiteY6" fmla="*/ 904825 h 1254308"/>
              <a:gd name="connsiteX7" fmla="*/ 196464 w 550735"/>
              <a:gd name="connsiteY7" fmla="*/ 1024511 h 1254308"/>
              <a:gd name="connsiteX8" fmla="*/ 196464 w 550735"/>
              <a:gd name="connsiteY8" fmla="*/ 1172921 h 1254308"/>
              <a:gd name="connsiteX9" fmla="*/ 249126 w 550735"/>
              <a:gd name="connsiteY9" fmla="*/ 1230371 h 1254308"/>
              <a:gd name="connsiteX10" fmla="*/ 311363 w 550735"/>
              <a:gd name="connsiteY10" fmla="*/ 1254308 h 1254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50735" h="1254308">
                <a:moveTo>
                  <a:pt x="550735" y="0"/>
                </a:moveTo>
                <a:cubicBezTo>
                  <a:pt x="419479" y="59843"/>
                  <a:pt x="288224" y="119686"/>
                  <a:pt x="201252" y="172348"/>
                </a:cubicBezTo>
                <a:cubicBezTo>
                  <a:pt x="114280" y="225010"/>
                  <a:pt x="61618" y="271288"/>
                  <a:pt x="28904" y="315971"/>
                </a:cubicBezTo>
                <a:cubicBezTo>
                  <a:pt x="-3810" y="360654"/>
                  <a:pt x="-3810" y="390176"/>
                  <a:pt x="4967" y="440444"/>
                </a:cubicBezTo>
                <a:cubicBezTo>
                  <a:pt x="13744" y="490712"/>
                  <a:pt x="48852" y="562524"/>
                  <a:pt x="81566" y="617579"/>
                </a:cubicBezTo>
                <a:cubicBezTo>
                  <a:pt x="114280" y="672635"/>
                  <a:pt x="176517" y="722903"/>
                  <a:pt x="201252" y="770777"/>
                </a:cubicBezTo>
                <a:cubicBezTo>
                  <a:pt x="225987" y="818651"/>
                  <a:pt x="230775" y="862536"/>
                  <a:pt x="229977" y="904825"/>
                </a:cubicBezTo>
                <a:cubicBezTo>
                  <a:pt x="229179" y="947114"/>
                  <a:pt x="202049" y="979828"/>
                  <a:pt x="196464" y="1024511"/>
                </a:cubicBezTo>
                <a:cubicBezTo>
                  <a:pt x="190878" y="1069194"/>
                  <a:pt x="187687" y="1138611"/>
                  <a:pt x="196464" y="1172921"/>
                </a:cubicBezTo>
                <a:cubicBezTo>
                  <a:pt x="205241" y="1207231"/>
                  <a:pt x="229976" y="1216806"/>
                  <a:pt x="249126" y="1230371"/>
                </a:cubicBezTo>
                <a:cubicBezTo>
                  <a:pt x="268276" y="1243936"/>
                  <a:pt x="289819" y="1249122"/>
                  <a:pt x="311363" y="1254308"/>
                </a:cubicBezTo>
              </a:path>
            </a:pathLst>
          </a:cu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D941DB-7660-804B-BB1D-CEA6B85B126A}"/>
              </a:ext>
            </a:extLst>
          </p:cNvPr>
          <p:cNvSpPr/>
          <p:nvPr/>
        </p:nvSpPr>
        <p:spPr>
          <a:xfrm>
            <a:off x="3440955" y="4424411"/>
            <a:ext cx="174333" cy="174333"/>
          </a:xfrm>
          <a:prstGeom prst="ellipse">
            <a:avLst/>
          </a:prstGeom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E3CF259B-AEFA-4349-B505-10A7CA3D900C}"/>
              </a:ext>
            </a:extLst>
          </p:cNvPr>
          <p:cNvSpPr/>
          <p:nvPr/>
        </p:nvSpPr>
        <p:spPr>
          <a:xfrm>
            <a:off x="3505138" y="3517900"/>
            <a:ext cx="279462" cy="939800"/>
          </a:xfrm>
          <a:custGeom>
            <a:avLst/>
            <a:gdLst>
              <a:gd name="connsiteX0" fmla="*/ 101662 w 304862"/>
              <a:gd name="connsiteY0" fmla="*/ 939800 h 939800"/>
              <a:gd name="connsiteX1" fmla="*/ 62 w 304862"/>
              <a:gd name="connsiteY1" fmla="*/ 381000 h 939800"/>
              <a:gd name="connsiteX2" fmla="*/ 114362 w 304862"/>
              <a:gd name="connsiteY2" fmla="*/ 88900 h 939800"/>
              <a:gd name="connsiteX3" fmla="*/ 304862 w 304862"/>
              <a:gd name="connsiteY3" fmla="*/ 0 h 93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62" h="939800">
                <a:moveTo>
                  <a:pt x="101662" y="939800"/>
                </a:moveTo>
                <a:cubicBezTo>
                  <a:pt x="49803" y="731308"/>
                  <a:pt x="-2055" y="522817"/>
                  <a:pt x="62" y="381000"/>
                </a:cubicBezTo>
                <a:cubicBezTo>
                  <a:pt x="2179" y="239183"/>
                  <a:pt x="63562" y="152400"/>
                  <a:pt x="114362" y="88900"/>
                </a:cubicBezTo>
                <a:cubicBezTo>
                  <a:pt x="165162" y="25400"/>
                  <a:pt x="235012" y="12700"/>
                  <a:pt x="304862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55CDD3-FEAB-4641-9C2B-802CA51001ED}"/>
              </a:ext>
            </a:extLst>
          </p:cNvPr>
          <p:cNvSpPr txBox="1"/>
          <p:nvPr/>
        </p:nvSpPr>
        <p:spPr>
          <a:xfrm>
            <a:off x="3563888" y="3933056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g’’’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14F5D34E-5CCF-EE45-A726-A02CA5DAD2E3}"/>
              </a:ext>
            </a:extLst>
          </p:cNvPr>
          <p:cNvSpPr/>
          <p:nvPr/>
        </p:nvSpPr>
        <p:spPr>
          <a:xfrm>
            <a:off x="3162983" y="4560916"/>
            <a:ext cx="1087592" cy="1241368"/>
          </a:xfrm>
          <a:custGeom>
            <a:avLst/>
            <a:gdLst>
              <a:gd name="connsiteX0" fmla="*/ 295112 w 1087592"/>
              <a:gd name="connsiteY0" fmla="*/ 0 h 1241368"/>
              <a:gd name="connsiteX1" fmla="*/ 34646 w 1087592"/>
              <a:gd name="connsiteY1" fmla="*/ 426720 h 1241368"/>
              <a:gd name="connsiteX2" fmla="*/ 62355 w 1087592"/>
              <a:gd name="connsiteY2" fmla="*/ 775855 h 1241368"/>
              <a:gd name="connsiteX3" fmla="*/ 577744 w 1087592"/>
              <a:gd name="connsiteY3" fmla="*/ 1014153 h 1241368"/>
              <a:gd name="connsiteX4" fmla="*/ 893628 w 1087592"/>
              <a:gd name="connsiteY4" fmla="*/ 1047404 h 1241368"/>
              <a:gd name="connsiteX5" fmla="*/ 1048799 w 1087592"/>
              <a:gd name="connsiteY5" fmla="*/ 1108364 h 1241368"/>
              <a:gd name="connsiteX6" fmla="*/ 1087592 w 1087592"/>
              <a:gd name="connsiteY6" fmla="*/ 1241368 h 1241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87592" h="1241368">
                <a:moveTo>
                  <a:pt x="295112" y="0"/>
                </a:moveTo>
                <a:cubicBezTo>
                  <a:pt x="184275" y="148705"/>
                  <a:pt x="73439" y="297411"/>
                  <a:pt x="34646" y="426720"/>
                </a:cubicBezTo>
                <a:cubicBezTo>
                  <a:pt x="-4147" y="556029"/>
                  <a:pt x="-28161" y="677950"/>
                  <a:pt x="62355" y="775855"/>
                </a:cubicBezTo>
                <a:cubicBezTo>
                  <a:pt x="152871" y="873760"/>
                  <a:pt x="439199" y="968895"/>
                  <a:pt x="577744" y="1014153"/>
                </a:cubicBezTo>
                <a:cubicBezTo>
                  <a:pt x="716290" y="1059411"/>
                  <a:pt x="815119" y="1031702"/>
                  <a:pt x="893628" y="1047404"/>
                </a:cubicBezTo>
                <a:cubicBezTo>
                  <a:pt x="972137" y="1063106"/>
                  <a:pt x="1016472" y="1076037"/>
                  <a:pt x="1048799" y="1108364"/>
                </a:cubicBezTo>
                <a:cubicBezTo>
                  <a:pt x="1081126" y="1140691"/>
                  <a:pt x="1084359" y="1191029"/>
                  <a:pt x="1087592" y="1241368"/>
                </a:cubicBezTo>
              </a:path>
            </a:pathLst>
          </a:cu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3860D7-7D9B-C247-B8E3-DCA4C57983F5}"/>
              </a:ext>
            </a:extLst>
          </p:cNvPr>
          <p:cNvSpPr txBox="1"/>
          <p:nvPr/>
        </p:nvSpPr>
        <p:spPr>
          <a:xfrm>
            <a:off x="2843808" y="5157192"/>
            <a:ext cx="335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h’’</a:t>
            </a:r>
          </a:p>
        </p:txBody>
      </p:sp>
    </p:spTree>
    <p:extLst>
      <p:ext uri="{BB962C8B-B14F-4D97-AF65-F5344CB8AC3E}">
        <p14:creationId xmlns:p14="http://schemas.microsoft.com/office/powerpoint/2010/main" val="264266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1" grpId="0"/>
      <p:bldP spid="11" grpId="1"/>
      <p:bldP spid="7" grpId="0" animBg="1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Funktion A*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124744"/>
            <a:ext cx="8507413" cy="5328592"/>
          </a:xfrm>
        </p:spPr>
        <p:txBody>
          <a:bodyPr/>
          <a:lstStyle/>
          <a:p>
            <a:pPr marL="0" indent="0">
              <a:buNone/>
            </a:pPr>
            <a:r>
              <a:rPr lang="en-US" sz="1400" noProof="1"/>
              <a:t>function </a:t>
            </a:r>
            <a:r>
              <a:rPr lang="en-US" sz="1400" noProof="1">
                <a:solidFill>
                  <a:schemeClr val="accent2"/>
                </a:solidFill>
              </a:rPr>
              <a:t>A* </a:t>
            </a:r>
            <a:r>
              <a:rPr lang="en-US" sz="1400" noProof="1"/>
              <a:t>(</a:t>
            </a:r>
            <a:r>
              <a:rPr lang="en-US" sz="1400" noProof="1">
                <a:solidFill>
                  <a:schemeClr val="hlink"/>
                </a:solidFill>
              </a:rPr>
              <a:t>s, ziel?, cost, h, </a:t>
            </a:r>
            <a:r>
              <a:rPr lang="de-DE" sz="1400" noProof="1">
                <a:solidFill>
                  <a:schemeClr val="hlink"/>
                </a:solidFill>
                <a:sym typeface="Symbol" charset="0"/>
              </a:rPr>
              <a:t>(V, E)</a:t>
            </a:r>
            <a:r>
              <a:rPr lang="en-US" sz="1400" noProof="1"/>
              <a:t>):    </a:t>
            </a:r>
            <a:r>
              <a:rPr lang="en-US" sz="1400" noProof="1">
                <a:solidFill>
                  <a:srgbClr val="FF0000"/>
                </a:solidFill>
              </a:rPr>
              <a:t>// Eingabe: Start </a:t>
            </a:r>
            <a:r>
              <a:rPr lang="en-US" sz="1400" noProof="1">
                <a:solidFill>
                  <a:schemeClr val="accent1">
                    <a:lumMod val="50000"/>
                  </a:schemeClr>
                </a:solidFill>
              </a:rPr>
              <a:t>s ∈ V</a:t>
            </a:r>
            <a:r>
              <a:rPr lang="en-US" sz="1400" noProof="1">
                <a:solidFill>
                  <a:srgbClr val="FF0000"/>
                </a:solidFill>
              </a:rPr>
              <a:t>, Kantenkosten </a:t>
            </a:r>
            <a:r>
              <a:rPr lang="en-US" sz="1400" noProof="1">
                <a:solidFill>
                  <a:srgbClr val="3C8C93"/>
                </a:solidFill>
              </a:rPr>
              <a:t>cost</a:t>
            </a:r>
            <a:r>
              <a:rPr lang="en-US" sz="1400" noProof="1">
                <a:solidFill>
                  <a:srgbClr val="FF0000"/>
                </a:solidFill>
              </a:rPr>
              <a:t>, Schätzer </a:t>
            </a:r>
            <a:r>
              <a:rPr lang="en-US" sz="1400" noProof="1">
                <a:solidFill>
                  <a:srgbClr val="3C8C93"/>
                </a:solidFill>
              </a:rPr>
              <a:t>h</a:t>
            </a:r>
            <a:r>
              <a:rPr lang="en-US" sz="1400" noProof="1">
                <a:solidFill>
                  <a:srgbClr val="FF0000"/>
                </a:solidFill>
              </a:rPr>
              <a:t> und Graph </a:t>
            </a:r>
            <a:r>
              <a:rPr lang="en-US" sz="1400" noProof="1">
                <a:solidFill>
                  <a:srgbClr val="3C8C93"/>
                </a:solidFill>
              </a:rPr>
              <a:t>(V, E)</a:t>
            </a:r>
            <a:r>
              <a:rPr lang="en-US" sz="1400" noProof="1"/>
              <a:t> </a:t>
            </a:r>
          </a:p>
          <a:p>
            <a:pPr marL="0" indent="0">
              <a:buNone/>
            </a:pPr>
            <a:r>
              <a:rPr lang="en-US" sz="1400" noProof="1"/>
              <a:t>   </a:t>
            </a:r>
            <a:r>
              <a:rPr lang="en-US" sz="1400" noProof="1">
                <a:solidFill>
                  <a:schemeClr val="hlink"/>
                </a:solidFill>
              </a:rPr>
              <a:t>pq:=&lt;&gt;:sPQ</a:t>
            </a:r>
            <a:r>
              <a:rPr lang="de-DE" sz="1400" noProof="1">
                <a:solidFill>
                  <a:schemeClr val="hlink"/>
                </a:solidFill>
                <a:latin typeface="Symbol" charset="0"/>
                <a:sym typeface="Symbol" charset="0"/>
              </a:rPr>
              <a:t> </a:t>
            </a:r>
            <a:r>
              <a:rPr lang="de-DE" sz="1400" noProof="1">
                <a:sym typeface="Symbol" charset="0"/>
              </a:rPr>
              <a:t>with </a:t>
            </a:r>
            <a:r>
              <a:rPr lang="de-DE" sz="14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key</a:t>
            </a:r>
            <a:r>
              <a:rPr lang="de-DE" sz="1400" noProof="1">
                <a:sym typeface="Symbol" charset="0"/>
              </a:rPr>
              <a:t> as</a:t>
            </a:r>
            <a:r>
              <a:rPr lang="de-DE" sz="1400" noProof="1">
                <a:solidFill>
                  <a:schemeClr val="hlink"/>
                </a:solidFill>
                <a:sym typeface="Symbol" charset="0"/>
              </a:rPr>
              <a:t> </a:t>
            </a:r>
            <a:r>
              <a:rPr lang="de-DE" sz="14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lambda((_,_, n</a:t>
            </a:r>
            <a:r>
              <a:rPr lang="de-DE" sz="1400" baseline="-25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f</a:t>
            </a:r>
            <a:r>
              <a:rPr lang="de-DE" sz="14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,_)) n</a:t>
            </a:r>
            <a:r>
              <a:rPr lang="de-DE" sz="1400" baseline="-25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f</a:t>
            </a:r>
            <a:r>
              <a:rPr lang="de-DE" sz="1400" noProof="1">
                <a:solidFill>
                  <a:schemeClr val="hlink"/>
                </a:solidFill>
                <a:sym typeface="Symbol" charset="0"/>
              </a:rPr>
              <a:t>        </a:t>
            </a:r>
            <a:r>
              <a:rPr lang="de-DE" sz="1400" noProof="1">
                <a:solidFill>
                  <a:srgbClr val="FF0000"/>
                </a:solidFill>
                <a:sym typeface="Symbol" charset="0"/>
              </a:rPr>
              <a:t>// PQ mit Einträgen </a:t>
            </a:r>
            <a:r>
              <a:rPr lang="de-DE" sz="1400" noProof="1">
                <a:solidFill>
                  <a:srgbClr val="008000"/>
                </a:solidFill>
                <a:sym typeface="Symbol" charset="0"/>
              </a:rPr>
              <a:t>(Knoten, g-Kosten, f-Kosten, Vorgänger) </a:t>
            </a:r>
            <a:endParaRPr lang="de-DE" sz="1400" noProof="1">
              <a:solidFill>
                <a:schemeClr val="hlink"/>
              </a:solidFill>
              <a:sym typeface="Symbol" charset="0"/>
            </a:endParaRPr>
          </a:p>
          <a:p>
            <a:pPr marL="0" indent="0">
              <a:buNone/>
            </a:pPr>
            <a:r>
              <a:rPr lang="de-DE" sz="1400" noProof="1">
                <a:solidFill>
                  <a:schemeClr val="hlink"/>
                </a:solidFill>
                <a:sym typeface="Symbol" charset="0"/>
              </a:rPr>
              <a:t>   expanded:=&lt;&gt;:Set </a:t>
            </a:r>
            <a:r>
              <a:rPr lang="de-DE" sz="1400" noProof="1">
                <a:solidFill>
                  <a:srgbClr val="000000"/>
                </a:solidFill>
                <a:sym typeface="Symbol" charset="0"/>
              </a:rPr>
              <a:t>with </a:t>
            </a:r>
            <a:r>
              <a:rPr lang="de-DE" sz="14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key</a:t>
            </a:r>
            <a:r>
              <a:rPr lang="de-DE" sz="1400" noProof="1">
                <a:solidFill>
                  <a:srgbClr val="000000"/>
                </a:solidFill>
                <a:sym typeface="Symbol" charset="0"/>
              </a:rPr>
              <a:t> as</a:t>
            </a:r>
            <a:r>
              <a:rPr lang="de-DE" sz="1400" noProof="1">
                <a:solidFill>
                  <a:schemeClr val="hlink"/>
                </a:solidFill>
                <a:sym typeface="Symbol" charset="0"/>
              </a:rPr>
              <a:t> </a:t>
            </a:r>
            <a:r>
              <a:rPr lang="en-US" sz="1400" noProof="1">
                <a:solidFill>
                  <a:schemeClr val="hlink"/>
                </a:solidFill>
              </a:rPr>
              <a:t>lambda(</a:t>
            </a:r>
            <a:r>
              <a:rPr lang="de-DE" sz="14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(v, _, _))</a:t>
            </a:r>
            <a:r>
              <a:rPr lang="en-US" sz="1400" noProof="1">
                <a:solidFill>
                  <a:schemeClr val="hlink"/>
                </a:solidFill>
              </a:rPr>
              <a:t> v</a:t>
            </a:r>
            <a:r>
              <a:rPr lang="de-DE" sz="1400" noProof="1">
                <a:solidFill>
                  <a:schemeClr val="hlink"/>
                </a:solidFill>
                <a:sym typeface="Symbol" charset="0"/>
              </a:rPr>
              <a:t>   </a:t>
            </a:r>
            <a:r>
              <a:rPr lang="de-DE" sz="1400" noProof="1">
                <a:solidFill>
                  <a:srgbClr val="FF0000"/>
                </a:solidFill>
                <a:sym typeface="Symbol" charset="0"/>
              </a:rPr>
              <a:t>// Menge expandierter Knoten</a:t>
            </a:r>
            <a:r>
              <a:rPr lang="de-DE" sz="1400" noProof="1">
                <a:solidFill>
                  <a:srgbClr val="008000"/>
                </a:solidFill>
                <a:sym typeface="Symbol" charset="0"/>
              </a:rPr>
              <a:t> (Knoten, g-Kosten, Vorgänger) </a:t>
            </a:r>
            <a:endParaRPr lang="de-DE" sz="1400" noProof="1">
              <a:solidFill>
                <a:srgbClr val="FF0000"/>
              </a:solidFill>
              <a:sym typeface="Symbol" charset="0"/>
            </a:endParaRPr>
          </a:p>
          <a:p>
            <a:pPr marL="0" indent="0">
              <a:buNone/>
            </a:pPr>
            <a:r>
              <a:rPr lang="de-DE" sz="1400" noProof="1">
                <a:solidFill>
                  <a:schemeClr val="hlink"/>
                </a:solidFill>
                <a:sym typeface="Symbol" charset="0"/>
              </a:rPr>
              <a:t>   </a:t>
            </a:r>
            <a:r>
              <a:rPr lang="de-DE" sz="1400" noProof="1">
                <a:solidFill>
                  <a:srgbClr val="333399"/>
                </a:solidFill>
                <a:sym typeface="Symbol" charset="0"/>
              </a:rPr>
              <a:t>insert</a:t>
            </a:r>
            <a:r>
              <a:rPr lang="de-DE" sz="1400" noProof="1">
                <a:solidFill>
                  <a:schemeClr val="hlink"/>
                </a:solidFill>
                <a:sym typeface="Symbol" charset="0"/>
              </a:rPr>
              <a:t>((s, 0, 0+h(s), ⊥), pq)</a:t>
            </a:r>
          </a:p>
          <a:p>
            <a:pPr marL="0" indent="0">
              <a:buNone/>
            </a:pPr>
            <a:r>
              <a:rPr lang="de-DE" sz="1400" noProof="1">
                <a:solidFill>
                  <a:schemeClr val="hlink"/>
                </a:solidFill>
                <a:sym typeface="Symbol" charset="0"/>
              </a:rPr>
              <a:t>   </a:t>
            </a:r>
            <a:r>
              <a:rPr lang="en-US" sz="1400" noProof="1"/>
              <a:t>while</a:t>
            </a:r>
            <a:r>
              <a:rPr lang="en-US" sz="1400" noProof="1">
                <a:solidFill>
                  <a:schemeClr val="hlink"/>
                </a:solidFill>
              </a:rPr>
              <a:t> not mtQueue?(pq)</a:t>
            </a:r>
            <a:r>
              <a:rPr lang="de-DE" sz="1400" noProof="1">
                <a:sym typeface="Symbol" charset="0"/>
              </a:rPr>
              <a:t> do</a:t>
            </a:r>
            <a:endParaRPr lang="en-US" sz="1400" noProof="1"/>
          </a:p>
          <a:p>
            <a:pPr marL="0" indent="0">
              <a:buNone/>
            </a:pPr>
            <a:r>
              <a:rPr lang="en-US" sz="1400" noProof="1">
                <a:solidFill>
                  <a:schemeClr val="hlink"/>
                </a:solidFill>
              </a:rPr>
              <a:t>        (u, </a:t>
            </a:r>
            <a:r>
              <a:rPr lang="de-DE" sz="14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u</a:t>
            </a:r>
            <a:r>
              <a:rPr lang="de-DE" sz="1400" baseline="-25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g  </a:t>
            </a:r>
            <a:r>
              <a:rPr lang="de-DE" sz="14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,</a:t>
            </a:r>
            <a:r>
              <a:rPr lang="de-DE" sz="1400" baseline="-25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</a:t>
            </a:r>
            <a:r>
              <a:rPr lang="de-DE" sz="14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_</a:t>
            </a:r>
            <a:r>
              <a:rPr lang="en-US" sz="1400" noProof="1">
                <a:solidFill>
                  <a:schemeClr val="hlink"/>
                </a:solidFill>
              </a:rPr>
              <a:t>, w) := </a:t>
            </a:r>
            <a:r>
              <a:rPr lang="en-US" sz="1400" noProof="1">
                <a:solidFill>
                  <a:schemeClr val="accent2"/>
                </a:solidFill>
              </a:rPr>
              <a:t>deleteMin</a:t>
            </a:r>
            <a:r>
              <a:rPr lang="en-US" sz="1400" noProof="1">
                <a:solidFill>
                  <a:schemeClr val="hlink"/>
                </a:solidFill>
              </a:rPr>
              <a:t>(pq)</a:t>
            </a:r>
          </a:p>
          <a:p>
            <a:pPr marL="0" indent="0">
              <a:buNone/>
            </a:pPr>
            <a:r>
              <a:rPr lang="en-US" sz="1400" noProof="1">
                <a:solidFill>
                  <a:schemeClr val="hlink"/>
                </a:solidFill>
              </a:rPr>
              <a:t>        </a:t>
            </a:r>
            <a:r>
              <a:rPr lang="en-US" sz="1400" noProof="1">
                <a:solidFill>
                  <a:srgbClr val="333399"/>
                </a:solidFill>
              </a:rPr>
              <a:t>insert</a:t>
            </a:r>
            <a:r>
              <a:rPr lang="en-US" sz="1400" noProof="1">
                <a:solidFill>
                  <a:schemeClr val="hlink"/>
                </a:solidFill>
              </a:rPr>
              <a:t>((u, </a:t>
            </a:r>
            <a:r>
              <a:rPr lang="de-DE" sz="14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u</a:t>
            </a:r>
            <a:r>
              <a:rPr lang="de-DE" sz="1400" baseline="-25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g, </a:t>
            </a:r>
            <a:r>
              <a:rPr lang="en-US" sz="1400" noProof="1">
                <a:solidFill>
                  <a:schemeClr val="hlink"/>
                </a:solidFill>
              </a:rPr>
              <a:t>w), expanded)</a:t>
            </a:r>
          </a:p>
          <a:p>
            <a:pPr marL="0" indent="0">
              <a:buNone/>
            </a:pPr>
            <a:r>
              <a:rPr lang="en-US" sz="1400" noProof="1">
                <a:solidFill>
                  <a:schemeClr val="hlink"/>
                </a:solidFill>
              </a:rPr>
              <a:t>        </a:t>
            </a:r>
            <a:r>
              <a:rPr lang="en-US" sz="1400" noProof="1">
                <a:solidFill>
                  <a:srgbClr val="000000"/>
                </a:solidFill>
              </a:rPr>
              <a:t>if</a:t>
            </a:r>
            <a:r>
              <a:rPr lang="en-US" sz="1400" noProof="1">
                <a:solidFill>
                  <a:schemeClr val="hlink"/>
                </a:solidFill>
              </a:rPr>
              <a:t> ziel?(u) </a:t>
            </a:r>
            <a:r>
              <a:rPr lang="en-US" sz="1400" noProof="1">
                <a:solidFill>
                  <a:srgbClr val="000000"/>
                </a:solidFill>
              </a:rPr>
              <a:t>then</a:t>
            </a:r>
            <a:r>
              <a:rPr lang="en-US" sz="1400" noProof="1">
                <a:solidFill>
                  <a:schemeClr val="hlink"/>
                </a:solidFill>
              </a:rPr>
              <a:t> </a:t>
            </a:r>
            <a:r>
              <a:rPr lang="en-US" sz="1400" noProof="1"/>
              <a:t>return</a:t>
            </a:r>
            <a:r>
              <a:rPr lang="en-US" sz="1400" noProof="1">
                <a:solidFill>
                  <a:schemeClr val="hlink"/>
                </a:solidFill>
              </a:rPr>
              <a:t> </a:t>
            </a:r>
            <a:r>
              <a:rPr lang="en-US" sz="1400" noProof="1">
                <a:solidFill>
                  <a:schemeClr val="accent2"/>
                </a:solidFill>
              </a:rPr>
              <a:t>path</a:t>
            </a:r>
            <a:r>
              <a:rPr lang="en-US" sz="1400" noProof="1">
                <a:solidFill>
                  <a:schemeClr val="hlink"/>
                </a:solidFill>
              </a:rPr>
              <a:t>(u, expanded)  </a:t>
            </a:r>
            <a:r>
              <a:rPr lang="en-US" sz="1400" noProof="1">
                <a:solidFill>
                  <a:srgbClr val="FF0000"/>
                </a:solidFill>
              </a:rPr>
              <a:t>// Ausgabe: Lösungspfad rückwärts zum Start s</a:t>
            </a:r>
          </a:p>
          <a:p>
            <a:pPr marL="0" indent="0">
              <a:buNone/>
            </a:pPr>
            <a:r>
              <a:rPr lang="en-US" sz="1400" noProof="1">
                <a:solidFill>
                  <a:srgbClr val="000000"/>
                </a:solidFill>
              </a:rPr>
              <a:t>        for </a:t>
            </a:r>
            <a:r>
              <a:rPr lang="en-US" sz="1400" noProof="1">
                <a:solidFill>
                  <a:schemeClr val="hlink"/>
                </a:solidFill>
              </a:rPr>
              <a:t>(u, v)∈ E </a:t>
            </a:r>
            <a:r>
              <a:rPr lang="en-US" sz="1400" noProof="1">
                <a:solidFill>
                  <a:srgbClr val="000000"/>
                </a:solidFill>
              </a:rPr>
              <a:t>do</a:t>
            </a:r>
          </a:p>
          <a:p>
            <a:pPr marL="0" indent="0">
              <a:buNone/>
            </a:pPr>
            <a:r>
              <a:rPr lang="en-US" sz="1400" noProof="1">
                <a:solidFill>
                  <a:schemeClr val="hlink"/>
                </a:solidFill>
              </a:rPr>
              <a:t>             </a:t>
            </a:r>
            <a:r>
              <a:rPr lang="en-US" sz="1400" noProof="1">
                <a:solidFill>
                  <a:schemeClr val="accent1">
                    <a:lumMod val="50000"/>
                  </a:schemeClr>
                </a:solidFill>
              </a:rPr>
              <a:t>x := </a:t>
            </a:r>
            <a:r>
              <a:rPr lang="en-US" sz="1400" noProof="1">
                <a:solidFill>
                  <a:srgbClr val="333399"/>
                </a:solidFill>
              </a:rPr>
              <a:t>search</a:t>
            </a:r>
            <a:r>
              <a:rPr lang="en-US" sz="1400" noProof="1">
                <a:solidFill>
                  <a:schemeClr val="hlink"/>
                </a:solidFill>
              </a:rPr>
              <a:t>(v, expanded)                           </a:t>
            </a:r>
            <a:r>
              <a:rPr lang="en-US" sz="1400" noProof="1">
                <a:solidFill>
                  <a:srgbClr val="FF0000"/>
                </a:solidFill>
              </a:rPr>
              <a:t>// </a:t>
            </a:r>
            <a:r>
              <a:rPr lang="en-US" sz="1400" noProof="1">
                <a:solidFill>
                  <a:srgbClr val="333398"/>
                </a:solidFill>
              </a:rPr>
              <a:t>search</a:t>
            </a:r>
            <a:r>
              <a:rPr lang="en-US" sz="1400" noProof="1">
                <a:solidFill>
                  <a:srgbClr val="FF0000"/>
                </a:solidFill>
              </a:rPr>
              <a:t> liefert gesuchtes Element oder </a:t>
            </a:r>
            <a:r>
              <a:rPr lang="en-US" sz="1400" noProof="1">
                <a:solidFill>
                  <a:schemeClr val="hlink"/>
                </a:solidFill>
              </a:rPr>
              <a:t>⊥ </a:t>
            </a:r>
            <a:r>
              <a:rPr lang="en-US" sz="1400" noProof="1">
                <a:solidFill>
                  <a:srgbClr val="FF0000"/>
                </a:solidFill>
              </a:rPr>
              <a:t>für nicht gefunden</a:t>
            </a:r>
          </a:p>
          <a:p>
            <a:pPr marL="0" indent="0">
              <a:buNone/>
            </a:pPr>
            <a:r>
              <a:rPr lang="en-US" sz="1400" noProof="1">
                <a:solidFill>
                  <a:schemeClr val="hlink"/>
                </a:solidFill>
              </a:rPr>
              <a:t>             </a:t>
            </a:r>
            <a:r>
              <a:rPr lang="en-US" sz="1400" noProof="1"/>
              <a:t>if</a:t>
            </a:r>
            <a:r>
              <a:rPr lang="en-US" sz="1400" noProof="1">
                <a:solidFill>
                  <a:schemeClr val="hlink"/>
                </a:solidFill>
              </a:rPr>
              <a:t> x = ⊥</a:t>
            </a:r>
            <a:r>
              <a:rPr lang="en-US" sz="1400" noProof="1">
                <a:solidFill>
                  <a:srgbClr val="000000"/>
                </a:solidFill>
              </a:rPr>
              <a:t>then </a:t>
            </a:r>
            <a:r>
              <a:rPr lang="en-US" sz="1400" noProof="1">
                <a:solidFill>
                  <a:schemeClr val="accent1">
                    <a:lumMod val="50000"/>
                  </a:schemeClr>
                </a:solidFill>
              </a:rPr>
              <a:t>y := </a:t>
            </a:r>
            <a:r>
              <a:rPr lang="en-US" sz="1400" noProof="1">
                <a:solidFill>
                  <a:srgbClr val="333399"/>
                </a:solidFill>
              </a:rPr>
              <a:t>search</a:t>
            </a:r>
            <a:r>
              <a:rPr lang="en-US" sz="1400" noProof="1">
                <a:solidFill>
                  <a:schemeClr val="hlink"/>
                </a:solidFill>
              </a:rPr>
              <a:t>(v, pq)                  </a:t>
            </a:r>
            <a:r>
              <a:rPr lang="en-US" sz="1400" noProof="1">
                <a:solidFill>
                  <a:srgbClr val="FF0000"/>
                </a:solidFill>
              </a:rPr>
              <a:t>// Knoten gesehen, nicht expandiert? (pq unterstützt </a:t>
            </a:r>
            <a:r>
              <a:rPr lang="en-US" sz="1400" noProof="1">
                <a:solidFill>
                  <a:srgbClr val="333398"/>
                </a:solidFill>
              </a:rPr>
              <a:t>search</a:t>
            </a:r>
            <a:r>
              <a:rPr lang="en-US" sz="1400" noProof="1">
                <a:solidFill>
                  <a:srgbClr val="FF0000"/>
                </a:solidFill>
              </a:rPr>
              <a:t>) </a:t>
            </a:r>
          </a:p>
          <a:p>
            <a:pPr marL="0" indent="0">
              <a:buNone/>
            </a:pPr>
            <a:r>
              <a:rPr lang="en-US" sz="1400" noProof="1">
                <a:solidFill>
                  <a:srgbClr val="FF0000"/>
                </a:solidFill>
              </a:rPr>
              <a:t>                 </a:t>
            </a:r>
            <a:r>
              <a:rPr lang="en-US" sz="1400" noProof="1">
                <a:solidFill>
                  <a:srgbClr val="3C8C93"/>
                </a:solidFill>
              </a:rPr>
              <a:t>v</a:t>
            </a:r>
            <a:r>
              <a:rPr lang="en-US" sz="1400" baseline="-25000" noProof="1">
                <a:solidFill>
                  <a:srgbClr val="3C8C93"/>
                </a:solidFill>
              </a:rPr>
              <a:t>g</a:t>
            </a:r>
            <a:r>
              <a:rPr lang="en-US" sz="1400" noProof="1">
                <a:solidFill>
                  <a:srgbClr val="3C8C93"/>
                </a:solidFill>
              </a:rPr>
              <a:t> := </a:t>
            </a:r>
            <a:r>
              <a:rPr lang="de-DE" sz="14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u</a:t>
            </a:r>
            <a:r>
              <a:rPr lang="de-DE" sz="1400" baseline="-25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g </a:t>
            </a:r>
            <a:r>
              <a:rPr lang="de-DE" sz="14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+ </a:t>
            </a:r>
            <a:r>
              <a:rPr lang="de-DE" sz="1400" noProof="1">
                <a:solidFill>
                  <a:srgbClr val="333399"/>
                </a:solidFill>
                <a:sym typeface="Symbol" charset="0"/>
              </a:rPr>
              <a:t>cost</a:t>
            </a:r>
            <a:r>
              <a:rPr lang="de-DE" sz="14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(u, v)</a:t>
            </a:r>
            <a:endParaRPr lang="en-US" sz="1400" baseline="-25000" noProof="1">
              <a:solidFill>
                <a:srgbClr val="3C8C93"/>
              </a:solidFill>
            </a:endParaRPr>
          </a:p>
          <a:p>
            <a:pPr marL="0" indent="0">
              <a:buNone/>
            </a:pPr>
            <a:r>
              <a:rPr lang="en-US" sz="1400" noProof="1">
                <a:solidFill>
                  <a:schemeClr val="hlink"/>
                </a:solidFill>
              </a:rPr>
              <a:t>                 </a:t>
            </a:r>
            <a:r>
              <a:rPr lang="en-US" sz="1400" noProof="1"/>
              <a:t>if  </a:t>
            </a:r>
            <a:r>
              <a:rPr lang="en-US" sz="1400" noProof="1">
                <a:solidFill>
                  <a:schemeClr val="accent1">
                    <a:lumMod val="50000"/>
                  </a:schemeClr>
                </a:solidFill>
              </a:rPr>
              <a:t>y = ⊥</a:t>
            </a:r>
            <a:r>
              <a:rPr lang="en-US" sz="1400" noProof="1">
                <a:solidFill>
                  <a:schemeClr val="hlink"/>
                </a:solidFill>
              </a:rPr>
              <a:t> </a:t>
            </a:r>
            <a:r>
              <a:rPr lang="en-US" sz="1400" noProof="1"/>
              <a:t>then </a:t>
            </a:r>
          </a:p>
          <a:p>
            <a:pPr marL="0" indent="0">
              <a:buNone/>
            </a:pPr>
            <a:r>
              <a:rPr lang="en-US" sz="1400" noProof="1">
                <a:solidFill>
                  <a:srgbClr val="333399"/>
                </a:solidFill>
              </a:rPr>
              <a:t>                       insert</a:t>
            </a:r>
            <a:r>
              <a:rPr lang="en-US" sz="1400" noProof="1">
                <a:solidFill>
                  <a:schemeClr val="hlink"/>
                </a:solidFill>
              </a:rPr>
              <a:t>( (v, </a:t>
            </a:r>
            <a:r>
              <a:rPr lang="de-DE" sz="14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v</a:t>
            </a:r>
            <a:r>
              <a:rPr lang="de-DE" sz="1400" baseline="-25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g</a:t>
            </a:r>
            <a:r>
              <a:rPr lang="de-DE" sz="14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, v</a:t>
            </a:r>
            <a:r>
              <a:rPr lang="de-DE" sz="1400" baseline="-25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g </a:t>
            </a:r>
            <a:r>
              <a:rPr lang="de-DE" sz="14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+ </a:t>
            </a:r>
            <a:r>
              <a:rPr lang="de-DE" sz="1400" noProof="1">
                <a:solidFill>
                  <a:srgbClr val="333399"/>
                </a:solidFill>
                <a:sym typeface="Symbol" charset="0"/>
              </a:rPr>
              <a:t>h</a:t>
            </a:r>
            <a:r>
              <a:rPr lang="de-DE" sz="14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(v), u) , pq)</a:t>
            </a:r>
            <a:endParaRPr lang="en-US" sz="1400" noProof="1">
              <a:solidFill>
                <a:schemeClr val="hlink"/>
              </a:solidFill>
            </a:endParaRPr>
          </a:p>
          <a:p>
            <a:pPr marL="0" indent="0">
              <a:buNone/>
            </a:pPr>
            <a:r>
              <a:rPr lang="en-US" sz="1400" noProof="1">
                <a:solidFill>
                  <a:schemeClr val="hlink"/>
                </a:solidFill>
              </a:rPr>
              <a:t>                 </a:t>
            </a:r>
            <a:r>
              <a:rPr lang="en-US" sz="1400" noProof="1">
                <a:solidFill>
                  <a:srgbClr val="000000"/>
                </a:solidFill>
              </a:rPr>
              <a:t>else </a:t>
            </a:r>
            <a:r>
              <a:rPr lang="en-US" sz="1400" noProof="1">
                <a:solidFill>
                  <a:schemeClr val="accent1">
                    <a:lumMod val="50000"/>
                  </a:schemeClr>
                </a:solidFill>
              </a:rPr>
              <a:t>(v, v</a:t>
            </a:r>
            <a:r>
              <a:rPr lang="en-US" sz="1400" baseline="-25000" noProof="1">
                <a:solidFill>
                  <a:schemeClr val="accent1">
                    <a:lumMod val="50000"/>
                  </a:schemeClr>
                </a:solidFill>
              </a:rPr>
              <a:t>g-old</a:t>
            </a:r>
            <a:r>
              <a:rPr lang="en-US" sz="1400" noProof="1">
                <a:solidFill>
                  <a:schemeClr val="accent1">
                    <a:lumMod val="50000"/>
                  </a:schemeClr>
                </a:solidFill>
              </a:rPr>
              <a:t>, _, _) := y</a:t>
            </a:r>
            <a:endParaRPr lang="en-US" sz="1400" noProof="1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400" noProof="1">
                <a:solidFill>
                  <a:srgbClr val="000000"/>
                </a:solidFill>
              </a:rPr>
              <a:t>                          if </a:t>
            </a:r>
            <a:r>
              <a:rPr lang="en-US" sz="1400" noProof="1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en-US" sz="1400" baseline="-25000" noProof="1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sz="1400" noProof="1">
                <a:solidFill>
                  <a:schemeClr val="accent1">
                    <a:lumMod val="50000"/>
                  </a:schemeClr>
                </a:solidFill>
              </a:rPr>
              <a:t> &lt; v</a:t>
            </a:r>
            <a:r>
              <a:rPr lang="en-US" sz="1400" baseline="-25000" noProof="1">
                <a:solidFill>
                  <a:schemeClr val="accent1">
                    <a:lumMod val="50000"/>
                  </a:schemeClr>
                </a:solidFill>
              </a:rPr>
              <a:t>g-old</a:t>
            </a:r>
            <a:r>
              <a:rPr lang="en-US" sz="1400" noProof="1">
                <a:solidFill>
                  <a:srgbClr val="000000"/>
                </a:solidFill>
              </a:rPr>
              <a:t> then                                          </a:t>
            </a:r>
            <a:r>
              <a:rPr lang="en-US" sz="1400" noProof="1">
                <a:solidFill>
                  <a:srgbClr val="FF0000"/>
                </a:solidFill>
              </a:rPr>
              <a:t>// Günstigerer Weg zu noch nicht expandiertem Knoten?</a:t>
            </a:r>
            <a:endParaRPr lang="en-US" sz="1400" noProof="1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400" noProof="1">
                <a:solidFill>
                  <a:srgbClr val="000000"/>
                </a:solidFill>
              </a:rPr>
              <a:t>                                </a:t>
            </a:r>
            <a:r>
              <a:rPr lang="en-US" sz="1400" noProof="1">
                <a:solidFill>
                  <a:srgbClr val="333399"/>
                </a:solidFill>
              </a:rPr>
              <a:t>decreaseKey</a:t>
            </a:r>
            <a:r>
              <a:rPr lang="en-US" sz="1400" noProof="1">
                <a:solidFill>
                  <a:schemeClr val="hlink"/>
                </a:solidFill>
              </a:rPr>
              <a:t>(y, pq, v</a:t>
            </a:r>
            <a:r>
              <a:rPr lang="en-US" sz="1400" baseline="-25000" noProof="1">
                <a:solidFill>
                  <a:schemeClr val="hlink"/>
                </a:solidFill>
              </a:rPr>
              <a:t>g-old</a:t>
            </a:r>
            <a:r>
              <a:rPr lang="en-US" sz="1400" noProof="1">
                <a:solidFill>
                  <a:schemeClr val="hlink"/>
                </a:solidFill>
              </a:rPr>
              <a:t> - </a:t>
            </a:r>
            <a:r>
              <a:rPr lang="en-US" sz="1400" noProof="1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en-US" sz="1400" baseline="-25000" noProof="1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sz="1400" noProof="1">
                <a:solidFill>
                  <a:schemeClr val="hlink"/>
                </a:solidFill>
              </a:rPr>
              <a:t>)             </a:t>
            </a:r>
            <a:r>
              <a:rPr lang="en-US" sz="1400" noProof="1">
                <a:solidFill>
                  <a:srgbClr val="FF0000"/>
                </a:solidFill>
              </a:rPr>
              <a:t>// Expandiere früher und trage</a:t>
            </a:r>
          </a:p>
          <a:p>
            <a:pPr marL="0" indent="0">
              <a:buNone/>
            </a:pPr>
            <a:r>
              <a:rPr lang="en-US" sz="1400" noProof="1">
                <a:solidFill>
                  <a:schemeClr val="hlink"/>
                </a:solidFill>
              </a:rPr>
              <a:t>                                </a:t>
            </a:r>
            <a:r>
              <a:rPr lang="en-US" sz="1400" noProof="1">
                <a:solidFill>
                  <a:srgbClr val="333399"/>
                </a:solidFill>
              </a:rPr>
              <a:t>parent</a:t>
            </a:r>
            <a:r>
              <a:rPr lang="en-US" sz="1400" noProof="1">
                <a:solidFill>
                  <a:schemeClr val="hlink"/>
                </a:solidFill>
              </a:rPr>
              <a:t>(y) := u; </a:t>
            </a:r>
            <a:r>
              <a:rPr lang="en-US" sz="1400" noProof="1">
                <a:solidFill>
                  <a:srgbClr val="333399"/>
                </a:solidFill>
              </a:rPr>
              <a:t>second</a:t>
            </a:r>
            <a:r>
              <a:rPr lang="en-US" sz="1400" noProof="1">
                <a:solidFill>
                  <a:schemeClr val="hlink"/>
                </a:solidFill>
              </a:rPr>
              <a:t>(y) := </a:t>
            </a:r>
            <a:r>
              <a:rPr lang="en-US" sz="1400" noProof="1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en-US" sz="1400" baseline="-25000" noProof="1">
                <a:solidFill>
                  <a:schemeClr val="accent1">
                    <a:lumMod val="50000"/>
                  </a:schemeClr>
                </a:solidFill>
              </a:rPr>
              <a:t>g   </a:t>
            </a:r>
            <a:r>
              <a:rPr lang="en-US" sz="1400" noProof="1">
                <a:solidFill>
                  <a:schemeClr val="accent1">
                    <a:lumMod val="50000"/>
                  </a:schemeClr>
                </a:solidFill>
              </a:rPr>
              <a:t>         </a:t>
            </a:r>
            <a:r>
              <a:rPr lang="en-US" sz="1400" noProof="1">
                <a:solidFill>
                  <a:srgbClr val="FF0000"/>
                </a:solidFill>
              </a:rPr>
              <a:t>// neuen Vorgänger und neue g-Kosten ein</a:t>
            </a:r>
            <a:endParaRPr lang="de-DE" sz="1400" noProof="1">
              <a:solidFill>
                <a:srgbClr val="FF0000"/>
              </a:solidFill>
              <a:sym typeface="Symbol" charset="0"/>
            </a:endParaRPr>
          </a:p>
          <a:p>
            <a:pPr marL="0" indent="0">
              <a:buNone/>
            </a:pPr>
            <a:r>
              <a:rPr lang="de-DE" sz="14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            </a:t>
            </a:r>
            <a:r>
              <a:rPr lang="de-DE" sz="1400" noProof="1">
                <a:solidFill>
                  <a:srgbClr val="000000"/>
                </a:solidFill>
                <a:sym typeface="Symbol" charset="0"/>
              </a:rPr>
              <a:t>else</a:t>
            </a:r>
            <a:r>
              <a:rPr lang="en-US" sz="1400" noProof="1">
                <a:solidFill>
                  <a:srgbClr val="000000"/>
                </a:solidFill>
              </a:rPr>
              <a:t> if </a:t>
            </a:r>
            <a:r>
              <a:rPr lang="en-US" sz="1400" noProof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en-US" sz="1400" baseline="-25000" noProof="1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sz="1400" noProof="1">
                <a:solidFill>
                  <a:schemeClr val="accent1">
                    <a:lumMod val="50000"/>
                  </a:schemeClr>
                </a:solidFill>
              </a:rPr>
              <a:t>+ </a:t>
            </a:r>
            <a:r>
              <a:rPr lang="en-US" sz="1400" noProof="1">
                <a:solidFill>
                  <a:srgbClr val="333399"/>
                </a:solidFill>
              </a:rPr>
              <a:t>cost</a:t>
            </a:r>
            <a:r>
              <a:rPr lang="en-US" sz="1400" noProof="1">
                <a:solidFill>
                  <a:schemeClr val="accent1">
                    <a:lumMod val="50000"/>
                  </a:schemeClr>
                </a:solidFill>
              </a:rPr>
              <a:t>(u, v) &lt; second(x)</a:t>
            </a:r>
            <a:r>
              <a:rPr lang="en-US" sz="1400" noProof="1">
                <a:solidFill>
                  <a:srgbClr val="000000"/>
                </a:solidFill>
              </a:rPr>
              <a:t> then               </a:t>
            </a:r>
            <a:r>
              <a:rPr lang="en-US" sz="1400" noProof="1">
                <a:solidFill>
                  <a:srgbClr val="FF0000"/>
                </a:solidFill>
              </a:rPr>
              <a:t>// Günstigerer Weg zu schon expandiertem Knoten</a:t>
            </a:r>
          </a:p>
          <a:p>
            <a:pPr marL="0" indent="0">
              <a:buNone/>
            </a:pPr>
            <a:r>
              <a:rPr lang="en-US" sz="1400" noProof="1">
                <a:solidFill>
                  <a:schemeClr val="accent1">
                    <a:lumMod val="50000"/>
                  </a:schemeClr>
                </a:solidFill>
              </a:rPr>
              <a:t>                           </a:t>
            </a:r>
            <a:r>
              <a:rPr lang="en-US" sz="1400" noProof="1">
                <a:solidFill>
                  <a:schemeClr val="accent2"/>
                </a:solidFill>
              </a:rPr>
              <a:t>propagate</a:t>
            </a:r>
            <a:r>
              <a:rPr lang="en-US" sz="1400" noProof="1">
                <a:solidFill>
                  <a:schemeClr val="accent1">
                    <a:lumMod val="50000"/>
                  </a:schemeClr>
                </a:solidFill>
              </a:rPr>
              <a:t>(u v, u</a:t>
            </a:r>
            <a:r>
              <a:rPr lang="en-US" sz="1400" baseline="-25000" noProof="1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sz="1400" noProof="1">
                <a:solidFill>
                  <a:schemeClr val="accent1">
                    <a:lumMod val="50000"/>
                  </a:schemeClr>
                </a:solidFill>
              </a:rPr>
              <a:t>+ </a:t>
            </a:r>
            <a:r>
              <a:rPr lang="en-US" sz="1400" noProof="1">
                <a:solidFill>
                  <a:srgbClr val="333399"/>
                </a:solidFill>
              </a:rPr>
              <a:t>cost</a:t>
            </a:r>
            <a:r>
              <a:rPr lang="en-US" sz="1400" noProof="1">
                <a:solidFill>
                  <a:schemeClr val="accent1">
                    <a:lumMod val="50000"/>
                  </a:schemeClr>
                </a:solidFill>
              </a:rPr>
              <a:t>(u, v), expanded, pq, (V, E))  </a:t>
            </a:r>
            <a:r>
              <a:rPr lang="en-US" sz="1400" noProof="1">
                <a:solidFill>
                  <a:srgbClr val="FF0000"/>
                </a:solidFill>
              </a:rPr>
              <a:t>// Propagiere neue Kosten für exp. Knoten</a:t>
            </a:r>
          </a:p>
          <a:p>
            <a:pPr marL="0" indent="0">
              <a:buNone/>
            </a:pPr>
            <a:r>
              <a:rPr lang="en-US" sz="1400" noProof="1">
                <a:solidFill>
                  <a:schemeClr val="accent1">
                    <a:lumMod val="50000"/>
                  </a:schemeClr>
                </a:solidFill>
              </a:rPr>
              <a:t>             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76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CA209-547D-0A4F-88EE-C172F5B05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Einschub: Auswertung von Ausdrücken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283CF-CF48-0244-990A-B26F8F876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597900" cy="496887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dict</a:t>
            </a:r>
            <a:r>
              <a:rPr lang="en-DE" sz="2000" dirty="0">
                <a:solidFill>
                  <a:schemeClr val="accent1">
                    <a:lumMod val="50000"/>
                  </a:schemeClr>
                </a:solidFill>
              </a:rPr>
              <a:t> := </a:t>
            </a:r>
            <a:r>
              <a:rPr lang="en-DE" sz="2000" dirty="0">
                <a:solidFill>
                  <a:srgbClr val="0D15FF"/>
                </a:solidFill>
              </a:rPr>
              <a:t>&lt;</a:t>
            </a:r>
            <a:r>
              <a:rPr lang="en-DE" sz="2000" dirty="0">
                <a:solidFill>
                  <a:schemeClr val="accent1">
                    <a:lumMod val="50000"/>
                  </a:schemeClr>
                </a:solidFill>
              </a:rPr>
              <a:t>(1, “eins”), (5, “fünf”), (42, “zweiundvierzig”)</a:t>
            </a:r>
            <a:r>
              <a:rPr lang="en-DE" sz="2000" dirty="0">
                <a:solidFill>
                  <a:srgbClr val="0D15FF"/>
                </a:solidFill>
              </a:rPr>
              <a:t>&gt;</a:t>
            </a:r>
            <a:r>
              <a:rPr lang="en-DE" sz="2000" dirty="0">
                <a:solidFill>
                  <a:schemeClr val="accent1">
                    <a:lumMod val="50000"/>
                  </a:schemeClr>
                </a:solidFill>
              </a:rPr>
              <a:t>:Dictionary</a:t>
            </a: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en-DE" sz="2000" dirty="0">
                <a:solidFill>
                  <a:schemeClr val="accent1">
                    <a:lumMod val="50000"/>
                  </a:schemeClr>
                </a:solidFill>
              </a:rPr>
              <a:t> := 2</a:t>
            </a:r>
          </a:p>
          <a:p>
            <a:pPr marL="0" indent="0">
              <a:buNone/>
            </a:pPr>
            <a:r>
              <a:rPr lang="en-DE" sz="2000" dirty="0">
                <a:solidFill>
                  <a:schemeClr val="accent1">
                    <a:lumMod val="50000"/>
                  </a:schemeClr>
                </a:solidFill>
              </a:rPr>
              <a:t>elem1 := (x, “eins”)</a:t>
            </a:r>
          </a:p>
          <a:p>
            <a:pPr marL="0" indent="0">
              <a:buNone/>
            </a:pPr>
            <a:r>
              <a:rPr lang="en-DE" sz="2000" dirty="0">
                <a:solidFill>
                  <a:schemeClr val="accent1">
                    <a:lumMod val="50000"/>
                  </a:schemeClr>
                </a:solidFill>
              </a:rPr>
              <a:t>elem2 := (5, “fünf”)</a:t>
            </a:r>
          </a:p>
          <a:p>
            <a:pPr marL="0" indent="0">
              <a:buNone/>
            </a:pPr>
            <a:r>
              <a:rPr lang="en-DE" sz="2000">
                <a:solidFill>
                  <a:schemeClr val="accent1">
                    <a:lumMod val="50000"/>
                  </a:schemeClr>
                </a:solidFill>
              </a:rPr>
              <a:t>first(</a:t>
            </a:r>
            <a:r>
              <a:rPr lang="en-DE" sz="2000" dirty="0">
                <a:solidFill>
                  <a:schemeClr val="accent1">
                    <a:lumMod val="50000"/>
                  </a:schemeClr>
                </a:solidFill>
              </a:rPr>
              <a:t>elem1) := 1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dict</a:t>
            </a:r>
            <a:r>
              <a:rPr lang="en-DE" sz="2000" dirty="0">
                <a:solidFill>
                  <a:schemeClr val="accent1">
                    <a:lumMod val="50000"/>
                  </a:schemeClr>
                </a:solidFill>
              </a:rPr>
              <a:t> := </a:t>
            </a:r>
            <a:r>
              <a:rPr lang="en-DE" sz="2000" dirty="0">
                <a:solidFill>
                  <a:srgbClr val="0D15FF"/>
                </a:solidFill>
              </a:rPr>
              <a:t>&lt;</a:t>
            </a:r>
            <a:r>
              <a:rPr lang="en-DE" sz="2000" dirty="0">
                <a:solidFill>
                  <a:schemeClr val="accent1">
                    <a:lumMod val="50000"/>
                  </a:schemeClr>
                </a:solidFill>
              </a:rPr>
              <a:t>elem1, elem2, (42, “zweiundvierzig”)</a:t>
            </a:r>
            <a:r>
              <a:rPr lang="en-DE" sz="2000" dirty="0">
                <a:solidFill>
                  <a:srgbClr val="0D15FF"/>
                </a:solidFill>
              </a:rPr>
              <a:t>&gt;</a:t>
            </a:r>
            <a:r>
              <a:rPr lang="en-DE" sz="2000" dirty="0">
                <a:solidFill>
                  <a:schemeClr val="accent1">
                    <a:lumMod val="50000"/>
                  </a:schemeClr>
                </a:solidFill>
              </a:rPr>
              <a:t>:Dictionary</a:t>
            </a:r>
            <a:endParaRPr lang="en-DE" sz="2000" dirty="0"/>
          </a:p>
          <a:p>
            <a:pPr marL="0" indent="0">
              <a:buNone/>
            </a:pPr>
            <a:endParaRPr lang="en-DE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68CAD-841E-884C-BC3C-37B0E4D6B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118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Hilfsfunktionen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/>
          <a:lstStyle/>
          <a:p>
            <a:pPr marL="0" indent="0">
              <a:buNone/>
            </a:pPr>
            <a:r>
              <a:rPr lang="en-US" sz="2000" noProof="1"/>
              <a:t>function </a:t>
            </a:r>
            <a:r>
              <a:rPr lang="en-US" sz="2000" noProof="1">
                <a:solidFill>
                  <a:schemeClr val="accent2"/>
                </a:solidFill>
              </a:rPr>
              <a:t>path</a:t>
            </a:r>
            <a:r>
              <a:rPr lang="en-US" sz="2000" noProof="1"/>
              <a:t>(</a:t>
            </a:r>
            <a:r>
              <a:rPr lang="en-US" sz="2000" noProof="1">
                <a:solidFill>
                  <a:schemeClr val="accent1">
                    <a:lumMod val="50000"/>
                  </a:schemeClr>
                </a:solidFill>
              </a:rPr>
              <a:t>v, expanded</a:t>
            </a:r>
            <a:r>
              <a:rPr lang="en-US" sz="2000" noProof="1"/>
              <a:t>)  </a:t>
            </a:r>
          </a:p>
          <a:p>
            <a:pPr marL="0" indent="0">
              <a:buNone/>
            </a:pPr>
            <a:r>
              <a:rPr lang="en-US" sz="2000" noProof="1">
                <a:solidFill>
                  <a:srgbClr val="FF0000"/>
                </a:solidFill>
              </a:rPr>
              <a:t>   // Konstruiere Pfad </a:t>
            </a:r>
            <a:r>
              <a:rPr lang="en-US" sz="2000" noProof="1">
                <a:solidFill>
                  <a:srgbClr val="3C8C93"/>
                </a:solidFill>
              </a:rPr>
              <a:t>p</a:t>
            </a:r>
            <a:r>
              <a:rPr lang="en-US" sz="2000" noProof="1">
                <a:solidFill>
                  <a:srgbClr val="FF0000"/>
                </a:solidFill>
              </a:rPr>
              <a:t> aus Menge von expandierten Knoten</a:t>
            </a:r>
            <a:endParaRPr lang="en-US" sz="2000" noProof="1"/>
          </a:p>
          <a:p>
            <a:pPr marL="0" indent="0">
              <a:buNone/>
            </a:pPr>
            <a:r>
              <a:rPr lang="en-US" sz="2000" noProof="1"/>
              <a:t>   </a:t>
            </a:r>
            <a:r>
              <a:rPr lang="en-US" sz="2000" noProof="1">
                <a:solidFill>
                  <a:srgbClr val="FF0000"/>
                </a:solidFill>
              </a:rPr>
              <a:t>// Einträge in expanded haben die Form </a:t>
            </a:r>
            <a:r>
              <a:rPr lang="de-DE" sz="2000" noProof="1">
                <a:solidFill>
                  <a:srgbClr val="008000"/>
                </a:solidFill>
                <a:sym typeface="Symbol" charset="0"/>
              </a:rPr>
              <a:t>(Knoten, g-Kosten, Vorgänger)</a:t>
            </a:r>
          </a:p>
          <a:p>
            <a:pPr marL="0" indent="0">
              <a:buNone/>
            </a:pPr>
            <a:r>
              <a:rPr lang="de-DE" sz="2000" noProof="1">
                <a:solidFill>
                  <a:srgbClr val="008000"/>
                </a:solidFill>
                <a:sym typeface="Symbol" charset="0"/>
              </a:rPr>
              <a:t>  </a:t>
            </a: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p= &lt;&gt;:Stack</a:t>
            </a:r>
          </a:p>
          <a:p>
            <a:pPr marL="0" indent="0">
              <a:buNone/>
            </a:pP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  </a:t>
            </a:r>
            <a:r>
              <a:rPr lang="de-DE" sz="2000" noProof="1">
                <a:solidFill>
                  <a:schemeClr val="tx2"/>
                </a:solidFill>
                <a:sym typeface="Symbol" charset="0"/>
              </a:rPr>
              <a:t>while </a:t>
            </a:r>
            <a:r>
              <a:rPr lang="de-DE" sz="2000" noProof="1">
                <a:solidFill>
                  <a:srgbClr val="3C8C93"/>
                </a:solidFill>
                <a:sym typeface="Symbol" charset="0"/>
              </a:rPr>
              <a:t>true</a:t>
            </a:r>
            <a:r>
              <a:rPr lang="de-DE" sz="2000" noProof="1">
                <a:solidFill>
                  <a:schemeClr val="tx2"/>
                </a:solidFill>
                <a:sym typeface="Symbol" charset="0"/>
              </a:rPr>
              <a:t> do</a:t>
            </a:r>
          </a:p>
          <a:p>
            <a:pPr marL="0" indent="0">
              <a:buNone/>
            </a:pP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       x := </a:t>
            </a:r>
            <a:r>
              <a:rPr lang="de-DE" sz="2000" noProof="1">
                <a:solidFill>
                  <a:srgbClr val="333399"/>
                </a:solidFill>
                <a:sym typeface="Symbol" charset="0"/>
              </a:rPr>
              <a:t>search</a:t>
            </a: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(v, expanded)</a:t>
            </a:r>
          </a:p>
          <a:p>
            <a:pPr marL="0" indent="0">
              <a:buNone/>
            </a:pP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       </a:t>
            </a:r>
            <a:r>
              <a:rPr lang="de-DE" sz="2000" noProof="1">
                <a:solidFill>
                  <a:srgbClr val="000000"/>
                </a:solidFill>
                <a:sym typeface="Symbol" charset="0"/>
              </a:rPr>
              <a:t>if</a:t>
            </a: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x = ⊥ </a:t>
            </a:r>
            <a:r>
              <a:rPr lang="de-DE" sz="2000" noProof="1">
                <a:solidFill>
                  <a:srgbClr val="000000"/>
                </a:solidFill>
                <a:sym typeface="Symbol" charset="0"/>
              </a:rPr>
              <a:t>then</a:t>
            </a:r>
          </a:p>
          <a:p>
            <a:pPr marL="0" indent="0">
              <a:buNone/>
            </a:pP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           </a:t>
            </a:r>
            <a:r>
              <a:rPr lang="de-DE" sz="2000" noProof="1">
                <a:solidFill>
                  <a:srgbClr val="000000"/>
                </a:solidFill>
                <a:sym typeface="Symbol" charset="0"/>
              </a:rPr>
              <a:t>return</a:t>
            </a: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p</a:t>
            </a:r>
          </a:p>
          <a:p>
            <a:pPr marL="0" indent="0">
              <a:buNone/>
            </a:pP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       </a:t>
            </a:r>
            <a:r>
              <a:rPr lang="de-DE" sz="2000" noProof="1">
                <a:solidFill>
                  <a:srgbClr val="000000"/>
                </a:solidFill>
                <a:sym typeface="Symbol" charset="0"/>
              </a:rPr>
              <a:t>else </a:t>
            </a: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(u, _, v) := x</a:t>
            </a:r>
          </a:p>
          <a:p>
            <a:pPr marL="0" indent="0">
              <a:buNone/>
            </a:pP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                </a:t>
            </a:r>
            <a:r>
              <a:rPr lang="de-DE" sz="2000" noProof="1">
                <a:solidFill>
                  <a:srgbClr val="333399"/>
                </a:solidFill>
                <a:sym typeface="Symbol" charset="0"/>
              </a:rPr>
              <a:t>push</a:t>
            </a: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(u, p)</a:t>
            </a:r>
          </a:p>
          <a:p>
            <a:pPr marL="0" indent="0">
              <a:buNone/>
            </a:pP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                </a:t>
            </a:r>
            <a:endParaRPr lang="de-DE" sz="2000" noProof="1">
              <a:solidFill>
                <a:srgbClr val="008000"/>
              </a:solidFill>
              <a:sym typeface="Symbol" charset="0"/>
            </a:endParaRPr>
          </a:p>
          <a:p>
            <a:pPr marL="0" indent="0">
              <a:buNone/>
            </a:pPr>
            <a:endParaRPr lang="de-DE" sz="2000" noProof="1">
              <a:solidFill>
                <a:srgbClr val="008000"/>
              </a:solidFill>
              <a:sym typeface="Symbol" charset="0"/>
            </a:endParaRPr>
          </a:p>
          <a:p>
            <a:pPr marL="0" indent="0">
              <a:buNone/>
            </a:pPr>
            <a:endParaRPr lang="de-DE" sz="2000" noProof="1">
              <a:solidFill>
                <a:srgbClr val="008000"/>
              </a:solidFill>
              <a:sym typeface="Symbol" charset="0"/>
            </a:endParaRPr>
          </a:p>
          <a:p>
            <a:pPr marL="0" indent="0">
              <a:buNone/>
            </a:pPr>
            <a:r>
              <a:rPr lang="en-US" sz="2000" noProof="1">
                <a:solidFill>
                  <a:schemeClr val="accent1">
                    <a:lumMod val="50000"/>
                  </a:schemeClr>
                </a:solidFill>
              </a:rPr>
              <a:t>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560908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Hilfsfunktionen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/>
          <a:lstStyle/>
          <a:p>
            <a:pPr marL="0" indent="0">
              <a:buNone/>
            </a:pPr>
            <a:r>
              <a:rPr lang="en-US" sz="2000" noProof="1"/>
              <a:t>function </a:t>
            </a:r>
            <a:r>
              <a:rPr lang="en-US" sz="2000" noProof="1">
                <a:solidFill>
                  <a:schemeClr val="accent2"/>
                </a:solidFill>
              </a:rPr>
              <a:t>propagate</a:t>
            </a:r>
            <a:r>
              <a:rPr lang="en-US" sz="2000" noProof="1"/>
              <a:t>(</a:t>
            </a:r>
            <a:r>
              <a:rPr lang="en-US" sz="2000" noProof="1">
                <a:solidFill>
                  <a:schemeClr val="accent1">
                    <a:lumMod val="50000"/>
                  </a:schemeClr>
                </a:solidFill>
              </a:rPr>
              <a:t>u, v, new-g, expanded, pq, (V, E)</a:t>
            </a:r>
            <a:r>
              <a:rPr lang="en-US" sz="2000" noProof="1"/>
              <a:t>):    </a:t>
            </a:r>
          </a:p>
          <a:p>
            <a:pPr marL="0" indent="0">
              <a:buNone/>
            </a:pPr>
            <a:r>
              <a:rPr lang="en-US" sz="2000" noProof="1">
                <a:solidFill>
                  <a:srgbClr val="FF0000"/>
                </a:solidFill>
              </a:rPr>
              <a:t>   // Propagiere neue Kosten g für Knoten v in die Nachfolger von v</a:t>
            </a:r>
            <a:endParaRPr lang="de-DE" sz="2000" noProof="1">
              <a:solidFill>
                <a:srgbClr val="008000"/>
              </a:solidFill>
              <a:sym typeface="Symbol" charset="0"/>
            </a:endParaRPr>
          </a:p>
          <a:p>
            <a:pPr marL="0" indent="0">
              <a:buNone/>
            </a:pP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   x := </a:t>
            </a:r>
            <a:r>
              <a:rPr lang="de-DE" sz="2000" noProof="1">
                <a:solidFill>
                  <a:srgbClr val="333399"/>
                </a:solidFill>
                <a:sym typeface="Symbol" charset="0"/>
              </a:rPr>
              <a:t>search</a:t>
            </a: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(v, expanded)</a:t>
            </a:r>
          </a:p>
          <a:p>
            <a:pPr marL="0" indent="0">
              <a:buNone/>
            </a:pP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   </a:t>
            </a:r>
            <a:r>
              <a:rPr lang="de-DE" sz="2000" noProof="1">
                <a:solidFill>
                  <a:srgbClr val="000000"/>
                </a:solidFill>
                <a:sym typeface="Symbol" charset="0"/>
              </a:rPr>
              <a:t>if</a:t>
            </a: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x = ⊥ </a:t>
            </a:r>
            <a:r>
              <a:rPr lang="de-DE" sz="2000" noProof="1">
                <a:solidFill>
                  <a:srgbClr val="000000"/>
                </a:solidFill>
                <a:sym typeface="Symbol" charset="0"/>
              </a:rPr>
              <a:t>then</a:t>
            </a:r>
          </a:p>
          <a:p>
            <a:pPr marL="0" indent="0">
              <a:buNone/>
            </a:pP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       x := </a:t>
            </a:r>
            <a:r>
              <a:rPr lang="de-DE" sz="2000" noProof="1">
                <a:solidFill>
                  <a:srgbClr val="333399"/>
                </a:solidFill>
                <a:sym typeface="Symbol" charset="0"/>
              </a:rPr>
              <a:t>search</a:t>
            </a: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(v, pq)</a:t>
            </a:r>
            <a:endParaRPr lang="de-DE" sz="2000" noProof="1">
              <a:solidFill>
                <a:srgbClr val="FF0000"/>
              </a:solidFill>
              <a:sym typeface="Symbol" charset="0"/>
            </a:endParaRPr>
          </a:p>
          <a:p>
            <a:pPr marL="0" indent="0">
              <a:buNone/>
            </a:pP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       (v, old-g, _, _) := x                                     </a:t>
            </a:r>
            <a:r>
              <a:rPr lang="de-DE" sz="2000" noProof="1">
                <a:solidFill>
                  <a:srgbClr val="FF0000"/>
                </a:solidFill>
                <a:sym typeface="Symbol" charset="0"/>
              </a:rPr>
              <a:t>// Noch nicht expandiert!</a:t>
            </a:r>
          </a:p>
          <a:p>
            <a:pPr marL="0" indent="0">
              <a:buNone/>
            </a:pP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       </a:t>
            </a:r>
            <a:r>
              <a:rPr lang="de-DE" sz="2000" noProof="1">
                <a:sym typeface="Symbol" charset="0"/>
              </a:rPr>
              <a:t>if</a:t>
            </a: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 new-g &lt; old-g </a:t>
            </a:r>
            <a:r>
              <a:rPr lang="de-DE" sz="2000" noProof="1">
                <a:solidFill>
                  <a:srgbClr val="000000"/>
                </a:solidFill>
                <a:sym typeface="Symbol" charset="0"/>
              </a:rPr>
              <a:t>then                             </a:t>
            </a:r>
            <a:r>
              <a:rPr lang="en-US" sz="2000" noProof="1">
                <a:solidFill>
                  <a:srgbClr val="FF0000"/>
                </a:solidFill>
              </a:rPr>
              <a:t>// Besserer Weg und damit</a:t>
            </a:r>
            <a:endParaRPr lang="de-DE" sz="2000" noProof="1">
              <a:solidFill>
                <a:srgbClr val="000000"/>
              </a:solidFill>
              <a:sym typeface="Symbol" charset="0"/>
            </a:endParaRPr>
          </a:p>
          <a:p>
            <a:pPr marL="0" indent="0">
              <a:buNone/>
            </a:pPr>
            <a:r>
              <a:rPr lang="en-US" sz="2000" noProof="1">
                <a:solidFill>
                  <a:srgbClr val="333399"/>
                </a:solidFill>
              </a:rPr>
              <a:t>            decreaseKey</a:t>
            </a:r>
            <a:r>
              <a:rPr lang="en-US" sz="2000" noProof="1">
                <a:solidFill>
                  <a:schemeClr val="hlink"/>
                </a:solidFill>
              </a:rPr>
              <a:t>(v, pq, old-g – new-g) </a:t>
            </a:r>
            <a:r>
              <a:rPr lang="en-US" sz="2000" noProof="1">
                <a:solidFill>
                  <a:srgbClr val="FF0000"/>
                </a:solidFill>
              </a:rPr>
              <a:t>// neue Priorisierung</a:t>
            </a:r>
          </a:p>
          <a:p>
            <a:pPr marL="0" indent="0">
              <a:buNone/>
            </a:pPr>
            <a:r>
              <a:rPr lang="en-US" sz="2000" noProof="1">
                <a:solidFill>
                  <a:schemeClr val="hlink"/>
                </a:solidFill>
              </a:rPr>
              <a:t>            </a:t>
            </a:r>
            <a:r>
              <a:rPr lang="en-US" sz="2000" noProof="1">
                <a:solidFill>
                  <a:schemeClr val="accent2"/>
                </a:solidFill>
              </a:rPr>
              <a:t>second</a:t>
            </a:r>
            <a:r>
              <a:rPr lang="en-US" sz="2000" noProof="1">
                <a:solidFill>
                  <a:schemeClr val="hlink"/>
                </a:solidFill>
              </a:rPr>
              <a:t>(x) := new-g; </a:t>
            </a:r>
            <a:r>
              <a:rPr lang="en-US" sz="2000" noProof="1">
                <a:solidFill>
                  <a:schemeClr val="accent2"/>
                </a:solidFill>
              </a:rPr>
              <a:t>fourth</a:t>
            </a:r>
            <a:r>
              <a:rPr lang="en-US" sz="2000" noProof="1">
                <a:solidFill>
                  <a:schemeClr val="hlink"/>
                </a:solidFill>
              </a:rPr>
              <a:t>(x) := u  </a:t>
            </a:r>
            <a:r>
              <a:rPr lang="en-US" sz="2000" noProof="1">
                <a:solidFill>
                  <a:srgbClr val="FF0000"/>
                </a:solidFill>
              </a:rPr>
              <a:t>// neues g und neuer Vorgänger</a:t>
            </a:r>
          </a:p>
          <a:p>
            <a:pPr marL="0" indent="0">
              <a:buNone/>
            </a:pPr>
            <a:r>
              <a:rPr lang="en-US" sz="2000" noProof="1">
                <a:sym typeface="Symbol" charset="0"/>
              </a:rPr>
              <a:t>   else </a:t>
            </a:r>
            <a:r>
              <a:rPr lang="en-US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(v, old-g, _) := x                                      </a:t>
            </a:r>
            <a:r>
              <a:rPr lang="de-DE" sz="2000" noProof="1">
                <a:solidFill>
                  <a:srgbClr val="FF0000"/>
                </a:solidFill>
                <a:sym typeface="Symbol" charset="0"/>
              </a:rPr>
              <a:t>// Schon expandiert!</a:t>
            </a:r>
            <a:endParaRPr lang="en-US" sz="2000" noProof="1">
              <a:solidFill>
                <a:schemeClr val="accent1">
                  <a:lumMod val="50000"/>
                </a:schemeClr>
              </a:solidFill>
              <a:sym typeface="Symbol" charset="0"/>
            </a:endParaRPr>
          </a:p>
          <a:p>
            <a:pPr marL="0" indent="0">
              <a:buNone/>
            </a:pPr>
            <a:r>
              <a:rPr lang="en-US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        </a:t>
            </a:r>
            <a:r>
              <a:rPr lang="de-DE" sz="2000" noProof="1">
                <a:sym typeface="Symbol" charset="0"/>
              </a:rPr>
              <a:t>if</a:t>
            </a: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 new-g &lt; old-g </a:t>
            </a:r>
            <a:r>
              <a:rPr lang="de-DE" sz="2000" noProof="1">
                <a:solidFill>
                  <a:srgbClr val="000000"/>
                </a:solidFill>
                <a:sym typeface="Symbol" charset="0"/>
              </a:rPr>
              <a:t>then                             </a:t>
            </a:r>
            <a:r>
              <a:rPr lang="en-US" sz="2000" noProof="1">
                <a:solidFill>
                  <a:srgbClr val="FF0000"/>
                </a:solidFill>
              </a:rPr>
              <a:t>// Besserer Weg und damit</a:t>
            </a:r>
            <a:endParaRPr lang="de-DE" sz="2000" noProof="1">
              <a:solidFill>
                <a:srgbClr val="000000"/>
              </a:solidFill>
              <a:sym typeface="Symbol" charset="0"/>
            </a:endParaRPr>
          </a:p>
          <a:p>
            <a:pPr marL="0" indent="0">
              <a:buNone/>
            </a:pPr>
            <a:r>
              <a:rPr lang="en-US" sz="2000" noProof="1">
                <a:solidFill>
                  <a:srgbClr val="333399"/>
                </a:solidFill>
              </a:rPr>
              <a:t>            </a:t>
            </a:r>
            <a:r>
              <a:rPr lang="en-US" sz="2000" noProof="1">
                <a:solidFill>
                  <a:schemeClr val="accent2"/>
                </a:solidFill>
                <a:sym typeface="Symbol" charset="0"/>
              </a:rPr>
              <a:t>second</a:t>
            </a:r>
            <a:r>
              <a:rPr lang="en-US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(x) := new-g</a:t>
            </a:r>
            <a:r>
              <a:rPr lang="de-DE" sz="2000" noProof="1">
                <a:solidFill>
                  <a:schemeClr val="accent1">
                    <a:lumMod val="50000"/>
                  </a:schemeClr>
                </a:solidFill>
                <a:sym typeface="Symbol" charset="0"/>
              </a:rPr>
              <a:t>; </a:t>
            </a:r>
            <a:r>
              <a:rPr lang="en-US" sz="2000" noProof="1">
                <a:solidFill>
                  <a:srgbClr val="333399"/>
                </a:solidFill>
              </a:rPr>
              <a:t>fourth</a:t>
            </a:r>
            <a:r>
              <a:rPr lang="en-US" sz="2000" noProof="1">
                <a:solidFill>
                  <a:schemeClr val="accent1">
                    <a:lumMod val="50000"/>
                  </a:schemeClr>
                </a:solidFill>
              </a:rPr>
              <a:t>(x) := u  </a:t>
            </a:r>
            <a:r>
              <a:rPr lang="en-US" sz="2000" noProof="1">
                <a:solidFill>
                  <a:srgbClr val="FF0000"/>
                </a:solidFill>
              </a:rPr>
              <a:t>// neues g und neuer Vorgänger</a:t>
            </a:r>
            <a:endParaRPr lang="en-US" sz="2000" noProof="1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000" noProof="1">
                <a:sym typeface="Symbol" charset="0"/>
              </a:rPr>
              <a:t>            for</a:t>
            </a:r>
            <a:r>
              <a:rPr lang="en-US" sz="2000" noProof="1">
                <a:solidFill>
                  <a:schemeClr val="hlink"/>
                </a:solidFill>
                <a:sym typeface="Symbol" charset="0"/>
              </a:rPr>
              <a:t> (v, w) ∈ E </a:t>
            </a:r>
            <a:r>
              <a:rPr lang="en-US" sz="2000" noProof="1">
                <a:solidFill>
                  <a:srgbClr val="000000"/>
                </a:solidFill>
                <a:sym typeface="Symbol" charset="0"/>
              </a:rPr>
              <a:t>do                                     </a:t>
            </a:r>
            <a:r>
              <a:rPr lang="en-US" sz="2000" noProof="1">
                <a:solidFill>
                  <a:srgbClr val="FF0000"/>
                </a:solidFill>
              </a:rPr>
              <a:t>// weiter propagieren</a:t>
            </a:r>
            <a:endParaRPr lang="en-US" sz="2000" noProof="1">
              <a:solidFill>
                <a:srgbClr val="000000"/>
              </a:solidFill>
              <a:sym typeface="Symbol" charset="0"/>
            </a:endParaRPr>
          </a:p>
          <a:p>
            <a:pPr marL="0" indent="0">
              <a:buNone/>
            </a:pPr>
            <a:r>
              <a:rPr lang="en-US" sz="2000" noProof="1">
                <a:solidFill>
                  <a:schemeClr val="hlink"/>
                </a:solidFill>
                <a:sym typeface="Symbol" charset="0"/>
              </a:rPr>
              <a:t>                  </a:t>
            </a:r>
            <a:r>
              <a:rPr lang="en-US" sz="2000" noProof="1">
                <a:solidFill>
                  <a:schemeClr val="accent2"/>
                </a:solidFill>
                <a:sym typeface="Symbol" charset="0"/>
              </a:rPr>
              <a:t>propagate</a:t>
            </a:r>
            <a:r>
              <a:rPr lang="en-US" sz="2000" noProof="1">
                <a:solidFill>
                  <a:schemeClr val="hlink"/>
                </a:solidFill>
                <a:sym typeface="Symbol" charset="0"/>
              </a:rPr>
              <a:t>(v, w, new-g + cost(v, w), expanded, pq, (V, E))</a:t>
            </a:r>
            <a:endParaRPr lang="de-DE" sz="2000" noProof="1">
              <a:solidFill>
                <a:srgbClr val="008000"/>
              </a:solidFill>
              <a:sym typeface="Symbol" charset="0"/>
            </a:endParaRPr>
          </a:p>
          <a:p>
            <a:pPr marL="0" indent="0">
              <a:buNone/>
            </a:pPr>
            <a:endParaRPr lang="de-DE" sz="2000" noProof="1">
              <a:solidFill>
                <a:srgbClr val="008000"/>
              </a:solidFill>
              <a:sym typeface="Symbol" charset="0"/>
            </a:endParaRPr>
          </a:p>
          <a:p>
            <a:pPr marL="0" indent="0">
              <a:buNone/>
            </a:pPr>
            <a:r>
              <a:rPr lang="en-US" sz="2000" noProof="1">
                <a:solidFill>
                  <a:schemeClr val="accent1">
                    <a:lumMod val="50000"/>
                  </a:schemeClr>
                </a:solidFill>
              </a:rPr>
              <a:t>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66708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400" dirty="0"/>
              <a:t>Sei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G=(V, E) </a:t>
            </a:r>
            <a:r>
              <a:rPr lang="de-DE" sz="2400" dirty="0"/>
              <a:t>ein Graph mit positiven Kantenkosten und </a:t>
            </a:r>
            <a:br>
              <a:rPr lang="de-DE" sz="2400" dirty="0"/>
            </a:br>
            <a:r>
              <a:rPr lang="de-DE" sz="2400" dirty="0">
                <a:solidFill>
                  <a:srgbClr val="3C8C93"/>
                </a:solidFill>
              </a:rPr>
              <a:t>h*</a:t>
            </a:r>
            <a:r>
              <a:rPr lang="de-DE" sz="2400" dirty="0"/>
              <a:t> eine Funktion, die die tatsächlichen Kosten von jedem Knoten </a:t>
            </a:r>
            <a:r>
              <a:rPr lang="de-DE" sz="2400" dirty="0" err="1">
                <a:solidFill>
                  <a:srgbClr val="3C8C93"/>
                </a:solidFill>
              </a:rPr>
              <a:t>u</a:t>
            </a:r>
            <a:r>
              <a:rPr lang="de-DE" sz="2400" dirty="0">
                <a:solidFill>
                  <a:srgbClr val="3C8C93"/>
                </a:solidFill>
              </a:rPr>
              <a:t> ∈ V </a:t>
            </a:r>
            <a:r>
              <a:rPr lang="de-DE" sz="2400" dirty="0"/>
              <a:t>zum Ziel </a:t>
            </a:r>
            <a:r>
              <a:rPr lang="de-DE" sz="2400" dirty="0">
                <a:solidFill>
                  <a:srgbClr val="3C8C93"/>
                </a:solidFill>
              </a:rPr>
              <a:t>v ∈ V</a:t>
            </a:r>
            <a:r>
              <a:rPr lang="de-DE" sz="2400" dirty="0"/>
              <a:t> bestimmt (also: </a:t>
            </a:r>
            <a:r>
              <a:rPr lang="de-DE" sz="2400" dirty="0">
                <a:solidFill>
                  <a:srgbClr val="3C8C93"/>
                </a:solidFill>
              </a:rPr>
              <a:t>ziel?(v) = </a:t>
            </a:r>
            <a:r>
              <a:rPr lang="de-DE" sz="2400" dirty="0" err="1">
                <a:solidFill>
                  <a:srgbClr val="3C8C93"/>
                </a:solidFill>
              </a:rPr>
              <a:t>true</a:t>
            </a:r>
            <a:r>
              <a:rPr lang="de-DE" sz="2400" dirty="0"/>
              <a:t>).</a:t>
            </a:r>
            <a:endParaRPr lang="de-DE" sz="24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de-DE" sz="24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de-DE" sz="2400" dirty="0">
                <a:solidFill>
                  <a:schemeClr val="accent2"/>
                </a:solidFill>
              </a:rPr>
              <a:t>Definition: </a:t>
            </a:r>
            <a:r>
              <a:rPr lang="de-DE" sz="2400" dirty="0"/>
              <a:t>Ein Schätzer </a:t>
            </a:r>
            <a:r>
              <a:rPr lang="de-DE" sz="2400" dirty="0">
                <a:solidFill>
                  <a:srgbClr val="3C8C93"/>
                </a:solidFill>
              </a:rPr>
              <a:t>h</a:t>
            </a:r>
            <a:r>
              <a:rPr lang="de-DE" sz="2400" dirty="0"/>
              <a:t> heißt </a:t>
            </a:r>
            <a:r>
              <a:rPr lang="de-DE" sz="2400" dirty="0">
                <a:solidFill>
                  <a:srgbClr val="FF0000"/>
                </a:solidFill>
              </a:rPr>
              <a:t>zulässig</a:t>
            </a:r>
            <a:r>
              <a:rPr lang="de-DE" sz="2400" dirty="0"/>
              <a:t>, wenn für alle</a:t>
            </a:r>
            <a:br>
              <a:rPr lang="de-DE" sz="2400" dirty="0"/>
            </a:br>
            <a:r>
              <a:rPr lang="de-DE" sz="2400" dirty="0">
                <a:solidFill>
                  <a:srgbClr val="3C8C93"/>
                </a:solidFill>
              </a:rPr>
              <a:t>v ∈ V </a:t>
            </a:r>
            <a:r>
              <a:rPr lang="de-DE" sz="2400" dirty="0"/>
              <a:t>gilt, dass </a:t>
            </a:r>
            <a:r>
              <a:rPr lang="de-DE" sz="2400" dirty="0">
                <a:solidFill>
                  <a:srgbClr val="3C8C93"/>
                </a:solidFill>
              </a:rPr>
              <a:t>h(v) ≤ h*(v)</a:t>
            </a:r>
            <a:r>
              <a:rPr lang="de-DE" sz="2400" dirty="0"/>
              <a:t>, wobei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h*(v)</a:t>
            </a:r>
            <a:r>
              <a:rPr lang="de-DE" sz="2400" dirty="0"/>
              <a:t> die optimale Schätzfunktion darstellt, die die tatsächlichen Kosten </a:t>
            </a:r>
            <a:br>
              <a:rPr lang="de-DE" sz="2400" dirty="0"/>
            </a:br>
            <a:r>
              <a:rPr lang="de-DE" sz="2400" dirty="0"/>
              <a:t>genau einschätzt.</a:t>
            </a:r>
          </a:p>
          <a:p>
            <a:pPr marL="0" indent="0">
              <a:buNone/>
            </a:pPr>
            <a:endParaRPr lang="de-DE" sz="2400" dirty="0">
              <a:solidFill>
                <a:srgbClr val="333399"/>
              </a:solidFill>
            </a:endParaRPr>
          </a:p>
          <a:p>
            <a:pPr marL="0" indent="0">
              <a:buNone/>
            </a:pPr>
            <a:r>
              <a:rPr lang="de-DE" sz="2400" dirty="0">
                <a:solidFill>
                  <a:srgbClr val="333399"/>
                </a:solidFill>
              </a:rPr>
              <a:t>Behauptung: </a:t>
            </a:r>
            <a:r>
              <a:rPr lang="de-DE" sz="2400" dirty="0"/>
              <a:t>A* findet die optimale Lösung, wenn h zulässig ist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19707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7FBC4-0EE5-1349-88B8-F263B9F7D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496300" cy="503238"/>
          </a:xfrm>
        </p:spPr>
        <p:txBody>
          <a:bodyPr/>
          <a:lstStyle/>
          <a:p>
            <a:r>
              <a:rPr lang="en-DE" dirty="0"/>
              <a:t>Zulässigkeit des Schätzers und optimale Lösung</a:t>
            </a:r>
          </a:p>
        </p:txBody>
      </p:sp>
      <p:pic>
        <p:nvPicPr>
          <p:cNvPr id="6" name="Content Placeholder 5" descr="A close up of a mans face&#10;&#10;Description automatically generated">
            <a:extLst>
              <a:ext uri="{FF2B5EF4-FFF2-40B4-BE49-F238E27FC236}">
                <a16:creationId xmlns:a16="http://schemas.microsoft.com/office/drawing/2014/main" id="{FBD7F237-8049-9C4C-A688-0108A044F4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2001" y="1196975"/>
            <a:ext cx="5439997" cy="496887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74982-D65E-834E-9F8C-22339FCA4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453A6F5B-09E7-6349-9A85-07841E875AF2}"/>
              </a:ext>
            </a:extLst>
          </p:cNvPr>
          <p:cNvSpPr/>
          <p:nvPr/>
        </p:nvSpPr>
        <p:spPr>
          <a:xfrm>
            <a:off x="3333640" y="3587646"/>
            <a:ext cx="848616" cy="2243528"/>
          </a:xfrm>
          <a:custGeom>
            <a:avLst/>
            <a:gdLst>
              <a:gd name="connsiteX0" fmla="*/ 478858 w 848616"/>
              <a:gd name="connsiteY0" fmla="*/ 0 h 2243528"/>
              <a:gd name="connsiteX1" fmla="*/ 104104 w 848616"/>
              <a:gd name="connsiteY1" fmla="*/ 539646 h 2243528"/>
              <a:gd name="connsiteX2" fmla="*/ 4170 w 848616"/>
              <a:gd name="connsiteY2" fmla="*/ 1229193 h 2243528"/>
              <a:gd name="connsiteX3" fmla="*/ 209035 w 848616"/>
              <a:gd name="connsiteY3" fmla="*/ 1803816 h 2243528"/>
              <a:gd name="connsiteX4" fmla="*/ 848616 w 848616"/>
              <a:gd name="connsiteY4" fmla="*/ 2243528 h 224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8616" h="2243528">
                <a:moveTo>
                  <a:pt x="478858" y="0"/>
                </a:moveTo>
                <a:cubicBezTo>
                  <a:pt x="331038" y="167390"/>
                  <a:pt x="183219" y="334781"/>
                  <a:pt x="104104" y="539646"/>
                </a:cubicBezTo>
                <a:cubicBezTo>
                  <a:pt x="24989" y="744511"/>
                  <a:pt x="-13319" y="1018498"/>
                  <a:pt x="4170" y="1229193"/>
                </a:cubicBezTo>
                <a:cubicBezTo>
                  <a:pt x="21658" y="1439888"/>
                  <a:pt x="68294" y="1634760"/>
                  <a:pt x="209035" y="1803816"/>
                </a:cubicBezTo>
                <a:cubicBezTo>
                  <a:pt x="349776" y="1972872"/>
                  <a:pt x="599196" y="2108200"/>
                  <a:pt x="848616" y="2243528"/>
                </a:cubicBezTo>
              </a:path>
            </a:pathLst>
          </a:cu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5D99958-B58D-A64E-B89D-1D01D0300333}"/>
              </a:ext>
            </a:extLst>
          </p:cNvPr>
          <p:cNvSpPr/>
          <p:nvPr/>
        </p:nvSpPr>
        <p:spPr>
          <a:xfrm>
            <a:off x="3275855" y="4437111"/>
            <a:ext cx="174333" cy="174333"/>
          </a:xfrm>
          <a:prstGeom prst="ellipse">
            <a:avLst/>
          </a:prstGeom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124A80-8DBB-C946-AEFB-0AC2BDA15603}"/>
              </a:ext>
            </a:extLst>
          </p:cNvPr>
          <p:cNvSpPr txBox="1"/>
          <p:nvPr/>
        </p:nvSpPr>
        <p:spPr>
          <a:xfrm>
            <a:off x="3108181" y="4102435"/>
            <a:ext cx="303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g’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828286-CF8A-A843-8E6F-52C021DE72FC}"/>
              </a:ext>
            </a:extLst>
          </p:cNvPr>
          <p:cNvSpPr txBox="1"/>
          <p:nvPr/>
        </p:nvSpPr>
        <p:spPr>
          <a:xfrm>
            <a:off x="3450188" y="5597635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h’’</a:t>
            </a:r>
          </a:p>
        </p:txBody>
      </p:sp>
      <p:sp>
        <p:nvSpPr>
          <p:cNvPr id="9" name="Cloud Callout 8">
            <a:extLst>
              <a:ext uri="{FF2B5EF4-FFF2-40B4-BE49-F238E27FC236}">
                <a16:creationId xmlns:a16="http://schemas.microsoft.com/office/drawing/2014/main" id="{DAD0B56D-4966-3248-86CD-EE4F637D512C}"/>
              </a:ext>
            </a:extLst>
          </p:cNvPr>
          <p:cNvSpPr/>
          <p:nvPr/>
        </p:nvSpPr>
        <p:spPr>
          <a:xfrm>
            <a:off x="88899" y="5228898"/>
            <a:ext cx="3322569" cy="1171901"/>
          </a:xfrm>
          <a:prstGeom prst="cloudCallout">
            <a:avLst>
              <a:gd name="adj1" fmla="val 67471"/>
              <a:gd name="adj2" fmla="val 1942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Auch Zielknoten kommen erst einmal nur in die pq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7D8903AA-AE8C-3044-897B-9A0DBD65BE4F}"/>
              </a:ext>
            </a:extLst>
          </p:cNvPr>
          <p:cNvSpPr/>
          <p:nvPr/>
        </p:nvSpPr>
        <p:spPr>
          <a:xfrm>
            <a:off x="4240040" y="4547944"/>
            <a:ext cx="3506959" cy="1326690"/>
          </a:xfrm>
          <a:custGeom>
            <a:avLst/>
            <a:gdLst>
              <a:gd name="connsiteX0" fmla="*/ 58737 w 1341794"/>
              <a:gd name="connsiteY0" fmla="*/ 0 h 1282994"/>
              <a:gd name="connsiteX1" fmla="*/ 58737 w 1341794"/>
              <a:gd name="connsiteY1" fmla="*/ 685800 h 1282994"/>
              <a:gd name="connsiteX2" fmla="*/ 7937 w 1341794"/>
              <a:gd name="connsiteY2" fmla="*/ 1130300 h 1282994"/>
              <a:gd name="connsiteX3" fmla="*/ 20637 w 1341794"/>
              <a:gd name="connsiteY3" fmla="*/ 1219200 h 1282994"/>
              <a:gd name="connsiteX4" fmla="*/ 198437 w 1341794"/>
              <a:gd name="connsiteY4" fmla="*/ 1282700 h 1282994"/>
              <a:gd name="connsiteX5" fmla="*/ 935037 w 1341794"/>
              <a:gd name="connsiteY5" fmla="*/ 1193800 h 1282994"/>
              <a:gd name="connsiteX6" fmla="*/ 1341437 w 1341794"/>
              <a:gd name="connsiteY6" fmla="*/ 939800 h 1282994"/>
              <a:gd name="connsiteX7" fmla="*/ 871537 w 1341794"/>
              <a:gd name="connsiteY7" fmla="*/ 127000 h 128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1794" h="1282994">
                <a:moveTo>
                  <a:pt x="58737" y="0"/>
                </a:moveTo>
                <a:cubicBezTo>
                  <a:pt x="62970" y="248708"/>
                  <a:pt x="67204" y="497417"/>
                  <a:pt x="58737" y="685800"/>
                </a:cubicBezTo>
                <a:cubicBezTo>
                  <a:pt x="50270" y="874183"/>
                  <a:pt x="14287" y="1041400"/>
                  <a:pt x="7937" y="1130300"/>
                </a:cubicBezTo>
                <a:cubicBezTo>
                  <a:pt x="1587" y="1219200"/>
                  <a:pt x="-11113" y="1193800"/>
                  <a:pt x="20637" y="1219200"/>
                </a:cubicBezTo>
                <a:cubicBezTo>
                  <a:pt x="52387" y="1244600"/>
                  <a:pt x="46037" y="1286933"/>
                  <a:pt x="198437" y="1282700"/>
                </a:cubicBezTo>
                <a:cubicBezTo>
                  <a:pt x="350837" y="1278467"/>
                  <a:pt x="744537" y="1250950"/>
                  <a:pt x="935037" y="1193800"/>
                </a:cubicBezTo>
                <a:cubicBezTo>
                  <a:pt x="1125537" y="1136650"/>
                  <a:pt x="1352020" y="1117600"/>
                  <a:pt x="1341437" y="939800"/>
                </a:cubicBezTo>
                <a:cubicBezTo>
                  <a:pt x="1330854" y="762000"/>
                  <a:pt x="1101195" y="444500"/>
                  <a:pt x="871537" y="127000"/>
                </a:cubicBezTo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075A32A7-A467-A247-8C96-F3A38C3C0EEB}"/>
              </a:ext>
            </a:extLst>
          </p:cNvPr>
          <p:cNvSpPr/>
          <p:nvPr/>
        </p:nvSpPr>
        <p:spPr>
          <a:xfrm>
            <a:off x="4330700" y="4559300"/>
            <a:ext cx="1110501" cy="1282700"/>
          </a:xfrm>
          <a:custGeom>
            <a:avLst/>
            <a:gdLst>
              <a:gd name="connsiteX0" fmla="*/ 203200 w 1110501"/>
              <a:gd name="connsiteY0" fmla="*/ 0 h 1282700"/>
              <a:gd name="connsiteX1" fmla="*/ 635000 w 1110501"/>
              <a:gd name="connsiteY1" fmla="*/ 165100 h 1282700"/>
              <a:gd name="connsiteX2" fmla="*/ 1054100 w 1110501"/>
              <a:gd name="connsiteY2" fmla="*/ 622300 h 1282700"/>
              <a:gd name="connsiteX3" fmla="*/ 990600 w 1110501"/>
              <a:gd name="connsiteY3" fmla="*/ 901700 h 1282700"/>
              <a:gd name="connsiteX4" fmla="*/ 0 w 1110501"/>
              <a:gd name="connsiteY4" fmla="*/ 1282700 h 128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0501" h="1282700">
                <a:moveTo>
                  <a:pt x="203200" y="0"/>
                </a:moveTo>
                <a:cubicBezTo>
                  <a:pt x="348191" y="30691"/>
                  <a:pt x="493183" y="61383"/>
                  <a:pt x="635000" y="165100"/>
                </a:cubicBezTo>
                <a:cubicBezTo>
                  <a:pt x="776817" y="268817"/>
                  <a:pt x="994833" y="499533"/>
                  <a:pt x="1054100" y="622300"/>
                </a:cubicBezTo>
                <a:cubicBezTo>
                  <a:pt x="1113367" y="745067"/>
                  <a:pt x="1166283" y="791633"/>
                  <a:pt x="990600" y="901700"/>
                </a:cubicBezTo>
                <a:cubicBezTo>
                  <a:pt x="814917" y="1011767"/>
                  <a:pt x="407458" y="1147233"/>
                  <a:pt x="0" y="1282700"/>
                </a:cubicBezTo>
              </a:path>
            </a:pathLst>
          </a:cu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BC92D818-E91A-7C47-8740-F30AB38F28D0}"/>
              </a:ext>
            </a:extLst>
          </p:cNvPr>
          <p:cNvSpPr/>
          <p:nvPr/>
        </p:nvSpPr>
        <p:spPr>
          <a:xfrm>
            <a:off x="6312782" y="4674811"/>
            <a:ext cx="227717" cy="45719"/>
          </a:xfrm>
          <a:custGeom>
            <a:avLst/>
            <a:gdLst>
              <a:gd name="connsiteX0" fmla="*/ 228600 w 228600"/>
              <a:gd name="connsiteY0" fmla="*/ 0 h 0"/>
              <a:gd name="connsiteX1" fmla="*/ 0 w 2286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8600">
                <a:moveTo>
                  <a:pt x="228600" y="0"/>
                </a:moveTo>
                <a:lnTo>
                  <a:pt x="0" y="0"/>
                </a:lnTo>
              </a:path>
            </a:pathLst>
          </a:cu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4296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/>
      <p:bldP spid="8" grpId="0"/>
      <p:bldP spid="9" grpId="0" animBg="1"/>
      <p:bldP spid="10" grpId="0" animBg="1"/>
      <p:bldP spid="11" grpId="0" animBg="1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von A*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de-DE" dirty="0"/>
              <a:t>Kantenkosten müssen positiv sein</a:t>
            </a:r>
          </a:p>
          <a:p>
            <a:r>
              <a:rPr lang="de-DE" dirty="0"/>
              <a:t>Schlimmster Fall:</a:t>
            </a:r>
          </a:p>
          <a:p>
            <a:pPr lvl="1"/>
            <a:r>
              <a:rPr lang="de-DE" dirty="0">
                <a:solidFill>
                  <a:srgbClr val="3C8C93"/>
                </a:solidFill>
              </a:rPr>
              <a:t>h(</a:t>
            </a:r>
            <a:r>
              <a:rPr lang="de-DE" dirty="0" err="1">
                <a:solidFill>
                  <a:srgbClr val="3C8C93"/>
                </a:solidFill>
              </a:rPr>
              <a:t>n</a:t>
            </a:r>
            <a:r>
              <a:rPr lang="de-DE" dirty="0">
                <a:solidFill>
                  <a:srgbClr val="3C8C93"/>
                </a:solidFill>
              </a:rPr>
              <a:t>) = 0 </a:t>
            </a:r>
            <a:r>
              <a:rPr lang="de-DE" dirty="0"/>
              <a:t>für alle Knoten </a:t>
            </a:r>
            <a:r>
              <a:rPr lang="de-DE" dirty="0" err="1">
                <a:solidFill>
                  <a:srgbClr val="3C8C93"/>
                </a:solidFill>
              </a:rPr>
              <a:t>n</a:t>
            </a:r>
            <a:endParaRPr lang="de-DE" dirty="0">
              <a:solidFill>
                <a:srgbClr val="3C8C93"/>
              </a:solidFill>
            </a:endParaRPr>
          </a:p>
          <a:p>
            <a:pPr lvl="1"/>
            <a:r>
              <a:rPr lang="de-DE" dirty="0"/>
              <a:t>Dann Verhalten wie beim Dijkstra-Algorithmus</a:t>
            </a:r>
            <a:endParaRPr lang="de-DE" dirty="0">
              <a:solidFill>
                <a:srgbClr val="3C8C93"/>
              </a:solidFill>
            </a:endParaRPr>
          </a:p>
          <a:p>
            <a:r>
              <a:rPr lang="de-DE" dirty="0"/>
              <a:t>Aber: Je besser der Schätzer, desto besser das Verhalten</a:t>
            </a:r>
          </a:p>
          <a:p>
            <a:pPr lvl="1"/>
            <a:r>
              <a:rPr lang="de-DE" dirty="0"/>
              <a:t>Bei optimalem Schätzer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h*</a:t>
            </a:r>
            <a:r>
              <a:rPr lang="de-DE" dirty="0"/>
              <a:t> Verhalten linear zur Länge des Lösungspfades (durch </a:t>
            </a:r>
            <a:r>
              <a:rPr lang="de-DE" dirty="0">
                <a:solidFill>
                  <a:srgbClr val="3C8C93"/>
                </a:solidFill>
              </a:rPr>
              <a:t>h*</a:t>
            </a:r>
            <a:r>
              <a:rPr lang="de-DE" dirty="0"/>
              <a:t> ist der Name A* motiviert)</a:t>
            </a:r>
          </a:p>
          <a:p>
            <a:r>
              <a:rPr lang="de-DE" dirty="0"/>
              <a:t>Schätzer </a:t>
            </a:r>
            <a:r>
              <a:rPr lang="de-DE" dirty="0">
                <a:solidFill>
                  <a:srgbClr val="3C8C93"/>
                </a:solidFill>
              </a:rPr>
              <a:t>h</a:t>
            </a:r>
            <a:r>
              <a:rPr lang="de-DE" dirty="0"/>
              <a:t> ist nicht immer einfach zu bestimmen</a:t>
            </a:r>
          </a:p>
          <a:p>
            <a:pPr lvl="1"/>
            <a:r>
              <a:rPr lang="de-DE" dirty="0"/>
              <a:t>Anwendungsspezifisches Wissen</a:t>
            </a:r>
          </a:p>
          <a:p>
            <a:pPr lvl="1"/>
            <a:r>
              <a:rPr lang="de-DE" dirty="0"/>
              <a:t>Funktion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dirty="0"/>
              <a:t> geht als Parameter in A* ein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533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322AF-30AC-C941-9678-DCD242BA5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Anwendung: Fahrplaninformationssystem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5DCBF-CDE0-774F-845B-00F4207ED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r>
              <a:rPr lang="en-DE" sz="2400" dirty="0">
                <a:solidFill>
                  <a:srgbClr val="0409FF"/>
                </a:solidFill>
              </a:rPr>
              <a:t>Vorwärtssuche</a:t>
            </a:r>
          </a:p>
          <a:p>
            <a:pPr lvl="1"/>
            <a:r>
              <a:rPr lang="en-DE" sz="2000" dirty="0"/>
              <a:t>Gegeben: Start- und Zielhaltepunkt und frühestmögliche Abfahrtzeit am Start</a:t>
            </a:r>
          </a:p>
          <a:p>
            <a:r>
              <a:rPr lang="en-DE" sz="2400" dirty="0">
                <a:solidFill>
                  <a:srgbClr val="0409FF"/>
                </a:solidFill>
              </a:rPr>
              <a:t>Rückswärtssuche</a:t>
            </a:r>
          </a:p>
          <a:p>
            <a:pPr lvl="1"/>
            <a:r>
              <a:rPr lang="en-DE" sz="2000" dirty="0"/>
              <a:t>Gegeben: Start- und Zielhaltepunkt und spätestmögliche Ankunftszeit am Ziel</a:t>
            </a:r>
          </a:p>
          <a:p>
            <a:r>
              <a:rPr lang="en-DE" sz="2400" dirty="0">
                <a:solidFill>
                  <a:srgbClr val="FF0000"/>
                </a:solidFill>
              </a:rPr>
              <a:t>Zu berücksichtigen</a:t>
            </a:r>
          </a:p>
          <a:p>
            <a:pPr lvl="1"/>
            <a:r>
              <a:rPr lang="en-DE" sz="2000" dirty="0">
                <a:solidFill>
                  <a:srgbClr val="0409FF"/>
                </a:solidFill>
              </a:rPr>
              <a:t>Umsteigezeiten</a:t>
            </a:r>
            <a:r>
              <a:rPr lang="en-DE" sz="2000" dirty="0"/>
              <a:t> zwischen Linien an einem Haltepunkt</a:t>
            </a:r>
          </a:p>
          <a:p>
            <a:pPr lvl="2"/>
            <a:r>
              <a:rPr lang="en-DE" sz="2000" dirty="0"/>
              <a:t>Fußwegezeiten (vgl. z.B. Jungfernstieg)</a:t>
            </a:r>
          </a:p>
          <a:p>
            <a:pPr lvl="1"/>
            <a:r>
              <a:rPr lang="en-DE" sz="2000" dirty="0">
                <a:solidFill>
                  <a:srgbClr val="0409FF"/>
                </a:solidFill>
              </a:rPr>
              <a:t>Umsteigemodalitäten</a:t>
            </a:r>
          </a:p>
          <a:p>
            <a:pPr lvl="2"/>
            <a:r>
              <a:rPr lang="en-DE" sz="2000" dirty="0"/>
              <a:t>Behindertengerechter Umstieg (1991 nicht selbstvertändlich)</a:t>
            </a:r>
          </a:p>
          <a:p>
            <a:pPr lvl="1"/>
            <a:r>
              <a:rPr lang="en-DE" sz="2200" dirty="0"/>
              <a:t>Erweiterung: Start- und Zielort (Fußwegezeiten zu den umliegenden Haltepunkte zu bestimmen)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9F70F8-90A8-5845-A921-9E0CED0D8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8EE945-AEF3-2A4D-87F3-F4D0F30A674F}"/>
              </a:ext>
            </a:extLst>
          </p:cNvPr>
          <p:cNvSpPr/>
          <p:nvPr/>
        </p:nvSpPr>
        <p:spPr>
          <a:xfrm>
            <a:off x="2699792" y="6165850"/>
            <a:ext cx="381642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0409FF"/>
                </a:solidFill>
                <a:latin typeface="+mn-lt"/>
              </a:rPr>
              <a:t>R. Möller, L. </a:t>
            </a:r>
            <a:r>
              <a:rPr lang="en-US" sz="900" dirty="0" err="1">
                <a:solidFill>
                  <a:srgbClr val="0409FF"/>
                </a:solidFill>
                <a:latin typeface="+mn-lt"/>
              </a:rPr>
              <a:t>Hotz</a:t>
            </a:r>
            <a:r>
              <a:rPr lang="en-US" sz="900" dirty="0">
                <a:solidFill>
                  <a:srgbClr val="0409FF"/>
                </a:solidFill>
                <a:latin typeface="+mn-lt"/>
              </a:rPr>
              <a:t>. </a:t>
            </a:r>
            <a:r>
              <a:rPr lang="en-US" sz="900" dirty="0" err="1">
                <a:solidFill>
                  <a:srgbClr val="0409FF"/>
                </a:solidFill>
                <a:latin typeface="+mn-lt"/>
              </a:rPr>
              <a:t>Suchalgorithmen</a:t>
            </a:r>
            <a:r>
              <a:rPr lang="en-US" sz="900" dirty="0">
                <a:solidFill>
                  <a:srgbClr val="0409FF"/>
                </a:solidFill>
                <a:latin typeface="+mn-lt"/>
              </a:rPr>
              <a:t> und </a:t>
            </a:r>
            <a:r>
              <a:rPr lang="en-US" sz="900" dirty="0" err="1">
                <a:solidFill>
                  <a:srgbClr val="0409FF"/>
                </a:solidFill>
                <a:latin typeface="+mn-lt"/>
              </a:rPr>
              <a:t>Interaktionstechniken</a:t>
            </a:r>
            <a:r>
              <a:rPr lang="en-US" sz="900" dirty="0">
                <a:solidFill>
                  <a:srgbClr val="0409FF"/>
                </a:solidFill>
                <a:latin typeface="+mn-lt"/>
              </a:rPr>
              <a:t> </a:t>
            </a:r>
            <a:r>
              <a:rPr lang="en-US" sz="900" dirty="0" err="1">
                <a:solidFill>
                  <a:srgbClr val="0409FF"/>
                </a:solidFill>
                <a:latin typeface="+mn-lt"/>
              </a:rPr>
              <a:t>für</a:t>
            </a:r>
            <a:r>
              <a:rPr lang="en-US" sz="900" dirty="0">
                <a:solidFill>
                  <a:srgbClr val="0409FF"/>
                </a:solidFill>
                <a:latin typeface="+mn-lt"/>
              </a:rPr>
              <a:t> </a:t>
            </a:r>
            <a:r>
              <a:rPr lang="en-US" sz="900" dirty="0" err="1">
                <a:solidFill>
                  <a:srgbClr val="0409FF"/>
                </a:solidFill>
                <a:latin typeface="+mn-lt"/>
              </a:rPr>
              <a:t>Fahrplan-Informationssysteme</a:t>
            </a:r>
            <a:r>
              <a:rPr lang="en-US" sz="900" dirty="0">
                <a:solidFill>
                  <a:srgbClr val="0409FF"/>
                </a:solidFill>
                <a:latin typeface="+mn-lt"/>
              </a:rPr>
              <a:t>. Technical Report </a:t>
            </a:r>
            <a:r>
              <a:rPr lang="en-US" sz="900" dirty="0" err="1">
                <a:solidFill>
                  <a:srgbClr val="0409FF"/>
                </a:solidFill>
                <a:latin typeface="+mn-lt"/>
              </a:rPr>
              <a:t>Bericht</a:t>
            </a:r>
            <a:r>
              <a:rPr lang="en-US" sz="900" dirty="0">
                <a:solidFill>
                  <a:srgbClr val="0409FF"/>
                </a:solidFill>
                <a:latin typeface="+mn-lt"/>
              </a:rPr>
              <a:t> Nr. LKI-M-91/3, Labor </a:t>
            </a:r>
            <a:r>
              <a:rPr lang="en-US" sz="900" dirty="0" err="1">
                <a:solidFill>
                  <a:srgbClr val="0409FF"/>
                </a:solidFill>
                <a:latin typeface="+mn-lt"/>
              </a:rPr>
              <a:t>für</a:t>
            </a:r>
            <a:r>
              <a:rPr lang="en-US" sz="900" dirty="0">
                <a:solidFill>
                  <a:srgbClr val="0409FF"/>
                </a:solidFill>
                <a:latin typeface="+mn-lt"/>
              </a:rPr>
              <a:t> </a:t>
            </a:r>
            <a:r>
              <a:rPr lang="en-US" sz="900" dirty="0" err="1">
                <a:solidFill>
                  <a:srgbClr val="0409FF"/>
                </a:solidFill>
                <a:latin typeface="+mn-lt"/>
              </a:rPr>
              <a:t>Künstliche</a:t>
            </a:r>
            <a:r>
              <a:rPr lang="en-US" sz="900" dirty="0">
                <a:solidFill>
                  <a:srgbClr val="0409FF"/>
                </a:solidFill>
                <a:latin typeface="+mn-lt"/>
              </a:rPr>
              <a:t> </a:t>
            </a:r>
            <a:r>
              <a:rPr lang="en-US" sz="900" dirty="0" err="1">
                <a:solidFill>
                  <a:srgbClr val="0409FF"/>
                </a:solidFill>
                <a:latin typeface="+mn-lt"/>
              </a:rPr>
              <a:t>Intelligenz</a:t>
            </a:r>
            <a:r>
              <a:rPr lang="en-US" sz="900" dirty="0">
                <a:solidFill>
                  <a:srgbClr val="0409FF"/>
                </a:solidFill>
                <a:latin typeface="+mn-lt"/>
              </a:rPr>
              <a:t>, </a:t>
            </a:r>
            <a:r>
              <a:rPr lang="en-US" sz="900" b="1" dirty="0">
                <a:solidFill>
                  <a:srgbClr val="FF0000"/>
                </a:solidFill>
                <a:latin typeface="+mn-lt"/>
              </a:rPr>
              <a:t>1991</a:t>
            </a:r>
            <a:endParaRPr lang="en-DE" sz="900" dirty="0">
              <a:solidFill>
                <a:srgbClr val="0409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222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1F8C7-9C8A-1341-BFEE-107BBCE77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Anwendung: Fahrplaninformationssystem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B51A6-D1F6-7F40-B91B-FC820398C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824313"/>
          </a:xfrm>
        </p:spPr>
        <p:txBody>
          <a:bodyPr/>
          <a:lstStyle/>
          <a:p>
            <a:r>
              <a:rPr lang="en-DE" dirty="0"/>
              <a:t>Nachverkehrssystem repräsentiert als Graph</a:t>
            </a:r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pPr marL="0" indent="0">
              <a:buNone/>
            </a:pPr>
            <a:endParaRPr lang="en-DE" dirty="0"/>
          </a:p>
          <a:p>
            <a:r>
              <a:rPr lang="en-DE" dirty="0"/>
              <a:t>Realisierung mit A*: Wie ist der Suchgraph definiert?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D3C0B-5297-F04B-A7FC-713CD49CE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  <p:pic>
        <p:nvPicPr>
          <p:cNvPr id="7" name="Picture 6" descr="A close up of a device&#10;&#10;Description automatically generated">
            <a:extLst>
              <a:ext uri="{FF2B5EF4-FFF2-40B4-BE49-F238E27FC236}">
                <a16:creationId xmlns:a16="http://schemas.microsoft.com/office/drawing/2014/main" id="{3473001E-BA45-FA44-AC5C-3E47F17C8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1775111"/>
            <a:ext cx="5319945" cy="3639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4209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8E2D8A0-DA77-744B-A593-568AA0C70158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DE" dirty="0"/>
              <a:t>Lokale Sicht erzeugt unnötiges Umsteigen</a:t>
            </a:r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r>
              <a:rPr lang="en-DE" dirty="0"/>
              <a:t>Was ist eine Linie?</a:t>
            </a:r>
          </a:p>
          <a:p>
            <a:pPr lvl="1"/>
            <a:r>
              <a:rPr lang="en-DE" dirty="0"/>
              <a:t>Nahverkehrszug und Eilzug unterschiedliche Linien</a:t>
            </a:r>
          </a:p>
          <a:p>
            <a:r>
              <a:rPr lang="en-DE" dirty="0"/>
              <a:t>Suchgraph über Linienverbindungskanten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21798A-3AE9-CA44-8EA3-5C9104843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Planung von Haltepunkt zu Haltepunkt?</a:t>
            </a:r>
          </a:p>
        </p:txBody>
      </p:sp>
      <p:pic>
        <p:nvPicPr>
          <p:cNvPr id="6" name="Content Placeholder 5" descr="A picture containing meter, clock&#10;&#10;Description automatically generated">
            <a:extLst>
              <a:ext uri="{FF2B5EF4-FFF2-40B4-BE49-F238E27FC236}">
                <a16:creationId xmlns:a16="http://schemas.microsoft.com/office/drawing/2014/main" id="{AB2B2D6D-A2C9-1742-B704-8170680AE2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4140" y="1700808"/>
            <a:ext cx="8040308" cy="308017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9F9CC5-72D1-7247-94C5-5F5DE6F07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292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D61DB-4B14-4747-830A-DBE5E42A8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Besondere Linienformen in der Praxis</a:t>
            </a:r>
          </a:p>
        </p:txBody>
      </p:sp>
      <p:pic>
        <p:nvPicPr>
          <p:cNvPr id="6" name="Content Placeholder 5" descr="A picture containing electronics&#10;&#10;Description automatically generated">
            <a:extLst>
              <a:ext uri="{FF2B5EF4-FFF2-40B4-BE49-F238E27FC236}">
                <a16:creationId xmlns:a16="http://schemas.microsoft.com/office/drawing/2014/main" id="{EA8D87E0-12DF-E24A-9C3F-5507958F81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4050" y="1579562"/>
            <a:ext cx="5295900" cy="42037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CC0F6-24AD-B247-A897-D714F41DB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77454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8BDF9-C6E0-6543-96B9-3DA369757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Kosten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5D51E-48F3-2E4A-9FAF-7271085AF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Fahrtzeit</a:t>
            </a:r>
          </a:p>
          <a:p>
            <a:r>
              <a:rPr lang="en-DE" dirty="0"/>
              <a:t>Anzahl der Umsteigevorgänge</a:t>
            </a:r>
          </a:p>
          <a:p>
            <a:r>
              <a:rPr lang="en-DE" dirty="0"/>
              <a:t>Fußwegezeit</a:t>
            </a:r>
          </a:p>
          <a:p>
            <a:r>
              <a:rPr lang="en-DE" dirty="0"/>
              <a:t>Behindertengerechtheit</a:t>
            </a:r>
          </a:p>
          <a:p>
            <a:r>
              <a:rPr lang="en-DE" dirty="0"/>
              <a:t>Verkehrsmitteltyp</a:t>
            </a:r>
          </a:p>
          <a:p>
            <a:r>
              <a:rPr lang="en-DE" dirty="0"/>
              <a:t>…</a:t>
            </a:r>
          </a:p>
          <a:p>
            <a:endParaRPr lang="en-DE" dirty="0"/>
          </a:p>
          <a:p>
            <a:r>
              <a:rPr lang="en-DE" dirty="0"/>
              <a:t>Pro Kante: </a:t>
            </a:r>
            <a:r>
              <a:rPr lang="en-DE" dirty="0">
                <a:solidFill>
                  <a:srgbClr val="FF0000"/>
                </a:solidFill>
              </a:rPr>
              <a:t>(reine Fahrzeit, abstrakte Fahrtzeit)</a:t>
            </a:r>
          </a:p>
          <a:p>
            <a:pPr lvl="1"/>
            <a:r>
              <a:rPr lang="en-DE" dirty="0">
                <a:solidFill>
                  <a:srgbClr val="FF0000"/>
                </a:solidFill>
              </a:rPr>
              <a:t>Reine Fahrtzeit</a:t>
            </a:r>
            <a:r>
              <a:rPr lang="en-DE" dirty="0"/>
              <a:t>: Bestimmung frühestmögliche Abfahrtzeit/Ankunftszeit am Ziel</a:t>
            </a:r>
          </a:p>
          <a:p>
            <a:pPr lvl="1"/>
            <a:r>
              <a:rPr lang="en-DE" dirty="0">
                <a:solidFill>
                  <a:srgbClr val="FF0000"/>
                </a:solidFill>
              </a:rPr>
              <a:t>Abstrakte Fahrtzeit</a:t>
            </a:r>
            <a:r>
              <a:rPr lang="en-DE" dirty="0"/>
              <a:t>: Kosten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F00AAC-4B83-9142-AD18-295DB975F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4211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55A0F-6210-0049-B3EA-92FAD7B76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Funktionen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5DE4E-C0A3-584A-8BED-4C0B98E49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DE" sz="2000" dirty="0"/>
              <a:t>Können wir auch </a:t>
            </a:r>
            <a:r>
              <a:rPr lang="en-DE" sz="2000" dirty="0">
                <a:solidFill>
                  <a:srgbClr val="0409FF"/>
                </a:solidFill>
              </a:rPr>
              <a:t>Funktionen als Konstanten </a:t>
            </a:r>
            <a:r>
              <a:rPr lang="en-DE" sz="2000" dirty="0"/>
              <a:t>“hinschreiben”?</a:t>
            </a:r>
          </a:p>
          <a:p>
            <a:pPr marL="0" indent="0">
              <a:buNone/>
            </a:pPr>
            <a:r>
              <a:rPr lang="en-DE" sz="2000" dirty="0">
                <a:solidFill>
                  <a:schemeClr val="accent1">
                    <a:lumMod val="50000"/>
                  </a:schemeClr>
                </a:solidFill>
              </a:rPr>
              <a:t>compatible := </a:t>
            </a:r>
            <a:r>
              <a:rPr lang="en-DE" sz="2000" dirty="0">
                <a:solidFill>
                  <a:srgbClr val="0409FF"/>
                </a:solidFill>
              </a:rPr>
              <a:t>lambda</a:t>
            </a:r>
            <a:r>
              <a:rPr lang="en-DE" sz="2000" dirty="0">
                <a:solidFill>
                  <a:schemeClr val="accent1">
                    <a:lumMod val="50000"/>
                  </a:schemeClr>
                </a:solidFill>
              </a:rPr>
              <a:t>(x, y) return 4+first(x) = first(y)  </a:t>
            </a:r>
          </a:p>
          <a:p>
            <a:pPr marL="0" indent="0">
              <a:buNone/>
            </a:pPr>
            <a:r>
              <a:rPr lang="en-DE" sz="2000" dirty="0">
                <a:solidFill>
                  <a:schemeClr val="accent1">
                    <a:lumMod val="50000"/>
                  </a:schemeClr>
                </a:solidFill>
              </a:rPr>
              <a:t>                            </a:t>
            </a:r>
            <a:r>
              <a:rPr lang="en-DE" sz="2000" dirty="0">
                <a:solidFill>
                  <a:srgbClr val="FF0000"/>
                </a:solidFill>
              </a:rPr>
              <a:t>// Warum lambda? Historische Gründe – warum auch nicht?</a:t>
            </a:r>
          </a:p>
          <a:p>
            <a:pPr marL="0" indent="0">
              <a:buNone/>
            </a:pPr>
            <a:r>
              <a:rPr lang="en-DE" sz="2000" dirty="0">
                <a:solidFill>
                  <a:schemeClr val="accent1">
                    <a:lumMod val="50000"/>
                  </a:schemeClr>
                </a:solidFill>
              </a:rPr>
              <a:t>compatible(elem1, elem2) </a:t>
            </a:r>
            <a:r>
              <a:rPr lang="en-DE" sz="2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 true</a:t>
            </a:r>
          </a:p>
          <a:p>
            <a:pPr marL="0" indent="0">
              <a:buNone/>
            </a:pPr>
            <a:endParaRPr lang="en-DE" sz="2000" dirty="0">
              <a:solidFill>
                <a:srgbClr val="0409FF"/>
              </a:solidFill>
            </a:endParaRPr>
          </a:p>
          <a:p>
            <a:pPr marL="0" indent="0">
              <a:buNone/>
            </a:pPr>
            <a:r>
              <a:rPr lang="en-DE" sz="2000" dirty="0">
                <a:solidFill>
                  <a:srgbClr val="0409FF"/>
                </a:solidFill>
              </a:rPr>
              <a:t>lambda</a:t>
            </a:r>
            <a:r>
              <a:rPr lang="en-DE" sz="2000" dirty="0">
                <a:solidFill>
                  <a:schemeClr val="accent1">
                    <a:lumMod val="50000"/>
                  </a:schemeClr>
                </a:solidFill>
              </a:rPr>
              <a:t>(x, y) 4+first(x) = first(y) (elem1, elem2) </a:t>
            </a:r>
            <a:endParaRPr lang="en-DE" sz="2000" dirty="0">
              <a:solidFill>
                <a:schemeClr val="accent1">
                  <a:lumMod val="50000"/>
                </a:schemeClr>
              </a:solidFill>
              <a:sym typeface="Wingdings" pitchFamily="2" charset="2"/>
            </a:endParaRPr>
          </a:p>
          <a:p>
            <a:pPr marL="0" indent="0">
              <a:buNone/>
            </a:pPr>
            <a:endParaRPr lang="en-DE" sz="20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DE" sz="2000" dirty="0">
                <a:sym typeface="Wingdings" pitchFamily="2" charset="2"/>
              </a:rPr>
              <a:t>for</a:t>
            </a:r>
            <a:r>
              <a:rPr lang="en-DE" sz="2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 </a:t>
            </a:r>
            <a:r>
              <a:rPr lang="en-US" sz="2000" dirty="0">
                <a:sym typeface="Wingdings" pitchFamily="2" charset="2"/>
              </a:rPr>
              <a:t>from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 1 </a:t>
            </a:r>
            <a:r>
              <a:rPr lang="en-US" sz="2000" dirty="0">
                <a:sym typeface="Wingdings" pitchFamily="2" charset="2"/>
              </a:rPr>
              <a:t>to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 10 </a:t>
            </a:r>
            <a:r>
              <a:rPr lang="en-US" sz="2000" dirty="0">
                <a:sym typeface="Wingdings" pitchFamily="2" charset="2"/>
              </a:rPr>
              <a:t>do</a:t>
            </a:r>
            <a:endParaRPr lang="en-DE" sz="20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    p</a:t>
            </a:r>
            <a:r>
              <a:rPr lang="en-DE" sz="2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q := &lt;(i, “i”), (i+1, “j”)&gt;:PQ with key as </a:t>
            </a:r>
            <a:r>
              <a:rPr lang="en-DE" sz="2000" dirty="0">
                <a:solidFill>
                  <a:srgbClr val="0409FF"/>
                </a:solidFill>
                <a:sym typeface="Wingdings" pitchFamily="2" charset="2"/>
              </a:rPr>
              <a:t>lambda</a:t>
            </a:r>
            <a:r>
              <a:rPr lang="en-DE" sz="2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((a, _)) </a:t>
            </a:r>
            <a:r>
              <a:rPr lang="en-DE" sz="2000" dirty="0">
                <a:solidFill>
                  <a:srgbClr val="FF0000"/>
                </a:solidFill>
                <a:sym typeface="Wingdings" pitchFamily="2" charset="2"/>
              </a:rPr>
              <a:t>return</a:t>
            </a:r>
            <a:r>
              <a:rPr lang="en-DE" sz="2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 a+i  </a:t>
            </a:r>
            <a:r>
              <a:rPr lang="en-DE" sz="2000" dirty="0">
                <a:solidFill>
                  <a:srgbClr val="FF0000"/>
                </a:solidFill>
                <a:sym typeface="Wingdings" pitchFamily="2" charset="2"/>
              </a:rPr>
              <a:t> </a:t>
            </a:r>
          </a:p>
          <a:p>
            <a:pPr marL="0" indent="0">
              <a:buNone/>
            </a:pPr>
            <a:r>
              <a:rPr lang="en-DE" sz="2000" dirty="0">
                <a:solidFill>
                  <a:srgbClr val="FF0000"/>
                </a:solidFill>
                <a:sym typeface="Wingdings" pitchFamily="2" charset="2"/>
              </a:rPr>
              <a:t>    </a:t>
            </a:r>
            <a:r>
              <a:rPr lang="en-DE" sz="2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…</a:t>
            </a:r>
            <a:r>
              <a:rPr lang="en-DE" sz="2000" dirty="0">
                <a:solidFill>
                  <a:srgbClr val="FF0000"/>
                </a:solidFill>
                <a:sym typeface="Wingdings" pitchFamily="2" charset="2"/>
              </a:rPr>
              <a:t>                		// return am Ende der Auswertung optional</a:t>
            </a:r>
          </a:p>
          <a:p>
            <a:pPr marL="0" indent="0">
              <a:buNone/>
            </a:pPr>
            <a:r>
              <a:rPr lang="en-DE" sz="2000" dirty="0">
                <a:solidFill>
                  <a:srgbClr val="FF0000"/>
                </a:solidFill>
                <a:sym typeface="Wingdings" pitchFamily="2" charset="2"/>
              </a:rPr>
              <a:t>			// Lexikalische Bindung</a:t>
            </a:r>
          </a:p>
          <a:p>
            <a:pPr marL="0" indent="0">
              <a:buNone/>
            </a:pPr>
            <a:endParaRPr lang="en-DE" sz="2000" dirty="0">
              <a:solidFill>
                <a:srgbClr val="0409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20EAC-578E-8D4E-B9D6-F3C9018E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DF1839-899F-514F-8845-B8E8F101F23F}"/>
              </a:ext>
            </a:extLst>
          </p:cNvPr>
          <p:cNvSpPr txBox="1"/>
          <p:nvPr/>
        </p:nvSpPr>
        <p:spPr>
          <a:xfrm>
            <a:off x="6261015" y="4112459"/>
            <a:ext cx="160973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DE" sz="2000" dirty="0">
                <a:solidFill>
                  <a:schemeClr val="accent1">
                    <a:lumMod val="50000"/>
                  </a:schemeClr>
                </a:solidFill>
              </a:rPr>
              <a:t>a + i                  </a:t>
            </a:r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9ABC0CE9-D4BD-5A48-9337-ED4F9EFEAECE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6092090" y="3246192"/>
            <a:ext cx="1122090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7" name="Line 44">
            <a:extLst>
              <a:ext uri="{FF2B5EF4-FFF2-40B4-BE49-F238E27FC236}">
                <a16:creationId xmlns:a16="http://schemas.microsoft.com/office/drawing/2014/main" id="{2B5AFB4A-4810-894F-A0A1-3BF0CE6E1C2B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373184" y="3238433"/>
            <a:ext cx="0" cy="19876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Line 44">
            <a:extLst>
              <a:ext uri="{FF2B5EF4-FFF2-40B4-BE49-F238E27FC236}">
                <a16:creationId xmlns:a16="http://schemas.microsoft.com/office/drawing/2014/main" id="{42F4330A-98F7-8246-B32E-A0301D0A3033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182976" y="2447111"/>
            <a:ext cx="0" cy="105036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F4B2FF-2BDF-8E40-A4B6-4DB347DBA6FD}"/>
              </a:ext>
            </a:extLst>
          </p:cNvPr>
          <p:cNvSpPr txBox="1"/>
          <p:nvPr/>
        </p:nvSpPr>
        <p:spPr>
          <a:xfrm flipH="1">
            <a:off x="7027425" y="2593112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655E53-D5DB-904F-A48C-1C82159C5D36}"/>
              </a:ext>
            </a:extLst>
          </p:cNvPr>
          <p:cNvSpPr txBox="1"/>
          <p:nvPr/>
        </p:nvSpPr>
        <p:spPr>
          <a:xfrm>
            <a:off x="7652551" y="2777778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BasicFunction</a:t>
            </a:r>
          </a:p>
        </p:txBody>
      </p:sp>
      <p:sp>
        <p:nvSpPr>
          <p:cNvPr id="11" name="Line 44">
            <a:extLst>
              <a:ext uri="{FF2B5EF4-FFF2-40B4-BE49-F238E27FC236}">
                <a16:creationId xmlns:a16="http://schemas.microsoft.com/office/drawing/2014/main" id="{502805DA-13B7-5B44-AD9F-C5E91201DF9B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195676" y="2878911"/>
            <a:ext cx="0" cy="105036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0F6FCD-93C8-F04B-A758-338BCB6B2269}"/>
              </a:ext>
            </a:extLst>
          </p:cNvPr>
          <p:cNvSpPr txBox="1"/>
          <p:nvPr/>
        </p:nvSpPr>
        <p:spPr>
          <a:xfrm flipH="1">
            <a:off x="6836925" y="3024912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opCode</a:t>
            </a:r>
            <a:endParaRPr lang="en-DE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328261-70B1-4A4A-AAE8-CEE52D000519}"/>
              </a:ext>
            </a:extLst>
          </p:cNvPr>
          <p:cNvSpPr txBox="1"/>
          <p:nvPr/>
        </p:nvSpPr>
        <p:spPr>
          <a:xfrm>
            <a:off x="7665251" y="3209578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0110110001</a:t>
            </a:r>
          </a:p>
        </p:txBody>
      </p:sp>
      <p:sp>
        <p:nvSpPr>
          <p:cNvPr id="14" name="Line 44">
            <a:extLst>
              <a:ext uri="{FF2B5EF4-FFF2-40B4-BE49-F238E27FC236}">
                <a16:creationId xmlns:a16="http://schemas.microsoft.com/office/drawing/2014/main" id="{798AE7D0-5E96-864F-B43D-B8C058AE9FD6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195676" y="3329607"/>
            <a:ext cx="0" cy="105036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4C63A6-31D7-A149-BB1A-3347F9CD2F88}"/>
              </a:ext>
            </a:extLst>
          </p:cNvPr>
          <p:cNvSpPr txBox="1"/>
          <p:nvPr/>
        </p:nvSpPr>
        <p:spPr>
          <a:xfrm flipH="1">
            <a:off x="6836925" y="350100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env</a:t>
            </a:r>
            <a:endParaRPr lang="en-DE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29385-AE4B-524C-A4EA-D4044F4A52A6}"/>
              </a:ext>
            </a:extLst>
          </p:cNvPr>
          <p:cNvSpPr txBox="1"/>
          <p:nvPr/>
        </p:nvSpPr>
        <p:spPr>
          <a:xfrm>
            <a:off x="7665251" y="366027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{(</a:t>
            </a:r>
            <a:r>
              <a:rPr lang="en-US" dirty="0" err="1"/>
              <a:t>i</a:t>
            </a:r>
            <a:r>
              <a:rPr lang="en-DE" dirty="0"/>
              <a:t> </a:t>
            </a:r>
            <a:r>
              <a:rPr lang="en-DE" i="1" dirty="0"/>
              <a:t>value</a:t>
            </a:r>
            <a:r>
              <a:rPr lang="en-DE" dirty="0"/>
              <a:t>)}</a:t>
            </a:r>
          </a:p>
        </p:txBody>
      </p:sp>
    </p:spTree>
    <p:extLst>
      <p:ext uri="{BB962C8B-B14F-4D97-AF65-F5344CB8AC3E}">
        <p14:creationId xmlns:p14="http://schemas.microsoft.com/office/powerpoint/2010/main" val="167174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1" animBg="1"/>
      <p:bldP spid="12" grpId="1"/>
      <p:bldP spid="13" grpId="1"/>
      <p:bldP spid="14" grpId="0" animBg="1"/>
      <p:bldP spid="15" grpId="0"/>
      <p:bldP spid="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8091F-036E-0945-8D37-A8349CBF0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Zeit, Kosten, Zielschätzung</a:t>
            </a:r>
          </a:p>
        </p:txBody>
      </p:sp>
      <p:pic>
        <p:nvPicPr>
          <p:cNvPr id="6" name="Content Placeholder 5" descr="A close up of a mans face&#10;&#10;Description automatically generated">
            <a:extLst>
              <a:ext uri="{FF2B5EF4-FFF2-40B4-BE49-F238E27FC236}">
                <a16:creationId xmlns:a16="http://schemas.microsoft.com/office/drawing/2014/main" id="{0043E51E-E889-9B45-B850-43557B3CE0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334776"/>
            <a:ext cx="8229600" cy="469327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84DDC-2D8F-2942-9C91-3F1BF0FD9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39076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BCC72-DBAA-2347-9A3C-C446A0944EB2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pPr marL="0" indent="0">
              <a:buNone/>
            </a:pPr>
            <a:endParaRPr lang="en-DE" dirty="0"/>
          </a:p>
          <a:p>
            <a:r>
              <a:rPr lang="en-DE" dirty="0"/>
              <a:t>Auf Vorwärtssuche (frühestmögliche Ankunftszeit) folgt Rückwärtssuche (spätestmögliche Abfahrtszeit)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A91FC3-8141-E248-B426-0094F979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Vorwärts- und Rückwärtssuche</a:t>
            </a:r>
          </a:p>
        </p:txBody>
      </p:sp>
      <p:pic>
        <p:nvPicPr>
          <p:cNvPr id="6" name="Content Placeholder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684825FB-70EA-324D-A28F-5AA0B3AFC4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95007" y="1196975"/>
            <a:ext cx="6953986" cy="3643091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9526C-2669-5D4B-BC29-A155F3E5F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96507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F2E99-DA66-9A43-90D2-831F3A27B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496300" cy="503238"/>
          </a:xfrm>
        </p:spPr>
        <p:txBody>
          <a:bodyPr/>
          <a:lstStyle/>
          <a:p>
            <a:r>
              <a:rPr lang="en-DE" dirty="0"/>
              <a:t>Schätzergenerierung: Offline-Berechnung von 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C07A5-E5D0-5441-B213-1041FBDFD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sz="2400" dirty="0"/>
              <a:t>Schätzergenerierung aus </a:t>
            </a:r>
            <a:r>
              <a:rPr lang="en-DE" sz="2400" dirty="0">
                <a:solidFill>
                  <a:srgbClr val="0409FF"/>
                </a:solidFill>
              </a:rPr>
              <a:t>geographischen Daten?</a:t>
            </a:r>
          </a:p>
          <a:p>
            <a:pPr lvl="1"/>
            <a:r>
              <a:rPr lang="en-DE" sz="2200" dirty="0"/>
              <a:t>Haben wir verworfen (Elbe-dazwischen-Problem)</a:t>
            </a:r>
          </a:p>
          <a:p>
            <a:r>
              <a:rPr lang="en-DE" sz="2400" dirty="0"/>
              <a:t>Schätzergenerierung aus </a:t>
            </a:r>
            <a:r>
              <a:rPr lang="en-DE" sz="2400" dirty="0">
                <a:solidFill>
                  <a:srgbClr val="0409FF"/>
                </a:solidFill>
              </a:rPr>
              <a:t>Fahrplan</a:t>
            </a:r>
          </a:p>
          <a:p>
            <a:pPr lvl="1"/>
            <a:r>
              <a:rPr lang="en-DE" sz="2000" dirty="0"/>
              <a:t>Schnellstmögliche direkte Verbindung zwischen jedem Paar von Haltepunkten unabhängig vom Zeitpunkt </a:t>
            </a:r>
            <a:br>
              <a:rPr lang="en-DE" sz="2000" dirty="0"/>
            </a:br>
            <a:r>
              <a:rPr lang="en-DE" sz="2000" dirty="0"/>
              <a:t>(ohne Umsteigen)</a:t>
            </a:r>
          </a:p>
          <a:p>
            <a:pPr lvl="1"/>
            <a:r>
              <a:rPr lang="en-DE" sz="2000" dirty="0"/>
              <a:t>Es entsteht ein Graph mit direkten Verbindungen als Kanten, deren Kostenbeschriftung in Fahrtzeit angegeben wird</a:t>
            </a:r>
          </a:p>
          <a:p>
            <a:r>
              <a:rPr lang="en-DE" sz="2400" dirty="0"/>
              <a:t>Zu lösen: </a:t>
            </a:r>
            <a:r>
              <a:rPr lang="en-DE" sz="2400" dirty="0">
                <a:solidFill>
                  <a:srgbClr val="0409FF"/>
                </a:solidFill>
              </a:rPr>
              <a:t>All-Pairs Shortest Paths </a:t>
            </a:r>
            <a:r>
              <a:rPr lang="en-DE" sz="2400" dirty="0"/>
              <a:t>Problem zur Bestimmung der schnellsten Verbindung mit Umsteigen</a:t>
            </a:r>
          </a:p>
          <a:p>
            <a:pPr lvl="1"/>
            <a:r>
              <a:rPr lang="en-DE" sz="2000" dirty="0"/>
              <a:t>Wartezeiten auf Anschluss ignoriert</a:t>
            </a:r>
          </a:p>
          <a:p>
            <a:pPr lvl="1"/>
            <a:r>
              <a:rPr lang="en-DE" sz="2000" dirty="0"/>
              <a:t>Fußwegezeiten ignoriert</a:t>
            </a:r>
          </a:p>
          <a:p>
            <a:r>
              <a:rPr lang="en-DE" sz="2200" dirty="0"/>
              <a:t>Schätzer unterschätzt Kosten und ist daher </a:t>
            </a:r>
            <a:r>
              <a:rPr lang="en-DE" sz="2200" dirty="0">
                <a:solidFill>
                  <a:srgbClr val="0409FF"/>
                </a:solidFill>
              </a:rPr>
              <a:t>zulässig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3E0208-E52E-BE43-9717-19989770F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75173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9B94A-827D-3140-9C94-79FCD9D9E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Zusammenfassung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FA653-3A59-DE4D-8213-92C7DE495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Suche mit Zielfokussierung</a:t>
            </a:r>
          </a:p>
          <a:p>
            <a:r>
              <a:rPr lang="en-DE" dirty="0"/>
              <a:t>A*-Algorithmus: Informierte Suche</a:t>
            </a:r>
          </a:p>
          <a:p>
            <a:r>
              <a:rPr lang="en-DE" dirty="0"/>
              <a:t>Anwendung: Fahrplaninformationssystem</a:t>
            </a:r>
          </a:p>
          <a:p>
            <a:endParaRPr lang="en-DE" dirty="0"/>
          </a:p>
          <a:p>
            <a:endParaRPr lang="en-DE" dirty="0"/>
          </a:p>
          <a:p>
            <a:r>
              <a:rPr lang="en-DE" dirty="0"/>
              <a:t>In praktischen Anwendungen </a:t>
            </a:r>
            <a:br>
              <a:rPr lang="en-DE" dirty="0"/>
            </a:br>
            <a:r>
              <a:rPr lang="en-DE" dirty="0"/>
              <a:t>sind die Graphen meist implizit gegeben</a:t>
            </a:r>
          </a:p>
          <a:p>
            <a:pPr lvl="1"/>
            <a:r>
              <a:rPr lang="en-DE" dirty="0"/>
              <a:t>Knoten und Kanten werden dynamisch generiert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3447B-7040-AC4D-A0F4-08F10FAE6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5203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Kürzeste Wege: Heuristische Suche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Was sollten wir machen, wenn nur der kürzeste Weg zu </a:t>
            </a:r>
            <a:r>
              <a:rPr lang="de-DE" u="sng" dirty="0"/>
              <a:t>einem</a:t>
            </a:r>
            <a:r>
              <a:rPr lang="de-DE" dirty="0"/>
              <a:t> gegebenen Knoten gesucht ist?</a:t>
            </a:r>
          </a:p>
          <a:p>
            <a:pPr lvl="1"/>
            <a:r>
              <a:rPr lang="de-DE" dirty="0"/>
              <a:t>Es werden im Dijkstra-Algorithmus zu viele Knoten betrachtet  (d.h. "expandiert")</a:t>
            </a:r>
          </a:p>
          <a:p>
            <a:pPr lvl="1"/>
            <a:r>
              <a:rPr lang="de-DE" dirty="0"/>
              <a:t>Weiterhin: Keine Abschätzung der Entfernung zum Ziel</a:t>
            </a:r>
          </a:p>
          <a:p>
            <a:r>
              <a:rPr lang="de-DE" dirty="0"/>
              <a:t>Abhilfe: A*-Algorithmus</a:t>
            </a:r>
          </a:p>
          <a:p>
            <a:pPr lvl="1"/>
            <a:r>
              <a:rPr lang="de-DE" dirty="0"/>
              <a:t>Informierte Suche mit Zielschätzer (Heuristik)</a:t>
            </a:r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411760" y="5085184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400" dirty="0">
                <a:solidFill>
                  <a:srgbClr val="0000FF"/>
                </a:solidFill>
              </a:rPr>
              <a:t>P. E. Hart, N. J. Nilsson, B. Raphael: A Formal Basis </a:t>
            </a:r>
            <a:r>
              <a:rPr lang="de-DE" sz="1400" dirty="0" err="1">
                <a:solidFill>
                  <a:srgbClr val="0000FF"/>
                </a:solidFill>
              </a:rPr>
              <a:t>for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the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Heuristic</a:t>
            </a:r>
            <a:r>
              <a:rPr lang="de-DE" sz="1400" dirty="0">
                <a:solidFill>
                  <a:srgbClr val="0000FF"/>
                </a:solidFill>
              </a:rPr>
              <a:t> Determination of Minimum </a:t>
            </a:r>
            <a:r>
              <a:rPr lang="de-DE" sz="1400" dirty="0" err="1">
                <a:solidFill>
                  <a:srgbClr val="0000FF"/>
                </a:solidFill>
              </a:rPr>
              <a:t>Cost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Paths</a:t>
            </a:r>
            <a:r>
              <a:rPr lang="de-DE" sz="1400" dirty="0">
                <a:solidFill>
                  <a:srgbClr val="0000FF"/>
                </a:solidFill>
              </a:rPr>
              <a:t>, IEEE Transactions on Systems Science </a:t>
            </a:r>
            <a:r>
              <a:rPr lang="de-DE" sz="1400" dirty="0" err="1">
                <a:solidFill>
                  <a:srgbClr val="0000FF"/>
                </a:solidFill>
              </a:rPr>
              <a:t>and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Cybernetics</a:t>
            </a:r>
            <a:r>
              <a:rPr lang="de-DE" sz="1400" dirty="0">
                <a:solidFill>
                  <a:srgbClr val="0000FF"/>
                </a:solidFill>
              </a:rPr>
              <a:t> SSC4 (2), pp. 100–107, </a:t>
            </a:r>
            <a:r>
              <a:rPr lang="de-DE" sz="1400" b="1" dirty="0">
                <a:solidFill>
                  <a:srgbClr val="FF0000"/>
                </a:solidFill>
              </a:rPr>
              <a:t>1968</a:t>
            </a:r>
            <a:endParaRPr lang="de-DE" sz="1400" dirty="0">
              <a:solidFill>
                <a:srgbClr val="0000FF"/>
              </a:solidFill>
            </a:endParaRPr>
          </a:p>
          <a:p>
            <a:r>
              <a:rPr lang="de-DE" sz="1400" dirty="0">
                <a:solidFill>
                  <a:srgbClr val="0000FF"/>
                </a:solidFill>
              </a:rPr>
              <a:t>P. E. Hart, N. J. Nilsson, B. Raphael: </a:t>
            </a:r>
            <a:r>
              <a:rPr lang="de-DE" sz="1400" dirty="0" err="1">
                <a:solidFill>
                  <a:srgbClr val="0000FF"/>
                </a:solidFill>
              </a:rPr>
              <a:t>Correction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to</a:t>
            </a:r>
            <a:r>
              <a:rPr lang="de-DE" sz="1400" dirty="0">
                <a:solidFill>
                  <a:srgbClr val="0000FF"/>
                </a:solidFill>
              </a:rPr>
              <a:t> „A Formal Basis </a:t>
            </a:r>
            <a:r>
              <a:rPr lang="de-DE" sz="1400" dirty="0" err="1">
                <a:solidFill>
                  <a:srgbClr val="0000FF"/>
                </a:solidFill>
              </a:rPr>
              <a:t>for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the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Heuristic</a:t>
            </a:r>
            <a:r>
              <a:rPr lang="de-DE" sz="1400" dirty="0">
                <a:solidFill>
                  <a:srgbClr val="0000FF"/>
                </a:solidFill>
              </a:rPr>
              <a:t> Determination of Minimum </a:t>
            </a:r>
            <a:r>
              <a:rPr lang="de-DE" sz="1400" dirty="0" err="1">
                <a:solidFill>
                  <a:srgbClr val="0000FF"/>
                </a:solidFill>
              </a:rPr>
              <a:t>Cost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Paths</a:t>
            </a:r>
            <a:r>
              <a:rPr lang="de-DE" sz="1400" dirty="0">
                <a:solidFill>
                  <a:srgbClr val="0000FF"/>
                </a:solidFill>
              </a:rPr>
              <a:t>“, SIGART Newsletter, 37, pp. 28–29, </a:t>
            </a:r>
            <a:r>
              <a:rPr lang="de-DE" sz="1400" b="1" dirty="0">
                <a:solidFill>
                  <a:srgbClr val="FF0000"/>
                </a:solidFill>
              </a:rPr>
              <a:t>1972</a:t>
            </a:r>
            <a:endParaRPr lang="de-DE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0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el 1"/>
          <p:cNvSpPr>
            <a:spLocks noGrp="1"/>
          </p:cNvSpPr>
          <p:nvPr>
            <p:ph type="title"/>
          </p:nvPr>
        </p:nvSpPr>
        <p:spPr>
          <a:xfrm>
            <a:off x="228600" y="187896"/>
            <a:ext cx="8915400" cy="576808"/>
          </a:xfrm>
        </p:spPr>
        <p:txBody>
          <a:bodyPr/>
          <a:lstStyle/>
          <a:p>
            <a:r>
              <a:rPr lang="de-DE" dirty="0">
                <a:latin typeface="Lucida Grande" charset="0"/>
                <a:ea typeface="ＭＳ Ｐゴシック" charset="0"/>
                <a:cs typeface="ＭＳ Ｐゴシック" charset="0"/>
              </a:rPr>
              <a:t>A* - Beispiel 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267744" y="1844824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79912" y="3861048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267744" y="486916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851920" y="1772816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627784" y="2924944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788024" y="3284984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148064" y="4797152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 flipV="1">
            <a:off x="2771800" y="2060848"/>
            <a:ext cx="1080120" cy="72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4283968" y="2276872"/>
            <a:ext cx="648072" cy="1008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2627784" y="2348880"/>
            <a:ext cx="144016" cy="57606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3059832" y="3356992"/>
            <a:ext cx="792088" cy="57606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>
            <a:off x="2771800" y="4293096"/>
            <a:ext cx="1080120" cy="7200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5076056" y="3789040"/>
            <a:ext cx="288032" cy="1008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2771800" y="5085184"/>
            <a:ext cx="2376264" cy="72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5632970" y="1772816"/>
            <a:ext cx="1387302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f(a) = 1,5 + 4</a:t>
            </a:r>
            <a:br>
              <a:rPr lang="de-DE" dirty="0"/>
            </a:br>
            <a:r>
              <a:rPr lang="de-DE" dirty="0"/>
              <a:t>f(d) = 2 + 4,5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915816" y="170080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4572000" y="24208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292080" y="42210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267744" y="2492896"/>
            <a:ext cx="469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1,5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203848" y="357301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2987824" y="429309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3707904" y="515719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771800" y="5301208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h(c) = 4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3203848" y="292494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h(a) = 4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3851920" y="436510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h(b) = 2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5436096" y="328498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</a:t>
            </a:r>
            <a:r>
              <a:rPr lang="de-DE" dirty="0" err="1">
                <a:solidFill>
                  <a:schemeClr val="accent3">
                    <a:lumMod val="65000"/>
                  </a:schemeClr>
                </a:solidFill>
              </a:rPr>
              <a:t>e</a:t>
            </a:r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) = 2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4283968" y="1412776"/>
            <a:ext cx="1094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h(d) = 4,5</a:t>
            </a:r>
          </a:p>
        </p:txBody>
      </p:sp>
    </p:spTree>
    <p:extLst>
      <p:ext uri="{BB962C8B-B14F-4D97-AF65-F5344CB8AC3E}">
        <p14:creationId xmlns:p14="http://schemas.microsoft.com/office/powerpoint/2010/main" val="2876117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el 1"/>
          <p:cNvSpPr>
            <a:spLocks noGrp="1"/>
          </p:cNvSpPr>
          <p:nvPr>
            <p:ph type="title"/>
          </p:nvPr>
        </p:nvSpPr>
        <p:spPr>
          <a:xfrm>
            <a:off x="228600" y="187896"/>
            <a:ext cx="8915400" cy="576808"/>
          </a:xfrm>
        </p:spPr>
        <p:txBody>
          <a:bodyPr/>
          <a:lstStyle/>
          <a:p>
            <a:r>
              <a:rPr lang="de-DE" dirty="0">
                <a:latin typeface="Lucida Grande" charset="0"/>
                <a:ea typeface="ＭＳ Ｐゴシック" charset="0"/>
                <a:cs typeface="ＭＳ Ｐゴシック" charset="0"/>
              </a:rPr>
              <a:t>A* - Beispiel 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267744" y="184482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79912" y="3861048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267744" y="486916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851920" y="1772816"/>
            <a:ext cx="503237" cy="503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627784" y="2924944"/>
            <a:ext cx="503237" cy="503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788024" y="3284984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148064" y="4797152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 flipV="1">
            <a:off x="2771800" y="2060848"/>
            <a:ext cx="1080120" cy="72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4283968" y="2276872"/>
            <a:ext cx="648072" cy="1008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2627784" y="2348880"/>
            <a:ext cx="144016" cy="57606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3059832" y="3356992"/>
            <a:ext cx="792088" cy="57606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>
            <a:off x="2771800" y="4293096"/>
            <a:ext cx="1080120" cy="7200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5076056" y="3789040"/>
            <a:ext cx="288032" cy="1008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2771800" y="5085184"/>
            <a:ext cx="2376264" cy="72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5632970" y="1772816"/>
            <a:ext cx="1387302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f(a) = 1,5 + 4</a:t>
            </a:r>
            <a:br>
              <a:rPr lang="de-DE" dirty="0"/>
            </a:br>
            <a:r>
              <a:rPr lang="de-DE" dirty="0"/>
              <a:t>f(d) = 2 + 4,5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915816" y="170080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4572000" y="24208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292080" y="42210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267744" y="2492896"/>
            <a:ext cx="469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1,5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203848" y="357301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2987824" y="429309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3707904" y="515719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771800" y="5301208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h(c) = 4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3203848" y="292494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h(a) = 4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3851920" y="436510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h(b) = 2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5436096" y="328498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</a:t>
            </a:r>
            <a:r>
              <a:rPr lang="de-DE" dirty="0" err="1">
                <a:solidFill>
                  <a:schemeClr val="accent3">
                    <a:lumMod val="65000"/>
                  </a:schemeClr>
                </a:solidFill>
              </a:rPr>
              <a:t>e</a:t>
            </a:r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) = 2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4283968" y="1412776"/>
            <a:ext cx="1094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h(d) = 4,5</a:t>
            </a:r>
          </a:p>
        </p:txBody>
      </p:sp>
    </p:spTree>
    <p:extLst>
      <p:ext uri="{BB962C8B-B14F-4D97-AF65-F5344CB8AC3E}">
        <p14:creationId xmlns:p14="http://schemas.microsoft.com/office/powerpoint/2010/main" val="353376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el 1"/>
          <p:cNvSpPr>
            <a:spLocks noGrp="1"/>
          </p:cNvSpPr>
          <p:nvPr>
            <p:ph type="title"/>
          </p:nvPr>
        </p:nvSpPr>
        <p:spPr>
          <a:xfrm>
            <a:off x="228600" y="187896"/>
            <a:ext cx="8915400" cy="576808"/>
          </a:xfrm>
        </p:spPr>
        <p:txBody>
          <a:bodyPr/>
          <a:lstStyle/>
          <a:p>
            <a:r>
              <a:rPr lang="de-DE" dirty="0">
                <a:latin typeface="Lucida Grande" charset="0"/>
                <a:ea typeface="ＭＳ Ｐゴシック" charset="0"/>
                <a:cs typeface="ＭＳ Ｐゴシック" charset="0"/>
              </a:rPr>
              <a:t>A* - Beispiel 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267744" y="184482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79912" y="3861048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267744" y="486916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851920" y="1772816"/>
            <a:ext cx="503237" cy="503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627784" y="2924944"/>
            <a:ext cx="503237" cy="50323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788024" y="3284984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148064" y="4797152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 flipV="1">
            <a:off x="2771800" y="2060848"/>
            <a:ext cx="1080120" cy="72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4283968" y="2276872"/>
            <a:ext cx="648072" cy="1008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2627784" y="2348880"/>
            <a:ext cx="144016" cy="57606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3059832" y="3356992"/>
            <a:ext cx="792088" cy="57606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>
            <a:off x="2771800" y="4293096"/>
            <a:ext cx="1080120" cy="7200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5076056" y="3789040"/>
            <a:ext cx="288032" cy="1008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2771800" y="5085184"/>
            <a:ext cx="2376264" cy="72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5632970" y="1772816"/>
            <a:ext cx="1387302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f(a) = 1,5 + 4</a:t>
            </a:r>
            <a:br>
              <a:rPr lang="de-DE" dirty="0"/>
            </a:br>
            <a:r>
              <a:rPr lang="de-DE" dirty="0"/>
              <a:t>f(d) = 2 + 4,5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915816" y="170080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4572000" y="24208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292080" y="42210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267744" y="2492896"/>
            <a:ext cx="469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1,5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203848" y="357301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2987824" y="429309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3707904" y="515719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771800" y="5301208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h(c) = 4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3203848" y="292494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h(a) = 4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3851920" y="436510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h(b) = 2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5436096" y="328498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</a:t>
            </a:r>
            <a:r>
              <a:rPr lang="de-DE" dirty="0" err="1">
                <a:solidFill>
                  <a:schemeClr val="accent3">
                    <a:lumMod val="65000"/>
                  </a:schemeClr>
                </a:solidFill>
              </a:rPr>
              <a:t>e</a:t>
            </a:r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) = 2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4283968" y="1412776"/>
            <a:ext cx="1094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h(d) = 4,5</a:t>
            </a:r>
          </a:p>
        </p:txBody>
      </p:sp>
    </p:spTree>
    <p:extLst>
      <p:ext uri="{BB962C8B-B14F-4D97-AF65-F5344CB8AC3E}">
        <p14:creationId xmlns:p14="http://schemas.microsoft.com/office/powerpoint/2010/main" val="882306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el 1"/>
          <p:cNvSpPr>
            <a:spLocks noGrp="1"/>
          </p:cNvSpPr>
          <p:nvPr>
            <p:ph type="title"/>
          </p:nvPr>
        </p:nvSpPr>
        <p:spPr>
          <a:xfrm>
            <a:off x="228600" y="187896"/>
            <a:ext cx="8915400" cy="576808"/>
          </a:xfrm>
        </p:spPr>
        <p:txBody>
          <a:bodyPr/>
          <a:lstStyle/>
          <a:p>
            <a:r>
              <a:rPr lang="de-DE" dirty="0">
                <a:latin typeface="Lucida Grande" charset="0"/>
                <a:ea typeface="ＭＳ Ｐゴシック" charset="0"/>
                <a:cs typeface="ＭＳ Ｐゴシック" charset="0"/>
              </a:rPr>
              <a:t>A* - Beispiel 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267744" y="184482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79912" y="3861048"/>
            <a:ext cx="503237" cy="5032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267744" y="486916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851920" y="1772816"/>
            <a:ext cx="503237" cy="503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627784" y="292494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788024" y="3284984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148064" y="4797152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 flipV="1">
            <a:off x="2771800" y="2060848"/>
            <a:ext cx="1080120" cy="72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4283968" y="2276872"/>
            <a:ext cx="648072" cy="1008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2627784" y="2348880"/>
            <a:ext cx="144016" cy="57606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3059832" y="3356992"/>
            <a:ext cx="792088" cy="57606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>
            <a:off x="2771800" y="4293096"/>
            <a:ext cx="1080120" cy="7200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5076056" y="3789040"/>
            <a:ext cx="288032" cy="1008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2771800" y="5085184"/>
            <a:ext cx="2376264" cy="72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5632970" y="1772816"/>
            <a:ext cx="1779255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f(a) = 1,5 + 4</a:t>
            </a:r>
            <a:br>
              <a:rPr lang="de-DE" dirty="0"/>
            </a:br>
            <a:r>
              <a:rPr lang="de-DE" dirty="0"/>
              <a:t>f(d) = 2 + 4,5</a:t>
            </a:r>
          </a:p>
          <a:p>
            <a:r>
              <a:rPr lang="de-DE" dirty="0"/>
              <a:t>        f(b) = 3,5 + 2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915816" y="170080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4572000" y="24208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292080" y="42210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267744" y="2492896"/>
            <a:ext cx="469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1,5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203848" y="357301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2987824" y="429309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3707904" y="515719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771800" y="5301208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h(c) = 4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3203848" y="292494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h(a) = 4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3851920" y="436510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h(b) = 2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5436096" y="328498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</a:t>
            </a:r>
            <a:r>
              <a:rPr lang="de-DE" dirty="0" err="1">
                <a:solidFill>
                  <a:schemeClr val="accent3">
                    <a:lumMod val="65000"/>
                  </a:schemeClr>
                </a:solidFill>
              </a:rPr>
              <a:t>e</a:t>
            </a:r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) = 2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4283968" y="1412776"/>
            <a:ext cx="1094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h(d) = 4,5</a:t>
            </a:r>
          </a:p>
        </p:txBody>
      </p:sp>
    </p:spTree>
    <p:extLst>
      <p:ext uri="{BB962C8B-B14F-4D97-AF65-F5344CB8AC3E}">
        <p14:creationId xmlns:p14="http://schemas.microsoft.com/office/powerpoint/2010/main" val="965931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el 1"/>
          <p:cNvSpPr>
            <a:spLocks noGrp="1"/>
          </p:cNvSpPr>
          <p:nvPr>
            <p:ph type="title"/>
          </p:nvPr>
        </p:nvSpPr>
        <p:spPr>
          <a:xfrm>
            <a:off x="228600" y="187896"/>
            <a:ext cx="8915400" cy="576808"/>
          </a:xfrm>
        </p:spPr>
        <p:txBody>
          <a:bodyPr/>
          <a:lstStyle/>
          <a:p>
            <a:r>
              <a:rPr lang="de-DE" dirty="0">
                <a:latin typeface="Lucida Grande" charset="0"/>
                <a:ea typeface="ＭＳ Ｐゴシック" charset="0"/>
                <a:cs typeface="ＭＳ Ｐゴシック" charset="0"/>
              </a:rPr>
              <a:t>A* - Beispiel 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267744" y="184482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79912" y="3861048"/>
            <a:ext cx="503237" cy="50323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267744" y="486916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851920" y="1772816"/>
            <a:ext cx="503237" cy="503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627784" y="2924944"/>
            <a:ext cx="503237" cy="503237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788024" y="3284984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148064" y="4797152"/>
            <a:ext cx="503237" cy="503237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 flipV="1">
            <a:off x="2771800" y="2060848"/>
            <a:ext cx="1080120" cy="7200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4283968" y="2276872"/>
            <a:ext cx="648072" cy="1008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2627784" y="2348880"/>
            <a:ext cx="144016" cy="57606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3059832" y="3356992"/>
            <a:ext cx="792088" cy="57606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>
            <a:off x="2771800" y="4293096"/>
            <a:ext cx="1080120" cy="7200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5076056" y="3789040"/>
            <a:ext cx="288032" cy="1008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2771800" y="5085184"/>
            <a:ext cx="2376264" cy="720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5632970" y="1772816"/>
            <a:ext cx="1779255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f(a) = 1,5 + 4</a:t>
            </a:r>
            <a:br>
              <a:rPr lang="de-DE" dirty="0"/>
            </a:br>
            <a:r>
              <a:rPr lang="de-DE" dirty="0"/>
              <a:t>f(d) = 2 + 4,5</a:t>
            </a:r>
          </a:p>
          <a:p>
            <a:r>
              <a:rPr lang="de-DE" dirty="0"/>
              <a:t>        f(b) = 3,5 + 2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915816" y="170080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4572000" y="24208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292080" y="4221088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267744" y="2492896"/>
            <a:ext cx="469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1,5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203848" y="357301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2987824" y="4293096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3707904" y="515719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771800" y="5301208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h(c) = 4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3203848" y="292494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h(a) = 4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3851920" y="436510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h(b) = 2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5436096" y="328498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</a:t>
            </a:r>
            <a:r>
              <a:rPr lang="de-DE" dirty="0" err="1">
                <a:solidFill>
                  <a:schemeClr val="accent3">
                    <a:lumMod val="65000"/>
                  </a:schemeClr>
                </a:solidFill>
              </a:rPr>
              <a:t>e</a:t>
            </a:r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) = 2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4283968" y="1412776"/>
            <a:ext cx="1094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3">
                    <a:lumMod val="65000"/>
                  </a:schemeClr>
                </a:solidFill>
              </a:rPr>
              <a:t>h(d) = 4,5</a:t>
            </a:r>
          </a:p>
        </p:txBody>
      </p:sp>
    </p:spTree>
    <p:extLst>
      <p:ext uri="{BB962C8B-B14F-4D97-AF65-F5344CB8AC3E}">
        <p14:creationId xmlns:p14="http://schemas.microsoft.com/office/powerpoint/2010/main" val="2677923108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9697</TotalTime>
  <Words>2548</Words>
  <Application>Microsoft Macintosh PowerPoint</Application>
  <PresentationFormat>On-screen Show (4:3)</PresentationFormat>
  <Paragraphs>500</Paragraphs>
  <Slides>33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Calibri</vt:lpstr>
      <vt:lpstr>Lucida Grande</vt:lpstr>
      <vt:lpstr>Myriad Pro</vt:lpstr>
      <vt:lpstr>Symbol</vt:lpstr>
      <vt:lpstr>7_Standarddesign</vt:lpstr>
      <vt:lpstr>Algorithmen und Datenstrukturen</vt:lpstr>
      <vt:lpstr>Einschub: Auswertung von Ausdrücken</vt:lpstr>
      <vt:lpstr>Funktionen</vt:lpstr>
      <vt:lpstr>Kürzeste Wege: Heuristische Suche</vt:lpstr>
      <vt:lpstr>A* - Beispiel </vt:lpstr>
      <vt:lpstr>A* - Beispiel </vt:lpstr>
      <vt:lpstr>A* - Beispiel </vt:lpstr>
      <vt:lpstr>A* - Beispiel </vt:lpstr>
      <vt:lpstr>A* - Beispiel </vt:lpstr>
      <vt:lpstr>A* - Beispiel </vt:lpstr>
      <vt:lpstr>A* - Beispiel </vt:lpstr>
      <vt:lpstr>A* - Beispiel </vt:lpstr>
      <vt:lpstr>A* - Beispiel </vt:lpstr>
      <vt:lpstr>A* - Beispiel </vt:lpstr>
      <vt:lpstr>A* - Beispiel </vt:lpstr>
      <vt:lpstr>A* - Beispiel </vt:lpstr>
      <vt:lpstr>Exploration des (implizit definierten) Suchraums</vt:lpstr>
      <vt:lpstr>Preis für den Zielschätzereinsatz: Propagierung</vt:lpstr>
      <vt:lpstr>Funktion A*</vt:lpstr>
      <vt:lpstr>Hilfsfunktionen</vt:lpstr>
      <vt:lpstr>Hilfsfunktionen</vt:lpstr>
      <vt:lpstr>Analyse</vt:lpstr>
      <vt:lpstr>Zulässigkeit des Schätzers und optimale Lösung</vt:lpstr>
      <vt:lpstr>Analyse von A*</vt:lpstr>
      <vt:lpstr>Anwendung: Fahrplaninformationssystem</vt:lpstr>
      <vt:lpstr>Anwendung: Fahrplaninformationssystem</vt:lpstr>
      <vt:lpstr>Planung von Haltepunkt zu Haltepunkt?</vt:lpstr>
      <vt:lpstr>Besondere Linienformen in der Praxis</vt:lpstr>
      <vt:lpstr>Kosten</vt:lpstr>
      <vt:lpstr>Zeit, Kosten, Zielschätzung</vt:lpstr>
      <vt:lpstr>Vorwärts- und Rückwärtssuche</vt:lpstr>
      <vt:lpstr>Schätzergenerierung: Offline-Berechnung von h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2388</cp:revision>
  <cp:lastPrinted>2017-06-22T09:38:33Z</cp:lastPrinted>
  <dcterms:created xsi:type="dcterms:W3CDTF">2010-04-27T12:26:40Z</dcterms:created>
  <dcterms:modified xsi:type="dcterms:W3CDTF">2020-04-29T10:31:44Z</dcterms:modified>
</cp:coreProperties>
</file>