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3"/>
  </p:notesMasterIdLst>
  <p:handoutMasterIdLst>
    <p:handoutMasterId r:id="rId34"/>
  </p:handoutMasterIdLst>
  <p:sldIdLst>
    <p:sldId id="273" r:id="rId2"/>
    <p:sldId id="466" r:id="rId3"/>
    <p:sldId id="631" r:id="rId4"/>
    <p:sldId id="634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629" r:id="rId22"/>
    <p:sldId id="613" r:id="rId23"/>
    <p:sldId id="408" r:id="rId24"/>
    <p:sldId id="409" r:id="rId25"/>
    <p:sldId id="410" r:id="rId26"/>
    <p:sldId id="411" r:id="rId27"/>
    <p:sldId id="412" r:id="rId28"/>
    <p:sldId id="413" r:id="rId29"/>
    <p:sldId id="596" r:id="rId30"/>
    <p:sldId id="582" r:id="rId31"/>
    <p:sldId id="630" r:id="rId3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409FF"/>
    <a:srgbClr val="333398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29.04.20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29.04.20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5A3081-CEA8-4E49-98E2-D25693457CE5}"/>
              </a:ext>
            </a:extLst>
          </p:cNvPr>
          <p:cNvSpPr txBox="1"/>
          <p:nvPr/>
        </p:nvSpPr>
        <p:spPr>
          <a:xfrm>
            <a:off x="2506370" y="1988840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SSSP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neg. </a:t>
            </a:r>
            <a:r>
              <a:rPr lang="en-US" dirty="0" err="1"/>
              <a:t>Kantenkosten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All-Pairs-Shortest-Paths-</a:t>
            </a:r>
            <a:r>
              <a:rPr lang="en-US" dirty="0" err="1"/>
              <a:t>Algorithmen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A09E0-CB57-2047-BD60-A47480297B41}" type="slidenum">
              <a:rPr lang="de-DE"/>
              <a:pPr/>
              <a:t>10</a:t>
            </a:fld>
            <a:endParaRPr lang="de-DE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Problem:</a:t>
            </a:r>
            <a:r>
              <a:rPr lang="de-DE" sz="2800"/>
              <a:t> Erkennung negativer Kreise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endParaRPr lang="de-DE" sz="280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Zeitpunkt:</a:t>
            </a:r>
            <a:r>
              <a:rPr lang="de-DE" sz="2800"/>
              <a:t> </a:t>
            </a:r>
            <a:r>
              <a:rPr lang="de-DE" sz="2800">
                <a:solidFill>
                  <a:srgbClr val="FF0000"/>
                </a:solidFill>
              </a:rPr>
              <a:t>kontinuierliche Distanzerniedrigung </a:t>
            </a:r>
            <a:r>
              <a:rPr lang="de-DE" sz="2800"/>
              <a:t>startet spätestens in </a:t>
            </a:r>
            <a:r>
              <a:rPr lang="de-DE" sz="2800">
                <a:solidFill>
                  <a:schemeClr val="hlink"/>
                </a:solidFill>
              </a:rPr>
              <a:t>n</a:t>
            </a:r>
            <a:r>
              <a:rPr lang="de-DE" sz="2800"/>
              <a:t>-ter Runde (dann Kreis mindestens einmal durchlaufen)</a:t>
            </a:r>
          </a:p>
        </p:txBody>
      </p:sp>
      <p:sp>
        <p:nvSpPr>
          <p:cNvPr id="431108" name="Oval 4"/>
          <p:cNvSpPr>
            <a:spLocks noChangeArrowheads="1"/>
          </p:cNvSpPr>
          <p:nvPr/>
        </p:nvSpPr>
        <p:spPr bwMode="auto">
          <a:xfrm>
            <a:off x="1547813" y="32845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31109" name="Oval 5"/>
          <p:cNvSpPr>
            <a:spLocks noChangeArrowheads="1"/>
          </p:cNvSpPr>
          <p:nvPr/>
        </p:nvSpPr>
        <p:spPr bwMode="auto">
          <a:xfrm>
            <a:off x="3132138" y="33559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-1</a:t>
            </a:r>
          </a:p>
        </p:txBody>
      </p:sp>
      <p:sp>
        <p:nvSpPr>
          <p:cNvPr id="431110" name="Oval 6"/>
          <p:cNvSpPr>
            <a:spLocks noChangeArrowheads="1"/>
          </p:cNvSpPr>
          <p:nvPr/>
        </p:nvSpPr>
        <p:spPr bwMode="auto">
          <a:xfrm>
            <a:off x="4643438" y="27082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31111" name="Oval 7"/>
          <p:cNvSpPr>
            <a:spLocks noChangeArrowheads="1"/>
          </p:cNvSpPr>
          <p:nvPr/>
        </p:nvSpPr>
        <p:spPr bwMode="auto">
          <a:xfrm>
            <a:off x="4643438" y="41481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31112" name="Oval 8"/>
          <p:cNvSpPr>
            <a:spLocks noChangeArrowheads="1"/>
          </p:cNvSpPr>
          <p:nvPr/>
        </p:nvSpPr>
        <p:spPr bwMode="auto">
          <a:xfrm>
            <a:off x="6084888" y="33559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-1</a:t>
            </a:r>
          </a:p>
        </p:txBody>
      </p:sp>
      <p:sp>
        <p:nvSpPr>
          <p:cNvPr id="431113" name="Line 9"/>
          <p:cNvSpPr>
            <a:spLocks noChangeShapeType="1"/>
          </p:cNvSpPr>
          <p:nvPr/>
        </p:nvSpPr>
        <p:spPr bwMode="auto">
          <a:xfrm>
            <a:off x="2051050" y="357187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14" name="Line 10"/>
          <p:cNvSpPr>
            <a:spLocks noChangeShapeType="1"/>
          </p:cNvSpPr>
          <p:nvPr/>
        </p:nvSpPr>
        <p:spPr bwMode="auto">
          <a:xfrm>
            <a:off x="3563938" y="3789363"/>
            <a:ext cx="10795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15" name="Line 11"/>
          <p:cNvSpPr>
            <a:spLocks noChangeShapeType="1"/>
          </p:cNvSpPr>
          <p:nvPr/>
        </p:nvSpPr>
        <p:spPr bwMode="auto">
          <a:xfrm flipV="1">
            <a:off x="5076825" y="3716338"/>
            <a:ext cx="1008063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16" name="Line 12"/>
          <p:cNvSpPr>
            <a:spLocks noChangeShapeType="1"/>
          </p:cNvSpPr>
          <p:nvPr/>
        </p:nvSpPr>
        <p:spPr bwMode="auto">
          <a:xfrm flipH="1" flipV="1">
            <a:off x="5148263" y="2997200"/>
            <a:ext cx="10080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17" name="Line 13"/>
          <p:cNvSpPr>
            <a:spLocks noChangeShapeType="1"/>
          </p:cNvSpPr>
          <p:nvPr/>
        </p:nvSpPr>
        <p:spPr bwMode="auto">
          <a:xfrm flipH="1">
            <a:off x="3563938" y="2924175"/>
            <a:ext cx="10795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18" name="Text Box 14"/>
          <p:cNvSpPr txBox="1">
            <a:spLocks noChangeArrowheads="1"/>
          </p:cNvSpPr>
          <p:nvPr/>
        </p:nvSpPr>
        <p:spPr bwMode="auto">
          <a:xfrm>
            <a:off x="2463800" y="3016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31119" name="Text Box 15"/>
          <p:cNvSpPr txBox="1">
            <a:spLocks noChangeArrowheads="1"/>
          </p:cNvSpPr>
          <p:nvPr/>
        </p:nvSpPr>
        <p:spPr bwMode="auto">
          <a:xfrm>
            <a:off x="3851275" y="40767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31120" name="Text Box 16"/>
          <p:cNvSpPr txBox="1">
            <a:spLocks noChangeArrowheads="1"/>
          </p:cNvSpPr>
          <p:nvPr/>
        </p:nvSpPr>
        <p:spPr bwMode="auto">
          <a:xfrm>
            <a:off x="5651500" y="400526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31121" name="Text Box 17"/>
          <p:cNvSpPr txBox="1">
            <a:spLocks noChangeArrowheads="1"/>
          </p:cNvSpPr>
          <p:nvPr/>
        </p:nvSpPr>
        <p:spPr bwMode="auto">
          <a:xfrm>
            <a:off x="5651500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431122" name="Text Box 18"/>
          <p:cNvSpPr txBox="1">
            <a:spLocks noChangeArrowheads="1"/>
          </p:cNvSpPr>
          <p:nvPr/>
        </p:nvSpPr>
        <p:spPr bwMode="auto">
          <a:xfrm>
            <a:off x="3851275" y="27082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19139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A641-C135-D04F-AE79-6BA1459CBBA9}" type="slidenum">
              <a:rPr lang="de-DE"/>
              <a:pPr/>
              <a:t>11</a:t>
            </a:fld>
            <a:endParaRPr lang="de-DE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Keine Distanzerniedrigung möglich:</a:t>
            </a:r>
          </a:p>
          <a:p>
            <a:pPr>
              <a:lnSpc>
                <a:spcPct val="90000"/>
              </a:lnSpc>
            </a:pPr>
            <a:r>
              <a:rPr lang="de-DE" dirty="0"/>
              <a:t>Angenommen, wir erreichen Zeitpunkt mit 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d[v]+c(</a:t>
            </a:r>
            <a:r>
              <a:rPr lang="de-DE" dirty="0" err="1">
                <a:solidFill>
                  <a:srgbClr val="FF0000"/>
                </a:solidFill>
              </a:rPr>
              <a:t>v,w</a:t>
            </a:r>
            <a:r>
              <a:rPr lang="de-DE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latin typeface="msam6" charset="0"/>
              </a:rPr>
              <a:t>≥</a:t>
            </a:r>
            <a:r>
              <a:rPr lang="de-DE" dirty="0">
                <a:solidFill>
                  <a:srgbClr val="FF0000"/>
                </a:solidFill>
              </a:rPr>
              <a:t> d[</a:t>
            </a:r>
            <a:r>
              <a:rPr lang="de-DE" dirty="0" err="1">
                <a:solidFill>
                  <a:srgbClr val="FF0000"/>
                </a:solidFill>
              </a:rPr>
              <a:t>w</a:t>
            </a:r>
            <a:r>
              <a:rPr lang="de-DE" dirty="0">
                <a:solidFill>
                  <a:srgbClr val="FF0000"/>
                </a:solidFill>
              </a:rPr>
              <a:t>]</a:t>
            </a:r>
            <a:r>
              <a:rPr lang="de-DE" dirty="0"/>
              <a:t> für alle Knoten </a:t>
            </a:r>
            <a:r>
              <a:rPr lang="de-DE" dirty="0">
                <a:solidFill>
                  <a:schemeClr val="hlink"/>
                </a:solidFill>
              </a:rPr>
              <a:t>w</a:t>
            </a:r>
            <a:r>
              <a:rPr lang="de-DE" dirty="0"/>
              <a:t>.</a:t>
            </a:r>
          </a:p>
          <a:p>
            <a:pPr>
              <a:lnSpc>
                <a:spcPct val="90000"/>
              </a:lnSpc>
            </a:pPr>
            <a:r>
              <a:rPr lang="de-DE" dirty="0"/>
              <a:t>Dann gilt (über Induktion) für jeden Weg </a:t>
            </a:r>
            <a:r>
              <a:rPr lang="de-DE" dirty="0">
                <a:solidFill>
                  <a:schemeClr val="hlink"/>
                </a:solidFill>
              </a:rPr>
              <a:t>p</a:t>
            </a:r>
            <a:r>
              <a:rPr lang="de-DE" dirty="0"/>
              <a:t>, dass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d[s]+c(p)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≥</a:t>
            </a:r>
            <a:r>
              <a:rPr lang="de-DE" dirty="0">
                <a:solidFill>
                  <a:schemeClr val="hlink"/>
                </a:solidFill>
              </a:rPr>
              <a:t>d[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für alle Knoten </a:t>
            </a:r>
            <a:r>
              <a:rPr lang="de-DE" dirty="0">
                <a:solidFill>
                  <a:schemeClr val="hlink"/>
                </a:solidFill>
              </a:rPr>
              <a:t>w</a:t>
            </a:r>
            <a:r>
              <a:rPr lang="de-DE" dirty="0"/>
              <a:t>.</a:t>
            </a:r>
          </a:p>
          <a:p>
            <a:pPr>
              <a:lnSpc>
                <a:spcPct val="90000"/>
              </a:lnSpc>
            </a:pPr>
            <a:r>
              <a:rPr lang="de-DE" dirty="0"/>
              <a:t>Falls sichergestellt ist, dass für den kürzesten Weg </a:t>
            </a:r>
            <a:r>
              <a:rPr lang="de-DE" dirty="0">
                <a:solidFill>
                  <a:schemeClr val="hlink"/>
                </a:solidFill>
              </a:rPr>
              <a:t>p</a:t>
            </a:r>
            <a:r>
              <a:rPr lang="de-DE" dirty="0"/>
              <a:t> nach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, </a:t>
            </a:r>
            <a:r>
              <a:rPr lang="de-DE" dirty="0">
                <a:solidFill>
                  <a:srgbClr val="FF0000"/>
                </a:solidFill>
              </a:rPr>
              <a:t>d[</a:t>
            </a:r>
            <a:r>
              <a:rPr lang="de-DE" dirty="0" err="1">
                <a:solidFill>
                  <a:srgbClr val="FF0000"/>
                </a:solidFill>
              </a:rPr>
              <a:t>w</a:t>
            </a:r>
            <a:r>
              <a:rPr lang="de-DE" dirty="0">
                <a:solidFill>
                  <a:srgbClr val="FF0000"/>
                </a:solidFill>
              </a:rPr>
              <a:t>] </a:t>
            </a:r>
            <a:r>
              <a:rPr lang="en-US" sz="2400" dirty="0">
                <a:solidFill>
                  <a:srgbClr val="FF0000"/>
                </a:solidFill>
                <a:latin typeface="msam6" charset="0"/>
              </a:rPr>
              <a:t>≥</a:t>
            </a:r>
            <a:r>
              <a:rPr lang="de-DE" dirty="0">
                <a:solidFill>
                  <a:srgbClr val="FF0000"/>
                </a:solidFill>
              </a:rPr>
              <a:t> c(p)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zu jedem Zeitpunkt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ist, dann gilt am Ende </a:t>
            </a:r>
            <a:r>
              <a:rPr lang="de-DE" dirty="0">
                <a:solidFill>
                  <a:schemeClr val="hlink"/>
                </a:solidFill>
              </a:rPr>
              <a:t>d[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]=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s,w</a:t>
            </a:r>
            <a:r>
              <a:rPr lang="de-DE" dirty="0">
                <a:solidFill>
                  <a:schemeClr val="hlink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1949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3230-6FC7-1241-905E-6E9B864096ED}" type="slidenum">
              <a:rPr lang="de-DE"/>
              <a:pPr/>
              <a:t>12</a:t>
            </a:fld>
            <a:endParaRPr lang="de-DE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Zusammenfassung:</a:t>
            </a:r>
          </a:p>
          <a:p>
            <a:r>
              <a:rPr lang="de-DE" sz="2800" dirty="0">
                <a:solidFill>
                  <a:srgbClr val="FF0000"/>
                </a:solidFill>
              </a:rPr>
              <a:t>Keine Distanzerniedrigung</a:t>
            </a:r>
            <a:r>
              <a:rPr lang="de-DE" sz="2800" dirty="0"/>
              <a:t> mehr möglich </a:t>
            </a:r>
            <a:br>
              <a:rPr lang="de-DE" sz="2800" dirty="0"/>
            </a:b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d[v]+c(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en-US" sz="2000" dirty="0">
                <a:solidFill>
                  <a:schemeClr val="hlink"/>
                </a:solidFill>
                <a:latin typeface="msam6" charset="0"/>
              </a:rPr>
              <a:t>≥</a:t>
            </a:r>
            <a:r>
              <a:rPr lang="de-DE" sz="2800" dirty="0">
                <a:solidFill>
                  <a:schemeClr val="hlink"/>
                </a:solidFill>
              </a:rPr>
              <a:t> d[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de-DE" sz="2800" dirty="0"/>
              <a:t> für alle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):</a:t>
            </a:r>
            <a:br>
              <a:rPr lang="de-DE" sz="2800" dirty="0"/>
            </a:br>
            <a:r>
              <a:rPr lang="de-DE" sz="2800" dirty="0"/>
              <a:t>Fertig, </a:t>
            </a:r>
            <a:r>
              <a:rPr lang="de-DE" sz="2800" dirty="0">
                <a:solidFill>
                  <a:schemeClr val="hlink"/>
                </a:solidFill>
              </a:rPr>
              <a:t>d[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]=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für alle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endParaRPr lang="de-DE" sz="2800" dirty="0">
              <a:solidFill>
                <a:schemeClr val="hlink"/>
              </a:solidFill>
            </a:endParaRPr>
          </a:p>
          <a:p>
            <a:endParaRPr lang="de-DE" sz="1600" dirty="0"/>
          </a:p>
          <a:p>
            <a:r>
              <a:rPr lang="de-DE" sz="2800" dirty="0">
                <a:solidFill>
                  <a:srgbClr val="FF0000"/>
                </a:solidFill>
              </a:rPr>
              <a:t>Distanzerniedrigung möglich</a:t>
            </a:r>
            <a:r>
              <a:rPr lang="de-DE" sz="2800" dirty="0"/>
              <a:t> selbst noch in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 err="1"/>
              <a:t>-ter</a:t>
            </a:r>
            <a:r>
              <a:rPr lang="de-DE" sz="2800" dirty="0"/>
              <a:t> Runde (</a:t>
            </a:r>
            <a:r>
              <a:rPr lang="de-DE" sz="2800" dirty="0">
                <a:solidFill>
                  <a:schemeClr val="hlink"/>
                </a:solidFill>
              </a:rPr>
              <a:t>d[v]+c(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)&lt;d[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de-DE" sz="2800" dirty="0"/>
              <a:t> für ein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):</a:t>
            </a:r>
            <a:br>
              <a:rPr lang="de-DE" sz="2800" dirty="0"/>
            </a:br>
            <a:r>
              <a:rPr lang="de-DE" sz="2800" dirty="0"/>
              <a:t>Dann gibt es negative Kreise, also Knoten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 mit Distanz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s,w</a:t>
            </a:r>
            <a:r>
              <a:rPr lang="de-DE" sz="2800" dirty="0">
                <a:solidFill>
                  <a:schemeClr val="hlink"/>
                </a:solidFill>
              </a:rPr>
              <a:t>)=-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/>
              <a:t>. Ist das wahr für ein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, dann für alle von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 erreichbaren Knoten (Infektion). </a:t>
            </a:r>
          </a:p>
        </p:txBody>
      </p:sp>
    </p:spTree>
    <p:extLst>
      <p:ext uri="{BB962C8B-B14F-4D97-AF65-F5344CB8AC3E}">
        <p14:creationId xmlns:p14="http://schemas.microsoft.com/office/powerpoint/2010/main" val="273078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A7FC-FADC-AF4B-91A0-D989EED7C447}" type="slidenum">
              <a:rPr lang="de-DE"/>
              <a:pPr/>
              <a:t>13</a:t>
            </a:fld>
            <a:endParaRPr lang="de-DE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BellmanFord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s</a:t>
            </a:r>
            <a:r>
              <a:rPr lang="de-DE" sz="2400" dirty="0"/>
              <a:t>: </a:t>
            </a:r>
            <a:r>
              <a:rPr lang="de-DE" sz="2400" dirty="0" err="1">
                <a:solidFill>
                  <a:schemeClr val="hlink"/>
                </a:solidFill>
              </a:rPr>
              <a:t>NodeId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>
                <a:solidFill>
                  <a:schemeClr val="hlink"/>
                </a:solidFill>
              </a:rPr>
              <a:t>d=&lt;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&gt;: </a:t>
            </a:r>
            <a:r>
              <a:rPr lang="de-DE" sz="2400" dirty="0"/>
              <a:t>Array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ℝ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de-DE" sz="2400" dirty="0">
                <a:solidFill>
                  <a:schemeClr val="hlink"/>
                </a:solidFill>
              </a:rPr>
              <a:t> {-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}</a:t>
            </a:r>
            <a:br>
              <a:rPr lang="de-DE" sz="2400" dirty="0"/>
            </a:b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=&lt;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&gt;:</a:t>
            </a:r>
            <a:r>
              <a:rPr lang="de-DE" sz="2400" dirty="0"/>
              <a:t> Array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NodeId</a:t>
            </a:r>
            <a:br>
              <a:rPr lang="de-DE" sz="2400" dirty="0"/>
            </a:br>
            <a:r>
              <a:rPr lang="de-DE" sz="2400" dirty="0">
                <a:solidFill>
                  <a:schemeClr val="hlink"/>
                </a:solidFill>
              </a:rPr>
              <a:t>d[s]:=0;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[s]:=s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i:=1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n-1</a:t>
            </a:r>
            <a:r>
              <a:rPr lang="de-DE" sz="2400" dirty="0"/>
              <a:t> do  </a:t>
            </a:r>
            <a:r>
              <a:rPr lang="de-DE" sz="2400" dirty="0">
                <a:solidFill>
                  <a:srgbClr val="FF0000"/>
                </a:solidFill>
              </a:rPr>
              <a:t>// aktualisiere Kosten für n-1 Runden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=(</a:t>
            </a:r>
            <a:r>
              <a:rPr lang="de-DE" sz="2400" dirty="0" err="1">
                <a:solidFill>
                  <a:schemeClr val="hlink"/>
                </a:solidFill>
              </a:rPr>
              <a:t>v,w</a:t>
            </a:r>
            <a:r>
              <a:rPr lang="de-DE" sz="24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chemeClr val="hlink"/>
                </a:solidFill>
              </a:rPr>
              <a:t> E</a:t>
            </a:r>
            <a:r>
              <a:rPr lang="de-DE" sz="2400" dirty="0"/>
              <a:t> do</a:t>
            </a:r>
            <a:br>
              <a:rPr lang="de-DE" sz="2400" dirty="0"/>
            </a:br>
            <a:r>
              <a:rPr lang="de-DE" sz="2400" dirty="0"/>
              <a:t>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d[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>
                <a:solidFill>
                  <a:schemeClr val="hlink"/>
                </a:solidFill>
              </a:rPr>
              <a:t>] &gt; d[v]+c(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de-DE" sz="2400" dirty="0"/>
              <a:t> </a:t>
            </a:r>
            <a:r>
              <a:rPr lang="de-DE" sz="2400" dirty="0" err="1"/>
              <a:t>then</a:t>
            </a:r>
            <a:r>
              <a:rPr lang="de-DE" sz="2400" dirty="0"/>
              <a:t>  </a:t>
            </a:r>
            <a:r>
              <a:rPr lang="de-DE" sz="2400" dirty="0">
                <a:solidFill>
                  <a:srgbClr val="FF0000"/>
                </a:solidFill>
              </a:rPr>
              <a:t>// bessere Distanz möglich?</a:t>
            </a:r>
            <a:br>
              <a:rPr lang="de-DE" sz="2400" dirty="0"/>
            </a:br>
            <a:r>
              <a:rPr lang="de-DE" sz="2400" dirty="0"/>
              <a:t>            </a:t>
            </a:r>
            <a:r>
              <a:rPr lang="de-DE" sz="2400" dirty="0">
                <a:solidFill>
                  <a:schemeClr val="hlink"/>
                </a:solidFill>
              </a:rPr>
              <a:t>d[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>
                <a:solidFill>
                  <a:schemeClr val="hlink"/>
                </a:solidFill>
              </a:rPr>
              <a:t>]:=d[v]+c(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);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>
                <a:solidFill>
                  <a:schemeClr val="hlink"/>
                </a:solidFill>
              </a:rPr>
              <a:t>]:=v</a:t>
            </a:r>
            <a:br>
              <a:rPr lang="de-DE" sz="2400" dirty="0"/>
            </a:b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=(</a:t>
            </a:r>
            <a:r>
              <a:rPr lang="de-DE" sz="2400" dirty="0" err="1">
                <a:solidFill>
                  <a:schemeClr val="hlink"/>
                </a:solidFill>
              </a:rPr>
              <a:t>v,w</a:t>
            </a:r>
            <a:r>
              <a:rPr lang="de-DE" sz="24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400" dirty="0"/>
              <a:t> do        </a:t>
            </a:r>
            <a:r>
              <a:rPr lang="de-DE" sz="2400" dirty="0">
                <a:solidFill>
                  <a:srgbClr val="FF0000"/>
                </a:solidFill>
              </a:rPr>
              <a:t>// in </a:t>
            </a:r>
            <a:r>
              <a:rPr lang="de-DE" sz="2400" dirty="0" err="1">
                <a:solidFill>
                  <a:srgbClr val="FF0000"/>
                </a:solidFill>
              </a:rPr>
              <a:t>n-ter</a:t>
            </a:r>
            <a:r>
              <a:rPr lang="de-DE" sz="2400" dirty="0">
                <a:solidFill>
                  <a:srgbClr val="FF0000"/>
                </a:solidFill>
              </a:rPr>
              <a:t> Runde noch besser?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d[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>
                <a:solidFill>
                  <a:schemeClr val="hlink"/>
                </a:solidFill>
              </a:rPr>
              <a:t>] &gt; d[v]+c(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de-DE" sz="2400" dirty="0"/>
              <a:t> </a:t>
            </a:r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infect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infect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  <a:r>
              <a:rPr lang="de-DE" sz="2400" dirty="0"/>
              <a:t>)  </a:t>
            </a:r>
            <a:r>
              <a:rPr lang="de-DE" sz="2400" dirty="0">
                <a:solidFill>
                  <a:srgbClr val="FF0000"/>
                </a:solidFill>
              </a:rPr>
              <a:t>// propagiere -</a:t>
            </a:r>
            <a:r>
              <a:rPr lang="en-US" sz="2400" dirty="0">
                <a:solidFill>
                  <a:srgbClr val="FF0000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rgbClr val="FF0000"/>
                </a:solidFill>
              </a:rPr>
              <a:t>-Kosten von v aus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d[v]&gt;-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/>
              <a:t> </a:t>
            </a:r>
            <a:r>
              <a:rPr lang="de-DE" sz="2400" dirty="0" err="1"/>
              <a:t>then</a:t>
            </a:r>
            <a:r>
              <a:rPr lang="de-DE" sz="2400" dirty="0"/>
              <a:t>     </a:t>
            </a:r>
            <a:r>
              <a:rPr lang="de-DE" sz="2400" dirty="0">
                <a:solidFill>
                  <a:srgbClr val="FF0000"/>
                </a:solidFill>
              </a:rPr>
              <a:t>// noch nicht markiert?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>
                <a:solidFill>
                  <a:schemeClr val="hlink"/>
                </a:solidFill>
              </a:rPr>
              <a:t>d[v]:=-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v,w</a:t>
            </a:r>
            <a:r>
              <a:rPr lang="de-DE" sz="24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chemeClr val="hlink"/>
                </a:solidFill>
              </a:rPr>
              <a:t> E</a:t>
            </a:r>
            <a:r>
              <a:rPr lang="de-DE" sz="2400" dirty="0"/>
              <a:t> do </a:t>
            </a:r>
            <a:r>
              <a:rPr lang="de-DE" sz="2400" dirty="0" err="1">
                <a:solidFill>
                  <a:schemeClr val="accent2"/>
                </a:solidFill>
              </a:rPr>
              <a:t>infect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w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777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0EFD-643F-0543-B28B-034668E81581}" type="slidenum">
              <a:rPr lang="de-DE"/>
              <a:pPr/>
              <a:t>14</a:t>
            </a:fld>
            <a:endParaRPr lang="de-DE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/>
              <a:t>Laufzeit: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>
                <a:solidFill>
                  <a:schemeClr val="hlink"/>
                </a:solidFill>
              </a:rPr>
              <a:t>m)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6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Verbesserungsmöglichkeiten:</a:t>
            </a:r>
          </a:p>
          <a:p>
            <a:pPr>
              <a:lnSpc>
                <a:spcPct val="90000"/>
              </a:lnSpc>
            </a:pPr>
            <a:r>
              <a:rPr lang="de-DE" dirty="0"/>
              <a:t>Überprüfe in jeder Aktualisierungsrunde, ob noch irgendwo </a:t>
            </a:r>
            <a:r>
              <a:rPr lang="de-DE" dirty="0">
                <a:solidFill>
                  <a:schemeClr val="hlink"/>
                </a:solidFill>
              </a:rPr>
              <a:t>d[v]+c[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]&lt;d[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ist.</a:t>
            </a:r>
            <a:br>
              <a:rPr lang="de-DE" dirty="0"/>
            </a:br>
            <a:r>
              <a:rPr lang="de-DE" dirty="0"/>
              <a:t>Nein: fertig! </a:t>
            </a:r>
            <a:br>
              <a:rPr lang="de-DE" dirty="0"/>
            </a:br>
            <a:r>
              <a:rPr lang="de-DE" dirty="0"/>
              <a:t>(Hauptschleife kann frühzeitig verlassen werden)</a:t>
            </a:r>
          </a:p>
          <a:p>
            <a:pPr>
              <a:lnSpc>
                <a:spcPct val="90000"/>
              </a:lnSpc>
            </a:pPr>
            <a:r>
              <a:rPr lang="de-DE" dirty="0"/>
              <a:t>Besuche in jeder Runde nur die Knoten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, für die Test </a:t>
            </a:r>
            <a:r>
              <a:rPr lang="de-DE" dirty="0">
                <a:solidFill>
                  <a:schemeClr val="hlink"/>
                </a:solidFill>
              </a:rPr>
              <a:t>d[v]+c[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]&lt;d[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sinnvoll (d.h. </a:t>
            </a:r>
            <a:r>
              <a:rPr lang="de-DE" dirty="0">
                <a:solidFill>
                  <a:schemeClr val="hlink"/>
                </a:solidFill>
              </a:rPr>
              <a:t>d[v]</a:t>
            </a:r>
            <a:r>
              <a:rPr lang="de-DE" dirty="0"/>
              <a:t> hat sich in letzter Runde geändert).</a:t>
            </a:r>
          </a:p>
        </p:txBody>
      </p:sp>
    </p:spTree>
    <p:extLst>
      <p:ext uri="{BB962C8B-B14F-4D97-AF65-F5344CB8AC3E}">
        <p14:creationId xmlns:p14="http://schemas.microsoft.com/office/powerpoint/2010/main" val="281641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334-0FF1-6742-B7A0-ED3D81F13E07}" type="slidenum">
              <a:rPr lang="de-DE"/>
              <a:pPr/>
              <a:t>15</a:t>
            </a:fld>
            <a:endParaRPr lang="de-DE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Annahme:</a:t>
            </a:r>
            <a:r>
              <a:rPr lang="de-DE" dirty="0"/>
              <a:t> Graph mit beliebigen Kantenkosten, </a:t>
            </a:r>
            <a:br>
              <a:rPr lang="de-DE" dirty="0"/>
            </a:br>
            <a:r>
              <a:rPr lang="de-DE" dirty="0"/>
              <a:t>aber keine negativen Kreise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Naive Strategie</a:t>
            </a:r>
            <a:r>
              <a:rPr lang="de-DE" dirty="0"/>
              <a:t> für Graph mit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Knoten: lass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-mal </a:t>
            </a:r>
            <a:r>
              <a:rPr lang="de-DE" dirty="0" err="1"/>
              <a:t>Bellman</a:t>
            </a:r>
            <a:r>
              <a:rPr lang="de-DE" dirty="0"/>
              <a:t>-Ford Algorithmus (einmal für jeden Knoten) laufen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Laufzeit: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O(n</a:t>
            </a:r>
            <a:r>
              <a:rPr lang="de-DE" baseline="30000" dirty="0">
                <a:solidFill>
                  <a:schemeClr val="hlink"/>
                </a:solidFill>
              </a:rPr>
              <a:t>2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 </a:t>
            </a:r>
            <a:r>
              <a:rPr lang="de-DE" dirty="0">
                <a:solidFill>
                  <a:schemeClr val="hlink"/>
                </a:solidFill>
              </a:rPr>
              <a:t>m)</a:t>
            </a:r>
          </a:p>
        </p:txBody>
      </p:sp>
    </p:spTree>
    <p:extLst>
      <p:ext uri="{BB962C8B-B14F-4D97-AF65-F5344CB8AC3E}">
        <p14:creationId xmlns:p14="http://schemas.microsoft.com/office/powerpoint/2010/main" val="145508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A3B70-0D9C-AA48-B9C1-9DBCE26825C3}" type="slidenum">
              <a:rPr lang="de-DE"/>
              <a:pPr/>
              <a:t>16</a:t>
            </a:fld>
            <a:endParaRPr lang="de-DE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565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Bessere Strategie:</a:t>
            </a:r>
            <a:r>
              <a:rPr lang="de-DE" dirty="0"/>
              <a:t> Reduziere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</a:t>
            </a:r>
            <a:r>
              <a:rPr lang="de-DE" dirty="0" err="1"/>
              <a:t>Bellman</a:t>
            </a:r>
            <a:r>
              <a:rPr lang="de-DE" dirty="0"/>
              <a:t>-Ford Anwendungen auf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Dijkstra Anwendungen</a:t>
            </a:r>
            <a:br>
              <a:rPr lang="de-DE" dirty="0"/>
            </a:br>
            <a:r>
              <a:rPr lang="de-DE" dirty="0"/>
              <a:t>(auch Johnson-Dijkstra-Algorithmus genannt)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wir brauchen dazu </a:t>
            </a:r>
            <a:r>
              <a:rPr lang="de-DE" dirty="0">
                <a:solidFill>
                  <a:srgbClr val="FF0000"/>
                </a:solidFill>
              </a:rPr>
              <a:t>nichtnegative</a:t>
            </a:r>
            <a:r>
              <a:rPr lang="de-DE" dirty="0"/>
              <a:t> Kantenkosten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Umwandlungsstrategie in nichtnegative Kantenkosten, ohne kürzeste Wege zu verfälschen (nicht so einfach!)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/>
              <a:t>Dijkstra erfordert, dass jeder Knoten über kürzesten Weg erreichbar</a:t>
            </a:r>
          </a:p>
        </p:txBody>
      </p:sp>
      <p:sp>
        <p:nvSpPr>
          <p:cNvPr id="2" name="Rechteck 1"/>
          <p:cNvSpPr/>
          <p:nvPr/>
        </p:nvSpPr>
        <p:spPr>
          <a:xfrm>
            <a:off x="2339752" y="6146140"/>
            <a:ext cx="482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Johnson, Donald B., </a:t>
            </a:r>
            <a:r>
              <a:rPr lang="de-DE" sz="1400" dirty="0" err="1">
                <a:solidFill>
                  <a:srgbClr val="0000FF"/>
                </a:solidFill>
              </a:rPr>
              <a:t>Efficient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algorithms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for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shortest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paths</a:t>
            </a:r>
            <a:r>
              <a:rPr lang="de-DE" sz="1400" dirty="0">
                <a:solidFill>
                  <a:srgbClr val="0000FF"/>
                </a:solidFill>
              </a:rPr>
              <a:t> in </a:t>
            </a:r>
            <a:r>
              <a:rPr lang="de-DE" sz="1400" dirty="0" err="1">
                <a:solidFill>
                  <a:srgbClr val="0000FF"/>
                </a:solidFill>
              </a:rPr>
              <a:t>sparse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networks</a:t>
            </a:r>
            <a:r>
              <a:rPr lang="de-DE" sz="1400" dirty="0">
                <a:solidFill>
                  <a:srgbClr val="0000FF"/>
                </a:solidFill>
              </a:rPr>
              <a:t>, Journal of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ACM 24 (1): pp. 1–13, </a:t>
            </a:r>
            <a:r>
              <a:rPr lang="de-DE" sz="1400" b="1" dirty="0">
                <a:solidFill>
                  <a:srgbClr val="FF0000"/>
                </a:solidFill>
              </a:rPr>
              <a:t>1977</a:t>
            </a:r>
          </a:p>
        </p:txBody>
      </p:sp>
    </p:spTree>
    <p:extLst>
      <p:ext uri="{BB962C8B-B14F-4D97-AF65-F5344CB8AC3E}">
        <p14:creationId xmlns:p14="http://schemas.microsoft.com/office/powerpoint/2010/main" val="362806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33BB8-8B1E-6842-B0C6-B7BD252FA421}" type="slidenum">
              <a:rPr lang="de-DE"/>
              <a:pPr/>
              <a:t>17</a:t>
            </a:fld>
            <a:endParaRPr lang="de-DE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Naive Erhöhung?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Naive Umwandlung negativer Kantenkosten durch Addition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c := - min ( { 0 } ∪ { c(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|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∈ E, c(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&lt; 0 } ) </a:t>
            </a:r>
            <a:r>
              <a:rPr lang="de-DE" dirty="0"/>
              <a:t>geht im Allgemeinen schief</a:t>
            </a:r>
          </a:p>
          <a:p>
            <a:r>
              <a:rPr lang="de-DE" dirty="0">
                <a:solidFill>
                  <a:schemeClr val="accent2"/>
                </a:solidFill>
              </a:rPr>
              <a:t>Gegenbeispiel</a:t>
            </a:r>
            <a:r>
              <a:rPr lang="de-DE" dirty="0"/>
              <a:t> zur Erhöhung um Wert </a:t>
            </a:r>
            <a:r>
              <a:rPr lang="de-DE" dirty="0">
                <a:solidFill>
                  <a:schemeClr val="hlink"/>
                </a:solidFill>
              </a:rPr>
              <a:t>c</a:t>
            </a:r>
            <a:r>
              <a:rPr lang="de-DE" dirty="0"/>
              <a:t>:</a:t>
            </a:r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1908175" y="3142456"/>
            <a:ext cx="110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Vorher</a:t>
            </a:r>
          </a:p>
        </p:txBody>
      </p:sp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5003800" y="3142456"/>
            <a:ext cx="2566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Kosten +1 überall</a:t>
            </a:r>
          </a:p>
        </p:txBody>
      </p:sp>
      <p:sp>
        <p:nvSpPr>
          <p:cNvPr id="438278" name="Oval 6"/>
          <p:cNvSpPr>
            <a:spLocks noChangeArrowheads="1"/>
          </p:cNvSpPr>
          <p:nvPr/>
        </p:nvSpPr>
        <p:spPr bwMode="auto">
          <a:xfrm>
            <a:off x="1187450" y="4510881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38279" name="Oval 7"/>
          <p:cNvSpPr>
            <a:spLocks noChangeArrowheads="1"/>
          </p:cNvSpPr>
          <p:nvPr/>
        </p:nvSpPr>
        <p:spPr bwMode="auto">
          <a:xfrm>
            <a:off x="2266950" y="3861594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v</a:t>
            </a:r>
          </a:p>
        </p:txBody>
      </p:sp>
      <p:sp>
        <p:nvSpPr>
          <p:cNvPr id="438280" name="Oval 8"/>
          <p:cNvSpPr>
            <a:spLocks noChangeArrowheads="1"/>
          </p:cNvSpPr>
          <p:nvPr/>
        </p:nvSpPr>
        <p:spPr bwMode="auto">
          <a:xfrm>
            <a:off x="3275013" y="451088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8281" name="Oval 9"/>
          <p:cNvSpPr>
            <a:spLocks noChangeArrowheads="1"/>
          </p:cNvSpPr>
          <p:nvPr/>
        </p:nvSpPr>
        <p:spPr bwMode="auto">
          <a:xfrm>
            <a:off x="2195513" y="523001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8282" name="Line 10"/>
          <p:cNvSpPr>
            <a:spLocks noChangeShapeType="1"/>
          </p:cNvSpPr>
          <p:nvPr/>
        </p:nvSpPr>
        <p:spPr bwMode="auto">
          <a:xfrm flipV="1">
            <a:off x="1619250" y="4221956"/>
            <a:ext cx="6477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83" name="Line 11"/>
          <p:cNvSpPr>
            <a:spLocks noChangeShapeType="1"/>
          </p:cNvSpPr>
          <p:nvPr/>
        </p:nvSpPr>
        <p:spPr bwMode="auto">
          <a:xfrm>
            <a:off x="1619250" y="4942681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84" name="Line 12"/>
          <p:cNvSpPr>
            <a:spLocks noChangeShapeType="1"/>
          </p:cNvSpPr>
          <p:nvPr/>
        </p:nvSpPr>
        <p:spPr bwMode="auto">
          <a:xfrm flipV="1">
            <a:off x="2700338" y="4942681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85" name="Line 13"/>
          <p:cNvSpPr>
            <a:spLocks noChangeShapeType="1"/>
          </p:cNvSpPr>
          <p:nvPr/>
        </p:nvSpPr>
        <p:spPr bwMode="auto">
          <a:xfrm flipH="1" flipV="1">
            <a:off x="2771775" y="4221956"/>
            <a:ext cx="576263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86" name="Text Box 14"/>
          <p:cNvSpPr txBox="1">
            <a:spLocks noChangeArrowheads="1"/>
          </p:cNvSpPr>
          <p:nvPr/>
        </p:nvSpPr>
        <p:spPr bwMode="auto">
          <a:xfrm>
            <a:off x="1527175" y="517763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38287" name="Text Box 15"/>
          <p:cNvSpPr txBox="1">
            <a:spLocks noChangeArrowheads="1"/>
          </p:cNvSpPr>
          <p:nvPr/>
        </p:nvSpPr>
        <p:spPr bwMode="auto">
          <a:xfrm>
            <a:off x="3059113" y="5158581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38288" name="Text Box 16"/>
          <p:cNvSpPr txBox="1">
            <a:spLocks noChangeArrowheads="1"/>
          </p:cNvSpPr>
          <p:nvPr/>
        </p:nvSpPr>
        <p:spPr bwMode="auto">
          <a:xfrm>
            <a:off x="3059113" y="393461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38289" name="Text Box 17"/>
          <p:cNvSpPr txBox="1">
            <a:spLocks noChangeArrowheads="1"/>
          </p:cNvSpPr>
          <p:nvPr/>
        </p:nvSpPr>
        <p:spPr bwMode="auto">
          <a:xfrm>
            <a:off x="1763713" y="38615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38290" name="Oval 18"/>
          <p:cNvSpPr>
            <a:spLocks noChangeArrowheads="1"/>
          </p:cNvSpPr>
          <p:nvPr/>
        </p:nvSpPr>
        <p:spPr bwMode="auto">
          <a:xfrm>
            <a:off x="4932363" y="451088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38291" name="Oval 19"/>
          <p:cNvSpPr>
            <a:spLocks noChangeArrowheads="1"/>
          </p:cNvSpPr>
          <p:nvPr/>
        </p:nvSpPr>
        <p:spPr bwMode="auto">
          <a:xfrm>
            <a:off x="6011863" y="386159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v</a:t>
            </a:r>
          </a:p>
        </p:txBody>
      </p:sp>
      <p:sp>
        <p:nvSpPr>
          <p:cNvPr id="438292" name="Oval 20"/>
          <p:cNvSpPr>
            <a:spLocks noChangeArrowheads="1"/>
          </p:cNvSpPr>
          <p:nvPr/>
        </p:nvSpPr>
        <p:spPr bwMode="auto">
          <a:xfrm>
            <a:off x="7019925" y="4510881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8293" name="Oval 21"/>
          <p:cNvSpPr>
            <a:spLocks noChangeArrowheads="1"/>
          </p:cNvSpPr>
          <p:nvPr/>
        </p:nvSpPr>
        <p:spPr bwMode="auto">
          <a:xfrm>
            <a:off x="5940425" y="5230019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8294" name="Line 22"/>
          <p:cNvSpPr>
            <a:spLocks noChangeShapeType="1"/>
          </p:cNvSpPr>
          <p:nvPr/>
        </p:nvSpPr>
        <p:spPr bwMode="auto">
          <a:xfrm flipV="1">
            <a:off x="5364163" y="4221956"/>
            <a:ext cx="6477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95" name="Line 23"/>
          <p:cNvSpPr>
            <a:spLocks noChangeShapeType="1"/>
          </p:cNvSpPr>
          <p:nvPr/>
        </p:nvSpPr>
        <p:spPr bwMode="auto">
          <a:xfrm>
            <a:off x="5364163" y="4942681"/>
            <a:ext cx="5762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96" name="Line 24"/>
          <p:cNvSpPr>
            <a:spLocks noChangeShapeType="1"/>
          </p:cNvSpPr>
          <p:nvPr/>
        </p:nvSpPr>
        <p:spPr bwMode="auto">
          <a:xfrm flipV="1">
            <a:off x="6445250" y="4942681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97" name="Line 25"/>
          <p:cNvSpPr>
            <a:spLocks noChangeShapeType="1"/>
          </p:cNvSpPr>
          <p:nvPr/>
        </p:nvSpPr>
        <p:spPr bwMode="auto">
          <a:xfrm flipH="1" flipV="1">
            <a:off x="6516688" y="4221956"/>
            <a:ext cx="576262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298" name="Text Box 26"/>
          <p:cNvSpPr txBox="1">
            <a:spLocks noChangeArrowheads="1"/>
          </p:cNvSpPr>
          <p:nvPr/>
        </p:nvSpPr>
        <p:spPr bwMode="auto">
          <a:xfrm>
            <a:off x="5272088" y="517763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38299" name="Text Box 27"/>
          <p:cNvSpPr txBox="1">
            <a:spLocks noChangeArrowheads="1"/>
          </p:cNvSpPr>
          <p:nvPr/>
        </p:nvSpPr>
        <p:spPr bwMode="auto">
          <a:xfrm>
            <a:off x="6804025" y="515858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438300" name="Text Box 28"/>
          <p:cNvSpPr txBox="1">
            <a:spLocks noChangeArrowheads="1"/>
          </p:cNvSpPr>
          <p:nvPr/>
        </p:nvSpPr>
        <p:spPr bwMode="auto">
          <a:xfrm>
            <a:off x="6804025" y="393461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38301" name="Text Box 29"/>
          <p:cNvSpPr txBox="1">
            <a:spLocks noChangeArrowheads="1"/>
          </p:cNvSpPr>
          <p:nvPr/>
        </p:nvSpPr>
        <p:spPr bwMode="auto">
          <a:xfrm>
            <a:off x="5508625" y="38615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38302" name="Line 30"/>
          <p:cNvSpPr>
            <a:spLocks noChangeShapeType="1"/>
          </p:cNvSpPr>
          <p:nvPr/>
        </p:nvSpPr>
        <p:spPr bwMode="auto">
          <a:xfrm>
            <a:off x="2698750" y="6021388"/>
            <a:ext cx="7921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8303" name="Text Box 31"/>
          <p:cNvSpPr txBox="1">
            <a:spLocks noChangeArrowheads="1"/>
          </p:cNvSpPr>
          <p:nvPr/>
        </p:nvSpPr>
        <p:spPr bwMode="auto">
          <a:xfrm>
            <a:off x="3563938" y="5805488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: kürzester Weg</a:t>
            </a:r>
          </a:p>
        </p:txBody>
      </p:sp>
    </p:spTree>
    <p:extLst>
      <p:ext uri="{BB962C8B-B14F-4D97-AF65-F5344CB8AC3E}">
        <p14:creationId xmlns:p14="http://schemas.microsoft.com/office/powerpoint/2010/main" val="62903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382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382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382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382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38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382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382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82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A9F0-9F33-F44C-A510-6FFB69DDE5D8}" type="slidenum">
              <a:rPr lang="de-DE"/>
              <a:pPr/>
              <a:t>18</a:t>
            </a:fld>
            <a:endParaRPr lang="de-DE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Neuer Ansatz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:V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ℝ</a:t>
            </a:r>
            <a:r>
              <a:rPr lang="de-DE" dirty="0"/>
              <a:t> eine Funktion, die jedem Knoten ein </a:t>
            </a:r>
            <a:r>
              <a:rPr lang="de-DE" dirty="0">
                <a:solidFill>
                  <a:srgbClr val="FF0000"/>
                </a:solidFill>
              </a:rPr>
              <a:t>Potenzial</a:t>
            </a:r>
            <a:r>
              <a:rPr lang="de-DE" dirty="0"/>
              <a:t> zuweist.</a:t>
            </a:r>
          </a:p>
          <a:p>
            <a:r>
              <a:rPr lang="de-DE" dirty="0"/>
              <a:t>Die </a:t>
            </a:r>
            <a:r>
              <a:rPr lang="de-DE" dirty="0">
                <a:solidFill>
                  <a:srgbClr val="FF0000"/>
                </a:solidFill>
              </a:rPr>
              <a:t>reduzierten Kosten</a:t>
            </a:r>
            <a:r>
              <a:rPr lang="de-DE" dirty="0"/>
              <a:t> von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=(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sind:</a:t>
            </a:r>
            <a:br>
              <a:rPr lang="de-DE" dirty="0"/>
            </a:br>
            <a:r>
              <a:rPr lang="de-DE" dirty="0"/>
              <a:t>          </a:t>
            </a:r>
            <a:r>
              <a:rPr lang="de-DE" dirty="0" err="1">
                <a:solidFill>
                  <a:schemeClr val="hlink"/>
                </a:solidFill>
              </a:rPr>
              <a:t>r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 :=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(v) + c(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 -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</a:t>
            </a:r>
          </a:p>
          <a:p>
            <a:r>
              <a:rPr lang="de-DE" dirty="0"/>
              <a:t>Kantenkosten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de-DE" dirty="0"/>
              <a:t> und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de-DE" dirty="0"/>
              <a:t> in offensichtlicher Weise </a:t>
            </a:r>
            <a:br>
              <a:rPr lang="de-DE" dirty="0"/>
            </a:br>
            <a:r>
              <a:rPr lang="de-DE" dirty="0"/>
              <a:t>auf Wegekosten erweiterbar</a:t>
            </a:r>
          </a:p>
          <a:p>
            <a:endParaRPr lang="de-DE" dirty="0"/>
          </a:p>
          <a:p>
            <a:pPr>
              <a:buNone/>
            </a:pP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:</a:t>
            </a:r>
            <a:r>
              <a:rPr lang="de-DE" sz="2800" dirty="0"/>
              <a:t> Seien </a:t>
            </a:r>
            <a:r>
              <a:rPr lang="de-DE" sz="2800" dirty="0">
                <a:solidFill>
                  <a:schemeClr val="hlink"/>
                </a:solidFill>
              </a:rPr>
              <a:t>p</a:t>
            </a:r>
            <a:r>
              <a:rPr lang="de-DE" sz="2800" dirty="0"/>
              <a:t> und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Wege in </a:t>
            </a:r>
            <a:r>
              <a:rPr lang="de-DE" sz="2800" dirty="0">
                <a:solidFill>
                  <a:schemeClr val="hlink"/>
                </a:solidFill>
              </a:rPr>
              <a:t>G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800" dirty="0"/>
              <a:t> bis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800" dirty="0"/>
              <a:t>. Dann gilt für jedes Potenzial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 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(p)&lt;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genau dann wenn </a:t>
            </a:r>
            <a:r>
              <a:rPr lang="de-DE" sz="2800" dirty="0">
                <a:solidFill>
                  <a:schemeClr val="hlink"/>
                </a:solidFill>
              </a:rPr>
              <a:t>c(p)&lt;c(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).</a:t>
            </a:r>
          </a:p>
          <a:p>
            <a:pPr>
              <a:buFontTx/>
              <a:buNone/>
            </a:pPr>
            <a:endParaRPr lang="de-DE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2743-F440-7849-9726-36491F720FDC}" type="slidenum">
              <a:rPr lang="de-DE"/>
              <a:pPr/>
              <a:t>19</a:t>
            </a:fld>
            <a:endParaRPr lang="de-DE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 :</a:t>
            </a:r>
            <a:r>
              <a:rPr lang="de-DE" sz="2800" dirty="0"/>
              <a:t> Seien </a:t>
            </a:r>
            <a:r>
              <a:rPr lang="de-DE" sz="2800" dirty="0">
                <a:solidFill>
                  <a:schemeClr val="hlink"/>
                </a:solidFill>
              </a:rPr>
              <a:t>p</a:t>
            </a:r>
            <a:r>
              <a:rPr lang="de-DE" sz="2800" dirty="0"/>
              <a:t> und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Wege in </a:t>
            </a:r>
            <a:r>
              <a:rPr lang="de-DE" sz="2800" dirty="0">
                <a:solidFill>
                  <a:schemeClr val="hlink"/>
                </a:solidFill>
              </a:rPr>
              <a:t>G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800" dirty="0"/>
              <a:t> bis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800" dirty="0"/>
              <a:t>. Dann gilt für jedes Potenzial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 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(p)&lt;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genau dann, wenn </a:t>
            </a:r>
            <a:r>
              <a:rPr lang="de-DE" sz="2800" dirty="0">
                <a:solidFill>
                  <a:schemeClr val="hlink"/>
                </a:solidFill>
              </a:rPr>
              <a:t>c(p)&lt;c(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8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Beweis:</a:t>
            </a:r>
            <a:r>
              <a:rPr lang="de-DE" sz="2800" dirty="0"/>
              <a:t> Sei </a:t>
            </a:r>
            <a:r>
              <a:rPr lang="de-DE" sz="2800" dirty="0">
                <a:solidFill>
                  <a:schemeClr val="hlink"/>
                </a:solidFill>
              </a:rPr>
              <a:t>p=(v</a:t>
            </a:r>
            <a:r>
              <a:rPr lang="de-DE" sz="2800" baseline="-25000" dirty="0">
                <a:solidFill>
                  <a:schemeClr val="hlink"/>
                </a:solidFill>
              </a:rPr>
              <a:t>1</a:t>
            </a:r>
            <a:r>
              <a:rPr lang="de-DE" sz="2800" dirty="0">
                <a:solidFill>
                  <a:schemeClr val="hlink"/>
                </a:solidFill>
              </a:rPr>
              <a:t>,…,</a:t>
            </a:r>
            <a:r>
              <a:rPr lang="de-DE" sz="2800" dirty="0" err="1">
                <a:solidFill>
                  <a:schemeClr val="hlink"/>
                </a:solidFill>
              </a:rPr>
              <a:t>v</a:t>
            </a:r>
            <a:r>
              <a:rPr lang="de-DE" sz="2800" baseline="-250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ein beliebiger Weg und </a:t>
            </a:r>
            <a:r>
              <a:rPr lang="de-DE" sz="2800" dirty="0">
                <a:solidFill>
                  <a:schemeClr val="hlink"/>
                </a:solidFill>
              </a:rPr>
              <a:t>e</a:t>
            </a:r>
            <a:r>
              <a:rPr lang="de-DE" sz="2800" baseline="-25000" dirty="0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=(v</a:t>
            </a:r>
            <a:r>
              <a:rPr lang="de-DE" sz="2800" baseline="-25000" dirty="0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,v</a:t>
            </a:r>
            <a:r>
              <a:rPr lang="de-DE" sz="2800" baseline="-25000" dirty="0">
                <a:solidFill>
                  <a:schemeClr val="hlink"/>
                </a:solidFill>
              </a:rPr>
              <a:t>i+1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für alle </a:t>
            </a:r>
            <a:r>
              <a:rPr lang="de-DE" sz="2800" dirty="0">
                <a:solidFill>
                  <a:schemeClr val="hlink"/>
                </a:solidFill>
              </a:rPr>
              <a:t>i. </a:t>
            </a:r>
            <a:r>
              <a:rPr lang="de-DE" sz="2800" dirty="0"/>
              <a:t>Es gilt:</a:t>
            </a: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(p)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de-DE" sz="2800" baseline="-25000" dirty="0">
                <a:solidFill>
                  <a:schemeClr val="hlink"/>
                </a:solidFill>
                <a:sym typeface="Symbol" charset="0"/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        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de-DE" sz="2800" baseline="-25000" dirty="0">
                <a:solidFill>
                  <a:schemeClr val="hlink"/>
                </a:solidFill>
                <a:sym typeface="Symbol" charset="0"/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 (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</a:t>
            </a:r>
            <a:r>
              <a:rPr lang="de-DE" sz="2800" baseline="-25000" dirty="0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) + c(e</a:t>
            </a:r>
            <a:r>
              <a:rPr lang="de-DE" sz="2800" baseline="-25000" dirty="0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) -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</a:t>
            </a:r>
            <a:r>
              <a:rPr lang="de-DE" sz="2800" baseline="-25000" dirty="0">
                <a:solidFill>
                  <a:schemeClr val="hlink"/>
                </a:solidFill>
              </a:rPr>
              <a:t>i+1</a:t>
            </a:r>
            <a:r>
              <a:rPr lang="de-DE" sz="2800" dirty="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        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</a:t>
            </a:r>
            <a:r>
              <a:rPr lang="de-DE" sz="2800" baseline="-25000" dirty="0">
                <a:solidFill>
                  <a:schemeClr val="hlink"/>
                </a:solidFill>
              </a:rPr>
              <a:t>1</a:t>
            </a:r>
            <a:r>
              <a:rPr lang="de-DE" sz="2800" dirty="0">
                <a:solidFill>
                  <a:schemeClr val="hlink"/>
                </a:solidFill>
              </a:rPr>
              <a:t>) + c(p) -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</a:t>
            </a:r>
            <a:r>
              <a:rPr lang="de-DE" sz="2800" baseline="-250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0988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7,8,9)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 marL="0" indent="0">
              <a:buNone/>
              <a:defRPr/>
            </a:pPr>
            <a:r>
              <a:rPr lang="de-DE" sz="2000" dirty="0"/>
              <a:t>Es wurden Veränderungen vorgenommen, und Fehler sind uns anzulasten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E4E-5055-CD4A-B2A9-CD3284B6C7F9}" type="slidenum">
              <a:rPr lang="de-DE"/>
              <a:pPr/>
              <a:t>20</a:t>
            </a:fld>
            <a:endParaRPr lang="de-DE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:</a:t>
            </a:r>
            <a:r>
              <a:rPr lang="de-DE" sz="2800" dirty="0"/>
              <a:t> Angenommen, </a:t>
            </a:r>
            <a:r>
              <a:rPr lang="de-DE" sz="2800" dirty="0">
                <a:solidFill>
                  <a:schemeClr val="hlink"/>
                </a:solidFill>
              </a:rPr>
              <a:t>G</a:t>
            </a:r>
            <a:r>
              <a:rPr lang="de-DE" sz="2800" dirty="0"/>
              <a:t> habe keine negativen Kreise und alle Knoten können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erreicht werden. Sei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(v)=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für alle</a:t>
            </a:r>
            <a:r>
              <a:rPr lang="de-DE" sz="2800" dirty="0">
                <a:solidFill>
                  <a:schemeClr val="hlink"/>
                </a:solidFill>
              </a:rPr>
              <a:t> v</a:t>
            </a:r>
            <a:r>
              <a:rPr lang="de-DE" sz="2800" dirty="0"/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V</a:t>
            </a:r>
            <a:r>
              <a:rPr lang="de-DE" sz="2800" dirty="0"/>
              <a:t>. </a:t>
            </a:r>
            <a:br>
              <a:rPr lang="de-DE" sz="2800" dirty="0"/>
            </a:br>
            <a:r>
              <a:rPr lang="de-DE" sz="2800" dirty="0"/>
              <a:t>Mit diesem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/>
              <a:t> ist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(v) + 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-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</a:t>
            </a:r>
            <a:r>
              <a:rPr lang="en-US" sz="2000" dirty="0">
                <a:solidFill>
                  <a:schemeClr val="hlink"/>
                </a:solidFill>
                <a:latin typeface="msam6" charset="0"/>
              </a:rPr>
              <a:t>≥ </a:t>
            </a:r>
            <a:r>
              <a:rPr lang="de-DE" sz="2800" dirty="0">
                <a:solidFill>
                  <a:schemeClr val="hlink"/>
                </a:solidFill>
              </a:rPr>
              <a:t>0</a:t>
            </a:r>
            <a:r>
              <a:rPr lang="de-DE" sz="2800" dirty="0"/>
              <a:t> </a:t>
            </a:r>
            <a:br>
              <a:rPr lang="de-DE" sz="2800" dirty="0"/>
            </a:br>
            <a:r>
              <a:rPr lang="de-DE" sz="2800" dirty="0"/>
              <a:t>für alle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= (v,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 ∈</a:t>
            </a:r>
            <a:r>
              <a:rPr lang="de-DE" sz="2800" dirty="0">
                <a:solidFill>
                  <a:schemeClr val="hlink"/>
                </a:solidFill>
              </a:rPr>
              <a:t> E</a:t>
            </a:r>
            <a:r>
              <a:rPr lang="de-DE" sz="2800" dirty="0"/>
              <a:t>.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Beweis:</a:t>
            </a:r>
          </a:p>
          <a:p>
            <a:r>
              <a:rPr lang="de-DE" sz="2800" dirty="0"/>
              <a:t>Nach Annahme ist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ℝ</a:t>
            </a:r>
            <a:r>
              <a:rPr lang="de-DE" sz="2800" dirty="0"/>
              <a:t> für alle</a:t>
            </a:r>
            <a:r>
              <a:rPr lang="de-DE" sz="2800" dirty="0">
                <a:solidFill>
                  <a:schemeClr val="hlink"/>
                </a:solidFill>
              </a:rPr>
              <a:t> v</a:t>
            </a:r>
          </a:p>
          <a:p>
            <a:r>
              <a:rPr lang="de-DE" sz="2800" dirty="0"/>
              <a:t>Wir wissen: Für jede Kante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ist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)+c(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s,w</a:t>
            </a:r>
            <a:r>
              <a:rPr lang="de-DE" sz="2800" dirty="0">
                <a:solidFill>
                  <a:schemeClr val="hlink"/>
                </a:solidFill>
              </a:rPr>
              <a:t>)         </a:t>
            </a:r>
            <a:r>
              <a:rPr lang="de-DE" sz="2800" dirty="0"/>
              <a:t>(wg. </a:t>
            </a:r>
            <a:r>
              <a:rPr lang="de-DE" sz="2800" dirty="0" err="1"/>
              <a:t>Minimalität</a:t>
            </a:r>
            <a:r>
              <a:rPr lang="de-DE" sz="2800" dirty="0"/>
              <a:t> von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/>
              <a:t>)</a:t>
            </a:r>
            <a:endParaRPr lang="de-DE" sz="2800" dirty="0">
              <a:solidFill>
                <a:schemeClr val="hlink"/>
              </a:solidFill>
            </a:endParaRPr>
          </a:p>
          <a:p>
            <a:r>
              <a:rPr lang="de-DE" sz="2800" dirty="0"/>
              <a:t>Also ist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 + 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-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s,w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≥ </a:t>
            </a:r>
            <a:r>
              <a:rPr lang="de-DE" sz="2800" dirty="0">
                <a:solidFill>
                  <a:schemeClr val="hlink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40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8E26-3034-D64A-8AB6-041C3F0C14F1}" type="slidenum">
              <a:rPr lang="de-DE"/>
              <a:pPr/>
              <a:t>21</a:t>
            </a:fld>
            <a:endParaRPr lang="de-DE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Füge </a:t>
            </a:r>
            <a:r>
              <a:rPr lang="de-DE" sz="2800" dirty="0">
                <a:solidFill>
                  <a:srgbClr val="FF0000"/>
                </a:solidFill>
              </a:rPr>
              <a:t>neuen</a:t>
            </a:r>
            <a:r>
              <a:rPr lang="de-DE" sz="2800" dirty="0"/>
              <a:t> Knoten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und Kanten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für alle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hinzu mit </a:t>
            </a:r>
            <a:r>
              <a:rPr lang="de-DE" sz="2800" dirty="0">
                <a:solidFill>
                  <a:schemeClr val="hlink"/>
                </a:solidFill>
              </a:rPr>
              <a:t>c(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)=0 </a:t>
            </a:r>
            <a:r>
              <a:rPr lang="de-DE" sz="2800" dirty="0">
                <a:solidFill>
                  <a:srgbClr val="FF0000"/>
                </a:solidFill>
              </a:rPr>
              <a:t>(alle erreichbar!)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Berechne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nach </a:t>
            </a:r>
            <a:r>
              <a:rPr lang="de-DE" sz="2800" dirty="0" err="1">
                <a:solidFill>
                  <a:schemeClr val="accent2"/>
                </a:solidFill>
              </a:rPr>
              <a:t>Bellman</a:t>
            </a:r>
            <a:r>
              <a:rPr lang="de-DE" sz="2800" dirty="0">
                <a:solidFill>
                  <a:schemeClr val="accent2"/>
                </a:solidFill>
              </a:rPr>
              <a:t>-Ford </a:t>
            </a:r>
            <a:r>
              <a:rPr lang="de-DE" sz="2800" dirty="0"/>
              <a:t>und setze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(v):=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für alle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Berechne die reduzierten Kosten für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= (v,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:=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(v) + 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-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Berechne für alle Knoten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die Distanzen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mittels </a:t>
            </a:r>
            <a:r>
              <a:rPr lang="de-DE" sz="2800" dirty="0">
                <a:solidFill>
                  <a:schemeClr val="accent2"/>
                </a:solidFill>
              </a:rPr>
              <a:t>Dijkstra Algorithmus</a:t>
            </a:r>
            <a:r>
              <a:rPr lang="de-DE" sz="2800" dirty="0"/>
              <a:t> mit reduzierten Kosten auf Graph </a:t>
            </a:r>
            <a:r>
              <a:rPr lang="de-DE" sz="2800" dirty="0">
                <a:solidFill>
                  <a:srgbClr val="FF0000"/>
                </a:solidFill>
              </a:rPr>
              <a:t>ohne Knoten 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Berechne korrekte Distanzen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durch </a:t>
            </a:r>
            <a:b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</a:b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)+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 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 𝜙</a:t>
            </a:r>
            <a:r>
              <a:rPr lang="de-DE" sz="2800" dirty="0">
                <a:solidFill>
                  <a:schemeClr val="hlink"/>
                </a:solidFill>
              </a:rPr>
              <a:t>(v)</a:t>
            </a: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>
            <a:off x="7236296" y="3861048"/>
            <a:ext cx="144463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21212" y="5476754"/>
            <a:ext cx="144463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41F1-E5B0-CD44-B264-FAB3AB2F3D19}" type="slidenum">
              <a:rPr lang="de-DE"/>
              <a:pPr/>
              <a:t>22</a:t>
            </a:fld>
            <a:endParaRPr lang="de-DE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Pairs Shortest Paths</a:t>
            </a:r>
          </a:p>
        </p:txBody>
      </p:sp>
      <p:sp>
        <p:nvSpPr>
          <p:cNvPr id="455685" name="Oval 5"/>
          <p:cNvSpPr>
            <a:spLocks noChangeArrowheads="1"/>
          </p:cNvSpPr>
          <p:nvPr/>
        </p:nvSpPr>
        <p:spPr bwMode="auto">
          <a:xfrm>
            <a:off x="1692275" y="3717925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2771775" y="306863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3779838" y="37179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2700338" y="44370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55689" name="Line 9"/>
          <p:cNvSpPr>
            <a:spLocks noChangeShapeType="1"/>
          </p:cNvSpPr>
          <p:nvPr/>
        </p:nvSpPr>
        <p:spPr bwMode="auto">
          <a:xfrm flipV="1">
            <a:off x="2124075" y="3429000"/>
            <a:ext cx="6477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690" name="Line 10"/>
          <p:cNvSpPr>
            <a:spLocks noChangeShapeType="1"/>
          </p:cNvSpPr>
          <p:nvPr/>
        </p:nvSpPr>
        <p:spPr bwMode="auto">
          <a:xfrm>
            <a:off x="2124075" y="4149725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691" name="Line 11"/>
          <p:cNvSpPr>
            <a:spLocks noChangeShapeType="1"/>
          </p:cNvSpPr>
          <p:nvPr/>
        </p:nvSpPr>
        <p:spPr bwMode="auto">
          <a:xfrm flipV="1">
            <a:off x="3205163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692" name="Line 12"/>
          <p:cNvSpPr>
            <a:spLocks noChangeShapeType="1"/>
          </p:cNvSpPr>
          <p:nvPr/>
        </p:nvSpPr>
        <p:spPr bwMode="auto">
          <a:xfrm flipH="1" flipV="1">
            <a:off x="3276600" y="3429000"/>
            <a:ext cx="576263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693" name="Text Box 13"/>
          <p:cNvSpPr txBox="1">
            <a:spLocks noChangeArrowheads="1"/>
          </p:cNvSpPr>
          <p:nvPr/>
        </p:nvSpPr>
        <p:spPr bwMode="auto">
          <a:xfrm>
            <a:off x="2032000" y="43846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5694" name="Text Box 14"/>
          <p:cNvSpPr txBox="1">
            <a:spLocks noChangeArrowheads="1"/>
          </p:cNvSpPr>
          <p:nvPr/>
        </p:nvSpPr>
        <p:spPr bwMode="auto">
          <a:xfrm>
            <a:off x="3563938" y="43656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55695" name="Text Box 15"/>
          <p:cNvSpPr txBox="1">
            <a:spLocks noChangeArrowheads="1"/>
          </p:cNvSpPr>
          <p:nvPr/>
        </p:nvSpPr>
        <p:spPr bwMode="auto">
          <a:xfrm>
            <a:off x="3563938" y="3141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5696" name="Text Box 16"/>
          <p:cNvSpPr txBox="1">
            <a:spLocks noChangeArrowheads="1"/>
          </p:cNvSpPr>
          <p:nvPr/>
        </p:nvSpPr>
        <p:spPr bwMode="auto">
          <a:xfrm>
            <a:off x="2268538" y="3068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5697" name="Oval 17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55698" name="Oval 18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5699" name="Oval 19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55700" name="Oval 20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5707" name="Freeform 27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708" name="Freeform 28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709" name="Freeform 29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710" name="Freeform 30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711" name="Text Box 31"/>
          <p:cNvSpPr txBox="1">
            <a:spLocks noChangeArrowheads="1"/>
          </p:cNvSpPr>
          <p:nvPr/>
        </p:nvSpPr>
        <p:spPr bwMode="auto">
          <a:xfrm>
            <a:off x="2195513" y="1844675"/>
            <a:ext cx="1719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/>
              <a:t>Beispiel:</a:t>
            </a:r>
          </a:p>
        </p:txBody>
      </p:sp>
      <p:sp>
        <p:nvSpPr>
          <p:cNvPr id="455712" name="Line 32"/>
          <p:cNvSpPr>
            <a:spLocks noChangeShapeType="1"/>
          </p:cNvSpPr>
          <p:nvPr/>
        </p:nvSpPr>
        <p:spPr bwMode="auto">
          <a:xfrm>
            <a:off x="4859338" y="3933825"/>
            <a:ext cx="10810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713" name="Text Box 33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5714" name="Text Box 34"/>
          <p:cNvSpPr txBox="1">
            <a:spLocks noChangeArrowheads="1"/>
          </p:cNvSpPr>
          <p:nvPr/>
        </p:nvSpPr>
        <p:spPr bwMode="auto">
          <a:xfrm>
            <a:off x="8027988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5715" name="Text Box 35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5716" name="Text Box 36"/>
          <p:cNvSpPr txBox="1">
            <a:spLocks noChangeArrowheads="1"/>
          </p:cNvSpPr>
          <p:nvPr/>
        </p:nvSpPr>
        <p:spPr bwMode="auto">
          <a:xfrm>
            <a:off x="7956550" y="47974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21799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4546-E329-284C-9EC2-0200A32E2967}" type="slidenum">
              <a:rPr lang="de-DE"/>
              <a:pPr/>
              <a:t>23</a:t>
            </a:fld>
            <a:endParaRPr lang="de-DE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Pairs Shortest Paths</a:t>
            </a:r>
          </a:p>
        </p:txBody>
      </p:sp>
      <p:sp>
        <p:nvSpPr>
          <p:cNvPr id="456709" name="Oval 5"/>
          <p:cNvSpPr>
            <a:spLocks noChangeArrowheads="1"/>
          </p:cNvSpPr>
          <p:nvPr/>
        </p:nvSpPr>
        <p:spPr bwMode="auto">
          <a:xfrm>
            <a:off x="3635375" y="350043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56719" name="Oval 15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56720" name="Oval 16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6721" name="Oval 17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56722" name="Oval 18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6723" name="Freeform 19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4" name="Freeform 20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5" name="Freeform 21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6" name="Freeform 22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7" name="Text Box 23"/>
          <p:cNvSpPr txBox="1">
            <a:spLocks noChangeArrowheads="1"/>
          </p:cNvSpPr>
          <p:nvPr/>
        </p:nvSpPr>
        <p:spPr bwMode="auto">
          <a:xfrm>
            <a:off x="667373" y="1628775"/>
            <a:ext cx="476284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dirty="0" err="1"/>
              <a:t>Schritt</a:t>
            </a:r>
            <a:r>
              <a:rPr lang="en-US" sz="3200" dirty="0"/>
              <a:t> 1: </a:t>
            </a:r>
            <a:r>
              <a:rPr lang="en-US" sz="3200" dirty="0" err="1"/>
              <a:t>Künstliche</a:t>
            </a:r>
            <a:r>
              <a:rPr lang="en-US" sz="3200" dirty="0"/>
              <a:t> </a:t>
            </a:r>
            <a:r>
              <a:rPr lang="en-US" sz="3200" dirty="0" err="1"/>
              <a:t>Quelle</a:t>
            </a:r>
            <a:endParaRPr lang="en-US" sz="3200" dirty="0"/>
          </a:p>
        </p:txBody>
      </p:sp>
      <p:sp>
        <p:nvSpPr>
          <p:cNvPr id="456729" name="Text Box 25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6730" name="Text Box 26"/>
          <p:cNvSpPr txBox="1">
            <a:spLocks noChangeArrowheads="1"/>
          </p:cNvSpPr>
          <p:nvPr/>
        </p:nvSpPr>
        <p:spPr bwMode="auto">
          <a:xfrm>
            <a:off x="8027988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6731" name="Text Box 27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6732" name="Text Box 28"/>
          <p:cNvSpPr txBox="1">
            <a:spLocks noChangeArrowheads="1"/>
          </p:cNvSpPr>
          <p:nvPr/>
        </p:nvSpPr>
        <p:spPr bwMode="auto">
          <a:xfrm>
            <a:off x="7956550" y="47974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56733" name="Line 29"/>
          <p:cNvSpPr>
            <a:spLocks noChangeShapeType="1"/>
          </p:cNvSpPr>
          <p:nvPr/>
        </p:nvSpPr>
        <p:spPr bwMode="auto">
          <a:xfrm flipV="1">
            <a:off x="4140200" y="1989138"/>
            <a:ext cx="2736850" cy="151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34" name="Line 30"/>
          <p:cNvSpPr>
            <a:spLocks noChangeShapeType="1"/>
          </p:cNvSpPr>
          <p:nvPr/>
        </p:nvSpPr>
        <p:spPr bwMode="auto">
          <a:xfrm flipV="1">
            <a:off x="4211638" y="3213100"/>
            <a:ext cx="2592387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35" name="Line 31"/>
          <p:cNvSpPr>
            <a:spLocks noChangeShapeType="1"/>
          </p:cNvSpPr>
          <p:nvPr/>
        </p:nvSpPr>
        <p:spPr bwMode="auto">
          <a:xfrm>
            <a:off x="4211638" y="3933825"/>
            <a:ext cx="259238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36" name="Line 32"/>
          <p:cNvSpPr>
            <a:spLocks noChangeShapeType="1"/>
          </p:cNvSpPr>
          <p:nvPr/>
        </p:nvSpPr>
        <p:spPr bwMode="auto">
          <a:xfrm>
            <a:off x="4067175" y="4076700"/>
            <a:ext cx="2809875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37" name="Text Box 33"/>
          <p:cNvSpPr txBox="1">
            <a:spLocks noChangeArrowheads="1"/>
          </p:cNvSpPr>
          <p:nvPr/>
        </p:nvSpPr>
        <p:spPr bwMode="auto">
          <a:xfrm>
            <a:off x="500380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6738" name="Text Box 34"/>
          <p:cNvSpPr txBox="1">
            <a:spLocks noChangeArrowheads="1"/>
          </p:cNvSpPr>
          <p:nvPr/>
        </p:nvSpPr>
        <p:spPr bwMode="auto">
          <a:xfrm>
            <a:off x="5219700" y="3068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6739" name="Text Box 35"/>
          <p:cNvSpPr txBox="1">
            <a:spLocks noChangeArrowheads="1"/>
          </p:cNvSpPr>
          <p:nvPr/>
        </p:nvSpPr>
        <p:spPr bwMode="auto">
          <a:xfrm>
            <a:off x="5219700" y="3716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6740" name="Text Box 36"/>
          <p:cNvSpPr txBox="1">
            <a:spLocks noChangeArrowheads="1"/>
          </p:cNvSpPr>
          <p:nvPr/>
        </p:nvSpPr>
        <p:spPr bwMode="auto">
          <a:xfrm>
            <a:off x="5148263" y="4365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97167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4B5-07C4-0D42-9942-7BCE45A6C4B9}" type="slidenum">
              <a:rPr lang="de-DE"/>
              <a:pPr/>
              <a:t>24</a:t>
            </a:fld>
            <a:endParaRPr lang="de-DE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Pairs Shortest Paths</a:t>
            </a:r>
          </a:p>
        </p:txBody>
      </p:sp>
      <p:sp>
        <p:nvSpPr>
          <p:cNvPr id="457731" name="Oval 3"/>
          <p:cNvSpPr>
            <a:spLocks noChangeArrowheads="1"/>
          </p:cNvSpPr>
          <p:nvPr/>
        </p:nvSpPr>
        <p:spPr bwMode="auto">
          <a:xfrm>
            <a:off x="3635375" y="350043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57732" name="Oval 4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57733" name="Oval 5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7734" name="Oval 6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57735" name="Oval 7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7736" name="Freeform 8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37" name="Freeform 9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38" name="Freeform 10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39" name="Freeform 11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40" name="Text Box 12"/>
          <p:cNvSpPr txBox="1">
            <a:spLocks noChangeArrowheads="1"/>
          </p:cNvSpPr>
          <p:nvPr/>
        </p:nvSpPr>
        <p:spPr bwMode="auto">
          <a:xfrm>
            <a:off x="539750" y="1628775"/>
            <a:ext cx="5326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/>
              <a:t>Schritt 2: Bellman-Ford auf s</a:t>
            </a:r>
          </a:p>
        </p:txBody>
      </p:sp>
      <p:sp>
        <p:nvSpPr>
          <p:cNvPr id="457741" name="Text Box 13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7742" name="Text Box 14"/>
          <p:cNvSpPr txBox="1">
            <a:spLocks noChangeArrowheads="1"/>
          </p:cNvSpPr>
          <p:nvPr/>
        </p:nvSpPr>
        <p:spPr bwMode="auto">
          <a:xfrm>
            <a:off x="795655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7743" name="Text Box 15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7744" name="Text Box 16"/>
          <p:cNvSpPr txBox="1">
            <a:spLocks noChangeArrowheads="1"/>
          </p:cNvSpPr>
          <p:nvPr/>
        </p:nvSpPr>
        <p:spPr bwMode="auto">
          <a:xfrm>
            <a:off x="7956550" y="47974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57745" name="Line 17"/>
          <p:cNvSpPr>
            <a:spLocks noChangeShapeType="1"/>
          </p:cNvSpPr>
          <p:nvPr/>
        </p:nvSpPr>
        <p:spPr bwMode="auto">
          <a:xfrm flipV="1">
            <a:off x="4140200" y="1989138"/>
            <a:ext cx="2736850" cy="151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46" name="Line 18"/>
          <p:cNvSpPr>
            <a:spLocks noChangeShapeType="1"/>
          </p:cNvSpPr>
          <p:nvPr/>
        </p:nvSpPr>
        <p:spPr bwMode="auto">
          <a:xfrm flipV="1">
            <a:off x="4211638" y="3213100"/>
            <a:ext cx="2592387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47" name="Line 19"/>
          <p:cNvSpPr>
            <a:spLocks noChangeShapeType="1"/>
          </p:cNvSpPr>
          <p:nvPr/>
        </p:nvSpPr>
        <p:spPr bwMode="auto">
          <a:xfrm>
            <a:off x="4211638" y="3933825"/>
            <a:ext cx="259238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48" name="Line 20"/>
          <p:cNvSpPr>
            <a:spLocks noChangeShapeType="1"/>
          </p:cNvSpPr>
          <p:nvPr/>
        </p:nvSpPr>
        <p:spPr bwMode="auto">
          <a:xfrm>
            <a:off x="4067175" y="4076700"/>
            <a:ext cx="2809875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7749" name="Text Box 21"/>
          <p:cNvSpPr txBox="1">
            <a:spLocks noChangeArrowheads="1"/>
          </p:cNvSpPr>
          <p:nvPr/>
        </p:nvSpPr>
        <p:spPr bwMode="auto">
          <a:xfrm>
            <a:off x="500380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7750" name="Text Box 22"/>
          <p:cNvSpPr txBox="1">
            <a:spLocks noChangeArrowheads="1"/>
          </p:cNvSpPr>
          <p:nvPr/>
        </p:nvSpPr>
        <p:spPr bwMode="auto">
          <a:xfrm>
            <a:off x="5219700" y="3068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7751" name="Text Box 23"/>
          <p:cNvSpPr txBox="1">
            <a:spLocks noChangeArrowheads="1"/>
          </p:cNvSpPr>
          <p:nvPr/>
        </p:nvSpPr>
        <p:spPr bwMode="auto">
          <a:xfrm>
            <a:off x="5219700" y="3716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7752" name="Text Box 24"/>
          <p:cNvSpPr txBox="1">
            <a:spLocks noChangeArrowheads="1"/>
          </p:cNvSpPr>
          <p:nvPr/>
        </p:nvSpPr>
        <p:spPr bwMode="auto">
          <a:xfrm>
            <a:off x="5148263" y="4365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7753" name="Text Box 25"/>
          <p:cNvSpPr txBox="1">
            <a:spLocks noChangeArrowheads="1"/>
          </p:cNvSpPr>
          <p:nvPr/>
        </p:nvSpPr>
        <p:spPr bwMode="auto">
          <a:xfrm>
            <a:off x="7575550" y="1644650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a)=0</a:t>
            </a:r>
          </a:p>
        </p:txBody>
      </p:sp>
      <p:sp>
        <p:nvSpPr>
          <p:cNvPr id="457754" name="Text Box 26"/>
          <p:cNvSpPr txBox="1">
            <a:spLocks noChangeArrowheads="1"/>
          </p:cNvSpPr>
          <p:nvPr/>
        </p:nvSpPr>
        <p:spPr bwMode="auto">
          <a:xfrm>
            <a:off x="7596188" y="2997200"/>
            <a:ext cx="872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b)=0</a:t>
            </a:r>
          </a:p>
        </p:txBody>
      </p:sp>
      <p:sp>
        <p:nvSpPr>
          <p:cNvPr id="457755" name="Text Box 27"/>
          <p:cNvSpPr txBox="1">
            <a:spLocks noChangeArrowheads="1"/>
          </p:cNvSpPr>
          <p:nvPr/>
        </p:nvSpPr>
        <p:spPr bwMode="auto">
          <a:xfrm>
            <a:off x="7596188" y="4221163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c)=-1</a:t>
            </a:r>
          </a:p>
        </p:txBody>
      </p:sp>
      <p:sp>
        <p:nvSpPr>
          <p:cNvPr id="457756" name="Text Box 28"/>
          <p:cNvSpPr txBox="1">
            <a:spLocks noChangeArrowheads="1"/>
          </p:cNvSpPr>
          <p:nvPr/>
        </p:nvSpPr>
        <p:spPr bwMode="auto">
          <a:xfrm>
            <a:off x="7596188" y="5445125"/>
            <a:ext cx="8707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d)=0</a:t>
            </a:r>
          </a:p>
        </p:txBody>
      </p:sp>
    </p:spTree>
    <p:extLst>
      <p:ext uri="{BB962C8B-B14F-4D97-AF65-F5344CB8AC3E}">
        <p14:creationId xmlns:p14="http://schemas.microsoft.com/office/powerpoint/2010/main" val="3824440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614B-F9A4-FD4B-8959-C6019962AA50}" type="slidenum">
              <a:rPr lang="de-DE"/>
              <a:pPr/>
              <a:t>25</a:t>
            </a:fld>
            <a:endParaRPr lang="de-DE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Pairs Shortest Paths</a:t>
            </a:r>
          </a:p>
        </p:txBody>
      </p:sp>
      <p:sp>
        <p:nvSpPr>
          <p:cNvPr id="459780" name="Oval 4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59781" name="Oval 5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9782" name="Oval 6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59783" name="Oval 7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9784" name="Freeform 8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9785" name="Freeform 9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9786" name="Freeform 10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9787" name="Freeform 11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9788" name="Text Box 12"/>
          <p:cNvSpPr txBox="1">
            <a:spLocks noChangeArrowheads="1"/>
          </p:cNvSpPr>
          <p:nvPr/>
        </p:nvSpPr>
        <p:spPr bwMode="auto">
          <a:xfrm>
            <a:off x="314325" y="1628775"/>
            <a:ext cx="543770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err="1"/>
              <a:t>Schritt</a:t>
            </a:r>
            <a:r>
              <a:rPr lang="en-US" sz="3200" dirty="0"/>
              <a:t> 3: r(e)-</a:t>
            </a:r>
            <a:r>
              <a:rPr lang="en-US" sz="3200" dirty="0" err="1"/>
              <a:t>Werte</a:t>
            </a:r>
            <a:r>
              <a:rPr lang="en-US" sz="3200" dirty="0"/>
              <a:t> </a:t>
            </a:r>
            <a:r>
              <a:rPr lang="en-US" sz="3200" dirty="0" err="1"/>
              <a:t>berechnen</a:t>
            </a:r>
            <a:endParaRPr lang="en-US" sz="3200" dirty="0"/>
          </a:p>
          <a:p>
            <a:endParaRPr lang="de-DE" sz="3200" dirty="0"/>
          </a:p>
          <a:p>
            <a:r>
              <a:rPr lang="de-DE" sz="3200" dirty="0"/>
              <a:t>Die </a:t>
            </a:r>
            <a:r>
              <a:rPr lang="de-DE" sz="3200" dirty="0">
                <a:solidFill>
                  <a:srgbClr val="FF0000"/>
                </a:solidFill>
              </a:rPr>
              <a:t>reduzierten Kosten</a:t>
            </a:r>
            <a:r>
              <a:rPr lang="de-DE" sz="3200" dirty="0"/>
              <a:t> von </a:t>
            </a:r>
            <a:br>
              <a:rPr lang="de-DE" sz="3200" dirty="0"/>
            </a:br>
            <a:r>
              <a:rPr lang="de-DE" sz="3200" dirty="0" err="1">
                <a:solidFill>
                  <a:schemeClr val="hlink"/>
                </a:solidFill>
              </a:rPr>
              <a:t>e</a:t>
            </a:r>
            <a:r>
              <a:rPr lang="de-DE" sz="3200" dirty="0">
                <a:solidFill>
                  <a:schemeClr val="hlink"/>
                </a:solidFill>
              </a:rPr>
              <a:t>=(</a:t>
            </a:r>
            <a:r>
              <a:rPr lang="de-DE" sz="3200" dirty="0" err="1">
                <a:solidFill>
                  <a:schemeClr val="hlink"/>
                </a:solidFill>
              </a:rPr>
              <a:t>v,w</a:t>
            </a:r>
            <a:r>
              <a:rPr lang="de-DE" sz="3200" dirty="0">
                <a:solidFill>
                  <a:schemeClr val="hlink"/>
                </a:solidFill>
              </a:rPr>
              <a:t>)</a:t>
            </a:r>
            <a:r>
              <a:rPr lang="de-DE" sz="3200" dirty="0"/>
              <a:t> sind:</a:t>
            </a:r>
            <a:br>
              <a:rPr lang="de-DE" sz="3200" dirty="0"/>
            </a:br>
            <a:r>
              <a:rPr lang="de-DE" sz="3200" dirty="0"/>
              <a:t>          </a:t>
            </a:r>
            <a:r>
              <a:rPr lang="de-DE" sz="3200" dirty="0" err="1">
                <a:solidFill>
                  <a:schemeClr val="hlink"/>
                </a:solidFill>
              </a:rPr>
              <a:t>r</a:t>
            </a:r>
            <a:r>
              <a:rPr lang="de-DE" sz="3200" dirty="0">
                <a:solidFill>
                  <a:schemeClr val="hlink"/>
                </a:solidFill>
              </a:rPr>
              <a:t>(</a:t>
            </a:r>
            <a:r>
              <a:rPr lang="de-DE" sz="3200" dirty="0" err="1">
                <a:solidFill>
                  <a:schemeClr val="hlink"/>
                </a:solidFill>
              </a:rPr>
              <a:t>e</a:t>
            </a:r>
            <a:r>
              <a:rPr lang="de-DE" sz="3200" dirty="0">
                <a:solidFill>
                  <a:schemeClr val="hlink"/>
                </a:solidFill>
              </a:rPr>
              <a:t>) := </a:t>
            </a:r>
            <a:r>
              <a:rPr lang="de-DE" sz="32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3200" dirty="0">
                <a:solidFill>
                  <a:schemeClr val="hlink"/>
                </a:solidFill>
              </a:rPr>
              <a:t>(v) + c(</a:t>
            </a:r>
            <a:r>
              <a:rPr lang="de-DE" sz="3200" dirty="0" err="1">
                <a:solidFill>
                  <a:schemeClr val="hlink"/>
                </a:solidFill>
              </a:rPr>
              <a:t>e</a:t>
            </a:r>
            <a:r>
              <a:rPr lang="de-DE" sz="3200" dirty="0">
                <a:solidFill>
                  <a:schemeClr val="hlink"/>
                </a:solidFill>
              </a:rPr>
              <a:t>) - </a:t>
            </a:r>
            <a:r>
              <a:rPr lang="de-DE" sz="32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de-DE" sz="3200" dirty="0">
                <a:solidFill>
                  <a:schemeClr val="hlink"/>
                </a:solidFill>
              </a:rPr>
              <a:t>(</a:t>
            </a:r>
            <a:r>
              <a:rPr lang="de-DE" sz="3200" dirty="0" err="1">
                <a:solidFill>
                  <a:schemeClr val="hlink"/>
                </a:solidFill>
              </a:rPr>
              <a:t>w</a:t>
            </a:r>
            <a:r>
              <a:rPr lang="de-DE" sz="3200" dirty="0">
                <a:solidFill>
                  <a:schemeClr val="hlink"/>
                </a:solidFill>
              </a:rPr>
              <a:t>)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459789" name="Text Box 13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9790" name="Text Box 14"/>
          <p:cNvSpPr txBox="1">
            <a:spLocks noChangeArrowheads="1"/>
          </p:cNvSpPr>
          <p:nvPr/>
        </p:nvSpPr>
        <p:spPr bwMode="auto">
          <a:xfrm>
            <a:off x="795655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9791" name="Text Box 15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9792" name="Text Box 16"/>
          <p:cNvSpPr txBox="1">
            <a:spLocks noChangeArrowheads="1"/>
          </p:cNvSpPr>
          <p:nvPr/>
        </p:nvSpPr>
        <p:spPr bwMode="auto">
          <a:xfrm>
            <a:off x="795655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9801" name="Text Box 25"/>
          <p:cNvSpPr txBox="1">
            <a:spLocks noChangeArrowheads="1"/>
          </p:cNvSpPr>
          <p:nvPr/>
        </p:nvSpPr>
        <p:spPr bwMode="auto">
          <a:xfrm>
            <a:off x="7575550" y="1644650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a)=0</a:t>
            </a:r>
          </a:p>
        </p:txBody>
      </p:sp>
      <p:sp>
        <p:nvSpPr>
          <p:cNvPr id="459802" name="Text Box 26"/>
          <p:cNvSpPr txBox="1">
            <a:spLocks noChangeArrowheads="1"/>
          </p:cNvSpPr>
          <p:nvPr/>
        </p:nvSpPr>
        <p:spPr bwMode="auto">
          <a:xfrm>
            <a:off x="7596188" y="2997200"/>
            <a:ext cx="872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b)=0</a:t>
            </a:r>
          </a:p>
        </p:txBody>
      </p:sp>
      <p:sp>
        <p:nvSpPr>
          <p:cNvPr id="459803" name="Text Box 27"/>
          <p:cNvSpPr txBox="1">
            <a:spLocks noChangeArrowheads="1"/>
          </p:cNvSpPr>
          <p:nvPr/>
        </p:nvSpPr>
        <p:spPr bwMode="auto">
          <a:xfrm>
            <a:off x="7596188" y="4221163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c)=-1</a:t>
            </a:r>
          </a:p>
        </p:txBody>
      </p:sp>
      <p:sp>
        <p:nvSpPr>
          <p:cNvPr id="459804" name="Text Box 28"/>
          <p:cNvSpPr txBox="1">
            <a:spLocks noChangeArrowheads="1"/>
          </p:cNvSpPr>
          <p:nvPr/>
        </p:nvSpPr>
        <p:spPr bwMode="auto">
          <a:xfrm>
            <a:off x="7596188" y="5445125"/>
            <a:ext cx="8707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d)=0</a:t>
            </a:r>
          </a:p>
        </p:txBody>
      </p:sp>
    </p:spTree>
    <p:extLst>
      <p:ext uri="{BB962C8B-B14F-4D97-AF65-F5344CB8AC3E}">
        <p14:creationId xmlns:p14="http://schemas.microsoft.com/office/powerpoint/2010/main" val="775244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6AB7-3760-3948-AB79-E22EC838237D}" type="slidenum">
              <a:rPr lang="de-DE"/>
              <a:pPr/>
              <a:t>26</a:t>
            </a:fld>
            <a:endParaRPr lang="de-DE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Pairs Shortest Paths</a:t>
            </a:r>
          </a:p>
        </p:txBody>
      </p:sp>
      <p:sp>
        <p:nvSpPr>
          <p:cNvPr id="460803" name="Oval 3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60804" name="Oval 4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0805" name="Oval 5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60806" name="Oval 6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60807" name="Freeform 7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08" name="Freeform 8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09" name="Freeform 9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10" name="Freeform 10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11" name="Text Box 11"/>
          <p:cNvSpPr txBox="1">
            <a:spLocks noChangeArrowheads="1"/>
          </p:cNvSpPr>
          <p:nvPr/>
        </p:nvSpPr>
        <p:spPr bwMode="auto">
          <a:xfrm>
            <a:off x="314325" y="1628775"/>
            <a:ext cx="585472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err="1"/>
              <a:t>Schritt</a:t>
            </a:r>
            <a:r>
              <a:rPr lang="en-US" sz="3200" dirty="0"/>
              <a:t> 4: </a:t>
            </a:r>
            <a:r>
              <a:rPr lang="en-US" sz="3200" dirty="0" err="1"/>
              <a:t>Berechne</a:t>
            </a:r>
            <a:r>
              <a:rPr lang="en-US" sz="3200" dirty="0"/>
              <a:t> </a:t>
            </a:r>
            <a:r>
              <a:rPr lang="en-US" sz="3200" dirty="0" err="1"/>
              <a:t>alle</a:t>
            </a:r>
            <a:r>
              <a:rPr lang="en-US" sz="3200" dirty="0"/>
              <a:t> </a:t>
            </a:r>
            <a:r>
              <a:rPr lang="en-US" sz="3200" dirty="0" err="1"/>
              <a:t>Distanzen</a:t>
            </a:r>
            <a:br>
              <a:rPr lang="en-US" sz="3200" dirty="0"/>
            </a:br>
            <a:r>
              <a:rPr lang="en-US" sz="32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en-US" sz="3200" dirty="0">
                <a:solidFill>
                  <a:schemeClr val="hlink"/>
                </a:solidFill>
              </a:rPr>
              <a:t>(</a:t>
            </a:r>
            <a:r>
              <a:rPr lang="en-US" sz="3200" dirty="0" err="1">
                <a:solidFill>
                  <a:schemeClr val="hlink"/>
                </a:solidFill>
              </a:rPr>
              <a:t>v,w</a:t>
            </a:r>
            <a:r>
              <a:rPr lang="en-US" sz="3200" dirty="0">
                <a:solidFill>
                  <a:schemeClr val="hlink"/>
                </a:solidFill>
              </a:rPr>
              <a:t>)</a:t>
            </a:r>
            <a:r>
              <a:rPr lang="en-US" sz="3200" dirty="0"/>
              <a:t> via Dijkstra</a:t>
            </a:r>
            <a:endParaRPr lang="de-DE" sz="3200" dirty="0"/>
          </a:p>
        </p:txBody>
      </p:sp>
      <p:sp>
        <p:nvSpPr>
          <p:cNvPr id="460812" name="Text Box 12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60813" name="Text Box 13"/>
          <p:cNvSpPr txBox="1">
            <a:spLocks noChangeArrowheads="1"/>
          </p:cNvSpPr>
          <p:nvPr/>
        </p:nvSpPr>
        <p:spPr bwMode="auto">
          <a:xfrm>
            <a:off x="795655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0814" name="Text Box 14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0815" name="Text Box 15"/>
          <p:cNvSpPr txBox="1">
            <a:spLocks noChangeArrowheads="1"/>
          </p:cNvSpPr>
          <p:nvPr/>
        </p:nvSpPr>
        <p:spPr bwMode="auto">
          <a:xfrm>
            <a:off x="795655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0816" name="Text Box 16"/>
          <p:cNvSpPr txBox="1">
            <a:spLocks noChangeArrowheads="1"/>
          </p:cNvSpPr>
          <p:nvPr/>
        </p:nvSpPr>
        <p:spPr bwMode="auto">
          <a:xfrm>
            <a:off x="7575550" y="1644650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a)=0</a:t>
            </a:r>
          </a:p>
        </p:txBody>
      </p:sp>
      <p:sp>
        <p:nvSpPr>
          <p:cNvPr id="460817" name="Text Box 17"/>
          <p:cNvSpPr txBox="1">
            <a:spLocks noChangeArrowheads="1"/>
          </p:cNvSpPr>
          <p:nvPr/>
        </p:nvSpPr>
        <p:spPr bwMode="auto">
          <a:xfrm>
            <a:off x="7596188" y="2997200"/>
            <a:ext cx="872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b)=0</a:t>
            </a:r>
          </a:p>
        </p:txBody>
      </p:sp>
      <p:sp>
        <p:nvSpPr>
          <p:cNvPr id="460818" name="Text Box 18"/>
          <p:cNvSpPr txBox="1">
            <a:spLocks noChangeArrowheads="1"/>
          </p:cNvSpPr>
          <p:nvPr/>
        </p:nvSpPr>
        <p:spPr bwMode="auto">
          <a:xfrm>
            <a:off x="7596188" y="4221163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c)=-1</a:t>
            </a:r>
          </a:p>
        </p:txBody>
      </p:sp>
      <p:sp>
        <p:nvSpPr>
          <p:cNvPr id="460819" name="Text Box 19"/>
          <p:cNvSpPr txBox="1">
            <a:spLocks noChangeArrowheads="1"/>
          </p:cNvSpPr>
          <p:nvPr/>
        </p:nvSpPr>
        <p:spPr bwMode="auto">
          <a:xfrm>
            <a:off x="7596188" y="5445125"/>
            <a:ext cx="8707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d)=0</a:t>
            </a:r>
          </a:p>
        </p:txBody>
      </p:sp>
      <p:sp>
        <p:nvSpPr>
          <p:cNvPr id="460820" name="Line 20"/>
          <p:cNvSpPr>
            <a:spLocks noChangeShapeType="1"/>
          </p:cNvSpPr>
          <p:nvPr/>
        </p:nvSpPr>
        <p:spPr bwMode="auto">
          <a:xfrm>
            <a:off x="468313" y="2276475"/>
            <a:ext cx="1428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460871" name="Group 71"/>
          <p:cNvGraphicFramePr>
            <a:graphicFrameLocks noGrp="1"/>
          </p:cNvGraphicFramePr>
          <p:nvPr/>
        </p:nvGraphicFramePr>
        <p:xfrm>
          <a:off x="1476375" y="2997200"/>
          <a:ext cx="3624263" cy="2608264"/>
        </p:xfrm>
        <a:graphic>
          <a:graphicData uri="http://schemas.openxmlformats.org/drawingml/2006/table">
            <a:tbl>
              <a:tblPr/>
              <a:tblGrid>
                <a:gridCol w="72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0"/>
                          <a:ea typeface="ＭＳ Ｐゴシック" charset="0"/>
                          <a:sym typeface="Symbol" charset="0"/>
                        </a:rPr>
                        <a:t>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0872" name="Line 72"/>
          <p:cNvSpPr>
            <a:spLocks noChangeShapeType="1"/>
          </p:cNvSpPr>
          <p:nvPr/>
        </p:nvSpPr>
        <p:spPr bwMode="auto">
          <a:xfrm>
            <a:off x="1763713" y="3141663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462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094-D763-8F40-A7D4-A1C61A90E7F6}" type="slidenum">
              <a:rPr lang="de-DE"/>
              <a:pPr/>
              <a:t>27</a:t>
            </a:fld>
            <a:endParaRPr lang="de-DE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Shortest Paths</a:t>
            </a:r>
          </a:p>
        </p:txBody>
      </p:sp>
      <p:sp>
        <p:nvSpPr>
          <p:cNvPr id="461827" name="Oval 3"/>
          <p:cNvSpPr>
            <a:spLocks noChangeArrowheads="1"/>
          </p:cNvSpPr>
          <p:nvPr/>
        </p:nvSpPr>
        <p:spPr bwMode="auto">
          <a:xfrm>
            <a:off x="6948488" y="17002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61828" name="Oval 4"/>
          <p:cNvSpPr>
            <a:spLocks noChangeArrowheads="1"/>
          </p:cNvSpPr>
          <p:nvPr/>
        </p:nvSpPr>
        <p:spPr bwMode="auto">
          <a:xfrm>
            <a:off x="6948488" y="29241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1829" name="Oval 5"/>
          <p:cNvSpPr>
            <a:spLocks noChangeArrowheads="1"/>
          </p:cNvSpPr>
          <p:nvPr/>
        </p:nvSpPr>
        <p:spPr bwMode="auto">
          <a:xfrm>
            <a:off x="6948488" y="41497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61830" name="Oval 6"/>
          <p:cNvSpPr>
            <a:spLocks noChangeArrowheads="1"/>
          </p:cNvSpPr>
          <p:nvPr/>
        </p:nvSpPr>
        <p:spPr bwMode="auto">
          <a:xfrm>
            <a:off x="69484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61831" name="Freeform 7"/>
          <p:cNvSpPr>
            <a:spLocks/>
          </p:cNvSpPr>
          <p:nvPr/>
        </p:nvSpPr>
        <p:spPr bwMode="auto">
          <a:xfrm>
            <a:off x="6589713" y="2133600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832" name="Freeform 8"/>
          <p:cNvSpPr>
            <a:spLocks/>
          </p:cNvSpPr>
          <p:nvPr/>
        </p:nvSpPr>
        <p:spPr bwMode="auto">
          <a:xfrm>
            <a:off x="6434138" y="3357563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833" name="Freeform 9"/>
          <p:cNvSpPr>
            <a:spLocks/>
          </p:cNvSpPr>
          <p:nvPr/>
        </p:nvSpPr>
        <p:spPr bwMode="auto">
          <a:xfrm>
            <a:off x="7453313" y="4581525"/>
            <a:ext cx="444500" cy="863600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834" name="Freeform 10"/>
          <p:cNvSpPr>
            <a:spLocks/>
          </p:cNvSpPr>
          <p:nvPr/>
        </p:nvSpPr>
        <p:spPr bwMode="auto">
          <a:xfrm flipH="1" flipV="1">
            <a:off x="7453313" y="206057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835" name="Text Box 11"/>
          <p:cNvSpPr txBox="1">
            <a:spLocks noChangeArrowheads="1"/>
          </p:cNvSpPr>
          <p:nvPr/>
        </p:nvSpPr>
        <p:spPr bwMode="auto">
          <a:xfrm>
            <a:off x="314325" y="1628775"/>
            <a:ext cx="526297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 err="1"/>
              <a:t>Schritt</a:t>
            </a:r>
            <a:r>
              <a:rPr lang="en-US" sz="3200" dirty="0"/>
              <a:t> 5: </a:t>
            </a:r>
            <a:r>
              <a:rPr lang="en-US" sz="3200" dirty="0" err="1"/>
              <a:t>Berechne</a:t>
            </a:r>
            <a:r>
              <a:rPr lang="en-US" sz="3200" dirty="0"/>
              <a:t> </a:t>
            </a:r>
            <a:r>
              <a:rPr lang="en-US" sz="3200" dirty="0" err="1"/>
              <a:t>korrekte</a:t>
            </a:r>
            <a:endParaRPr lang="en-US" sz="3200" dirty="0"/>
          </a:p>
          <a:p>
            <a:r>
              <a:rPr lang="en-US" sz="3200" dirty="0" err="1"/>
              <a:t>Distanzen</a:t>
            </a:r>
            <a:r>
              <a:rPr lang="en-US" sz="3200" dirty="0"/>
              <a:t> </a:t>
            </a:r>
            <a:r>
              <a:rPr lang="de-DE" sz="3200" dirty="0"/>
              <a:t>durch die Formel</a:t>
            </a:r>
          </a:p>
          <a:p>
            <a:r>
              <a:rPr lang="de-DE" sz="3200" dirty="0">
                <a:solidFill>
                  <a:schemeClr val="hlink"/>
                </a:solidFill>
                <a:sym typeface="Symbol" charset="0"/>
              </a:rPr>
              <a:t>𝜇</a:t>
            </a:r>
            <a:r>
              <a:rPr lang="de-DE" sz="3200" dirty="0">
                <a:solidFill>
                  <a:schemeClr val="hlink"/>
                </a:solidFill>
              </a:rPr>
              <a:t>(</a:t>
            </a:r>
            <a:r>
              <a:rPr lang="de-DE" sz="3200" dirty="0" err="1">
                <a:solidFill>
                  <a:schemeClr val="hlink"/>
                </a:solidFill>
              </a:rPr>
              <a:t>v,w</a:t>
            </a:r>
            <a:r>
              <a:rPr lang="de-DE" sz="3200" dirty="0">
                <a:solidFill>
                  <a:schemeClr val="hlink"/>
                </a:solidFill>
              </a:rPr>
              <a:t>)= </a:t>
            </a:r>
            <a:r>
              <a:rPr lang="de-DE" sz="3200" dirty="0">
                <a:solidFill>
                  <a:schemeClr val="hlink"/>
                </a:solidFill>
                <a:sym typeface="Symbol" charset="0"/>
              </a:rPr>
              <a:t>𝜇</a:t>
            </a:r>
            <a:r>
              <a:rPr lang="de-DE" sz="3200" dirty="0">
                <a:solidFill>
                  <a:schemeClr val="hlink"/>
                </a:solidFill>
              </a:rPr>
              <a:t>(</a:t>
            </a:r>
            <a:r>
              <a:rPr lang="de-DE" sz="3200" dirty="0" err="1">
                <a:solidFill>
                  <a:schemeClr val="hlink"/>
                </a:solidFill>
              </a:rPr>
              <a:t>v,w</a:t>
            </a:r>
            <a:r>
              <a:rPr lang="de-DE" sz="3200" dirty="0">
                <a:solidFill>
                  <a:schemeClr val="hlink"/>
                </a:solidFill>
              </a:rPr>
              <a:t>)+</a:t>
            </a:r>
            <a:r>
              <a:rPr lang="de-DE" sz="3200" dirty="0">
                <a:solidFill>
                  <a:schemeClr val="hlink"/>
                </a:solidFill>
                <a:latin typeface="Symbol" charset="0"/>
                <a:sym typeface="Symbol" charset="0"/>
              </a:rPr>
              <a:t> 𝜙</a:t>
            </a:r>
            <a:r>
              <a:rPr lang="de-DE" sz="3200" dirty="0">
                <a:solidFill>
                  <a:schemeClr val="hlink"/>
                </a:solidFill>
              </a:rPr>
              <a:t>(</a:t>
            </a:r>
            <a:r>
              <a:rPr lang="de-DE" sz="3200" dirty="0" err="1">
                <a:solidFill>
                  <a:schemeClr val="hlink"/>
                </a:solidFill>
              </a:rPr>
              <a:t>w</a:t>
            </a:r>
            <a:r>
              <a:rPr lang="de-DE" sz="3200" dirty="0">
                <a:solidFill>
                  <a:schemeClr val="hlink"/>
                </a:solidFill>
              </a:rPr>
              <a:t>)-</a:t>
            </a:r>
            <a:r>
              <a:rPr lang="de-DE" sz="3200" dirty="0">
                <a:solidFill>
                  <a:schemeClr val="hlink"/>
                </a:solidFill>
                <a:latin typeface="Symbol" charset="0"/>
                <a:sym typeface="Symbol" charset="0"/>
              </a:rPr>
              <a:t> 𝜙</a:t>
            </a:r>
            <a:r>
              <a:rPr lang="de-DE" sz="3200" dirty="0">
                <a:solidFill>
                  <a:schemeClr val="hlink"/>
                </a:solidFill>
              </a:rPr>
              <a:t>(v)</a:t>
            </a:r>
          </a:p>
          <a:p>
            <a:endParaRPr lang="de-DE" sz="3200" dirty="0"/>
          </a:p>
        </p:txBody>
      </p:sp>
      <p:sp>
        <p:nvSpPr>
          <p:cNvPr id="461836" name="Text Box 12"/>
          <p:cNvSpPr txBox="1">
            <a:spLocks noChangeArrowheads="1"/>
          </p:cNvSpPr>
          <p:nvPr/>
        </p:nvSpPr>
        <p:spPr bwMode="auto">
          <a:xfrm>
            <a:off x="6156325" y="2349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61837" name="Text Box 13"/>
          <p:cNvSpPr txBox="1">
            <a:spLocks noChangeArrowheads="1"/>
          </p:cNvSpPr>
          <p:nvPr/>
        </p:nvSpPr>
        <p:spPr bwMode="auto">
          <a:xfrm>
            <a:off x="7956550" y="2492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61838" name="Text Box 14"/>
          <p:cNvSpPr txBox="1">
            <a:spLocks noChangeArrowheads="1"/>
          </p:cNvSpPr>
          <p:nvPr/>
        </p:nvSpPr>
        <p:spPr bwMode="auto">
          <a:xfrm>
            <a:off x="6084888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7956550" y="47974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7575550" y="1644650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a)=0</a:t>
            </a:r>
          </a:p>
        </p:txBody>
      </p:sp>
      <p:sp>
        <p:nvSpPr>
          <p:cNvPr id="461841" name="Text Box 17"/>
          <p:cNvSpPr txBox="1">
            <a:spLocks noChangeArrowheads="1"/>
          </p:cNvSpPr>
          <p:nvPr/>
        </p:nvSpPr>
        <p:spPr bwMode="auto">
          <a:xfrm>
            <a:off x="7596188" y="2997200"/>
            <a:ext cx="872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b)=0</a:t>
            </a:r>
          </a:p>
        </p:txBody>
      </p:sp>
      <p:sp>
        <p:nvSpPr>
          <p:cNvPr id="461842" name="Text Box 18"/>
          <p:cNvSpPr txBox="1">
            <a:spLocks noChangeArrowheads="1"/>
          </p:cNvSpPr>
          <p:nvPr/>
        </p:nvSpPr>
        <p:spPr bwMode="auto">
          <a:xfrm>
            <a:off x="7596188" y="4221163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c)=-1</a:t>
            </a:r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7596188" y="5445125"/>
            <a:ext cx="8707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Symbol" charset="0"/>
                <a:sym typeface="Symbol" charset="0"/>
              </a:rPr>
              <a:t>𝜙</a:t>
            </a:r>
            <a:r>
              <a:rPr lang="en-US" dirty="0">
                <a:latin typeface="Symbol" charset="0"/>
              </a:rPr>
              <a:t>(</a:t>
            </a:r>
            <a:r>
              <a:rPr lang="en-US" dirty="0"/>
              <a:t>d)=0</a:t>
            </a:r>
          </a:p>
        </p:txBody>
      </p:sp>
      <p:graphicFrame>
        <p:nvGraphicFramePr>
          <p:cNvPr id="461845" name="Group 21"/>
          <p:cNvGraphicFramePr>
            <a:graphicFrameLocks noGrp="1"/>
          </p:cNvGraphicFramePr>
          <p:nvPr/>
        </p:nvGraphicFramePr>
        <p:xfrm>
          <a:off x="900113" y="3429000"/>
          <a:ext cx="3624262" cy="2608264"/>
        </p:xfrm>
        <a:graphic>
          <a:graphicData uri="http://schemas.openxmlformats.org/drawingml/2006/table">
            <a:tbl>
              <a:tblPr/>
              <a:tblGrid>
                <a:gridCol w="725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0"/>
                          <a:ea typeface="ＭＳ Ｐゴシック" charset="0"/>
                          <a:sym typeface="Symbol" charset="0"/>
                        </a:rPr>
                        <a:t>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884" name="Line 60"/>
          <p:cNvSpPr>
            <a:spLocks noChangeShapeType="1"/>
          </p:cNvSpPr>
          <p:nvPr/>
        </p:nvSpPr>
        <p:spPr bwMode="auto">
          <a:xfrm>
            <a:off x="1835150" y="2781300"/>
            <a:ext cx="1428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463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FACD-75A5-5147-B500-4B2163F5E0B4}" type="slidenum">
              <a:rPr lang="de-DE"/>
              <a:pPr/>
              <a:t>28</a:t>
            </a:fld>
            <a:endParaRPr lang="de-DE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All Pairs Shortest Paths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Laufzeit</a:t>
            </a:r>
            <a:r>
              <a:rPr lang="de-DE" dirty="0"/>
              <a:t> des </a:t>
            </a:r>
            <a:r>
              <a:rPr lang="de-DE" dirty="0">
                <a:solidFill>
                  <a:srgbClr val="0409FF"/>
                </a:solidFill>
              </a:rPr>
              <a:t>APSP</a:t>
            </a:r>
            <a:r>
              <a:rPr lang="de-DE" dirty="0"/>
              <a:t>-Algorithmus (Johnson-Dijkstra):</a:t>
            </a:r>
          </a:p>
          <a:p>
            <a:pPr>
              <a:buFontTx/>
              <a:buNone/>
            </a:pPr>
            <a:br>
              <a:rPr lang="de-DE" sz="1800" dirty="0"/>
            </a:br>
            <a:r>
              <a:rPr lang="de-DE" dirty="0">
                <a:solidFill>
                  <a:schemeClr val="hlink"/>
                </a:solidFill>
              </a:rPr>
              <a:t>O(n+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Bellman</a:t>
            </a:r>
            <a:r>
              <a:rPr lang="de-DE" baseline="-25000" dirty="0">
                <a:solidFill>
                  <a:schemeClr val="hlink"/>
                </a:solidFill>
              </a:rPr>
              <a:t>-Ford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n,m</a:t>
            </a:r>
            <a:r>
              <a:rPr lang="de-DE" dirty="0">
                <a:solidFill>
                  <a:schemeClr val="hlink"/>
                </a:solidFill>
              </a:rPr>
              <a:t>) + m +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Dijkstra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n,m</a:t>
            </a:r>
            <a:r>
              <a:rPr lang="de-DE" dirty="0">
                <a:solidFill>
                  <a:schemeClr val="hlink"/>
                </a:solidFill>
              </a:rPr>
              <a:t>) + n</a:t>
            </a:r>
            <a:r>
              <a:rPr lang="de-DE" baseline="30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)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= 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>
                <a:solidFill>
                  <a:schemeClr val="hlink"/>
                </a:solidFill>
              </a:rPr>
              <a:t> m + m +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+ m) + n</a:t>
            </a:r>
            <a:r>
              <a:rPr lang="de-DE" baseline="30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)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= 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>
                <a:solidFill>
                  <a:schemeClr val="hlink"/>
                </a:solidFill>
              </a:rPr>
              <a:t> m + n</a:t>
            </a:r>
            <a:r>
              <a:rPr lang="de-DE" baseline="30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endParaRPr lang="de-DE" sz="16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de-DE" dirty="0"/>
              <a:t>unter Verwendung von </a:t>
            </a:r>
            <a:r>
              <a:rPr lang="de-DE" dirty="0" err="1"/>
              <a:t>Fibonacci</a:t>
            </a:r>
            <a:r>
              <a:rPr lang="de-DE" dirty="0"/>
              <a:t> Heaps.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/>
              <a:t>Da i. Allg. 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m&gt;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, ist das sicher besser als </a:t>
            </a:r>
          </a:p>
          <a:p>
            <a:pPr>
              <a:buNone/>
            </a:pP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×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Bellman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-Ford ∈ O(n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∙m)</a:t>
            </a:r>
          </a:p>
          <a:p>
            <a:pPr>
              <a:buFontTx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885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Annahme: </a:t>
            </a:r>
            <a:r>
              <a:rPr lang="de-DE" dirty="0" err="1"/>
              <a:t>Ungerichteter</a:t>
            </a:r>
            <a:r>
              <a:rPr lang="de-DE" dirty="0"/>
              <a:t> Graph gegeben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grpSp>
        <p:nvGrpSpPr>
          <p:cNvPr id="7" name="Gruppierung 6"/>
          <p:cNvGrpSpPr/>
          <p:nvPr/>
        </p:nvGrpSpPr>
        <p:grpSpPr>
          <a:xfrm>
            <a:off x="179512" y="3322016"/>
            <a:ext cx="8784976" cy="2699272"/>
            <a:chOff x="179512" y="1268760"/>
            <a:chExt cx="8784976" cy="2699272"/>
          </a:xfrm>
        </p:grpSpPr>
        <p:pic>
          <p:nvPicPr>
            <p:cNvPr id="5" name="Bild 4" descr="Screen Shot 2015-06-18 at 23.11.38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32" y="1484784"/>
              <a:ext cx="8532440" cy="2483248"/>
            </a:xfrm>
            <a:prstGeom prst="rect">
              <a:avLst/>
            </a:prstGeom>
          </p:spPr>
        </p:pic>
        <p:sp>
          <p:nvSpPr>
            <p:cNvPr id="6" name="Rechteck 5"/>
            <p:cNvSpPr/>
            <p:nvPr/>
          </p:nvSpPr>
          <p:spPr>
            <a:xfrm>
              <a:off x="179512" y="1268760"/>
              <a:ext cx="8784976" cy="93610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1404317" y="2636912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491880" y="263691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2412380" y="335605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1836117" y="3068712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2917205" y="3068712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744042" y="33036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275980" y="3284612"/>
            <a:ext cx="3030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5599758" y="2638673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4520258" y="3357811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3943995" y="3070473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V="1">
            <a:off x="5025083" y="307047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851920" y="328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383858" y="3263283"/>
            <a:ext cx="3030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" name="Rectangle 2"/>
          <p:cNvSpPr/>
          <p:nvPr/>
        </p:nvSpPr>
        <p:spPr>
          <a:xfrm>
            <a:off x="1007525" y="1120603"/>
            <a:ext cx="644920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Gegeben: Kantenkosten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[i,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]</a:t>
            </a:r>
          </a:p>
          <a:p>
            <a:pPr algn="ctr"/>
            <a:r>
              <a:rPr lang="de-DE" sz="2800" dirty="0"/>
              <a:t>Können wir </a:t>
            </a:r>
            <a:r>
              <a:rPr lang="de-DE" sz="2800" dirty="0">
                <a:solidFill>
                  <a:srgbClr val="0409FF"/>
                </a:solidFill>
              </a:rPr>
              <a:t>APSP</a:t>
            </a:r>
            <a:r>
              <a:rPr lang="de-DE" sz="2800" dirty="0"/>
              <a:t> nicht </a:t>
            </a:r>
            <a:r>
              <a:rPr lang="de-DE" sz="2800"/>
              <a:t>besser hinkriegen?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843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D7E2-0E78-4441-8F52-6C37559C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Anwendung: Ereignisplanung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96F37-096A-2449-AD50-0A7116EE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579296" cy="4968875"/>
          </a:xfrm>
        </p:spPr>
        <p:txBody>
          <a:bodyPr/>
          <a:lstStyle/>
          <a:p>
            <a:r>
              <a:rPr lang="de-DE" sz="2000" dirty="0"/>
              <a:t>Ereignis 2 mind. 2 Tage nach Ereignis 1		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x</a:t>
            </a:r>
            <a:r>
              <a:rPr lang="de-DE" sz="2000" baseline="-25000" dirty="0">
                <a:solidFill>
                  <a:srgbClr val="0409FF"/>
                </a:solidFill>
                <a:latin typeface="Courier" pitchFamily="2" charset="0"/>
              </a:rPr>
              <a:t>2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 – x</a:t>
            </a:r>
            <a:r>
              <a:rPr lang="de-DE" sz="2000" baseline="-25000" dirty="0">
                <a:solidFill>
                  <a:srgbClr val="0409FF"/>
                </a:solidFill>
                <a:latin typeface="Courier" pitchFamily="2" charset="0"/>
              </a:rPr>
              <a:t>1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 &gt; 2</a:t>
            </a:r>
          </a:p>
          <a:p>
            <a:r>
              <a:rPr lang="de-DE" sz="2000" dirty="0"/>
              <a:t>Ereignis 3 mind. 6 Tage nach Ereignis 1		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x</a:t>
            </a:r>
            <a:r>
              <a:rPr lang="de-DE" sz="2000" baseline="-25000" dirty="0">
                <a:solidFill>
                  <a:srgbClr val="0409FF"/>
                </a:solidFill>
                <a:latin typeface="Courier" pitchFamily="2" charset="0"/>
              </a:rPr>
              <a:t>3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 – x</a:t>
            </a:r>
            <a:r>
              <a:rPr lang="de-DE" sz="2000" baseline="-25000" dirty="0">
                <a:solidFill>
                  <a:srgbClr val="0409FF"/>
                </a:solidFill>
                <a:latin typeface="Courier" pitchFamily="2" charset="0"/>
              </a:rPr>
              <a:t>1</a:t>
            </a:r>
            <a:r>
              <a:rPr lang="de-DE" sz="2000" dirty="0">
                <a:solidFill>
                  <a:srgbClr val="0409FF"/>
                </a:solidFill>
                <a:latin typeface="Courier" pitchFamily="2" charset="0"/>
              </a:rPr>
              <a:t> &gt; 6</a:t>
            </a:r>
            <a:endParaRPr lang="de-DE" sz="2000" dirty="0"/>
          </a:p>
          <a:p>
            <a:r>
              <a:rPr lang="de-DE" sz="2000" dirty="0"/>
              <a:t>Ereignis 4 nicht mehr als 5 Tage vor Ereignis 3</a:t>
            </a:r>
          </a:p>
          <a:p>
            <a:r>
              <a:rPr lang="de-DE" sz="2000" dirty="0"/>
              <a:t>Ereignis 2 nicht mehr als 4 Tage vor Ereignis 3</a:t>
            </a:r>
          </a:p>
          <a:p>
            <a:r>
              <a:rPr lang="de-DE" sz="2000" dirty="0"/>
              <a:t>Ereignis 4 nicht mehr als 1 Tag vor Ereignis 2</a:t>
            </a:r>
          </a:p>
          <a:p>
            <a:r>
              <a:rPr lang="de-DE" sz="2000" dirty="0"/>
              <a:t>Ereignis 1 nicht mehr als 1 Tag vor Ereignis 4</a:t>
            </a:r>
          </a:p>
          <a:p>
            <a:endParaRPr lang="de-DE" sz="2000" dirty="0"/>
          </a:p>
          <a:p>
            <a:r>
              <a:rPr lang="en-DE" sz="2000" dirty="0">
                <a:solidFill>
                  <a:srgbClr val="0409FF"/>
                </a:solidFill>
              </a:rPr>
              <a:t>Tag von Ereignis </a:t>
            </a:r>
            <a:r>
              <a:rPr lang="en-US" sz="2000" dirty="0" err="1">
                <a:solidFill>
                  <a:srgbClr val="0409FF"/>
                </a:solidFill>
              </a:rPr>
              <a:t>i</a:t>
            </a:r>
            <a:r>
              <a:rPr lang="en-DE" sz="2000" dirty="0">
                <a:solidFill>
                  <a:srgbClr val="0409FF"/>
                </a:solidFill>
              </a:rPr>
              <a:t> = x</a:t>
            </a:r>
            <a:r>
              <a:rPr lang="en-DE" sz="2000" baseline="-25000" dirty="0">
                <a:solidFill>
                  <a:srgbClr val="0409FF"/>
                </a:solidFill>
              </a:rPr>
              <a:t>i</a:t>
            </a:r>
            <a:r>
              <a:rPr lang="en-DE" sz="2000" dirty="0">
                <a:solidFill>
                  <a:srgbClr val="0409FF"/>
                </a:solidFill>
              </a:rPr>
              <a:t> </a:t>
            </a:r>
          </a:p>
          <a:p>
            <a:r>
              <a:rPr lang="en-DE" sz="2000" dirty="0">
                <a:solidFill>
                  <a:srgbClr val="00B050"/>
                </a:solidFill>
              </a:rPr>
              <a:t>Lösung des Ungleichungssystems </a:t>
            </a:r>
            <a:br>
              <a:rPr lang="en-DE" sz="2000" dirty="0">
                <a:solidFill>
                  <a:srgbClr val="00B050"/>
                </a:solidFill>
              </a:rPr>
            </a:br>
            <a:r>
              <a:rPr lang="en-DE" sz="2000" dirty="0">
                <a:solidFill>
                  <a:srgbClr val="00B050"/>
                </a:solidFill>
              </a:rPr>
              <a:t>ergibt Ereignisplanung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C54F4-30D0-E54D-8EE1-B686E6A8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716A18-CB86-5940-96C9-4DE6B9212916}"/>
              </a:ext>
            </a:extLst>
          </p:cNvPr>
          <p:cNvSpPr/>
          <p:nvPr/>
        </p:nvSpPr>
        <p:spPr>
          <a:xfrm>
            <a:off x="2699792" y="662897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https://www.cise.ufl.edu/~sahni/dsaaj/enrich/c20/diff.htm</a:t>
            </a:r>
          </a:p>
        </p:txBody>
      </p:sp>
      <p:pic>
        <p:nvPicPr>
          <p:cNvPr id="6" name="Picture 5" descr="A picture containing keyboard&#10;&#10;Description automatically generated">
            <a:extLst>
              <a:ext uri="{FF2B5EF4-FFF2-40B4-BE49-F238E27FC236}">
                <a16:creationId xmlns:a16="http://schemas.microsoft.com/office/drawing/2014/main" id="{40DFAD2E-7A3C-E74A-92BE-EBDB36FF7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4149080"/>
            <a:ext cx="2232248" cy="215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00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Annahme: </a:t>
            </a:r>
            <a:r>
              <a:rPr lang="de-DE" dirty="0" err="1"/>
              <a:t>Ungerichteter</a:t>
            </a:r>
            <a:r>
              <a:rPr lang="de-DE" dirty="0"/>
              <a:t> Graph gegeben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Analyse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: Zeit O(n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), Platz O(n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de-DE" dirty="0"/>
              <a:t>Wenn wir annehmen, dass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m&gt;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, ist das immer noch besser als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×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Bellman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-Ford ∈ O(n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∙m)</a:t>
            </a:r>
          </a:p>
          <a:p>
            <a:r>
              <a:rPr lang="de-DE" dirty="0"/>
              <a:t>Aber nicht besser als Johnson-Dijkstra: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>
                <a:solidFill>
                  <a:schemeClr val="hlink"/>
                </a:solidFill>
              </a:rPr>
              <a:t>m+n</a:t>
            </a:r>
            <a:r>
              <a:rPr lang="de-DE" baseline="30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pic>
        <p:nvPicPr>
          <p:cNvPr id="6" name="Bild 5" descr="Screen Shot 2015-06-18 at 23.1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2" y="1412776"/>
            <a:ext cx="8532440" cy="248324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355976" y="1484784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  <p:sp>
        <p:nvSpPr>
          <p:cNvPr id="8" name="Rechteck 7"/>
          <p:cNvSpPr/>
          <p:nvPr/>
        </p:nvSpPr>
        <p:spPr>
          <a:xfrm>
            <a:off x="2195736" y="5949280"/>
            <a:ext cx="49685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Robert W. Floyd: </a:t>
            </a:r>
            <a:r>
              <a:rPr lang="de-DE" sz="1400" dirty="0" err="1">
                <a:solidFill>
                  <a:srgbClr val="0000FF"/>
                </a:solidFill>
              </a:rPr>
              <a:t>Algorithm</a:t>
            </a:r>
            <a:r>
              <a:rPr lang="de-DE" sz="1400" dirty="0">
                <a:solidFill>
                  <a:srgbClr val="0000FF"/>
                </a:solidFill>
              </a:rPr>
              <a:t> 97 (SHORTEST PATH). </a:t>
            </a:r>
            <a:br>
              <a:rPr lang="de-DE" sz="1400" dirty="0">
                <a:solidFill>
                  <a:srgbClr val="0000FF"/>
                </a:solidFill>
              </a:rPr>
            </a:br>
            <a:r>
              <a:rPr lang="de-DE" sz="1400" dirty="0">
                <a:solidFill>
                  <a:srgbClr val="0000FF"/>
                </a:solidFill>
              </a:rPr>
              <a:t>In: Communications of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ACM 5, 6, S. 345, </a:t>
            </a:r>
            <a:r>
              <a:rPr lang="de-DE" sz="1400" b="1" dirty="0">
                <a:solidFill>
                  <a:srgbClr val="FF0000"/>
                </a:solidFill>
              </a:rPr>
              <a:t>1962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und schon früher wurden ähnliche Verfahren veröffentlicht</a:t>
            </a:r>
          </a:p>
        </p:txBody>
      </p:sp>
      <p:sp>
        <p:nvSpPr>
          <p:cNvPr id="9" name="Rechteck 8"/>
          <p:cNvSpPr/>
          <p:nvPr/>
        </p:nvSpPr>
        <p:spPr>
          <a:xfrm>
            <a:off x="179512" y="1196752"/>
            <a:ext cx="8784976" cy="9361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968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0949A-8CB8-CD49-AB9F-7B4FE40D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3EA91-5876-FE46-8D92-D317F3725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SSSP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neg. </a:t>
            </a:r>
            <a:r>
              <a:rPr lang="en-US" dirty="0" err="1"/>
              <a:t>Kantenkosten</a:t>
            </a:r>
            <a:r>
              <a:rPr lang="en-US" dirty="0"/>
              <a:t> </a:t>
            </a:r>
          </a:p>
          <a:p>
            <a:r>
              <a:rPr lang="en-US" dirty="0"/>
              <a:t>All-Pairs-Shortest-Paths-</a:t>
            </a:r>
            <a:r>
              <a:rPr lang="en-US" dirty="0" err="1"/>
              <a:t>Algorithmen</a:t>
            </a:r>
            <a:endParaRPr lang="en-US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AD46-F2FD-E345-A927-78CFDE39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56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8F61A-84F2-8F42-93DA-CE5AE1222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Umwandlung in gerichteten Graphen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E3156-DFD7-5D43-BF13-1AFC6A174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32F14A3B-BD4D-A94B-BE68-984BA2145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705" y="328429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9" name="Oval 15">
            <a:extLst>
              <a:ext uri="{FF2B5EF4-FFF2-40B4-BE49-F238E27FC236}">
                <a16:creationId xmlns:a16="http://schemas.microsoft.com/office/drawing/2014/main" id="{3FDC509B-774D-574F-B85F-897B08246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18" y="1484065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0" name="Oval 16">
            <a:extLst>
              <a:ext uri="{FF2B5EF4-FFF2-40B4-BE49-F238E27FC236}">
                <a16:creationId xmlns:a16="http://schemas.microsoft.com/office/drawing/2014/main" id="{F6A17618-5158-0F49-961E-DBAED26D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18" y="270802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1" name="Oval 17">
            <a:extLst>
              <a:ext uri="{FF2B5EF4-FFF2-40B4-BE49-F238E27FC236}">
                <a16:creationId xmlns:a16="http://schemas.microsoft.com/office/drawing/2014/main" id="{9F2D75BC-6446-EF43-906C-C8DA2FFC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18" y="393357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2" name="Oval 18">
            <a:extLst>
              <a:ext uri="{FF2B5EF4-FFF2-40B4-BE49-F238E27FC236}">
                <a16:creationId xmlns:a16="http://schemas.microsoft.com/office/drawing/2014/main" id="{8224281B-94F2-A143-9A7D-AC0C7829B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18" y="515754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BF1AFEEE-01E1-6948-AC12-7AF1AE666EFF}"/>
              </a:ext>
            </a:extLst>
          </p:cNvPr>
          <p:cNvSpPr>
            <a:spLocks/>
          </p:cNvSpPr>
          <p:nvPr/>
        </p:nvSpPr>
        <p:spPr bwMode="auto">
          <a:xfrm>
            <a:off x="6662043" y="1917452"/>
            <a:ext cx="358775" cy="86360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43CA4D8A-62A4-FD40-8DCB-C1651D546A67}"/>
              </a:ext>
            </a:extLst>
          </p:cNvPr>
          <p:cNvSpPr>
            <a:spLocks/>
          </p:cNvSpPr>
          <p:nvPr/>
        </p:nvSpPr>
        <p:spPr bwMode="auto">
          <a:xfrm>
            <a:off x="6506468" y="3141415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D2D999EB-C2F8-8544-878F-FADD15C96570}"/>
              </a:ext>
            </a:extLst>
          </p:cNvPr>
          <p:cNvSpPr>
            <a:spLocks/>
          </p:cNvSpPr>
          <p:nvPr/>
        </p:nvSpPr>
        <p:spPr bwMode="auto">
          <a:xfrm>
            <a:off x="7379865" y="1772320"/>
            <a:ext cx="1512168" cy="3456657"/>
          </a:xfrm>
          <a:custGeom>
            <a:avLst/>
            <a:gdLst>
              <a:gd name="T0" fmla="*/ 0 w 280"/>
              <a:gd name="T1" fmla="*/ 544 h 544"/>
              <a:gd name="T2" fmla="*/ 272 w 280"/>
              <a:gd name="T3" fmla="*/ 272 h 544"/>
              <a:gd name="T4" fmla="*/ 45 w 280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544">
                <a:moveTo>
                  <a:pt x="0" y="544"/>
                </a:moveTo>
                <a:cubicBezTo>
                  <a:pt x="132" y="453"/>
                  <a:pt x="264" y="363"/>
                  <a:pt x="272" y="272"/>
                </a:cubicBezTo>
                <a:cubicBezTo>
                  <a:pt x="280" y="181"/>
                  <a:pt x="162" y="90"/>
                  <a:pt x="45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BF1FC5F0-F549-9F4B-8A6B-48350EBA2CF3}"/>
              </a:ext>
            </a:extLst>
          </p:cNvPr>
          <p:cNvSpPr>
            <a:spLocks/>
          </p:cNvSpPr>
          <p:nvPr/>
        </p:nvSpPr>
        <p:spPr bwMode="auto">
          <a:xfrm flipH="1" flipV="1">
            <a:off x="7525643" y="1844427"/>
            <a:ext cx="514350" cy="2159000"/>
          </a:xfrm>
          <a:custGeom>
            <a:avLst/>
            <a:gdLst>
              <a:gd name="T0" fmla="*/ 324 w 324"/>
              <a:gd name="T1" fmla="*/ 0 h 1360"/>
              <a:gd name="T2" fmla="*/ 7 w 324"/>
              <a:gd name="T3" fmla="*/ 680 h 1360"/>
              <a:gd name="T4" fmla="*/ 279 w 324"/>
              <a:gd name="T5" fmla="*/ 136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" h="1360">
                <a:moveTo>
                  <a:pt x="324" y="0"/>
                </a:moveTo>
                <a:cubicBezTo>
                  <a:pt x="169" y="226"/>
                  <a:pt x="14" y="453"/>
                  <a:pt x="7" y="680"/>
                </a:cubicBezTo>
                <a:cubicBezTo>
                  <a:pt x="0" y="907"/>
                  <a:pt x="139" y="1133"/>
                  <a:pt x="279" y="13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CFC743AE-B009-0D4F-91EA-4E6FC9F9A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655" y="2133352"/>
            <a:ext cx="3738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-2</a:t>
            </a:r>
          </a:p>
        </p:txBody>
      </p:sp>
      <p:sp>
        <p:nvSpPr>
          <p:cNvPr id="18" name="Text Box 26">
            <a:extLst>
              <a:ext uri="{FF2B5EF4-FFF2-40B4-BE49-F238E27FC236}">
                <a16:creationId xmlns:a16="http://schemas.microsoft.com/office/drawing/2014/main" id="{BE47635E-F32B-BD4C-8F54-665BB713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3501008"/>
            <a:ext cx="3738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-6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DAA2BA6-E91F-4642-8AE1-FC5847B14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3651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C04479F4-9AD9-264E-BAF9-358BA453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8880" y="4581277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64F5FF0A-825D-3A41-AD45-EB8B69AB93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2530" y="1772990"/>
            <a:ext cx="2736850" cy="151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30">
            <a:extLst>
              <a:ext uri="{FF2B5EF4-FFF2-40B4-BE49-F238E27FC236}">
                <a16:creationId xmlns:a16="http://schemas.microsoft.com/office/drawing/2014/main" id="{876E8DD6-152C-6143-B0E7-2B8E029AF7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3968" y="2996952"/>
            <a:ext cx="2592387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31">
            <a:extLst>
              <a:ext uri="{FF2B5EF4-FFF2-40B4-BE49-F238E27FC236}">
                <a16:creationId xmlns:a16="http://schemas.microsoft.com/office/drawing/2014/main" id="{ADBF80C9-28BD-D241-992B-E368D9C34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968" y="3717677"/>
            <a:ext cx="259238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32">
            <a:extLst>
              <a:ext uri="{FF2B5EF4-FFF2-40B4-BE49-F238E27FC236}">
                <a16:creationId xmlns:a16="http://schemas.microsoft.com/office/drawing/2014/main" id="{41169610-B3D6-4647-A111-76F27AD35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9505" y="3860552"/>
            <a:ext cx="2809875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Text Box 33">
            <a:extLst>
              <a:ext uri="{FF2B5EF4-FFF2-40B4-BE49-F238E27FC236}">
                <a16:creationId xmlns:a16="http://schemas.microsoft.com/office/drawing/2014/main" id="{067BF3B1-FBCD-644D-9448-B7D2AC9D5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130" y="22762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 Box 34">
            <a:extLst>
              <a:ext uri="{FF2B5EF4-FFF2-40B4-BE49-F238E27FC236}">
                <a16:creationId xmlns:a16="http://schemas.microsoft.com/office/drawing/2014/main" id="{5D3F577D-58A7-D34C-AD29-8C0316108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30" y="28524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 Box 35">
            <a:extLst>
              <a:ext uri="{FF2B5EF4-FFF2-40B4-BE49-F238E27FC236}">
                <a16:creationId xmlns:a16="http://schemas.microsoft.com/office/drawing/2014/main" id="{78F79179-598B-D942-8FA8-E51FCB2AF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30" y="35001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 Box 36">
            <a:extLst>
              <a:ext uri="{FF2B5EF4-FFF2-40B4-BE49-F238E27FC236}">
                <a16:creationId xmlns:a16="http://schemas.microsoft.com/office/drawing/2014/main" id="{86AEE260-78C8-E84E-896C-6587F0F10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593" y="41494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F61BD7BC-DFF3-5349-AD87-CB0554CF194A}"/>
              </a:ext>
            </a:extLst>
          </p:cNvPr>
          <p:cNvSpPr>
            <a:spLocks/>
          </p:cNvSpPr>
          <p:nvPr/>
        </p:nvSpPr>
        <p:spPr bwMode="auto">
          <a:xfrm>
            <a:off x="6875810" y="3212480"/>
            <a:ext cx="288032" cy="72008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A9CC8C59-7BFD-FE4C-BE7B-8AED65D50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480" y="3387477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1" name="Freeform 19">
            <a:extLst>
              <a:ext uri="{FF2B5EF4-FFF2-40B4-BE49-F238E27FC236}">
                <a16:creationId xmlns:a16="http://schemas.microsoft.com/office/drawing/2014/main" id="{76D80C66-E21D-A04B-890C-BDA7E53C8DA6}"/>
              </a:ext>
            </a:extLst>
          </p:cNvPr>
          <p:cNvSpPr>
            <a:spLocks/>
          </p:cNvSpPr>
          <p:nvPr/>
        </p:nvSpPr>
        <p:spPr bwMode="auto">
          <a:xfrm>
            <a:off x="6875809" y="4436616"/>
            <a:ext cx="288032" cy="720080"/>
          </a:xfrm>
          <a:custGeom>
            <a:avLst/>
            <a:gdLst>
              <a:gd name="T0" fmla="*/ 226 w 226"/>
              <a:gd name="T1" fmla="*/ 544 h 544"/>
              <a:gd name="T2" fmla="*/ 0 w 226"/>
              <a:gd name="T3" fmla="*/ 272 h 544"/>
              <a:gd name="T4" fmla="*/ 226 w 226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" h="544">
                <a:moveTo>
                  <a:pt x="226" y="544"/>
                </a:moveTo>
                <a:cubicBezTo>
                  <a:pt x="113" y="453"/>
                  <a:pt x="0" y="363"/>
                  <a:pt x="0" y="272"/>
                </a:cubicBezTo>
                <a:cubicBezTo>
                  <a:pt x="0" y="181"/>
                  <a:pt x="113" y="90"/>
                  <a:pt x="22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56222EB6-9BF0-E04B-B17E-6A54974E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479" y="4611613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F966CE75-7268-B848-8B4A-5F9CEAE64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endParaRPr lang="en-DE" baseline="-25000" dirty="0"/>
          </a:p>
          <a:p>
            <a:pPr marL="0" indent="0">
              <a:buNone/>
            </a:pPr>
            <a:r>
              <a:rPr lang="en-DE" dirty="0"/>
              <a:t>Lösung: </a:t>
            </a:r>
            <a:r>
              <a:rPr lang="de-DE" sz="2800" dirty="0">
                <a:solidFill>
                  <a:schemeClr val="hlink"/>
                </a:solidFill>
                <a:sym typeface="Symbol" charset="0"/>
              </a:rPr>
              <a:t>𝜇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s,x</a:t>
            </a:r>
            <a:r>
              <a:rPr lang="de-DE" sz="2800" baseline="-25000" dirty="0" err="1">
                <a:solidFill>
                  <a:schemeClr val="hlink"/>
                </a:solidFill>
              </a:rPr>
              <a:t>i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endParaRPr lang="en-DE" dirty="0"/>
          </a:p>
        </p:txBody>
      </p:sp>
      <p:pic>
        <p:nvPicPr>
          <p:cNvPr id="35" name="Picture 34" descr="A picture containing keyboard&#10;&#10;Description automatically generated">
            <a:extLst>
              <a:ext uri="{FF2B5EF4-FFF2-40B4-BE49-F238E27FC236}">
                <a16:creationId xmlns:a16="http://schemas.microsoft.com/office/drawing/2014/main" id="{EEF1D065-BB9B-9449-B091-2BD296110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556792"/>
            <a:ext cx="2592288" cy="249954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4ED6CBD-F233-4D44-A836-AD221B0C167D}"/>
              </a:ext>
            </a:extLst>
          </p:cNvPr>
          <p:cNvSpPr txBox="1"/>
          <p:nvPr/>
        </p:nvSpPr>
        <p:spPr>
          <a:xfrm>
            <a:off x="7524328" y="1268760"/>
            <a:ext cx="37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-6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234583A-3EA5-EF47-B28F-CB8B3D0E4094}"/>
              </a:ext>
            </a:extLst>
          </p:cNvPr>
          <p:cNvSpPr txBox="1"/>
          <p:nvPr/>
        </p:nvSpPr>
        <p:spPr>
          <a:xfrm>
            <a:off x="7524328" y="2555612"/>
            <a:ext cx="37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3D34F2-4D48-FD4E-BB17-78B17F6347F7}"/>
              </a:ext>
            </a:extLst>
          </p:cNvPr>
          <p:cNvSpPr txBox="1"/>
          <p:nvPr/>
        </p:nvSpPr>
        <p:spPr>
          <a:xfrm>
            <a:off x="7582556" y="4067780"/>
            <a:ext cx="37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6F2218-8A6C-CF43-86F5-888848FC76C0}"/>
              </a:ext>
            </a:extLst>
          </p:cNvPr>
          <p:cNvSpPr txBox="1"/>
          <p:nvPr/>
        </p:nvSpPr>
        <p:spPr>
          <a:xfrm>
            <a:off x="7524328" y="5363924"/>
            <a:ext cx="37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-5</a:t>
            </a:r>
          </a:p>
        </p:txBody>
      </p:sp>
    </p:spTree>
    <p:extLst>
      <p:ext uri="{BB962C8B-B14F-4D97-AF65-F5344CB8AC3E}">
        <p14:creationId xmlns:p14="http://schemas.microsoft.com/office/powerpoint/2010/main" val="10024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68E2-5FE9-0347-94D3-B821D6A7286F}" type="slidenum">
              <a:rPr lang="de-DE"/>
              <a:pPr/>
              <a:t>5</a:t>
            </a:fld>
            <a:endParaRPr lang="de-DE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Bellman</a:t>
            </a:r>
            <a:r>
              <a:rPr lang="de-DE" dirty="0"/>
              <a:t>-Ford Algorithmus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507288" cy="47085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Kürzeste Wege für beliebige Graphen mit </a:t>
            </a:r>
            <a:r>
              <a:rPr lang="de-DE" sz="2800" dirty="0">
                <a:solidFill>
                  <a:srgbClr val="FF0000"/>
                </a:solidFill>
              </a:rPr>
              <a:t>beliebigen </a:t>
            </a:r>
            <a:r>
              <a:rPr lang="de-DE" sz="2800" dirty="0"/>
              <a:t>Kantenkosten (aber noch SSSP).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rgbClr val="FF0000"/>
                </a:solidFill>
              </a:rPr>
              <a:t>Problem:</a:t>
            </a:r>
            <a:r>
              <a:rPr lang="de-DE" sz="2800" dirty="0"/>
              <a:t> besuche Knoten eines kürzesten Weges in richtiger Reihenfolge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800" dirty="0"/>
          </a:p>
          <a:p>
            <a:pPr>
              <a:lnSpc>
                <a:spcPct val="90000"/>
              </a:lnSpc>
              <a:buFontTx/>
              <a:buNone/>
            </a:pPr>
            <a:endParaRPr lang="de-DE" sz="2800" dirty="0"/>
          </a:p>
          <a:p>
            <a:pPr>
              <a:lnSpc>
                <a:spcPct val="90000"/>
              </a:lnSpc>
              <a:buFontTx/>
              <a:buNone/>
            </a:pPr>
            <a:endParaRPr lang="de-DE" sz="2800" dirty="0"/>
          </a:p>
          <a:p>
            <a:pPr>
              <a:lnSpc>
                <a:spcPct val="90000"/>
              </a:lnSpc>
            </a:pPr>
            <a:r>
              <a:rPr lang="de-DE" sz="2800" dirty="0"/>
              <a:t>Dijkstra </a:t>
            </a:r>
            <a:r>
              <a:rPr lang="de-DE" sz="2800" dirty="0" err="1"/>
              <a:t>Algo</a:t>
            </a:r>
            <a:r>
              <a:rPr lang="de-DE" sz="2800" dirty="0"/>
              <a:t> kann nicht verwendet werden, da im Allgemeinen nicht mehr die Knoten in der Reihenfolge ihrer Distanz zu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besucht werden</a:t>
            </a:r>
          </a:p>
        </p:txBody>
      </p:sp>
      <p:sp>
        <p:nvSpPr>
          <p:cNvPr id="424964" name="Oval 4"/>
          <p:cNvSpPr>
            <a:spLocks noChangeArrowheads="1"/>
          </p:cNvSpPr>
          <p:nvPr/>
        </p:nvSpPr>
        <p:spPr bwMode="auto">
          <a:xfrm>
            <a:off x="1187450" y="3745831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424965" name="Oval 5"/>
          <p:cNvSpPr>
            <a:spLocks noChangeArrowheads="1"/>
          </p:cNvSpPr>
          <p:nvPr/>
        </p:nvSpPr>
        <p:spPr bwMode="auto">
          <a:xfrm>
            <a:off x="2700338" y="3745831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1</a:t>
            </a:r>
          </a:p>
        </p:txBody>
      </p:sp>
      <p:sp>
        <p:nvSpPr>
          <p:cNvPr id="424966" name="Oval 6"/>
          <p:cNvSpPr>
            <a:spLocks noChangeArrowheads="1"/>
          </p:cNvSpPr>
          <p:nvPr/>
        </p:nvSpPr>
        <p:spPr bwMode="auto">
          <a:xfrm>
            <a:off x="4211638" y="3745831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2</a:t>
            </a:r>
          </a:p>
        </p:txBody>
      </p:sp>
      <p:sp>
        <p:nvSpPr>
          <p:cNvPr id="424967" name="Oval 7"/>
          <p:cNvSpPr>
            <a:spLocks noChangeArrowheads="1"/>
          </p:cNvSpPr>
          <p:nvPr/>
        </p:nvSpPr>
        <p:spPr bwMode="auto">
          <a:xfrm>
            <a:off x="5724525" y="3745831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3</a:t>
            </a:r>
          </a:p>
        </p:txBody>
      </p:sp>
      <p:sp>
        <p:nvSpPr>
          <p:cNvPr id="424968" name="Oval 8"/>
          <p:cNvSpPr>
            <a:spLocks noChangeArrowheads="1"/>
          </p:cNvSpPr>
          <p:nvPr/>
        </p:nvSpPr>
        <p:spPr bwMode="auto">
          <a:xfrm>
            <a:off x="7237413" y="3745831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4</a:t>
            </a:r>
          </a:p>
        </p:txBody>
      </p:sp>
      <p:sp>
        <p:nvSpPr>
          <p:cNvPr id="424969" name="Text Box 9"/>
          <p:cNvSpPr txBox="1">
            <a:spLocks noChangeArrowheads="1"/>
          </p:cNvSpPr>
          <p:nvPr/>
        </p:nvSpPr>
        <p:spPr bwMode="auto">
          <a:xfrm>
            <a:off x="755650" y="374583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424970" name="Text Box 10"/>
          <p:cNvSpPr txBox="1">
            <a:spLocks noChangeArrowheads="1"/>
          </p:cNvSpPr>
          <p:nvPr/>
        </p:nvSpPr>
        <p:spPr bwMode="auto">
          <a:xfrm>
            <a:off x="7885113" y="374583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v</a:t>
            </a:r>
          </a:p>
        </p:txBody>
      </p:sp>
      <p:sp>
        <p:nvSpPr>
          <p:cNvPr id="424971" name="Line 11"/>
          <p:cNvSpPr>
            <a:spLocks noChangeShapeType="1"/>
          </p:cNvSpPr>
          <p:nvPr/>
        </p:nvSpPr>
        <p:spPr bwMode="auto">
          <a:xfrm>
            <a:off x="1692275" y="3961731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972" name="Line 12"/>
          <p:cNvSpPr>
            <a:spLocks noChangeShapeType="1"/>
          </p:cNvSpPr>
          <p:nvPr/>
        </p:nvSpPr>
        <p:spPr bwMode="auto">
          <a:xfrm>
            <a:off x="3203575" y="3961731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973" name="Line 13"/>
          <p:cNvSpPr>
            <a:spLocks noChangeShapeType="1"/>
          </p:cNvSpPr>
          <p:nvPr/>
        </p:nvSpPr>
        <p:spPr bwMode="auto">
          <a:xfrm>
            <a:off x="4716463" y="3961731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974" name="Line 14"/>
          <p:cNvSpPr>
            <a:spLocks noChangeShapeType="1"/>
          </p:cNvSpPr>
          <p:nvPr/>
        </p:nvSpPr>
        <p:spPr bwMode="auto">
          <a:xfrm>
            <a:off x="6229350" y="3961731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975" name="Text Box 15"/>
          <p:cNvSpPr txBox="1">
            <a:spLocks noChangeArrowheads="1"/>
          </p:cNvSpPr>
          <p:nvPr/>
        </p:nvSpPr>
        <p:spPr bwMode="auto">
          <a:xfrm>
            <a:off x="4716463" y="3458493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w</a:t>
            </a:r>
          </a:p>
        </p:txBody>
      </p:sp>
      <p:sp>
        <p:nvSpPr>
          <p:cNvPr id="2" name="Rechteck 1"/>
          <p:cNvSpPr/>
          <p:nvPr/>
        </p:nvSpPr>
        <p:spPr>
          <a:xfrm>
            <a:off x="2483768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E.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: On a Routing Problem. In: Quarterly of Applied </a:t>
            </a:r>
            <a:r>
              <a:rPr lang="de-DE" sz="1200" dirty="0" err="1">
                <a:solidFill>
                  <a:srgbClr val="0000FF"/>
                </a:solidFill>
              </a:rPr>
              <a:t>Mathematics</a:t>
            </a:r>
            <a:r>
              <a:rPr lang="de-DE" sz="1200" dirty="0">
                <a:solidFill>
                  <a:srgbClr val="0000FF"/>
                </a:solidFill>
              </a:rPr>
              <a:t>. 16(1). Brown University, S. 87-90, </a:t>
            </a:r>
            <a:r>
              <a:rPr lang="de-DE" sz="1200" b="1" dirty="0">
                <a:solidFill>
                  <a:srgbClr val="FF0000"/>
                </a:solidFill>
              </a:rPr>
              <a:t>1958</a:t>
            </a:r>
          </a:p>
        </p:txBody>
      </p:sp>
    </p:spTree>
    <p:extLst>
      <p:ext uri="{BB962C8B-B14F-4D97-AF65-F5344CB8AC3E}">
        <p14:creationId xmlns:p14="http://schemas.microsoft.com/office/powerpoint/2010/main" val="157427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DA8-730E-564B-B037-1BABBA734453}" type="slidenum">
              <a:rPr lang="de-DE"/>
              <a:pPr/>
              <a:t>6</a:t>
            </a:fld>
            <a:endParaRPr lang="de-DE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Beispiel für Problem mit Dijkstra </a:t>
            </a:r>
            <a:r>
              <a:rPr lang="de-DE" dirty="0" err="1">
                <a:solidFill>
                  <a:schemeClr val="accent2"/>
                </a:solidFill>
              </a:rPr>
              <a:t>Algo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dirty="0"/>
              <a:t>Knoten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hat falschen Distanzwert!</a:t>
            </a:r>
          </a:p>
        </p:txBody>
      </p:sp>
      <p:sp>
        <p:nvSpPr>
          <p:cNvPr id="421892" name="Oval 4"/>
          <p:cNvSpPr>
            <a:spLocks noChangeArrowheads="1"/>
          </p:cNvSpPr>
          <p:nvPr/>
        </p:nvSpPr>
        <p:spPr bwMode="auto">
          <a:xfrm>
            <a:off x="2339975" y="2618829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21893" name="Oval 5"/>
          <p:cNvSpPr>
            <a:spLocks noChangeArrowheads="1"/>
          </p:cNvSpPr>
          <p:nvPr/>
        </p:nvSpPr>
        <p:spPr bwMode="auto">
          <a:xfrm>
            <a:off x="3995738" y="189810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1894" name="Oval 6"/>
          <p:cNvSpPr>
            <a:spLocks noChangeArrowheads="1"/>
          </p:cNvSpPr>
          <p:nvPr/>
        </p:nvSpPr>
        <p:spPr bwMode="auto">
          <a:xfrm>
            <a:off x="3924300" y="3337967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1895" name="Oval 7"/>
          <p:cNvSpPr>
            <a:spLocks noChangeArrowheads="1"/>
          </p:cNvSpPr>
          <p:nvPr/>
        </p:nvSpPr>
        <p:spPr bwMode="auto">
          <a:xfrm>
            <a:off x="5508625" y="2618829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1896" name="Line 8"/>
          <p:cNvSpPr>
            <a:spLocks noChangeShapeType="1"/>
          </p:cNvSpPr>
          <p:nvPr/>
        </p:nvSpPr>
        <p:spPr bwMode="auto">
          <a:xfrm>
            <a:off x="2771775" y="3050629"/>
            <a:ext cx="11525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97" name="Line 9"/>
          <p:cNvSpPr>
            <a:spLocks noChangeShapeType="1"/>
          </p:cNvSpPr>
          <p:nvPr/>
        </p:nvSpPr>
        <p:spPr bwMode="auto">
          <a:xfrm flipV="1">
            <a:off x="2771775" y="2187029"/>
            <a:ext cx="12239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98" name="Line 10"/>
          <p:cNvSpPr>
            <a:spLocks noChangeShapeType="1"/>
          </p:cNvSpPr>
          <p:nvPr/>
        </p:nvSpPr>
        <p:spPr bwMode="auto">
          <a:xfrm flipV="1">
            <a:off x="4429125" y="2979192"/>
            <a:ext cx="10795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99" name="Line 11"/>
          <p:cNvSpPr>
            <a:spLocks noChangeShapeType="1"/>
          </p:cNvSpPr>
          <p:nvPr/>
        </p:nvSpPr>
        <p:spPr bwMode="auto">
          <a:xfrm flipH="1" flipV="1">
            <a:off x="4500563" y="2187029"/>
            <a:ext cx="10795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900" name="Text Box 12"/>
          <p:cNvSpPr txBox="1">
            <a:spLocks noChangeArrowheads="1"/>
          </p:cNvSpPr>
          <p:nvPr/>
        </p:nvSpPr>
        <p:spPr bwMode="auto">
          <a:xfrm>
            <a:off x="3113088" y="33586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21901" name="Text Box 13"/>
          <p:cNvSpPr txBox="1">
            <a:spLocks noChangeArrowheads="1"/>
          </p:cNvSpPr>
          <p:nvPr/>
        </p:nvSpPr>
        <p:spPr bwMode="auto">
          <a:xfrm>
            <a:off x="5076825" y="3266529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-4</a:t>
            </a:r>
          </a:p>
        </p:txBody>
      </p:sp>
      <p:sp>
        <p:nvSpPr>
          <p:cNvPr id="421902" name="Text Box 14"/>
          <p:cNvSpPr txBox="1">
            <a:spLocks noChangeArrowheads="1"/>
          </p:cNvSpPr>
          <p:nvPr/>
        </p:nvSpPr>
        <p:spPr bwMode="auto">
          <a:xfrm>
            <a:off x="5003800" y="1971129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21903" name="Text Box 15"/>
          <p:cNvSpPr txBox="1">
            <a:spLocks noChangeArrowheads="1"/>
          </p:cNvSpPr>
          <p:nvPr/>
        </p:nvSpPr>
        <p:spPr bwMode="auto">
          <a:xfrm>
            <a:off x="3205163" y="19711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1904" name="Line 16"/>
          <p:cNvSpPr>
            <a:spLocks noChangeShapeType="1"/>
          </p:cNvSpPr>
          <p:nvPr/>
        </p:nvSpPr>
        <p:spPr bwMode="auto">
          <a:xfrm>
            <a:off x="2844800" y="2834729"/>
            <a:ext cx="266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905" name="Text Box 17"/>
          <p:cNvSpPr txBox="1">
            <a:spLocks noChangeArrowheads="1"/>
          </p:cNvSpPr>
          <p:nvPr/>
        </p:nvSpPr>
        <p:spPr bwMode="auto">
          <a:xfrm>
            <a:off x="4121150" y="24950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1906" name="Text Box 18"/>
          <p:cNvSpPr txBox="1">
            <a:spLocks noChangeArrowheads="1"/>
          </p:cNvSpPr>
          <p:nvPr/>
        </p:nvSpPr>
        <p:spPr bwMode="auto">
          <a:xfrm>
            <a:off x="5580063" y="26912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421907" name="Text Box 19"/>
          <p:cNvSpPr txBox="1">
            <a:spLocks noChangeArrowheads="1"/>
          </p:cNvSpPr>
          <p:nvPr/>
        </p:nvSpPr>
        <p:spPr bwMode="auto">
          <a:xfrm>
            <a:off x="4067175" y="194505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421908" name="Text Box 20"/>
          <p:cNvSpPr txBox="1">
            <a:spLocks noChangeArrowheads="1"/>
          </p:cNvSpPr>
          <p:nvPr/>
        </p:nvSpPr>
        <p:spPr bwMode="auto">
          <a:xfrm>
            <a:off x="3995738" y="33733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421909" name="Text Box 21"/>
          <p:cNvSpPr txBox="1">
            <a:spLocks noChangeArrowheads="1"/>
          </p:cNvSpPr>
          <p:nvPr/>
        </p:nvSpPr>
        <p:spPr bwMode="auto">
          <a:xfrm>
            <a:off x="4067175" y="193132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421910" name="Text Box 22"/>
          <p:cNvSpPr txBox="1">
            <a:spLocks noChangeArrowheads="1"/>
          </p:cNvSpPr>
          <p:nvPr/>
        </p:nvSpPr>
        <p:spPr bwMode="auto">
          <a:xfrm>
            <a:off x="5580063" y="270224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-1</a:t>
            </a:r>
          </a:p>
        </p:txBody>
      </p:sp>
      <p:sp>
        <p:nvSpPr>
          <p:cNvPr id="421911" name="Text Box 23"/>
          <p:cNvSpPr txBox="1">
            <a:spLocks noChangeArrowheads="1"/>
          </p:cNvSpPr>
          <p:nvPr/>
        </p:nvSpPr>
        <p:spPr bwMode="auto">
          <a:xfrm>
            <a:off x="4479925" y="1556792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421912" name="Freeform 24"/>
          <p:cNvSpPr>
            <a:spLocks/>
          </p:cNvSpPr>
          <p:nvPr/>
        </p:nvSpPr>
        <p:spPr bwMode="auto">
          <a:xfrm>
            <a:off x="2627313" y="1825079"/>
            <a:ext cx="3948112" cy="2293938"/>
          </a:xfrm>
          <a:custGeom>
            <a:avLst/>
            <a:gdLst>
              <a:gd name="T0" fmla="*/ 0 w 2487"/>
              <a:gd name="T1" fmla="*/ 908 h 1445"/>
              <a:gd name="T2" fmla="*/ 953 w 2487"/>
              <a:gd name="T3" fmla="*/ 1407 h 1445"/>
              <a:gd name="T4" fmla="*/ 2404 w 2487"/>
              <a:gd name="T5" fmla="*/ 681 h 1445"/>
              <a:gd name="T6" fmla="*/ 1452 w 2487"/>
              <a:gd name="T7" fmla="*/ 0 h 1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7" h="1445">
                <a:moveTo>
                  <a:pt x="0" y="908"/>
                </a:moveTo>
                <a:cubicBezTo>
                  <a:pt x="276" y="1176"/>
                  <a:pt x="552" y="1445"/>
                  <a:pt x="953" y="1407"/>
                </a:cubicBezTo>
                <a:cubicBezTo>
                  <a:pt x="1354" y="1369"/>
                  <a:pt x="2321" y="916"/>
                  <a:pt x="2404" y="681"/>
                </a:cubicBezTo>
                <a:cubicBezTo>
                  <a:pt x="2487" y="446"/>
                  <a:pt x="1969" y="223"/>
                  <a:pt x="1452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34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1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21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21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21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21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06" grpId="0"/>
      <p:bldP spid="421906" grpId="1"/>
      <p:bldP spid="421907" grpId="0"/>
      <p:bldP spid="421907" grpId="1"/>
      <p:bldP spid="421908" grpId="0"/>
      <p:bldP spid="421909" grpId="0"/>
      <p:bldP spid="421910" grpId="0"/>
      <p:bldP spid="4219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4F48-D681-5744-8D8B-73D96686BDD4}" type="slidenum">
              <a:rPr lang="de-DE"/>
              <a:pPr/>
              <a:t>7</a:t>
            </a:fld>
            <a:endParaRPr lang="de-DE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:</a:t>
            </a:r>
            <a:r>
              <a:rPr lang="de-DE" dirty="0"/>
              <a:t> Für jeden Knoten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mit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s,v</a:t>
            </a:r>
            <a:r>
              <a:rPr lang="de-DE" dirty="0">
                <a:solidFill>
                  <a:schemeClr val="hlink"/>
                </a:solidFill>
              </a:rPr>
              <a:t>) &gt; -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zu</a:t>
            </a:r>
            <a:r>
              <a:rPr lang="de-DE" dirty="0">
                <a:solidFill>
                  <a:schemeClr val="hlink"/>
                </a:solidFill>
              </a:rPr>
              <a:t> s </a:t>
            </a:r>
            <a:r>
              <a:rPr lang="de-DE" dirty="0"/>
              <a:t>gibt es </a:t>
            </a:r>
            <a:r>
              <a:rPr lang="de-DE" dirty="0">
                <a:solidFill>
                  <a:srgbClr val="FF0000"/>
                </a:solidFill>
              </a:rPr>
              <a:t>einfachen</a:t>
            </a:r>
            <a:r>
              <a:rPr lang="de-DE" dirty="0"/>
              <a:t> Weg (ohne Kreis!) von </a:t>
            </a: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de-DE" dirty="0"/>
              <a:t> nach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mit Kosten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s,v</a:t>
            </a:r>
            <a:r>
              <a:rPr lang="de-DE" dirty="0">
                <a:solidFill>
                  <a:schemeClr val="hlink"/>
                </a:solidFill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Beweis:</a:t>
            </a:r>
            <a:r>
              <a:rPr lang="de-DE" dirty="0"/>
              <a:t> </a:t>
            </a:r>
          </a:p>
          <a:p>
            <a:pPr>
              <a:lnSpc>
                <a:spcPct val="90000"/>
              </a:lnSpc>
            </a:pPr>
            <a:r>
              <a:rPr lang="de-DE" dirty="0"/>
              <a:t>Weg mit Kreis mit Kantenkosten </a:t>
            </a:r>
            <a:r>
              <a:rPr lang="de-DE" dirty="0">
                <a:solidFill>
                  <a:schemeClr val="hlink"/>
                </a:solidFill>
              </a:rPr>
              <a:t>≥0</a:t>
            </a:r>
            <a:r>
              <a:rPr lang="de-DE" dirty="0"/>
              <a:t>: Entfernen des Kreises erhöht nicht die Kosten</a:t>
            </a:r>
          </a:p>
          <a:p>
            <a:pPr>
              <a:lnSpc>
                <a:spcPct val="90000"/>
              </a:lnSpc>
            </a:pPr>
            <a:r>
              <a:rPr lang="de-DE" dirty="0"/>
              <a:t>Weg mit Kreis mit Kantenkosten </a:t>
            </a:r>
            <a:r>
              <a:rPr lang="de-DE" dirty="0">
                <a:solidFill>
                  <a:schemeClr val="hlink"/>
                </a:solidFill>
              </a:rPr>
              <a:t>&lt;0</a:t>
            </a:r>
            <a:r>
              <a:rPr lang="de-DE" dirty="0"/>
              <a:t>: Distanz zu </a:t>
            </a: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de-DE" dirty="0"/>
              <a:t> ist </a:t>
            </a:r>
            <a:r>
              <a:rPr lang="de-DE" dirty="0">
                <a:solidFill>
                  <a:schemeClr val="hlink"/>
                </a:solidFill>
              </a:rPr>
              <a:t>-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96032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B6C0-9A6A-2B4C-B839-38D0C2DD9A18}" type="slidenum">
              <a:rPr lang="de-DE"/>
              <a:pPr/>
              <a:t>8</a:t>
            </a:fld>
            <a:endParaRPr lang="de-DE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Folgerung: </a:t>
            </a:r>
            <a:r>
              <a:rPr lang="de-DE" dirty="0"/>
              <a:t>(für Graph mit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/>
              <a:t>Knoten)    </a:t>
            </a:r>
            <a:br>
              <a:rPr lang="de-DE" dirty="0"/>
            </a:br>
            <a:r>
              <a:rPr lang="de-DE" dirty="0"/>
              <a:t>Für jeden Knoten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mit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s,v</a:t>
            </a:r>
            <a:r>
              <a:rPr lang="de-DE" dirty="0">
                <a:solidFill>
                  <a:schemeClr val="hlink"/>
                </a:solidFill>
              </a:rPr>
              <a:t>)&gt; -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gibt es kürzesten Weg der Länge (Anzahl Kanten!) </a:t>
            </a:r>
            <a:r>
              <a:rPr lang="de-DE" dirty="0">
                <a:solidFill>
                  <a:schemeClr val="hlink"/>
                </a:solidFill>
              </a:rPr>
              <a:t>&lt;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zu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</a:t>
            </a:r>
          </a:p>
          <a:p>
            <a:pPr>
              <a:buFontTx/>
              <a:buNone/>
            </a:pPr>
            <a:endParaRPr lang="de-DE" sz="16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Strategie:</a:t>
            </a:r>
            <a:r>
              <a:rPr lang="de-DE" dirty="0"/>
              <a:t> Durchlaufe </a:t>
            </a:r>
            <a:r>
              <a:rPr lang="de-DE" dirty="0">
                <a:solidFill>
                  <a:schemeClr val="hlink"/>
                </a:solidFill>
              </a:rPr>
              <a:t>(n-1)-</a:t>
            </a:r>
            <a:r>
              <a:rPr lang="de-DE" dirty="0"/>
              <a:t>mal </a:t>
            </a:r>
            <a:r>
              <a:rPr lang="de-DE" dirty="0">
                <a:solidFill>
                  <a:srgbClr val="FF0000"/>
                </a:solidFill>
              </a:rPr>
              <a:t>sämtliche Kanten</a:t>
            </a:r>
            <a:r>
              <a:rPr lang="de-DE" dirty="0"/>
              <a:t> in Graph und aktualisiere Distanz. Dann alle kürzesten Wege berücksichtigt.</a:t>
            </a:r>
          </a:p>
        </p:txBody>
      </p:sp>
      <p:sp>
        <p:nvSpPr>
          <p:cNvPr id="427012" name="Oval 4"/>
          <p:cNvSpPr>
            <a:spLocks noChangeArrowheads="1"/>
          </p:cNvSpPr>
          <p:nvPr/>
        </p:nvSpPr>
        <p:spPr bwMode="auto">
          <a:xfrm>
            <a:off x="1258888" y="4653136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427013" name="Oval 5"/>
          <p:cNvSpPr>
            <a:spLocks noChangeArrowheads="1"/>
          </p:cNvSpPr>
          <p:nvPr/>
        </p:nvSpPr>
        <p:spPr bwMode="auto">
          <a:xfrm>
            <a:off x="2771775" y="4653136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1</a:t>
            </a:r>
          </a:p>
        </p:txBody>
      </p:sp>
      <p:sp>
        <p:nvSpPr>
          <p:cNvPr id="427014" name="Oval 6"/>
          <p:cNvSpPr>
            <a:spLocks noChangeArrowheads="1"/>
          </p:cNvSpPr>
          <p:nvPr/>
        </p:nvSpPr>
        <p:spPr bwMode="auto">
          <a:xfrm>
            <a:off x="4283075" y="4653136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2</a:t>
            </a:r>
          </a:p>
        </p:txBody>
      </p:sp>
      <p:sp>
        <p:nvSpPr>
          <p:cNvPr id="427015" name="Oval 7"/>
          <p:cNvSpPr>
            <a:spLocks noChangeArrowheads="1"/>
          </p:cNvSpPr>
          <p:nvPr/>
        </p:nvSpPr>
        <p:spPr bwMode="auto">
          <a:xfrm>
            <a:off x="5795963" y="4653136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3</a:t>
            </a:r>
          </a:p>
        </p:txBody>
      </p:sp>
      <p:sp>
        <p:nvSpPr>
          <p:cNvPr id="427016" name="Oval 8"/>
          <p:cNvSpPr>
            <a:spLocks noChangeArrowheads="1"/>
          </p:cNvSpPr>
          <p:nvPr/>
        </p:nvSpPr>
        <p:spPr bwMode="auto">
          <a:xfrm>
            <a:off x="7308850" y="4653136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4</a:t>
            </a:r>
          </a:p>
        </p:txBody>
      </p:sp>
      <p:sp>
        <p:nvSpPr>
          <p:cNvPr id="427017" name="Text Box 9"/>
          <p:cNvSpPr txBox="1">
            <a:spLocks noChangeArrowheads="1"/>
          </p:cNvSpPr>
          <p:nvPr/>
        </p:nvSpPr>
        <p:spPr bwMode="auto">
          <a:xfrm>
            <a:off x="827088" y="4653136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427018" name="Text Box 10"/>
          <p:cNvSpPr txBox="1">
            <a:spLocks noChangeArrowheads="1"/>
          </p:cNvSpPr>
          <p:nvPr/>
        </p:nvSpPr>
        <p:spPr bwMode="auto">
          <a:xfrm>
            <a:off x="7956550" y="4653136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v</a:t>
            </a:r>
          </a:p>
        </p:txBody>
      </p:sp>
      <p:sp>
        <p:nvSpPr>
          <p:cNvPr id="427019" name="Line 11"/>
          <p:cNvSpPr>
            <a:spLocks noChangeShapeType="1"/>
          </p:cNvSpPr>
          <p:nvPr/>
        </p:nvSpPr>
        <p:spPr bwMode="auto">
          <a:xfrm>
            <a:off x="1763713" y="4869036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020" name="Line 12"/>
          <p:cNvSpPr>
            <a:spLocks noChangeShapeType="1"/>
          </p:cNvSpPr>
          <p:nvPr/>
        </p:nvSpPr>
        <p:spPr bwMode="auto">
          <a:xfrm>
            <a:off x="3275013" y="4869036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021" name="Line 13"/>
          <p:cNvSpPr>
            <a:spLocks noChangeShapeType="1"/>
          </p:cNvSpPr>
          <p:nvPr/>
        </p:nvSpPr>
        <p:spPr bwMode="auto">
          <a:xfrm>
            <a:off x="4787900" y="4869036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022" name="Line 14"/>
          <p:cNvSpPr>
            <a:spLocks noChangeShapeType="1"/>
          </p:cNvSpPr>
          <p:nvPr/>
        </p:nvSpPr>
        <p:spPr bwMode="auto">
          <a:xfrm>
            <a:off x="6300788" y="4869036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024" name="Text Box 16"/>
          <p:cNvSpPr txBox="1">
            <a:spLocks noChangeArrowheads="1"/>
          </p:cNvSpPr>
          <p:nvPr/>
        </p:nvSpPr>
        <p:spPr bwMode="auto">
          <a:xfrm>
            <a:off x="468313" y="5229398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Durchlauf</a:t>
            </a:r>
          </a:p>
        </p:txBody>
      </p:sp>
      <p:sp>
        <p:nvSpPr>
          <p:cNvPr id="427025" name="Text Box 17"/>
          <p:cNvSpPr txBox="1">
            <a:spLocks noChangeArrowheads="1"/>
          </p:cNvSpPr>
          <p:nvPr/>
        </p:nvSpPr>
        <p:spPr bwMode="auto">
          <a:xfrm>
            <a:off x="2103438" y="52484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7026" name="Text Box 18"/>
          <p:cNvSpPr txBox="1">
            <a:spLocks noChangeArrowheads="1"/>
          </p:cNvSpPr>
          <p:nvPr/>
        </p:nvSpPr>
        <p:spPr bwMode="auto">
          <a:xfrm>
            <a:off x="3635375" y="522939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7027" name="Text Box 19"/>
          <p:cNvSpPr txBox="1">
            <a:spLocks noChangeArrowheads="1"/>
          </p:cNvSpPr>
          <p:nvPr/>
        </p:nvSpPr>
        <p:spPr bwMode="auto">
          <a:xfrm>
            <a:off x="5148263" y="522939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27028" name="Text Box 20"/>
          <p:cNvSpPr txBox="1">
            <a:spLocks noChangeArrowheads="1"/>
          </p:cNvSpPr>
          <p:nvPr/>
        </p:nvSpPr>
        <p:spPr bwMode="auto">
          <a:xfrm>
            <a:off x="6732588" y="522939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57882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D521-A3B8-3648-A117-DA682C7C64C9}" type="slidenum">
              <a:rPr lang="de-DE"/>
              <a:pPr/>
              <a:t>9</a:t>
            </a:fld>
            <a:endParaRPr lang="de-DE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Bellman-Ford Algorithmus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Problem:</a:t>
            </a:r>
            <a:r>
              <a:rPr lang="de-DE" sz="2800" dirty="0"/>
              <a:t> Erkennung negativer Kreise</a:t>
            </a:r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Einsicht:</a:t>
            </a:r>
            <a:r>
              <a:rPr lang="de-DE" sz="2800" dirty="0"/>
              <a:t> in negativem Kreis </a:t>
            </a:r>
            <a:r>
              <a:rPr lang="de-DE" sz="2800" dirty="0">
                <a:solidFill>
                  <a:srgbClr val="FF0000"/>
                </a:solidFill>
              </a:rPr>
              <a:t>erniedrigt sich Distanz</a:t>
            </a:r>
            <a:r>
              <a:rPr lang="de-DE" sz="2800" dirty="0"/>
              <a:t> in jeder Runde bei mindestens einem Knoten</a:t>
            </a:r>
          </a:p>
        </p:txBody>
      </p:sp>
      <p:sp>
        <p:nvSpPr>
          <p:cNvPr id="428036" name="Oval 4"/>
          <p:cNvSpPr>
            <a:spLocks noChangeArrowheads="1"/>
          </p:cNvSpPr>
          <p:nvPr/>
        </p:nvSpPr>
        <p:spPr bwMode="auto">
          <a:xfrm>
            <a:off x="1547813" y="32845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28037" name="Oval 5"/>
          <p:cNvSpPr>
            <a:spLocks noChangeArrowheads="1"/>
          </p:cNvSpPr>
          <p:nvPr/>
        </p:nvSpPr>
        <p:spPr bwMode="auto">
          <a:xfrm>
            <a:off x="3132138" y="33559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8038" name="Oval 6"/>
          <p:cNvSpPr>
            <a:spLocks noChangeArrowheads="1"/>
          </p:cNvSpPr>
          <p:nvPr/>
        </p:nvSpPr>
        <p:spPr bwMode="auto">
          <a:xfrm>
            <a:off x="4643438" y="27082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8039" name="Oval 7"/>
          <p:cNvSpPr>
            <a:spLocks noChangeArrowheads="1"/>
          </p:cNvSpPr>
          <p:nvPr/>
        </p:nvSpPr>
        <p:spPr bwMode="auto">
          <a:xfrm>
            <a:off x="4643438" y="41481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8040" name="Oval 8"/>
          <p:cNvSpPr>
            <a:spLocks noChangeArrowheads="1"/>
          </p:cNvSpPr>
          <p:nvPr/>
        </p:nvSpPr>
        <p:spPr bwMode="auto">
          <a:xfrm>
            <a:off x="6084888" y="33559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28041" name="Line 9"/>
          <p:cNvSpPr>
            <a:spLocks noChangeShapeType="1"/>
          </p:cNvSpPr>
          <p:nvPr/>
        </p:nvSpPr>
        <p:spPr bwMode="auto">
          <a:xfrm>
            <a:off x="2051050" y="357187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42" name="Line 10"/>
          <p:cNvSpPr>
            <a:spLocks noChangeShapeType="1"/>
          </p:cNvSpPr>
          <p:nvPr/>
        </p:nvSpPr>
        <p:spPr bwMode="auto">
          <a:xfrm>
            <a:off x="3563938" y="3789363"/>
            <a:ext cx="10795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43" name="Line 11"/>
          <p:cNvSpPr>
            <a:spLocks noChangeShapeType="1"/>
          </p:cNvSpPr>
          <p:nvPr/>
        </p:nvSpPr>
        <p:spPr bwMode="auto">
          <a:xfrm flipV="1">
            <a:off x="5076825" y="371633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44" name="Line 12"/>
          <p:cNvSpPr>
            <a:spLocks noChangeShapeType="1"/>
          </p:cNvSpPr>
          <p:nvPr/>
        </p:nvSpPr>
        <p:spPr bwMode="auto">
          <a:xfrm flipH="1" flipV="1">
            <a:off x="5148263" y="2997200"/>
            <a:ext cx="10080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45" name="Line 13"/>
          <p:cNvSpPr>
            <a:spLocks noChangeShapeType="1"/>
          </p:cNvSpPr>
          <p:nvPr/>
        </p:nvSpPr>
        <p:spPr bwMode="auto">
          <a:xfrm flipH="1">
            <a:off x="3563938" y="2924175"/>
            <a:ext cx="10795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46" name="Text Box 14"/>
          <p:cNvSpPr txBox="1">
            <a:spLocks noChangeArrowheads="1"/>
          </p:cNvSpPr>
          <p:nvPr/>
        </p:nvSpPr>
        <p:spPr bwMode="auto">
          <a:xfrm>
            <a:off x="2463800" y="3016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8047" name="Text Box 15"/>
          <p:cNvSpPr txBox="1">
            <a:spLocks noChangeArrowheads="1"/>
          </p:cNvSpPr>
          <p:nvPr/>
        </p:nvSpPr>
        <p:spPr bwMode="auto">
          <a:xfrm>
            <a:off x="3851275" y="40767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8048" name="Text Box 16"/>
          <p:cNvSpPr txBox="1">
            <a:spLocks noChangeArrowheads="1"/>
          </p:cNvSpPr>
          <p:nvPr/>
        </p:nvSpPr>
        <p:spPr bwMode="auto">
          <a:xfrm>
            <a:off x="5651500" y="400526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428049" name="Text Box 17"/>
          <p:cNvSpPr txBox="1">
            <a:spLocks noChangeArrowheads="1"/>
          </p:cNvSpPr>
          <p:nvPr/>
        </p:nvSpPr>
        <p:spPr bwMode="auto">
          <a:xfrm>
            <a:off x="5651500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428050" name="Text Box 18"/>
          <p:cNvSpPr txBox="1">
            <a:spLocks noChangeArrowheads="1"/>
          </p:cNvSpPr>
          <p:nvPr/>
        </p:nvSpPr>
        <p:spPr bwMode="auto">
          <a:xfrm>
            <a:off x="3851275" y="27082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428052" name="Text Box 20"/>
          <p:cNvSpPr txBox="1">
            <a:spLocks noChangeArrowheads="1"/>
          </p:cNvSpPr>
          <p:nvPr/>
        </p:nvSpPr>
        <p:spPr bwMode="auto">
          <a:xfrm>
            <a:off x="3203575" y="3422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428053" name="Text Box 21"/>
          <p:cNvSpPr txBox="1">
            <a:spLocks noChangeArrowheads="1"/>
          </p:cNvSpPr>
          <p:nvPr/>
        </p:nvSpPr>
        <p:spPr bwMode="auto">
          <a:xfrm>
            <a:off x="4716463" y="4221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428054" name="Text Box 22"/>
          <p:cNvSpPr txBox="1">
            <a:spLocks noChangeArrowheads="1"/>
          </p:cNvSpPr>
          <p:nvPr/>
        </p:nvSpPr>
        <p:spPr bwMode="auto">
          <a:xfrm>
            <a:off x="6156325" y="3422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428055" name="Text Box 23"/>
          <p:cNvSpPr txBox="1">
            <a:spLocks noChangeArrowheads="1"/>
          </p:cNvSpPr>
          <p:nvPr/>
        </p:nvSpPr>
        <p:spPr bwMode="auto">
          <a:xfrm>
            <a:off x="4716463" y="277425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428056" name="Text Box 24"/>
          <p:cNvSpPr txBox="1">
            <a:spLocks noChangeArrowheads="1"/>
          </p:cNvSpPr>
          <p:nvPr/>
        </p:nvSpPr>
        <p:spPr bwMode="auto">
          <a:xfrm>
            <a:off x="3203575" y="34290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-1</a:t>
            </a:r>
          </a:p>
        </p:txBody>
      </p:sp>
      <p:sp>
        <p:nvSpPr>
          <p:cNvPr id="428057" name="Text Box 25"/>
          <p:cNvSpPr txBox="1">
            <a:spLocks noChangeArrowheads="1"/>
          </p:cNvSpPr>
          <p:nvPr/>
        </p:nvSpPr>
        <p:spPr bwMode="auto">
          <a:xfrm>
            <a:off x="4716463" y="421441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428058" name="Text Box 26"/>
          <p:cNvSpPr txBox="1">
            <a:spLocks noChangeArrowheads="1"/>
          </p:cNvSpPr>
          <p:nvPr/>
        </p:nvSpPr>
        <p:spPr bwMode="auto">
          <a:xfrm>
            <a:off x="6156325" y="3422327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420024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28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8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28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28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2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52" grpId="0"/>
      <p:bldP spid="428052" grpId="1"/>
      <p:bldP spid="428053" grpId="0"/>
      <p:bldP spid="428053" grpId="1"/>
      <p:bldP spid="428054" grpId="0"/>
      <p:bldP spid="428054" grpId="1"/>
      <p:bldP spid="428055" grpId="0"/>
      <p:bldP spid="428056" grpId="0"/>
      <p:bldP spid="428057" grpId="0"/>
      <p:bldP spid="428058" grpId="0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8953</TotalTime>
  <Words>2394</Words>
  <Application>Microsoft Macintosh PowerPoint</Application>
  <PresentationFormat>On-screen Show (4:3)</PresentationFormat>
  <Paragraphs>457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cmsy10</vt:lpstr>
      <vt:lpstr>Courier</vt:lpstr>
      <vt:lpstr>msam6</vt:lpstr>
      <vt:lpstr>Myriad Pro</vt:lpstr>
      <vt:lpstr>Symbol</vt:lpstr>
      <vt:lpstr>7_Standarddesign</vt:lpstr>
      <vt:lpstr>Algorithmen und Datenstrukturen</vt:lpstr>
      <vt:lpstr>Danksagung</vt:lpstr>
      <vt:lpstr>Anwendung: Ereignisplanung</vt:lpstr>
      <vt:lpstr>Umwandlung in gerichteten Graphen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Bellman-Ford Algorithmus</vt:lpstr>
      <vt:lpstr>All Pairs Shortest Paths</vt:lpstr>
      <vt:lpstr>All Pairs Shortest Paths</vt:lpstr>
      <vt:lpstr>Naive Erhöhung?</vt:lpstr>
      <vt:lpstr>Neuer Ansatz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All Pairs Shortest Paths</vt:lpstr>
      <vt:lpstr>Annahme: Ungerichteter Graph gegeben</vt:lpstr>
      <vt:lpstr>Annahme: Ungerichteter Graph gegeben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2258</cp:revision>
  <cp:lastPrinted>2017-06-22T09:38:33Z</cp:lastPrinted>
  <dcterms:created xsi:type="dcterms:W3CDTF">2010-04-27T12:26:40Z</dcterms:created>
  <dcterms:modified xsi:type="dcterms:W3CDTF">2020-04-29T16:24:11Z</dcterms:modified>
</cp:coreProperties>
</file>