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1"/>
  </p:notesMasterIdLst>
  <p:handoutMasterIdLst>
    <p:handoutMasterId r:id="rId42"/>
  </p:handoutMasterIdLst>
  <p:sldIdLst>
    <p:sldId id="273" r:id="rId2"/>
    <p:sldId id="466" r:id="rId3"/>
    <p:sldId id="414" r:id="rId4"/>
    <p:sldId id="583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595" r:id="rId21"/>
    <p:sldId id="435" r:id="rId22"/>
    <p:sldId id="584" r:id="rId23"/>
    <p:sldId id="436" r:id="rId24"/>
    <p:sldId id="437" r:id="rId25"/>
    <p:sldId id="438" r:id="rId26"/>
    <p:sldId id="439" r:id="rId27"/>
    <p:sldId id="440" r:id="rId28"/>
    <p:sldId id="441" r:id="rId29"/>
    <p:sldId id="442" r:id="rId30"/>
    <p:sldId id="443" r:id="rId31"/>
    <p:sldId id="444" r:id="rId32"/>
    <p:sldId id="445" r:id="rId33"/>
    <p:sldId id="446" r:id="rId34"/>
    <p:sldId id="447" r:id="rId35"/>
    <p:sldId id="448" r:id="rId36"/>
    <p:sldId id="449" r:id="rId37"/>
    <p:sldId id="450" r:id="rId38"/>
    <p:sldId id="451" r:id="rId39"/>
    <p:sldId id="596" r:id="rId4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3398"/>
    <a:srgbClr val="0409FF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30.04.20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30.04.20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A7837-44B7-9849-82E0-5F8943010FCC}"/>
              </a:ext>
            </a:extLst>
          </p:cNvPr>
          <p:cNvSpPr txBox="1"/>
          <p:nvPr/>
        </p:nvSpPr>
        <p:spPr>
          <a:xfrm>
            <a:off x="1907704" y="2204864"/>
            <a:ext cx="539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Erreichbarkeit, Transitive Hülle, Minimaler Spannbaum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AC83-F697-DE47-B261-18A528A2A024}" type="slidenum">
              <a:rPr lang="de-DE"/>
              <a:pPr/>
              <a:t>10</a:t>
            </a:fld>
            <a:endParaRPr lang="de-DE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</a:p>
          <a:p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/>
              <a:t> und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von </a:t>
            </a:r>
            <a:r>
              <a:rPr lang="en-US" dirty="0">
                <a:solidFill>
                  <a:schemeClr val="hlink"/>
                </a:solidFill>
              </a:rPr>
              <a:t>v</a:t>
            </a:r>
            <a:r>
              <a:rPr lang="en-US" dirty="0"/>
              <a:t> und </a:t>
            </a:r>
            <a:r>
              <a:rPr lang="en-US" dirty="0">
                <a:solidFill>
                  <a:schemeClr val="hlink"/>
                </a:solidFill>
              </a:rPr>
              <a:t>w</a:t>
            </a:r>
          </a:p>
          <a:p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</a:rPr>
              <a:t>=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r>
              <a:rPr lang="en-US" dirty="0"/>
              <a:t>: </a:t>
            </a:r>
            <a:r>
              <a:rPr lang="en-US" dirty="0" err="1"/>
              <a:t>gib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aus</a:t>
            </a:r>
            <a:endParaRPr lang="en-US" dirty="0"/>
          </a:p>
          <a:p>
            <a:r>
              <a:rPr lang="en-US" dirty="0" err="1"/>
              <a:t>sonst</a:t>
            </a:r>
            <a:r>
              <a:rPr lang="en-US" dirty="0"/>
              <a:t> </a:t>
            </a:r>
            <a:r>
              <a:rPr lang="en-US" dirty="0" err="1"/>
              <a:t>gib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r</a:t>
            </a:r>
            <a:r>
              <a:rPr lang="en-US" baseline="-25000" dirty="0" err="1">
                <a:solidFill>
                  <a:schemeClr val="accent2"/>
                </a:solidFill>
              </a:rPr>
              <a:t>v</a:t>
            </a:r>
            <a:r>
              <a:rPr lang="en-US" dirty="0" err="1">
                <a:solidFill>
                  <a:schemeClr val="accent2"/>
                </a:solidFill>
              </a:rPr>
              <a:t>,r</a:t>
            </a:r>
            <a:r>
              <a:rPr lang="en-US" baseline="-25000" dirty="0" err="1">
                <a:solidFill>
                  <a:schemeClr val="accent2"/>
                </a:solidFill>
              </a:rPr>
              <a:t>w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ZHK-Graph </a:t>
            </a:r>
            <a:r>
              <a:rPr lang="en-US" dirty="0" err="1"/>
              <a:t>zurück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7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0E49-3732-E44D-A1BC-E6E8BC162718}" type="slidenum">
              <a:rPr lang="de-DE"/>
              <a:pPr/>
              <a:t>11</a:t>
            </a:fld>
            <a:endParaRPr lang="de-DE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Graph </a:t>
            </a:r>
            <a:r>
              <a:rPr lang="en-US" dirty="0">
                <a:solidFill>
                  <a:schemeClr val="hlink"/>
                </a:solidFill>
              </a:rPr>
              <a:t>G=(V,E): n=|V|, m=|E|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>
                <a:solidFill>
                  <a:schemeClr val="hlink"/>
                </a:solidFill>
              </a:rPr>
              <a:t>G’=(V’,E’): n’=|V’|, m’=|E’|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Datenstruktur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Berechnungszeit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>
                <a:solidFill>
                  <a:schemeClr val="hlink"/>
                </a:solidFill>
              </a:rPr>
              <a:t>O(n + m + n’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 ∙</a:t>
            </a:r>
            <a:r>
              <a:rPr lang="en-US" dirty="0">
                <a:solidFill>
                  <a:schemeClr val="hlink"/>
                </a:solidFill>
              </a:rPr>
              <a:t>m’ + (n’)</a:t>
            </a:r>
            <a:r>
              <a:rPr lang="en-US" baseline="30000" dirty="0">
                <a:solidFill>
                  <a:schemeClr val="hlink"/>
                </a:solidFill>
              </a:rPr>
              <a:t>2</a:t>
            </a:r>
            <a:r>
              <a:rPr lang="en-US" dirty="0">
                <a:solidFill>
                  <a:schemeClr val="hlink"/>
                </a:solidFill>
              </a:rPr>
              <a:t> log n’)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Speicher</a:t>
            </a:r>
            <a:r>
              <a:rPr lang="en-US" dirty="0"/>
              <a:t>: </a:t>
            </a:r>
            <a:r>
              <a:rPr lang="en-US" dirty="0">
                <a:solidFill>
                  <a:schemeClr val="hlink"/>
                </a:solidFill>
              </a:rPr>
              <a:t>O(n + (n’)</a:t>
            </a:r>
            <a:r>
              <a:rPr lang="en-US" baseline="30000" dirty="0">
                <a:solidFill>
                  <a:schemeClr val="hlink"/>
                </a:solidFill>
              </a:rPr>
              <a:t>2</a:t>
            </a:r>
            <a:r>
              <a:rPr lang="en-US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Laufzeit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O(1)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5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5010-54EC-7245-94F3-6BD90EC63C14}" type="slidenum">
              <a:rPr lang="de-DE"/>
              <a:pPr/>
              <a:t>12</a:t>
            </a:fld>
            <a:endParaRPr lang="de-DE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möglich</a:t>
            </a:r>
            <a:r>
              <a:rPr lang="en-US" dirty="0"/>
              <a:t>,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~ O(</a:t>
            </a:r>
            <a:r>
              <a:rPr lang="en-US" dirty="0" err="1">
                <a:solidFill>
                  <a:schemeClr val="hlink"/>
                </a:solidFill>
              </a:rPr>
              <a:t>n+m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Speicher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Datenstruktur</a:t>
            </a:r>
            <a:r>
              <a:rPr lang="en-US" dirty="0"/>
              <a:t> die Operation </a:t>
            </a: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effizient</a:t>
            </a:r>
            <a:r>
              <a:rPr lang="en-US" dirty="0"/>
              <a:t> </a:t>
            </a:r>
            <a:r>
              <a:rPr lang="en-US" dirty="0" err="1"/>
              <a:t>abzuarbeiten</a:t>
            </a:r>
            <a:r>
              <a:rPr lang="en-US" dirty="0"/>
              <a:t>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Einsicht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Wenn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topologische</a:t>
            </a:r>
            <a:r>
              <a:rPr lang="en-US" dirty="0"/>
              <a:t> </a:t>
            </a:r>
            <a:r>
              <a:rPr lang="en-US" dirty="0" err="1"/>
              <a:t>Sortierung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dirty="0" err="1">
                <a:solidFill>
                  <a:schemeClr val="hlink"/>
                </a:solidFill>
              </a:rPr>
              <a:t>t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baseline="-25000" dirty="0">
                <a:solidFill>
                  <a:schemeClr val="hlink"/>
                </a:solidFill>
              </a:rPr>
              <a:t>v </a:t>
            </a:r>
            <a:r>
              <a:rPr lang="en-US" baseline="-25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en-US" baseline="-25000" dirty="0">
                <a:solidFill>
                  <a:schemeClr val="hlink"/>
                </a:solidFill>
              </a:rPr>
              <a:t> V’</a:t>
            </a:r>
            <a:r>
              <a:rPr lang="en-US" dirty="0"/>
              <a:t> der </a:t>
            </a:r>
            <a:r>
              <a:rPr lang="en-US" dirty="0" err="1"/>
              <a:t>Repräsentanten</a:t>
            </a:r>
            <a:r>
              <a:rPr lang="en-US" dirty="0"/>
              <a:t> gilt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</a:rPr>
              <a:t>&gt;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r>
              <a:rPr lang="en-US" baseline="-25000" dirty="0">
                <a:solidFill>
                  <a:schemeClr val="hlink"/>
                </a:solidFill>
              </a:rPr>
              <a:t> </a:t>
            </a:r>
            <a:r>
              <a:rPr lang="en-US" dirty="0"/>
              <a:t>,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keinen</a:t>
            </a:r>
            <a:r>
              <a:rPr lang="en-US" dirty="0"/>
              <a:t> </a:t>
            </a:r>
            <a:r>
              <a:rPr lang="en-US" dirty="0" err="1"/>
              <a:t>gerichteten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 von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endParaRPr lang="en-US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Was </a:t>
            </a:r>
            <a:r>
              <a:rPr lang="en-US" dirty="0" err="1">
                <a:solidFill>
                  <a:srgbClr val="FF0000"/>
                </a:solidFill>
              </a:rPr>
              <a:t>machen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wir</a:t>
            </a:r>
            <a:r>
              <a:rPr lang="en-US" dirty="0">
                <a:solidFill>
                  <a:srgbClr val="FF0000"/>
                </a:solidFill>
              </a:rPr>
              <a:t>, falls </a:t>
            </a:r>
            <a:r>
              <a:rPr lang="en-US" dirty="0" err="1">
                <a:solidFill>
                  <a:srgbClr val="FF0000"/>
                </a:solidFill>
              </a:rPr>
              <a:t>r</a:t>
            </a:r>
            <a:r>
              <a:rPr lang="en-US" baseline="-25000" dirty="0" err="1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r</a:t>
            </a:r>
            <a:r>
              <a:rPr lang="en-US" baseline="-25000" dirty="0" err="1">
                <a:solidFill>
                  <a:srgbClr val="FF0000"/>
                </a:solidFill>
              </a:rPr>
              <a:t>w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6631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4F4A0-6E66-DB4E-9C3E-02129BE8D6AE}" type="slidenum">
              <a:rPr lang="de-DE"/>
              <a:pPr/>
              <a:t>13</a:t>
            </a:fld>
            <a:endParaRPr lang="de-DE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Fall 1:</a:t>
            </a:r>
            <a:r>
              <a:rPr lang="en-US" dirty="0"/>
              <a:t> Der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gerichtete</a:t>
            </a:r>
            <a:r>
              <a:rPr lang="en-US" dirty="0"/>
              <a:t> </a:t>
            </a:r>
            <a:r>
              <a:rPr lang="en-US" dirty="0" err="1"/>
              <a:t>Liste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ergibt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1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⇔</a:t>
            </a:r>
            <a:r>
              <a:rPr lang="en-US" dirty="0">
                <a:solidFill>
                  <a:schemeClr val="hlink"/>
                </a:solidFill>
              </a:rPr>
              <a:t>  </a:t>
            </a:r>
            <a:r>
              <a:rPr lang="en-US" dirty="0" err="1">
                <a:solidFill>
                  <a:schemeClr val="hlink"/>
                </a:solidFill>
              </a:rPr>
              <a:t>t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</a:rPr>
              <a:t>&lt; </a:t>
            </a:r>
            <a:r>
              <a:rPr lang="en-US" dirty="0" err="1">
                <a:solidFill>
                  <a:schemeClr val="hlink"/>
                </a:solidFill>
              </a:rPr>
              <a:t>t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endParaRPr lang="en-US" baseline="-25000" dirty="0">
              <a:solidFill>
                <a:schemeClr val="hlink"/>
              </a:solidFill>
            </a:endParaRPr>
          </a:p>
        </p:txBody>
      </p:sp>
      <p:sp>
        <p:nvSpPr>
          <p:cNvPr id="476164" name="Oval 4"/>
          <p:cNvSpPr>
            <a:spLocks noChangeArrowheads="1"/>
          </p:cNvSpPr>
          <p:nvPr/>
        </p:nvSpPr>
        <p:spPr bwMode="auto">
          <a:xfrm>
            <a:off x="1331913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76165" name="Oval 5"/>
          <p:cNvSpPr>
            <a:spLocks noChangeArrowheads="1"/>
          </p:cNvSpPr>
          <p:nvPr/>
        </p:nvSpPr>
        <p:spPr bwMode="auto">
          <a:xfrm>
            <a:off x="2268538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1763713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67" name="Oval 7"/>
          <p:cNvSpPr>
            <a:spLocks noChangeArrowheads="1"/>
          </p:cNvSpPr>
          <p:nvPr/>
        </p:nvSpPr>
        <p:spPr bwMode="auto">
          <a:xfrm>
            <a:off x="3203575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2698750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69" name="Oval 9"/>
          <p:cNvSpPr>
            <a:spLocks noChangeArrowheads="1"/>
          </p:cNvSpPr>
          <p:nvPr/>
        </p:nvSpPr>
        <p:spPr bwMode="auto">
          <a:xfrm>
            <a:off x="4140200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635375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71" name="Oval 11"/>
          <p:cNvSpPr>
            <a:spLocks noChangeArrowheads="1"/>
          </p:cNvSpPr>
          <p:nvPr/>
        </p:nvSpPr>
        <p:spPr bwMode="auto">
          <a:xfrm>
            <a:off x="5076825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76172" name="Line 12"/>
          <p:cNvSpPr>
            <a:spLocks noChangeShapeType="1"/>
          </p:cNvSpPr>
          <p:nvPr/>
        </p:nvSpPr>
        <p:spPr bwMode="auto">
          <a:xfrm>
            <a:off x="4572000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73" name="Oval 13"/>
          <p:cNvSpPr>
            <a:spLocks noChangeArrowheads="1"/>
          </p:cNvSpPr>
          <p:nvPr/>
        </p:nvSpPr>
        <p:spPr bwMode="auto">
          <a:xfrm>
            <a:off x="6011863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76174" name="Line 14"/>
          <p:cNvSpPr>
            <a:spLocks noChangeShapeType="1"/>
          </p:cNvSpPr>
          <p:nvPr/>
        </p:nvSpPr>
        <p:spPr bwMode="auto">
          <a:xfrm>
            <a:off x="5507038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75" name="Oval 15"/>
          <p:cNvSpPr>
            <a:spLocks noChangeArrowheads="1"/>
          </p:cNvSpPr>
          <p:nvPr/>
        </p:nvSpPr>
        <p:spPr bwMode="auto">
          <a:xfrm>
            <a:off x="6948488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76176" name="Line 16"/>
          <p:cNvSpPr>
            <a:spLocks noChangeShapeType="1"/>
          </p:cNvSpPr>
          <p:nvPr/>
        </p:nvSpPr>
        <p:spPr bwMode="auto">
          <a:xfrm>
            <a:off x="6443663" y="2492772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85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E1DE-962E-1C4B-8548-6C8328F436E7}" type="slidenum">
              <a:rPr lang="de-DE"/>
              <a:pPr/>
              <a:t>14</a:t>
            </a:fld>
            <a:endParaRPr lang="de-DE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Fall 1: </a:t>
            </a:r>
            <a:r>
              <a:rPr lang="en-US" dirty="0"/>
              <a:t>Der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gerichtete</a:t>
            </a:r>
            <a:r>
              <a:rPr lang="en-US" dirty="0"/>
              <a:t> </a:t>
            </a:r>
            <a:r>
              <a:rPr lang="en-US" dirty="0" err="1"/>
              <a:t>Liste</a:t>
            </a:r>
            <a:endParaRPr lang="en-US" dirty="0"/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Datenstruktur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</a:t>
            </a:r>
            <a:r>
              <a:rPr lang="en-US" dirty="0" err="1">
                <a:solidFill>
                  <a:schemeClr val="hlink"/>
                </a:solidFill>
              </a:rPr>
              <a:t>n+m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Zeit</a:t>
            </a:r>
            <a:r>
              <a:rPr lang="en-US" dirty="0"/>
              <a:t>, </a:t>
            </a:r>
            <a:r>
              <a:rPr lang="en-US" dirty="0">
                <a:solidFill>
                  <a:schemeClr val="hlink"/>
                </a:solidFill>
              </a:rPr>
              <a:t>O(n)</a:t>
            </a:r>
            <a:r>
              <a:rPr lang="en-US" dirty="0"/>
              <a:t> Speicher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speichere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jedem</a:t>
            </a:r>
            <a:r>
              <a:rPr lang="en-US" dirty="0"/>
              <a:t> </a:t>
            </a:r>
            <a:r>
              <a:rPr lang="en-US" dirty="0" err="1"/>
              <a:t>Knoten</a:t>
            </a:r>
            <a:r>
              <a:rPr lang="en-US" dirty="0"/>
              <a:t> und </a:t>
            </a:r>
            <a:r>
              <a:rPr lang="en-US" dirty="0" err="1"/>
              <a:t>gib</a:t>
            </a:r>
            <a:r>
              <a:rPr lang="en-US" dirty="0"/>
              <a:t> </a:t>
            </a:r>
            <a:r>
              <a:rPr lang="en-US" dirty="0" err="1"/>
              <a:t>Repr</a:t>
            </a:r>
            <a:r>
              <a:rPr lang="en-US" dirty="0"/>
              <a:t>. </a:t>
            </a:r>
            <a:r>
              <a:rPr lang="en-US" dirty="0" err="1"/>
              <a:t>Ordnungsnummern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Laufzeit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2020702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32A-5B71-494B-93AE-E0D0874CC2B5}" type="slidenum">
              <a:rPr lang="de-DE"/>
              <a:pPr/>
              <a:t>15</a:t>
            </a:fld>
            <a:endParaRPr lang="de-DE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Fall 2: </a:t>
            </a:r>
            <a:r>
              <a:rPr lang="en-US" dirty="0"/>
              <a:t>Der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gerichteter</a:t>
            </a:r>
            <a:r>
              <a:rPr lang="en-US" dirty="0"/>
              <a:t> Baum</a:t>
            </a:r>
          </a:p>
        </p:txBody>
      </p:sp>
      <p:sp>
        <p:nvSpPr>
          <p:cNvPr id="478212" name="Oval 4"/>
          <p:cNvSpPr>
            <a:spLocks noChangeArrowheads="1"/>
          </p:cNvSpPr>
          <p:nvPr/>
        </p:nvSpPr>
        <p:spPr bwMode="auto">
          <a:xfrm>
            <a:off x="1546225" y="371673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78213" name="Oval 5"/>
          <p:cNvSpPr>
            <a:spLocks noChangeArrowheads="1"/>
          </p:cNvSpPr>
          <p:nvPr/>
        </p:nvSpPr>
        <p:spPr bwMode="auto">
          <a:xfrm>
            <a:off x="2987675" y="2997597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78214" name="Oval 6"/>
          <p:cNvSpPr>
            <a:spLocks noChangeArrowheads="1"/>
          </p:cNvSpPr>
          <p:nvPr/>
        </p:nvSpPr>
        <p:spPr bwMode="auto">
          <a:xfrm>
            <a:off x="4643438" y="22768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78215" name="Oval 7"/>
          <p:cNvSpPr>
            <a:spLocks noChangeArrowheads="1"/>
          </p:cNvSpPr>
          <p:nvPr/>
        </p:nvSpPr>
        <p:spPr bwMode="auto">
          <a:xfrm>
            <a:off x="4643438" y="328493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78216" name="Oval 8"/>
          <p:cNvSpPr>
            <a:spLocks noChangeArrowheads="1"/>
          </p:cNvSpPr>
          <p:nvPr/>
        </p:nvSpPr>
        <p:spPr bwMode="auto">
          <a:xfrm>
            <a:off x="6227763" y="249277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78217" name="Oval 9"/>
          <p:cNvSpPr>
            <a:spLocks noChangeArrowheads="1"/>
          </p:cNvSpPr>
          <p:nvPr/>
        </p:nvSpPr>
        <p:spPr bwMode="auto">
          <a:xfrm>
            <a:off x="6227763" y="371673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78218" name="Oval 10"/>
          <p:cNvSpPr>
            <a:spLocks noChangeArrowheads="1"/>
          </p:cNvSpPr>
          <p:nvPr/>
        </p:nvSpPr>
        <p:spPr bwMode="auto">
          <a:xfrm>
            <a:off x="2987675" y="458192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78219" name="Oval 11"/>
          <p:cNvSpPr>
            <a:spLocks noChangeArrowheads="1"/>
          </p:cNvSpPr>
          <p:nvPr/>
        </p:nvSpPr>
        <p:spPr bwMode="auto">
          <a:xfrm>
            <a:off x="6227763" y="458033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478220" name="Line 12"/>
          <p:cNvSpPr>
            <a:spLocks noChangeShapeType="1"/>
          </p:cNvSpPr>
          <p:nvPr/>
        </p:nvSpPr>
        <p:spPr bwMode="auto">
          <a:xfrm flipV="1">
            <a:off x="1906588" y="3284935"/>
            <a:ext cx="10810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1" name="Line 13"/>
          <p:cNvSpPr>
            <a:spLocks noChangeShapeType="1"/>
          </p:cNvSpPr>
          <p:nvPr/>
        </p:nvSpPr>
        <p:spPr bwMode="auto">
          <a:xfrm>
            <a:off x="1906588" y="4005660"/>
            <a:ext cx="10810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2" name="Line 14"/>
          <p:cNvSpPr>
            <a:spLocks noChangeShapeType="1"/>
          </p:cNvSpPr>
          <p:nvPr/>
        </p:nvSpPr>
        <p:spPr bwMode="auto">
          <a:xfrm flipV="1">
            <a:off x="3346450" y="2565797"/>
            <a:ext cx="12969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3" name="Line 15"/>
          <p:cNvSpPr>
            <a:spLocks noChangeShapeType="1"/>
          </p:cNvSpPr>
          <p:nvPr/>
        </p:nvSpPr>
        <p:spPr bwMode="auto">
          <a:xfrm>
            <a:off x="3419475" y="3284935"/>
            <a:ext cx="12239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4" name="Line 16"/>
          <p:cNvSpPr>
            <a:spLocks noChangeShapeType="1"/>
          </p:cNvSpPr>
          <p:nvPr/>
        </p:nvSpPr>
        <p:spPr bwMode="auto">
          <a:xfrm flipV="1">
            <a:off x="3419475" y="4796235"/>
            <a:ext cx="28082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5" name="Line 17"/>
          <p:cNvSpPr>
            <a:spLocks noChangeShapeType="1"/>
          </p:cNvSpPr>
          <p:nvPr/>
        </p:nvSpPr>
        <p:spPr bwMode="auto">
          <a:xfrm flipV="1">
            <a:off x="5003800" y="2781697"/>
            <a:ext cx="12239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8226" name="Line 18"/>
          <p:cNvSpPr>
            <a:spLocks noChangeShapeType="1"/>
          </p:cNvSpPr>
          <p:nvPr/>
        </p:nvSpPr>
        <p:spPr bwMode="auto">
          <a:xfrm>
            <a:off x="5075238" y="3573860"/>
            <a:ext cx="11525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421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278F-A11F-854C-B861-18CCBFEC0DF2}" type="slidenum">
              <a:rPr lang="de-DE"/>
              <a:pPr/>
              <a:t>16</a:t>
            </a:fld>
            <a:endParaRPr lang="de-DE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Strategie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DFS</a:t>
            </a:r>
            <a:r>
              <a:rPr lang="en-US" dirty="0"/>
              <a:t>-</a:t>
            </a:r>
            <a:r>
              <a:rPr lang="en-US" dirty="0" err="1"/>
              <a:t>Durchlauf</a:t>
            </a:r>
            <a:r>
              <a:rPr lang="en-US" dirty="0"/>
              <a:t> von </a:t>
            </a:r>
            <a:r>
              <a:rPr lang="en-US" dirty="0" err="1"/>
              <a:t>Wurzel</a:t>
            </a:r>
            <a:r>
              <a:rPr lang="en-US" dirty="0"/>
              <a:t>, </a:t>
            </a:r>
            <a:r>
              <a:rPr lang="en-US" dirty="0" err="1"/>
              <a:t>Kanten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dfsnum-Bereichen</a:t>
            </a:r>
            <a:r>
              <a:rPr lang="en-US" dirty="0"/>
              <a:t> </a:t>
            </a:r>
            <a:r>
              <a:rPr lang="en-US" dirty="0" err="1"/>
              <a:t>markieren</a:t>
            </a:r>
            <a:endParaRPr lang="en-US" dirty="0"/>
          </a:p>
        </p:txBody>
      </p:sp>
      <p:sp>
        <p:nvSpPr>
          <p:cNvPr id="479236" name="Oval 4"/>
          <p:cNvSpPr>
            <a:spLocks noChangeArrowheads="1"/>
          </p:cNvSpPr>
          <p:nvPr/>
        </p:nvSpPr>
        <p:spPr bwMode="auto">
          <a:xfrm>
            <a:off x="1475656" y="3788743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79237" name="Oval 5"/>
          <p:cNvSpPr>
            <a:spLocks noChangeArrowheads="1"/>
          </p:cNvSpPr>
          <p:nvPr/>
        </p:nvSpPr>
        <p:spPr bwMode="auto">
          <a:xfrm>
            <a:off x="2917106" y="3069605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79238" name="Oval 6"/>
          <p:cNvSpPr>
            <a:spLocks noChangeArrowheads="1"/>
          </p:cNvSpPr>
          <p:nvPr/>
        </p:nvSpPr>
        <p:spPr bwMode="auto">
          <a:xfrm>
            <a:off x="4572869" y="2348880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79239" name="Oval 7"/>
          <p:cNvSpPr>
            <a:spLocks noChangeArrowheads="1"/>
          </p:cNvSpPr>
          <p:nvPr/>
        </p:nvSpPr>
        <p:spPr bwMode="auto">
          <a:xfrm>
            <a:off x="4572869" y="3356943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79240" name="Oval 8"/>
          <p:cNvSpPr>
            <a:spLocks noChangeArrowheads="1"/>
          </p:cNvSpPr>
          <p:nvPr/>
        </p:nvSpPr>
        <p:spPr bwMode="auto">
          <a:xfrm>
            <a:off x="6157194" y="2564780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79241" name="Oval 9"/>
          <p:cNvSpPr>
            <a:spLocks noChangeArrowheads="1"/>
          </p:cNvSpPr>
          <p:nvPr/>
        </p:nvSpPr>
        <p:spPr bwMode="auto">
          <a:xfrm>
            <a:off x="6157194" y="3788743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79242" name="Oval 10"/>
          <p:cNvSpPr>
            <a:spLocks noChangeArrowheads="1"/>
          </p:cNvSpPr>
          <p:nvPr/>
        </p:nvSpPr>
        <p:spPr bwMode="auto">
          <a:xfrm>
            <a:off x="2917106" y="4653930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79243" name="Oval 11"/>
          <p:cNvSpPr>
            <a:spLocks noChangeArrowheads="1"/>
          </p:cNvSpPr>
          <p:nvPr/>
        </p:nvSpPr>
        <p:spPr bwMode="auto">
          <a:xfrm>
            <a:off x="6157194" y="4652343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479244" name="Line 12"/>
          <p:cNvSpPr>
            <a:spLocks noChangeShapeType="1"/>
          </p:cNvSpPr>
          <p:nvPr/>
        </p:nvSpPr>
        <p:spPr bwMode="auto">
          <a:xfrm flipV="1">
            <a:off x="1836019" y="3356943"/>
            <a:ext cx="10810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45" name="Line 13"/>
          <p:cNvSpPr>
            <a:spLocks noChangeShapeType="1"/>
          </p:cNvSpPr>
          <p:nvPr/>
        </p:nvSpPr>
        <p:spPr bwMode="auto">
          <a:xfrm>
            <a:off x="1836019" y="4077668"/>
            <a:ext cx="10810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46" name="Line 14"/>
          <p:cNvSpPr>
            <a:spLocks noChangeShapeType="1"/>
          </p:cNvSpPr>
          <p:nvPr/>
        </p:nvSpPr>
        <p:spPr bwMode="auto">
          <a:xfrm flipV="1">
            <a:off x="3275881" y="2637805"/>
            <a:ext cx="12969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47" name="Line 15"/>
          <p:cNvSpPr>
            <a:spLocks noChangeShapeType="1"/>
          </p:cNvSpPr>
          <p:nvPr/>
        </p:nvSpPr>
        <p:spPr bwMode="auto">
          <a:xfrm>
            <a:off x="3348906" y="3356943"/>
            <a:ext cx="12239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48" name="Line 16"/>
          <p:cNvSpPr>
            <a:spLocks noChangeShapeType="1"/>
          </p:cNvSpPr>
          <p:nvPr/>
        </p:nvSpPr>
        <p:spPr bwMode="auto">
          <a:xfrm flipV="1">
            <a:off x="3348906" y="4868243"/>
            <a:ext cx="28082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49" name="Line 17"/>
          <p:cNvSpPr>
            <a:spLocks noChangeShapeType="1"/>
          </p:cNvSpPr>
          <p:nvPr/>
        </p:nvSpPr>
        <p:spPr bwMode="auto">
          <a:xfrm flipV="1">
            <a:off x="4933231" y="2853705"/>
            <a:ext cx="12239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50" name="Line 18"/>
          <p:cNvSpPr>
            <a:spLocks noChangeShapeType="1"/>
          </p:cNvSpPr>
          <p:nvPr/>
        </p:nvSpPr>
        <p:spPr bwMode="auto">
          <a:xfrm>
            <a:off x="5004669" y="3645868"/>
            <a:ext cx="11525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9251" name="Text Box 19"/>
          <p:cNvSpPr txBox="1">
            <a:spLocks noChangeArrowheads="1"/>
          </p:cNvSpPr>
          <p:nvPr/>
        </p:nvSpPr>
        <p:spPr bwMode="auto">
          <a:xfrm>
            <a:off x="1477244" y="342996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79252" name="Text Box 20"/>
          <p:cNvSpPr txBox="1">
            <a:spLocks noChangeArrowheads="1"/>
          </p:cNvSpPr>
          <p:nvPr/>
        </p:nvSpPr>
        <p:spPr bwMode="auto">
          <a:xfrm>
            <a:off x="2988544" y="270924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9253" name="Text Box 21"/>
          <p:cNvSpPr txBox="1">
            <a:spLocks noChangeArrowheads="1"/>
          </p:cNvSpPr>
          <p:nvPr/>
        </p:nvSpPr>
        <p:spPr bwMode="auto">
          <a:xfrm>
            <a:off x="4645894" y="299816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79254" name="Text Box 22"/>
          <p:cNvSpPr txBox="1">
            <a:spLocks noChangeArrowheads="1"/>
          </p:cNvSpPr>
          <p:nvPr/>
        </p:nvSpPr>
        <p:spPr bwMode="auto">
          <a:xfrm>
            <a:off x="5006256" y="234888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9255" name="Text Box 23"/>
          <p:cNvSpPr txBox="1">
            <a:spLocks noChangeArrowheads="1"/>
          </p:cNvSpPr>
          <p:nvPr/>
        </p:nvSpPr>
        <p:spPr bwMode="auto">
          <a:xfrm>
            <a:off x="6662019" y="256636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79256" name="Text Box 24"/>
          <p:cNvSpPr txBox="1">
            <a:spLocks noChangeArrowheads="1"/>
          </p:cNvSpPr>
          <p:nvPr/>
        </p:nvSpPr>
        <p:spPr bwMode="auto">
          <a:xfrm>
            <a:off x="6662019" y="379033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79257" name="Text Box 25"/>
          <p:cNvSpPr txBox="1">
            <a:spLocks noChangeArrowheads="1"/>
          </p:cNvSpPr>
          <p:nvPr/>
        </p:nvSpPr>
        <p:spPr bwMode="auto">
          <a:xfrm>
            <a:off x="2988544" y="429356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79258" name="Text Box 26"/>
          <p:cNvSpPr txBox="1">
            <a:spLocks noChangeArrowheads="1"/>
          </p:cNvSpPr>
          <p:nvPr/>
        </p:nvSpPr>
        <p:spPr bwMode="auto">
          <a:xfrm>
            <a:off x="6662019" y="465393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79259" name="Text Box 27"/>
          <p:cNvSpPr txBox="1">
            <a:spLocks noChangeArrowheads="1"/>
          </p:cNvSpPr>
          <p:nvPr/>
        </p:nvSpPr>
        <p:spPr bwMode="auto">
          <a:xfrm>
            <a:off x="1837606" y="314104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[2,6]</a:t>
            </a:r>
          </a:p>
        </p:txBody>
      </p:sp>
      <p:sp>
        <p:nvSpPr>
          <p:cNvPr id="479260" name="Text Box 28"/>
          <p:cNvSpPr txBox="1">
            <a:spLocks noChangeArrowheads="1"/>
          </p:cNvSpPr>
          <p:nvPr/>
        </p:nvSpPr>
        <p:spPr bwMode="auto">
          <a:xfrm>
            <a:off x="2269406" y="400623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[7,8]</a:t>
            </a:r>
          </a:p>
        </p:txBody>
      </p:sp>
      <p:sp>
        <p:nvSpPr>
          <p:cNvPr id="479261" name="Text Box 29"/>
          <p:cNvSpPr txBox="1">
            <a:spLocks noChangeArrowheads="1"/>
          </p:cNvSpPr>
          <p:nvPr/>
        </p:nvSpPr>
        <p:spPr bwMode="auto">
          <a:xfrm>
            <a:off x="3564806" y="242190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[3,3]</a:t>
            </a:r>
          </a:p>
        </p:txBody>
      </p:sp>
      <p:sp>
        <p:nvSpPr>
          <p:cNvPr id="479262" name="Text Box 30"/>
          <p:cNvSpPr txBox="1">
            <a:spLocks noChangeArrowheads="1"/>
          </p:cNvSpPr>
          <p:nvPr/>
        </p:nvSpPr>
        <p:spPr bwMode="auto">
          <a:xfrm>
            <a:off x="3709269" y="299816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[4,6]</a:t>
            </a:r>
          </a:p>
        </p:txBody>
      </p:sp>
      <p:sp>
        <p:nvSpPr>
          <p:cNvPr id="479263" name="Text Box 31"/>
          <p:cNvSpPr txBox="1">
            <a:spLocks noChangeArrowheads="1"/>
          </p:cNvSpPr>
          <p:nvPr/>
        </p:nvSpPr>
        <p:spPr bwMode="auto">
          <a:xfrm>
            <a:off x="5222156" y="270924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[5,5]</a:t>
            </a:r>
          </a:p>
        </p:txBody>
      </p:sp>
      <p:sp>
        <p:nvSpPr>
          <p:cNvPr id="479264" name="Text Box 32"/>
          <p:cNvSpPr txBox="1">
            <a:spLocks noChangeArrowheads="1"/>
          </p:cNvSpPr>
          <p:nvPr/>
        </p:nvSpPr>
        <p:spPr bwMode="auto">
          <a:xfrm>
            <a:off x="5438056" y="342996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[6,6]</a:t>
            </a:r>
          </a:p>
        </p:txBody>
      </p:sp>
      <p:sp>
        <p:nvSpPr>
          <p:cNvPr id="479265" name="Text Box 33"/>
          <p:cNvSpPr txBox="1">
            <a:spLocks noChangeArrowheads="1"/>
          </p:cNvSpPr>
          <p:nvPr/>
        </p:nvSpPr>
        <p:spPr bwMode="auto">
          <a:xfrm>
            <a:off x="4501431" y="443803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[8,8]</a:t>
            </a:r>
          </a:p>
        </p:txBody>
      </p:sp>
    </p:spTree>
    <p:extLst>
      <p:ext uri="{BB962C8B-B14F-4D97-AF65-F5344CB8AC3E}">
        <p14:creationId xmlns:p14="http://schemas.microsoft.com/office/powerpoint/2010/main" val="381078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C004-1845-5044-A3E1-7D14F1322275}" type="slidenum">
              <a:rPr lang="de-DE"/>
              <a:pPr/>
              <a:t>17</a:t>
            </a:fld>
            <a:endParaRPr lang="de-DE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r>
              <a:rPr lang="en-US" dirty="0"/>
              <a:t> und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r>
              <a:rPr lang="en-US" dirty="0"/>
              <a:t>, </a:t>
            </a:r>
            <a:r>
              <a:rPr lang="en-US" dirty="0" err="1"/>
              <a:t>teste</a:t>
            </a:r>
            <a:r>
              <a:rPr lang="en-US" dirty="0"/>
              <a:t>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w</a:t>
            </a:r>
            <a:r>
              <a:rPr lang="en-US" dirty="0"/>
              <a:t> in </a:t>
            </a:r>
            <a:r>
              <a:rPr lang="en-US" dirty="0" err="1"/>
              <a:t>Intervall</a:t>
            </a:r>
            <a:r>
              <a:rPr lang="en-US" dirty="0"/>
              <a:t> von </a:t>
            </a:r>
            <a:r>
              <a:rPr lang="en-US" dirty="0" err="1"/>
              <a:t>ausgehender</a:t>
            </a:r>
            <a:r>
              <a:rPr lang="en-US" dirty="0"/>
              <a:t> </a:t>
            </a:r>
            <a:r>
              <a:rPr lang="en-US" dirty="0" err="1"/>
              <a:t>Kante</a:t>
            </a:r>
            <a:r>
              <a:rPr lang="en-US" dirty="0"/>
              <a:t> von </a:t>
            </a:r>
            <a:r>
              <a:rPr lang="en-US" dirty="0" err="1">
                <a:solidFill>
                  <a:schemeClr val="hlink"/>
                </a:solidFill>
              </a:rPr>
              <a:t>r</a:t>
            </a:r>
            <a:r>
              <a:rPr lang="en-US" baseline="-25000" dirty="0" err="1">
                <a:solidFill>
                  <a:schemeClr val="hlink"/>
                </a:solidFill>
              </a:rPr>
              <a:t>v</a:t>
            </a:r>
            <a:endParaRPr lang="en-US" baseline="-25000" dirty="0">
              <a:solidFill>
                <a:schemeClr val="hlink"/>
              </a:solidFill>
            </a:endParaRPr>
          </a:p>
        </p:txBody>
      </p:sp>
      <p:sp>
        <p:nvSpPr>
          <p:cNvPr id="480260" name="Oval 4"/>
          <p:cNvSpPr>
            <a:spLocks noChangeArrowheads="1"/>
          </p:cNvSpPr>
          <p:nvPr/>
        </p:nvSpPr>
        <p:spPr bwMode="auto">
          <a:xfrm>
            <a:off x="1619250" y="407677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80261" name="Oval 5"/>
          <p:cNvSpPr>
            <a:spLocks noChangeArrowheads="1"/>
          </p:cNvSpPr>
          <p:nvPr/>
        </p:nvSpPr>
        <p:spPr bwMode="auto">
          <a:xfrm>
            <a:off x="3060700" y="3357637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80262" name="Oval 6"/>
          <p:cNvSpPr>
            <a:spLocks noChangeArrowheads="1"/>
          </p:cNvSpPr>
          <p:nvPr/>
        </p:nvSpPr>
        <p:spPr bwMode="auto">
          <a:xfrm>
            <a:off x="4716463" y="263691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80263" name="Oval 7"/>
          <p:cNvSpPr>
            <a:spLocks noChangeArrowheads="1"/>
          </p:cNvSpPr>
          <p:nvPr/>
        </p:nvSpPr>
        <p:spPr bwMode="auto">
          <a:xfrm>
            <a:off x="4716463" y="364497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80264" name="Oval 8"/>
          <p:cNvSpPr>
            <a:spLocks noChangeArrowheads="1"/>
          </p:cNvSpPr>
          <p:nvPr/>
        </p:nvSpPr>
        <p:spPr bwMode="auto">
          <a:xfrm>
            <a:off x="6300788" y="285281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80265" name="Oval 9"/>
          <p:cNvSpPr>
            <a:spLocks noChangeArrowheads="1"/>
          </p:cNvSpPr>
          <p:nvPr/>
        </p:nvSpPr>
        <p:spPr bwMode="auto">
          <a:xfrm>
            <a:off x="6300788" y="407677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80266" name="Oval 10"/>
          <p:cNvSpPr>
            <a:spLocks noChangeArrowheads="1"/>
          </p:cNvSpPr>
          <p:nvPr/>
        </p:nvSpPr>
        <p:spPr bwMode="auto">
          <a:xfrm>
            <a:off x="3060700" y="4941962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80267" name="Oval 11"/>
          <p:cNvSpPr>
            <a:spLocks noChangeArrowheads="1"/>
          </p:cNvSpPr>
          <p:nvPr/>
        </p:nvSpPr>
        <p:spPr bwMode="auto">
          <a:xfrm>
            <a:off x="6300788" y="4940375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480268" name="Line 12"/>
          <p:cNvSpPr>
            <a:spLocks noChangeShapeType="1"/>
          </p:cNvSpPr>
          <p:nvPr/>
        </p:nvSpPr>
        <p:spPr bwMode="auto">
          <a:xfrm flipV="1">
            <a:off x="1979613" y="3644975"/>
            <a:ext cx="10810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69" name="Line 13"/>
          <p:cNvSpPr>
            <a:spLocks noChangeShapeType="1"/>
          </p:cNvSpPr>
          <p:nvPr/>
        </p:nvSpPr>
        <p:spPr bwMode="auto">
          <a:xfrm>
            <a:off x="1979613" y="4365700"/>
            <a:ext cx="10810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0" name="Line 14"/>
          <p:cNvSpPr>
            <a:spLocks noChangeShapeType="1"/>
          </p:cNvSpPr>
          <p:nvPr/>
        </p:nvSpPr>
        <p:spPr bwMode="auto">
          <a:xfrm flipV="1">
            <a:off x="3419475" y="2925837"/>
            <a:ext cx="12969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1" name="Line 15"/>
          <p:cNvSpPr>
            <a:spLocks noChangeShapeType="1"/>
          </p:cNvSpPr>
          <p:nvPr/>
        </p:nvSpPr>
        <p:spPr bwMode="auto">
          <a:xfrm>
            <a:off x="3492500" y="3644975"/>
            <a:ext cx="12239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2" name="Line 16"/>
          <p:cNvSpPr>
            <a:spLocks noChangeShapeType="1"/>
          </p:cNvSpPr>
          <p:nvPr/>
        </p:nvSpPr>
        <p:spPr bwMode="auto">
          <a:xfrm flipV="1">
            <a:off x="3492500" y="5156275"/>
            <a:ext cx="280828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3" name="Line 17"/>
          <p:cNvSpPr>
            <a:spLocks noChangeShapeType="1"/>
          </p:cNvSpPr>
          <p:nvPr/>
        </p:nvSpPr>
        <p:spPr bwMode="auto">
          <a:xfrm flipV="1">
            <a:off x="5076825" y="3141737"/>
            <a:ext cx="12239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4" name="Line 18"/>
          <p:cNvSpPr>
            <a:spLocks noChangeShapeType="1"/>
          </p:cNvSpPr>
          <p:nvPr/>
        </p:nvSpPr>
        <p:spPr bwMode="auto">
          <a:xfrm>
            <a:off x="5148263" y="3933900"/>
            <a:ext cx="11525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275" name="Text Box 19"/>
          <p:cNvSpPr txBox="1">
            <a:spLocks noChangeArrowheads="1"/>
          </p:cNvSpPr>
          <p:nvPr/>
        </p:nvSpPr>
        <p:spPr bwMode="auto">
          <a:xfrm>
            <a:off x="1620838" y="37180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0276" name="Text Box 20"/>
          <p:cNvSpPr txBox="1">
            <a:spLocks noChangeArrowheads="1"/>
          </p:cNvSpPr>
          <p:nvPr/>
        </p:nvSpPr>
        <p:spPr bwMode="auto">
          <a:xfrm>
            <a:off x="3132138" y="29972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80277" name="Text Box 21"/>
          <p:cNvSpPr txBox="1">
            <a:spLocks noChangeArrowheads="1"/>
          </p:cNvSpPr>
          <p:nvPr/>
        </p:nvSpPr>
        <p:spPr bwMode="auto">
          <a:xfrm>
            <a:off x="4789488" y="32862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80278" name="Text Box 22"/>
          <p:cNvSpPr txBox="1">
            <a:spLocks noChangeArrowheads="1"/>
          </p:cNvSpPr>
          <p:nvPr/>
        </p:nvSpPr>
        <p:spPr bwMode="auto">
          <a:xfrm>
            <a:off x="5149850" y="263691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0279" name="Text Box 23"/>
          <p:cNvSpPr txBox="1">
            <a:spLocks noChangeArrowheads="1"/>
          </p:cNvSpPr>
          <p:nvPr/>
        </p:nvSpPr>
        <p:spPr bwMode="auto">
          <a:xfrm>
            <a:off x="6805613" y="28544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80280" name="Text Box 24"/>
          <p:cNvSpPr txBox="1">
            <a:spLocks noChangeArrowheads="1"/>
          </p:cNvSpPr>
          <p:nvPr/>
        </p:nvSpPr>
        <p:spPr bwMode="auto">
          <a:xfrm>
            <a:off x="6805613" y="40783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80281" name="Text Box 25"/>
          <p:cNvSpPr txBox="1">
            <a:spLocks noChangeArrowheads="1"/>
          </p:cNvSpPr>
          <p:nvPr/>
        </p:nvSpPr>
        <p:spPr bwMode="auto">
          <a:xfrm>
            <a:off x="3132138" y="45816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80282" name="Text Box 26"/>
          <p:cNvSpPr txBox="1">
            <a:spLocks noChangeArrowheads="1"/>
          </p:cNvSpPr>
          <p:nvPr/>
        </p:nvSpPr>
        <p:spPr bwMode="auto">
          <a:xfrm>
            <a:off x="6805613" y="49419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80283" name="Text Box 27"/>
          <p:cNvSpPr txBox="1">
            <a:spLocks noChangeArrowheads="1"/>
          </p:cNvSpPr>
          <p:nvPr/>
        </p:nvSpPr>
        <p:spPr bwMode="auto">
          <a:xfrm>
            <a:off x="1981200" y="3429075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[2,6]</a:t>
            </a:r>
          </a:p>
        </p:txBody>
      </p:sp>
      <p:sp>
        <p:nvSpPr>
          <p:cNvPr id="480284" name="Text Box 28"/>
          <p:cNvSpPr txBox="1">
            <a:spLocks noChangeArrowheads="1"/>
          </p:cNvSpPr>
          <p:nvPr/>
        </p:nvSpPr>
        <p:spPr bwMode="auto">
          <a:xfrm>
            <a:off x="2413000" y="4294262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[7,8]</a:t>
            </a:r>
          </a:p>
        </p:txBody>
      </p:sp>
      <p:sp>
        <p:nvSpPr>
          <p:cNvPr id="480285" name="Text Box 29"/>
          <p:cNvSpPr txBox="1">
            <a:spLocks noChangeArrowheads="1"/>
          </p:cNvSpPr>
          <p:nvPr/>
        </p:nvSpPr>
        <p:spPr bwMode="auto">
          <a:xfrm>
            <a:off x="3708400" y="2709937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[3,3]</a:t>
            </a:r>
          </a:p>
        </p:txBody>
      </p:sp>
      <p:sp>
        <p:nvSpPr>
          <p:cNvPr id="480286" name="Text Box 30"/>
          <p:cNvSpPr txBox="1">
            <a:spLocks noChangeArrowheads="1"/>
          </p:cNvSpPr>
          <p:nvPr/>
        </p:nvSpPr>
        <p:spPr bwMode="auto">
          <a:xfrm>
            <a:off x="3852863" y="3286200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[4,6]</a:t>
            </a:r>
          </a:p>
        </p:txBody>
      </p:sp>
      <p:sp>
        <p:nvSpPr>
          <p:cNvPr id="480287" name="Text Box 31"/>
          <p:cNvSpPr txBox="1">
            <a:spLocks noChangeArrowheads="1"/>
          </p:cNvSpPr>
          <p:nvPr/>
        </p:nvSpPr>
        <p:spPr bwMode="auto">
          <a:xfrm>
            <a:off x="5365750" y="2997275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[5,5]</a:t>
            </a:r>
          </a:p>
        </p:txBody>
      </p:sp>
      <p:sp>
        <p:nvSpPr>
          <p:cNvPr id="480288" name="Text Box 32"/>
          <p:cNvSpPr txBox="1">
            <a:spLocks noChangeArrowheads="1"/>
          </p:cNvSpPr>
          <p:nvPr/>
        </p:nvSpPr>
        <p:spPr bwMode="auto">
          <a:xfrm>
            <a:off x="5581650" y="3718000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[6,6]</a:t>
            </a:r>
          </a:p>
        </p:txBody>
      </p:sp>
      <p:sp>
        <p:nvSpPr>
          <p:cNvPr id="480289" name="Text Box 33"/>
          <p:cNvSpPr txBox="1">
            <a:spLocks noChangeArrowheads="1"/>
          </p:cNvSpPr>
          <p:nvPr/>
        </p:nvSpPr>
        <p:spPr bwMode="auto">
          <a:xfrm>
            <a:off x="4645025" y="4726062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[8,8]</a:t>
            </a:r>
          </a:p>
        </p:txBody>
      </p:sp>
    </p:spTree>
    <p:extLst>
      <p:ext uri="{BB962C8B-B14F-4D97-AF65-F5344CB8AC3E}">
        <p14:creationId xmlns:p14="http://schemas.microsoft.com/office/powerpoint/2010/main" val="1563920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6B3-C077-4242-8523-B06482495E10}" type="slidenum">
              <a:rPr lang="de-DE"/>
              <a:pPr/>
              <a:t>18</a:t>
            </a:fld>
            <a:endParaRPr lang="de-DE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err="1"/>
              <a:t>Kantenrichtungen</a:t>
            </a:r>
            <a:r>
              <a:rPr lang="en-US" sz="2800" dirty="0"/>
              <a:t> </a:t>
            </a:r>
            <a:r>
              <a:rPr lang="en-US" sz="2800" dirty="0" err="1"/>
              <a:t>zur</a:t>
            </a:r>
            <a:r>
              <a:rPr lang="en-US" sz="2800" dirty="0"/>
              <a:t> </a:t>
            </a:r>
            <a:r>
              <a:rPr lang="en-US" sz="2800" dirty="0" err="1"/>
              <a:t>Wurzel</a:t>
            </a:r>
            <a:r>
              <a:rPr lang="en-US" sz="2800" dirty="0"/>
              <a:t>:</a:t>
            </a:r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Reachable(</a:t>
            </a:r>
            <a:r>
              <a:rPr lang="en-US" sz="2800" dirty="0" err="1">
                <a:solidFill>
                  <a:schemeClr val="accent2"/>
                </a:solidFill>
              </a:rPr>
              <a:t>v,w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 </a:t>
            </a:r>
            <a:r>
              <a:rPr lang="en-US" sz="2800" dirty="0" err="1"/>
              <a:t>ist</a:t>
            </a:r>
            <a:r>
              <a:rPr lang="en-US" sz="2800" dirty="0"/>
              <a:t> 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⇔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Reachable(</a:t>
            </a:r>
            <a:r>
              <a:rPr lang="en-US" sz="2800" dirty="0" err="1">
                <a:solidFill>
                  <a:schemeClr val="accent2"/>
                </a:solidFill>
              </a:rPr>
              <a:t>w,v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 </a:t>
            </a:r>
            <a:r>
              <a:rPr lang="en-US" sz="2800" dirty="0" err="1"/>
              <a:t>ist</a:t>
            </a:r>
            <a:r>
              <a:rPr lang="en-US" sz="2800" dirty="0"/>
              <a:t> 1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umgekehrte</a:t>
            </a:r>
            <a:r>
              <a:rPr lang="en-US" sz="2800" dirty="0"/>
              <a:t> </a:t>
            </a:r>
            <a:r>
              <a:rPr lang="en-US" sz="2800" dirty="0" err="1"/>
              <a:t>Richtungen</a:t>
            </a:r>
            <a:endParaRPr lang="en-US" sz="2800" dirty="0"/>
          </a:p>
        </p:txBody>
      </p:sp>
      <p:sp>
        <p:nvSpPr>
          <p:cNvPr id="482308" name="Oval 4"/>
          <p:cNvSpPr>
            <a:spLocks noChangeArrowheads="1"/>
          </p:cNvSpPr>
          <p:nvPr/>
        </p:nvSpPr>
        <p:spPr bwMode="auto">
          <a:xfrm>
            <a:off x="1690688" y="3716338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82309" name="Oval 5"/>
          <p:cNvSpPr>
            <a:spLocks noChangeArrowheads="1"/>
          </p:cNvSpPr>
          <p:nvPr/>
        </p:nvSpPr>
        <p:spPr bwMode="auto">
          <a:xfrm>
            <a:off x="3132138" y="2997200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82310" name="Oval 6"/>
          <p:cNvSpPr>
            <a:spLocks noChangeArrowheads="1"/>
          </p:cNvSpPr>
          <p:nvPr/>
        </p:nvSpPr>
        <p:spPr bwMode="auto">
          <a:xfrm>
            <a:off x="4787900" y="2276475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82311" name="Oval 7"/>
          <p:cNvSpPr>
            <a:spLocks noChangeArrowheads="1"/>
          </p:cNvSpPr>
          <p:nvPr/>
        </p:nvSpPr>
        <p:spPr bwMode="auto">
          <a:xfrm>
            <a:off x="4787900" y="3284538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82312" name="Oval 8"/>
          <p:cNvSpPr>
            <a:spLocks noChangeArrowheads="1"/>
          </p:cNvSpPr>
          <p:nvPr/>
        </p:nvSpPr>
        <p:spPr bwMode="auto">
          <a:xfrm>
            <a:off x="6372225" y="2492375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82313" name="Oval 9"/>
          <p:cNvSpPr>
            <a:spLocks noChangeArrowheads="1"/>
          </p:cNvSpPr>
          <p:nvPr/>
        </p:nvSpPr>
        <p:spPr bwMode="auto">
          <a:xfrm>
            <a:off x="6372225" y="3716338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82314" name="Oval 10"/>
          <p:cNvSpPr>
            <a:spLocks noChangeArrowheads="1"/>
          </p:cNvSpPr>
          <p:nvPr/>
        </p:nvSpPr>
        <p:spPr bwMode="auto">
          <a:xfrm>
            <a:off x="3132138" y="4581525"/>
            <a:ext cx="422275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82315" name="Oval 11"/>
          <p:cNvSpPr>
            <a:spLocks noChangeArrowheads="1"/>
          </p:cNvSpPr>
          <p:nvPr/>
        </p:nvSpPr>
        <p:spPr bwMode="auto">
          <a:xfrm>
            <a:off x="6372225" y="4579938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482316" name="Line 12"/>
          <p:cNvSpPr>
            <a:spLocks noChangeShapeType="1"/>
          </p:cNvSpPr>
          <p:nvPr/>
        </p:nvSpPr>
        <p:spPr bwMode="auto">
          <a:xfrm flipV="1">
            <a:off x="2051050" y="3284538"/>
            <a:ext cx="10810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17" name="Line 13"/>
          <p:cNvSpPr>
            <a:spLocks noChangeShapeType="1"/>
          </p:cNvSpPr>
          <p:nvPr/>
        </p:nvSpPr>
        <p:spPr bwMode="auto">
          <a:xfrm>
            <a:off x="2051050" y="4005263"/>
            <a:ext cx="108108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18" name="Line 14"/>
          <p:cNvSpPr>
            <a:spLocks noChangeShapeType="1"/>
          </p:cNvSpPr>
          <p:nvPr/>
        </p:nvSpPr>
        <p:spPr bwMode="auto">
          <a:xfrm flipV="1">
            <a:off x="3490913" y="2565400"/>
            <a:ext cx="12969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19" name="Line 15"/>
          <p:cNvSpPr>
            <a:spLocks noChangeShapeType="1"/>
          </p:cNvSpPr>
          <p:nvPr/>
        </p:nvSpPr>
        <p:spPr bwMode="auto">
          <a:xfrm>
            <a:off x="3563938" y="3284538"/>
            <a:ext cx="1223962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20" name="Line 16"/>
          <p:cNvSpPr>
            <a:spLocks noChangeShapeType="1"/>
          </p:cNvSpPr>
          <p:nvPr/>
        </p:nvSpPr>
        <p:spPr bwMode="auto">
          <a:xfrm flipV="1">
            <a:off x="3563938" y="4795838"/>
            <a:ext cx="28082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21" name="Line 17"/>
          <p:cNvSpPr>
            <a:spLocks noChangeShapeType="1"/>
          </p:cNvSpPr>
          <p:nvPr/>
        </p:nvSpPr>
        <p:spPr bwMode="auto">
          <a:xfrm flipV="1">
            <a:off x="5148263" y="2781300"/>
            <a:ext cx="12239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22" name="Line 18"/>
          <p:cNvSpPr>
            <a:spLocks noChangeShapeType="1"/>
          </p:cNvSpPr>
          <p:nvPr/>
        </p:nvSpPr>
        <p:spPr bwMode="auto">
          <a:xfrm>
            <a:off x="5219700" y="3573463"/>
            <a:ext cx="11525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943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CA5F-B646-7A42-BD45-A492362C719D}" type="slidenum">
              <a:rPr lang="de-DE"/>
              <a:pPr/>
              <a:t>19</a:t>
            </a:fld>
            <a:endParaRPr lang="de-DE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Fall 2:</a:t>
            </a:r>
            <a:r>
              <a:rPr lang="en-US" dirty="0"/>
              <a:t> Der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gerichteter</a:t>
            </a:r>
            <a:r>
              <a:rPr lang="en-US" dirty="0"/>
              <a:t> Baum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Datenstruktur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</a:t>
            </a:r>
            <a:r>
              <a:rPr lang="en-US" dirty="0" err="1">
                <a:solidFill>
                  <a:schemeClr val="hlink"/>
                </a:solidFill>
              </a:rPr>
              <a:t>n+m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Zeit</a:t>
            </a:r>
            <a:r>
              <a:rPr lang="en-US" dirty="0"/>
              <a:t> und Speicher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speichere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jedem</a:t>
            </a:r>
            <a:r>
              <a:rPr lang="en-US" dirty="0"/>
              <a:t> </a:t>
            </a:r>
            <a:r>
              <a:rPr lang="en-US" dirty="0" err="1"/>
              <a:t>Knoten</a:t>
            </a:r>
            <a:r>
              <a:rPr lang="en-US" dirty="0"/>
              <a:t> </a:t>
            </a:r>
            <a:r>
              <a:rPr lang="en-US" dirty="0" err="1"/>
              <a:t>Kantenintervalle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jedem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Laufzeit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O(log d)</a:t>
            </a:r>
            <a:r>
              <a:rPr lang="en-US" dirty="0"/>
              <a:t> (</a:t>
            </a:r>
            <a:r>
              <a:rPr lang="en-US" dirty="0" err="1"/>
              <a:t>binäre</a:t>
            </a:r>
            <a:r>
              <a:rPr lang="en-US" dirty="0"/>
              <a:t> </a:t>
            </a:r>
            <a:r>
              <a:rPr lang="en-US" dirty="0" err="1"/>
              <a:t>Suche</a:t>
            </a:r>
            <a:r>
              <a:rPr lang="en-US" dirty="0"/>
              <a:t> auf </a:t>
            </a:r>
            <a:r>
              <a:rPr lang="en-US" dirty="0" err="1"/>
              <a:t>Intervallen</a:t>
            </a:r>
            <a:r>
              <a:rPr lang="en-US" dirty="0"/>
              <a:t>), </a:t>
            </a:r>
            <a:r>
              <a:rPr lang="en-US" dirty="0" err="1"/>
              <a:t>wobei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d</a:t>
            </a:r>
            <a:r>
              <a:rPr lang="en-US" dirty="0"/>
              <a:t> der </a:t>
            </a:r>
            <a:r>
              <a:rPr lang="en-US" dirty="0" err="1"/>
              <a:t>maximale</a:t>
            </a:r>
            <a:r>
              <a:rPr lang="en-US" dirty="0"/>
              <a:t> Grad </a:t>
            </a:r>
            <a:r>
              <a:rPr lang="en-US" dirty="0" err="1"/>
              <a:t>im</a:t>
            </a:r>
            <a:r>
              <a:rPr lang="en-US" dirty="0"/>
              <a:t> ZHK-Graph </a:t>
            </a:r>
            <a:r>
              <a:rPr lang="en-US" dirty="0" err="1"/>
              <a:t>ist</a:t>
            </a: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09600" y="4509120"/>
            <a:ext cx="8229600" cy="18091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Fall 3:</a:t>
            </a:r>
            <a:r>
              <a:rPr lang="en-US" dirty="0"/>
              <a:t> Der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beliebiger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DAG</a:t>
            </a:r>
          </a:p>
          <a:p>
            <a:pPr>
              <a:buFontTx/>
              <a:buNone/>
            </a:pPr>
            <a:r>
              <a:rPr lang="en-US" dirty="0" err="1"/>
              <a:t>Geht</a:t>
            </a:r>
            <a:r>
              <a:rPr lang="en-US" dirty="0"/>
              <a:t> 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O(d log n)</a:t>
            </a:r>
            <a:r>
              <a:rPr lang="en-US" dirty="0"/>
              <a:t> Zeit und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O(n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dirty="0"/>
              <a:t>Speicher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vertieft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43507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7,8,9)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 marL="0" indent="0">
              <a:buNone/>
              <a:defRPr/>
            </a:pPr>
            <a:r>
              <a:rPr lang="de-DE" sz="2000" dirty="0"/>
              <a:t>Es </a:t>
            </a:r>
            <a:r>
              <a:rPr lang="de-DE" sz="2000"/>
              <a:t>wurden Veränderungen </a:t>
            </a:r>
            <a:r>
              <a:rPr lang="de-DE" sz="2000" dirty="0"/>
              <a:t>vorgenommen,</a:t>
            </a:r>
            <a:br>
              <a:rPr lang="de-DE" sz="2000" dirty="0"/>
            </a:br>
            <a:r>
              <a:rPr lang="de-DE" sz="2000" dirty="0"/>
              <a:t>etwaige Fehler sind nur uns anzulasten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neues Anwendungsproblem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pic>
        <p:nvPicPr>
          <p:cNvPr id="5" name="Bild 4" descr="Screen Shot 2015-06-23 at 15.51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87" y="1268760"/>
            <a:ext cx="6681673" cy="5040560"/>
          </a:xfrm>
          <a:prstGeom prst="rect">
            <a:avLst/>
          </a:prstGeom>
        </p:spPr>
      </p:pic>
      <p:pic>
        <p:nvPicPr>
          <p:cNvPr id="6" name="Bild 5" descr="Screen Shot 2015-06-23 at 15.51.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04" y="1287301"/>
            <a:ext cx="6525852" cy="500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5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DBFB3-E88D-AE4F-9FD3-30C2B2DE294E}" type="slidenum">
              <a:rPr lang="de-DE"/>
              <a:pPr/>
              <a:t>21</a:t>
            </a:fld>
            <a:endParaRPr lang="de-DE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Zentrale Frage:</a:t>
            </a:r>
            <a:r>
              <a:rPr lang="de-DE"/>
              <a:t> Welche Kanten muss ich nehmen, um mit minimalen Kosten alle Knoten zu verbinden?</a:t>
            </a:r>
          </a:p>
        </p:txBody>
      </p:sp>
      <p:sp>
        <p:nvSpPr>
          <p:cNvPr id="313348" name="Oval 4"/>
          <p:cNvSpPr>
            <a:spLocks noChangeArrowheads="1"/>
          </p:cNvSpPr>
          <p:nvPr/>
        </p:nvSpPr>
        <p:spPr bwMode="auto">
          <a:xfrm>
            <a:off x="2844800" y="278023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49" name="Oval 5"/>
          <p:cNvSpPr>
            <a:spLocks noChangeArrowheads="1"/>
          </p:cNvSpPr>
          <p:nvPr/>
        </p:nvSpPr>
        <p:spPr bwMode="auto">
          <a:xfrm>
            <a:off x="4645025" y="256433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1" name="Oval 7"/>
          <p:cNvSpPr>
            <a:spLocks noChangeArrowheads="1"/>
          </p:cNvSpPr>
          <p:nvPr/>
        </p:nvSpPr>
        <p:spPr bwMode="auto">
          <a:xfrm>
            <a:off x="5292725" y="494082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2" name="Oval 8"/>
          <p:cNvSpPr>
            <a:spLocks noChangeArrowheads="1"/>
          </p:cNvSpPr>
          <p:nvPr/>
        </p:nvSpPr>
        <p:spPr bwMode="auto">
          <a:xfrm>
            <a:off x="6300788" y="299613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5" name="Oval 11"/>
          <p:cNvSpPr>
            <a:spLocks noChangeArrowheads="1"/>
          </p:cNvSpPr>
          <p:nvPr/>
        </p:nvSpPr>
        <p:spPr bwMode="auto">
          <a:xfrm>
            <a:off x="6805613" y="429153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6" name="Line 12"/>
          <p:cNvSpPr>
            <a:spLocks noChangeShapeType="1"/>
          </p:cNvSpPr>
          <p:nvPr/>
        </p:nvSpPr>
        <p:spPr bwMode="auto">
          <a:xfrm>
            <a:off x="2268538" y="4148658"/>
            <a:ext cx="9366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7" name="Line 13"/>
          <p:cNvSpPr>
            <a:spLocks noChangeShapeType="1"/>
          </p:cNvSpPr>
          <p:nvPr/>
        </p:nvSpPr>
        <p:spPr bwMode="auto">
          <a:xfrm flipV="1">
            <a:off x="3348038" y="4148658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8" name="Line 14"/>
          <p:cNvSpPr>
            <a:spLocks noChangeShapeType="1"/>
          </p:cNvSpPr>
          <p:nvPr/>
        </p:nvSpPr>
        <p:spPr bwMode="auto">
          <a:xfrm flipV="1">
            <a:off x="2268538" y="2996133"/>
            <a:ext cx="576262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9" name="Line 15"/>
          <p:cNvSpPr>
            <a:spLocks noChangeShapeType="1"/>
          </p:cNvSpPr>
          <p:nvPr/>
        </p:nvSpPr>
        <p:spPr bwMode="auto">
          <a:xfrm>
            <a:off x="2987675" y="2996133"/>
            <a:ext cx="288925" cy="1728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0" name="Line 16"/>
          <p:cNvSpPr>
            <a:spLocks noChangeShapeType="1"/>
          </p:cNvSpPr>
          <p:nvPr/>
        </p:nvSpPr>
        <p:spPr bwMode="auto">
          <a:xfrm flipV="1">
            <a:off x="3060700" y="2635771"/>
            <a:ext cx="15827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3" name="Line 19"/>
          <p:cNvSpPr>
            <a:spLocks noChangeShapeType="1"/>
          </p:cNvSpPr>
          <p:nvPr/>
        </p:nvSpPr>
        <p:spPr bwMode="auto">
          <a:xfrm flipH="1" flipV="1">
            <a:off x="4860925" y="2708796"/>
            <a:ext cx="1439863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4" name="Line 20"/>
          <p:cNvSpPr>
            <a:spLocks noChangeShapeType="1"/>
          </p:cNvSpPr>
          <p:nvPr/>
        </p:nvSpPr>
        <p:spPr bwMode="auto">
          <a:xfrm flipV="1">
            <a:off x="5508625" y="4435996"/>
            <a:ext cx="129540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5" name="Line 21"/>
          <p:cNvSpPr>
            <a:spLocks noChangeShapeType="1"/>
          </p:cNvSpPr>
          <p:nvPr/>
        </p:nvSpPr>
        <p:spPr bwMode="auto">
          <a:xfrm>
            <a:off x="6445250" y="3212033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6" name="Line 22"/>
          <p:cNvSpPr>
            <a:spLocks noChangeShapeType="1"/>
          </p:cNvSpPr>
          <p:nvPr/>
        </p:nvSpPr>
        <p:spPr bwMode="auto">
          <a:xfrm flipH="1">
            <a:off x="4500563" y="2780233"/>
            <a:ext cx="21590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7" name="Line 23"/>
          <p:cNvSpPr>
            <a:spLocks noChangeShapeType="1"/>
          </p:cNvSpPr>
          <p:nvPr/>
        </p:nvSpPr>
        <p:spPr bwMode="auto">
          <a:xfrm flipV="1">
            <a:off x="4572000" y="3212033"/>
            <a:ext cx="1728788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70" name="Line 26"/>
          <p:cNvSpPr>
            <a:spLocks noChangeShapeType="1"/>
          </p:cNvSpPr>
          <p:nvPr/>
        </p:nvSpPr>
        <p:spPr bwMode="auto">
          <a:xfrm>
            <a:off x="3419475" y="4867796"/>
            <a:ext cx="1873250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0" name="Oval 6"/>
          <p:cNvSpPr>
            <a:spLocks noChangeArrowheads="1"/>
          </p:cNvSpPr>
          <p:nvPr/>
        </p:nvSpPr>
        <p:spPr bwMode="auto">
          <a:xfrm>
            <a:off x="4356100" y="400419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3" name="Oval 9"/>
          <p:cNvSpPr>
            <a:spLocks noChangeArrowheads="1"/>
          </p:cNvSpPr>
          <p:nvPr/>
        </p:nvSpPr>
        <p:spPr bwMode="auto">
          <a:xfrm>
            <a:off x="2124075" y="400419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4" name="Oval 10"/>
          <p:cNvSpPr>
            <a:spLocks noChangeArrowheads="1"/>
          </p:cNvSpPr>
          <p:nvPr/>
        </p:nvSpPr>
        <p:spPr bwMode="auto">
          <a:xfrm>
            <a:off x="3205163" y="472492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71" name="Text Box 27"/>
          <p:cNvSpPr txBox="1">
            <a:spLocks noChangeArrowheads="1"/>
          </p:cNvSpPr>
          <p:nvPr/>
        </p:nvSpPr>
        <p:spPr bwMode="auto">
          <a:xfrm>
            <a:off x="2195513" y="32120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13372" name="Text Box 28"/>
          <p:cNvSpPr txBox="1">
            <a:spLocks noChangeArrowheads="1"/>
          </p:cNvSpPr>
          <p:nvPr/>
        </p:nvSpPr>
        <p:spPr bwMode="auto">
          <a:xfrm>
            <a:off x="2411413" y="450902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13373" name="Text Box 29"/>
          <p:cNvSpPr txBox="1">
            <a:spLocks noChangeArrowheads="1"/>
          </p:cNvSpPr>
          <p:nvPr/>
        </p:nvSpPr>
        <p:spPr bwMode="auto">
          <a:xfrm>
            <a:off x="5508625" y="24928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13374" name="Text Box 30"/>
          <p:cNvSpPr txBox="1">
            <a:spLocks noChangeArrowheads="1"/>
          </p:cNvSpPr>
          <p:nvPr/>
        </p:nvSpPr>
        <p:spPr bwMode="auto">
          <a:xfrm>
            <a:off x="4643438" y="32120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13375" name="Text Box 31"/>
          <p:cNvSpPr txBox="1">
            <a:spLocks noChangeArrowheads="1"/>
          </p:cNvSpPr>
          <p:nvPr/>
        </p:nvSpPr>
        <p:spPr bwMode="auto">
          <a:xfrm>
            <a:off x="3635375" y="27802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13376" name="Text Box 32"/>
          <p:cNvSpPr txBox="1">
            <a:spLocks noChangeArrowheads="1"/>
          </p:cNvSpPr>
          <p:nvPr/>
        </p:nvSpPr>
        <p:spPr bwMode="auto">
          <a:xfrm>
            <a:off x="3132138" y="35723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13377" name="Text Box 33"/>
          <p:cNvSpPr txBox="1">
            <a:spLocks noChangeArrowheads="1"/>
          </p:cNvSpPr>
          <p:nvPr/>
        </p:nvSpPr>
        <p:spPr bwMode="auto">
          <a:xfrm>
            <a:off x="3708400" y="40041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13378" name="Text Box 34"/>
          <p:cNvSpPr txBox="1">
            <a:spLocks noChangeArrowheads="1"/>
          </p:cNvSpPr>
          <p:nvPr/>
        </p:nvSpPr>
        <p:spPr bwMode="auto">
          <a:xfrm>
            <a:off x="4427538" y="45804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13379" name="Text Box 35"/>
          <p:cNvSpPr txBox="1">
            <a:spLocks noChangeArrowheads="1"/>
          </p:cNvSpPr>
          <p:nvPr/>
        </p:nvSpPr>
        <p:spPr bwMode="auto">
          <a:xfrm>
            <a:off x="5867400" y="43645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13380" name="Text Box 36"/>
          <p:cNvSpPr txBox="1">
            <a:spLocks noChangeArrowheads="1"/>
          </p:cNvSpPr>
          <p:nvPr/>
        </p:nvSpPr>
        <p:spPr bwMode="auto">
          <a:xfrm>
            <a:off x="6732588" y="35009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13381" name="Text Box 37"/>
          <p:cNvSpPr txBox="1">
            <a:spLocks noChangeArrowheads="1"/>
          </p:cNvSpPr>
          <p:nvPr/>
        </p:nvSpPr>
        <p:spPr bwMode="auto">
          <a:xfrm>
            <a:off x="5364163" y="36438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197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133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133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13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133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133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133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13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133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133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133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133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133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Anwendungen in der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Erstellung von kostengünstigen zusammenhängenden Netzwerken</a:t>
            </a:r>
          </a:p>
          <a:p>
            <a:pPr lvl="1"/>
            <a:r>
              <a:rPr lang="de-DE" dirty="0"/>
              <a:t>Beispielsweise Telefonnetze oder elektrische Netze </a:t>
            </a:r>
          </a:p>
          <a:p>
            <a:r>
              <a:rPr lang="de-DE" dirty="0"/>
              <a:t>Computernetzwerke mit redundanten Pfaden:</a:t>
            </a:r>
          </a:p>
          <a:p>
            <a:pPr lvl="1"/>
            <a:r>
              <a:rPr lang="de-DE" dirty="0"/>
              <a:t>Spannbäume genutzt zum Routing und dabei zur Vermeidung von Paketverdopplungen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146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50C80-122C-2541-A7A3-0E4B22511831}" type="slidenum">
              <a:rPr lang="de-DE"/>
              <a:pPr/>
              <a:t>23</a:t>
            </a:fld>
            <a:endParaRPr lang="de-DE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Eingabe:</a:t>
            </a:r>
          </a:p>
          <a:p>
            <a:pPr>
              <a:lnSpc>
                <a:spcPct val="80000"/>
              </a:lnSpc>
            </a:pPr>
            <a:r>
              <a:rPr lang="de-DE" sz="2800" dirty="0" err="1"/>
              <a:t>ungerichteter</a:t>
            </a:r>
            <a:r>
              <a:rPr lang="de-DE" sz="2800" dirty="0"/>
              <a:t> Graph </a:t>
            </a:r>
            <a:r>
              <a:rPr lang="de-DE" sz="2800" dirty="0">
                <a:solidFill>
                  <a:schemeClr val="hlink"/>
                </a:solidFill>
              </a:rPr>
              <a:t>G=(V,E)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Kantenkosten </a:t>
            </a:r>
            <a:r>
              <a:rPr lang="de-DE" sz="2800" dirty="0">
                <a:solidFill>
                  <a:schemeClr val="hlink"/>
                </a:solidFill>
              </a:rPr>
              <a:t>c : E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 err="1">
                <a:solidFill>
                  <a:schemeClr val="hlink"/>
                </a:solidFill>
              </a:rPr>
              <a:t>ℝ</a:t>
            </a:r>
            <a:r>
              <a:rPr lang="de-DE" sz="2800" baseline="-25000" dirty="0">
                <a:solidFill>
                  <a:schemeClr val="hlink"/>
                </a:solidFill>
              </a:rPr>
              <a:t>+</a:t>
            </a: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endParaRPr lang="de-DE" sz="14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de-DE" sz="2800" dirty="0">
                <a:solidFill>
                  <a:schemeClr val="accent2"/>
                </a:solidFill>
              </a:rPr>
              <a:t>Ausgabe: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argmin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aseline="-25000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sz="2800" baseline="-25000" dirty="0">
                <a:solidFill>
                  <a:schemeClr val="hlink"/>
                </a:solidFill>
              </a:rPr>
              <a:t> E∧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(V,T) verbunden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de-DE" sz="2800" baseline="-25000" dirty="0" err="1">
                <a:solidFill>
                  <a:schemeClr val="hlink"/>
                </a:solidFill>
                <a:sym typeface="Symbol" charset="0"/>
              </a:rPr>
              <a:t>e</a:t>
            </a:r>
            <a:r>
              <a:rPr lang="en-US" sz="28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T</a:t>
            </a:r>
            <a:r>
              <a:rPr lang="de-DE" sz="2800" dirty="0">
                <a:solidFill>
                  <a:schemeClr val="hlink"/>
                </a:solidFill>
              </a:rPr>
              <a:t> 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</a:t>
            </a:r>
            <a:endParaRPr lang="de-DE" sz="28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de-DE" sz="2800" dirty="0"/>
              <a:t>Teilmenge </a:t>
            </a:r>
            <a:r>
              <a:rPr lang="de-DE" sz="2800" dirty="0">
                <a:solidFill>
                  <a:schemeClr val="hlink"/>
                </a:solidFill>
              </a:rPr>
              <a:t>T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⊆</a:t>
            </a:r>
            <a:r>
              <a:rPr lang="de-DE" sz="2800" dirty="0">
                <a:solidFill>
                  <a:schemeClr val="hlink"/>
                </a:solidFill>
              </a:rPr>
              <a:t> E</a:t>
            </a:r>
            <a:r>
              <a:rPr lang="de-DE" sz="2800" dirty="0"/>
              <a:t>, so dass Graph </a:t>
            </a:r>
            <a:r>
              <a:rPr lang="de-DE" sz="2800" dirty="0">
                <a:solidFill>
                  <a:schemeClr val="hlink"/>
                </a:solidFill>
              </a:rPr>
              <a:t>(V,T)</a:t>
            </a:r>
            <a:r>
              <a:rPr lang="de-DE" sz="2800" dirty="0"/>
              <a:t> verbunden und </a:t>
            </a:r>
            <a:r>
              <a:rPr lang="de-DE" sz="2800" dirty="0">
                <a:solidFill>
                  <a:schemeClr val="hlink"/>
                </a:solidFill>
              </a:rPr>
              <a:t>c(T)=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de-DE" sz="2800" baseline="-25000" dirty="0" err="1">
                <a:solidFill>
                  <a:schemeClr val="hlink"/>
                </a:solidFill>
                <a:sym typeface="Symbol" charset="0"/>
              </a:rPr>
              <a:t>e</a:t>
            </a:r>
            <a:r>
              <a:rPr lang="en-US" sz="28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T</a:t>
            </a:r>
            <a:r>
              <a:rPr lang="de-DE" sz="2800" dirty="0">
                <a:solidFill>
                  <a:schemeClr val="hlink"/>
                </a:solidFill>
              </a:rPr>
              <a:t> 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minimal</a:t>
            </a:r>
          </a:p>
          <a:p>
            <a:pPr>
              <a:lnSpc>
                <a:spcPct val="80000"/>
              </a:lnSpc>
            </a:pPr>
            <a:endParaRPr lang="de-DE" sz="1400" dirty="0"/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dirty="0"/>
              <a:t> formt </a:t>
            </a:r>
            <a:r>
              <a:rPr lang="de-DE" sz="2800" dirty="0">
                <a:solidFill>
                  <a:srgbClr val="FF0000"/>
                </a:solidFill>
              </a:rPr>
              <a:t>immer</a:t>
            </a:r>
            <a:r>
              <a:rPr lang="de-DE" sz="2800" dirty="0"/>
              <a:t> einen Baum (wenn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 positiv).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Baum über alle Knoten in </a:t>
            </a:r>
            <a:r>
              <a:rPr lang="de-DE" sz="2800" dirty="0">
                <a:solidFill>
                  <a:schemeClr val="accent2"/>
                </a:solidFill>
              </a:rPr>
              <a:t>V</a:t>
            </a:r>
            <a:r>
              <a:rPr lang="de-DE" sz="2800" dirty="0"/>
              <a:t> mit minimalen </a:t>
            </a:r>
            <a:br>
              <a:rPr lang="de-DE" sz="2800" dirty="0"/>
            </a:br>
            <a:r>
              <a:rPr lang="de-DE" sz="2800" dirty="0"/>
              <a:t>Kosten: </a:t>
            </a:r>
            <a:r>
              <a:rPr lang="de-DE" sz="2800" dirty="0">
                <a:solidFill>
                  <a:srgbClr val="FF0000"/>
                </a:solidFill>
              </a:rPr>
              <a:t>minimaler Spannbaum (MSB)</a:t>
            </a:r>
          </a:p>
        </p:txBody>
      </p:sp>
    </p:spTree>
    <p:extLst>
      <p:ext uri="{BB962C8B-B14F-4D97-AF65-F5344CB8AC3E}">
        <p14:creationId xmlns:p14="http://schemas.microsoft.com/office/powerpoint/2010/main" val="195513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8253-E96E-5349-A69F-5C7221F3AD4B}" type="slidenum">
              <a:rPr lang="de-DE"/>
              <a:pPr/>
              <a:t>24</a:t>
            </a:fld>
            <a:endParaRPr lang="de-DE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Minimaler Spannbaum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69098"/>
          </a:xfrm>
        </p:spPr>
        <p:txBody>
          <a:bodyPr/>
          <a:lstStyle/>
          <a:p>
            <a:pPr>
              <a:buFontTx/>
              <a:buNone/>
            </a:pP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 1:</a:t>
            </a:r>
            <a:r>
              <a:rPr lang="de-DE" dirty="0"/>
              <a:t> Sei </a:t>
            </a:r>
            <a:r>
              <a:rPr lang="de-DE" dirty="0">
                <a:solidFill>
                  <a:schemeClr val="hlink"/>
                </a:solidFill>
              </a:rPr>
              <a:t>(U,W)</a:t>
            </a:r>
            <a:r>
              <a:rPr lang="de-DE" dirty="0"/>
              <a:t> eine Partition von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(d.h. </a:t>
            </a:r>
            <a:r>
              <a:rPr lang="de-DE" dirty="0">
                <a:solidFill>
                  <a:schemeClr val="hlink"/>
                </a:solidFill>
              </a:rPr>
              <a:t>U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de-DE" dirty="0">
                <a:solidFill>
                  <a:schemeClr val="hlink"/>
                </a:solidFill>
              </a:rPr>
              <a:t> W = V</a:t>
            </a:r>
            <a:r>
              <a:rPr lang="de-DE" dirty="0"/>
              <a:t> und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U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⋂</a:t>
            </a:r>
            <a:r>
              <a:rPr lang="de-DE" dirty="0">
                <a:solidFill>
                  <a:schemeClr val="hlink"/>
                </a:solidFill>
              </a:rPr>
              <a:t> W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∅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) und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={</a:t>
            </a:r>
            <a:r>
              <a:rPr lang="de-DE" dirty="0" err="1">
                <a:solidFill>
                  <a:schemeClr val="hlink"/>
                </a:solidFill>
              </a:rPr>
              <a:t>s,t</a:t>
            </a:r>
            <a:r>
              <a:rPr lang="de-DE" dirty="0">
                <a:solidFill>
                  <a:schemeClr val="hlink"/>
                </a:solidFill>
              </a:rPr>
              <a:t>}</a:t>
            </a:r>
            <a:r>
              <a:rPr lang="de-DE" dirty="0"/>
              <a:t> eine Kante mit minimalen Kosten mit </a:t>
            </a: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U</a:t>
            </a:r>
            <a:r>
              <a:rPr lang="de-DE" dirty="0"/>
              <a:t> und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W</a:t>
            </a:r>
            <a:r>
              <a:rPr lang="de-DE" dirty="0"/>
              <a:t>. Dann gibt es einen minimalen Spannbaum (MSB)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, der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enthält.</a:t>
            </a:r>
          </a:p>
        </p:txBody>
      </p:sp>
      <p:sp>
        <p:nvSpPr>
          <p:cNvPr id="442372" name="Oval 4"/>
          <p:cNvSpPr>
            <a:spLocks noChangeArrowheads="1"/>
          </p:cNvSpPr>
          <p:nvPr/>
        </p:nvSpPr>
        <p:spPr bwMode="auto">
          <a:xfrm>
            <a:off x="2771775" y="3501008"/>
            <a:ext cx="1368425" cy="187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42373" name="Oval 5"/>
          <p:cNvSpPr>
            <a:spLocks noChangeArrowheads="1"/>
          </p:cNvSpPr>
          <p:nvPr/>
        </p:nvSpPr>
        <p:spPr bwMode="auto">
          <a:xfrm>
            <a:off x="4787900" y="3572446"/>
            <a:ext cx="1368425" cy="187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2374" name="Line 6"/>
          <p:cNvSpPr>
            <a:spLocks noChangeShapeType="1"/>
          </p:cNvSpPr>
          <p:nvPr/>
        </p:nvSpPr>
        <p:spPr bwMode="auto">
          <a:xfrm>
            <a:off x="3851275" y="4436046"/>
            <a:ext cx="1225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2375" name="Oval 7"/>
          <p:cNvSpPr>
            <a:spLocks noChangeArrowheads="1"/>
          </p:cNvSpPr>
          <p:nvPr/>
        </p:nvSpPr>
        <p:spPr bwMode="auto">
          <a:xfrm>
            <a:off x="3635375" y="4293171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2376" name="Oval 8"/>
          <p:cNvSpPr>
            <a:spLocks noChangeArrowheads="1"/>
          </p:cNvSpPr>
          <p:nvPr/>
        </p:nvSpPr>
        <p:spPr bwMode="auto">
          <a:xfrm>
            <a:off x="5076825" y="4293171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563938" y="3932808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  <p:sp>
        <p:nvSpPr>
          <p:cNvPr id="442379" name="Text Box 11"/>
          <p:cNvSpPr txBox="1">
            <a:spLocks noChangeArrowheads="1"/>
          </p:cNvSpPr>
          <p:nvPr/>
        </p:nvSpPr>
        <p:spPr bwMode="auto">
          <a:xfrm>
            <a:off x="5076825" y="3932808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t</a:t>
            </a:r>
          </a:p>
        </p:txBody>
      </p:sp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2987675" y="414870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</a:t>
            </a:r>
          </a:p>
        </p:txBody>
      </p:sp>
      <p:sp>
        <p:nvSpPr>
          <p:cNvPr id="442381" name="Text Box 13"/>
          <p:cNvSpPr txBox="1">
            <a:spLocks noChangeArrowheads="1"/>
          </p:cNvSpPr>
          <p:nvPr/>
        </p:nvSpPr>
        <p:spPr bwMode="auto">
          <a:xfrm>
            <a:off x="5580063" y="4148708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W</a:t>
            </a:r>
          </a:p>
        </p:txBody>
      </p:sp>
      <p:sp>
        <p:nvSpPr>
          <p:cNvPr id="442382" name="Text Box 14"/>
          <p:cNvSpPr txBox="1">
            <a:spLocks noChangeArrowheads="1"/>
          </p:cNvSpPr>
          <p:nvPr/>
        </p:nvSpPr>
        <p:spPr bwMode="auto">
          <a:xfrm>
            <a:off x="4356100" y="400424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699048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1347-D59B-D247-86C5-BEB0D481F42A}" type="slidenum">
              <a:rPr lang="de-DE"/>
              <a:pPr/>
              <a:t>25</a:t>
            </a:fld>
            <a:endParaRPr lang="de-DE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852988"/>
          </a:xfrm>
        </p:spPr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 von </a:t>
            </a: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 1:</a:t>
            </a:r>
          </a:p>
          <a:p>
            <a:r>
              <a:rPr lang="de-DE" sz="2800" dirty="0"/>
              <a:t>Betrachte beliebigen MSB </a:t>
            </a:r>
            <a:r>
              <a:rPr lang="de-DE" sz="2800" dirty="0">
                <a:solidFill>
                  <a:schemeClr val="hlink"/>
                </a:solidFill>
              </a:rPr>
              <a:t>T'</a:t>
            </a:r>
          </a:p>
          <a:p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={</a:t>
            </a:r>
            <a:r>
              <a:rPr lang="de-DE" sz="2800" dirty="0" err="1">
                <a:solidFill>
                  <a:schemeClr val="hlink"/>
                </a:solidFill>
              </a:rPr>
              <a:t>s,t</a:t>
            </a:r>
            <a:r>
              <a:rPr lang="de-DE" sz="2800" dirty="0">
                <a:solidFill>
                  <a:schemeClr val="hlink"/>
                </a:solidFill>
              </a:rPr>
              <a:t>}: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</a:rPr>
              <a:t>(U,W)-</a:t>
            </a:r>
            <a:r>
              <a:rPr lang="de-DE" sz="2800" dirty="0"/>
              <a:t>Kante minimaler Kosten</a:t>
            </a:r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Ersetzung von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durch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/>
              <a:t> führt zu Baum </a:t>
            </a:r>
            <a:r>
              <a:rPr lang="de-DE" sz="2800" dirty="0">
                <a:solidFill>
                  <a:schemeClr val="hlink"/>
                </a:solidFill>
              </a:rPr>
              <a:t>T'',</a:t>
            </a:r>
            <a:r>
              <a:rPr lang="de-DE" sz="2800" dirty="0"/>
              <a:t> der höchstens Kosten von MSB </a:t>
            </a:r>
            <a:r>
              <a:rPr lang="de-DE" sz="2800" dirty="0">
                <a:solidFill>
                  <a:schemeClr val="hlink"/>
                </a:solidFill>
              </a:rPr>
              <a:t>T'</a:t>
            </a:r>
            <a:r>
              <a:rPr lang="de-DE" sz="2800" dirty="0"/>
              <a:t> hat, also MSB ist</a:t>
            </a:r>
          </a:p>
        </p:txBody>
      </p:sp>
      <p:sp>
        <p:nvSpPr>
          <p:cNvPr id="443396" name="Oval 4"/>
          <p:cNvSpPr>
            <a:spLocks noChangeArrowheads="1"/>
          </p:cNvSpPr>
          <p:nvPr/>
        </p:nvSpPr>
        <p:spPr bwMode="auto">
          <a:xfrm>
            <a:off x="2627313" y="2852936"/>
            <a:ext cx="1368425" cy="1657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43397" name="Oval 5"/>
          <p:cNvSpPr>
            <a:spLocks noChangeArrowheads="1"/>
          </p:cNvSpPr>
          <p:nvPr/>
        </p:nvSpPr>
        <p:spPr bwMode="auto">
          <a:xfrm>
            <a:off x="4643438" y="2924373"/>
            <a:ext cx="1368425" cy="1657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3398" name="Line 6"/>
          <p:cNvSpPr>
            <a:spLocks noChangeShapeType="1"/>
          </p:cNvSpPr>
          <p:nvPr/>
        </p:nvSpPr>
        <p:spPr bwMode="auto">
          <a:xfrm>
            <a:off x="3706813" y="3572073"/>
            <a:ext cx="1225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3399" name="Oval 7"/>
          <p:cNvSpPr>
            <a:spLocks noChangeArrowheads="1"/>
          </p:cNvSpPr>
          <p:nvPr/>
        </p:nvSpPr>
        <p:spPr bwMode="auto">
          <a:xfrm>
            <a:off x="3490913" y="3429198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3400" name="Oval 8"/>
          <p:cNvSpPr>
            <a:spLocks noChangeArrowheads="1"/>
          </p:cNvSpPr>
          <p:nvPr/>
        </p:nvSpPr>
        <p:spPr bwMode="auto">
          <a:xfrm>
            <a:off x="4932363" y="3429198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3401" name="Text Box 9"/>
          <p:cNvSpPr txBox="1">
            <a:spLocks noChangeArrowheads="1"/>
          </p:cNvSpPr>
          <p:nvPr/>
        </p:nvSpPr>
        <p:spPr bwMode="auto">
          <a:xfrm>
            <a:off x="3419475" y="3068836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  <p:sp>
        <p:nvSpPr>
          <p:cNvPr id="443402" name="Text Box 10"/>
          <p:cNvSpPr txBox="1">
            <a:spLocks noChangeArrowheads="1"/>
          </p:cNvSpPr>
          <p:nvPr/>
        </p:nvSpPr>
        <p:spPr bwMode="auto">
          <a:xfrm>
            <a:off x="4932363" y="3068836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t</a:t>
            </a:r>
          </a:p>
        </p:txBody>
      </p:sp>
      <p:sp>
        <p:nvSpPr>
          <p:cNvPr id="443403" name="Text Box 11"/>
          <p:cNvSpPr txBox="1">
            <a:spLocks noChangeArrowheads="1"/>
          </p:cNvSpPr>
          <p:nvPr/>
        </p:nvSpPr>
        <p:spPr bwMode="auto">
          <a:xfrm>
            <a:off x="2843213" y="3500636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</a:t>
            </a:r>
          </a:p>
        </p:txBody>
      </p:sp>
      <p:sp>
        <p:nvSpPr>
          <p:cNvPr id="443404" name="Text Box 12"/>
          <p:cNvSpPr txBox="1">
            <a:spLocks noChangeArrowheads="1"/>
          </p:cNvSpPr>
          <p:nvPr/>
        </p:nvSpPr>
        <p:spPr bwMode="auto">
          <a:xfrm>
            <a:off x="5435600" y="3500636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W</a:t>
            </a:r>
          </a:p>
        </p:txBody>
      </p:sp>
      <p:sp>
        <p:nvSpPr>
          <p:cNvPr id="443405" name="Text Box 13"/>
          <p:cNvSpPr txBox="1">
            <a:spLocks noChangeArrowheads="1"/>
          </p:cNvSpPr>
          <p:nvPr/>
        </p:nvSpPr>
        <p:spPr bwMode="auto">
          <a:xfrm>
            <a:off x="4211638" y="31402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  <p:sp>
        <p:nvSpPr>
          <p:cNvPr id="443406" name="Freeform 14"/>
          <p:cNvSpPr>
            <a:spLocks/>
          </p:cNvSpPr>
          <p:nvPr/>
        </p:nvSpPr>
        <p:spPr bwMode="auto">
          <a:xfrm>
            <a:off x="3336925" y="3441898"/>
            <a:ext cx="2541588" cy="936625"/>
          </a:xfrm>
          <a:custGeom>
            <a:avLst/>
            <a:gdLst>
              <a:gd name="T0" fmla="*/ 143 w 1601"/>
              <a:gd name="T1" fmla="*/ 83 h 590"/>
              <a:gd name="T2" fmla="*/ 7 w 1601"/>
              <a:gd name="T3" fmla="*/ 219 h 590"/>
              <a:gd name="T4" fmla="*/ 98 w 1601"/>
              <a:gd name="T5" fmla="*/ 355 h 590"/>
              <a:gd name="T6" fmla="*/ 234 w 1601"/>
              <a:gd name="T7" fmla="*/ 536 h 590"/>
              <a:gd name="T8" fmla="*/ 1050 w 1601"/>
              <a:gd name="T9" fmla="*/ 491 h 590"/>
              <a:gd name="T10" fmla="*/ 1322 w 1601"/>
              <a:gd name="T11" fmla="*/ 582 h 590"/>
              <a:gd name="T12" fmla="*/ 1594 w 1601"/>
              <a:gd name="T13" fmla="*/ 446 h 590"/>
              <a:gd name="T14" fmla="*/ 1277 w 1601"/>
              <a:gd name="T15" fmla="*/ 264 h 590"/>
              <a:gd name="T16" fmla="*/ 1277 w 1601"/>
              <a:gd name="T17" fmla="*/ 38 h 590"/>
              <a:gd name="T18" fmla="*/ 1096 w 1601"/>
              <a:gd name="T19" fmla="*/ 38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1" h="590">
                <a:moveTo>
                  <a:pt x="143" y="83"/>
                </a:moveTo>
                <a:cubicBezTo>
                  <a:pt x="78" y="128"/>
                  <a:pt x="14" y="174"/>
                  <a:pt x="7" y="219"/>
                </a:cubicBezTo>
                <a:cubicBezTo>
                  <a:pt x="0" y="264"/>
                  <a:pt x="60" y="302"/>
                  <a:pt x="98" y="355"/>
                </a:cubicBezTo>
                <a:cubicBezTo>
                  <a:pt x="136" y="408"/>
                  <a:pt x="75" y="513"/>
                  <a:pt x="234" y="536"/>
                </a:cubicBezTo>
                <a:cubicBezTo>
                  <a:pt x="393" y="559"/>
                  <a:pt x="869" y="483"/>
                  <a:pt x="1050" y="491"/>
                </a:cubicBezTo>
                <a:cubicBezTo>
                  <a:pt x="1231" y="499"/>
                  <a:pt x="1231" y="590"/>
                  <a:pt x="1322" y="582"/>
                </a:cubicBezTo>
                <a:cubicBezTo>
                  <a:pt x="1413" y="574"/>
                  <a:pt x="1601" y="499"/>
                  <a:pt x="1594" y="446"/>
                </a:cubicBezTo>
                <a:cubicBezTo>
                  <a:pt x="1587" y="393"/>
                  <a:pt x="1330" y="332"/>
                  <a:pt x="1277" y="264"/>
                </a:cubicBezTo>
                <a:cubicBezTo>
                  <a:pt x="1224" y="196"/>
                  <a:pt x="1307" y="76"/>
                  <a:pt x="1277" y="38"/>
                </a:cubicBezTo>
                <a:cubicBezTo>
                  <a:pt x="1247" y="0"/>
                  <a:pt x="1171" y="19"/>
                  <a:pt x="1096" y="3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3407" name="Text Box 15"/>
          <p:cNvSpPr txBox="1">
            <a:spLocks noChangeArrowheads="1"/>
          </p:cNvSpPr>
          <p:nvPr/>
        </p:nvSpPr>
        <p:spPr bwMode="auto">
          <a:xfrm>
            <a:off x="4067175" y="4292798"/>
            <a:ext cx="575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in T'</a:t>
            </a:r>
          </a:p>
        </p:txBody>
      </p:sp>
      <p:sp>
        <p:nvSpPr>
          <p:cNvPr id="443408" name="Text Box 16"/>
          <p:cNvSpPr txBox="1">
            <a:spLocks noChangeArrowheads="1"/>
          </p:cNvSpPr>
          <p:nvPr/>
        </p:nvSpPr>
        <p:spPr bwMode="auto">
          <a:xfrm>
            <a:off x="4211638" y="3860998"/>
            <a:ext cx="3417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rgbClr val="FF0000"/>
                </a:solidFill>
              </a:rPr>
              <a:t>e</a:t>
            </a:r>
            <a:r>
              <a:rPr lang="de-DE" dirty="0">
                <a:solidFill>
                  <a:srgbClr val="FF0000"/>
                </a:solidFill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826079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F42F-EA59-FC4B-96E0-805DA83D1F6F}" type="slidenum">
              <a:rPr lang="de-DE"/>
              <a:pPr/>
              <a:t>26</a:t>
            </a:fld>
            <a:endParaRPr lang="de-DE"/>
          </a:p>
        </p:txBody>
      </p:sp>
      <p:sp>
        <p:nvSpPr>
          <p:cNvPr id="444428" name="Line 12"/>
          <p:cNvSpPr>
            <a:spLocks noChangeShapeType="1"/>
          </p:cNvSpPr>
          <p:nvPr/>
        </p:nvSpPr>
        <p:spPr bwMode="auto">
          <a:xfrm flipH="1">
            <a:off x="3851275" y="2996828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29" name="Line 13"/>
          <p:cNvSpPr>
            <a:spLocks noChangeShapeType="1"/>
          </p:cNvSpPr>
          <p:nvPr/>
        </p:nvSpPr>
        <p:spPr bwMode="auto">
          <a:xfrm flipH="1">
            <a:off x="2987675" y="3069853"/>
            <a:ext cx="9366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0" name="Line 14"/>
          <p:cNvSpPr>
            <a:spLocks noChangeShapeType="1"/>
          </p:cNvSpPr>
          <p:nvPr/>
        </p:nvSpPr>
        <p:spPr bwMode="auto">
          <a:xfrm>
            <a:off x="2916238" y="3644528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1" name="Line 15"/>
          <p:cNvSpPr>
            <a:spLocks noChangeShapeType="1"/>
          </p:cNvSpPr>
          <p:nvPr/>
        </p:nvSpPr>
        <p:spPr bwMode="auto">
          <a:xfrm>
            <a:off x="2987675" y="4654178"/>
            <a:ext cx="9366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2" name="Line 16"/>
          <p:cNvSpPr>
            <a:spLocks noChangeShapeType="1"/>
          </p:cNvSpPr>
          <p:nvPr/>
        </p:nvSpPr>
        <p:spPr bwMode="auto">
          <a:xfrm>
            <a:off x="3995738" y="4941516"/>
            <a:ext cx="1296987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5292725" y="4509716"/>
            <a:ext cx="8636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flipV="1">
            <a:off x="6227763" y="3428628"/>
            <a:ext cx="73025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35" name="Line 19"/>
          <p:cNvSpPr>
            <a:spLocks noChangeShapeType="1"/>
          </p:cNvSpPr>
          <p:nvPr/>
        </p:nvSpPr>
        <p:spPr bwMode="auto">
          <a:xfrm flipH="1" flipV="1">
            <a:off x="5148263" y="2996828"/>
            <a:ext cx="10795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 2:</a:t>
            </a:r>
            <a:r>
              <a:rPr lang="de-DE" dirty="0"/>
              <a:t> Betrachte beliebigen Kreis </a:t>
            </a:r>
            <a:r>
              <a:rPr lang="de-DE" dirty="0">
                <a:solidFill>
                  <a:schemeClr val="hlink"/>
                </a:solidFill>
              </a:rPr>
              <a:t>C</a:t>
            </a:r>
            <a:r>
              <a:rPr lang="de-DE" dirty="0"/>
              <a:t> in </a:t>
            </a:r>
            <a:r>
              <a:rPr lang="de-DE" dirty="0">
                <a:solidFill>
                  <a:schemeClr val="hlink"/>
                </a:solidFill>
              </a:rPr>
              <a:t>G</a:t>
            </a:r>
            <a:r>
              <a:rPr lang="de-DE" dirty="0"/>
              <a:t> und sei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Kante in </a:t>
            </a:r>
            <a:r>
              <a:rPr lang="de-DE" dirty="0">
                <a:solidFill>
                  <a:schemeClr val="hlink"/>
                </a:solidFill>
              </a:rPr>
              <a:t>C</a:t>
            </a:r>
            <a:r>
              <a:rPr lang="de-DE" dirty="0"/>
              <a:t> mit maximalen Kosten. Dann ist jeder MSB in </a:t>
            </a:r>
            <a:r>
              <a:rPr lang="de-DE" dirty="0">
                <a:solidFill>
                  <a:schemeClr val="hlink"/>
                </a:solidFill>
              </a:rPr>
              <a:t>G</a:t>
            </a:r>
            <a:r>
              <a:rPr lang="de-DE" dirty="0"/>
              <a:t> ohne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auch ein MSB in </a:t>
            </a:r>
            <a:r>
              <a:rPr lang="de-DE" dirty="0">
                <a:solidFill>
                  <a:schemeClr val="hlink"/>
                </a:solidFill>
              </a:rPr>
              <a:t>G</a:t>
            </a:r>
            <a:r>
              <a:rPr lang="de-DE" dirty="0"/>
              <a:t>.</a:t>
            </a:r>
          </a:p>
        </p:txBody>
      </p:sp>
      <p:sp>
        <p:nvSpPr>
          <p:cNvPr id="444420" name="Oval 4"/>
          <p:cNvSpPr>
            <a:spLocks noChangeArrowheads="1"/>
          </p:cNvSpPr>
          <p:nvPr/>
        </p:nvSpPr>
        <p:spPr bwMode="auto">
          <a:xfrm>
            <a:off x="3779838" y="29968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2843213" y="350165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2843213" y="450971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3851275" y="479705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5148263" y="487007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6084888" y="436525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6156325" y="335719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5003800" y="292539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4436" name="Text Box 20"/>
          <p:cNvSpPr txBox="1">
            <a:spLocks noChangeArrowheads="1"/>
          </p:cNvSpPr>
          <p:nvPr/>
        </p:nvSpPr>
        <p:spPr bwMode="auto">
          <a:xfrm>
            <a:off x="3348038" y="436525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4437" name="Text Box 21"/>
          <p:cNvSpPr txBox="1">
            <a:spLocks noChangeArrowheads="1"/>
          </p:cNvSpPr>
          <p:nvPr/>
        </p:nvSpPr>
        <p:spPr bwMode="auto">
          <a:xfrm>
            <a:off x="4427538" y="458115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444438" name="Text Box 22"/>
          <p:cNvSpPr txBox="1">
            <a:spLocks noChangeArrowheads="1"/>
          </p:cNvSpPr>
          <p:nvPr/>
        </p:nvSpPr>
        <p:spPr bwMode="auto">
          <a:xfrm>
            <a:off x="5508625" y="422079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4439" name="Text Box 23"/>
          <p:cNvSpPr txBox="1">
            <a:spLocks noChangeArrowheads="1"/>
          </p:cNvSpPr>
          <p:nvPr/>
        </p:nvSpPr>
        <p:spPr bwMode="auto">
          <a:xfrm>
            <a:off x="5867400" y="3788991"/>
            <a:ext cx="311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44440" name="Text Box 24"/>
          <p:cNvSpPr txBox="1">
            <a:spLocks noChangeArrowheads="1"/>
          </p:cNvSpPr>
          <p:nvPr/>
        </p:nvSpPr>
        <p:spPr bwMode="auto">
          <a:xfrm>
            <a:off x="5435600" y="3285753"/>
            <a:ext cx="311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444441" name="Text Box 25"/>
          <p:cNvSpPr txBox="1">
            <a:spLocks noChangeArrowheads="1"/>
          </p:cNvSpPr>
          <p:nvPr/>
        </p:nvSpPr>
        <p:spPr bwMode="auto">
          <a:xfrm>
            <a:off x="4427538" y="3141291"/>
            <a:ext cx="311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4442" name="Text Box 26"/>
          <p:cNvSpPr txBox="1">
            <a:spLocks noChangeArrowheads="1"/>
          </p:cNvSpPr>
          <p:nvPr/>
        </p:nvSpPr>
        <p:spPr bwMode="auto">
          <a:xfrm>
            <a:off x="3492500" y="3357191"/>
            <a:ext cx="311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4443" name="Text Box 27"/>
          <p:cNvSpPr txBox="1">
            <a:spLocks noChangeArrowheads="1"/>
          </p:cNvSpPr>
          <p:nvPr/>
        </p:nvSpPr>
        <p:spPr bwMode="auto">
          <a:xfrm>
            <a:off x="2987675" y="3862016"/>
            <a:ext cx="311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4444" name="Text Box 28"/>
          <p:cNvSpPr txBox="1">
            <a:spLocks noChangeArrowheads="1"/>
          </p:cNvSpPr>
          <p:nvPr/>
        </p:nvSpPr>
        <p:spPr bwMode="auto">
          <a:xfrm>
            <a:off x="5651500" y="278092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3403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444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444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4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D60-24F5-2F40-A041-F33AEA2BAA75}" type="slidenum">
              <a:rPr lang="de-DE"/>
              <a:pPr/>
              <a:t>27</a:t>
            </a:fld>
            <a:endParaRPr lang="de-DE"/>
          </a:p>
        </p:txBody>
      </p:sp>
      <p:sp>
        <p:nvSpPr>
          <p:cNvPr id="445464" name="Line 24"/>
          <p:cNvSpPr>
            <a:spLocks noChangeShapeType="1"/>
          </p:cNvSpPr>
          <p:nvPr/>
        </p:nvSpPr>
        <p:spPr bwMode="auto">
          <a:xfrm flipH="1">
            <a:off x="5940425" y="4652963"/>
            <a:ext cx="649288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65" name="Line 25"/>
          <p:cNvSpPr>
            <a:spLocks noChangeShapeType="1"/>
          </p:cNvSpPr>
          <p:nvPr/>
        </p:nvSpPr>
        <p:spPr bwMode="auto">
          <a:xfrm>
            <a:off x="5868988" y="5084763"/>
            <a:ext cx="287337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66" name="Line 26"/>
          <p:cNvSpPr>
            <a:spLocks noChangeShapeType="1"/>
          </p:cNvSpPr>
          <p:nvPr/>
        </p:nvSpPr>
        <p:spPr bwMode="auto">
          <a:xfrm>
            <a:off x="6229350" y="5732463"/>
            <a:ext cx="7921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67" name="Line 27"/>
          <p:cNvSpPr>
            <a:spLocks noChangeShapeType="1"/>
          </p:cNvSpPr>
          <p:nvPr/>
        </p:nvSpPr>
        <p:spPr bwMode="auto">
          <a:xfrm flipV="1">
            <a:off x="7021513" y="5661025"/>
            <a:ext cx="93503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68" name="Line 28"/>
          <p:cNvSpPr>
            <a:spLocks noChangeShapeType="1"/>
          </p:cNvSpPr>
          <p:nvPr/>
        </p:nvSpPr>
        <p:spPr bwMode="auto">
          <a:xfrm flipV="1">
            <a:off x="8029575" y="4940300"/>
            <a:ext cx="21590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69" name="Line 29"/>
          <p:cNvSpPr>
            <a:spLocks noChangeShapeType="1"/>
          </p:cNvSpPr>
          <p:nvPr/>
        </p:nvSpPr>
        <p:spPr bwMode="auto">
          <a:xfrm flipH="1" flipV="1">
            <a:off x="7597775" y="4652963"/>
            <a:ext cx="57467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Beweis von </a:t>
            </a: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 2:</a:t>
            </a:r>
          </a:p>
          <a:p>
            <a:r>
              <a:rPr lang="de-DE" sz="2800" dirty="0"/>
              <a:t>Betrachte beliebigen MSB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chemeClr val="hlink"/>
                </a:solidFill>
              </a:rPr>
              <a:t>G</a:t>
            </a:r>
          </a:p>
          <a:p>
            <a:r>
              <a:rPr lang="de-DE" sz="2800" dirty="0"/>
              <a:t>Angenommen,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dirty="0"/>
              <a:t> enthalte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endParaRPr lang="de-DE" sz="2800" dirty="0">
              <a:solidFill>
                <a:schemeClr val="hlink"/>
              </a:solidFill>
            </a:endParaRPr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  : zu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v</a:t>
            </a:r>
            <a:r>
              <a:rPr lang="de-DE" sz="2800" dirty="0"/>
              <a:t>,    : zu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w</a:t>
            </a:r>
            <a:br>
              <a:rPr lang="de-DE" sz="2800" dirty="0"/>
            </a:br>
            <a:r>
              <a:rPr lang="de-DE" sz="2800" dirty="0"/>
              <a:t>- es gibt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von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v</a:t>
            </a:r>
            <a:r>
              <a:rPr lang="de-DE" sz="2800" dirty="0"/>
              <a:t> nach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w</a:t>
            </a:r>
            <a:br>
              <a:rPr lang="de-DE" sz="2800" dirty="0"/>
            </a:br>
            <a:r>
              <a:rPr lang="de-DE" sz="2800" dirty="0"/>
              <a:t>- Ersetzung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ergibt                                                     MSB </a:t>
            </a:r>
            <a:r>
              <a:rPr lang="de-DE" sz="2800" dirty="0">
                <a:solidFill>
                  <a:schemeClr val="hlink"/>
                </a:solidFill>
              </a:rPr>
              <a:t>T' </a:t>
            </a:r>
            <a:r>
              <a:rPr lang="de-DE" sz="2800" dirty="0"/>
              <a:t>ohne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445444" name="Oval 4"/>
          <p:cNvSpPr>
            <a:spLocks noChangeArrowheads="1"/>
          </p:cNvSpPr>
          <p:nvPr/>
        </p:nvSpPr>
        <p:spPr bwMode="auto">
          <a:xfrm>
            <a:off x="3636963" y="350076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45" name="Oval 5"/>
          <p:cNvSpPr>
            <a:spLocks noChangeArrowheads="1"/>
          </p:cNvSpPr>
          <p:nvPr/>
        </p:nvSpPr>
        <p:spPr bwMode="auto">
          <a:xfrm>
            <a:off x="4716463" y="350076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>
            <a:off x="3852863" y="3645222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47" name="Text Box 7"/>
          <p:cNvSpPr txBox="1">
            <a:spLocks noChangeArrowheads="1"/>
          </p:cNvSpPr>
          <p:nvPr/>
        </p:nvSpPr>
        <p:spPr bwMode="auto">
          <a:xfrm>
            <a:off x="4141788" y="328486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  <p:sp>
        <p:nvSpPr>
          <p:cNvPr id="445448" name="AutoShape 8"/>
          <p:cNvSpPr>
            <a:spLocks noChangeArrowheads="1"/>
          </p:cNvSpPr>
          <p:nvPr/>
        </p:nvSpPr>
        <p:spPr bwMode="auto">
          <a:xfrm rot="5400000">
            <a:off x="2628900" y="3140398"/>
            <a:ext cx="1057275" cy="914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49" name="AutoShape 9"/>
          <p:cNvSpPr>
            <a:spLocks noChangeArrowheads="1"/>
          </p:cNvSpPr>
          <p:nvPr/>
        </p:nvSpPr>
        <p:spPr bwMode="auto">
          <a:xfrm rot="16200000" flipH="1">
            <a:off x="4862512" y="3140398"/>
            <a:ext cx="1057275" cy="914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50" name="Text Box 10"/>
          <p:cNvSpPr txBox="1">
            <a:spLocks noChangeArrowheads="1"/>
          </p:cNvSpPr>
          <p:nvPr/>
        </p:nvSpPr>
        <p:spPr bwMode="auto">
          <a:xfrm>
            <a:off x="2825750" y="3376935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T</a:t>
            </a:r>
            <a:r>
              <a:rPr lang="de-DE" baseline="-25000"/>
              <a:t>v</a:t>
            </a: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3616325" y="3089597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445452" name="Text Box 12"/>
          <p:cNvSpPr txBox="1">
            <a:spLocks noChangeArrowheads="1"/>
          </p:cNvSpPr>
          <p:nvPr/>
        </p:nvSpPr>
        <p:spPr bwMode="auto">
          <a:xfrm>
            <a:off x="4716463" y="3068960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w</a:t>
            </a:r>
          </a:p>
        </p:txBody>
      </p:sp>
      <p:sp>
        <p:nvSpPr>
          <p:cNvPr id="445453" name="Text Box 13"/>
          <p:cNvSpPr txBox="1">
            <a:spLocks noChangeArrowheads="1"/>
          </p:cNvSpPr>
          <p:nvPr/>
        </p:nvSpPr>
        <p:spPr bwMode="auto">
          <a:xfrm>
            <a:off x="5365750" y="3357885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T</a:t>
            </a:r>
            <a:r>
              <a:rPr lang="de-DE" baseline="-25000"/>
              <a:t>w</a:t>
            </a:r>
          </a:p>
        </p:txBody>
      </p:sp>
      <p:sp>
        <p:nvSpPr>
          <p:cNvPr id="445454" name="Oval 14"/>
          <p:cNvSpPr>
            <a:spLocks noChangeArrowheads="1"/>
          </p:cNvSpPr>
          <p:nvPr/>
        </p:nvSpPr>
        <p:spPr bwMode="auto">
          <a:xfrm>
            <a:off x="6445250" y="45085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55" name="Oval 15"/>
          <p:cNvSpPr>
            <a:spLocks noChangeArrowheads="1"/>
          </p:cNvSpPr>
          <p:nvPr/>
        </p:nvSpPr>
        <p:spPr bwMode="auto">
          <a:xfrm>
            <a:off x="7524750" y="450850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56" name="Line 16"/>
          <p:cNvSpPr>
            <a:spLocks noChangeShapeType="1"/>
          </p:cNvSpPr>
          <p:nvPr/>
        </p:nvSpPr>
        <p:spPr bwMode="auto">
          <a:xfrm>
            <a:off x="6661150" y="4652963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457" name="Text Box 17"/>
          <p:cNvSpPr txBox="1">
            <a:spLocks noChangeArrowheads="1"/>
          </p:cNvSpPr>
          <p:nvPr/>
        </p:nvSpPr>
        <p:spPr bwMode="auto">
          <a:xfrm>
            <a:off x="6948488" y="42211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  <p:sp>
        <p:nvSpPr>
          <p:cNvPr id="445458" name="Oval 18"/>
          <p:cNvSpPr>
            <a:spLocks noChangeArrowheads="1"/>
          </p:cNvSpPr>
          <p:nvPr/>
        </p:nvSpPr>
        <p:spPr bwMode="auto">
          <a:xfrm>
            <a:off x="5797550" y="4940300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59" name="Oval 19"/>
          <p:cNvSpPr>
            <a:spLocks noChangeArrowheads="1"/>
          </p:cNvSpPr>
          <p:nvPr/>
        </p:nvSpPr>
        <p:spPr bwMode="auto">
          <a:xfrm>
            <a:off x="6084888" y="55895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60" name="Oval 20"/>
          <p:cNvSpPr>
            <a:spLocks noChangeArrowheads="1"/>
          </p:cNvSpPr>
          <p:nvPr/>
        </p:nvSpPr>
        <p:spPr bwMode="auto">
          <a:xfrm>
            <a:off x="6948488" y="587692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61" name="Oval 21"/>
          <p:cNvSpPr>
            <a:spLocks noChangeArrowheads="1"/>
          </p:cNvSpPr>
          <p:nvPr/>
        </p:nvSpPr>
        <p:spPr bwMode="auto">
          <a:xfrm>
            <a:off x="7885113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62" name="Oval 22"/>
          <p:cNvSpPr>
            <a:spLocks noChangeArrowheads="1"/>
          </p:cNvSpPr>
          <p:nvPr/>
        </p:nvSpPr>
        <p:spPr bwMode="auto">
          <a:xfrm>
            <a:off x="8101013" y="48688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63" name="Text Box 23"/>
          <p:cNvSpPr txBox="1">
            <a:spLocks noChangeArrowheads="1"/>
          </p:cNvSpPr>
          <p:nvPr/>
        </p:nvSpPr>
        <p:spPr bwMode="auto">
          <a:xfrm>
            <a:off x="6877050" y="49403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C</a:t>
            </a:r>
          </a:p>
        </p:txBody>
      </p:sp>
      <p:sp>
        <p:nvSpPr>
          <p:cNvPr id="445470" name="Oval 30"/>
          <p:cNvSpPr>
            <a:spLocks noChangeArrowheads="1"/>
          </p:cNvSpPr>
          <p:nvPr/>
        </p:nvSpPr>
        <p:spPr bwMode="auto">
          <a:xfrm>
            <a:off x="754981" y="443711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71" name="Oval 31"/>
          <p:cNvSpPr>
            <a:spLocks noChangeArrowheads="1"/>
          </p:cNvSpPr>
          <p:nvPr/>
        </p:nvSpPr>
        <p:spPr bwMode="auto">
          <a:xfrm>
            <a:off x="2030824" y="4437112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5472" name="Text Box 32"/>
          <p:cNvSpPr txBox="1">
            <a:spLocks noChangeArrowheads="1"/>
          </p:cNvSpPr>
          <p:nvPr/>
        </p:nvSpPr>
        <p:spPr bwMode="auto">
          <a:xfrm>
            <a:off x="6300788" y="5876925"/>
            <a:ext cx="343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 err="1"/>
              <a:t>e</a:t>
            </a:r>
            <a:r>
              <a:rPr lang="de-DE" dirty="0"/>
              <a:t>'</a:t>
            </a:r>
          </a:p>
        </p:txBody>
      </p:sp>
      <p:sp>
        <p:nvSpPr>
          <p:cNvPr id="445473" name="Text Box 33"/>
          <p:cNvSpPr txBox="1">
            <a:spLocks noChangeArrowheads="1"/>
          </p:cNvSpPr>
          <p:nvPr/>
        </p:nvSpPr>
        <p:spPr bwMode="auto">
          <a:xfrm>
            <a:off x="6208713" y="3230885"/>
            <a:ext cx="2319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e</a:t>
            </a:r>
            <a:r>
              <a:rPr lang="en-US" sz="2400"/>
              <a:t> maximal für </a:t>
            </a:r>
            <a:r>
              <a:rPr lang="en-US" sz="2400">
                <a:solidFill>
                  <a:schemeClr val="hlink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43297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F1DA-2A8E-8B4B-9338-2993A0CB45BB}" type="slidenum">
              <a:rPr lang="de-DE"/>
              <a:pPr/>
              <a:t>28</a:t>
            </a:fld>
            <a:endParaRPr lang="de-DE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Regel aus </a:t>
            </a: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 1: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/>
              <a:t>Wähle wiederholt Kante mit minimalen Kosten, die verschiedene ZHKs verbindet, bis eine ZHK übrig </a:t>
            </a:r>
          </a:p>
        </p:txBody>
      </p:sp>
      <p:sp>
        <p:nvSpPr>
          <p:cNvPr id="446468" name="Oval 4"/>
          <p:cNvSpPr>
            <a:spLocks noChangeArrowheads="1"/>
          </p:cNvSpPr>
          <p:nvPr/>
        </p:nvSpPr>
        <p:spPr bwMode="auto">
          <a:xfrm>
            <a:off x="2987675" y="344234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69" name="Oval 5"/>
          <p:cNvSpPr>
            <a:spLocks noChangeArrowheads="1"/>
          </p:cNvSpPr>
          <p:nvPr/>
        </p:nvSpPr>
        <p:spPr bwMode="auto">
          <a:xfrm>
            <a:off x="4787900" y="322644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70" name="Oval 6"/>
          <p:cNvSpPr>
            <a:spLocks noChangeArrowheads="1"/>
          </p:cNvSpPr>
          <p:nvPr/>
        </p:nvSpPr>
        <p:spPr bwMode="auto">
          <a:xfrm>
            <a:off x="5435600" y="560293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71" name="Oval 7"/>
          <p:cNvSpPr>
            <a:spLocks noChangeArrowheads="1"/>
          </p:cNvSpPr>
          <p:nvPr/>
        </p:nvSpPr>
        <p:spPr bwMode="auto">
          <a:xfrm>
            <a:off x="6443663" y="365824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72" name="Oval 8"/>
          <p:cNvSpPr>
            <a:spLocks noChangeArrowheads="1"/>
          </p:cNvSpPr>
          <p:nvPr/>
        </p:nvSpPr>
        <p:spPr bwMode="auto">
          <a:xfrm>
            <a:off x="6948488" y="495364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73" name="Line 9"/>
          <p:cNvSpPr>
            <a:spLocks noChangeShapeType="1"/>
          </p:cNvSpPr>
          <p:nvPr/>
        </p:nvSpPr>
        <p:spPr bwMode="auto">
          <a:xfrm>
            <a:off x="2411413" y="4810772"/>
            <a:ext cx="9366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4" name="Line 10"/>
          <p:cNvSpPr>
            <a:spLocks noChangeShapeType="1"/>
          </p:cNvSpPr>
          <p:nvPr/>
        </p:nvSpPr>
        <p:spPr bwMode="auto">
          <a:xfrm flipV="1">
            <a:off x="3490913" y="4810772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5" name="Line 11"/>
          <p:cNvSpPr>
            <a:spLocks noChangeShapeType="1"/>
          </p:cNvSpPr>
          <p:nvPr/>
        </p:nvSpPr>
        <p:spPr bwMode="auto">
          <a:xfrm flipV="1">
            <a:off x="2411413" y="3658247"/>
            <a:ext cx="576262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6" name="Line 12"/>
          <p:cNvSpPr>
            <a:spLocks noChangeShapeType="1"/>
          </p:cNvSpPr>
          <p:nvPr/>
        </p:nvSpPr>
        <p:spPr bwMode="auto">
          <a:xfrm>
            <a:off x="3130550" y="3658247"/>
            <a:ext cx="288925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7" name="Line 13"/>
          <p:cNvSpPr>
            <a:spLocks noChangeShapeType="1"/>
          </p:cNvSpPr>
          <p:nvPr/>
        </p:nvSpPr>
        <p:spPr bwMode="auto">
          <a:xfrm flipV="1">
            <a:off x="3203575" y="3297884"/>
            <a:ext cx="15827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8" name="Line 14"/>
          <p:cNvSpPr>
            <a:spLocks noChangeShapeType="1"/>
          </p:cNvSpPr>
          <p:nvPr/>
        </p:nvSpPr>
        <p:spPr bwMode="auto">
          <a:xfrm flipH="1" flipV="1">
            <a:off x="5003800" y="3370909"/>
            <a:ext cx="1439863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79" name="Line 15"/>
          <p:cNvSpPr>
            <a:spLocks noChangeShapeType="1"/>
          </p:cNvSpPr>
          <p:nvPr/>
        </p:nvSpPr>
        <p:spPr bwMode="auto">
          <a:xfrm flipV="1">
            <a:off x="5651500" y="5098109"/>
            <a:ext cx="12954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80" name="Line 16"/>
          <p:cNvSpPr>
            <a:spLocks noChangeShapeType="1"/>
          </p:cNvSpPr>
          <p:nvPr/>
        </p:nvSpPr>
        <p:spPr bwMode="auto">
          <a:xfrm>
            <a:off x="6588125" y="3874147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81" name="Line 17"/>
          <p:cNvSpPr>
            <a:spLocks noChangeShapeType="1"/>
          </p:cNvSpPr>
          <p:nvPr/>
        </p:nvSpPr>
        <p:spPr bwMode="auto">
          <a:xfrm flipH="1">
            <a:off x="4643438" y="3442347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82" name="Line 18"/>
          <p:cNvSpPr>
            <a:spLocks noChangeShapeType="1"/>
          </p:cNvSpPr>
          <p:nvPr/>
        </p:nvSpPr>
        <p:spPr bwMode="auto">
          <a:xfrm flipV="1">
            <a:off x="4714875" y="3874147"/>
            <a:ext cx="1728788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83" name="Line 19"/>
          <p:cNvSpPr>
            <a:spLocks noChangeShapeType="1"/>
          </p:cNvSpPr>
          <p:nvPr/>
        </p:nvSpPr>
        <p:spPr bwMode="auto">
          <a:xfrm>
            <a:off x="3562350" y="5529909"/>
            <a:ext cx="187325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6484" name="Oval 20"/>
          <p:cNvSpPr>
            <a:spLocks noChangeArrowheads="1"/>
          </p:cNvSpPr>
          <p:nvPr/>
        </p:nvSpPr>
        <p:spPr bwMode="auto">
          <a:xfrm>
            <a:off x="4498975" y="466630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85" name="Oval 21"/>
          <p:cNvSpPr>
            <a:spLocks noChangeArrowheads="1"/>
          </p:cNvSpPr>
          <p:nvPr/>
        </p:nvSpPr>
        <p:spPr bwMode="auto">
          <a:xfrm>
            <a:off x="2266950" y="466630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86" name="Oval 22"/>
          <p:cNvSpPr>
            <a:spLocks noChangeArrowheads="1"/>
          </p:cNvSpPr>
          <p:nvPr/>
        </p:nvSpPr>
        <p:spPr bwMode="auto">
          <a:xfrm>
            <a:off x="3348038" y="538703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87" name="Text Box 23"/>
          <p:cNvSpPr txBox="1">
            <a:spLocks noChangeArrowheads="1"/>
          </p:cNvSpPr>
          <p:nvPr/>
        </p:nvSpPr>
        <p:spPr bwMode="auto">
          <a:xfrm>
            <a:off x="2338388" y="38741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6488" name="Text Box 24"/>
          <p:cNvSpPr txBox="1">
            <a:spLocks noChangeArrowheads="1"/>
          </p:cNvSpPr>
          <p:nvPr/>
        </p:nvSpPr>
        <p:spPr bwMode="auto">
          <a:xfrm>
            <a:off x="2554288" y="517113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6489" name="Text Box 25"/>
          <p:cNvSpPr txBox="1">
            <a:spLocks noChangeArrowheads="1"/>
          </p:cNvSpPr>
          <p:nvPr/>
        </p:nvSpPr>
        <p:spPr bwMode="auto">
          <a:xfrm>
            <a:off x="5651500" y="315500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6490" name="Text Box 26"/>
          <p:cNvSpPr txBox="1">
            <a:spLocks noChangeArrowheads="1"/>
          </p:cNvSpPr>
          <p:nvPr/>
        </p:nvSpPr>
        <p:spPr bwMode="auto">
          <a:xfrm>
            <a:off x="4786313" y="38741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6491" name="Text Box 27"/>
          <p:cNvSpPr txBox="1">
            <a:spLocks noChangeArrowheads="1"/>
          </p:cNvSpPr>
          <p:nvPr/>
        </p:nvSpPr>
        <p:spPr bwMode="auto">
          <a:xfrm>
            <a:off x="3778250" y="34423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6492" name="Text Box 28"/>
          <p:cNvSpPr txBox="1">
            <a:spLocks noChangeArrowheads="1"/>
          </p:cNvSpPr>
          <p:nvPr/>
        </p:nvSpPr>
        <p:spPr bwMode="auto">
          <a:xfrm>
            <a:off x="3275013" y="423450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6493" name="Text Box 29"/>
          <p:cNvSpPr txBox="1">
            <a:spLocks noChangeArrowheads="1"/>
          </p:cNvSpPr>
          <p:nvPr/>
        </p:nvSpPr>
        <p:spPr bwMode="auto">
          <a:xfrm>
            <a:off x="3851275" y="466630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6494" name="Text Box 30"/>
          <p:cNvSpPr txBox="1">
            <a:spLocks noChangeArrowheads="1"/>
          </p:cNvSpPr>
          <p:nvPr/>
        </p:nvSpPr>
        <p:spPr bwMode="auto">
          <a:xfrm>
            <a:off x="4570413" y="524257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46495" name="Text Box 31"/>
          <p:cNvSpPr txBox="1">
            <a:spLocks noChangeArrowheads="1"/>
          </p:cNvSpPr>
          <p:nvPr/>
        </p:nvSpPr>
        <p:spPr bwMode="auto">
          <a:xfrm>
            <a:off x="6010275" y="502667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6496" name="Text Box 32"/>
          <p:cNvSpPr txBox="1">
            <a:spLocks noChangeArrowheads="1"/>
          </p:cNvSpPr>
          <p:nvPr/>
        </p:nvSpPr>
        <p:spPr bwMode="auto">
          <a:xfrm>
            <a:off x="6875463" y="416307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6497" name="Oval 33"/>
          <p:cNvSpPr>
            <a:spLocks noChangeArrowheads="1"/>
          </p:cNvSpPr>
          <p:nvPr/>
        </p:nvSpPr>
        <p:spPr bwMode="auto">
          <a:xfrm>
            <a:off x="2195513" y="4594872"/>
            <a:ext cx="360362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98" name="Oval 34"/>
          <p:cNvSpPr>
            <a:spLocks noChangeArrowheads="1"/>
          </p:cNvSpPr>
          <p:nvPr/>
        </p:nvSpPr>
        <p:spPr bwMode="auto">
          <a:xfrm>
            <a:off x="2916238" y="3370909"/>
            <a:ext cx="360362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499" name="Oval 35"/>
          <p:cNvSpPr>
            <a:spLocks noChangeArrowheads="1"/>
          </p:cNvSpPr>
          <p:nvPr/>
        </p:nvSpPr>
        <p:spPr bwMode="auto">
          <a:xfrm>
            <a:off x="4716463" y="3153422"/>
            <a:ext cx="360362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0" name="Oval 36"/>
          <p:cNvSpPr>
            <a:spLocks noChangeArrowheads="1"/>
          </p:cNvSpPr>
          <p:nvPr/>
        </p:nvSpPr>
        <p:spPr bwMode="auto">
          <a:xfrm>
            <a:off x="4427538" y="4594872"/>
            <a:ext cx="360362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1" name="Oval 37"/>
          <p:cNvSpPr>
            <a:spLocks noChangeArrowheads="1"/>
          </p:cNvSpPr>
          <p:nvPr/>
        </p:nvSpPr>
        <p:spPr bwMode="auto">
          <a:xfrm>
            <a:off x="3276600" y="5314009"/>
            <a:ext cx="360363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2" name="Oval 38"/>
          <p:cNvSpPr>
            <a:spLocks noChangeArrowheads="1"/>
          </p:cNvSpPr>
          <p:nvPr/>
        </p:nvSpPr>
        <p:spPr bwMode="auto">
          <a:xfrm>
            <a:off x="5364163" y="5529909"/>
            <a:ext cx="360362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3" name="Oval 39"/>
          <p:cNvSpPr>
            <a:spLocks noChangeArrowheads="1"/>
          </p:cNvSpPr>
          <p:nvPr/>
        </p:nvSpPr>
        <p:spPr bwMode="auto">
          <a:xfrm>
            <a:off x="6877050" y="4882209"/>
            <a:ext cx="360363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4" name="Oval 40"/>
          <p:cNvSpPr>
            <a:spLocks noChangeArrowheads="1"/>
          </p:cNvSpPr>
          <p:nvPr/>
        </p:nvSpPr>
        <p:spPr bwMode="auto">
          <a:xfrm>
            <a:off x="6372225" y="3586809"/>
            <a:ext cx="360363" cy="3587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5" name="Oval 41"/>
          <p:cNvSpPr>
            <a:spLocks noChangeArrowheads="1"/>
          </p:cNvSpPr>
          <p:nvPr/>
        </p:nvSpPr>
        <p:spPr bwMode="auto">
          <a:xfrm rot="1959595">
            <a:off x="1849438" y="4740922"/>
            <a:ext cx="2089150" cy="7921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6" name="Oval 42"/>
          <p:cNvSpPr>
            <a:spLocks noChangeArrowheads="1"/>
          </p:cNvSpPr>
          <p:nvPr/>
        </p:nvSpPr>
        <p:spPr bwMode="auto">
          <a:xfrm rot="857833">
            <a:off x="4425950" y="3153422"/>
            <a:ext cx="2592388" cy="8540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7" name="Oval 43"/>
          <p:cNvSpPr>
            <a:spLocks noChangeArrowheads="1"/>
          </p:cNvSpPr>
          <p:nvPr/>
        </p:nvSpPr>
        <p:spPr bwMode="auto">
          <a:xfrm rot="193640">
            <a:off x="1979613" y="4090047"/>
            <a:ext cx="3168650" cy="17478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8" name="Oval 44"/>
          <p:cNvSpPr>
            <a:spLocks noChangeArrowheads="1"/>
          </p:cNvSpPr>
          <p:nvPr/>
        </p:nvSpPr>
        <p:spPr bwMode="auto">
          <a:xfrm rot="-265822">
            <a:off x="1835150" y="3226447"/>
            <a:ext cx="3168650" cy="26654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09" name="Oval 45"/>
          <p:cNvSpPr>
            <a:spLocks noChangeArrowheads="1"/>
          </p:cNvSpPr>
          <p:nvPr/>
        </p:nvSpPr>
        <p:spPr bwMode="auto">
          <a:xfrm rot="1867675">
            <a:off x="4257675" y="3340747"/>
            <a:ext cx="3744913" cy="16684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10" name="Oval 46"/>
          <p:cNvSpPr>
            <a:spLocks noChangeArrowheads="1"/>
          </p:cNvSpPr>
          <p:nvPr/>
        </p:nvSpPr>
        <p:spPr bwMode="auto">
          <a:xfrm rot="5120140">
            <a:off x="4204238" y="2767547"/>
            <a:ext cx="3808794" cy="28007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11" name="Oval 47"/>
          <p:cNvSpPr>
            <a:spLocks noChangeArrowheads="1"/>
          </p:cNvSpPr>
          <p:nvPr/>
        </p:nvSpPr>
        <p:spPr bwMode="auto">
          <a:xfrm>
            <a:off x="1547813" y="3010547"/>
            <a:ext cx="6192837" cy="3022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6512" name="Text Box 48"/>
          <p:cNvSpPr txBox="1">
            <a:spLocks noChangeArrowheads="1"/>
          </p:cNvSpPr>
          <p:nvPr/>
        </p:nvSpPr>
        <p:spPr bwMode="auto">
          <a:xfrm>
            <a:off x="5508625" y="43059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2214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46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46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46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46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46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46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46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46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4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46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46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46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46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4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46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46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4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97" grpId="0" animBg="1"/>
      <p:bldP spid="446498" grpId="0" animBg="1"/>
      <p:bldP spid="446499" grpId="0" animBg="1"/>
      <p:bldP spid="446500" grpId="0" animBg="1"/>
      <p:bldP spid="446501" grpId="0" animBg="1"/>
      <p:bldP spid="446502" grpId="0" animBg="1"/>
      <p:bldP spid="446503" grpId="0" animBg="1"/>
      <p:bldP spid="446504" grpId="0" animBg="1"/>
      <p:bldP spid="446505" grpId="0" animBg="1"/>
      <p:bldP spid="446505" grpId="1" animBg="1"/>
      <p:bldP spid="446506" grpId="0" animBg="1"/>
      <p:bldP spid="446506" grpId="1" animBg="1"/>
      <p:bldP spid="446507" grpId="0" animBg="1"/>
      <p:bldP spid="446507" grpId="1" animBg="1"/>
      <p:bldP spid="446508" grpId="0" animBg="1"/>
      <p:bldP spid="446508" grpId="1" animBg="1"/>
      <p:bldP spid="446509" grpId="0" animBg="1"/>
      <p:bldP spid="446509" grpId="1" animBg="1"/>
      <p:bldP spid="446510" grpId="0" animBg="1"/>
      <p:bldP spid="446510" grpId="1" animBg="1"/>
      <p:bldP spid="4465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0594-4BBE-5D47-8DB0-3A6317ADBA68}" type="slidenum">
              <a:rPr lang="de-DE"/>
              <a:pPr/>
              <a:t>29</a:t>
            </a:fld>
            <a:endParaRPr lang="de-DE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Regel aus </a:t>
            </a: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 2:</a:t>
            </a:r>
            <a:br>
              <a:rPr lang="de-DE" dirty="0"/>
            </a:br>
            <a:r>
              <a:rPr lang="de-DE" dirty="0"/>
              <a:t>Lösche wiederholt Kante mit maximalen Kosten, die Zusammenhang nicht gefährdet, bis ein Baum übrig</a:t>
            </a:r>
          </a:p>
        </p:txBody>
      </p:sp>
      <p:sp>
        <p:nvSpPr>
          <p:cNvPr id="447492" name="Oval 4"/>
          <p:cNvSpPr>
            <a:spLocks noChangeArrowheads="1"/>
          </p:cNvSpPr>
          <p:nvPr/>
        </p:nvSpPr>
        <p:spPr bwMode="auto">
          <a:xfrm>
            <a:off x="2916238" y="321228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493" name="Oval 5"/>
          <p:cNvSpPr>
            <a:spLocks noChangeArrowheads="1"/>
          </p:cNvSpPr>
          <p:nvPr/>
        </p:nvSpPr>
        <p:spPr bwMode="auto">
          <a:xfrm>
            <a:off x="4716463" y="299638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494" name="Oval 6"/>
          <p:cNvSpPr>
            <a:spLocks noChangeArrowheads="1"/>
          </p:cNvSpPr>
          <p:nvPr/>
        </p:nvSpPr>
        <p:spPr bwMode="auto">
          <a:xfrm>
            <a:off x="5364163" y="537286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495" name="Oval 7"/>
          <p:cNvSpPr>
            <a:spLocks noChangeArrowheads="1"/>
          </p:cNvSpPr>
          <p:nvPr/>
        </p:nvSpPr>
        <p:spPr bwMode="auto">
          <a:xfrm>
            <a:off x="6372225" y="342818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496" name="Oval 8"/>
          <p:cNvSpPr>
            <a:spLocks noChangeArrowheads="1"/>
          </p:cNvSpPr>
          <p:nvPr/>
        </p:nvSpPr>
        <p:spPr bwMode="auto">
          <a:xfrm>
            <a:off x="6877050" y="472358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497" name="Line 9"/>
          <p:cNvSpPr>
            <a:spLocks noChangeShapeType="1"/>
          </p:cNvSpPr>
          <p:nvPr/>
        </p:nvSpPr>
        <p:spPr bwMode="auto">
          <a:xfrm>
            <a:off x="2339975" y="4580707"/>
            <a:ext cx="9366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498" name="Line 10"/>
          <p:cNvSpPr>
            <a:spLocks noChangeShapeType="1"/>
          </p:cNvSpPr>
          <p:nvPr/>
        </p:nvSpPr>
        <p:spPr bwMode="auto">
          <a:xfrm flipV="1">
            <a:off x="3419475" y="4580707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499" name="Line 11"/>
          <p:cNvSpPr>
            <a:spLocks noChangeShapeType="1"/>
          </p:cNvSpPr>
          <p:nvPr/>
        </p:nvSpPr>
        <p:spPr bwMode="auto">
          <a:xfrm flipV="1">
            <a:off x="2339975" y="3428182"/>
            <a:ext cx="576263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0" name="Line 12"/>
          <p:cNvSpPr>
            <a:spLocks noChangeShapeType="1"/>
          </p:cNvSpPr>
          <p:nvPr/>
        </p:nvSpPr>
        <p:spPr bwMode="auto">
          <a:xfrm>
            <a:off x="3059113" y="3428182"/>
            <a:ext cx="288925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1" name="Line 13"/>
          <p:cNvSpPr>
            <a:spLocks noChangeShapeType="1"/>
          </p:cNvSpPr>
          <p:nvPr/>
        </p:nvSpPr>
        <p:spPr bwMode="auto">
          <a:xfrm flipV="1">
            <a:off x="3132138" y="3067819"/>
            <a:ext cx="15827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2" name="Line 14"/>
          <p:cNvSpPr>
            <a:spLocks noChangeShapeType="1"/>
          </p:cNvSpPr>
          <p:nvPr/>
        </p:nvSpPr>
        <p:spPr bwMode="auto">
          <a:xfrm flipH="1" flipV="1">
            <a:off x="4932363" y="3140844"/>
            <a:ext cx="1439862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3" name="Line 15"/>
          <p:cNvSpPr>
            <a:spLocks noChangeShapeType="1"/>
          </p:cNvSpPr>
          <p:nvPr/>
        </p:nvSpPr>
        <p:spPr bwMode="auto">
          <a:xfrm flipV="1">
            <a:off x="5580063" y="4868044"/>
            <a:ext cx="12954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4" name="Line 16"/>
          <p:cNvSpPr>
            <a:spLocks noChangeShapeType="1"/>
          </p:cNvSpPr>
          <p:nvPr/>
        </p:nvSpPr>
        <p:spPr bwMode="auto">
          <a:xfrm>
            <a:off x="6516688" y="3644082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5" name="Line 17"/>
          <p:cNvSpPr>
            <a:spLocks noChangeShapeType="1"/>
          </p:cNvSpPr>
          <p:nvPr/>
        </p:nvSpPr>
        <p:spPr bwMode="auto">
          <a:xfrm flipH="1">
            <a:off x="4572000" y="3212282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6" name="Line 18"/>
          <p:cNvSpPr>
            <a:spLocks noChangeShapeType="1"/>
          </p:cNvSpPr>
          <p:nvPr/>
        </p:nvSpPr>
        <p:spPr bwMode="auto">
          <a:xfrm flipV="1">
            <a:off x="4643438" y="3644082"/>
            <a:ext cx="1728787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7" name="Line 19"/>
          <p:cNvSpPr>
            <a:spLocks noChangeShapeType="1"/>
          </p:cNvSpPr>
          <p:nvPr/>
        </p:nvSpPr>
        <p:spPr bwMode="auto">
          <a:xfrm>
            <a:off x="3490913" y="5299844"/>
            <a:ext cx="187325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7508" name="Oval 20"/>
          <p:cNvSpPr>
            <a:spLocks noChangeArrowheads="1"/>
          </p:cNvSpPr>
          <p:nvPr/>
        </p:nvSpPr>
        <p:spPr bwMode="auto">
          <a:xfrm>
            <a:off x="4427538" y="443624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509" name="Oval 21"/>
          <p:cNvSpPr>
            <a:spLocks noChangeArrowheads="1"/>
          </p:cNvSpPr>
          <p:nvPr/>
        </p:nvSpPr>
        <p:spPr bwMode="auto">
          <a:xfrm>
            <a:off x="2195513" y="443624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510" name="Oval 22"/>
          <p:cNvSpPr>
            <a:spLocks noChangeArrowheads="1"/>
          </p:cNvSpPr>
          <p:nvPr/>
        </p:nvSpPr>
        <p:spPr bwMode="auto">
          <a:xfrm>
            <a:off x="3276600" y="515696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7511" name="Text Box 23"/>
          <p:cNvSpPr txBox="1">
            <a:spLocks noChangeArrowheads="1"/>
          </p:cNvSpPr>
          <p:nvPr/>
        </p:nvSpPr>
        <p:spPr bwMode="auto">
          <a:xfrm>
            <a:off x="2266950" y="36440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7512" name="Text Box 24"/>
          <p:cNvSpPr txBox="1">
            <a:spLocks noChangeArrowheads="1"/>
          </p:cNvSpPr>
          <p:nvPr/>
        </p:nvSpPr>
        <p:spPr bwMode="auto">
          <a:xfrm>
            <a:off x="2482850" y="49410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7513" name="Text Box 25"/>
          <p:cNvSpPr txBox="1">
            <a:spLocks noChangeArrowheads="1"/>
          </p:cNvSpPr>
          <p:nvPr/>
        </p:nvSpPr>
        <p:spPr bwMode="auto">
          <a:xfrm>
            <a:off x="5580063" y="29249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7514" name="Text Box 26"/>
          <p:cNvSpPr txBox="1">
            <a:spLocks noChangeArrowheads="1"/>
          </p:cNvSpPr>
          <p:nvPr/>
        </p:nvSpPr>
        <p:spPr bwMode="auto">
          <a:xfrm>
            <a:off x="4714875" y="36440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7515" name="Text Box 27"/>
          <p:cNvSpPr txBox="1">
            <a:spLocks noChangeArrowheads="1"/>
          </p:cNvSpPr>
          <p:nvPr/>
        </p:nvSpPr>
        <p:spPr bwMode="auto">
          <a:xfrm>
            <a:off x="3706813" y="32122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7516" name="Text Box 28"/>
          <p:cNvSpPr txBox="1">
            <a:spLocks noChangeArrowheads="1"/>
          </p:cNvSpPr>
          <p:nvPr/>
        </p:nvSpPr>
        <p:spPr bwMode="auto">
          <a:xfrm>
            <a:off x="3203575" y="40044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7517" name="Text Box 29"/>
          <p:cNvSpPr txBox="1">
            <a:spLocks noChangeArrowheads="1"/>
          </p:cNvSpPr>
          <p:nvPr/>
        </p:nvSpPr>
        <p:spPr bwMode="auto">
          <a:xfrm>
            <a:off x="3779838" y="44362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7518" name="Text Box 30"/>
          <p:cNvSpPr txBox="1">
            <a:spLocks noChangeArrowheads="1"/>
          </p:cNvSpPr>
          <p:nvPr/>
        </p:nvSpPr>
        <p:spPr bwMode="auto">
          <a:xfrm>
            <a:off x="4498975" y="50125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47519" name="Text Box 31"/>
          <p:cNvSpPr txBox="1">
            <a:spLocks noChangeArrowheads="1"/>
          </p:cNvSpPr>
          <p:nvPr/>
        </p:nvSpPr>
        <p:spPr bwMode="auto">
          <a:xfrm>
            <a:off x="5938838" y="47966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7520" name="Text Box 32"/>
          <p:cNvSpPr txBox="1">
            <a:spLocks noChangeArrowheads="1"/>
          </p:cNvSpPr>
          <p:nvPr/>
        </p:nvSpPr>
        <p:spPr bwMode="auto">
          <a:xfrm>
            <a:off x="6804025" y="39330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7521" name="Text Box 33"/>
          <p:cNvSpPr txBox="1">
            <a:spLocks noChangeArrowheads="1"/>
          </p:cNvSpPr>
          <p:nvPr/>
        </p:nvSpPr>
        <p:spPr bwMode="auto">
          <a:xfrm>
            <a:off x="5364163" y="42203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6064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47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47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9" grpId="0" animBg="1"/>
      <p:bldP spid="447501" grpId="0" animBg="1"/>
      <p:bldP spid="447506" grpId="0" animBg="1"/>
      <p:bldP spid="4475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8D1-799B-514F-8FC1-CC45814823B5}" type="slidenum">
              <a:rPr lang="de-DE"/>
              <a:pPr/>
              <a:t>3</a:t>
            </a:fld>
            <a:endParaRPr lang="de-DE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Transitive </a:t>
            </a:r>
            <a:r>
              <a:rPr lang="en-US" dirty="0" err="1"/>
              <a:t>Hülle</a:t>
            </a:r>
            <a:r>
              <a:rPr lang="en-US" dirty="0"/>
              <a:t> / </a:t>
            </a:r>
            <a:r>
              <a:rPr lang="en-US" dirty="0" err="1"/>
              <a:t>Erreichbarkeit</a:t>
            </a:r>
            <a:endParaRPr lang="en-US" dirty="0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Problem:</a:t>
            </a:r>
            <a:r>
              <a:rPr lang="en-US" dirty="0"/>
              <a:t> </a:t>
            </a:r>
            <a:r>
              <a:rPr lang="en-US" dirty="0" err="1"/>
              <a:t>Konstruiere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gerichteten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G=(V,E)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Datenstruktur</a:t>
            </a:r>
            <a:r>
              <a:rPr lang="en-US" dirty="0"/>
              <a:t>, die die </a:t>
            </a:r>
            <a:r>
              <a:rPr lang="en-US" dirty="0" err="1"/>
              <a:t>folgende</a:t>
            </a:r>
            <a:r>
              <a:rPr lang="en-US" dirty="0"/>
              <a:t> Operation (</a:t>
            </a:r>
            <a:r>
              <a:rPr lang="en-US" dirty="0" err="1"/>
              <a:t>speicher</a:t>
            </a:r>
            <a:r>
              <a:rPr lang="en-US" dirty="0"/>
              <a:t>- und </a:t>
            </a:r>
            <a:r>
              <a:rPr lang="en-US" dirty="0" err="1"/>
              <a:t>zeit</a:t>
            </a:r>
            <a:r>
              <a:rPr lang="en-US" dirty="0"/>
              <a:t>-)</a:t>
            </a:r>
            <a:r>
              <a:rPr lang="en-US" dirty="0" err="1"/>
              <a:t>effizient</a:t>
            </a:r>
            <a:r>
              <a:rPr lang="en-US" dirty="0"/>
              <a:t> </a:t>
            </a:r>
            <a:r>
              <a:rPr lang="en-US" dirty="0" err="1"/>
              <a:t>unterstützt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chemeClr val="accent2"/>
                </a:solidFill>
              </a:rPr>
              <a:t>Reachable(</a:t>
            </a:r>
            <a:r>
              <a:rPr lang="en-US" dirty="0" err="1">
                <a:solidFill>
                  <a:schemeClr val="accent2"/>
                </a:solidFill>
              </a:rPr>
              <a:t>v,w</a:t>
            </a:r>
            <a:r>
              <a:rPr lang="en-US" dirty="0">
                <a:solidFill>
                  <a:schemeClr val="accent2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liefert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1</a:t>
            </a:r>
            <a:r>
              <a:rPr lang="en-US" dirty="0"/>
              <a:t>, falls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gerichteten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 von </a:t>
            </a:r>
            <a:r>
              <a:rPr lang="en-US" dirty="0">
                <a:solidFill>
                  <a:schemeClr val="hlink"/>
                </a:solidFill>
              </a:rPr>
              <a:t>v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w</a:t>
            </a:r>
            <a:r>
              <a:rPr lang="en-US" dirty="0"/>
              <a:t> in </a:t>
            </a:r>
            <a:r>
              <a:rPr lang="en-US" dirty="0">
                <a:solidFill>
                  <a:schemeClr val="hlink"/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und </a:t>
            </a:r>
            <a:r>
              <a:rPr lang="en-US" dirty="0" err="1"/>
              <a:t>sonst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0</a:t>
            </a:r>
          </a:p>
          <a:p>
            <a:pPr>
              <a:buFontTx/>
              <a:buNone/>
            </a:pPr>
            <a:endParaRPr lang="en-US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935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F74E-3A0E-7E42-80F5-E69C83D8D563}" type="slidenum">
              <a:rPr lang="de-DE"/>
              <a:pPr/>
              <a:t>30</a:t>
            </a:fld>
            <a:endParaRPr lang="de-DE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rgbClr val="FF0000"/>
                </a:solidFill>
              </a:rPr>
              <a:t>Problem:</a:t>
            </a:r>
            <a:r>
              <a:rPr lang="de-DE" sz="2800" dirty="0"/>
              <a:t> Wie implementiert man die Regeln effizient?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Strategie aus </a:t>
            </a:r>
            <a:r>
              <a:rPr lang="de-DE" sz="2800" dirty="0" err="1">
                <a:solidFill>
                  <a:schemeClr val="accent2"/>
                </a:solidFill>
              </a:rPr>
              <a:t>Beh</a:t>
            </a:r>
            <a:r>
              <a:rPr lang="de-DE" sz="2800" dirty="0">
                <a:solidFill>
                  <a:schemeClr val="accent2"/>
                </a:solidFill>
              </a:rPr>
              <a:t> 1: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Setze </a:t>
            </a:r>
            <a:r>
              <a:rPr lang="de-DE" sz="2800" dirty="0">
                <a:solidFill>
                  <a:schemeClr val="hlink"/>
                </a:solidFill>
              </a:rPr>
              <a:t>T=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∅</a:t>
            </a:r>
            <a:r>
              <a:rPr lang="de-DE" sz="2800" dirty="0"/>
              <a:t> und sortiere die Kanten aufsteigend nach ihren Kosten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Für jede Kante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u,v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in der sortierten Liste, teste, ob 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und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bereits im selben Baum in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dirty="0"/>
              <a:t> sind. Falls nicht, füge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u,v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zu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dirty="0"/>
              <a:t> hinzu.</a:t>
            </a:r>
          </a:p>
        </p:txBody>
      </p:sp>
      <p:sp>
        <p:nvSpPr>
          <p:cNvPr id="448516" name="PubRRectCallout"/>
          <p:cNvSpPr>
            <a:spLocks noEditPoints="1" noChangeArrowheads="1"/>
          </p:cNvSpPr>
          <p:nvPr/>
        </p:nvSpPr>
        <p:spPr bwMode="auto">
          <a:xfrm flipV="1">
            <a:off x="3059113" y="4725144"/>
            <a:ext cx="3671887" cy="647700"/>
          </a:xfrm>
          <a:custGeom>
            <a:avLst/>
            <a:gdLst>
              <a:gd name="G0" fmla="+- 0 0 0"/>
              <a:gd name="G1" fmla="+- 6752 0 0"/>
              <a:gd name="T0" fmla="*/ 10800 w 21600"/>
              <a:gd name="T1" fmla="*/ 0 h 21600"/>
              <a:gd name="T2" fmla="*/ 0 w 21600"/>
              <a:gd name="T3" fmla="*/ 8638 h 21600"/>
              <a:gd name="T4" fmla="*/ 6752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6752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rot="10800000"/>
          <a:lstStyle/>
          <a:p>
            <a:pPr algn="ctr"/>
            <a:r>
              <a:rPr lang="en-US" sz="2400" dirty="0" err="1"/>
              <a:t>benötigt</a:t>
            </a:r>
            <a:r>
              <a:rPr lang="en-US" sz="2400" dirty="0"/>
              <a:t> Union-Find DS</a:t>
            </a:r>
          </a:p>
        </p:txBody>
      </p:sp>
    </p:spTree>
    <p:extLst>
      <p:ext uri="{BB962C8B-B14F-4D97-AF65-F5344CB8AC3E}">
        <p14:creationId xmlns:p14="http://schemas.microsoft.com/office/powerpoint/2010/main" val="137898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A0E-AC5B-794E-A018-711299029921}" type="slidenum">
              <a:rPr lang="de-DE"/>
              <a:pPr/>
              <a:t>31</a:t>
            </a:fld>
            <a:endParaRPr lang="de-DE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Erinnerung: Union-Find DS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Operationen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r>
              <a:rPr lang="en-US" dirty="0">
                <a:solidFill>
                  <a:srgbClr val="FF0000"/>
                </a:solidFill>
              </a:rPr>
              <a:t>Union(x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, 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):</a:t>
            </a:r>
            <a:r>
              <a:rPr lang="en-US" dirty="0"/>
              <a:t> </a:t>
            </a:r>
            <a:r>
              <a:rPr lang="en-US" dirty="0" err="1"/>
              <a:t>vereinigt</a:t>
            </a:r>
            <a:r>
              <a:rPr lang="en-US" dirty="0"/>
              <a:t> die </a:t>
            </a:r>
            <a:r>
              <a:rPr lang="en-US" dirty="0" err="1"/>
              <a:t>Elemente</a:t>
            </a:r>
            <a:r>
              <a:rPr lang="en-US" dirty="0"/>
              <a:t> in den </a:t>
            </a:r>
            <a:r>
              <a:rPr lang="en-US" dirty="0" err="1"/>
              <a:t>Teilmengen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1</a:t>
            </a:r>
            <a:r>
              <a:rPr lang="en-US" dirty="0"/>
              <a:t> und 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r>
              <a:rPr lang="en-US" dirty="0">
                <a:solidFill>
                  <a:schemeClr val="hlink"/>
                </a:solidFill>
              </a:rPr>
              <a:t>,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denen</a:t>
            </a:r>
            <a:r>
              <a:rPr lang="en-US" dirty="0"/>
              <a:t> die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baseline="-25000" dirty="0">
                <a:solidFill>
                  <a:schemeClr val="hlink"/>
                </a:solidFill>
              </a:rPr>
              <a:t>1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und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r>
              <a:rPr lang="en-US" dirty="0"/>
              <a:t> </a:t>
            </a:r>
            <a:r>
              <a:rPr lang="en-US" dirty="0" err="1"/>
              <a:t>gehören</a:t>
            </a:r>
            <a:r>
              <a:rPr lang="en-US" dirty="0"/>
              <a:t>,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T=T</a:t>
            </a:r>
            <a:r>
              <a:rPr lang="en-US" baseline="-25000" dirty="0">
                <a:solidFill>
                  <a:schemeClr val="hlink"/>
                </a:solidFill>
              </a:rPr>
              <a:t>1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en-US" dirty="0">
                <a:solidFill>
                  <a:schemeClr val="hlink"/>
                </a:solidFill>
              </a:rPr>
              <a:t> T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endParaRPr lang="en-US" dirty="0">
              <a:solidFill>
                <a:schemeClr val="hlink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Find(x):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(</a:t>
            </a:r>
            <a:r>
              <a:rPr lang="en-US" dirty="0" err="1"/>
              <a:t>eindeutigen</a:t>
            </a:r>
            <a:r>
              <a:rPr lang="en-US" dirty="0"/>
              <a:t>) </a:t>
            </a:r>
            <a:r>
              <a:rPr lang="en-US" dirty="0" err="1"/>
              <a:t>Repräsentanten</a:t>
            </a:r>
            <a:r>
              <a:rPr lang="en-US" dirty="0"/>
              <a:t> der </a:t>
            </a:r>
            <a:r>
              <a:rPr lang="en-US" dirty="0" err="1"/>
              <a:t>Teilmenge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, </a:t>
            </a:r>
            <a:r>
              <a:rPr lang="en-US" dirty="0" err="1"/>
              <a:t>zu</a:t>
            </a:r>
            <a:r>
              <a:rPr lang="en-US" dirty="0"/>
              <a:t> der Element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dirty="0"/>
              <a:t> </a:t>
            </a:r>
            <a:r>
              <a:rPr lang="en-US" dirty="0" err="1"/>
              <a:t>gehört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22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8957-96CE-3B4A-8F13-65DBB892B249}" type="slidenum">
              <a:rPr lang="de-DE"/>
              <a:pPr/>
              <a:t>32</a:t>
            </a:fld>
            <a:endParaRPr lang="de-DE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Beispiel:  </a:t>
            </a:r>
            <a:r>
              <a:rPr lang="de-DE"/>
              <a:t>(    : Kanten im MSB)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456708" name="Oval 4"/>
          <p:cNvSpPr>
            <a:spLocks noChangeArrowheads="1"/>
          </p:cNvSpPr>
          <p:nvPr/>
        </p:nvSpPr>
        <p:spPr bwMode="auto">
          <a:xfrm>
            <a:off x="2771775" y="299561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09" name="Oval 5"/>
          <p:cNvSpPr>
            <a:spLocks noChangeArrowheads="1"/>
          </p:cNvSpPr>
          <p:nvPr/>
        </p:nvSpPr>
        <p:spPr bwMode="auto">
          <a:xfrm>
            <a:off x="4572000" y="277971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10" name="Oval 6"/>
          <p:cNvSpPr>
            <a:spLocks noChangeArrowheads="1"/>
          </p:cNvSpPr>
          <p:nvPr/>
        </p:nvSpPr>
        <p:spPr bwMode="auto">
          <a:xfrm>
            <a:off x="5219700" y="51562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11" name="Oval 7"/>
          <p:cNvSpPr>
            <a:spLocks noChangeArrowheads="1"/>
          </p:cNvSpPr>
          <p:nvPr/>
        </p:nvSpPr>
        <p:spPr bwMode="auto">
          <a:xfrm>
            <a:off x="6227763" y="321151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12" name="Oval 8"/>
          <p:cNvSpPr>
            <a:spLocks noChangeArrowheads="1"/>
          </p:cNvSpPr>
          <p:nvPr/>
        </p:nvSpPr>
        <p:spPr bwMode="auto">
          <a:xfrm>
            <a:off x="6732588" y="450691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13" name="Line 9"/>
          <p:cNvSpPr>
            <a:spLocks noChangeShapeType="1"/>
          </p:cNvSpPr>
          <p:nvPr/>
        </p:nvSpPr>
        <p:spPr bwMode="auto">
          <a:xfrm>
            <a:off x="2195513" y="4364038"/>
            <a:ext cx="9366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4" name="Line 10"/>
          <p:cNvSpPr>
            <a:spLocks noChangeShapeType="1"/>
          </p:cNvSpPr>
          <p:nvPr/>
        </p:nvSpPr>
        <p:spPr bwMode="auto">
          <a:xfrm flipV="1">
            <a:off x="3275013" y="4364038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5" name="Line 11"/>
          <p:cNvSpPr>
            <a:spLocks noChangeShapeType="1"/>
          </p:cNvSpPr>
          <p:nvPr/>
        </p:nvSpPr>
        <p:spPr bwMode="auto">
          <a:xfrm flipV="1">
            <a:off x="2195513" y="3211513"/>
            <a:ext cx="576262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6" name="Line 12"/>
          <p:cNvSpPr>
            <a:spLocks noChangeShapeType="1"/>
          </p:cNvSpPr>
          <p:nvPr/>
        </p:nvSpPr>
        <p:spPr bwMode="auto">
          <a:xfrm>
            <a:off x="2914650" y="3211513"/>
            <a:ext cx="288925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7" name="Line 13"/>
          <p:cNvSpPr>
            <a:spLocks noChangeShapeType="1"/>
          </p:cNvSpPr>
          <p:nvPr/>
        </p:nvSpPr>
        <p:spPr bwMode="auto">
          <a:xfrm flipV="1">
            <a:off x="2987675" y="2851150"/>
            <a:ext cx="15827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8" name="Line 14"/>
          <p:cNvSpPr>
            <a:spLocks noChangeShapeType="1"/>
          </p:cNvSpPr>
          <p:nvPr/>
        </p:nvSpPr>
        <p:spPr bwMode="auto">
          <a:xfrm flipH="1" flipV="1">
            <a:off x="4787900" y="2924175"/>
            <a:ext cx="1439863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19" name="Line 15"/>
          <p:cNvSpPr>
            <a:spLocks noChangeShapeType="1"/>
          </p:cNvSpPr>
          <p:nvPr/>
        </p:nvSpPr>
        <p:spPr bwMode="auto">
          <a:xfrm flipV="1">
            <a:off x="5435600" y="4651375"/>
            <a:ext cx="12954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0" name="Line 16"/>
          <p:cNvSpPr>
            <a:spLocks noChangeShapeType="1"/>
          </p:cNvSpPr>
          <p:nvPr/>
        </p:nvSpPr>
        <p:spPr bwMode="auto">
          <a:xfrm>
            <a:off x="6372225" y="3427413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1" name="Line 17"/>
          <p:cNvSpPr>
            <a:spLocks noChangeShapeType="1"/>
          </p:cNvSpPr>
          <p:nvPr/>
        </p:nvSpPr>
        <p:spPr bwMode="auto">
          <a:xfrm flipH="1">
            <a:off x="4427538" y="2995613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2" name="Line 18"/>
          <p:cNvSpPr>
            <a:spLocks noChangeShapeType="1"/>
          </p:cNvSpPr>
          <p:nvPr/>
        </p:nvSpPr>
        <p:spPr bwMode="auto">
          <a:xfrm flipV="1">
            <a:off x="4498975" y="3427413"/>
            <a:ext cx="1728788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3" name="Line 19"/>
          <p:cNvSpPr>
            <a:spLocks noChangeShapeType="1"/>
          </p:cNvSpPr>
          <p:nvPr/>
        </p:nvSpPr>
        <p:spPr bwMode="auto">
          <a:xfrm>
            <a:off x="3346450" y="5083175"/>
            <a:ext cx="187325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6724" name="Oval 20"/>
          <p:cNvSpPr>
            <a:spLocks noChangeArrowheads="1"/>
          </p:cNvSpPr>
          <p:nvPr/>
        </p:nvSpPr>
        <p:spPr bwMode="auto">
          <a:xfrm>
            <a:off x="4283075" y="42195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25" name="Oval 21"/>
          <p:cNvSpPr>
            <a:spLocks noChangeArrowheads="1"/>
          </p:cNvSpPr>
          <p:nvPr/>
        </p:nvSpPr>
        <p:spPr bwMode="auto">
          <a:xfrm>
            <a:off x="2051050" y="42195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26" name="Oval 22"/>
          <p:cNvSpPr>
            <a:spLocks noChangeArrowheads="1"/>
          </p:cNvSpPr>
          <p:nvPr/>
        </p:nvSpPr>
        <p:spPr bwMode="auto">
          <a:xfrm>
            <a:off x="3132138" y="49403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6727" name="Text Box 23"/>
          <p:cNvSpPr txBox="1">
            <a:spLocks noChangeArrowheads="1"/>
          </p:cNvSpPr>
          <p:nvPr/>
        </p:nvSpPr>
        <p:spPr bwMode="auto">
          <a:xfrm>
            <a:off x="2122488" y="34274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6728" name="Text Box 24"/>
          <p:cNvSpPr txBox="1">
            <a:spLocks noChangeArrowheads="1"/>
          </p:cNvSpPr>
          <p:nvPr/>
        </p:nvSpPr>
        <p:spPr bwMode="auto">
          <a:xfrm>
            <a:off x="2338388" y="47244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6729" name="Text Box 25"/>
          <p:cNvSpPr txBox="1">
            <a:spLocks noChangeArrowheads="1"/>
          </p:cNvSpPr>
          <p:nvPr/>
        </p:nvSpPr>
        <p:spPr bwMode="auto">
          <a:xfrm>
            <a:off x="5435600" y="2708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56730" name="Text Box 26"/>
          <p:cNvSpPr txBox="1">
            <a:spLocks noChangeArrowheads="1"/>
          </p:cNvSpPr>
          <p:nvPr/>
        </p:nvSpPr>
        <p:spPr bwMode="auto">
          <a:xfrm>
            <a:off x="4570413" y="34274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56731" name="Text Box 27"/>
          <p:cNvSpPr txBox="1">
            <a:spLocks noChangeArrowheads="1"/>
          </p:cNvSpPr>
          <p:nvPr/>
        </p:nvSpPr>
        <p:spPr bwMode="auto">
          <a:xfrm>
            <a:off x="3562350" y="29956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56732" name="Text Box 28"/>
          <p:cNvSpPr txBox="1">
            <a:spLocks noChangeArrowheads="1"/>
          </p:cNvSpPr>
          <p:nvPr/>
        </p:nvSpPr>
        <p:spPr bwMode="auto">
          <a:xfrm>
            <a:off x="3059113" y="3787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6733" name="Text Box 29"/>
          <p:cNvSpPr txBox="1">
            <a:spLocks noChangeArrowheads="1"/>
          </p:cNvSpPr>
          <p:nvPr/>
        </p:nvSpPr>
        <p:spPr bwMode="auto">
          <a:xfrm>
            <a:off x="3635375" y="42195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6734" name="Text Box 30"/>
          <p:cNvSpPr txBox="1">
            <a:spLocks noChangeArrowheads="1"/>
          </p:cNvSpPr>
          <p:nvPr/>
        </p:nvSpPr>
        <p:spPr bwMode="auto">
          <a:xfrm>
            <a:off x="4354513" y="4795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56735" name="Text Box 31"/>
          <p:cNvSpPr txBox="1">
            <a:spLocks noChangeArrowheads="1"/>
          </p:cNvSpPr>
          <p:nvPr/>
        </p:nvSpPr>
        <p:spPr bwMode="auto">
          <a:xfrm>
            <a:off x="5794375" y="45799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56736" name="Text Box 32"/>
          <p:cNvSpPr txBox="1">
            <a:spLocks noChangeArrowheads="1"/>
          </p:cNvSpPr>
          <p:nvPr/>
        </p:nvSpPr>
        <p:spPr bwMode="auto">
          <a:xfrm>
            <a:off x="6659563" y="3716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56737" name="Text Box 33"/>
          <p:cNvSpPr txBox="1">
            <a:spLocks noChangeArrowheads="1"/>
          </p:cNvSpPr>
          <p:nvPr/>
        </p:nvSpPr>
        <p:spPr bwMode="auto">
          <a:xfrm>
            <a:off x="5291138" y="38592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456738" name="Text Box 34"/>
          <p:cNvSpPr txBox="1">
            <a:spLocks noChangeArrowheads="1"/>
          </p:cNvSpPr>
          <p:nvPr/>
        </p:nvSpPr>
        <p:spPr bwMode="auto">
          <a:xfrm>
            <a:off x="1600200" y="40243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456739" name="Line 35"/>
          <p:cNvSpPr>
            <a:spLocks noChangeShapeType="1"/>
          </p:cNvSpPr>
          <p:nvPr/>
        </p:nvSpPr>
        <p:spPr bwMode="auto">
          <a:xfrm>
            <a:off x="1835696" y="1484784"/>
            <a:ext cx="3587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39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4567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4567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4567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567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4567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4567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4567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4567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4567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4567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4567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4567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4567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4567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4567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4567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4567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4567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4567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4567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BCDA-2D75-B34B-891B-F3D82B72E14B}" type="slidenum">
              <a:rPr lang="de-DE"/>
              <a:pPr/>
              <a:t>33</a:t>
            </a:fld>
            <a:endParaRPr lang="de-DE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8370"/>
          </a:xfrm>
          <a:solidFill>
            <a:srgbClr val="FFFFFF"/>
          </a:solidFill>
        </p:spPr>
        <p:txBody>
          <a:bodyPr/>
          <a:lstStyle/>
          <a:p>
            <a:r>
              <a:rPr lang="en-US" dirty="0" err="1"/>
              <a:t>MinSpanningTree-Algorithmus</a:t>
            </a:r>
            <a:endParaRPr lang="en-US" dirty="0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dirty="0"/>
              <a:t>function </a:t>
            </a:r>
            <a:r>
              <a:rPr lang="en-US" dirty="0" err="1">
                <a:solidFill>
                  <a:schemeClr val="accent2"/>
                </a:solidFill>
              </a:rPr>
              <a:t>MinSpanningTree</a:t>
            </a:r>
            <a:r>
              <a:rPr lang="en-US" dirty="0"/>
              <a:t>(</a:t>
            </a:r>
            <a:r>
              <a:rPr lang="en-US" dirty="0">
                <a:solidFill>
                  <a:srgbClr val="3C8C93"/>
                </a:solidFill>
              </a:rPr>
              <a:t>(</a:t>
            </a:r>
            <a:r>
              <a:rPr lang="en-US" dirty="0">
                <a:solidFill>
                  <a:schemeClr val="hlink"/>
                </a:solidFill>
              </a:rPr>
              <a:t>V, E), 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>
                <a:solidFill>
                  <a:schemeClr val="hlink"/>
                </a:solidFill>
              </a:rPr>
              <a:t>T:={ }</a:t>
            </a:r>
            <a:br>
              <a:rPr lang="en-US" dirty="0">
                <a:solidFill>
                  <a:schemeClr val="hlink"/>
                </a:solidFill>
              </a:rPr>
            </a:br>
            <a:r>
              <a:rPr lang="en-US" dirty="0" err="1">
                <a:solidFill>
                  <a:schemeClr val="accent2"/>
                </a:solidFill>
              </a:rPr>
              <a:t>init</a:t>
            </a:r>
            <a:r>
              <a:rPr lang="en-US" dirty="0">
                <a:solidFill>
                  <a:srgbClr val="3C8C93"/>
                </a:solidFill>
              </a:rPr>
              <a:t>(V)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// </a:t>
            </a:r>
            <a:r>
              <a:rPr lang="en-US" dirty="0" err="1">
                <a:solidFill>
                  <a:srgbClr val="FF0000"/>
                </a:solidFill>
              </a:rPr>
              <a:t>initialisiere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einelem</a:t>
            </a:r>
            <a:r>
              <a:rPr lang="en-US" dirty="0">
                <a:solidFill>
                  <a:srgbClr val="FF0000"/>
                </a:solidFill>
              </a:rPr>
              <a:t>. Mengen </a:t>
            </a:r>
            <a:r>
              <a:rPr lang="en-US" dirty="0" err="1">
                <a:solidFill>
                  <a:srgbClr val="FF0000"/>
                </a:solidFill>
              </a:rPr>
              <a:t>für</a:t>
            </a:r>
            <a:r>
              <a:rPr lang="en-US" dirty="0">
                <a:solidFill>
                  <a:srgbClr val="FF0000"/>
                </a:solidFill>
              </a:rPr>
              <a:t> V</a:t>
            </a:r>
            <a:br>
              <a:rPr lang="en-US" dirty="0">
                <a:solidFill>
                  <a:schemeClr val="hlink"/>
                </a:solidFill>
              </a:rPr>
            </a:br>
            <a:r>
              <a:rPr lang="en-US" dirty="0">
                <a:solidFill>
                  <a:schemeClr val="hlink"/>
                </a:solidFill>
              </a:rPr>
              <a:t>S:=</a:t>
            </a:r>
            <a:r>
              <a:rPr lang="en-US" dirty="0" err="1">
                <a:solidFill>
                  <a:schemeClr val="accent2"/>
                </a:solidFill>
              </a:rPr>
              <a:t>mergesort</a:t>
            </a:r>
            <a:r>
              <a:rPr lang="en-US" dirty="0">
                <a:solidFill>
                  <a:schemeClr val="hlink"/>
                </a:solidFill>
              </a:rPr>
              <a:t>(E)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// </a:t>
            </a:r>
            <a:r>
              <a:rPr lang="en-US" dirty="0" err="1">
                <a:solidFill>
                  <a:srgbClr val="FF0000"/>
                </a:solidFill>
              </a:rPr>
              <a:t>aufsteigend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sortiert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>
                <a:solidFill>
                  <a:schemeClr val="hlink"/>
                </a:solidFill>
              </a:rPr>
              <a:t>{</a:t>
            </a:r>
            <a:r>
              <a:rPr lang="en-US" dirty="0" err="1">
                <a:solidFill>
                  <a:schemeClr val="hlink"/>
                </a:solidFill>
              </a:rPr>
              <a:t>u,v</a:t>
            </a:r>
            <a:r>
              <a:rPr lang="en-US" dirty="0">
                <a:solidFill>
                  <a:schemeClr val="hlink"/>
                </a:solidFill>
              </a:rPr>
              <a:t>}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en-US" dirty="0">
                <a:solidFill>
                  <a:schemeClr val="hlink"/>
                </a:solidFill>
              </a:rPr>
              <a:t> S</a:t>
            </a:r>
            <a:r>
              <a:rPr lang="en-US" dirty="0"/>
              <a:t> do</a:t>
            </a:r>
            <a:br>
              <a:rPr lang="en-US" dirty="0"/>
            </a:br>
            <a:r>
              <a:rPr lang="en-US" dirty="0"/>
              <a:t>   if </a:t>
            </a:r>
            <a:r>
              <a:rPr lang="en-US" dirty="0">
                <a:solidFill>
                  <a:schemeClr val="accent2"/>
                </a:solidFill>
              </a:rPr>
              <a:t>find</a:t>
            </a:r>
            <a:r>
              <a:rPr lang="en-US" dirty="0">
                <a:solidFill>
                  <a:srgbClr val="3C8C93"/>
                </a:solidFill>
              </a:rPr>
              <a:t>(u)≠</a:t>
            </a:r>
            <a:r>
              <a:rPr lang="en-US" dirty="0">
                <a:solidFill>
                  <a:schemeClr val="accent2"/>
                </a:solidFill>
              </a:rPr>
              <a:t>find</a:t>
            </a:r>
            <a:r>
              <a:rPr lang="en-US" dirty="0">
                <a:solidFill>
                  <a:srgbClr val="3C8C93"/>
                </a:solidFill>
              </a:rPr>
              <a:t>(v)</a:t>
            </a:r>
            <a:r>
              <a:rPr lang="en-US" dirty="0"/>
              <a:t> then </a:t>
            </a:r>
            <a:r>
              <a:rPr lang="en-US" dirty="0">
                <a:solidFill>
                  <a:srgbClr val="FF0000"/>
                </a:solidFill>
              </a:rPr>
              <a:t>// </a:t>
            </a:r>
            <a:r>
              <a:rPr lang="en-US" dirty="0" err="1">
                <a:solidFill>
                  <a:srgbClr val="FF0000"/>
                </a:solidFill>
              </a:rPr>
              <a:t>versch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Mengen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       </a:t>
            </a:r>
            <a:r>
              <a:rPr lang="en-US" dirty="0">
                <a:solidFill>
                  <a:schemeClr val="hlink"/>
                </a:solidFill>
              </a:rPr>
              <a:t>T:=T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en-US" dirty="0">
                <a:solidFill>
                  <a:schemeClr val="hlink"/>
                </a:solidFill>
              </a:rPr>
              <a:t> { {</a:t>
            </a:r>
            <a:r>
              <a:rPr lang="en-US" dirty="0" err="1">
                <a:solidFill>
                  <a:schemeClr val="hlink"/>
                </a:solidFill>
              </a:rPr>
              <a:t>u,v</a:t>
            </a:r>
            <a:r>
              <a:rPr lang="en-US" dirty="0">
                <a:solidFill>
                  <a:schemeClr val="hlink"/>
                </a:solidFill>
              </a:rPr>
              <a:t>} }</a:t>
            </a:r>
            <a:br>
              <a:rPr lang="en-US" dirty="0">
                <a:solidFill>
                  <a:schemeClr val="hlink"/>
                </a:solidFill>
              </a:rPr>
            </a:br>
            <a:r>
              <a:rPr lang="en-US" dirty="0">
                <a:solidFill>
                  <a:schemeClr val="hlink"/>
                </a:solidFill>
              </a:rPr>
              <a:t>       </a:t>
            </a:r>
            <a:r>
              <a:rPr lang="en-US" dirty="0">
                <a:solidFill>
                  <a:schemeClr val="accent2"/>
                </a:solidFill>
              </a:rPr>
              <a:t>union</a:t>
            </a:r>
            <a:r>
              <a:rPr lang="en-US" dirty="0">
                <a:solidFill>
                  <a:srgbClr val="3C8C93"/>
                </a:solidFill>
              </a:rPr>
              <a:t>(u, v)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// u und v in </a:t>
            </a:r>
            <a:r>
              <a:rPr lang="en-US" dirty="0" err="1">
                <a:solidFill>
                  <a:srgbClr val="FF0000"/>
                </a:solidFill>
              </a:rPr>
              <a:t>einer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/>
              <a:t>return </a:t>
            </a:r>
            <a:r>
              <a:rPr lang="en-US" dirty="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2" name="Rechteck 1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Joseph Kruskal: On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shortest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spanning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subtree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traveling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salesman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problem</a:t>
            </a:r>
            <a:r>
              <a:rPr lang="de-DE" sz="1200" dirty="0">
                <a:solidFill>
                  <a:srgbClr val="0000FF"/>
                </a:solidFill>
              </a:rPr>
              <a:t>. In: </a:t>
            </a: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American </a:t>
            </a:r>
            <a:r>
              <a:rPr lang="de-DE" sz="1200" dirty="0" err="1">
                <a:solidFill>
                  <a:srgbClr val="0000FF"/>
                </a:solidFill>
              </a:rPr>
              <a:t>Mathematical</a:t>
            </a:r>
            <a:r>
              <a:rPr lang="de-DE" sz="1200" dirty="0">
                <a:solidFill>
                  <a:srgbClr val="0000FF"/>
                </a:solidFill>
              </a:rPr>
              <a:t> Society. 7, S. 48–50, </a:t>
            </a:r>
            <a:r>
              <a:rPr lang="de-DE" sz="1200" b="1" dirty="0">
                <a:solidFill>
                  <a:srgbClr val="FF0000"/>
                </a:solidFill>
              </a:rPr>
              <a:t>1956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4606" y="333474"/>
            <a:ext cx="8229600" cy="5032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r>
              <a:rPr lang="en-US" dirty="0" err="1"/>
              <a:t>Kruskal-Algorithmus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5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759E-26CB-C542-85F6-56DEA6688A06}" type="slidenum">
              <a:rPr lang="de-DE"/>
              <a:pPr/>
              <a:t>34</a:t>
            </a:fld>
            <a:endParaRPr lang="de-DE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Kruskal-Algorithmus</a:t>
            </a:r>
            <a:endParaRPr 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Laufzeit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r>
              <a:rPr lang="en-US" dirty="0" err="1"/>
              <a:t>Mergesort</a:t>
            </a:r>
            <a:r>
              <a:rPr lang="en-US" dirty="0"/>
              <a:t>: </a:t>
            </a:r>
            <a:r>
              <a:rPr lang="en-US" dirty="0">
                <a:solidFill>
                  <a:schemeClr val="hlink"/>
                </a:solidFill>
              </a:rPr>
              <a:t>O(m log m)</a:t>
            </a:r>
            <a:r>
              <a:rPr lang="en-US" dirty="0"/>
              <a:t> </a:t>
            </a:r>
            <a:r>
              <a:rPr lang="en-US" dirty="0" err="1"/>
              <a:t>Zeit</a:t>
            </a:r>
            <a:endParaRPr lang="en-US" dirty="0"/>
          </a:p>
          <a:p>
            <a:r>
              <a:rPr lang="en-US" dirty="0">
                <a:solidFill>
                  <a:schemeClr val="hlink"/>
                </a:solidFill>
              </a:rPr>
              <a:t>2m</a:t>
            </a:r>
            <a:r>
              <a:rPr lang="en-US" dirty="0"/>
              <a:t> Find-</a:t>
            </a:r>
            <a:r>
              <a:rPr lang="en-US" dirty="0" err="1"/>
              <a:t>Operationen</a:t>
            </a:r>
            <a:r>
              <a:rPr lang="en-US" dirty="0"/>
              <a:t> und </a:t>
            </a:r>
            <a:r>
              <a:rPr lang="en-US" dirty="0">
                <a:solidFill>
                  <a:schemeClr val="hlink"/>
                </a:solidFill>
              </a:rPr>
              <a:t>n-1</a:t>
            </a:r>
            <a:r>
              <a:rPr lang="en-US" dirty="0"/>
              <a:t> Union-</a:t>
            </a:r>
            <a:r>
              <a:rPr lang="en-US" dirty="0" err="1"/>
              <a:t>Operationen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>
                <a:solidFill>
                  <a:schemeClr val="hlink"/>
                </a:solidFill>
              </a:rPr>
              <a:t>O(m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 log* n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Zeit</a:t>
            </a:r>
            <a:endParaRPr lang="en-US" dirty="0"/>
          </a:p>
          <a:p>
            <a:pPr>
              <a:buFontTx/>
              <a:buNone/>
            </a:pPr>
            <a:r>
              <a:rPr lang="en-US" dirty="0" err="1"/>
              <a:t>Insgesamt</a:t>
            </a:r>
            <a:r>
              <a:rPr lang="en-US" dirty="0"/>
              <a:t> </a:t>
            </a:r>
            <a:r>
              <a:rPr lang="en-US" dirty="0" err="1"/>
              <a:t>Zeit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O(m log m)</a:t>
            </a:r>
            <a:r>
              <a:rPr lang="en-US" dirty="0"/>
              <a:t>.</a:t>
            </a:r>
          </a:p>
          <a:p>
            <a:pPr>
              <a:buFontTx/>
              <a:buNone/>
            </a:pPr>
            <a:endParaRPr lang="en-US" sz="1600" dirty="0"/>
          </a:p>
          <a:p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/>
                </a:solidFill>
              </a:rPr>
              <a:t>Sortieren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durch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Verteilen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/>
              <a:t>(Counting Sort, Bucket Sort</a:t>
            </a:r>
            <a:r>
              <a:rPr lang="is-IS" dirty="0"/>
              <a:t>…) </a:t>
            </a:r>
            <a:r>
              <a:rPr lang="en-US" dirty="0" err="1"/>
              <a:t>weiter</a:t>
            </a:r>
            <a:r>
              <a:rPr lang="en-US" dirty="0"/>
              <a:t> </a:t>
            </a:r>
            <a:r>
              <a:rPr lang="en-US" dirty="0" err="1"/>
              <a:t>reduzierbar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"</a:t>
            </a:r>
            <a:r>
              <a:rPr lang="en-US" dirty="0" err="1"/>
              <a:t>kleinen</a:t>
            </a:r>
            <a:r>
              <a:rPr lang="en-US" dirty="0"/>
              <a:t>" </a:t>
            </a:r>
            <a:r>
              <a:rPr lang="en-US" dirty="0" err="1"/>
              <a:t>Graphen</a:t>
            </a:r>
            <a:r>
              <a:rPr lang="en-US" dirty="0"/>
              <a:t> und </a:t>
            </a:r>
            <a:r>
              <a:rPr lang="en-US"/>
              <a:t>Kantenkosten</a:t>
            </a:r>
            <a:endParaRPr lang="en-US" dirty="0"/>
          </a:p>
          <a:p>
            <a:r>
              <a:rPr lang="en-US" dirty="0"/>
              <a:t>Dann </a:t>
            </a:r>
            <a:r>
              <a:rPr lang="en-US" dirty="0" err="1"/>
              <a:t>dominiert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O(m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 log* n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433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14CA-5062-DE44-B8B6-6C1C1244C78D}" type="slidenum">
              <a:rPr lang="de-DE"/>
              <a:pPr/>
              <a:t>35</a:t>
            </a:fld>
            <a:endParaRPr lang="de-DE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Alternative Strategie (motiviert aus </a:t>
            </a:r>
            <a:r>
              <a:rPr lang="de-DE" dirty="0" err="1">
                <a:solidFill>
                  <a:schemeClr val="accent2"/>
                </a:solidFill>
              </a:rPr>
              <a:t>Beh</a:t>
            </a:r>
            <a:r>
              <a:rPr lang="de-DE" dirty="0">
                <a:solidFill>
                  <a:schemeClr val="accent2"/>
                </a:solidFill>
              </a:rPr>
              <a:t> 2):</a:t>
            </a:r>
          </a:p>
          <a:p>
            <a:pPr>
              <a:lnSpc>
                <a:spcPct val="90000"/>
              </a:lnSpc>
            </a:pPr>
            <a:r>
              <a:rPr lang="de-DE" dirty="0"/>
              <a:t>Starte bei beliebigem Knoten </a:t>
            </a: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de-DE" dirty="0"/>
              <a:t>, MSB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besteht anfangs nur aus </a:t>
            </a:r>
            <a:r>
              <a:rPr lang="de-DE" dirty="0">
                <a:solidFill>
                  <a:schemeClr val="hlink"/>
                </a:solidFill>
              </a:rPr>
              <a:t>s</a:t>
            </a:r>
          </a:p>
          <a:p>
            <a:pPr>
              <a:lnSpc>
                <a:spcPct val="90000"/>
              </a:lnSpc>
            </a:pPr>
            <a:r>
              <a:rPr lang="de-DE" dirty="0"/>
              <a:t>Ergänze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durch günstigste Kante zu äußerem Knoten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 und füge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 zu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hinzu bis </a:t>
            </a:r>
            <a:r>
              <a:rPr lang="de-DE" dirty="0">
                <a:solidFill>
                  <a:schemeClr val="hlink"/>
                </a:solidFill>
              </a:rPr>
              <a:t>T </a:t>
            </a:r>
            <a:r>
              <a:rPr lang="de-DE" dirty="0"/>
              <a:t>alle Knoten im Graphen umfasst</a:t>
            </a:r>
          </a:p>
        </p:txBody>
      </p:sp>
      <p:sp>
        <p:nvSpPr>
          <p:cNvPr id="3" name="Rechteck 2"/>
          <p:cNvSpPr/>
          <p:nvPr/>
        </p:nvSpPr>
        <p:spPr>
          <a:xfrm>
            <a:off x="2267744" y="5284365"/>
            <a:ext cx="4824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</a:rPr>
              <a:t>Jarník</a:t>
            </a:r>
            <a:r>
              <a:rPr lang="de-DE" sz="1200" dirty="0">
                <a:solidFill>
                  <a:srgbClr val="0000FF"/>
                </a:solidFill>
              </a:rPr>
              <a:t>, V., "O </a:t>
            </a:r>
            <a:r>
              <a:rPr lang="de-DE" sz="1200" dirty="0" err="1">
                <a:solidFill>
                  <a:srgbClr val="0000FF"/>
                </a:solidFill>
              </a:rPr>
              <a:t>jistém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problému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minimálním</a:t>
            </a:r>
            <a:r>
              <a:rPr lang="de-DE" sz="1200" dirty="0">
                <a:solidFill>
                  <a:srgbClr val="0000FF"/>
                </a:solidFill>
              </a:rPr>
              <a:t>" [</a:t>
            </a:r>
            <a:r>
              <a:rPr lang="de-DE" sz="1200" dirty="0" err="1">
                <a:solidFill>
                  <a:srgbClr val="0000FF"/>
                </a:solidFill>
              </a:rPr>
              <a:t>About</a:t>
            </a:r>
            <a:r>
              <a:rPr lang="de-DE" sz="1200" dirty="0">
                <a:solidFill>
                  <a:srgbClr val="0000FF"/>
                </a:solidFill>
              </a:rPr>
              <a:t> a </a:t>
            </a:r>
            <a:r>
              <a:rPr lang="de-DE" sz="1200" dirty="0" err="1">
                <a:solidFill>
                  <a:srgbClr val="0000FF"/>
                </a:solidFill>
              </a:rPr>
              <a:t>certain</a:t>
            </a:r>
            <a:r>
              <a:rPr lang="de-DE" sz="1200" dirty="0">
                <a:solidFill>
                  <a:srgbClr val="0000FF"/>
                </a:solidFill>
              </a:rPr>
              <a:t> minimal </a:t>
            </a:r>
            <a:r>
              <a:rPr lang="de-DE" sz="1200" dirty="0" err="1">
                <a:solidFill>
                  <a:srgbClr val="0000FF"/>
                </a:solidFill>
              </a:rPr>
              <a:t>problem</a:t>
            </a:r>
            <a:r>
              <a:rPr lang="de-DE" sz="1200" dirty="0">
                <a:solidFill>
                  <a:srgbClr val="0000FF"/>
                </a:solidFill>
              </a:rPr>
              <a:t>], </a:t>
            </a:r>
            <a:r>
              <a:rPr lang="de-DE" sz="1200" dirty="0" err="1">
                <a:solidFill>
                  <a:srgbClr val="0000FF"/>
                </a:solidFill>
              </a:rPr>
              <a:t>Práce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Moravské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Přírodovědecké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Společnosti</a:t>
            </a:r>
            <a:r>
              <a:rPr lang="de-DE" sz="1200" dirty="0">
                <a:solidFill>
                  <a:srgbClr val="0000FF"/>
                </a:solidFill>
              </a:rPr>
              <a:t> (in Czech) 6: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>
                <a:solidFill>
                  <a:srgbClr val="0000FF"/>
                </a:solidFill>
              </a:rPr>
              <a:t>S. 57–63, </a:t>
            </a:r>
            <a:r>
              <a:rPr lang="de-DE" sz="1200" b="1" dirty="0">
                <a:solidFill>
                  <a:srgbClr val="FF0000"/>
                </a:solidFill>
              </a:rPr>
              <a:t>1930</a:t>
            </a:r>
          </a:p>
          <a:p>
            <a:r>
              <a:rPr lang="de-DE" sz="1200" b="1" dirty="0">
                <a:solidFill>
                  <a:srgbClr val="0000FF"/>
                </a:solidFill>
              </a:rPr>
              <a:t>Prim</a:t>
            </a:r>
            <a:r>
              <a:rPr lang="de-DE" sz="1200" dirty="0">
                <a:solidFill>
                  <a:srgbClr val="0000FF"/>
                </a:solidFill>
              </a:rPr>
              <a:t>, R. C.., "</a:t>
            </a:r>
            <a:r>
              <a:rPr lang="de-DE" sz="1200" dirty="0" err="1">
                <a:solidFill>
                  <a:srgbClr val="0000FF"/>
                </a:solidFill>
              </a:rPr>
              <a:t>Shortest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connection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networks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some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generalizations</a:t>
            </a:r>
            <a:r>
              <a:rPr lang="de-DE" sz="1200" dirty="0">
                <a:solidFill>
                  <a:srgbClr val="0000FF"/>
                </a:solidFill>
              </a:rPr>
              <a:t>", Bell System Technical Journal 36 (6): S. 1389–1401, </a:t>
            </a:r>
            <a:r>
              <a:rPr lang="de-DE" sz="1200" b="1" dirty="0">
                <a:solidFill>
                  <a:srgbClr val="FF0000"/>
                </a:solidFill>
              </a:rPr>
              <a:t>1957</a:t>
            </a:r>
          </a:p>
          <a:p>
            <a:r>
              <a:rPr lang="de-DE" sz="1200" dirty="0">
                <a:solidFill>
                  <a:srgbClr val="0000FF"/>
                </a:solidFill>
              </a:rPr>
              <a:t>Dijkstra, E. W., "A </a:t>
            </a:r>
            <a:r>
              <a:rPr lang="de-DE" sz="1200" dirty="0" err="1">
                <a:solidFill>
                  <a:srgbClr val="0000FF"/>
                </a:solidFill>
              </a:rPr>
              <a:t>note</a:t>
            </a:r>
            <a:r>
              <a:rPr lang="de-DE" sz="1200" dirty="0">
                <a:solidFill>
                  <a:srgbClr val="0000FF"/>
                </a:solidFill>
              </a:rPr>
              <a:t> on </a:t>
            </a:r>
            <a:r>
              <a:rPr lang="de-DE" sz="1200" dirty="0" err="1">
                <a:solidFill>
                  <a:srgbClr val="0000FF"/>
                </a:solidFill>
              </a:rPr>
              <a:t>two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problems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connexion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with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graphs</a:t>
            </a:r>
            <a:r>
              <a:rPr lang="de-DE" sz="1200" dirty="0">
                <a:solidFill>
                  <a:srgbClr val="0000FF"/>
                </a:solidFill>
              </a:rPr>
              <a:t>“, Numerische Mathematik 1: S. 269–271, </a:t>
            </a:r>
            <a:r>
              <a:rPr lang="de-DE" sz="1200" b="1" dirty="0">
                <a:solidFill>
                  <a:srgbClr val="FF0000"/>
                </a:solidFill>
              </a:rPr>
              <a:t>1959</a:t>
            </a:r>
          </a:p>
        </p:txBody>
      </p:sp>
    </p:spTree>
    <p:extLst>
      <p:ext uri="{BB962C8B-B14F-4D97-AF65-F5344CB8AC3E}">
        <p14:creationId xmlns:p14="http://schemas.microsoft.com/office/powerpoint/2010/main" val="358525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5B42-B7A8-DC49-9C71-DE4B42D5D415}" type="slidenum">
              <a:rPr lang="de-DE"/>
              <a:pPr/>
              <a:t>36</a:t>
            </a:fld>
            <a:endParaRPr lang="de-DE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Minimaler Spannbaum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Beispiel:</a:t>
            </a:r>
          </a:p>
        </p:txBody>
      </p:sp>
      <p:sp>
        <p:nvSpPr>
          <p:cNvPr id="449540" name="Oval 4"/>
          <p:cNvSpPr>
            <a:spLocks noChangeArrowheads="1"/>
          </p:cNvSpPr>
          <p:nvPr/>
        </p:nvSpPr>
        <p:spPr bwMode="auto">
          <a:xfrm>
            <a:off x="2771775" y="242019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41" name="Oval 5"/>
          <p:cNvSpPr>
            <a:spLocks noChangeArrowheads="1"/>
          </p:cNvSpPr>
          <p:nvPr/>
        </p:nvSpPr>
        <p:spPr bwMode="auto">
          <a:xfrm>
            <a:off x="4572000" y="220429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42" name="Oval 6"/>
          <p:cNvSpPr>
            <a:spLocks noChangeArrowheads="1"/>
          </p:cNvSpPr>
          <p:nvPr/>
        </p:nvSpPr>
        <p:spPr bwMode="auto">
          <a:xfrm>
            <a:off x="5219700" y="458078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43" name="Oval 7"/>
          <p:cNvSpPr>
            <a:spLocks noChangeArrowheads="1"/>
          </p:cNvSpPr>
          <p:nvPr/>
        </p:nvSpPr>
        <p:spPr bwMode="auto">
          <a:xfrm>
            <a:off x="6227763" y="263609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44" name="Oval 8"/>
          <p:cNvSpPr>
            <a:spLocks noChangeArrowheads="1"/>
          </p:cNvSpPr>
          <p:nvPr/>
        </p:nvSpPr>
        <p:spPr bwMode="auto">
          <a:xfrm>
            <a:off x="6732588" y="393149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45" name="Line 9"/>
          <p:cNvSpPr>
            <a:spLocks noChangeShapeType="1"/>
          </p:cNvSpPr>
          <p:nvPr/>
        </p:nvSpPr>
        <p:spPr bwMode="auto">
          <a:xfrm>
            <a:off x="2195513" y="3788619"/>
            <a:ext cx="9366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46" name="Line 10"/>
          <p:cNvSpPr>
            <a:spLocks noChangeShapeType="1"/>
          </p:cNvSpPr>
          <p:nvPr/>
        </p:nvSpPr>
        <p:spPr bwMode="auto">
          <a:xfrm flipV="1">
            <a:off x="3275013" y="378861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47" name="Line 11"/>
          <p:cNvSpPr>
            <a:spLocks noChangeShapeType="1"/>
          </p:cNvSpPr>
          <p:nvPr/>
        </p:nvSpPr>
        <p:spPr bwMode="auto">
          <a:xfrm flipV="1">
            <a:off x="2195513" y="2636094"/>
            <a:ext cx="576262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>
            <a:off x="2914650" y="2636094"/>
            <a:ext cx="288925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 flipV="1">
            <a:off x="2987675" y="2275731"/>
            <a:ext cx="15827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 flipH="1" flipV="1">
            <a:off x="4787900" y="2348756"/>
            <a:ext cx="1439863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1" name="Line 15"/>
          <p:cNvSpPr>
            <a:spLocks noChangeShapeType="1"/>
          </p:cNvSpPr>
          <p:nvPr/>
        </p:nvSpPr>
        <p:spPr bwMode="auto">
          <a:xfrm flipV="1">
            <a:off x="5435600" y="4075956"/>
            <a:ext cx="12954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2" name="Line 16"/>
          <p:cNvSpPr>
            <a:spLocks noChangeShapeType="1"/>
          </p:cNvSpPr>
          <p:nvPr/>
        </p:nvSpPr>
        <p:spPr bwMode="auto">
          <a:xfrm>
            <a:off x="6372225" y="2851994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H="1">
            <a:off x="4427538" y="2420194"/>
            <a:ext cx="21590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 flipV="1">
            <a:off x="4498975" y="2851994"/>
            <a:ext cx="1728788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5" name="Line 19"/>
          <p:cNvSpPr>
            <a:spLocks noChangeShapeType="1"/>
          </p:cNvSpPr>
          <p:nvPr/>
        </p:nvSpPr>
        <p:spPr bwMode="auto">
          <a:xfrm>
            <a:off x="3346450" y="4507756"/>
            <a:ext cx="1873250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556" name="Oval 20"/>
          <p:cNvSpPr>
            <a:spLocks noChangeArrowheads="1"/>
          </p:cNvSpPr>
          <p:nvPr/>
        </p:nvSpPr>
        <p:spPr bwMode="auto">
          <a:xfrm>
            <a:off x="4283075" y="364415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57" name="Oval 21"/>
          <p:cNvSpPr>
            <a:spLocks noChangeArrowheads="1"/>
          </p:cNvSpPr>
          <p:nvPr/>
        </p:nvSpPr>
        <p:spPr bwMode="auto">
          <a:xfrm>
            <a:off x="2051050" y="3644156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58" name="Oval 22"/>
          <p:cNvSpPr>
            <a:spLocks noChangeArrowheads="1"/>
          </p:cNvSpPr>
          <p:nvPr/>
        </p:nvSpPr>
        <p:spPr bwMode="auto">
          <a:xfrm>
            <a:off x="3132138" y="4364881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9559" name="Text Box 23"/>
          <p:cNvSpPr txBox="1">
            <a:spLocks noChangeArrowheads="1"/>
          </p:cNvSpPr>
          <p:nvPr/>
        </p:nvSpPr>
        <p:spPr bwMode="auto">
          <a:xfrm>
            <a:off x="2122488" y="28519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9560" name="Text Box 24"/>
          <p:cNvSpPr txBox="1">
            <a:spLocks noChangeArrowheads="1"/>
          </p:cNvSpPr>
          <p:nvPr/>
        </p:nvSpPr>
        <p:spPr bwMode="auto">
          <a:xfrm>
            <a:off x="2338388" y="414898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9561" name="Text Box 25"/>
          <p:cNvSpPr txBox="1">
            <a:spLocks noChangeArrowheads="1"/>
          </p:cNvSpPr>
          <p:nvPr/>
        </p:nvSpPr>
        <p:spPr bwMode="auto">
          <a:xfrm>
            <a:off x="5435600" y="213285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49562" name="Text Box 26"/>
          <p:cNvSpPr txBox="1">
            <a:spLocks noChangeArrowheads="1"/>
          </p:cNvSpPr>
          <p:nvPr/>
        </p:nvSpPr>
        <p:spPr bwMode="auto">
          <a:xfrm>
            <a:off x="4570413" y="28519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9563" name="Text Box 27"/>
          <p:cNvSpPr txBox="1">
            <a:spLocks noChangeArrowheads="1"/>
          </p:cNvSpPr>
          <p:nvPr/>
        </p:nvSpPr>
        <p:spPr bwMode="auto">
          <a:xfrm>
            <a:off x="3562350" y="24201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9564" name="Text Box 28"/>
          <p:cNvSpPr txBox="1">
            <a:spLocks noChangeArrowheads="1"/>
          </p:cNvSpPr>
          <p:nvPr/>
        </p:nvSpPr>
        <p:spPr bwMode="auto">
          <a:xfrm>
            <a:off x="3059113" y="321235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9565" name="Text Box 29"/>
          <p:cNvSpPr txBox="1">
            <a:spLocks noChangeArrowheads="1"/>
          </p:cNvSpPr>
          <p:nvPr/>
        </p:nvSpPr>
        <p:spPr bwMode="auto">
          <a:xfrm>
            <a:off x="3635375" y="364415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9566" name="Text Box 30"/>
          <p:cNvSpPr txBox="1">
            <a:spLocks noChangeArrowheads="1"/>
          </p:cNvSpPr>
          <p:nvPr/>
        </p:nvSpPr>
        <p:spPr bwMode="auto">
          <a:xfrm>
            <a:off x="4354513" y="422041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49567" name="Text Box 31"/>
          <p:cNvSpPr txBox="1">
            <a:spLocks noChangeArrowheads="1"/>
          </p:cNvSpPr>
          <p:nvPr/>
        </p:nvSpPr>
        <p:spPr bwMode="auto">
          <a:xfrm>
            <a:off x="5794375" y="400451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49568" name="Text Box 32"/>
          <p:cNvSpPr txBox="1">
            <a:spLocks noChangeArrowheads="1"/>
          </p:cNvSpPr>
          <p:nvPr/>
        </p:nvSpPr>
        <p:spPr bwMode="auto">
          <a:xfrm>
            <a:off x="6659563" y="314091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49569" name="Text Box 33"/>
          <p:cNvSpPr txBox="1">
            <a:spLocks noChangeArrowheads="1"/>
          </p:cNvSpPr>
          <p:nvPr/>
        </p:nvSpPr>
        <p:spPr bwMode="auto">
          <a:xfrm>
            <a:off x="5291138" y="328379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449570" name="Text Box 34"/>
          <p:cNvSpPr txBox="1">
            <a:spLocks noChangeArrowheads="1"/>
          </p:cNvSpPr>
          <p:nvPr/>
        </p:nvSpPr>
        <p:spPr bwMode="auto">
          <a:xfrm>
            <a:off x="1600200" y="344889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1490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49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49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495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49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49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49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E40-7116-3044-8474-F539894D14AF}" type="slidenum">
              <a:rPr lang="de-DE"/>
              <a:pPr/>
              <a:t>37</a:t>
            </a:fld>
            <a:endParaRPr lang="de-DE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Jarnik</a:t>
            </a:r>
            <a:r>
              <a:rPr lang="de-DE" dirty="0"/>
              <a:t>-Prim Algorithmus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JarnikPrim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s</a:t>
            </a:r>
            <a:r>
              <a:rPr lang="de-DE" sz="2400" dirty="0"/>
              <a:t>: </a:t>
            </a:r>
            <a:r>
              <a:rPr lang="de-DE" sz="2400" dirty="0" err="1">
                <a:solidFill>
                  <a:schemeClr val="hlink"/>
                </a:solidFill>
              </a:rPr>
              <a:t>NodeId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>
                <a:solidFill>
                  <a:schemeClr val="hlink"/>
                </a:solidFill>
              </a:rPr>
              <a:t>d=&lt;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&gt;: Array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ℝ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sz="2400" dirty="0">
                <a:solidFill>
                  <a:schemeClr val="hlink"/>
                </a:solidFill>
              </a:rPr>
              <a:t> {-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}</a:t>
            </a:r>
            <a:br>
              <a:rPr lang="de-DE" sz="2400" dirty="0"/>
            </a:b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=&lt;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&gt;: Array</a:t>
            </a:r>
            <a:r>
              <a:rPr lang="de-DE" sz="2400" dirty="0"/>
              <a:t> of </a:t>
            </a:r>
            <a:r>
              <a:rPr lang="de-DE" sz="2400" dirty="0" err="1">
                <a:solidFill>
                  <a:schemeClr val="hlink"/>
                </a:solidFill>
              </a:rPr>
              <a:t>NodeId</a:t>
            </a:r>
            <a:br>
              <a:rPr lang="de-DE" sz="2400" dirty="0"/>
            </a:br>
            <a:r>
              <a:rPr lang="de-DE" sz="2400" dirty="0">
                <a:solidFill>
                  <a:schemeClr val="hlink"/>
                </a:solidFill>
              </a:rPr>
              <a:t>d[s]:=0;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[s]:=s </a:t>
            </a:r>
            <a:r>
              <a:rPr lang="de-DE" sz="2400" dirty="0">
                <a:solidFill>
                  <a:srgbClr val="FF0000"/>
                </a:solidFill>
              </a:rPr>
              <a:t>// T anfangs nur aus s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>
                <a:solidFill>
                  <a:schemeClr val="hlink"/>
                </a:solidFill>
              </a:rPr>
              <a:t>=&lt;s&gt;: PQ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/>
              <a:t>as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lambda</a:t>
            </a:r>
            <a:r>
              <a:rPr lang="de-DE" sz="2400" dirty="0">
                <a:solidFill>
                  <a:schemeClr val="hlink"/>
                </a:solidFill>
              </a:rPr>
              <a:t>(x) d[x]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not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33398"/>
                </a:solidFill>
              </a:rPr>
              <a:t>mtQueue</a:t>
            </a:r>
            <a:r>
              <a:rPr lang="de-DE" sz="2400" dirty="0">
                <a:solidFill>
                  <a:srgbClr val="333398"/>
                </a:solidFill>
              </a:rPr>
              <a:t>?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/>
              <a:t>) do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 err="1">
                <a:solidFill>
                  <a:schemeClr val="hlink"/>
                </a:solidFill>
              </a:rPr>
              <a:t>u</a:t>
            </a:r>
            <a:r>
              <a:rPr lang="de-DE" sz="2400" dirty="0">
                <a:solidFill>
                  <a:schemeClr val="hlink"/>
                </a:solidFill>
              </a:rPr>
              <a:t>:=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deleteMin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/>
              <a:t>) </a:t>
            </a:r>
            <a:r>
              <a:rPr lang="de-DE" sz="2400" dirty="0">
                <a:solidFill>
                  <a:srgbClr val="FF0000"/>
                </a:solidFill>
              </a:rPr>
              <a:t>// </a:t>
            </a:r>
            <a:r>
              <a:rPr lang="de-DE" sz="2400" dirty="0" err="1">
                <a:solidFill>
                  <a:srgbClr val="FF0000"/>
                </a:solidFill>
              </a:rPr>
              <a:t>u</a:t>
            </a:r>
            <a:r>
              <a:rPr lang="de-DE" sz="2400" dirty="0">
                <a:solidFill>
                  <a:srgbClr val="FF0000"/>
                </a:solidFill>
              </a:rPr>
              <a:t>: min. Distanz zu T in </a:t>
            </a:r>
            <a:r>
              <a:rPr lang="de-DE" sz="2400" dirty="0" err="1">
                <a:solidFill>
                  <a:srgbClr val="FF0000"/>
                </a:solidFill>
              </a:rPr>
              <a:t>q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/>
              <a:t>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={</a:t>
            </a:r>
            <a:r>
              <a:rPr lang="de-DE" sz="2400" dirty="0" err="1">
                <a:solidFill>
                  <a:schemeClr val="hlink"/>
                </a:solidFill>
              </a:rPr>
              <a:t>u,v</a:t>
            </a:r>
            <a:r>
              <a:rPr lang="de-DE" sz="2400" dirty="0">
                <a:solidFill>
                  <a:schemeClr val="hlink"/>
                </a:solidFill>
              </a:rPr>
              <a:t>}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chemeClr val="hlink"/>
                </a:solidFill>
              </a:rPr>
              <a:t> E</a:t>
            </a:r>
            <a:r>
              <a:rPr lang="de-DE" sz="2400" dirty="0"/>
              <a:t> do</a:t>
            </a:r>
            <a:br>
              <a:rPr lang="de-DE" sz="2400" dirty="0"/>
            </a:br>
            <a:r>
              <a:rPr lang="de-DE" sz="2400" dirty="0"/>
              <a:t>   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c(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 &lt; d[v]</a:t>
            </a:r>
            <a:r>
              <a:rPr lang="de-DE" sz="2400" dirty="0"/>
              <a:t> </a:t>
            </a:r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// aktualisiere d[v] zu T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/>
              <a:t>                 </a:t>
            </a:r>
            <a:r>
              <a:rPr lang="de-DE" sz="2400" dirty="0">
                <a:solidFill>
                  <a:schemeClr val="hlink"/>
                </a:solidFill>
              </a:rPr>
              <a:t>d := d[v]; d[v] := c(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);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[v] := </a:t>
            </a:r>
            <a:r>
              <a:rPr lang="de-DE" sz="2400" dirty="0" err="1">
                <a:solidFill>
                  <a:schemeClr val="hlink"/>
                </a:solidFill>
              </a:rPr>
              <a:t>u</a:t>
            </a:r>
            <a:br>
              <a:rPr lang="de-DE" sz="2400" dirty="0"/>
            </a:br>
            <a:r>
              <a:rPr lang="de-DE" sz="2400" dirty="0"/>
              <a:t>	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d=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// v noch nicht in </a:t>
            </a:r>
            <a:r>
              <a:rPr lang="de-DE" sz="2400" dirty="0" err="1">
                <a:solidFill>
                  <a:srgbClr val="FF0000"/>
                </a:solidFill>
              </a:rPr>
              <a:t>q</a:t>
            </a:r>
            <a:r>
              <a:rPr lang="de-DE" sz="2400" dirty="0">
                <a:solidFill>
                  <a:srgbClr val="FF0000"/>
                </a:solidFill>
              </a:rPr>
              <a:t>? </a:t>
            </a:r>
            <a:br>
              <a:rPr lang="de-DE" sz="2400" dirty="0"/>
            </a:br>
            <a:r>
              <a:rPr lang="de-DE" sz="2400" dirty="0"/>
              <a:t>                      </a:t>
            </a:r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v, 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/>
              <a:t>) </a:t>
            </a:r>
            <a:br>
              <a:rPr lang="de-DE" sz="2400" dirty="0"/>
            </a:br>
            <a:r>
              <a:rPr lang="de-DE" sz="2400" dirty="0"/>
              <a:t>                      </a:t>
            </a:r>
            <a:r>
              <a:rPr lang="de-DE" sz="2400" dirty="0" err="1"/>
              <a:t>else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decreaseKey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v, d-d[v], 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 </a:t>
            </a:r>
            <a:r>
              <a:rPr lang="de-DE" sz="2400" dirty="0" err="1"/>
              <a:t>return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constructTree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s,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55118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D14-1E4B-D740-B8F0-8281F4ADA494}" type="slidenum">
              <a:rPr lang="de-DE"/>
              <a:pPr/>
              <a:t>38</a:t>
            </a:fld>
            <a:endParaRPr lang="de-DE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Jarnik-Prim Algorithmus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Laufzeit: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  </a:t>
            </a:r>
            <a:r>
              <a:rPr lang="de-DE" sz="2400" dirty="0">
                <a:solidFill>
                  <a:schemeClr val="hlink"/>
                </a:solidFill>
              </a:rPr>
              <a:t>T</a:t>
            </a:r>
            <a:r>
              <a:rPr lang="de-DE" sz="2400" baseline="-25000" dirty="0">
                <a:solidFill>
                  <a:schemeClr val="hlink"/>
                </a:solidFill>
              </a:rPr>
              <a:t>JP</a:t>
            </a:r>
            <a:r>
              <a:rPr lang="de-DE" sz="2400" dirty="0">
                <a:solidFill>
                  <a:schemeClr val="hlink"/>
                </a:solidFill>
              </a:rPr>
              <a:t> = O(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DeleteMin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)+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Insert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)) + m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decreaseKey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Binärer Heap:</a:t>
            </a:r>
            <a:r>
              <a:rPr lang="de-DE" sz="2800" dirty="0"/>
              <a:t> alle Operationen </a:t>
            </a:r>
            <a:r>
              <a:rPr lang="de-DE" sz="2800" dirty="0">
                <a:solidFill>
                  <a:schemeClr val="hlink"/>
                </a:solidFill>
              </a:rPr>
              <a:t>O(log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),</a:t>
            </a:r>
            <a:r>
              <a:rPr lang="de-DE" sz="2800" dirty="0"/>
              <a:t> also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JP</a:t>
            </a:r>
            <a:r>
              <a:rPr lang="de-DE" sz="2800" dirty="0">
                <a:solidFill>
                  <a:schemeClr val="hlink"/>
                </a:solidFill>
              </a:rPr>
              <a:t> = O((</a:t>
            </a:r>
            <a:r>
              <a:rPr lang="de-DE" sz="2800" dirty="0" err="1">
                <a:solidFill>
                  <a:schemeClr val="hlink"/>
                </a:solidFill>
              </a:rPr>
              <a:t>m+n</a:t>
            </a:r>
            <a:r>
              <a:rPr lang="de-DE" sz="2800" dirty="0">
                <a:solidFill>
                  <a:schemeClr val="hlink"/>
                </a:solidFill>
              </a:rPr>
              <a:t>)log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 err="1">
                <a:solidFill>
                  <a:schemeClr val="accent2"/>
                </a:solidFill>
              </a:rPr>
              <a:t>Fibonacci</a:t>
            </a:r>
            <a:r>
              <a:rPr lang="de-DE" sz="2800" dirty="0">
                <a:solidFill>
                  <a:schemeClr val="accent2"/>
                </a:solidFill>
              </a:rPr>
              <a:t> Heap:</a:t>
            </a:r>
          </a:p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DeleteMin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)=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Insert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)=O(log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decreaseKey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)=O(1)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Damit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JP</a:t>
            </a:r>
            <a:r>
              <a:rPr lang="de-DE" sz="2800" dirty="0">
                <a:solidFill>
                  <a:schemeClr val="hlink"/>
                </a:solidFill>
              </a:rPr>
              <a:t> = O(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 (log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+ m)</a:t>
            </a:r>
          </a:p>
          <a:p>
            <a:pPr marL="0" indent="0">
              <a:lnSpc>
                <a:spcPct val="90000"/>
              </a:lnSpc>
              <a:buNone/>
            </a:pPr>
            <a:endParaRPr lang="de-DE" sz="2400" dirty="0">
              <a:solidFill>
                <a:schemeClr val="hlink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de-DE" sz="2800" dirty="0">
                <a:solidFill>
                  <a:schemeClr val="accent2"/>
                </a:solidFill>
              </a:rPr>
              <a:t>Vergleich: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O(m log m)</a:t>
            </a:r>
            <a:r>
              <a:rPr lang="de-DE" sz="2800" dirty="0">
                <a:solidFill>
                  <a:srgbClr val="FF0000"/>
                </a:solidFill>
              </a:rPr>
              <a:t> bei Kruskal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(m &gt;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5811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1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1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E5DB0-3D3E-E041-BE1C-B24E36034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3CB12-247F-4B4C-92FD-9CCD504E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Transitive Hülle</a:t>
            </a:r>
          </a:p>
          <a:p>
            <a:r>
              <a:rPr lang="en-DE" dirty="0"/>
              <a:t>Minimaler Spannbaum</a:t>
            </a:r>
          </a:p>
          <a:p>
            <a:pPr lvl="1"/>
            <a:r>
              <a:rPr lang="en-DE" dirty="0"/>
              <a:t>Kruskal-Algorithmus</a:t>
            </a:r>
          </a:p>
          <a:p>
            <a:pPr lvl="1"/>
            <a:r>
              <a:rPr lang="en-DE"/>
              <a:t>Jarnik-Prim-Algorithmus</a:t>
            </a: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C4CA9-DAAC-A943-BC14-3CD8CDF1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45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Naives Verfahren für Erreichbarkeit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Im Prinzip gleiche Idee wie APSP nach Floyd, daher auch </a:t>
            </a:r>
            <a:br>
              <a:rPr lang="de-DE" dirty="0"/>
            </a:br>
            <a:r>
              <a:rPr lang="de-DE" dirty="0"/>
              <a:t>Floyd-</a:t>
            </a:r>
            <a:r>
              <a:rPr lang="de-DE" dirty="0" err="1"/>
              <a:t>Warshall</a:t>
            </a:r>
            <a:r>
              <a:rPr lang="de-DE" dirty="0"/>
              <a:t>-Algorithmus genannt</a:t>
            </a:r>
          </a:p>
          <a:p>
            <a:pPr marL="0" indent="0">
              <a:buNone/>
            </a:pPr>
            <a:r>
              <a:rPr lang="de-DE" dirty="0"/>
              <a:t>Analyse: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 </a:t>
            </a:r>
            <a:r>
              <a:rPr lang="de-DE" dirty="0">
                <a:solidFill>
                  <a:srgbClr val="FF0000"/>
                </a:solidFill>
              </a:rPr>
              <a:t>Das sollten wir doch besser hinkriegen?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6" name="Bild 5" descr="Screen Shot 2015-06-18 at 23.11.4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4608"/>
            <a:ext cx="6192688" cy="319250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520280" y="614614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Stephen </a:t>
            </a:r>
            <a:r>
              <a:rPr lang="de-DE" sz="1400" dirty="0" err="1">
                <a:solidFill>
                  <a:srgbClr val="0000FF"/>
                </a:solidFill>
              </a:rPr>
              <a:t>Warshall</a:t>
            </a:r>
            <a:r>
              <a:rPr lang="de-DE" sz="1400" dirty="0">
                <a:solidFill>
                  <a:srgbClr val="0000FF"/>
                </a:solidFill>
              </a:rPr>
              <a:t>: A Theorem on Boolean Matrices. </a:t>
            </a:r>
            <a:br>
              <a:rPr lang="de-DE" sz="1400" dirty="0">
                <a:solidFill>
                  <a:srgbClr val="0000FF"/>
                </a:solidFill>
              </a:rPr>
            </a:br>
            <a:r>
              <a:rPr lang="de-DE" sz="1400" dirty="0">
                <a:solidFill>
                  <a:srgbClr val="0000FF"/>
                </a:solidFill>
              </a:rPr>
              <a:t>In: Journal of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ACM 9, 1, </a:t>
            </a:r>
            <a:r>
              <a:rPr lang="de-DE" sz="1400" b="1" dirty="0">
                <a:solidFill>
                  <a:srgbClr val="FF0000"/>
                </a:solidFill>
              </a:rPr>
              <a:t>1962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932040" y="1368078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50710" y="3882564"/>
            <a:ext cx="23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0306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BE9E-0164-7F4D-AEBB-E3C2459E8F7F}" type="slidenum">
              <a:rPr lang="de-DE"/>
              <a:pPr/>
              <a:t>5</a:t>
            </a:fld>
            <a:endParaRPr lang="de-DE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Lösung</a:t>
            </a:r>
            <a:r>
              <a:rPr lang="en-US" dirty="0">
                <a:solidFill>
                  <a:schemeClr val="accent2"/>
                </a:solidFill>
              </a:rPr>
              <a:t> 1:</a:t>
            </a:r>
            <a:r>
              <a:rPr lang="en-US" dirty="0"/>
              <a:t> </a:t>
            </a:r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APSP</a:t>
            </a:r>
            <a:r>
              <a:rPr lang="en-US" dirty="0"/>
              <a:t> </a:t>
            </a:r>
            <a:r>
              <a:rPr lang="en-US" dirty="0" err="1"/>
              <a:t>Algorithmus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Erstellung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Datenstruktur</a:t>
            </a:r>
            <a:r>
              <a:rPr lang="en-US" dirty="0"/>
              <a:t>, </a:t>
            </a:r>
            <a:r>
              <a:rPr lang="en-US" dirty="0" err="1"/>
              <a:t>aus</a:t>
            </a:r>
            <a:r>
              <a:rPr lang="en-US" dirty="0"/>
              <a:t> der </a:t>
            </a:r>
            <a:r>
              <a:rPr lang="en-US" dirty="0" err="1"/>
              <a:t>Ergebnis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ablesbar</a:t>
            </a:r>
            <a:endParaRPr lang="en-US" dirty="0"/>
          </a:p>
          <a:p>
            <a:r>
              <a:rPr lang="en-US" dirty="0" err="1"/>
              <a:t>Laufzeit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Erstellung</a:t>
            </a:r>
            <a:r>
              <a:rPr lang="en-US" dirty="0"/>
              <a:t> der </a:t>
            </a:r>
            <a:r>
              <a:rPr lang="en-US" dirty="0" err="1"/>
              <a:t>Datenstruktur</a:t>
            </a:r>
            <a:r>
              <a:rPr lang="en-US" dirty="0"/>
              <a:t>:</a:t>
            </a:r>
            <a:br>
              <a:rPr lang="en-US" dirty="0"/>
            </a:b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dirty="0">
                <a:solidFill>
                  <a:schemeClr val="hlink"/>
                </a:solidFill>
              </a:rPr>
              <a:t> m + n</a:t>
            </a:r>
            <a:r>
              <a:rPr lang="de-DE" baseline="30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  <a:endParaRPr lang="en-US" dirty="0"/>
          </a:p>
          <a:p>
            <a:r>
              <a:rPr lang="en-US" dirty="0" err="1"/>
              <a:t>Speicheraufwand</a:t>
            </a:r>
            <a:r>
              <a:rPr lang="en-US" dirty="0"/>
              <a:t>: </a:t>
            </a:r>
            <a:r>
              <a:rPr lang="en-US" dirty="0">
                <a:solidFill>
                  <a:schemeClr val="hlink"/>
                </a:solidFill>
              </a:rPr>
              <a:t>O(n</a:t>
            </a:r>
            <a:r>
              <a:rPr lang="en-US" baseline="30000" dirty="0">
                <a:solidFill>
                  <a:schemeClr val="hlink"/>
                </a:solidFill>
              </a:rPr>
              <a:t>2</a:t>
            </a:r>
            <a:r>
              <a:rPr lang="en-US" dirty="0">
                <a:solidFill>
                  <a:schemeClr val="hlink"/>
                </a:solidFill>
              </a:rPr>
              <a:t>)</a:t>
            </a:r>
          </a:p>
          <a:p>
            <a:r>
              <a:rPr lang="en-US" dirty="0" err="1"/>
              <a:t>Laufzeit</a:t>
            </a:r>
            <a:r>
              <a:rPr lang="en-US" dirty="0"/>
              <a:t> von Reachable(</a:t>
            </a:r>
            <a:r>
              <a:rPr lang="en-US" dirty="0" err="1"/>
              <a:t>v,w</a:t>
            </a:r>
            <a:r>
              <a:rPr lang="en-US" dirty="0"/>
              <a:t>): </a:t>
            </a:r>
            <a:r>
              <a:rPr lang="en-US" dirty="0">
                <a:solidFill>
                  <a:schemeClr val="hlink"/>
                </a:solidFill>
              </a:rPr>
              <a:t>O(1)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Nachschauen</a:t>
            </a:r>
            <a:r>
              <a:rPr lang="en-US" dirty="0"/>
              <a:t> in </a:t>
            </a:r>
            <a:r>
              <a:rPr lang="en-US" dirty="0" err="1"/>
              <a:t>Tabelle</a:t>
            </a:r>
            <a:r>
              <a:rPr lang="en-US" dirty="0"/>
              <a:t>,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dirty="0" err="1">
                <a:solidFill>
                  <a:schemeClr val="hlink"/>
                </a:solidFill>
              </a:rPr>
              <a:t>v,w</a:t>
            </a:r>
            <a:r>
              <a:rPr lang="en-US" dirty="0">
                <a:solidFill>
                  <a:schemeClr val="hlink"/>
                </a:solidFill>
              </a:rPr>
              <a:t>)&lt;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en-US" dirty="0">
                <a:latin typeface="cmsy10" charset="0"/>
              </a:rPr>
              <a:t> 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589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A985-7CAB-E141-A5F8-95F593001020}" type="slidenum">
              <a:rPr lang="de-DE"/>
              <a:pPr/>
              <a:t>6</a:t>
            </a:fld>
            <a:endParaRPr lang="de-DE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Einsicht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Knoten</a:t>
            </a:r>
            <a:r>
              <a:rPr lang="en-US" dirty="0"/>
              <a:t> in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starken</a:t>
            </a:r>
            <a:r>
              <a:rPr lang="en-US" dirty="0"/>
              <a:t> ZHK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dieselbe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Menge</a:t>
            </a:r>
            <a:r>
              <a:rPr lang="en-US" dirty="0"/>
              <a:t> </a:t>
            </a:r>
            <a:r>
              <a:rPr lang="en-US" dirty="0" err="1"/>
              <a:t>erreichbarer</a:t>
            </a:r>
            <a:r>
              <a:rPr lang="en-US" dirty="0"/>
              <a:t> </a:t>
            </a:r>
            <a:r>
              <a:rPr lang="en-US" dirty="0" err="1"/>
              <a:t>Knoten</a:t>
            </a:r>
            <a:r>
              <a:rPr lang="en-US" dirty="0"/>
              <a:t>. </a:t>
            </a:r>
            <a:r>
              <a:rPr lang="en-US" dirty="0" err="1"/>
              <a:t>Daher</a:t>
            </a:r>
            <a:r>
              <a:rPr lang="en-US" dirty="0"/>
              <a:t> </a:t>
            </a:r>
            <a:r>
              <a:rPr lang="en-US" dirty="0" err="1"/>
              <a:t>reicht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,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Repräsentanten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vertreten</a:t>
            </a:r>
            <a:r>
              <a:rPr lang="en-US" dirty="0"/>
              <a:t>.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72068" name="Oval 4"/>
          <p:cNvSpPr>
            <a:spLocks noChangeArrowheads="1"/>
          </p:cNvSpPr>
          <p:nvPr/>
        </p:nvSpPr>
        <p:spPr bwMode="auto">
          <a:xfrm>
            <a:off x="1763688" y="2924249"/>
            <a:ext cx="2952750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9" name="Oval 5"/>
          <p:cNvSpPr>
            <a:spLocks noChangeArrowheads="1"/>
          </p:cNvSpPr>
          <p:nvPr/>
        </p:nvSpPr>
        <p:spPr bwMode="auto">
          <a:xfrm>
            <a:off x="5219676" y="2636912"/>
            <a:ext cx="2160587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0" name="Oval 6"/>
          <p:cNvSpPr>
            <a:spLocks noChangeArrowheads="1"/>
          </p:cNvSpPr>
          <p:nvPr/>
        </p:nvSpPr>
        <p:spPr bwMode="auto">
          <a:xfrm>
            <a:off x="5075213" y="4364112"/>
            <a:ext cx="1584325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1" name="Oval 7"/>
          <p:cNvSpPr>
            <a:spLocks noChangeArrowheads="1"/>
          </p:cNvSpPr>
          <p:nvPr/>
        </p:nvSpPr>
        <p:spPr bwMode="auto">
          <a:xfrm>
            <a:off x="4211613" y="3500512"/>
            <a:ext cx="287338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2" name="Oval 8"/>
          <p:cNvSpPr>
            <a:spLocks noChangeArrowheads="1"/>
          </p:cNvSpPr>
          <p:nvPr/>
        </p:nvSpPr>
        <p:spPr bwMode="auto">
          <a:xfrm>
            <a:off x="5435576" y="3284612"/>
            <a:ext cx="287337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3" name="Oval 9"/>
          <p:cNvSpPr>
            <a:spLocks noChangeArrowheads="1"/>
          </p:cNvSpPr>
          <p:nvPr/>
        </p:nvSpPr>
        <p:spPr bwMode="auto">
          <a:xfrm>
            <a:off x="4067151" y="3932312"/>
            <a:ext cx="287337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4" name="Oval 10"/>
          <p:cNvSpPr>
            <a:spLocks noChangeArrowheads="1"/>
          </p:cNvSpPr>
          <p:nvPr/>
        </p:nvSpPr>
        <p:spPr bwMode="auto">
          <a:xfrm>
            <a:off x="5219676" y="4653037"/>
            <a:ext cx="287337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5" name="Line 11"/>
          <p:cNvSpPr>
            <a:spLocks noChangeShapeType="1"/>
          </p:cNvSpPr>
          <p:nvPr/>
        </p:nvSpPr>
        <p:spPr bwMode="auto">
          <a:xfrm flipV="1">
            <a:off x="4498951" y="3429074"/>
            <a:ext cx="9366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2076" name="Line 12"/>
          <p:cNvSpPr>
            <a:spLocks noChangeShapeType="1"/>
          </p:cNvSpPr>
          <p:nvPr/>
        </p:nvSpPr>
        <p:spPr bwMode="auto">
          <a:xfrm>
            <a:off x="4356076" y="4148212"/>
            <a:ext cx="86360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2077" name="Oval 13"/>
          <p:cNvSpPr>
            <a:spLocks noChangeArrowheads="1"/>
          </p:cNvSpPr>
          <p:nvPr/>
        </p:nvSpPr>
        <p:spPr bwMode="auto">
          <a:xfrm>
            <a:off x="3203551" y="3140149"/>
            <a:ext cx="287337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8" name="Oval 14"/>
          <p:cNvSpPr>
            <a:spLocks noChangeArrowheads="1"/>
          </p:cNvSpPr>
          <p:nvPr/>
        </p:nvSpPr>
        <p:spPr bwMode="auto">
          <a:xfrm>
            <a:off x="2411388" y="3932312"/>
            <a:ext cx="287338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9" name="Text Box 15"/>
          <p:cNvSpPr txBox="1">
            <a:spLocks noChangeArrowheads="1"/>
          </p:cNvSpPr>
          <p:nvPr/>
        </p:nvSpPr>
        <p:spPr bwMode="auto">
          <a:xfrm>
            <a:off x="2914626" y="2924249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472080" name="Text Box 16"/>
          <p:cNvSpPr txBox="1">
            <a:spLocks noChangeArrowheads="1"/>
          </p:cNvSpPr>
          <p:nvPr/>
        </p:nvSpPr>
        <p:spPr bwMode="auto">
          <a:xfrm>
            <a:off x="2195488" y="357194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472081" name="Text Box 17"/>
          <p:cNvSpPr txBox="1">
            <a:spLocks noChangeArrowheads="1"/>
          </p:cNvSpPr>
          <p:nvPr/>
        </p:nvSpPr>
        <p:spPr bwMode="auto">
          <a:xfrm>
            <a:off x="3059088" y="364497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ZHK</a:t>
            </a:r>
          </a:p>
        </p:txBody>
      </p:sp>
      <p:sp>
        <p:nvSpPr>
          <p:cNvPr id="472082" name="Text Box 18"/>
          <p:cNvSpPr txBox="1">
            <a:spLocks noChangeArrowheads="1"/>
          </p:cNvSpPr>
          <p:nvPr/>
        </p:nvSpPr>
        <p:spPr bwMode="auto">
          <a:xfrm>
            <a:off x="6156301" y="314014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ZHK</a:t>
            </a:r>
          </a:p>
        </p:txBody>
      </p:sp>
      <p:sp>
        <p:nvSpPr>
          <p:cNvPr id="472083" name="Text Box 19"/>
          <p:cNvSpPr txBox="1">
            <a:spLocks noChangeArrowheads="1"/>
          </p:cNvSpPr>
          <p:nvPr/>
        </p:nvSpPr>
        <p:spPr bwMode="auto">
          <a:xfrm>
            <a:off x="5651476" y="458159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ZHK</a:t>
            </a:r>
          </a:p>
        </p:txBody>
      </p:sp>
      <p:sp>
        <p:nvSpPr>
          <p:cNvPr id="472084" name="Oval 20"/>
          <p:cNvSpPr>
            <a:spLocks noChangeArrowheads="1"/>
          </p:cNvSpPr>
          <p:nvPr/>
        </p:nvSpPr>
        <p:spPr bwMode="auto">
          <a:xfrm>
            <a:off x="5940401" y="2781374"/>
            <a:ext cx="287337" cy="2889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85" name="Freeform 21"/>
          <p:cNvSpPr>
            <a:spLocks/>
          </p:cNvSpPr>
          <p:nvPr/>
        </p:nvSpPr>
        <p:spPr bwMode="auto">
          <a:xfrm>
            <a:off x="3490888" y="3068712"/>
            <a:ext cx="2449513" cy="373062"/>
          </a:xfrm>
          <a:custGeom>
            <a:avLst/>
            <a:gdLst>
              <a:gd name="T0" fmla="*/ 0 w 1543"/>
              <a:gd name="T1" fmla="*/ 91 h 235"/>
              <a:gd name="T2" fmla="*/ 545 w 1543"/>
              <a:gd name="T3" fmla="*/ 227 h 235"/>
              <a:gd name="T4" fmla="*/ 1225 w 1543"/>
              <a:gd name="T5" fmla="*/ 136 h 235"/>
              <a:gd name="T6" fmla="*/ 1543 w 1543"/>
              <a:gd name="T7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3" h="235">
                <a:moveTo>
                  <a:pt x="0" y="91"/>
                </a:moveTo>
                <a:cubicBezTo>
                  <a:pt x="170" y="155"/>
                  <a:pt x="341" y="219"/>
                  <a:pt x="545" y="227"/>
                </a:cubicBezTo>
                <a:cubicBezTo>
                  <a:pt x="749" y="235"/>
                  <a:pt x="1059" y="174"/>
                  <a:pt x="1225" y="136"/>
                </a:cubicBezTo>
                <a:cubicBezTo>
                  <a:pt x="1391" y="98"/>
                  <a:pt x="1467" y="49"/>
                  <a:pt x="1543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2087" name="Freeform 23"/>
          <p:cNvSpPr>
            <a:spLocks/>
          </p:cNvSpPr>
          <p:nvPr/>
        </p:nvSpPr>
        <p:spPr bwMode="auto">
          <a:xfrm>
            <a:off x="2771751" y="3140149"/>
            <a:ext cx="3311525" cy="865188"/>
          </a:xfrm>
          <a:custGeom>
            <a:avLst/>
            <a:gdLst>
              <a:gd name="T0" fmla="*/ 0 w 2086"/>
              <a:gd name="T1" fmla="*/ 545 h 545"/>
              <a:gd name="T2" fmla="*/ 1224 w 2086"/>
              <a:gd name="T3" fmla="*/ 409 h 545"/>
              <a:gd name="T4" fmla="*/ 1859 w 2086"/>
              <a:gd name="T5" fmla="*/ 272 h 545"/>
              <a:gd name="T6" fmla="*/ 2086 w 2086"/>
              <a:gd name="T7" fmla="*/ 0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6" h="545">
                <a:moveTo>
                  <a:pt x="0" y="545"/>
                </a:moveTo>
                <a:cubicBezTo>
                  <a:pt x="457" y="499"/>
                  <a:pt x="914" y="454"/>
                  <a:pt x="1224" y="409"/>
                </a:cubicBezTo>
                <a:cubicBezTo>
                  <a:pt x="1534" y="364"/>
                  <a:pt x="1715" y="340"/>
                  <a:pt x="1859" y="272"/>
                </a:cubicBezTo>
                <a:cubicBezTo>
                  <a:pt x="2003" y="204"/>
                  <a:pt x="2044" y="102"/>
                  <a:pt x="2086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9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92C-FC61-D64C-B0F0-6121425185EC}" type="slidenum">
              <a:rPr lang="de-DE"/>
              <a:pPr/>
              <a:t>7</a:t>
            </a:fld>
            <a:endParaRPr lang="de-DE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/>
              <a:t>Lösung</a:t>
            </a:r>
            <a:r>
              <a:rPr lang="en-US" dirty="0"/>
              <a:t> 2: </a:t>
            </a:r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</a:t>
            </a:r>
            <a:r>
              <a:rPr lang="en-US" dirty="0" err="1"/>
              <a:t>Algorithmus</a:t>
            </a:r>
            <a:endParaRPr lang="en-US" dirty="0"/>
          </a:p>
          <a:p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starke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s</a:t>
            </a:r>
          </a:p>
        </p:txBody>
      </p:sp>
      <p:sp>
        <p:nvSpPr>
          <p:cNvPr id="466948" name="Oval 4"/>
          <p:cNvSpPr>
            <a:spLocks noChangeArrowheads="1"/>
          </p:cNvSpPr>
          <p:nvPr/>
        </p:nvSpPr>
        <p:spPr bwMode="auto">
          <a:xfrm>
            <a:off x="2305050" y="4953075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66949" name="Oval 5"/>
          <p:cNvSpPr>
            <a:spLocks noChangeArrowheads="1"/>
          </p:cNvSpPr>
          <p:nvPr/>
        </p:nvSpPr>
        <p:spPr bwMode="auto">
          <a:xfrm>
            <a:off x="3335338" y="4375225"/>
            <a:ext cx="423862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66950" name="Oval 6"/>
          <p:cNvSpPr>
            <a:spLocks noChangeArrowheads="1"/>
          </p:cNvSpPr>
          <p:nvPr/>
        </p:nvSpPr>
        <p:spPr bwMode="auto">
          <a:xfrm>
            <a:off x="4365625" y="3852937"/>
            <a:ext cx="423863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466951" name="Oval 7"/>
          <p:cNvSpPr>
            <a:spLocks noChangeArrowheads="1"/>
          </p:cNvSpPr>
          <p:nvPr/>
        </p:nvSpPr>
        <p:spPr bwMode="auto">
          <a:xfrm>
            <a:off x="5457825" y="3273500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466952" name="Oval 8"/>
          <p:cNvSpPr>
            <a:spLocks noChangeArrowheads="1"/>
          </p:cNvSpPr>
          <p:nvPr/>
        </p:nvSpPr>
        <p:spPr bwMode="auto">
          <a:xfrm>
            <a:off x="6548438" y="2752800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466953" name="Line 9"/>
          <p:cNvSpPr>
            <a:spLocks noChangeShapeType="1"/>
          </p:cNvSpPr>
          <p:nvPr/>
        </p:nvSpPr>
        <p:spPr bwMode="auto">
          <a:xfrm flipV="1">
            <a:off x="2730500" y="4662562"/>
            <a:ext cx="604838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54" name="Line 10"/>
          <p:cNvSpPr>
            <a:spLocks noChangeShapeType="1"/>
          </p:cNvSpPr>
          <p:nvPr/>
        </p:nvSpPr>
        <p:spPr bwMode="auto">
          <a:xfrm flipV="1">
            <a:off x="3760788" y="4141862"/>
            <a:ext cx="604837" cy="290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55" name="Line 11"/>
          <p:cNvSpPr>
            <a:spLocks noChangeShapeType="1"/>
          </p:cNvSpPr>
          <p:nvPr/>
        </p:nvSpPr>
        <p:spPr bwMode="auto">
          <a:xfrm flipV="1">
            <a:off x="4791075" y="3621162"/>
            <a:ext cx="666750" cy="347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56" name="Line 12"/>
          <p:cNvSpPr>
            <a:spLocks noChangeShapeType="1"/>
          </p:cNvSpPr>
          <p:nvPr/>
        </p:nvSpPr>
        <p:spPr bwMode="auto">
          <a:xfrm flipV="1">
            <a:off x="5881688" y="3041725"/>
            <a:ext cx="727075" cy="347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57" name="Oval 13"/>
          <p:cNvSpPr>
            <a:spLocks noChangeArrowheads="1"/>
          </p:cNvSpPr>
          <p:nvPr/>
        </p:nvSpPr>
        <p:spPr bwMode="auto">
          <a:xfrm>
            <a:off x="4365625" y="2927425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466958" name="Line 14"/>
          <p:cNvSpPr>
            <a:spLocks noChangeShapeType="1"/>
          </p:cNvSpPr>
          <p:nvPr/>
        </p:nvSpPr>
        <p:spPr bwMode="auto">
          <a:xfrm flipH="1" flipV="1">
            <a:off x="4791075" y="3157612"/>
            <a:ext cx="66675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59" name="Line 15"/>
          <p:cNvSpPr>
            <a:spLocks noChangeShapeType="1"/>
          </p:cNvSpPr>
          <p:nvPr/>
        </p:nvSpPr>
        <p:spPr bwMode="auto">
          <a:xfrm flipH="1">
            <a:off x="4548188" y="3332237"/>
            <a:ext cx="60325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60" name="Oval 16"/>
          <p:cNvSpPr>
            <a:spLocks noChangeArrowheads="1"/>
          </p:cNvSpPr>
          <p:nvPr/>
        </p:nvSpPr>
        <p:spPr bwMode="auto">
          <a:xfrm>
            <a:off x="3275013" y="3157612"/>
            <a:ext cx="423862" cy="404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466961" name="Oval 17"/>
          <p:cNvSpPr>
            <a:spLocks noChangeArrowheads="1"/>
          </p:cNvSpPr>
          <p:nvPr/>
        </p:nvSpPr>
        <p:spPr bwMode="auto">
          <a:xfrm>
            <a:off x="2246313" y="2752800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66962" name="Line 18"/>
          <p:cNvSpPr>
            <a:spLocks noChangeShapeType="1"/>
          </p:cNvSpPr>
          <p:nvPr/>
        </p:nvSpPr>
        <p:spPr bwMode="auto">
          <a:xfrm flipV="1">
            <a:off x="3517900" y="3564012"/>
            <a:ext cx="0" cy="811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63" name="Line 19"/>
          <p:cNvSpPr>
            <a:spLocks noChangeShapeType="1"/>
          </p:cNvSpPr>
          <p:nvPr/>
        </p:nvSpPr>
        <p:spPr bwMode="auto">
          <a:xfrm flipH="1" flipV="1">
            <a:off x="2547938" y="3157612"/>
            <a:ext cx="847725" cy="1217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64" name="Line 20"/>
          <p:cNvSpPr>
            <a:spLocks noChangeShapeType="1"/>
          </p:cNvSpPr>
          <p:nvPr/>
        </p:nvSpPr>
        <p:spPr bwMode="auto">
          <a:xfrm>
            <a:off x="2427288" y="3157612"/>
            <a:ext cx="60325" cy="1795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65" name="Line 21"/>
          <p:cNvSpPr>
            <a:spLocks noChangeShapeType="1"/>
          </p:cNvSpPr>
          <p:nvPr/>
        </p:nvSpPr>
        <p:spPr bwMode="auto">
          <a:xfrm flipH="1" flipV="1">
            <a:off x="2668588" y="2984575"/>
            <a:ext cx="666750" cy="230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66966" name="AutoShape 22"/>
          <p:cNvCxnSpPr>
            <a:cxnSpLocks noChangeShapeType="1"/>
            <a:stCxn id="466951" idx="0"/>
            <a:endCxn id="466960" idx="0"/>
          </p:cNvCxnSpPr>
          <p:nvPr/>
        </p:nvCxnSpPr>
        <p:spPr bwMode="auto">
          <a:xfrm rot="5400000" flipH="1">
            <a:off x="4521200" y="2124150"/>
            <a:ext cx="115888" cy="2182812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6967" name="Oval 23"/>
          <p:cNvSpPr>
            <a:spLocks noChangeArrowheads="1"/>
          </p:cNvSpPr>
          <p:nvPr/>
        </p:nvSpPr>
        <p:spPr bwMode="auto">
          <a:xfrm>
            <a:off x="4305300" y="4953075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66968" name="Line 24"/>
          <p:cNvSpPr>
            <a:spLocks noChangeShapeType="1"/>
          </p:cNvSpPr>
          <p:nvPr/>
        </p:nvSpPr>
        <p:spPr bwMode="auto">
          <a:xfrm flipH="1" flipV="1">
            <a:off x="3760788" y="4662562"/>
            <a:ext cx="544512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69" name="Oval 25"/>
          <p:cNvSpPr>
            <a:spLocks noChangeArrowheads="1"/>
          </p:cNvSpPr>
          <p:nvPr/>
        </p:nvSpPr>
        <p:spPr bwMode="auto">
          <a:xfrm rot="-1562588">
            <a:off x="2609850" y="2439731"/>
            <a:ext cx="3457575" cy="22907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6970" name="Oval 26"/>
          <p:cNvSpPr>
            <a:spLocks noChangeArrowheads="1"/>
          </p:cNvSpPr>
          <p:nvPr/>
        </p:nvSpPr>
        <p:spPr bwMode="auto">
          <a:xfrm>
            <a:off x="2124075" y="2636912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6971" name="Oval 27"/>
          <p:cNvSpPr>
            <a:spLocks noChangeArrowheads="1"/>
          </p:cNvSpPr>
          <p:nvPr/>
        </p:nvSpPr>
        <p:spPr bwMode="auto">
          <a:xfrm>
            <a:off x="2184400" y="4837187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6972" name="Oval 28"/>
          <p:cNvSpPr>
            <a:spLocks noChangeArrowheads="1"/>
          </p:cNvSpPr>
          <p:nvPr/>
        </p:nvSpPr>
        <p:spPr bwMode="auto">
          <a:xfrm>
            <a:off x="4184650" y="4837187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6973" name="Oval 29"/>
          <p:cNvSpPr>
            <a:spLocks noChangeArrowheads="1"/>
          </p:cNvSpPr>
          <p:nvPr/>
        </p:nvSpPr>
        <p:spPr bwMode="auto">
          <a:xfrm>
            <a:off x="6426200" y="2636912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45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6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6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69" grpId="0" animBg="1"/>
      <p:bldP spid="466970" grpId="0" animBg="1"/>
      <p:bldP spid="466971" grpId="0" animBg="1"/>
      <p:bldP spid="466972" grpId="0" animBg="1"/>
      <p:bldP spid="4669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6B34-2414-5940-83A2-8E89BCFC1AD2}" type="slidenum">
              <a:rPr lang="de-DE"/>
              <a:pPr/>
              <a:t>8</a:t>
            </a:fld>
            <a:endParaRPr lang="de-DE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/>
              <a:t>Lösung</a:t>
            </a:r>
            <a:r>
              <a:rPr lang="en-US" dirty="0"/>
              <a:t> 2: </a:t>
            </a:r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</a:t>
            </a:r>
            <a:r>
              <a:rPr lang="en-US" dirty="0" err="1"/>
              <a:t>Algorithmus</a:t>
            </a:r>
            <a:endParaRPr lang="en-US" dirty="0"/>
          </a:p>
          <a:p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(</a:t>
            </a:r>
            <a:r>
              <a:rPr lang="en-US" dirty="0" err="1"/>
              <a:t>Repräsentanten</a:t>
            </a:r>
            <a:r>
              <a:rPr lang="en-US" dirty="0"/>
              <a:t>)</a:t>
            </a:r>
          </a:p>
        </p:txBody>
      </p:sp>
      <p:sp>
        <p:nvSpPr>
          <p:cNvPr id="470020" name="Oval 4"/>
          <p:cNvSpPr>
            <a:spLocks noChangeArrowheads="1"/>
          </p:cNvSpPr>
          <p:nvPr/>
        </p:nvSpPr>
        <p:spPr bwMode="auto">
          <a:xfrm>
            <a:off x="2305050" y="5097091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70021" name="Oval 5"/>
          <p:cNvSpPr>
            <a:spLocks noChangeArrowheads="1"/>
          </p:cNvSpPr>
          <p:nvPr/>
        </p:nvSpPr>
        <p:spPr bwMode="auto">
          <a:xfrm>
            <a:off x="3335338" y="4519241"/>
            <a:ext cx="423862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70024" name="Oval 8"/>
          <p:cNvSpPr>
            <a:spLocks noChangeArrowheads="1"/>
          </p:cNvSpPr>
          <p:nvPr/>
        </p:nvSpPr>
        <p:spPr bwMode="auto">
          <a:xfrm>
            <a:off x="6548438" y="2896816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470025" name="Line 9"/>
          <p:cNvSpPr>
            <a:spLocks noChangeShapeType="1"/>
          </p:cNvSpPr>
          <p:nvPr/>
        </p:nvSpPr>
        <p:spPr bwMode="auto">
          <a:xfrm flipV="1">
            <a:off x="2730500" y="4806578"/>
            <a:ext cx="604838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026" name="Line 10"/>
          <p:cNvSpPr>
            <a:spLocks noChangeShapeType="1"/>
          </p:cNvSpPr>
          <p:nvPr/>
        </p:nvSpPr>
        <p:spPr bwMode="auto">
          <a:xfrm flipV="1">
            <a:off x="3760788" y="3239716"/>
            <a:ext cx="2827337" cy="1336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033" name="Oval 17"/>
          <p:cNvSpPr>
            <a:spLocks noChangeArrowheads="1"/>
          </p:cNvSpPr>
          <p:nvPr/>
        </p:nvSpPr>
        <p:spPr bwMode="auto">
          <a:xfrm>
            <a:off x="2246313" y="2896816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70035" name="Line 19"/>
          <p:cNvSpPr>
            <a:spLocks noChangeShapeType="1"/>
          </p:cNvSpPr>
          <p:nvPr/>
        </p:nvSpPr>
        <p:spPr bwMode="auto">
          <a:xfrm flipH="1" flipV="1">
            <a:off x="2547938" y="3301628"/>
            <a:ext cx="847725" cy="1217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036" name="Line 20"/>
          <p:cNvSpPr>
            <a:spLocks noChangeShapeType="1"/>
          </p:cNvSpPr>
          <p:nvPr/>
        </p:nvSpPr>
        <p:spPr bwMode="auto">
          <a:xfrm>
            <a:off x="2427288" y="3301628"/>
            <a:ext cx="60325" cy="1795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039" name="Oval 23"/>
          <p:cNvSpPr>
            <a:spLocks noChangeArrowheads="1"/>
          </p:cNvSpPr>
          <p:nvPr/>
        </p:nvSpPr>
        <p:spPr bwMode="auto">
          <a:xfrm>
            <a:off x="4305300" y="5097091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70040" name="Line 24"/>
          <p:cNvSpPr>
            <a:spLocks noChangeShapeType="1"/>
          </p:cNvSpPr>
          <p:nvPr/>
        </p:nvSpPr>
        <p:spPr bwMode="auto">
          <a:xfrm flipH="1" flipV="1">
            <a:off x="3760788" y="4806578"/>
            <a:ext cx="544512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042" name="Oval 26"/>
          <p:cNvSpPr>
            <a:spLocks noChangeArrowheads="1"/>
          </p:cNvSpPr>
          <p:nvPr/>
        </p:nvSpPr>
        <p:spPr bwMode="auto">
          <a:xfrm>
            <a:off x="2124075" y="2780928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0043" name="Oval 27"/>
          <p:cNvSpPr>
            <a:spLocks noChangeArrowheads="1"/>
          </p:cNvSpPr>
          <p:nvPr/>
        </p:nvSpPr>
        <p:spPr bwMode="auto">
          <a:xfrm>
            <a:off x="2184400" y="4981203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0044" name="Oval 28"/>
          <p:cNvSpPr>
            <a:spLocks noChangeArrowheads="1"/>
          </p:cNvSpPr>
          <p:nvPr/>
        </p:nvSpPr>
        <p:spPr bwMode="auto">
          <a:xfrm>
            <a:off x="4184650" y="4981203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0045" name="Oval 29"/>
          <p:cNvSpPr>
            <a:spLocks noChangeArrowheads="1"/>
          </p:cNvSpPr>
          <p:nvPr/>
        </p:nvSpPr>
        <p:spPr bwMode="auto">
          <a:xfrm>
            <a:off x="6426200" y="2780928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0046" name="Oval 30"/>
          <p:cNvSpPr>
            <a:spLocks noChangeArrowheads="1"/>
          </p:cNvSpPr>
          <p:nvPr/>
        </p:nvSpPr>
        <p:spPr bwMode="auto">
          <a:xfrm>
            <a:off x="3203575" y="4392241"/>
            <a:ext cx="666750" cy="6365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29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006C-5C1C-D44A-A216-825B91D969CD}" type="slidenum">
              <a:rPr lang="de-DE"/>
              <a:pPr/>
              <a:t>9</a:t>
            </a:fld>
            <a:endParaRPr lang="de-DE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Transitive Hülle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/>
              <a:t>Lösung</a:t>
            </a:r>
            <a:r>
              <a:rPr lang="en-US" dirty="0"/>
              <a:t> 2: </a:t>
            </a:r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</a:t>
            </a:r>
            <a:r>
              <a:rPr lang="en-US" dirty="0" err="1"/>
              <a:t>Algorithmus</a:t>
            </a:r>
            <a:endParaRPr lang="en-US" dirty="0"/>
          </a:p>
          <a:p>
            <a:r>
              <a:rPr lang="en-US" dirty="0" err="1"/>
              <a:t>Wende</a:t>
            </a:r>
            <a:r>
              <a:rPr lang="en-US" dirty="0"/>
              <a:t> </a:t>
            </a:r>
            <a:r>
              <a:rPr lang="en-US" dirty="0">
                <a:solidFill>
                  <a:srgbClr val="0409FF"/>
                </a:solidFill>
              </a:rPr>
              <a:t>APSP</a:t>
            </a:r>
            <a:r>
              <a:rPr lang="en-US" dirty="0"/>
              <a:t>-</a:t>
            </a:r>
            <a:r>
              <a:rPr lang="en-US" dirty="0" err="1"/>
              <a:t>Algo</a:t>
            </a:r>
            <a:r>
              <a:rPr lang="en-US" dirty="0"/>
              <a:t> auf </a:t>
            </a:r>
            <a:r>
              <a:rPr lang="en-US" dirty="0">
                <a:solidFill>
                  <a:srgbClr val="0409FF"/>
                </a:solidFill>
              </a:rPr>
              <a:t>ZHK</a:t>
            </a:r>
            <a:r>
              <a:rPr lang="en-US" dirty="0"/>
              <a:t>-Graph an</a:t>
            </a:r>
          </a:p>
        </p:txBody>
      </p:sp>
      <p:sp>
        <p:nvSpPr>
          <p:cNvPr id="471044" name="Oval 4"/>
          <p:cNvSpPr>
            <a:spLocks noChangeArrowheads="1"/>
          </p:cNvSpPr>
          <p:nvPr/>
        </p:nvSpPr>
        <p:spPr bwMode="auto">
          <a:xfrm>
            <a:off x="2305050" y="5097091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471045" name="Oval 5"/>
          <p:cNvSpPr>
            <a:spLocks noChangeArrowheads="1"/>
          </p:cNvSpPr>
          <p:nvPr/>
        </p:nvSpPr>
        <p:spPr bwMode="auto">
          <a:xfrm>
            <a:off x="3335338" y="4519241"/>
            <a:ext cx="423862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471046" name="Oval 6"/>
          <p:cNvSpPr>
            <a:spLocks noChangeArrowheads="1"/>
          </p:cNvSpPr>
          <p:nvPr/>
        </p:nvSpPr>
        <p:spPr bwMode="auto">
          <a:xfrm>
            <a:off x="6548438" y="2896816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471047" name="Line 7"/>
          <p:cNvSpPr>
            <a:spLocks noChangeShapeType="1"/>
          </p:cNvSpPr>
          <p:nvPr/>
        </p:nvSpPr>
        <p:spPr bwMode="auto">
          <a:xfrm flipV="1">
            <a:off x="2730500" y="4806578"/>
            <a:ext cx="604838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48" name="Line 8"/>
          <p:cNvSpPr>
            <a:spLocks noChangeShapeType="1"/>
          </p:cNvSpPr>
          <p:nvPr/>
        </p:nvSpPr>
        <p:spPr bwMode="auto">
          <a:xfrm flipV="1">
            <a:off x="3760788" y="3239716"/>
            <a:ext cx="2827337" cy="1336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49" name="Oval 9"/>
          <p:cNvSpPr>
            <a:spLocks noChangeArrowheads="1"/>
          </p:cNvSpPr>
          <p:nvPr/>
        </p:nvSpPr>
        <p:spPr bwMode="auto">
          <a:xfrm>
            <a:off x="2246313" y="2896816"/>
            <a:ext cx="422275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471050" name="Line 10"/>
          <p:cNvSpPr>
            <a:spLocks noChangeShapeType="1"/>
          </p:cNvSpPr>
          <p:nvPr/>
        </p:nvSpPr>
        <p:spPr bwMode="auto">
          <a:xfrm flipH="1" flipV="1">
            <a:off x="2547938" y="3301628"/>
            <a:ext cx="847725" cy="1217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51" name="Line 11"/>
          <p:cNvSpPr>
            <a:spLocks noChangeShapeType="1"/>
          </p:cNvSpPr>
          <p:nvPr/>
        </p:nvSpPr>
        <p:spPr bwMode="auto">
          <a:xfrm>
            <a:off x="2427288" y="3301628"/>
            <a:ext cx="60325" cy="1795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52" name="Oval 12"/>
          <p:cNvSpPr>
            <a:spLocks noChangeArrowheads="1"/>
          </p:cNvSpPr>
          <p:nvPr/>
        </p:nvSpPr>
        <p:spPr bwMode="auto">
          <a:xfrm>
            <a:off x="4305300" y="5097091"/>
            <a:ext cx="423863" cy="4048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471053" name="Line 13"/>
          <p:cNvSpPr>
            <a:spLocks noChangeShapeType="1"/>
          </p:cNvSpPr>
          <p:nvPr/>
        </p:nvSpPr>
        <p:spPr bwMode="auto">
          <a:xfrm flipH="1" flipV="1">
            <a:off x="3760788" y="4806578"/>
            <a:ext cx="544512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54" name="Oval 14"/>
          <p:cNvSpPr>
            <a:spLocks noChangeArrowheads="1"/>
          </p:cNvSpPr>
          <p:nvPr/>
        </p:nvSpPr>
        <p:spPr bwMode="auto">
          <a:xfrm>
            <a:off x="2124075" y="2780928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55" name="Oval 15"/>
          <p:cNvSpPr>
            <a:spLocks noChangeArrowheads="1"/>
          </p:cNvSpPr>
          <p:nvPr/>
        </p:nvSpPr>
        <p:spPr bwMode="auto">
          <a:xfrm>
            <a:off x="2184400" y="4981203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56" name="Oval 16"/>
          <p:cNvSpPr>
            <a:spLocks noChangeArrowheads="1"/>
          </p:cNvSpPr>
          <p:nvPr/>
        </p:nvSpPr>
        <p:spPr bwMode="auto">
          <a:xfrm>
            <a:off x="4184650" y="4981203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57" name="Oval 17"/>
          <p:cNvSpPr>
            <a:spLocks noChangeArrowheads="1"/>
          </p:cNvSpPr>
          <p:nvPr/>
        </p:nvSpPr>
        <p:spPr bwMode="auto">
          <a:xfrm>
            <a:off x="6426200" y="2780928"/>
            <a:ext cx="666750" cy="6365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58" name="Oval 18"/>
          <p:cNvSpPr>
            <a:spLocks noChangeArrowheads="1"/>
          </p:cNvSpPr>
          <p:nvPr/>
        </p:nvSpPr>
        <p:spPr bwMode="auto">
          <a:xfrm>
            <a:off x="3203575" y="4392241"/>
            <a:ext cx="666750" cy="6365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731082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8957</TotalTime>
  <Words>2169</Words>
  <Application>Microsoft Macintosh PowerPoint</Application>
  <PresentationFormat>On-screen Show (4:3)</PresentationFormat>
  <Paragraphs>413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Calibri</vt:lpstr>
      <vt:lpstr>cmsy10</vt:lpstr>
      <vt:lpstr>Myriad Pro</vt:lpstr>
      <vt:lpstr>Symbol</vt:lpstr>
      <vt:lpstr>7_Standarddesign</vt:lpstr>
      <vt:lpstr>Algorithmen und Datenstrukturen</vt:lpstr>
      <vt:lpstr>Danksagung</vt:lpstr>
      <vt:lpstr>Transitive Hülle / Erreichbarkeit</vt:lpstr>
      <vt:lpstr>Naives Verfahren für Erreichbarkeit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Transitive Hülle</vt:lpstr>
      <vt:lpstr>Ein neues Anwendungsproblem</vt:lpstr>
      <vt:lpstr>Minimaler Spannbaum</vt:lpstr>
      <vt:lpstr>Anwendungen in der Praxis</vt:lpstr>
      <vt:lpstr>Minimaler Spannbaum</vt:lpstr>
      <vt:lpstr>Minimaler Spannbaum</vt:lpstr>
      <vt:lpstr>Minimaler Spannbaum</vt:lpstr>
      <vt:lpstr>Minimaler Spannbaum</vt:lpstr>
      <vt:lpstr>Minimaler Spannbaum</vt:lpstr>
      <vt:lpstr>Minimaler Spannbaum</vt:lpstr>
      <vt:lpstr>Minimaler Spannbaum</vt:lpstr>
      <vt:lpstr>Minimaler Spannbaum</vt:lpstr>
      <vt:lpstr>Erinnerung: Union-Find DS</vt:lpstr>
      <vt:lpstr>Minimaler Spannbaum</vt:lpstr>
      <vt:lpstr>MinSpanningTree-Algorithmus</vt:lpstr>
      <vt:lpstr>Kruskal-Algorithmus</vt:lpstr>
      <vt:lpstr>Minimaler Spannbaum</vt:lpstr>
      <vt:lpstr>Minimaler Spannbaum</vt:lpstr>
      <vt:lpstr>Jarnik-Prim Algorithmus</vt:lpstr>
      <vt:lpstr>Jarnik-Prim Algorithmus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2235</cp:revision>
  <cp:lastPrinted>2017-06-22T09:38:33Z</cp:lastPrinted>
  <dcterms:created xsi:type="dcterms:W3CDTF">2010-04-27T12:26:40Z</dcterms:created>
  <dcterms:modified xsi:type="dcterms:W3CDTF">2020-04-30T14:51:20Z</dcterms:modified>
</cp:coreProperties>
</file>