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273" r:id="rId2"/>
    <p:sldId id="466" r:id="rId3"/>
    <p:sldId id="473" r:id="rId4"/>
    <p:sldId id="474" r:id="rId5"/>
    <p:sldId id="475" r:id="rId6"/>
    <p:sldId id="476" r:id="rId7"/>
    <p:sldId id="478" r:id="rId8"/>
    <p:sldId id="479" r:id="rId9"/>
    <p:sldId id="480" r:id="rId10"/>
    <p:sldId id="481" r:id="rId11"/>
    <p:sldId id="500" r:id="rId12"/>
    <p:sldId id="483" r:id="rId13"/>
    <p:sldId id="484" r:id="rId14"/>
    <p:sldId id="644" r:id="rId15"/>
    <p:sldId id="640" r:id="rId16"/>
    <p:sldId id="646" r:id="rId17"/>
    <p:sldId id="485" r:id="rId18"/>
    <p:sldId id="486" r:id="rId19"/>
    <p:sldId id="645" r:id="rId20"/>
    <p:sldId id="592" r:id="rId21"/>
    <p:sldId id="593" r:id="rId22"/>
    <p:sldId id="487" r:id="rId23"/>
    <p:sldId id="488" r:id="rId24"/>
    <p:sldId id="604" r:id="rId25"/>
    <p:sldId id="489" r:id="rId26"/>
    <p:sldId id="492" r:id="rId27"/>
    <p:sldId id="493" r:id="rId28"/>
    <p:sldId id="491" r:id="rId29"/>
    <p:sldId id="494" r:id="rId30"/>
    <p:sldId id="495" r:id="rId31"/>
    <p:sldId id="490" r:id="rId32"/>
    <p:sldId id="594" r:id="rId33"/>
    <p:sldId id="651" r:id="rId3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3398"/>
    <a:srgbClr val="0409FF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02.05.20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02.05.20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4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173415-2B11-8749-B316-ACBB61C6366C}"/>
              </a:ext>
            </a:extLst>
          </p:cNvPr>
          <p:cNvSpPr txBox="1"/>
          <p:nvPr/>
        </p:nvSpPr>
        <p:spPr>
          <a:xfrm>
            <a:off x="2681899" y="2344312"/>
            <a:ext cx="3780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Flüsse in Graphen, Min-Cut-Max-Flow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1931478" y="4662761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0/14</a:t>
            </a:r>
          </a:p>
        </p:txBody>
      </p:sp>
      <p:cxnSp>
        <p:nvCxnSpPr>
          <p:cNvPr id="41" name="Gerade Verbindung 40"/>
          <p:cNvCxnSpPr>
            <a:stCxn id="29" idx="1"/>
            <a:endCxn id="29" idx="3"/>
          </p:cNvCxnSpPr>
          <p:nvPr/>
        </p:nvCxnSpPr>
        <p:spPr>
          <a:xfrm>
            <a:off x="1931478" y="4832038"/>
            <a:ext cx="58221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Beispiel für flusserhöhende Pfade</a:t>
            </a:r>
          </a:p>
        </p:txBody>
      </p:sp>
      <p:sp>
        <p:nvSpPr>
          <p:cNvPr id="5" name="Oval 3"/>
          <p:cNvSpPr/>
          <p:nvPr/>
        </p:nvSpPr>
        <p:spPr>
          <a:xfrm>
            <a:off x="1245678" y="24053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559878" y="34721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245678" y="44627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2693478" y="24053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2693478" y="44627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455478" y="34721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1702878" y="2633936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712278" y="2872061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750378" y="3967436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1702878" y="4691336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084003" y="3929336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045903" y="2833961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749585" y="3661842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121979" y="3661048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331403" y="3100661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598772" y="3661842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1907704" y="232913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611560" y="2797448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007678" y="3056211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969453" y="3361011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474278" y="339593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464878" y="3513411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0/7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03848" y="2789511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0/20</a:t>
            </a: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3242753" y="419444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559878" y="4235723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0/13</a:t>
            </a:r>
          </a:p>
        </p:txBody>
      </p:sp>
      <p:sp>
        <p:nvSpPr>
          <p:cNvPr id="32" name="TextBox 41"/>
          <p:cNvSpPr txBox="1">
            <a:spLocks noChangeArrowheads="1"/>
          </p:cNvSpPr>
          <p:nvPr/>
        </p:nvSpPr>
        <p:spPr bwMode="auto">
          <a:xfrm>
            <a:off x="2453766" y="370391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7/7</a:t>
            </a:r>
          </a:p>
        </p:txBody>
      </p:sp>
      <p:sp>
        <p:nvSpPr>
          <p:cNvPr id="33" name="TextBox 42"/>
          <p:cNvSpPr txBox="1">
            <a:spLocks noChangeArrowheads="1"/>
          </p:cNvSpPr>
          <p:nvPr/>
        </p:nvSpPr>
        <p:spPr bwMode="auto">
          <a:xfrm>
            <a:off x="3203848" y="2594248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7/20</a:t>
            </a:r>
          </a:p>
        </p:txBody>
      </p:sp>
      <p:sp>
        <p:nvSpPr>
          <p:cNvPr id="34" name="TextBox 43"/>
          <p:cNvSpPr txBox="1">
            <a:spLocks noChangeArrowheads="1"/>
          </p:cNvSpPr>
          <p:nvPr/>
        </p:nvSpPr>
        <p:spPr bwMode="auto">
          <a:xfrm>
            <a:off x="1915454" y="4846911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7/14</a:t>
            </a:r>
          </a:p>
        </p:txBody>
      </p:sp>
      <p:sp>
        <p:nvSpPr>
          <p:cNvPr id="35" name="TextBox 44"/>
          <p:cNvSpPr txBox="1">
            <a:spLocks noChangeArrowheads="1"/>
          </p:cNvSpPr>
          <p:nvPr/>
        </p:nvSpPr>
        <p:spPr bwMode="auto">
          <a:xfrm>
            <a:off x="539552" y="441828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7/13</a:t>
            </a:r>
          </a:p>
        </p:txBody>
      </p:sp>
      <p:cxnSp>
        <p:nvCxnSpPr>
          <p:cNvPr id="36" name="Straight Arrow Connector 45"/>
          <p:cNvCxnSpPr>
            <a:stCxn id="6" idx="4"/>
            <a:endCxn id="7" idx="1"/>
          </p:cNvCxnSpPr>
          <p:nvPr/>
        </p:nvCxnSpPr>
        <p:spPr>
          <a:xfrm>
            <a:off x="788478" y="3929336"/>
            <a:ext cx="524155" cy="6003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37" name="Straight Arrow Connector 46"/>
          <p:cNvCxnSpPr>
            <a:stCxn id="7" idx="6"/>
            <a:endCxn id="9" idx="2"/>
          </p:cNvCxnSpPr>
          <p:nvPr/>
        </p:nvCxnSpPr>
        <p:spPr>
          <a:xfrm>
            <a:off x="1702878" y="4691336"/>
            <a:ext cx="990600" cy="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38" name="Straight Arrow Connector 47"/>
          <p:cNvCxnSpPr>
            <a:stCxn id="8" idx="5"/>
            <a:endCxn id="10" idx="0"/>
          </p:cNvCxnSpPr>
          <p:nvPr/>
        </p:nvCxnSpPr>
        <p:spPr>
          <a:xfrm>
            <a:off x="3083723" y="2795581"/>
            <a:ext cx="600355" cy="6765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39" name="Straight Arrow Connector 48"/>
          <p:cNvCxnSpPr>
            <a:stCxn id="9" idx="0"/>
            <a:endCxn id="8" idx="4"/>
          </p:cNvCxnSpPr>
          <p:nvPr/>
        </p:nvCxnSpPr>
        <p:spPr>
          <a:xfrm flipV="1">
            <a:off x="2922078" y="2862536"/>
            <a:ext cx="0" cy="160020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0" name="Gerade Verbindung 39"/>
          <p:cNvCxnSpPr>
            <a:stCxn id="31" idx="1"/>
            <a:endCxn id="31" idx="3"/>
          </p:cNvCxnSpPr>
          <p:nvPr/>
        </p:nvCxnSpPr>
        <p:spPr>
          <a:xfrm>
            <a:off x="559878" y="4405000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>
            <a:stCxn id="27" idx="1"/>
            <a:endCxn id="27" idx="3"/>
          </p:cNvCxnSpPr>
          <p:nvPr/>
        </p:nvCxnSpPr>
        <p:spPr>
          <a:xfrm>
            <a:off x="2464878" y="3682688"/>
            <a:ext cx="48033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stCxn id="28" idx="1"/>
            <a:endCxn id="28" idx="3"/>
          </p:cNvCxnSpPr>
          <p:nvPr/>
        </p:nvCxnSpPr>
        <p:spPr>
          <a:xfrm>
            <a:off x="3203848" y="2958788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75966" y="1414517"/>
            <a:ext cx="304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Flusserhöhender Pfad nur mit </a:t>
            </a:r>
            <a:br>
              <a:rPr lang="de-DE" dirty="0"/>
            </a:br>
            <a:r>
              <a:rPr lang="de-DE" dirty="0"/>
              <a:t>„normalen“ Restkapazitäten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4212075" y="1412776"/>
            <a:ext cx="4751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Flusserhöhender Pfad auch mit Restkapazitäten</a:t>
            </a:r>
            <a:br>
              <a:rPr lang="de-DE" dirty="0"/>
            </a:br>
            <a:r>
              <a:rPr lang="de-DE" dirty="0"/>
              <a:t>in die entgegengesetzte Richtung</a:t>
            </a:r>
          </a:p>
        </p:txBody>
      </p:sp>
      <p:sp>
        <p:nvSpPr>
          <p:cNvPr id="46" name="TextBox 32"/>
          <p:cNvSpPr txBox="1">
            <a:spLocks noChangeArrowheads="1"/>
          </p:cNvSpPr>
          <p:nvPr/>
        </p:nvSpPr>
        <p:spPr bwMode="auto">
          <a:xfrm>
            <a:off x="6307942" y="2348880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0/12</a:t>
            </a:r>
          </a:p>
        </p:txBody>
      </p:sp>
      <p:cxnSp>
        <p:nvCxnSpPr>
          <p:cNvPr id="47" name="Gerade Verbindung 46"/>
          <p:cNvCxnSpPr>
            <a:stCxn id="46" idx="1"/>
            <a:endCxn id="46" idx="3"/>
          </p:cNvCxnSpPr>
          <p:nvPr/>
        </p:nvCxnSpPr>
        <p:spPr>
          <a:xfrm>
            <a:off x="6307942" y="2518157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3"/>
          <p:cNvSpPr/>
          <p:nvPr/>
        </p:nvSpPr>
        <p:spPr>
          <a:xfrm>
            <a:off x="5652974" y="24053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49" name="Oval 4"/>
          <p:cNvSpPr/>
          <p:nvPr/>
        </p:nvSpPr>
        <p:spPr>
          <a:xfrm>
            <a:off x="4967174" y="34721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50" name="Oval 5"/>
          <p:cNvSpPr/>
          <p:nvPr/>
        </p:nvSpPr>
        <p:spPr>
          <a:xfrm>
            <a:off x="5652974" y="44627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51" name="Oval 6"/>
          <p:cNvSpPr/>
          <p:nvPr/>
        </p:nvSpPr>
        <p:spPr>
          <a:xfrm>
            <a:off x="7100774" y="24053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52" name="Oval 7"/>
          <p:cNvSpPr/>
          <p:nvPr/>
        </p:nvSpPr>
        <p:spPr>
          <a:xfrm>
            <a:off x="7100774" y="44627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53" name="Oval 8"/>
          <p:cNvSpPr/>
          <p:nvPr/>
        </p:nvSpPr>
        <p:spPr>
          <a:xfrm>
            <a:off x="7862774" y="34721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54" name="Straight Arrow Connector 9"/>
          <p:cNvCxnSpPr>
            <a:stCxn id="48" idx="6"/>
            <a:endCxn id="51" idx="2"/>
          </p:cNvCxnSpPr>
          <p:nvPr/>
        </p:nvCxnSpPr>
        <p:spPr>
          <a:xfrm>
            <a:off x="6110174" y="2633936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55" name="Straight Arrow Connector 10"/>
          <p:cNvCxnSpPr>
            <a:stCxn id="49" idx="0"/>
            <a:endCxn id="48" idx="3"/>
          </p:cNvCxnSpPr>
          <p:nvPr/>
        </p:nvCxnSpPr>
        <p:spPr>
          <a:xfrm rot="5400000" flipH="1" flipV="1">
            <a:off x="5119574" y="2872061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56" name="Straight Arrow Connector 11"/>
          <p:cNvCxnSpPr>
            <a:stCxn id="49" idx="4"/>
            <a:endCxn id="50" idx="1"/>
          </p:cNvCxnSpPr>
          <p:nvPr/>
        </p:nvCxnSpPr>
        <p:spPr>
          <a:xfrm rot="16200000" flipH="1">
            <a:off x="5157674" y="3967436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7" name="Straight Arrow Connector 12"/>
          <p:cNvCxnSpPr>
            <a:stCxn id="50" idx="6"/>
            <a:endCxn id="52" idx="2"/>
          </p:cNvCxnSpPr>
          <p:nvPr/>
        </p:nvCxnSpPr>
        <p:spPr>
          <a:xfrm>
            <a:off x="6110174" y="4691336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w="med" len="med"/>
            <a:tailEnd type="stealth" w="med" len="med"/>
          </a:ln>
          <a:effectLst/>
        </p:spPr>
      </p:cxnSp>
      <p:cxnSp>
        <p:nvCxnSpPr>
          <p:cNvPr id="58" name="Straight Arrow Connector 13"/>
          <p:cNvCxnSpPr>
            <a:stCxn id="52" idx="7"/>
            <a:endCxn id="53" idx="4"/>
          </p:cNvCxnSpPr>
          <p:nvPr/>
        </p:nvCxnSpPr>
        <p:spPr>
          <a:xfrm rot="5400000" flipH="1" flipV="1">
            <a:off x="7491299" y="3929336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59" name="Straight Arrow Connector 14"/>
          <p:cNvCxnSpPr>
            <a:stCxn id="51" idx="5"/>
            <a:endCxn id="53" idx="0"/>
          </p:cNvCxnSpPr>
          <p:nvPr/>
        </p:nvCxnSpPr>
        <p:spPr>
          <a:xfrm rot="16200000" flipH="1">
            <a:off x="7453199" y="2833961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15"/>
          <p:cNvCxnSpPr/>
          <p:nvPr/>
        </p:nvCxnSpPr>
        <p:spPr>
          <a:xfrm rot="5400000" flipH="1" flipV="1">
            <a:off x="5156881" y="3661842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61" name="Straight Arrow Connector 16"/>
          <p:cNvCxnSpPr>
            <a:stCxn id="52" idx="0"/>
            <a:endCxn id="51" idx="4"/>
          </p:cNvCxnSpPr>
          <p:nvPr/>
        </p:nvCxnSpPr>
        <p:spPr>
          <a:xfrm rot="5400000" flipH="1" flipV="1">
            <a:off x="6529275" y="3661048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2" name="Straight Arrow Connector 17"/>
          <p:cNvCxnSpPr>
            <a:stCxn id="51" idx="3"/>
            <a:endCxn id="50" idx="7"/>
          </p:cNvCxnSpPr>
          <p:nvPr/>
        </p:nvCxnSpPr>
        <p:spPr>
          <a:xfrm rot="5400000">
            <a:off x="5738699" y="3100661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3" name="Straight Arrow Connector 18"/>
          <p:cNvCxnSpPr/>
          <p:nvPr/>
        </p:nvCxnSpPr>
        <p:spPr>
          <a:xfrm rot="5400000" flipH="1" flipV="1">
            <a:off x="5006068" y="3661842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65" name="TextBox 20"/>
          <p:cNvSpPr txBox="1">
            <a:spLocks noChangeArrowheads="1"/>
          </p:cNvSpPr>
          <p:nvPr/>
        </p:nvSpPr>
        <p:spPr bwMode="auto">
          <a:xfrm>
            <a:off x="6295777" y="4692923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7/14</a:t>
            </a:r>
          </a:p>
        </p:txBody>
      </p:sp>
      <p:sp>
        <p:nvSpPr>
          <p:cNvPr id="66" name="TextBox 21"/>
          <p:cNvSpPr txBox="1">
            <a:spLocks noChangeArrowheads="1"/>
          </p:cNvSpPr>
          <p:nvPr/>
        </p:nvSpPr>
        <p:spPr bwMode="auto">
          <a:xfrm>
            <a:off x="4939790" y="4221088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7/13</a:t>
            </a:r>
          </a:p>
        </p:txBody>
      </p:sp>
      <p:sp>
        <p:nvSpPr>
          <p:cNvPr id="67" name="TextBox 22"/>
          <p:cNvSpPr txBox="1">
            <a:spLocks noChangeArrowheads="1"/>
          </p:cNvSpPr>
          <p:nvPr/>
        </p:nvSpPr>
        <p:spPr bwMode="auto">
          <a:xfrm>
            <a:off x="6414974" y="3056211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68" name="TextBox 23"/>
          <p:cNvSpPr txBox="1">
            <a:spLocks noChangeArrowheads="1"/>
          </p:cNvSpPr>
          <p:nvPr/>
        </p:nvSpPr>
        <p:spPr bwMode="auto">
          <a:xfrm>
            <a:off x="5376749" y="3361011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69" name="TextBox 24"/>
          <p:cNvSpPr txBox="1">
            <a:spLocks noChangeArrowheads="1"/>
          </p:cNvSpPr>
          <p:nvPr/>
        </p:nvSpPr>
        <p:spPr bwMode="auto">
          <a:xfrm>
            <a:off x="5881574" y="339593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70" name="TextBox 26"/>
          <p:cNvSpPr txBox="1">
            <a:spLocks noChangeArrowheads="1"/>
          </p:cNvSpPr>
          <p:nvPr/>
        </p:nvSpPr>
        <p:spPr bwMode="auto">
          <a:xfrm>
            <a:off x="6872174" y="3513411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7/7</a:t>
            </a:r>
          </a:p>
        </p:txBody>
      </p:sp>
      <p:sp>
        <p:nvSpPr>
          <p:cNvPr id="71" name="TextBox 27"/>
          <p:cNvSpPr txBox="1">
            <a:spLocks noChangeArrowheads="1"/>
          </p:cNvSpPr>
          <p:nvPr/>
        </p:nvSpPr>
        <p:spPr bwMode="auto">
          <a:xfrm>
            <a:off x="7662957" y="4216843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72" name="TextBox 33"/>
          <p:cNvSpPr txBox="1">
            <a:spLocks noChangeArrowheads="1"/>
          </p:cNvSpPr>
          <p:nvPr/>
        </p:nvSpPr>
        <p:spPr bwMode="auto">
          <a:xfrm>
            <a:off x="7604086" y="2801044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7/20</a:t>
            </a:r>
          </a:p>
        </p:txBody>
      </p:sp>
      <p:sp>
        <p:nvSpPr>
          <p:cNvPr id="73" name="TextBox 34"/>
          <p:cNvSpPr txBox="1">
            <a:spLocks noChangeArrowheads="1"/>
          </p:cNvSpPr>
          <p:nvPr/>
        </p:nvSpPr>
        <p:spPr bwMode="auto">
          <a:xfrm>
            <a:off x="4931654" y="2932802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0/16</a:t>
            </a:r>
          </a:p>
        </p:txBody>
      </p:sp>
      <p:sp>
        <p:nvSpPr>
          <p:cNvPr id="74" name="TextBox 41"/>
          <p:cNvSpPr txBox="1">
            <a:spLocks noChangeArrowheads="1"/>
          </p:cNvSpPr>
          <p:nvPr/>
        </p:nvSpPr>
        <p:spPr bwMode="auto">
          <a:xfrm>
            <a:off x="6861062" y="370391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3/7</a:t>
            </a:r>
          </a:p>
        </p:txBody>
      </p:sp>
      <p:sp>
        <p:nvSpPr>
          <p:cNvPr id="75" name="TextBox 42"/>
          <p:cNvSpPr txBox="1">
            <a:spLocks noChangeArrowheads="1"/>
          </p:cNvSpPr>
          <p:nvPr/>
        </p:nvSpPr>
        <p:spPr bwMode="auto">
          <a:xfrm>
            <a:off x="7655669" y="4416154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76" name="TextBox 43"/>
          <p:cNvSpPr txBox="1">
            <a:spLocks noChangeArrowheads="1"/>
          </p:cNvSpPr>
          <p:nvPr/>
        </p:nvSpPr>
        <p:spPr bwMode="auto">
          <a:xfrm>
            <a:off x="6307942" y="213285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4/12</a:t>
            </a:r>
          </a:p>
        </p:txBody>
      </p:sp>
      <p:sp>
        <p:nvSpPr>
          <p:cNvPr id="77" name="TextBox 44"/>
          <p:cNvSpPr txBox="1">
            <a:spLocks noChangeArrowheads="1"/>
          </p:cNvSpPr>
          <p:nvPr/>
        </p:nvSpPr>
        <p:spPr bwMode="auto">
          <a:xfrm>
            <a:off x="4932040" y="273040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4/16</a:t>
            </a:r>
          </a:p>
        </p:txBody>
      </p:sp>
      <p:cxnSp>
        <p:nvCxnSpPr>
          <p:cNvPr id="78" name="Straight Arrow Connector 45"/>
          <p:cNvCxnSpPr>
            <a:stCxn id="49" idx="0"/>
            <a:endCxn id="48" idx="3"/>
          </p:cNvCxnSpPr>
          <p:nvPr/>
        </p:nvCxnSpPr>
        <p:spPr>
          <a:xfrm flipV="1">
            <a:off x="5195774" y="2795581"/>
            <a:ext cx="524155" cy="6765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9" name="Straight Arrow Connector 46"/>
          <p:cNvCxnSpPr>
            <a:stCxn id="48" idx="6"/>
            <a:endCxn id="51" idx="2"/>
          </p:cNvCxnSpPr>
          <p:nvPr/>
        </p:nvCxnSpPr>
        <p:spPr>
          <a:xfrm>
            <a:off x="6110174" y="2633936"/>
            <a:ext cx="990600" cy="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47"/>
          <p:cNvCxnSpPr>
            <a:stCxn id="52" idx="7"/>
            <a:endCxn id="53" idx="4"/>
          </p:cNvCxnSpPr>
          <p:nvPr/>
        </p:nvCxnSpPr>
        <p:spPr>
          <a:xfrm flipV="1">
            <a:off x="7491019" y="3929336"/>
            <a:ext cx="600355" cy="6003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1" name="Straight Arrow Connector 48"/>
          <p:cNvCxnSpPr>
            <a:stCxn id="51" idx="5"/>
            <a:endCxn id="52" idx="7"/>
          </p:cNvCxnSpPr>
          <p:nvPr/>
        </p:nvCxnSpPr>
        <p:spPr>
          <a:xfrm>
            <a:off x="7491019" y="2795581"/>
            <a:ext cx="0" cy="173411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2" name="Gerade Verbindung 81"/>
          <p:cNvCxnSpPr>
            <a:stCxn id="73" idx="1"/>
            <a:endCxn id="73" idx="3"/>
          </p:cNvCxnSpPr>
          <p:nvPr/>
        </p:nvCxnSpPr>
        <p:spPr>
          <a:xfrm>
            <a:off x="4931654" y="3102079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>
            <a:stCxn id="70" idx="1"/>
            <a:endCxn id="70" idx="3"/>
          </p:cNvCxnSpPr>
          <p:nvPr/>
        </p:nvCxnSpPr>
        <p:spPr>
          <a:xfrm>
            <a:off x="6872174" y="3682688"/>
            <a:ext cx="48033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>
            <a:stCxn id="71" idx="1"/>
            <a:endCxn id="71" idx="3"/>
          </p:cNvCxnSpPr>
          <p:nvPr/>
        </p:nvCxnSpPr>
        <p:spPr>
          <a:xfrm>
            <a:off x="7662957" y="4386120"/>
            <a:ext cx="49244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9826526" y="507107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7383D2-AF9D-3C4C-9758-7CD2C532B9C0}"/>
              </a:ext>
            </a:extLst>
          </p:cNvPr>
          <p:cNvSpPr txBox="1"/>
          <p:nvPr/>
        </p:nvSpPr>
        <p:spPr>
          <a:xfrm>
            <a:off x="1881962" y="5726195"/>
            <a:ext cx="532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Restkapazität ist auch für Pfade entsprechend definiert</a:t>
            </a:r>
          </a:p>
        </p:txBody>
      </p:sp>
    </p:spTree>
    <p:extLst>
      <p:ext uri="{BB962C8B-B14F-4D97-AF65-F5344CB8AC3E}">
        <p14:creationId xmlns:p14="http://schemas.microsoft.com/office/powerpoint/2010/main" val="350049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74" grpId="0"/>
      <p:bldP spid="75" grpId="0"/>
      <p:bldP spid="76" grpId="0"/>
      <p:bldP spid="7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Ford-</a:t>
            </a:r>
            <a:r>
              <a:rPr lang="de-DE" dirty="0" err="1"/>
              <a:t>Fulkerson</a:t>
            </a:r>
            <a:r>
              <a:rPr lang="de-DE" dirty="0"/>
              <a:t>-Algorithmus (Skizze)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421"/>
            <a:ext cx="8435280" cy="4968875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2"/>
                </a:solidFill>
              </a:rPr>
              <a:t>Ford-</a:t>
            </a:r>
            <a:r>
              <a:rPr lang="de-DE" sz="2400" dirty="0" err="1">
                <a:solidFill>
                  <a:schemeClr val="accent2"/>
                </a:solidFill>
              </a:rPr>
              <a:t>Fulkerson</a:t>
            </a:r>
            <a:r>
              <a:rPr lang="de-DE" sz="2400" dirty="0">
                <a:solidFill>
                  <a:schemeClr val="accent2"/>
                </a:solidFill>
              </a:rPr>
              <a:t> 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G, s, t, f</a:t>
            </a:r>
            <a:r>
              <a:rPr lang="de-DE" sz="2400" dirty="0"/>
              <a:t>):</a:t>
            </a:r>
          </a:p>
          <a:p>
            <a:pPr marL="0" indent="0">
              <a:buNone/>
            </a:pPr>
            <a:r>
              <a:rPr lang="de-DE" sz="2400" dirty="0"/>
              <a:t>    </a:t>
            </a:r>
            <a:r>
              <a:rPr lang="de-DE" sz="2400" dirty="0">
                <a:solidFill>
                  <a:srgbClr val="FF0000"/>
                </a:solidFill>
              </a:rPr>
              <a:t>// Sei </a:t>
            </a:r>
            <a:r>
              <a:rPr lang="de-DE" sz="2400" dirty="0">
                <a:solidFill>
                  <a:srgbClr val="3C8C93"/>
                </a:solidFill>
              </a:rPr>
              <a:t>s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Quelle und </a:t>
            </a:r>
            <a:r>
              <a:rPr lang="de-DE" sz="2400" dirty="0">
                <a:solidFill>
                  <a:srgbClr val="3C8C93"/>
                </a:solidFill>
              </a:rPr>
              <a:t>t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Ziel in </a:t>
            </a:r>
            <a:r>
              <a:rPr lang="de-DE" sz="2400" dirty="0">
                <a:solidFill>
                  <a:srgbClr val="3C8C93"/>
                </a:solidFill>
              </a:rPr>
              <a:t>G=(V, E) </a:t>
            </a:r>
            <a:r>
              <a:rPr lang="de-DE" sz="2400" dirty="0">
                <a:solidFill>
                  <a:srgbClr val="FF0000"/>
                </a:solidFill>
              </a:rPr>
              <a:t>mit </a:t>
            </a:r>
            <a:r>
              <a:rPr lang="de-DE" sz="2400" dirty="0">
                <a:solidFill>
                  <a:srgbClr val="3C8C93"/>
                </a:solidFill>
              </a:rPr>
              <a:t>s, t ∈ V</a:t>
            </a:r>
          </a:p>
          <a:p>
            <a:pPr marL="0" indent="0">
              <a:buNone/>
            </a:pPr>
            <a:r>
              <a:rPr lang="de-DE" sz="2400" dirty="0"/>
              <a:t>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v) ∈ E </a:t>
            </a:r>
            <a:r>
              <a:rPr lang="de-DE" sz="2400" dirty="0"/>
              <a:t>do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u,v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0</a:t>
            </a:r>
            <a:endParaRPr lang="de-DE" sz="2400" dirty="0"/>
          </a:p>
          <a:p>
            <a:pPr marL="0" indent="0">
              <a:buNone/>
            </a:pPr>
            <a:r>
              <a:rPr lang="de-DE" sz="2400" dirty="0"/>
              <a:t>    </a:t>
            </a: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400" dirty="0" err="1">
                <a:solidFill>
                  <a:srgbClr val="333398"/>
                </a:solidFill>
              </a:rPr>
              <a:t>flow-augmenting-path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sz="2400" dirty="0"/>
              <a:t>) do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</a:rPr>
              <a:t>       // Betrachtungsreihenfolge der Pfade bleibt offen</a:t>
            </a:r>
          </a:p>
          <a:p>
            <a:pPr marL="0" indent="0">
              <a:buNone/>
            </a:pPr>
            <a:r>
              <a:rPr lang="de-DE" sz="2400" dirty="0"/>
              <a:t>    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∈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 do </a:t>
            </a:r>
          </a:p>
          <a:p>
            <a:pPr marL="0" indent="0">
              <a:buNone/>
            </a:pPr>
            <a:r>
              <a:rPr lang="de-DE" sz="2400" dirty="0"/>
              <a:t>      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33398"/>
                </a:solidFill>
              </a:rPr>
              <a:t>forward-edge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), G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	    </a:t>
            </a:r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+ </a:t>
            </a:r>
            <a:r>
              <a:rPr lang="de-DE" sz="2400" dirty="0">
                <a:solidFill>
                  <a:srgbClr val="333398"/>
                </a:solidFill>
              </a:rPr>
              <a:t>rest-</a:t>
            </a:r>
            <a:r>
              <a:rPr lang="de-DE" sz="2400" dirty="0" err="1">
                <a:solidFill>
                  <a:srgbClr val="333398"/>
                </a:solidFill>
              </a:rPr>
              <a:t>capacity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) </a:t>
            </a:r>
            <a:br>
              <a:rPr lang="de-DE" sz="2400" dirty="0"/>
            </a:br>
            <a:r>
              <a:rPr lang="de-DE" sz="2400" dirty="0"/>
              <a:t>	    </a:t>
            </a:r>
            <a:r>
              <a:rPr lang="de-DE" sz="2400" dirty="0" err="1"/>
              <a:t>else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- </a:t>
            </a:r>
            <a:r>
              <a:rPr lang="de-DE" sz="2400" dirty="0">
                <a:solidFill>
                  <a:srgbClr val="333398"/>
                </a:solidFill>
              </a:rPr>
              <a:t>rest-</a:t>
            </a:r>
            <a:r>
              <a:rPr lang="de-DE" sz="2400" dirty="0" err="1">
                <a:solidFill>
                  <a:srgbClr val="333398"/>
                </a:solidFill>
              </a:rPr>
              <a:t>capacity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)</a:t>
            </a:r>
            <a:r>
              <a:rPr lang="de-DE" sz="2400" dirty="0">
                <a:solidFill>
                  <a:srgbClr val="3C8C93"/>
                </a:solidFill>
              </a:rPr>
              <a:t>    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>
                <a:solidFill>
                  <a:srgbClr val="3C8C93"/>
                </a:solidFill>
              </a:rPr>
              <a:t>    </a:t>
            </a:r>
            <a:r>
              <a:rPr lang="de-DE" sz="2400" dirty="0" err="1"/>
              <a:t>return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f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(s, t)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520280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Ford, L. R.; </a:t>
            </a:r>
            <a:r>
              <a:rPr lang="de-DE" sz="1200" dirty="0" err="1">
                <a:solidFill>
                  <a:srgbClr val="0000FF"/>
                </a:solidFill>
              </a:rPr>
              <a:t>Fulkerson</a:t>
            </a:r>
            <a:r>
              <a:rPr lang="de-DE" sz="1200" dirty="0">
                <a:solidFill>
                  <a:srgbClr val="0000FF"/>
                </a:solidFill>
              </a:rPr>
              <a:t>, D. R. "Maximal </a:t>
            </a:r>
            <a:r>
              <a:rPr lang="de-DE" sz="1200" dirty="0" err="1">
                <a:solidFill>
                  <a:srgbClr val="0000FF"/>
                </a:solidFill>
              </a:rPr>
              <a:t>flow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through</a:t>
            </a:r>
            <a:r>
              <a:rPr lang="de-DE" sz="1200" dirty="0">
                <a:solidFill>
                  <a:srgbClr val="0000FF"/>
                </a:solidFill>
              </a:rPr>
              <a:t> a </a:t>
            </a:r>
            <a:r>
              <a:rPr lang="de-DE" sz="1200" dirty="0" err="1">
                <a:solidFill>
                  <a:srgbClr val="0000FF"/>
                </a:solidFill>
              </a:rPr>
              <a:t>network</a:t>
            </a:r>
            <a:r>
              <a:rPr lang="de-DE" sz="1200" dirty="0">
                <a:solidFill>
                  <a:srgbClr val="0000FF"/>
                </a:solidFill>
              </a:rPr>
              <a:t>". </a:t>
            </a:r>
            <a:r>
              <a:rPr lang="de-DE" sz="1200" dirty="0" err="1">
                <a:solidFill>
                  <a:srgbClr val="0000FF"/>
                </a:solidFill>
              </a:rPr>
              <a:t>Canadian</a:t>
            </a:r>
            <a:r>
              <a:rPr lang="de-DE" sz="1200" dirty="0">
                <a:solidFill>
                  <a:srgbClr val="0000FF"/>
                </a:solidFill>
              </a:rPr>
              <a:t> Journal of </a:t>
            </a:r>
            <a:r>
              <a:rPr lang="de-DE" sz="1200" dirty="0" err="1">
                <a:solidFill>
                  <a:srgbClr val="0000FF"/>
                </a:solidFill>
              </a:rPr>
              <a:t>Mathematics</a:t>
            </a:r>
            <a:r>
              <a:rPr lang="de-DE" sz="1200" dirty="0">
                <a:solidFill>
                  <a:srgbClr val="0000FF"/>
                </a:solidFill>
              </a:rPr>
              <a:t> 8: 399. </a:t>
            </a:r>
            <a:r>
              <a:rPr lang="de-DE" sz="1200" b="1" dirty="0">
                <a:solidFill>
                  <a:srgbClr val="FF0000"/>
                </a:solidFill>
              </a:rPr>
              <a:t>1956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296C0C69-E59E-E34D-8921-40554A0FD41B}"/>
              </a:ext>
            </a:extLst>
          </p:cNvPr>
          <p:cNvSpPr/>
          <p:nvPr/>
        </p:nvSpPr>
        <p:spPr>
          <a:xfrm>
            <a:off x="5868144" y="3284984"/>
            <a:ext cx="3888432" cy="1008112"/>
          </a:xfrm>
          <a:prstGeom prst="cloudCallout">
            <a:avLst>
              <a:gd name="adj1" fmla="val -56005"/>
              <a:gd name="adj2" fmla="val -639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Nichtdeterministischer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Algorithmus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05E009-6D38-2440-A258-709AC27DE66F}"/>
              </a:ext>
            </a:extLst>
          </p:cNvPr>
          <p:cNvSpPr/>
          <p:nvPr/>
        </p:nvSpPr>
        <p:spPr>
          <a:xfrm>
            <a:off x="457200" y="54565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dirty="0" err="1"/>
              <a:t>function</a:t>
            </a:r>
            <a:r>
              <a:rPr lang="de-DE" sz="2400" dirty="0">
                <a:solidFill>
                  <a:srgbClr val="333398"/>
                </a:solidFill>
              </a:rPr>
              <a:t> </a:t>
            </a:r>
            <a:r>
              <a:rPr lang="de-DE" sz="2400" dirty="0" err="1">
                <a:solidFill>
                  <a:srgbClr val="333398"/>
                </a:solidFill>
              </a:rPr>
              <a:t>forward-edge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v), (V, E)</a:t>
            </a:r>
            <a:r>
              <a:rPr lang="de-DE" sz="2400" dirty="0"/>
              <a:t>)</a:t>
            </a:r>
          </a:p>
          <a:p>
            <a:pPr lvl="1"/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 err="1"/>
              <a:t>return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v) ∈ E</a:t>
            </a:r>
          </a:p>
        </p:txBody>
      </p:sp>
    </p:spTree>
    <p:extLst>
      <p:ext uri="{BB962C8B-B14F-4D97-AF65-F5344CB8AC3E}">
        <p14:creationId xmlns:p14="http://schemas.microsoft.com/office/powerpoint/2010/main" val="372153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</a:t>
            </a:r>
            <a:r>
              <a:rPr lang="en-US" dirty="0"/>
              <a:t> – </a:t>
            </a:r>
            <a:r>
              <a:rPr lang="en-US" dirty="0" err="1"/>
              <a:t>Beispieldurchlauf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89140" y="2276872"/>
            <a:ext cx="3600400" cy="2847119"/>
          </a:xfrm>
        </p:spPr>
        <p:txBody>
          <a:bodyPr/>
          <a:lstStyle/>
          <a:p>
            <a:r>
              <a:rPr lang="de-DE" dirty="0"/>
              <a:t>Wähle flusserhöhenden Pfad, z.B. s, c, d, t</a:t>
            </a:r>
          </a:p>
          <a:p>
            <a:endParaRPr lang="de-DE" dirty="0"/>
          </a:p>
          <a:p>
            <a:r>
              <a:rPr lang="de-DE" dirty="0"/>
              <a:t>Restkapazität dieses Pfades ist 4</a:t>
            </a:r>
          </a:p>
        </p:txBody>
      </p:sp>
      <p:sp>
        <p:nvSpPr>
          <p:cNvPr id="6" name="Oval 3"/>
          <p:cNvSpPr/>
          <p:nvPr/>
        </p:nvSpPr>
        <p:spPr>
          <a:xfrm>
            <a:off x="1513384" y="25407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7" name="Oval 4"/>
          <p:cNvSpPr/>
          <p:nvPr/>
        </p:nvSpPr>
        <p:spPr>
          <a:xfrm>
            <a:off x="827584" y="36075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8" name="Oval 5"/>
          <p:cNvSpPr/>
          <p:nvPr/>
        </p:nvSpPr>
        <p:spPr>
          <a:xfrm>
            <a:off x="1513384" y="45981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9" name="Oval 6"/>
          <p:cNvSpPr/>
          <p:nvPr/>
        </p:nvSpPr>
        <p:spPr>
          <a:xfrm>
            <a:off x="2961184" y="25407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10" name="Oval 7"/>
          <p:cNvSpPr/>
          <p:nvPr/>
        </p:nvSpPr>
        <p:spPr>
          <a:xfrm>
            <a:off x="2961184" y="45981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1" name="Oval 8"/>
          <p:cNvSpPr/>
          <p:nvPr/>
        </p:nvSpPr>
        <p:spPr>
          <a:xfrm>
            <a:off x="3723184" y="36075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2" name="Straight Arrow Connector 9"/>
          <p:cNvCxnSpPr>
            <a:stCxn id="6" idx="6"/>
            <a:endCxn id="9" idx="2"/>
          </p:cNvCxnSpPr>
          <p:nvPr/>
        </p:nvCxnSpPr>
        <p:spPr>
          <a:xfrm>
            <a:off x="1970584" y="2769364"/>
            <a:ext cx="9906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0"/>
          <p:cNvCxnSpPr>
            <a:stCxn id="7" idx="0"/>
            <a:endCxn id="6" idx="3"/>
          </p:cNvCxnSpPr>
          <p:nvPr/>
        </p:nvCxnSpPr>
        <p:spPr>
          <a:xfrm rot="5400000" flipH="1" flipV="1">
            <a:off x="979984" y="3007489"/>
            <a:ext cx="676275" cy="5238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1"/>
          <p:cNvCxnSpPr>
            <a:stCxn id="7" idx="4"/>
            <a:endCxn id="8" idx="1"/>
          </p:cNvCxnSpPr>
          <p:nvPr/>
        </p:nvCxnSpPr>
        <p:spPr>
          <a:xfrm rot="16200000" flipH="1">
            <a:off x="1018084" y="4102864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12"/>
          <p:cNvCxnSpPr>
            <a:stCxn id="8" idx="6"/>
            <a:endCxn id="10" idx="2"/>
          </p:cNvCxnSpPr>
          <p:nvPr/>
        </p:nvCxnSpPr>
        <p:spPr>
          <a:xfrm>
            <a:off x="1970584" y="4826764"/>
            <a:ext cx="990600" cy="1587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13"/>
          <p:cNvCxnSpPr>
            <a:stCxn id="10" idx="7"/>
            <a:endCxn id="11" idx="4"/>
          </p:cNvCxnSpPr>
          <p:nvPr/>
        </p:nvCxnSpPr>
        <p:spPr>
          <a:xfrm rot="5400000" flipH="1" flipV="1">
            <a:off x="3351709" y="4064764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7" name="Straight Arrow Connector 14"/>
          <p:cNvCxnSpPr>
            <a:stCxn id="9" idx="5"/>
            <a:endCxn id="11" idx="0"/>
          </p:cNvCxnSpPr>
          <p:nvPr/>
        </p:nvCxnSpPr>
        <p:spPr>
          <a:xfrm rot="16200000" flipH="1">
            <a:off x="3313609" y="2969389"/>
            <a:ext cx="676275" cy="6000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8" name="Straight Arrow Connector 15"/>
          <p:cNvCxnSpPr/>
          <p:nvPr/>
        </p:nvCxnSpPr>
        <p:spPr>
          <a:xfrm rot="5400000" flipH="1" flipV="1">
            <a:off x="1017291" y="3797270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9" name="Straight Arrow Connector 16"/>
          <p:cNvCxnSpPr>
            <a:stCxn id="10" idx="0"/>
            <a:endCxn id="9" idx="4"/>
          </p:cNvCxnSpPr>
          <p:nvPr/>
        </p:nvCxnSpPr>
        <p:spPr>
          <a:xfrm rot="5400000" flipH="1" flipV="1">
            <a:off x="2389685" y="3796476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7"/>
          <p:cNvCxnSpPr>
            <a:stCxn id="9" idx="3"/>
            <a:endCxn id="8" idx="7"/>
          </p:cNvCxnSpPr>
          <p:nvPr/>
        </p:nvCxnSpPr>
        <p:spPr>
          <a:xfrm rot="5400000">
            <a:off x="1599109" y="3236089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1" name="Straight Arrow Connector 18"/>
          <p:cNvCxnSpPr/>
          <p:nvPr/>
        </p:nvCxnSpPr>
        <p:spPr>
          <a:xfrm rot="5400000" flipH="1" flipV="1">
            <a:off x="866478" y="3797270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3" name="TextBox 20"/>
          <p:cNvSpPr txBox="1">
            <a:spLocks noChangeArrowheads="1"/>
          </p:cNvSpPr>
          <p:nvPr/>
        </p:nvSpPr>
        <p:spPr bwMode="auto">
          <a:xfrm>
            <a:off x="2122984" y="2464564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0/12</a:t>
            </a:r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827584" y="293287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0/16</a:t>
            </a:r>
          </a:p>
        </p:txBody>
      </p:sp>
      <p:sp>
        <p:nvSpPr>
          <p:cNvPr id="25" name="TextBox 22"/>
          <p:cNvSpPr txBox="1">
            <a:spLocks noChangeArrowheads="1"/>
          </p:cNvSpPr>
          <p:nvPr/>
        </p:nvSpPr>
        <p:spPr bwMode="auto">
          <a:xfrm>
            <a:off x="2275384" y="3191639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6" name="TextBox 23"/>
          <p:cNvSpPr txBox="1">
            <a:spLocks noChangeArrowheads="1"/>
          </p:cNvSpPr>
          <p:nvPr/>
        </p:nvSpPr>
        <p:spPr bwMode="auto">
          <a:xfrm>
            <a:off x="1237159" y="3496439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7" name="TextBox 24"/>
          <p:cNvSpPr txBox="1">
            <a:spLocks noChangeArrowheads="1"/>
          </p:cNvSpPr>
          <p:nvPr/>
        </p:nvSpPr>
        <p:spPr bwMode="auto">
          <a:xfrm>
            <a:off x="1741984" y="3531364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8" name="TextBox 25"/>
          <p:cNvSpPr txBox="1">
            <a:spLocks noChangeArrowheads="1"/>
          </p:cNvSpPr>
          <p:nvPr/>
        </p:nvSpPr>
        <p:spPr bwMode="auto">
          <a:xfrm>
            <a:off x="2199184" y="4761676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0/14</a:t>
            </a:r>
          </a:p>
        </p:txBody>
      </p:sp>
      <p:sp>
        <p:nvSpPr>
          <p:cNvPr id="29" name="TextBox 26"/>
          <p:cNvSpPr txBox="1">
            <a:spLocks noChangeArrowheads="1"/>
          </p:cNvSpPr>
          <p:nvPr/>
        </p:nvSpPr>
        <p:spPr bwMode="auto">
          <a:xfrm>
            <a:off x="2732584" y="3648839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0/7</a:t>
            </a:r>
          </a:p>
        </p:txBody>
      </p:sp>
      <p:sp>
        <p:nvSpPr>
          <p:cNvPr id="30" name="TextBox 27"/>
          <p:cNvSpPr txBox="1">
            <a:spLocks noChangeArrowheads="1"/>
          </p:cNvSpPr>
          <p:nvPr/>
        </p:nvSpPr>
        <p:spPr bwMode="auto">
          <a:xfrm>
            <a:off x="3494584" y="285667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0/20</a:t>
            </a:r>
          </a:p>
        </p:txBody>
      </p:sp>
      <p:sp>
        <p:nvSpPr>
          <p:cNvPr id="31" name="TextBox 28"/>
          <p:cNvSpPr txBox="1">
            <a:spLocks noChangeArrowheads="1"/>
          </p:cNvSpPr>
          <p:nvPr/>
        </p:nvSpPr>
        <p:spPr bwMode="auto">
          <a:xfrm>
            <a:off x="3510459" y="4293364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32" name="TextBox 29"/>
          <p:cNvSpPr txBox="1">
            <a:spLocks noChangeArrowheads="1"/>
          </p:cNvSpPr>
          <p:nvPr/>
        </p:nvSpPr>
        <p:spPr bwMode="auto">
          <a:xfrm>
            <a:off x="827584" y="4334639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0/13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199184" y="4939476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4/14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510459" y="4482276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27584" y="4523551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4/13</a:t>
            </a:r>
          </a:p>
        </p:txBody>
      </p:sp>
      <p:cxnSp>
        <p:nvCxnSpPr>
          <p:cNvPr id="37" name="Gerade Verbindung 36"/>
          <p:cNvCxnSpPr>
            <a:stCxn id="32" idx="1"/>
            <a:endCxn id="32" idx="3"/>
          </p:cNvCxnSpPr>
          <p:nvPr/>
        </p:nvCxnSpPr>
        <p:spPr>
          <a:xfrm>
            <a:off x="827584" y="4503916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>
            <a:stCxn id="28" idx="1"/>
            <a:endCxn id="28" idx="3"/>
          </p:cNvCxnSpPr>
          <p:nvPr/>
        </p:nvCxnSpPr>
        <p:spPr>
          <a:xfrm>
            <a:off x="2199184" y="4930953"/>
            <a:ext cx="58221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>
            <a:stCxn id="31" idx="1"/>
            <a:endCxn id="31" idx="3"/>
          </p:cNvCxnSpPr>
          <p:nvPr/>
        </p:nvCxnSpPr>
        <p:spPr>
          <a:xfrm>
            <a:off x="3510459" y="4462641"/>
            <a:ext cx="49244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>
            <a:off x="395536" y="1196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800" dirty="0" err="1">
                <a:solidFill>
                  <a:srgbClr val="333398"/>
                </a:solidFill>
              </a:rPr>
              <a:t>flow-augmenting-path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(p)</a:t>
            </a:r>
            <a:r>
              <a:rPr lang="de-DE" sz="2800" dirty="0"/>
              <a:t> do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de-DE" sz="2800" dirty="0"/>
              <a:t>Erhöhe Fluss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rgbClr val="3C8C93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r>
              <a:rPr lang="de-DE" sz="2800" dirty="0"/>
              <a:t> um Restkapazität von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9858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</a:t>
            </a:r>
            <a:r>
              <a:rPr lang="en-US" dirty="0"/>
              <a:t> – </a:t>
            </a:r>
            <a:r>
              <a:rPr lang="en-US" dirty="0" err="1"/>
              <a:t>Beispieldurchlauf</a:t>
            </a:r>
            <a:endParaRPr lang="de-DE" dirty="0"/>
          </a:p>
        </p:txBody>
      </p:sp>
      <p:sp>
        <p:nvSpPr>
          <p:cNvPr id="5" name="Oval 3"/>
          <p:cNvSpPr/>
          <p:nvPr/>
        </p:nvSpPr>
        <p:spPr>
          <a:xfrm>
            <a:off x="1445568" y="2761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759768" y="38279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445568" y="48185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2893368" y="2761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2893368" y="48185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655368" y="38279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1902768" y="2989784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912168" y="3227909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950268" y="4323284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1902768" y="5047184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283893" y="4285184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245793" y="3189809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949475" y="4017690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321869" y="4016896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531293" y="3456509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798662" y="4017690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055168" y="2684984"/>
            <a:ext cx="584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759768" y="3153296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207568" y="3412059"/>
            <a:ext cx="469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169343" y="3716859"/>
            <a:ext cx="4796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674168" y="3751784"/>
            <a:ext cx="584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64768" y="3869259"/>
            <a:ext cx="469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0/7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426768" y="3077096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0/20</a:t>
            </a: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2131368" y="5018609"/>
            <a:ext cx="584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4/14</a:t>
            </a: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3442643" y="4550296"/>
            <a:ext cx="4796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759768" y="4591571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4/13</a:t>
            </a:r>
          </a:p>
        </p:txBody>
      </p:sp>
      <p:cxnSp>
        <p:nvCxnSpPr>
          <p:cNvPr id="32" name="Straight Arrow Connector 35"/>
          <p:cNvCxnSpPr>
            <a:stCxn id="5" idx="6"/>
            <a:endCxn id="8" idx="2"/>
          </p:cNvCxnSpPr>
          <p:nvPr/>
        </p:nvCxnSpPr>
        <p:spPr>
          <a:xfrm>
            <a:off x="1902768" y="2989784"/>
            <a:ext cx="990600" cy="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3" name="Straight Arrow Connector 36"/>
          <p:cNvCxnSpPr>
            <a:stCxn id="6" idx="0"/>
            <a:endCxn id="5" idx="3"/>
          </p:cNvCxnSpPr>
          <p:nvPr/>
        </p:nvCxnSpPr>
        <p:spPr>
          <a:xfrm flipV="1">
            <a:off x="988368" y="3151429"/>
            <a:ext cx="524155" cy="6765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4" name="Straight Arrow Connector 37"/>
          <p:cNvCxnSpPr>
            <a:stCxn id="8" idx="5"/>
            <a:endCxn id="10" idx="0"/>
          </p:cNvCxnSpPr>
          <p:nvPr/>
        </p:nvCxnSpPr>
        <p:spPr>
          <a:xfrm>
            <a:off x="3283613" y="3151429"/>
            <a:ext cx="600355" cy="6765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35" name="TextBox 38"/>
          <p:cNvSpPr txBox="1">
            <a:spLocks noChangeArrowheads="1"/>
          </p:cNvSpPr>
          <p:nvPr/>
        </p:nvSpPr>
        <p:spPr bwMode="auto">
          <a:xfrm>
            <a:off x="1978968" y="2492896"/>
            <a:ext cx="696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36" name="TextBox 39"/>
          <p:cNvSpPr txBox="1">
            <a:spLocks noChangeArrowheads="1"/>
          </p:cNvSpPr>
          <p:nvPr/>
        </p:nvSpPr>
        <p:spPr bwMode="auto">
          <a:xfrm>
            <a:off x="683568" y="2962796"/>
            <a:ext cx="696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3350568" y="2886596"/>
            <a:ext cx="696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12/20</a:t>
            </a:r>
          </a:p>
        </p:txBody>
      </p:sp>
      <p:cxnSp>
        <p:nvCxnSpPr>
          <p:cNvPr id="38" name="Gerade Verbindung 37"/>
          <p:cNvCxnSpPr>
            <a:stCxn id="23" idx="1"/>
            <a:endCxn id="23" idx="3"/>
          </p:cNvCxnSpPr>
          <p:nvPr/>
        </p:nvCxnSpPr>
        <p:spPr>
          <a:xfrm>
            <a:off x="759768" y="3322365"/>
            <a:ext cx="584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>
            <a:stCxn id="22" idx="1"/>
            <a:endCxn id="22" idx="3"/>
          </p:cNvCxnSpPr>
          <p:nvPr/>
        </p:nvCxnSpPr>
        <p:spPr>
          <a:xfrm>
            <a:off x="2055168" y="2854053"/>
            <a:ext cx="584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>
            <a:stCxn id="28" idx="1"/>
            <a:endCxn id="28" idx="3"/>
          </p:cNvCxnSpPr>
          <p:nvPr/>
        </p:nvCxnSpPr>
        <p:spPr>
          <a:xfrm>
            <a:off x="3426768" y="3246165"/>
            <a:ext cx="584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nhaltsplatzhalter 2"/>
          <p:cNvSpPr>
            <a:spLocks noGrp="1"/>
          </p:cNvSpPr>
          <p:nvPr>
            <p:ph idx="1"/>
          </p:nvPr>
        </p:nvSpPr>
        <p:spPr>
          <a:xfrm>
            <a:off x="4321324" y="2497292"/>
            <a:ext cx="3600400" cy="2847119"/>
          </a:xfrm>
        </p:spPr>
        <p:txBody>
          <a:bodyPr/>
          <a:lstStyle/>
          <a:p>
            <a:r>
              <a:rPr lang="de-DE" dirty="0"/>
              <a:t>Wähle anderen zunehmenden Pfad, z.B. s, a, b, t</a:t>
            </a:r>
          </a:p>
          <a:p>
            <a:endParaRPr lang="de-DE" dirty="0"/>
          </a:p>
          <a:p>
            <a:r>
              <a:rPr lang="de-DE" dirty="0"/>
              <a:t>Restkapazität dieses Pfades ist 12</a:t>
            </a:r>
          </a:p>
        </p:txBody>
      </p:sp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>
            <a:off x="395536" y="1196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800" dirty="0" err="1">
                <a:solidFill>
                  <a:srgbClr val="333398"/>
                </a:solidFill>
              </a:rPr>
              <a:t>flow-augmenting-path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(p)</a:t>
            </a:r>
            <a:r>
              <a:rPr lang="de-DE" sz="2800" dirty="0"/>
              <a:t> do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de-DE" sz="2800" dirty="0"/>
              <a:t>Erhöhe Fluss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rgbClr val="3C8C93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r>
              <a:rPr lang="de-DE" sz="2800" dirty="0"/>
              <a:t> um Restkapazität von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endParaRPr lang="de-DE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39001F-3E55-404C-BD9A-AA06507E713F}"/>
              </a:ext>
            </a:extLst>
          </p:cNvPr>
          <p:cNvSpPr/>
          <p:nvPr/>
        </p:nvSpPr>
        <p:spPr>
          <a:xfrm>
            <a:off x="1763688" y="5690121"/>
            <a:ext cx="5803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800" dirty="0">
                <a:solidFill>
                  <a:srgbClr val="FF0000"/>
                </a:solidFill>
              </a:rPr>
              <a:t>Pfadbestimmung</a:t>
            </a:r>
            <a:r>
              <a:rPr lang="de-DE" sz="2800" dirty="0"/>
              <a:t> z.B. mit Tiefensuche</a:t>
            </a:r>
          </a:p>
        </p:txBody>
      </p:sp>
    </p:spTree>
    <p:extLst>
      <p:ext uri="{BB962C8B-B14F-4D97-AF65-F5344CB8AC3E}">
        <p14:creationId xmlns:p14="http://schemas.microsoft.com/office/powerpoint/2010/main" val="191343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Ford-</a:t>
            </a:r>
            <a:r>
              <a:rPr lang="de-DE" dirty="0" err="1"/>
              <a:t>Fulkerson</a:t>
            </a:r>
            <a:r>
              <a:rPr lang="de-DE" dirty="0"/>
              <a:t>-Algorithmus mit DFS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75285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2"/>
                </a:solidFill>
              </a:rPr>
              <a:t>Ford-</a:t>
            </a:r>
            <a:r>
              <a:rPr lang="de-DE" sz="2400" dirty="0" err="1">
                <a:solidFill>
                  <a:schemeClr val="accent2"/>
                </a:solidFill>
              </a:rPr>
              <a:t>Fulkerson</a:t>
            </a:r>
            <a:r>
              <a:rPr lang="de-DE" sz="2400" dirty="0">
                <a:solidFill>
                  <a:schemeClr val="accent2"/>
                </a:solidFill>
              </a:rPr>
              <a:t> 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G, s, t, f</a:t>
            </a:r>
            <a:r>
              <a:rPr lang="de-DE" sz="2400" dirty="0"/>
              <a:t>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</a:t>
            </a:r>
            <a:r>
              <a:rPr lang="de-DE" sz="2400" dirty="0">
                <a:solidFill>
                  <a:srgbClr val="FF0000"/>
                </a:solidFill>
              </a:rPr>
              <a:t>// Sei </a:t>
            </a:r>
            <a:r>
              <a:rPr lang="de-DE" sz="2400" dirty="0">
                <a:solidFill>
                  <a:srgbClr val="3C8C93"/>
                </a:solidFill>
              </a:rPr>
              <a:t>s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Quelle und </a:t>
            </a:r>
            <a:r>
              <a:rPr lang="de-DE" sz="2400" dirty="0">
                <a:solidFill>
                  <a:srgbClr val="3C8C93"/>
                </a:solidFill>
              </a:rPr>
              <a:t>t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Ziel in </a:t>
            </a:r>
            <a:r>
              <a:rPr lang="de-DE" sz="2400" dirty="0">
                <a:solidFill>
                  <a:srgbClr val="3C8C93"/>
                </a:solidFill>
              </a:rPr>
              <a:t>G=(V, E) </a:t>
            </a:r>
            <a:r>
              <a:rPr lang="de-DE" sz="2400" dirty="0">
                <a:solidFill>
                  <a:srgbClr val="FF0000"/>
                </a:solidFill>
              </a:rPr>
              <a:t>mit </a:t>
            </a:r>
            <a:r>
              <a:rPr lang="de-DE" sz="2400" dirty="0" err="1">
                <a:solidFill>
                  <a:srgbClr val="3C8C93"/>
                </a:solidFill>
              </a:rPr>
              <a:t>s,t∈V</a:t>
            </a:r>
            <a:endParaRPr lang="de-DE" sz="2400" dirty="0">
              <a:solidFill>
                <a:srgbClr val="3C8C93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rgbClr val="FF0000"/>
                </a:solidFill>
              </a:rPr>
              <a:t>    //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400" dirty="0">
                <a:solidFill>
                  <a:srgbClr val="FF0000"/>
                </a:solidFill>
              </a:rPr>
              <a:t>wird modifiziert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(V, E) := 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v) ∈ E </a:t>
            </a:r>
            <a:r>
              <a:rPr lang="de-DE" sz="2400" dirty="0"/>
              <a:t>do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u,v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0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</a:t>
            </a: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do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  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p := </a:t>
            </a:r>
            <a:r>
              <a:rPr lang="de-DE" sz="2400" dirty="0">
                <a:solidFill>
                  <a:srgbClr val="333398"/>
                </a:solidFill>
              </a:rPr>
              <a:t>FF-DFS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G, s</a:t>
            </a:r>
            <a:r>
              <a:rPr lang="de-DE" sz="2400" dirty="0"/>
              <a:t>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       </a:t>
            </a:r>
            <a:r>
              <a:rPr lang="de-DE" sz="2400" dirty="0" err="1"/>
              <a:t>if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p = ⊥ </a:t>
            </a:r>
            <a:r>
              <a:rPr lang="de-DE" sz="2400" dirty="0" err="1"/>
              <a:t>then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 err="1"/>
              <a:t>return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f(s , t)</a:t>
            </a:r>
            <a:endParaRPr lang="de-DE" sz="24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   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∈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 do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400" dirty="0"/>
              <a:t>             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33398"/>
                </a:solidFill>
              </a:rPr>
              <a:t>forward-edge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), G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	    </a:t>
            </a:r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+ </a:t>
            </a:r>
            <a:r>
              <a:rPr lang="de-DE" sz="2400" dirty="0">
                <a:solidFill>
                  <a:srgbClr val="333398"/>
                </a:solidFill>
              </a:rPr>
              <a:t>rest-</a:t>
            </a:r>
            <a:r>
              <a:rPr lang="de-DE" sz="2400" dirty="0" err="1">
                <a:solidFill>
                  <a:srgbClr val="333398"/>
                </a:solidFill>
              </a:rPr>
              <a:t>capacity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) </a:t>
            </a:r>
            <a:br>
              <a:rPr lang="de-DE" sz="2400" dirty="0"/>
            </a:br>
            <a:r>
              <a:rPr lang="de-DE" sz="2400" dirty="0"/>
              <a:t>	    </a:t>
            </a:r>
            <a:r>
              <a:rPr lang="de-DE" sz="2400" dirty="0" err="1"/>
              <a:t>else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:=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v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– </a:t>
            </a:r>
            <a:r>
              <a:rPr lang="de-DE" sz="2400" dirty="0">
                <a:solidFill>
                  <a:srgbClr val="333398"/>
                </a:solidFill>
              </a:rPr>
              <a:t>rest-</a:t>
            </a:r>
            <a:r>
              <a:rPr lang="de-DE" sz="2400" dirty="0" err="1">
                <a:solidFill>
                  <a:srgbClr val="333398"/>
                </a:solidFill>
              </a:rPr>
              <a:t>capacity</a:t>
            </a:r>
            <a:r>
              <a:rPr lang="de-DE" sz="2400" dirty="0"/>
              <a:t>(</a:t>
            </a:r>
            <a:r>
              <a:rPr lang="de-DE" sz="2400" dirty="0">
                <a:solidFill>
                  <a:srgbClr val="3C8C93"/>
                </a:solidFill>
              </a:rPr>
              <a:t>p</a:t>
            </a:r>
            <a:r>
              <a:rPr lang="de-DE" sz="2400" dirty="0"/>
              <a:t>)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520280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Ford, L. R.; </a:t>
            </a:r>
            <a:r>
              <a:rPr lang="de-DE" sz="1200" dirty="0" err="1">
                <a:solidFill>
                  <a:srgbClr val="0000FF"/>
                </a:solidFill>
              </a:rPr>
              <a:t>Fulkerson</a:t>
            </a:r>
            <a:r>
              <a:rPr lang="de-DE" sz="1200" dirty="0">
                <a:solidFill>
                  <a:srgbClr val="0000FF"/>
                </a:solidFill>
              </a:rPr>
              <a:t>, D. R. "Maximal </a:t>
            </a:r>
            <a:r>
              <a:rPr lang="de-DE" sz="1200" dirty="0" err="1">
                <a:solidFill>
                  <a:srgbClr val="0000FF"/>
                </a:solidFill>
              </a:rPr>
              <a:t>flow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through</a:t>
            </a:r>
            <a:r>
              <a:rPr lang="de-DE" sz="1200" dirty="0">
                <a:solidFill>
                  <a:srgbClr val="0000FF"/>
                </a:solidFill>
              </a:rPr>
              <a:t> a </a:t>
            </a:r>
            <a:r>
              <a:rPr lang="de-DE" sz="1200" dirty="0" err="1">
                <a:solidFill>
                  <a:srgbClr val="0000FF"/>
                </a:solidFill>
              </a:rPr>
              <a:t>network</a:t>
            </a:r>
            <a:r>
              <a:rPr lang="de-DE" sz="1200" dirty="0">
                <a:solidFill>
                  <a:srgbClr val="0000FF"/>
                </a:solidFill>
              </a:rPr>
              <a:t>". </a:t>
            </a:r>
            <a:r>
              <a:rPr lang="de-DE" sz="1200" dirty="0" err="1">
                <a:solidFill>
                  <a:srgbClr val="0000FF"/>
                </a:solidFill>
              </a:rPr>
              <a:t>Canadian</a:t>
            </a:r>
            <a:r>
              <a:rPr lang="de-DE" sz="1200" dirty="0">
                <a:solidFill>
                  <a:srgbClr val="0000FF"/>
                </a:solidFill>
              </a:rPr>
              <a:t> Journal of </a:t>
            </a:r>
            <a:r>
              <a:rPr lang="de-DE" sz="1200" dirty="0" err="1">
                <a:solidFill>
                  <a:srgbClr val="0000FF"/>
                </a:solidFill>
              </a:rPr>
              <a:t>Mathematics</a:t>
            </a:r>
            <a:r>
              <a:rPr lang="de-DE" sz="1200" dirty="0">
                <a:solidFill>
                  <a:srgbClr val="0000FF"/>
                </a:solidFill>
              </a:rPr>
              <a:t> 8: 399. </a:t>
            </a:r>
            <a:r>
              <a:rPr lang="de-DE" sz="1200" b="1" dirty="0">
                <a:solidFill>
                  <a:srgbClr val="FF0000"/>
                </a:solidFill>
              </a:rPr>
              <a:t>1956</a:t>
            </a:r>
          </a:p>
        </p:txBody>
      </p:sp>
    </p:spTree>
    <p:extLst>
      <p:ext uri="{BB962C8B-B14F-4D97-AF65-F5344CB8AC3E}">
        <p14:creationId xmlns:p14="http://schemas.microsoft.com/office/powerpoint/2010/main" val="105470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3810-0F82-5747-ADE0-2789E2C44903}" type="slidenum">
              <a:rPr lang="de-DE"/>
              <a:pPr/>
              <a:t>15</a:t>
            </a:fld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Tiefensuche </a:t>
            </a:r>
            <a:r>
              <a:rPr lang="mr-IN" dirty="0"/>
              <a:t>–</a:t>
            </a:r>
            <a:r>
              <a:rPr lang="de-DE" dirty="0"/>
              <a:t> Schema: FF-DFS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6868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/>
              <a:t>Function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2"/>
                </a:solidFill>
              </a:rPr>
              <a:t>FF-DFS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hlink"/>
                </a:solidFill>
              </a:rPr>
              <a:t>(V,E), s</a:t>
            </a:r>
            <a:r>
              <a:rPr lang="de-DE" sz="2000" dirty="0"/>
              <a:t>) 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  <a:br>
              <a:rPr lang="de-DE" sz="2000" dirty="0">
                <a:solidFill>
                  <a:schemeClr val="accent2"/>
                </a:solidFill>
              </a:rPr>
            </a:br>
            <a:r>
              <a:rPr lang="de-DE" sz="2000" dirty="0" err="1">
                <a:solidFill>
                  <a:srgbClr val="FF0000"/>
                </a:solidFill>
              </a:rPr>
              <a:t>unmark</a:t>
            </a:r>
            <a:r>
              <a:rPr lang="de-DE" sz="2000" dirty="0">
                <a:solidFill>
                  <a:srgbClr val="FF0000"/>
                </a:solidFill>
              </a:rPr>
              <a:t> all </a:t>
            </a:r>
            <a:r>
              <a:rPr lang="de-DE" sz="2000" dirty="0" err="1">
                <a:solidFill>
                  <a:srgbClr val="FF0000"/>
                </a:solidFill>
              </a:rPr>
              <a:t>nodes</a:t>
            </a:r>
            <a:endParaRPr lang="de-DE" sz="2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rgbClr val="FF0000"/>
                </a:solidFill>
              </a:rPr>
              <a:t>      </a:t>
            </a:r>
            <a:r>
              <a:rPr lang="de-DE" sz="2000" dirty="0" err="1">
                <a:solidFill>
                  <a:srgbClr val="FF0000"/>
                </a:solidFill>
              </a:rPr>
              <a:t>init</a:t>
            </a:r>
            <a:r>
              <a:rPr lang="de-DE" sz="2000" dirty="0">
                <a:solidFill>
                  <a:srgbClr val="FF0000"/>
                </a:solidFill>
              </a:rPr>
              <a:t>()</a:t>
            </a:r>
            <a:br>
              <a:rPr lang="de-DE" sz="2000" dirty="0"/>
            </a:b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((</a:t>
            </a:r>
            <a:r>
              <a:rPr lang="de-DE" sz="2000" dirty="0">
                <a:solidFill>
                  <a:schemeClr val="hlink"/>
                </a:solidFill>
              </a:rPr>
              <a:t>(V,E), </a:t>
            </a:r>
            <a:r>
              <a:rPr lang="de-DE" sz="2000" dirty="0" err="1">
                <a:solidFill>
                  <a:schemeClr val="hlink"/>
                </a:solidFill>
              </a:rPr>
              <a:t>s,s</a:t>
            </a:r>
            <a:r>
              <a:rPr lang="de-DE" sz="2000" dirty="0"/>
              <a:t>)    </a:t>
            </a:r>
            <a:r>
              <a:rPr lang="de-DE" sz="2000" dirty="0">
                <a:solidFill>
                  <a:srgbClr val="FF0000"/>
                </a:solidFill>
              </a:rPr>
              <a:t>// s: </a:t>
            </a:r>
            <a:r>
              <a:rPr lang="de-DE" sz="2000" dirty="0" err="1">
                <a:solidFill>
                  <a:srgbClr val="FF0000"/>
                </a:solidFill>
              </a:rPr>
              <a:t>Sourceknoten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⊥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/>
              <a:t>Procedure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2"/>
                </a:solidFill>
              </a:rPr>
              <a:t>DFS</a:t>
            </a:r>
            <a:r>
              <a:rPr lang="de-DE" sz="2000" dirty="0"/>
              <a:t>((</a:t>
            </a:r>
            <a:r>
              <a:rPr lang="de-DE" sz="2000" dirty="0">
                <a:solidFill>
                  <a:schemeClr val="hlink"/>
                </a:solidFill>
              </a:rPr>
              <a:t>(V,E), </a:t>
            </a:r>
            <a:r>
              <a:rPr lang="de-DE" sz="2000" dirty="0" err="1">
                <a:solidFill>
                  <a:schemeClr val="hlink"/>
                </a:solidFill>
              </a:rPr>
              <a:t>u,v</a:t>
            </a:r>
            <a:r>
              <a:rPr lang="de-DE" sz="2000" dirty="0"/>
              <a:t>: </a:t>
            </a:r>
            <a:r>
              <a:rPr lang="de-DE" sz="2000" dirty="0" err="1">
                <a:solidFill>
                  <a:schemeClr val="hlink"/>
                </a:solidFill>
              </a:rPr>
              <a:t>Node</a:t>
            </a:r>
            <a:r>
              <a:rPr lang="de-DE" sz="2000" dirty="0"/>
              <a:t>)  </a:t>
            </a:r>
            <a:r>
              <a:rPr lang="de-DE" sz="2000" dirty="0">
                <a:solidFill>
                  <a:srgbClr val="FF0000"/>
                </a:solidFill>
              </a:rPr>
              <a:t>// </a:t>
            </a:r>
            <a:r>
              <a:rPr lang="de-DE" sz="2000" dirty="0" err="1">
                <a:solidFill>
                  <a:srgbClr val="FF0000"/>
                </a:solidFill>
              </a:rPr>
              <a:t>u</a:t>
            </a:r>
            <a:r>
              <a:rPr lang="de-DE" sz="2000" dirty="0">
                <a:solidFill>
                  <a:srgbClr val="FF0000"/>
                </a:solidFill>
              </a:rPr>
              <a:t>: Vater von v</a:t>
            </a:r>
            <a:br>
              <a:rPr lang="de-DE" sz="2000" dirty="0"/>
            </a:br>
            <a:r>
              <a:rPr lang="de-DE" sz="2000" dirty="0" err="1"/>
              <a:t>if</a:t>
            </a:r>
            <a:r>
              <a:rPr lang="de-DE" sz="2000" dirty="0"/>
              <a:t> not </a:t>
            </a:r>
            <a:r>
              <a:rPr lang="de-DE" sz="2000" dirty="0" err="1"/>
              <a:t>exists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E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flow-augmenting-path</a:t>
            </a:r>
            <a:r>
              <a:rPr lang="de-DE" sz="2000" dirty="0"/>
              <a:t>( </a:t>
            </a:r>
            <a:r>
              <a:rPr lang="de-DE" sz="2000" dirty="0" err="1">
                <a:solidFill>
                  <a:srgbClr val="333398"/>
                </a:solidFill>
              </a:rPr>
              <a:t>path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000" dirty="0"/>
              <a:t>) )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FF0000"/>
                </a:solidFill>
              </a:rPr>
              <a:t>// v=t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return-from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2"/>
                </a:solidFill>
              </a:rPr>
              <a:t>FF-DFS </a:t>
            </a:r>
            <a:r>
              <a:rPr lang="de-DE" sz="2000" dirty="0" err="1">
                <a:solidFill>
                  <a:srgbClr val="333398"/>
                </a:solidFill>
              </a:rPr>
              <a:t>path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0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/>
              <a:t>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(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000" dirty="0">
                <a:solidFill>
                  <a:schemeClr val="hlink"/>
                </a:solidFill>
              </a:rPr>
              <a:t>E</a:t>
            </a:r>
            <a:r>
              <a:rPr lang="de-DE" sz="2000" dirty="0"/>
              <a:t> do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is</a:t>
            </a:r>
            <a:r>
              <a:rPr lang="de-DE" sz="2000" dirty="0">
                <a:solidFill>
                  <a:srgbClr val="FF0000"/>
                </a:solidFill>
              </a:rPr>
              <a:t> not </a:t>
            </a:r>
            <a:r>
              <a:rPr lang="de-DE" sz="2000" dirty="0" err="1">
                <a:solidFill>
                  <a:srgbClr val="FF0000"/>
                </a:solidFill>
              </a:rPr>
              <a:t>marked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/>
              <a:t>        </a:t>
            </a:r>
            <a:r>
              <a:rPr lang="de-DE" sz="2000" dirty="0" err="1">
                <a:solidFill>
                  <a:srgbClr val="FF0000"/>
                </a:solidFill>
              </a:rPr>
              <a:t>mark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with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predecessor</a:t>
            </a:r>
            <a:r>
              <a:rPr lang="de-DE" sz="2000" dirty="0">
                <a:solidFill>
                  <a:srgbClr val="FF0000"/>
                </a:solidFill>
              </a:rPr>
              <a:t> v //</a:t>
            </a:r>
            <a:r>
              <a:rPr lang="de-DE" sz="2000" dirty="0" err="1">
                <a:solidFill>
                  <a:srgbClr val="FF0000"/>
                </a:solidFill>
              </a:rPr>
              <a:t>forward-edge</a:t>
            </a:r>
            <a:r>
              <a:rPr lang="de-DE" sz="2000" dirty="0">
                <a:solidFill>
                  <a:srgbClr val="FF0000"/>
                </a:solidFill>
              </a:rPr>
              <a:t>((v,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), …) </a:t>
            </a:r>
            <a:r>
              <a:rPr lang="de-DE" sz="2000" dirty="0" err="1">
                <a:solidFill>
                  <a:srgbClr val="FF0000"/>
                </a:solidFill>
              </a:rPr>
              <a:t>returns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true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DFS(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hlink"/>
                </a:solidFill>
              </a:rPr>
              <a:t>(V,E), v, </a:t>
            </a:r>
            <a:r>
              <a:rPr lang="de-DE" sz="2000" dirty="0" err="1">
                <a:solidFill>
                  <a:schemeClr val="hlink"/>
                </a:solidFill>
              </a:rPr>
              <a:t>w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(</a:t>
            </a:r>
            <a:r>
              <a:rPr lang="de-DE" sz="2000" dirty="0" err="1">
                <a:solidFill>
                  <a:schemeClr val="hlink"/>
                </a:solidFill>
              </a:rPr>
              <a:t>w,v</a:t>
            </a:r>
            <a:r>
              <a:rPr lang="de-DE" sz="2000" dirty="0">
                <a:solidFill>
                  <a:schemeClr val="hlink"/>
                </a:solidFill>
              </a:rPr>
              <a:t>)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∈ </a:t>
            </a:r>
            <a:r>
              <a:rPr lang="de-DE" sz="2000" dirty="0">
                <a:solidFill>
                  <a:schemeClr val="hlink"/>
                </a:solidFill>
              </a:rPr>
              <a:t>E</a:t>
            </a:r>
            <a:r>
              <a:rPr lang="de-DE" sz="2000" dirty="0"/>
              <a:t> do</a:t>
            </a:r>
            <a:br>
              <a:rPr lang="de-DE" sz="2000" dirty="0"/>
            </a:br>
            <a:r>
              <a:rPr lang="de-DE" sz="2000" dirty="0"/>
              <a:t>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is</a:t>
            </a:r>
            <a:r>
              <a:rPr lang="de-DE" sz="2000" dirty="0">
                <a:solidFill>
                  <a:srgbClr val="FF0000"/>
                </a:solidFill>
              </a:rPr>
              <a:t> not </a:t>
            </a:r>
            <a:r>
              <a:rPr lang="de-DE" sz="2000" dirty="0" err="1">
                <a:solidFill>
                  <a:srgbClr val="FF0000"/>
                </a:solidFill>
              </a:rPr>
              <a:t>marked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/>
              <a:t>        </a:t>
            </a:r>
            <a:r>
              <a:rPr lang="de-DE" sz="2000" dirty="0" err="1">
                <a:solidFill>
                  <a:srgbClr val="FF0000"/>
                </a:solidFill>
              </a:rPr>
              <a:t>invmark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with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predecessor</a:t>
            </a:r>
            <a:r>
              <a:rPr lang="de-DE" sz="2000" dirty="0">
                <a:solidFill>
                  <a:srgbClr val="FF0000"/>
                </a:solidFill>
              </a:rPr>
              <a:t> v  //</a:t>
            </a:r>
            <a:r>
              <a:rPr lang="de-DE" sz="2000" dirty="0" err="1">
                <a:solidFill>
                  <a:srgbClr val="FF0000"/>
                </a:solidFill>
              </a:rPr>
              <a:t>forward-edge</a:t>
            </a:r>
            <a:r>
              <a:rPr lang="de-DE" sz="2000" dirty="0">
                <a:solidFill>
                  <a:srgbClr val="FF0000"/>
                </a:solidFill>
              </a:rPr>
              <a:t>((v, </a:t>
            </a:r>
            <a:r>
              <a:rPr lang="de-DE" sz="2000" dirty="0" err="1">
                <a:solidFill>
                  <a:srgbClr val="FF0000"/>
                </a:solidFill>
              </a:rPr>
              <a:t>w</a:t>
            </a:r>
            <a:r>
              <a:rPr lang="de-DE" sz="2000" dirty="0">
                <a:solidFill>
                  <a:srgbClr val="FF0000"/>
                </a:solidFill>
              </a:rPr>
              <a:t>), …) </a:t>
            </a:r>
            <a:r>
              <a:rPr lang="de-DE" sz="2000" dirty="0" err="1">
                <a:solidFill>
                  <a:srgbClr val="FF0000"/>
                </a:solidFill>
              </a:rPr>
              <a:t>returns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false</a:t>
            </a:r>
            <a:br>
              <a:rPr lang="de-DE" sz="2000" dirty="0"/>
            </a:br>
            <a:r>
              <a:rPr lang="de-DE" sz="2000" dirty="0"/>
              <a:t>        </a:t>
            </a:r>
            <a:r>
              <a:rPr lang="de-DE" sz="2000" dirty="0">
                <a:solidFill>
                  <a:schemeClr val="accent2"/>
                </a:solidFill>
              </a:rPr>
              <a:t>DFS(</a:t>
            </a:r>
            <a:r>
              <a:rPr lang="de-DE" sz="2000" dirty="0"/>
              <a:t>(</a:t>
            </a:r>
            <a:r>
              <a:rPr lang="de-DE" sz="2000" dirty="0">
                <a:solidFill>
                  <a:schemeClr val="hlink"/>
                </a:solidFill>
              </a:rPr>
              <a:t>(V,E), </a:t>
            </a:r>
            <a:r>
              <a:rPr lang="de-DE" sz="2000" dirty="0" err="1">
                <a:solidFill>
                  <a:schemeClr val="hlink"/>
                </a:solidFill>
              </a:rPr>
              <a:t>v,w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 err="1">
                <a:solidFill>
                  <a:srgbClr val="FF0000"/>
                </a:solidFill>
              </a:rPr>
              <a:t>backtrack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u,v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de-DE" sz="2000" dirty="0" err="1">
                <a:solidFill>
                  <a:srgbClr val="FF0000"/>
                </a:solidFill>
              </a:rPr>
              <a:t>backtrack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rgbClr val="FF0000"/>
                </a:solidFill>
              </a:rPr>
              <a:t>u,v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: </a:t>
            </a:r>
            <a:r>
              <a:rPr lang="de-DE" sz="2000" dirty="0" err="1">
                <a:solidFill>
                  <a:srgbClr val="333398"/>
                </a:solidFill>
              </a:rPr>
              <a:t>unmark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33608E1A-83EA-2E45-96AD-80638EF4DDAD}"/>
              </a:ext>
            </a:extLst>
          </p:cNvPr>
          <p:cNvSpPr/>
          <p:nvPr/>
        </p:nvSpPr>
        <p:spPr>
          <a:xfrm>
            <a:off x="4860032" y="1196975"/>
            <a:ext cx="4608512" cy="1151905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333398"/>
                </a:solidFill>
              </a:rPr>
              <a:t>Viele viele Verbesserungsmöglichkeiten denkbar</a:t>
            </a:r>
          </a:p>
        </p:txBody>
      </p:sp>
    </p:spTree>
    <p:extLst>
      <p:ext uri="{BB962C8B-B14F-4D97-AF65-F5344CB8AC3E}">
        <p14:creationId xmlns:p14="http://schemas.microsoft.com/office/powerpoint/2010/main" val="20728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BDEE2-AF98-7340-9BD0-8B4AF530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</a:t>
            </a:r>
            <a:r>
              <a:rPr lang="de-DE" dirty="0">
                <a:solidFill>
                  <a:srgbClr val="FF0000"/>
                </a:solidFill>
              </a:rPr>
              <a:t>Code-Muster </a:t>
            </a:r>
            <a:r>
              <a:rPr lang="de-DE" dirty="0"/>
              <a:t>und </a:t>
            </a:r>
            <a:r>
              <a:rPr lang="de-DE" dirty="0">
                <a:solidFill>
                  <a:srgbClr val="333398"/>
                </a:solidFill>
              </a:rPr>
              <a:t>Prozeduren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9B98F-8E3A-9C49-BAD4-BC1763B7A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r>
              <a:rPr lang="de-DE" sz="1600" dirty="0">
                <a:solidFill>
                  <a:srgbClr val="333398"/>
                </a:solidFill>
              </a:rPr>
              <a:t>Variablen</a:t>
            </a:r>
          </a:p>
          <a:p>
            <a:pPr lvl="1"/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invparents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 : Array[1..n] 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NodeId</a:t>
            </a:r>
            <a:endParaRPr lang="de-DE" sz="1400" dirty="0">
              <a:solidFill>
                <a:srgbClr val="FF0000"/>
              </a:solidFill>
            </a:endParaRPr>
          </a:p>
          <a:p>
            <a:r>
              <a:rPr lang="de-DE" sz="1600" dirty="0" err="1">
                <a:solidFill>
                  <a:srgbClr val="FF0000"/>
                </a:solidFill>
              </a:rPr>
              <a:t>unmark</a:t>
            </a:r>
            <a:r>
              <a:rPr lang="de-DE" sz="1600" dirty="0">
                <a:solidFill>
                  <a:srgbClr val="FF0000"/>
                </a:solidFill>
              </a:rPr>
              <a:t> all </a:t>
            </a:r>
            <a:r>
              <a:rPr lang="de-DE" sz="1600" dirty="0" err="1">
                <a:solidFill>
                  <a:srgbClr val="FF0000"/>
                </a:solidFill>
              </a:rPr>
              <a:t>nodes</a:t>
            </a:r>
            <a:endParaRPr lang="de-DE" sz="16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de-DE" sz="1600" dirty="0" err="1"/>
              <a:t>for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i </a:t>
            </a:r>
            <a:r>
              <a:rPr lang="de-DE" sz="1600" dirty="0" err="1"/>
              <a:t>from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1 </a:t>
            </a:r>
            <a:r>
              <a:rPr lang="de-DE" sz="1600" dirty="0" err="1"/>
              <a:t>to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/>
              <a:t>do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parents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[i] := ⊥;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invparents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[i] := ⊥</a:t>
            </a:r>
          </a:p>
          <a:p>
            <a:r>
              <a:rPr lang="de-DE" sz="1600" dirty="0" err="1">
                <a:solidFill>
                  <a:srgbClr val="FF0000"/>
                </a:solidFill>
              </a:rPr>
              <a:t>init</a:t>
            </a:r>
            <a:r>
              <a:rPr lang="de-DE" sz="1600" dirty="0">
                <a:solidFill>
                  <a:srgbClr val="FF0000"/>
                </a:solidFill>
              </a:rPr>
              <a:t>()</a:t>
            </a:r>
          </a:p>
          <a:p>
            <a:pPr lvl="1"/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-</a:t>
            </a:r>
          </a:p>
          <a:p>
            <a:r>
              <a:rPr lang="de-DE" sz="1600" dirty="0" err="1">
                <a:solidFill>
                  <a:srgbClr val="FF0000"/>
                </a:solidFill>
              </a:rPr>
              <a:t>w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is</a:t>
            </a:r>
            <a:r>
              <a:rPr lang="de-DE" sz="1600" dirty="0">
                <a:solidFill>
                  <a:srgbClr val="FF0000"/>
                </a:solidFill>
              </a:rPr>
              <a:t> not </a:t>
            </a:r>
            <a:r>
              <a:rPr lang="de-DE" sz="1600" dirty="0" err="1">
                <a:solidFill>
                  <a:srgbClr val="FF0000"/>
                </a:solidFill>
              </a:rPr>
              <a:t>marked</a:t>
            </a:r>
            <a:endParaRPr lang="de-DE" sz="16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] = ⊥  ∧  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invparents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de-DE" sz="1400">
                <a:solidFill>
                  <a:schemeClr val="accent1">
                    <a:lumMod val="50000"/>
                  </a:schemeClr>
                </a:solidFill>
              </a:rPr>
              <a:t>w] 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= ⊥</a:t>
            </a:r>
          </a:p>
          <a:p>
            <a:r>
              <a:rPr lang="de-DE" sz="1600" dirty="0" err="1">
                <a:solidFill>
                  <a:srgbClr val="FF0000"/>
                </a:solidFill>
              </a:rPr>
              <a:t>mark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w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with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predecessor</a:t>
            </a:r>
            <a:r>
              <a:rPr lang="de-DE" sz="1600" dirty="0">
                <a:solidFill>
                  <a:srgbClr val="FF0000"/>
                </a:solidFill>
              </a:rPr>
              <a:t> v</a:t>
            </a:r>
          </a:p>
          <a:p>
            <a:pPr lvl="1"/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] := v</a:t>
            </a:r>
          </a:p>
          <a:p>
            <a:r>
              <a:rPr lang="de-DE" sz="1600" dirty="0" err="1">
                <a:solidFill>
                  <a:srgbClr val="FF0000"/>
                </a:solidFill>
              </a:rPr>
              <a:t>invmark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w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with</a:t>
            </a:r>
            <a:r>
              <a:rPr lang="de-DE" sz="1600" dirty="0">
                <a:solidFill>
                  <a:srgbClr val="FF0000"/>
                </a:solidFill>
              </a:rPr>
              <a:t> </a:t>
            </a:r>
            <a:r>
              <a:rPr lang="de-DE" sz="1600" dirty="0" err="1">
                <a:solidFill>
                  <a:srgbClr val="FF0000"/>
                </a:solidFill>
              </a:rPr>
              <a:t>predecessor</a:t>
            </a:r>
            <a:r>
              <a:rPr lang="de-DE" sz="1600" dirty="0">
                <a:solidFill>
                  <a:srgbClr val="FF0000"/>
                </a:solidFill>
              </a:rPr>
              <a:t> v</a:t>
            </a:r>
          </a:p>
          <a:p>
            <a:pPr lvl="1"/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invparents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w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] := v</a:t>
            </a:r>
          </a:p>
          <a:p>
            <a:r>
              <a:rPr lang="de-DE" sz="1600" dirty="0" err="1">
                <a:solidFill>
                  <a:srgbClr val="333398"/>
                </a:solidFill>
              </a:rPr>
              <a:t>unmark</a:t>
            </a:r>
            <a:r>
              <a:rPr lang="de-DE" sz="1600" dirty="0"/>
              <a:t>(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1600" dirty="0"/>
              <a:t>)</a:t>
            </a:r>
          </a:p>
          <a:p>
            <a:pPr lvl="1"/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[v] := ⊥; </a:t>
            </a:r>
            <a:r>
              <a:rPr lang="de-DE" sz="1400" dirty="0" err="1">
                <a:solidFill>
                  <a:schemeClr val="accent1">
                    <a:lumMod val="50000"/>
                  </a:schemeClr>
                </a:solidFill>
              </a:rPr>
              <a:t>invparents</a:t>
            </a:r>
            <a:r>
              <a:rPr lang="de-DE" sz="1400" dirty="0">
                <a:solidFill>
                  <a:schemeClr val="accent1">
                    <a:lumMod val="50000"/>
                  </a:schemeClr>
                </a:solidFill>
              </a:rPr>
              <a:t>[v] := ⊥</a:t>
            </a:r>
          </a:p>
          <a:p>
            <a:r>
              <a:rPr lang="de-DE" sz="1600" dirty="0" err="1">
                <a:solidFill>
                  <a:srgbClr val="333398"/>
                </a:solidFill>
              </a:rPr>
              <a:t>path</a:t>
            </a:r>
            <a:r>
              <a:rPr lang="de-DE" sz="1600" dirty="0"/>
              <a:t>(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1600" dirty="0"/>
              <a:t>)</a:t>
            </a:r>
          </a:p>
          <a:p>
            <a:pPr marL="457200" lvl="1" indent="0">
              <a:buNone/>
            </a:pPr>
            <a:r>
              <a:rPr lang="de-DE" sz="1400" dirty="0">
                <a:solidFill>
                  <a:srgbClr val="FF0000"/>
                </a:solidFill>
              </a:rPr>
              <a:t>// Verwende </a:t>
            </a:r>
            <a:r>
              <a:rPr lang="de-DE" sz="1400" dirty="0" err="1">
                <a:solidFill>
                  <a:srgbClr val="FF0000"/>
                </a:solidFill>
              </a:rPr>
              <a:t>parents</a:t>
            </a:r>
            <a:r>
              <a:rPr lang="de-DE" sz="1400" dirty="0">
                <a:solidFill>
                  <a:srgbClr val="FF0000"/>
                </a:solidFill>
              </a:rPr>
              <a:t>- und </a:t>
            </a:r>
            <a:r>
              <a:rPr lang="de-DE" sz="1400" dirty="0" err="1">
                <a:solidFill>
                  <a:srgbClr val="FF0000"/>
                </a:solidFill>
              </a:rPr>
              <a:t>invparents</a:t>
            </a:r>
            <a:r>
              <a:rPr lang="de-DE" sz="1400" dirty="0">
                <a:solidFill>
                  <a:srgbClr val="FF0000"/>
                </a:solidFill>
              </a:rPr>
              <a:t>-Feld, um Pfad zu konstruieren</a:t>
            </a:r>
          </a:p>
          <a:p>
            <a:pPr marL="457200" lvl="1" indent="0">
              <a:buNone/>
            </a:pPr>
            <a:r>
              <a:rPr lang="de-DE" sz="1400" dirty="0">
                <a:solidFill>
                  <a:srgbClr val="FF0000"/>
                </a:solidFill>
              </a:rPr>
              <a:t>// Speichere Restkapazität des Pfades und Kantenrichtung</a:t>
            </a:r>
          </a:p>
          <a:p>
            <a:r>
              <a:rPr lang="de-DE" sz="1600" dirty="0">
                <a:solidFill>
                  <a:srgbClr val="333398"/>
                </a:solidFill>
              </a:rPr>
              <a:t>rest-</a:t>
            </a:r>
            <a:r>
              <a:rPr lang="de-DE" sz="1600" dirty="0" err="1">
                <a:solidFill>
                  <a:srgbClr val="333398"/>
                </a:solidFill>
              </a:rPr>
              <a:t>capacity</a:t>
            </a:r>
            <a:r>
              <a:rPr lang="de-DE" sz="1600" dirty="0"/>
              <a:t>(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sz="1600" dirty="0"/>
              <a:t>)</a:t>
            </a:r>
          </a:p>
          <a:p>
            <a:pPr marL="457200" lvl="1" indent="0">
              <a:buNone/>
            </a:pPr>
            <a:r>
              <a:rPr lang="de-DE" sz="1400" dirty="0">
                <a:solidFill>
                  <a:srgbClr val="FF0000"/>
                </a:solidFill>
              </a:rPr>
              <a:t>// Getter</a:t>
            </a:r>
          </a:p>
          <a:p>
            <a:pPr marL="0" indent="0">
              <a:buNone/>
            </a:pP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BFDEB-9302-D44F-8BD7-78A311DC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795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</a:t>
            </a:r>
            <a:r>
              <a:rPr lang="en-US" dirty="0"/>
              <a:t> – </a:t>
            </a:r>
            <a:r>
              <a:rPr lang="en-US" dirty="0" err="1"/>
              <a:t>Beispieldurchlauf</a:t>
            </a:r>
            <a:endParaRPr lang="de-DE" dirty="0"/>
          </a:p>
        </p:txBody>
      </p:sp>
      <p:sp>
        <p:nvSpPr>
          <p:cNvPr id="5" name="Oval 3"/>
          <p:cNvSpPr/>
          <p:nvPr/>
        </p:nvSpPr>
        <p:spPr>
          <a:xfrm>
            <a:off x="1733600" y="26127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1047800" y="36795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733600" y="46701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3181400" y="26127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3181400" y="46701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943400" y="36795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2190800" y="2841372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1200200" y="3079497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1238300" y="4174872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2190800" y="4898772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571925" y="4136772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533825" y="3041397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1237507" y="3869278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lg" len="lg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609901" y="3868484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819325" y="3308097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1086694" y="3869278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343200" y="2536572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971600" y="3004884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495600" y="3263647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457375" y="3568447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962200" y="3603372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952800" y="3720847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0/7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638600" y="299694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12/20</a:t>
            </a:r>
          </a:p>
        </p:txBody>
      </p:sp>
      <p:sp>
        <p:nvSpPr>
          <p:cNvPr id="29" name="TextBox 32"/>
          <p:cNvSpPr txBox="1">
            <a:spLocks noChangeArrowheads="1"/>
          </p:cNvSpPr>
          <p:nvPr/>
        </p:nvSpPr>
        <p:spPr bwMode="auto">
          <a:xfrm>
            <a:off x="2419400" y="4870197"/>
            <a:ext cx="582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4/14</a:t>
            </a: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3730675" y="4401884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1047800" y="4443159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4/13</a:t>
            </a:r>
          </a:p>
        </p:txBody>
      </p:sp>
      <p:sp>
        <p:nvSpPr>
          <p:cNvPr id="32" name="TextBox 41"/>
          <p:cNvSpPr txBox="1">
            <a:spLocks noChangeArrowheads="1"/>
          </p:cNvSpPr>
          <p:nvPr/>
        </p:nvSpPr>
        <p:spPr bwMode="auto">
          <a:xfrm>
            <a:off x="2941688" y="3911346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7/7</a:t>
            </a:r>
          </a:p>
        </p:txBody>
      </p:sp>
      <p:sp>
        <p:nvSpPr>
          <p:cNvPr id="33" name="TextBox 42"/>
          <p:cNvSpPr txBox="1">
            <a:spLocks noChangeArrowheads="1"/>
          </p:cNvSpPr>
          <p:nvPr/>
        </p:nvSpPr>
        <p:spPr bwMode="auto">
          <a:xfrm>
            <a:off x="3627488" y="2801684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19/20</a:t>
            </a:r>
          </a:p>
        </p:txBody>
      </p:sp>
      <p:sp>
        <p:nvSpPr>
          <p:cNvPr id="34" name="TextBox 43"/>
          <p:cNvSpPr txBox="1">
            <a:spLocks noChangeArrowheads="1"/>
          </p:cNvSpPr>
          <p:nvPr/>
        </p:nvSpPr>
        <p:spPr bwMode="auto">
          <a:xfrm>
            <a:off x="2347963" y="5054347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11/14</a:t>
            </a:r>
          </a:p>
        </p:txBody>
      </p:sp>
      <p:sp>
        <p:nvSpPr>
          <p:cNvPr id="35" name="TextBox 44"/>
          <p:cNvSpPr txBox="1">
            <a:spLocks noChangeArrowheads="1"/>
          </p:cNvSpPr>
          <p:nvPr/>
        </p:nvSpPr>
        <p:spPr bwMode="auto">
          <a:xfrm>
            <a:off x="976363" y="4625722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11/13</a:t>
            </a:r>
          </a:p>
        </p:txBody>
      </p:sp>
      <p:cxnSp>
        <p:nvCxnSpPr>
          <p:cNvPr id="36" name="Straight Arrow Connector 45"/>
          <p:cNvCxnSpPr>
            <a:stCxn id="6" idx="4"/>
            <a:endCxn id="7" idx="1"/>
          </p:cNvCxnSpPr>
          <p:nvPr/>
        </p:nvCxnSpPr>
        <p:spPr>
          <a:xfrm>
            <a:off x="1276400" y="4136772"/>
            <a:ext cx="524155" cy="6003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7" name="Straight Arrow Connector 46"/>
          <p:cNvCxnSpPr>
            <a:stCxn id="7" idx="6"/>
            <a:endCxn id="9" idx="2"/>
          </p:cNvCxnSpPr>
          <p:nvPr/>
        </p:nvCxnSpPr>
        <p:spPr>
          <a:xfrm>
            <a:off x="2190800" y="4898772"/>
            <a:ext cx="990600" cy="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8" name="Straight Arrow Connector 47"/>
          <p:cNvCxnSpPr>
            <a:stCxn id="8" idx="5"/>
            <a:endCxn id="10" idx="0"/>
          </p:cNvCxnSpPr>
          <p:nvPr/>
        </p:nvCxnSpPr>
        <p:spPr>
          <a:xfrm>
            <a:off x="3571645" y="3003017"/>
            <a:ext cx="600355" cy="67655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9" name="Straight Arrow Connector 48"/>
          <p:cNvCxnSpPr>
            <a:stCxn id="9" idx="0"/>
            <a:endCxn id="8" idx="4"/>
          </p:cNvCxnSpPr>
          <p:nvPr/>
        </p:nvCxnSpPr>
        <p:spPr>
          <a:xfrm flipV="1">
            <a:off x="3410000" y="3069972"/>
            <a:ext cx="0" cy="160020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0" name="Gerade Verbindung 39"/>
          <p:cNvCxnSpPr>
            <a:stCxn id="31" idx="1"/>
            <a:endCxn id="31" idx="3"/>
          </p:cNvCxnSpPr>
          <p:nvPr/>
        </p:nvCxnSpPr>
        <p:spPr>
          <a:xfrm>
            <a:off x="1047800" y="4612436"/>
            <a:ext cx="570823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stCxn id="29" idx="1"/>
            <a:endCxn id="29" idx="3"/>
          </p:cNvCxnSpPr>
          <p:nvPr/>
        </p:nvCxnSpPr>
        <p:spPr>
          <a:xfrm>
            <a:off x="2419400" y="5039474"/>
            <a:ext cx="58221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>
            <a:stCxn id="27" idx="1"/>
            <a:endCxn id="27" idx="3"/>
          </p:cNvCxnSpPr>
          <p:nvPr/>
        </p:nvCxnSpPr>
        <p:spPr>
          <a:xfrm>
            <a:off x="2952800" y="3890124"/>
            <a:ext cx="48033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>
            <a:stCxn id="28" idx="1"/>
            <a:endCxn id="28" idx="3"/>
          </p:cNvCxnSpPr>
          <p:nvPr/>
        </p:nvCxnSpPr>
        <p:spPr>
          <a:xfrm>
            <a:off x="3638600" y="3166224"/>
            <a:ext cx="67608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Inhaltsplatzhalter 2"/>
          <p:cNvSpPr>
            <a:spLocks noGrp="1"/>
          </p:cNvSpPr>
          <p:nvPr>
            <p:ph idx="1"/>
          </p:nvPr>
        </p:nvSpPr>
        <p:spPr>
          <a:xfrm>
            <a:off x="4609356" y="2348880"/>
            <a:ext cx="3600400" cy="2847119"/>
          </a:xfrm>
        </p:spPr>
        <p:txBody>
          <a:bodyPr/>
          <a:lstStyle/>
          <a:p>
            <a:r>
              <a:rPr lang="de-DE" dirty="0"/>
              <a:t>Wähle anderen zunehmenden Pfad, z.B. s, c, d, b, t</a:t>
            </a:r>
          </a:p>
          <a:p>
            <a:endParaRPr lang="de-DE" dirty="0"/>
          </a:p>
          <a:p>
            <a:r>
              <a:rPr lang="de-DE" dirty="0"/>
              <a:t>Restkapazität dieses Pfades ist 7</a:t>
            </a:r>
          </a:p>
        </p:txBody>
      </p:sp>
      <p:sp>
        <p:nvSpPr>
          <p:cNvPr id="4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47" name="Rechteck 46"/>
          <p:cNvSpPr/>
          <p:nvPr/>
        </p:nvSpPr>
        <p:spPr>
          <a:xfrm>
            <a:off x="395536" y="1196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800" dirty="0" err="1">
                <a:solidFill>
                  <a:srgbClr val="3C8C93"/>
                </a:solidFill>
              </a:rPr>
              <a:t>flow-augmenting-path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(p)</a:t>
            </a:r>
            <a:r>
              <a:rPr lang="de-DE" sz="2800" dirty="0"/>
              <a:t> do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de-DE" sz="2800" dirty="0"/>
              <a:t>Erhöhe Fluss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rgbClr val="3C8C93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r>
              <a:rPr lang="de-DE" sz="2800" dirty="0"/>
              <a:t> um Restkapazität von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2490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</a:t>
            </a:r>
            <a:r>
              <a:rPr lang="en-US" dirty="0"/>
              <a:t> – </a:t>
            </a:r>
            <a:r>
              <a:rPr lang="en-US" dirty="0" err="1"/>
              <a:t>Beispieldurchlauf</a:t>
            </a:r>
            <a:endParaRPr lang="de-DE" dirty="0"/>
          </a:p>
        </p:txBody>
      </p:sp>
      <p:sp>
        <p:nvSpPr>
          <p:cNvPr id="5" name="Oval 3"/>
          <p:cNvSpPr/>
          <p:nvPr/>
        </p:nvSpPr>
        <p:spPr>
          <a:xfrm>
            <a:off x="1709936" y="25739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1024136" y="36407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709936" y="46313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3157736" y="25739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3157736" y="46313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919736" y="36407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2167136" y="2802565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1176536" y="3040690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1214636" y="4136065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2167136" y="4859965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548261" y="4097965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510161" y="3002590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1213843" y="3830471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lg" len="lg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586237" y="3829677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795661" y="3269290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1063030" y="3830471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123728" y="2497765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947936" y="29660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471936" y="322484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433711" y="352964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938536" y="3564565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8" name="TextBox 33"/>
          <p:cNvSpPr txBox="1">
            <a:spLocks noChangeArrowheads="1"/>
          </p:cNvSpPr>
          <p:nvPr/>
        </p:nvSpPr>
        <p:spPr bwMode="auto">
          <a:xfrm>
            <a:off x="3707011" y="4363077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29" name="TextBox 41"/>
          <p:cNvSpPr txBox="1">
            <a:spLocks noChangeArrowheads="1"/>
          </p:cNvSpPr>
          <p:nvPr/>
        </p:nvSpPr>
        <p:spPr bwMode="auto">
          <a:xfrm>
            <a:off x="2992636" y="3677277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7/7</a:t>
            </a:r>
          </a:p>
        </p:txBody>
      </p:sp>
      <p:sp>
        <p:nvSpPr>
          <p:cNvPr id="30" name="TextBox 42"/>
          <p:cNvSpPr txBox="1">
            <a:spLocks noChangeArrowheads="1"/>
          </p:cNvSpPr>
          <p:nvPr/>
        </p:nvSpPr>
        <p:spPr bwMode="auto">
          <a:xfrm>
            <a:off x="3691136" y="29152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19/20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947936" y="43630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11/13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85692" y="2310073"/>
                <a:ext cx="3946748" cy="2847119"/>
              </a:xfrm>
            </p:spPr>
            <p:txBody>
              <a:bodyPr/>
              <a:lstStyle/>
              <a:p>
                <a:r>
                  <a:rPr lang="de-DE" dirty="0"/>
                  <a:t>Gibt es weitere flusserhöhende Pfade?</a:t>
                </a:r>
                <a:br>
                  <a:rPr lang="de-DE" dirty="0"/>
                </a:br>
                <a:r>
                  <a:rPr lang="de-DE" dirty="0">
                    <a:solidFill>
                      <a:srgbClr val="C00000"/>
                    </a:solidFill>
                  </a:rPr>
                  <a:t>Nein!</a:t>
                </a:r>
                <a:br>
                  <a:rPr lang="de-DE" dirty="0">
                    <a:solidFill>
                      <a:srgbClr val="C00000"/>
                    </a:solidFill>
                  </a:rPr>
                </a:br>
                <a:r>
                  <a:rPr lang="de-DE" dirty="0">
                    <a:solidFill>
                      <a:srgbClr val="C00000"/>
                    </a:solidFill>
                  </a:rPr>
                  <a:t> Fertig</a:t>
                </a:r>
                <a:endParaRPr lang="de-DE" b="1" dirty="0">
                  <a:solidFill>
                    <a:srgbClr val="C00000"/>
                  </a:solidFill>
                </a:endParaRPr>
              </a:p>
              <a:p>
                <a:r>
                  <a:rPr lang="de-DE" dirty="0"/>
                  <a:t>Maximaler Fluss:</a:t>
                </a:r>
                <a:br>
                  <a:rPr lang="de-DE" dirty="0"/>
                </a:br>
                <a:r>
                  <a:rPr lang="de-DE" dirty="0"/>
                  <a:t>19+4 = 23 (bzw. 11+12)</a:t>
                </a:r>
              </a:p>
            </p:txBody>
          </p:sp>
        </mc:Choice>
        <mc:Fallback xmlns="">
          <p:sp>
            <p:nvSpPr>
              <p:cNvPr id="32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85692" y="2310073"/>
                <a:ext cx="3946748" cy="2847119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>
            <a:off x="395536" y="1196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800" dirty="0" err="1">
                <a:solidFill>
                  <a:srgbClr val="3C8C93"/>
                </a:solidFill>
              </a:rPr>
              <a:t>flow-augmenting-path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(p)</a:t>
            </a:r>
            <a:r>
              <a:rPr lang="de-DE" sz="2800" dirty="0"/>
              <a:t> do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de-DE" sz="2800" dirty="0"/>
              <a:t>Erhöhe Fluss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rgbClr val="3C8C93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r>
              <a:rPr lang="de-DE" sz="2800" dirty="0"/>
              <a:t> um Restkapazität von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endParaRPr lang="de-DE" sz="2800" dirty="0"/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2347963" y="4890646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3493014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</a:t>
            </a:r>
            <a:r>
              <a:rPr lang="en-US" dirty="0"/>
              <a:t> – </a:t>
            </a:r>
            <a:r>
              <a:rPr lang="en-US" dirty="0" err="1"/>
              <a:t>Beispieldurchlauf</a:t>
            </a:r>
            <a:endParaRPr lang="de-DE" dirty="0"/>
          </a:p>
        </p:txBody>
      </p:sp>
      <p:sp>
        <p:nvSpPr>
          <p:cNvPr id="5" name="Oval 3"/>
          <p:cNvSpPr/>
          <p:nvPr/>
        </p:nvSpPr>
        <p:spPr>
          <a:xfrm>
            <a:off x="1709936" y="25739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1024136" y="36407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709936" y="46313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3157736" y="25739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3157736" y="46313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919736" y="3640765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2167136" y="2802565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1176536" y="3040690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1214636" y="4136065"/>
            <a:ext cx="6000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2167136" y="4859965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548261" y="4097965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510161" y="3002590"/>
            <a:ext cx="6762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1213843" y="3830471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lg" len="lg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586237" y="3829677"/>
            <a:ext cx="1600200" cy="3175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795661" y="3269290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1063030" y="3830471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123728" y="2497765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947936" y="29660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471936" y="322484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433711" y="352964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938536" y="3564565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8" name="TextBox 33"/>
          <p:cNvSpPr txBox="1">
            <a:spLocks noChangeArrowheads="1"/>
          </p:cNvSpPr>
          <p:nvPr/>
        </p:nvSpPr>
        <p:spPr bwMode="auto">
          <a:xfrm>
            <a:off x="3707011" y="4363077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29" name="TextBox 41"/>
          <p:cNvSpPr txBox="1">
            <a:spLocks noChangeArrowheads="1"/>
          </p:cNvSpPr>
          <p:nvPr/>
        </p:nvSpPr>
        <p:spPr bwMode="auto">
          <a:xfrm>
            <a:off x="2992636" y="3677277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7/7</a:t>
            </a:r>
          </a:p>
        </p:txBody>
      </p:sp>
      <p:sp>
        <p:nvSpPr>
          <p:cNvPr id="30" name="TextBox 42"/>
          <p:cNvSpPr txBox="1">
            <a:spLocks noChangeArrowheads="1"/>
          </p:cNvSpPr>
          <p:nvPr/>
        </p:nvSpPr>
        <p:spPr bwMode="auto">
          <a:xfrm>
            <a:off x="3691136" y="29152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19/20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947936" y="436307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11/13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85692" y="2310073"/>
                <a:ext cx="3946748" cy="2847119"/>
              </a:xfrm>
            </p:spPr>
            <p:txBody>
              <a:bodyPr/>
              <a:lstStyle/>
              <a:p>
                <a:r>
                  <a:rPr lang="de-DE" dirty="0"/>
                  <a:t>Gibt es weitere flusserhöhende Pfade?</a:t>
                </a:r>
                <a:br>
                  <a:rPr lang="de-DE" dirty="0"/>
                </a:br>
                <a:r>
                  <a:rPr lang="de-DE" dirty="0">
                    <a:solidFill>
                      <a:srgbClr val="C00000"/>
                    </a:solidFill>
                  </a:rPr>
                  <a:t>Nein!</a:t>
                </a:r>
                <a:br>
                  <a:rPr lang="de-DE" dirty="0">
                    <a:solidFill>
                      <a:srgbClr val="C00000"/>
                    </a:solidFill>
                  </a:rPr>
                </a:br>
                <a:r>
                  <a:rPr lang="de-DE" dirty="0">
                    <a:solidFill>
                      <a:srgbClr val="C00000"/>
                    </a:solidFill>
                  </a:rPr>
                  <a:t> Fertig</a:t>
                </a:r>
                <a:endParaRPr lang="de-DE" b="1" dirty="0">
                  <a:solidFill>
                    <a:srgbClr val="C00000"/>
                  </a:solidFill>
                </a:endParaRPr>
              </a:p>
              <a:p>
                <a:r>
                  <a:rPr lang="de-DE" dirty="0"/>
                  <a:t>Maximaler Fluss:</a:t>
                </a:r>
                <a:br>
                  <a:rPr lang="de-DE" dirty="0"/>
                </a:br>
                <a:r>
                  <a:rPr lang="de-DE" dirty="0"/>
                  <a:t>19+4 = 23 (bzw. 11+12)</a:t>
                </a:r>
              </a:p>
            </p:txBody>
          </p:sp>
        </mc:Choice>
        <mc:Fallback xmlns="">
          <p:sp>
            <p:nvSpPr>
              <p:cNvPr id="32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85692" y="2310073"/>
                <a:ext cx="3946748" cy="2847119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2627784" y="2132856"/>
            <a:ext cx="1584176" cy="338437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4139952" y="5517232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Minimaler Schnitt</a:t>
            </a:r>
          </a:p>
        </p:txBody>
      </p:sp>
      <p:sp>
        <p:nvSpPr>
          <p:cNvPr id="39" name="Rechteck 38"/>
          <p:cNvSpPr/>
          <p:nvPr/>
        </p:nvSpPr>
        <p:spPr>
          <a:xfrm>
            <a:off x="395536" y="1196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∃p 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paths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(s, t, G) : </a:t>
            </a:r>
            <a:r>
              <a:rPr lang="de-DE" sz="2800" dirty="0" err="1">
                <a:solidFill>
                  <a:srgbClr val="3C8C93"/>
                </a:solidFill>
              </a:rPr>
              <a:t>flow-augmenting-path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(p)</a:t>
            </a:r>
            <a:r>
              <a:rPr lang="de-DE" sz="2800" dirty="0"/>
              <a:t> do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de-DE" sz="2800" dirty="0"/>
              <a:t>Erhöhe Fluss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f </a:t>
            </a:r>
            <a:r>
              <a:rPr lang="de-DE" sz="2800" dirty="0"/>
              <a:t>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rgbClr val="3C8C93"/>
                </a:solidFill>
              </a:rPr>
              <a:t>t</a:t>
            </a:r>
            <a:r>
              <a:rPr lang="de-DE" sz="2800" dirty="0"/>
              <a:t> in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r>
              <a:rPr lang="de-DE" sz="2800" dirty="0"/>
              <a:t> um Restkapazität von </a:t>
            </a:r>
            <a:r>
              <a:rPr lang="de-DE" sz="2800" dirty="0">
                <a:solidFill>
                  <a:srgbClr val="3C8C93"/>
                </a:solidFill>
              </a:rPr>
              <a:t>p</a:t>
            </a:r>
            <a:endParaRPr lang="de-DE" sz="2800" dirty="0"/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2347963" y="4890646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326833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 Autors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7,8,9)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>
              <a:defRPr/>
            </a:pPr>
            <a:endParaRPr lang="de-DE" sz="2000" dirty="0"/>
          </a:p>
          <a:p>
            <a:pPr marL="0" indent="0">
              <a:buNone/>
              <a:defRPr/>
            </a:pPr>
            <a:r>
              <a:rPr lang="de-DE" sz="2000" dirty="0"/>
              <a:t>Es wurden umfangreiche Veränderungen vorgenommen.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702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des </a:t>
            </a:r>
            <a:r>
              <a:rPr lang="en-US" dirty="0" err="1"/>
              <a:t>Algorithmus</a:t>
            </a:r>
            <a:r>
              <a:rPr lang="en-US" dirty="0"/>
              <a:t> von Ford/Fulkerson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400" dirty="0">
                <a:solidFill>
                  <a:schemeClr val="tx1"/>
                </a:solidFill>
              </a:rPr>
              <a:t>Ein </a:t>
            </a:r>
            <a:r>
              <a:rPr lang="de-DE" sz="2400" dirty="0">
                <a:solidFill>
                  <a:srgbClr val="FF0000"/>
                </a:solidFill>
              </a:rPr>
              <a:t>Schnitt </a:t>
            </a:r>
            <a:r>
              <a:rPr lang="de-DE" sz="2400" dirty="0"/>
              <a:t>in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N=((V, E), c, s, t)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de-DE" sz="2400" dirty="0">
                <a:solidFill>
                  <a:schemeClr val="tx1"/>
                </a:solidFill>
              </a:rPr>
              <a:t>ist ein disjunkte Zerlegung von V in Mengen </a:t>
            </a:r>
            <a:r>
              <a:rPr lang="de-DE" sz="2400" dirty="0">
                <a:solidFill>
                  <a:srgbClr val="3C8C93"/>
                </a:solidFill>
              </a:rPr>
              <a:t>S⊆V</a:t>
            </a:r>
            <a:r>
              <a:rPr lang="de-DE" sz="2400" dirty="0">
                <a:solidFill>
                  <a:schemeClr val="tx1"/>
                </a:solidFill>
              </a:rPr>
              <a:t> und </a:t>
            </a:r>
            <a:r>
              <a:rPr lang="de-DE" sz="2400" dirty="0">
                <a:solidFill>
                  <a:srgbClr val="3C8C93"/>
                </a:solidFill>
              </a:rPr>
              <a:t>T⊆V</a:t>
            </a:r>
            <a:r>
              <a:rPr lang="de-DE" sz="2400" dirty="0">
                <a:solidFill>
                  <a:schemeClr val="tx1"/>
                </a:solidFill>
              </a:rPr>
              <a:t> 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S</a:t>
            </a:r>
            <a:r>
              <a:rPr lang="de-DE" sz="2400" dirty="0">
                <a:solidFill>
                  <a:schemeClr val="tx1"/>
                </a:solidFill>
              </a:rPr>
              <a:t>, </a:t>
            </a:r>
            <a:r>
              <a:rPr lang="de-DE" sz="2400" dirty="0">
                <a:solidFill>
                  <a:srgbClr val="3C8C93"/>
                </a:solidFill>
              </a:rPr>
              <a:t>t </a:t>
            </a:r>
            <a:r>
              <a:rPr lang="de-DE" sz="2400" dirty="0">
                <a:solidFill>
                  <a:srgbClr val="3C8C93"/>
                </a:solidFill>
                <a:latin typeface="cmsy10" charset="0"/>
              </a:rPr>
              <a:t>∈</a:t>
            </a:r>
            <a:r>
              <a:rPr lang="de-DE" sz="2400" dirty="0">
                <a:solidFill>
                  <a:srgbClr val="3C8C93"/>
                </a:solidFill>
              </a:rPr>
              <a:t> T</a:t>
            </a:r>
            <a:r>
              <a:rPr lang="de-DE" sz="2400" dirty="0">
                <a:solidFill>
                  <a:schemeClr val="tx1"/>
                </a:solidFill>
              </a:rPr>
              <a:t>.</a:t>
            </a:r>
          </a:p>
          <a:p>
            <a:r>
              <a:rPr lang="de-DE" sz="2400" dirty="0">
                <a:solidFill>
                  <a:schemeClr val="tx1"/>
                </a:solidFill>
              </a:rPr>
              <a:t>Die </a:t>
            </a:r>
            <a:r>
              <a:rPr lang="de-DE" sz="2400" dirty="0">
                <a:solidFill>
                  <a:srgbClr val="FF0000"/>
                </a:solidFill>
              </a:rPr>
              <a:t>Kapazität </a:t>
            </a:r>
            <a:r>
              <a:rPr lang="de-DE" sz="2400" dirty="0">
                <a:solidFill>
                  <a:srgbClr val="000000"/>
                </a:solidFill>
              </a:rPr>
              <a:t>des Schnittes </a:t>
            </a:r>
            <a:r>
              <a:rPr lang="de-DE" sz="2400" dirty="0">
                <a:solidFill>
                  <a:schemeClr val="tx1"/>
                </a:solidFill>
              </a:rPr>
              <a:t>ist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c(S, T) =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S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e∈E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⋂(S×T)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c(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de-DE" sz="2400" dirty="0">
              <a:solidFill>
                <a:schemeClr val="tx1"/>
              </a:solidFill>
            </a:endParaRPr>
          </a:p>
          <a:p>
            <a:r>
              <a:rPr lang="de-DE" sz="2400" dirty="0">
                <a:solidFill>
                  <a:schemeClr val="tx1"/>
                </a:solidFill>
              </a:rPr>
              <a:t>Die </a:t>
            </a:r>
            <a:r>
              <a:rPr lang="de-DE" sz="2400" dirty="0">
                <a:solidFill>
                  <a:srgbClr val="FF0000"/>
                </a:solidFill>
              </a:rPr>
              <a:t>Kapazität </a:t>
            </a:r>
            <a:r>
              <a:rPr lang="de-DE" sz="2400" dirty="0">
                <a:solidFill>
                  <a:srgbClr val="000000"/>
                </a:solidFill>
              </a:rPr>
              <a:t>eines </a:t>
            </a:r>
            <a:r>
              <a:rPr lang="de-DE" sz="2400" dirty="0">
                <a:solidFill>
                  <a:srgbClr val="FF0000"/>
                </a:solidFill>
              </a:rPr>
              <a:t>minimalem Schnittes </a:t>
            </a:r>
            <a:r>
              <a:rPr lang="de-DE" sz="2400" dirty="0">
                <a:solidFill>
                  <a:schemeClr val="tx1"/>
                </a:solidFill>
              </a:rPr>
              <a:t>ist</a:t>
            </a:r>
            <a:br>
              <a:rPr lang="de-DE" sz="2400" dirty="0">
                <a:solidFill>
                  <a:schemeClr val="tx1"/>
                </a:solidFill>
              </a:rPr>
            </a:br>
            <a:r>
              <a:rPr lang="de-DE" sz="2400" dirty="0"/>
              <a:t>     </a:t>
            </a:r>
            <a:r>
              <a:rPr lang="de-DE" sz="2400" dirty="0" err="1">
                <a:solidFill>
                  <a:srgbClr val="3C8C93"/>
                </a:solidFill>
              </a:rPr>
              <a:t>c</a:t>
            </a:r>
            <a:r>
              <a:rPr lang="de-DE" sz="2400" baseline="-25000" dirty="0" err="1">
                <a:solidFill>
                  <a:srgbClr val="3C8C93"/>
                </a:solidFill>
              </a:rPr>
              <a:t>min</a:t>
            </a:r>
            <a:r>
              <a:rPr lang="de-DE" sz="2400" dirty="0">
                <a:solidFill>
                  <a:srgbClr val="3C8C93"/>
                </a:solidFill>
              </a:rPr>
              <a:t> = min</a:t>
            </a:r>
            <a:r>
              <a:rPr lang="de-DE" sz="2400" baseline="-25000" dirty="0">
                <a:solidFill>
                  <a:srgbClr val="3C8C93"/>
                </a:solidFill>
              </a:rPr>
              <a:t>(S, T) Schnitt in N</a:t>
            </a:r>
            <a:r>
              <a:rPr lang="de-DE" sz="2400" dirty="0">
                <a:solidFill>
                  <a:srgbClr val="3C8C93"/>
                </a:solidFill>
              </a:rPr>
              <a:t> c(S, T)</a:t>
            </a:r>
          </a:p>
          <a:p>
            <a:endParaRPr lang="de-DE" sz="2400" dirty="0">
              <a:solidFill>
                <a:schemeClr val="tx1"/>
              </a:solidFill>
            </a:endParaRPr>
          </a:p>
          <a:p>
            <a:r>
              <a:rPr lang="de-DE" sz="2400" dirty="0">
                <a:solidFill>
                  <a:schemeClr val="tx1"/>
                </a:solidFill>
              </a:rPr>
              <a:t>Der </a:t>
            </a:r>
            <a:r>
              <a:rPr lang="de-DE" sz="2400" dirty="0">
                <a:solidFill>
                  <a:srgbClr val="FF0000"/>
                </a:solidFill>
              </a:rPr>
              <a:t>Fluss </a:t>
            </a:r>
            <a:r>
              <a:rPr lang="de-DE" sz="2400" dirty="0">
                <a:solidFill>
                  <a:srgbClr val="000000"/>
                </a:solidFill>
              </a:rPr>
              <a:t>eines Schnittes </a:t>
            </a:r>
            <a:r>
              <a:rPr lang="de-DE" sz="2400" dirty="0">
                <a:solidFill>
                  <a:schemeClr val="tx1"/>
                </a:solidFill>
              </a:rPr>
              <a:t>ist</a:t>
            </a:r>
            <a:br>
              <a:rPr lang="de-DE" sz="2400" dirty="0">
                <a:solidFill>
                  <a:schemeClr val="tx1"/>
                </a:solidFill>
              </a:rPr>
            </a:br>
            <a:r>
              <a:rPr lang="de-DE" sz="2400" dirty="0">
                <a:solidFill>
                  <a:schemeClr val="tx1"/>
                </a:solidFill>
              </a:rPr>
              <a:t>   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f((S, T)) =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S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e∈E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⋂(S×T)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  - 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S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e∈E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⋂(T×S)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f(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sz="2400" dirty="0">
              <a:solidFill>
                <a:schemeClr val="tx1"/>
              </a:solidFill>
            </a:endParaRPr>
          </a:p>
          <a:p>
            <a:endParaRPr lang="de-DE" sz="2400" dirty="0">
              <a:solidFill>
                <a:schemeClr val="tx1"/>
              </a:solidFill>
            </a:endParaRPr>
          </a:p>
          <a:p>
            <a:r>
              <a:rPr lang="de-DE" sz="2400" dirty="0">
                <a:solidFill>
                  <a:schemeClr val="tx1"/>
                </a:solidFill>
              </a:rPr>
              <a:t>Mit</a:t>
            </a:r>
            <a:r>
              <a:rPr lang="de-DE" sz="2400" b="1" i="1" dirty="0">
                <a:solidFill>
                  <a:schemeClr val="tx1"/>
                </a:solidFill>
              </a:rPr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max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/>
                </a:solidFill>
              </a:rPr>
              <a:t>bezeichnen wir den </a:t>
            </a:r>
            <a:r>
              <a:rPr lang="de-DE" sz="2400" dirty="0"/>
              <a:t>Wert eines </a:t>
            </a:r>
            <a:r>
              <a:rPr lang="de-DE" sz="2400" dirty="0">
                <a:solidFill>
                  <a:srgbClr val="FF0000"/>
                </a:solidFill>
              </a:rPr>
              <a:t>maximalen Flusses</a:t>
            </a:r>
          </a:p>
        </p:txBody>
      </p:sp>
    </p:spTree>
    <p:extLst>
      <p:ext uri="{BB962C8B-B14F-4D97-AF65-F5344CB8AC3E}">
        <p14:creationId xmlns:p14="http://schemas.microsoft.com/office/powerpoint/2010/main" val="335744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Max Flow/Min Cut-Theorem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24744"/>
            <a:ext cx="8551863" cy="5207670"/>
          </a:xfrm>
        </p:spPr>
        <p:txBody>
          <a:bodyPr/>
          <a:lstStyle/>
          <a:p>
            <a:r>
              <a:rPr lang="de-DE" sz="2400" dirty="0">
                <a:solidFill>
                  <a:schemeClr val="tx1"/>
                </a:solidFill>
              </a:rPr>
              <a:t>In jedem Netzwerk </a:t>
            </a:r>
            <a:r>
              <a:rPr lang="de-DE" sz="2400" dirty="0">
                <a:solidFill>
                  <a:srgbClr val="3C8C93"/>
                </a:solidFill>
              </a:rPr>
              <a:t>N=(G, c, s, t)</a:t>
            </a:r>
            <a:r>
              <a:rPr lang="de-DE" sz="2400" dirty="0">
                <a:solidFill>
                  <a:schemeClr val="tx1"/>
                </a:solidFill>
              </a:rPr>
              <a:t> gilt: Der Wert eines jeden Flusses ist kleiner oder gleich der Kapazität eines jeden Schnittes.   Insbesondere gilt: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max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cmsy10" charset="0"/>
              </a:rPr>
              <a:t>≤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min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/>
                </a:solidFill>
              </a:rPr>
              <a:t>.</a:t>
            </a:r>
          </a:p>
          <a:p>
            <a:r>
              <a:rPr lang="de-DE" sz="2400" dirty="0">
                <a:solidFill>
                  <a:schemeClr val="tx1"/>
                </a:solidFill>
              </a:rPr>
              <a:t>Sei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sz="2400" dirty="0">
                <a:solidFill>
                  <a:schemeClr val="tx1"/>
                </a:solidFill>
              </a:rPr>
              <a:t> der vom F.F.-</a:t>
            </a:r>
            <a:r>
              <a:rPr lang="de-DE" sz="2400" dirty="0" err="1">
                <a:solidFill>
                  <a:schemeClr val="tx1"/>
                </a:solidFill>
              </a:rPr>
              <a:t>Algo</a:t>
            </a:r>
            <a:r>
              <a:rPr lang="de-DE" sz="2400" dirty="0">
                <a:solidFill>
                  <a:schemeClr val="tx1"/>
                </a:solidFill>
              </a:rPr>
              <a:t> für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>
                <a:solidFill>
                  <a:srgbClr val="3C8C93"/>
                </a:solidFill>
              </a:rPr>
              <a:t>=(G, c, s, t)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/>
                </a:solidFill>
              </a:rPr>
              <a:t>berechnete Fluss. </a:t>
            </a:r>
            <a:br>
              <a:rPr lang="de-DE" sz="2400" dirty="0">
                <a:solidFill>
                  <a:schemeClr val="tx1"/>
                </a:solidFill>
              </a:rPr>
            </a:br>
            <a:r>
              <a:rPr lang="de-DE" sz="2400" dirty="0">
                <a:solidFill>
                  <a:schemeClr val="tx1"/>
                </a:solidFill>
              </a:rPr>
              <a:t>Dann gibt es einen Schnitt </a:t>
            </a:r>
            <a:r>
              <a:rPr lang="de-DE" sz="2400" dirty="0">
                <a:solidFill>
                  <a:srgbClr val="3C8C93"/>
                </a:solidFill>
              </a:rPr>
              <a:t>(S,T) </a:t>
            </a:r>
            <a:r>
              <a:rPr lang="de-DE" sz="2400" dirty="0">
                <a:solidFill>
                  <a:schemeClr val="tx1"/>
                </a:solidFill>
              </a:rPr>
              <a:t>in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>
                <a:solidFill>
                  <a:schemeClr val="tx1"/>
                </a:solidFill>
              </a:rPr>
              <a:t> mit </a:t>
            </a:r>
            <a:r>
              <a:rPr lang="de-DE" sz="2400" dirty="0">
                <a:solidFill>
                  <a:srgbClr val="3C8C93"/>
                </a:solidFill>
              </a:rPr>
              <a:t>f(G) = c(S,T)</a:t>
            </a:r>
            <a:r>
              <a:rPr lang="de-DE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de-DE" sz="2400" dirty="0">
              <a:solidFill>
                <a:srgbClr val="E32D0F"/>
              </a:solidFill>
            </a:endParaRPr>
          </a:p>
          <a:p>
            <a:r>
              <a:rPr lang="de-DE" sz="2400" dirty="0">
                <a:solidFill>
                  <a:srgbClr val="333399"/>
                </a:solidFill>
              </a:rPr>
              <a:t>Satz: </a:t>
            </a:r>
            <a:r>
              <a:rPr lang="de-DE" sz="2000" dirty="0">
                <a:solidFill>
                  <a:schemeClr val="tx1"/>
                </a:solidFill>
              </a:rPr>
              <a:t>(Max Flow-Min Cut Theorem; Satz von Ford/</a:t>
            </a:r>
            <a:r>
              <a:rPr lang="de-DE" sz="2000" dirty="0" err="1">
                <a:solidFill>
                  <a:schemeClr val="tx1"/>
                </a:solidFill>
              </a:rPr>
              <a:t>Fulkerson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400" dirty="0"/>
              <a:t>Der Algorithmus von Ford/</a:t>
            </a:r>
            <a:r>
              <a:rPr lang="de-DE" sz="2400" dirty="0" err="1"/>
              <a:t>Fulkerson</a:t>
            </a:r>
            <a:r>
              <a:rPr lang="de-DE" sz="2400" dirty="0"/>
              <a:t> berechnet einen maximalen Fluss. </a:t>
            </a:r>
            <a:r>
              <a:rPr lang="de-DE" sz="2400" dirty="0">
                <a:solidFill>
                  <a:schemeClr val="tx1"/>
                </a:solidFill>
              </a:rPr>
              <a:t>In jedem Netzwerk gilt  </a:t>
            </a:r>
            <a:r>
              <a:rPr lang="de-DE" sz="2400" dirty="0" err="1">
                <a:solidFill>
                  <a:srgbClr val="3C8C93"/>
                </a:solidFill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 = </a:t>
            </a:r>
            <a:r>
              <a:rPr lang="de-DE" sz="2400" dirty="0" err="1">
                <a:solidFill>
                  <a:srgbClr val="3C8C93"/>
                </a:solidFill>
              </a:rPr>
              <a:t>c</a:t>
            </a:r>
            <a:r>
              <a:rPr lang="de-DE" sz="2400" baseline="-25000" dirty="0" err="1">
                <a:solidFill>
                  <a:srgbClr val="3C8C93"/>
                </a:solidFill>
              </a:rPr>
              <a:t>min</a:t>
            </a:r>
            <a:r>
              <a:rPr lang="de-DE" sz="2400" dirty="0">
                <a:solidFill>
                  <a:schemeClr val="tx1"/>
                </a:solidFill>
              </a:rPr>
              <a:t>.</a:t>
            </a:r>
            <a:br>
              <a:rPr lang="de-DE" sz="2400" dirty="0">
                <a:solidFill>
                  <a:schemeClr val="tx1"/>
                </a:solidFill>
              </a:rPr>
            </a:br>
            <a:r>
              <a:rPr lang="de-DE" sz="2400" dirty="0">
                <a:solidFill>
                  <a:schemeClr val="tx1"/>
                </a:solidFill>
              </a:rPr>
              <a:t>(ohne formalen Beweis)</a:t>
            </a:r>
          </a:p>
          <a:p>
            <a:pPr marL="0" indent="0">
              <a:buNone/>
            </a:pPr>
            <a:endParaRPr lang="de-DE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0000FF"/>
                </a:solidFill>
              </a:rPr>
              <a:t>Der Wert eines maximalen Flusses ist gleich der Kapazität eines minimalen Schnittes.</a:t>
            </a:r>
          </a:p>
        </p:txBody>
      </p:sp>
    </p:spTree>
    <p:extLst>
      <p:ext uri="{BB962C8B-B14F-4D97-AF65-F5344CB8AC3E}">
        <p14:creationId xmlns:p14="http://schemas.microsoft.com/office/powerpoint/2010/main" val="294908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Algorithmus</a:t>
            </a:r>
            <a:r>
              <a:rPr lang="en-US" dirty="0"/>
              <a:t> – </a:t>
            </a:r>
            <a:r>
              <a:rPr lang="en-US" dirty="0" err="1"/>
              <a:t>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Finden eines flusserhöhenden Pfades z.B. mit einer Tiefensuche: </a:t>
            </a:r>
            <a:r>
              <a:rPr lang="de-DE" dirty="0">
                <a:solidFill>
                  <a:srgbClr val="3C8C93"/>
                </a:solidFill>
              </a:rPr>
              <a:t>O(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 + m) </a:t>
            </a:r>
            <a:endParaRPr lang="de-DE" dirty="0"/>
          </a:p>
          <a:p>
            <a:r>
              <a:rPr lang="de-DE" dirty="0"/>
              <a:t>Aber: Pfade können über Tiefensuche in einer ungünstigen Reihenfolge betrachtet werden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1916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de-DE" dirty="0"/>
              <a:t>Schlechte Abfolge von zunehmenden Pfaden</a:t>
            </a:r>
          </a:p>
        </p:txBody>
      </p:sp>
      <p:sp>
        <p:nvSpPr>
          <p:cNvPr id="5" name="Oval 3"/>
          <p:cNvSpPr/>
          <p:nvPr/>
        </p:nvSpPr>
        <p:spPr>
          <a:xfrm>
            <a:off x="924744" y="1700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238944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924744" y="304380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10" name="Oval 8"/>
          <p:cNvSpPr/>
          <p:nvPr/>
        </p:nvSpPr>
        <p:spPr>
          <a:xfrm>
            <a:off x="1579712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flipV="1">
            <a:off x="467544" y="2090309"/>
            <a:ext cx="524155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>
            <a:off x="467544" y="2857128"/>
            <a:ext cx="524155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7" idx="7"/>
            <a:endCxn id="10" idx="4"/>
          </p:cNvCxnSpPr>
          <p:nvPr/>
        </p:nvCxnSpPr>
        <p:spPr>
          <a:xfrm flipV="1">
            <a:off x="1314989" y="2857128"/>
            <a:ext cx="493323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5" idx="5"/>
            <a:endCxn id="10" idx="0"/>
          </p:cNvCxnSpPr>
          <p:nvPr/>
        </p:nvCxnSpPr>
        <p:spPr>
          <a:xfrm>
            <a:off x="1314989" y="2090309"/>
            <a:ext cx="493323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7" name="Straight Arrow Connector 15"/>
          <p:cNvCxnSpPr>
            <a:stCxn id="7" idx="0"/>
            <a:endCxn id="5" idx="4"/>
          </p:cNvCxnSpPr>
          <p:nvPr/>
        </p:nvCxnSpPr>
        <p:spPr>
          <a:xfrm flipV="1">
            <a:off x="1153344" y="2157264"/>
            <a:ext cx="0" cy="88654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354087" y="1985174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749672" y="2323728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0/1</a:t>
            </a:r>
          </a:p>
        </p:txBody>
      </p:sp>
      <p:sp>
        <p:nvSpPr>
          <p:cNvPr id="28" name="TextBox 33"/>
          <p:cNvSpPr txBox="1">
            <a:spLocks noChangeArrowheads="1"/>
          </p:cNvSpPr>
          <p:nvPr/>
        </p:nvSpPr>
        <p:spPr bwMode="auto">
          <a:xfrm>
            <a:off x="1435696" y="295577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30" name="TextBox 42"/>
          <p:cNvSpPr txBox="1">
            <a:spLocks noChangeArrowheads="1"/>
          </p:cNvSpPr>
          <p:nvPr/>
        </p:nvSpPr>
        <p:spPr bwMode="auto">
          <a:xfrm>
            <a:off x="1363688" y="1921032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354087" y="294148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221423" y="1268760"/>
            <a:ext cx="2199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1. flusserhöhender Pfad</a:t>
            </a:r>
          </a:p>
        </p:txBody>
      </p:sp>
      <p:sp>
        <p:nvSpPr>
          <p:cNvPr id="37" name="Oval 3"/>
          <p:cNvSpPr/>
          <p:nvPr/>
        </p:nvSpPr>
        <p:spPr>
          <a:xfrm>
            <a:off x="3156992" y="1700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38" name="Oval 4"/>
          <p:cNvSpPr/>
          <p:nvPr/>
        </p:nvSpPr>
        <p:spPr>
          <a:xfrm>
            <a:off x="2471192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39" name="Oval 5"/>
          <p:cNvSpPr/>
          <p:nvPr/>
        </p:nvSpPr>
        <p:spPr>
          <a:xfrm>
            <a:off x="3156992" y="304380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40" name="Oval 8"/>
          <p:cNvSpPr/>
          <p:nvPr/>
        </p:nvSpPr>
        <p:spPr>
          <a:xfrm>
            <a:off x="3811960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41" name="Straight Arrow Connector 10"/>
          <p:cNvCxnSpPr>
            <a:stCxn id="38" idx="0"/>
            <a:endCxn id="37" idx="3"/>
          </p:cNvCxnSpPr>
          <p:nvPr/>
        </p:nvCxnSpPr>
        <p:spPr>
          <a:xfrm flipV="1">
            <a:off x="2699792" y="2090309"/>
            <a:ext cx="524155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11"/>
          <p:cNvCxnSpPr>
            <a:stCxn id="38" idx="4"/>
            <a:endCxn id="39" idx="1"/>
          </p:cNvCxnSpPr>
          <p:nvPr/>
        </p:nvCxnSpPr>
        <p:spPr>
          <a:xfrm>
            <a:off x="2699792" y="2857128"/>
            <a:ext cx="524155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13"/>
          <p:cNvCxnSpPr>
            <a:stCxn id="39" idx="7"/>
            <a:endCxn id="40" idx="4"/>
          </p:cNvCxnSpPr>
          <p:nvPr/>
        </p:nvCxnSpPr>
        <p:spPr>
          <a:xfrm flipV="1">
            <a:off x="3547237" y="2857128"/>
            <a:ext cx="493323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14"/>
          <p:cNvCxnSpPr>
            <a:stCxn id="37" idx="5"/>
            <a:endCxn id="40" idx="0"/>
          </p:cNvCxnSpPr>
          <p:nvPr/>
        </p:nvCxnSpPr>
        <p:spPr>
          <a:xfrm>
            <a:off x="3547237" y="2090309"/>
            <a:ext cx="493323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15"/>
          <p:cNvCxnSpPr>
            <a:stCxn id="39" idx="0"/>
            <a:endCxn id="37" idx="4"/>
          </p:cNvCxnSpPr>
          <p:nvPr/>
        </p:nvCxnSpPr>
        <p:spPr>
          <a:xfrm flipV="1">
            <a:off x="3385592" y="2157264"/>
            <a:ext cx="0" cy="88654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47" name="TextBox 21"/>
          <p:cNvSpPr txBox="1">
            <a:spLocks noChangeArrowheads="1"/>
          </p:cNvSpPr>
          <p:nvPr/>
        </p:nvSpPr>
        <p:spPr bwMode="auto">
          <a:xfrm>
            <a:off x="2586335" y="1985174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1/w</a:t>
            </a:r>
          </a:p>
        </p:txBody>
      </p:sp>
      <p:sp>
        <p:nvSpPr>
          <p:cNvPr id="48" name="TextBox 24"/>
          <p:cNvSpPr txBox="1">
            <a:spLocks noChangeArrowheads="1"/>
          </p:cNvSpPr>
          <p:nvPr/>
        </p:nvSpPr>
        <p:spPr bwMode="auto">
          <a:xfrm>
            <a:off x="2981920" y="2323728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1/1</a:t>
            </a:r>
          </a:p>
        </p:txBody>
      </p:sp>
      <p:sp>
        <p:nvSpPr>
          <p:cNvPr id="49" name="TextBox 33"/>
          <p:cNvSpPr txBox="1">
            <a:spLocks noChangeArrowheads="1"/>
          </p:cNvSpPr>
          <p:nvPr/>
        </p:nvSpPr>
        <p:spPr bwMode="auto">
          <a:xfrm>
            <a:off x="3667944" y="295577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1/w</a:t>
            </a:r>
          </a:p>
        </p:txBody>
      </p:sp>
      <p:sp>
        <p:nvSpPr>
          <p:cNvPr id="50" name="TextBox 42"/>
          <p:cNvSpPr txBox="1">
            <a:spLocks noChangeArrowheads="1"/>
          </p:cNvSpPr>
          <p:nvPr/>
        </p:nvSpPr>
        <p:spPr bwMode="auto">
          <a:xfrm>
            <a:off x="3595936" y="1921032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51" name="TextBox 44"/>
          <p:cNvSpPr txBox="1">
            <a:spLocks noChangeArrowheads="1"/>
          </p:cNvSpPr>
          <p:nvPr/>
        </p:nvSpPr>
        <p:spPr bwMode="auto">
          <a:xfrm>
            <a:off x="2586335" y="294148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0/w</a:t>
            </a:r>
          </a:p>
        </p:txBody>
      </p:sp>
      <p:sp>
        <p:nvSpPr>
          <p:cNvPr id="52" name="Oval 3"/>
          <p:cNvSpPr/>
          <p:nvPr/>
        </p:nvSpPr>
        <p:spPr>
          <a:xfrm>
            <a:off x="5389240" y="1700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53" name="Oval 4"/>
          <p:cNvSpPr/>
          <p:nvPr/>
        </p:nvSpPr>
        <p:spPr>
          <a:xfrm>
            <a:off x="4703440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54" name="Oval 5"/>
          <p:cNvSpPr/>
          <p:nvPr/>
        </p:nvSpPr>
        <p:spPr>
          <a:xfrm>
            <a:off x="5389240" y="304380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55" name="Oval 8"/>
          <p:cNvSpPr/>
          <p:nvPr/>
        </p:nvSpPr>
        <p:spPr>
          <a:xfrm>
            <a:off x="6044208" y="239992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56" name="Straight Arrow Connector 10"/>
          <p:cNvCxnSpPr>
            <a:stCxn id="53" idx="0"/>
            <a:endCxn id="52" idx="3"/>
          </p:cNvCxnSpPr>
          <p:nvPr/>
        </p:nvCxnSpPr>
        <p:spPr>
          <a:xfrm flipV="1">
            <a:off x="4932040" y="2090309"/>
            <a:ext cx="524155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7" name="Straight Arrow Connector 11"/>
          <p:cNvCxnSpPr>
            <a:stCxn id="53" idx="4"/>
            <a:endCxn id="54" idx="1"/>
          </p:cNvCxnSpPr>
          <p:nvPr/>
        </p:nvCxnSpPr>
        <p:spPr>
          <a:xfrm>
            <a:off x="4932040" y="2857128"/>
            <a:ext cx="524155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8" name="Straight Arrow Connector 13"/>
          <p:cNvCxnSpPr>
            <a:stCxn id="54" idx="7"/>
            <a:endCxn id="55" idx="4"/>
          </p:cNvCxnSpPr>
          <p:nvPr/>
        </p:nvCxnSpPr>
        <p:spPr>
          <a:xfrm flipV="1">
            <a:off x="5779485" y="2857128"/>
            <a:ext cx="493323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14"/>
          <p:cNvCxnSpPr>
            <a:stCxn id="52" idx="5"/>
            <a:endCxn id="55" idx="0"/>
          </p:cNvCxnSpPr>
          <p:nvPr/>
        </p:nvCxnSpPr>
        <p:spPr>
          <a:xfrm>
            <a:off x="5779485" y="2090309"/>
            <a:ext cx="493323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15"/>
          <p:cNvCxnSpPr>
            <a:stCxn id="52" idx="5"/>
            <a:endCxn id="54" idx="7"/>
          </p:cNvCxnSpPr>
          <p:nvPr/>
        </p:nvCxnSpPr>
        <p:spPr>
          <a:xfrm>
            <a:off x="5779485" y="2090309"/>
            <a:ext cx="0" cy="102045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62" name="TextBox 21"/>
          <p:cNvSpPr txBox="1">
            <a:spLocks noChangeArrowheads="1"/>
          </p:cNvSpPr>
          <p:nvPr/>
        </p:nvSpPr>
        <p:spPr bwMode="auto">
          <a:xfrm>
            <a:off x="4818583" y="1985174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1/w</a:t>
            </a:r>
          </a:p>
        </p:txBody>
      </p:sp>
      <p:sp>
        <p:nvSpPr>
          <p:cNvPr id="63" name="TextBox 24"/>
          <p:cNvSpPr txBox="1">
            <a:spLocks noChangeArrowheads="1"/>
          </p:cNvSpPr>
          <p:nvPr/>
        </p:nvSpPr>
        <p:spPr bwMode="auto">
          <a:xfrm>
            <a:off x="5214168" y="2323728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64" name="TextBox 33"/>
          <p:cNvSpPr txBox="1">
            <a:spLocks noChangeArrowheads="1"/>
          </p:cNvSpPr>
          <p:nvPr/>
        </p:nvSpPr>
        <p:spPr bwMode="auto">
          <a:xfrm>
            <a:off x="5900192" y="295577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1/w</a:t>
            </a:r>
          </a:p>
        </p:txBody>
      </p:sp>
      <p:sp>
        <p:nvSpPr>
          <p:cNvPr id="65" name="TextBox 42"/>
          <p:cNvSpPr txBox="1">
            <a:spLocks noChangeArrowheads="1"/>
          </p:cNvSpPr>
          <p:nvPr/>
        </p:nvSpPr>
        <p:spPr bwMode="auto">
          <a:xfrm>
            <a:off x="5828184" y="1921032"/>
            <a:ext cx="4469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1w</a:t>
            </a:r>
          </a:p>
        </p:txBody>
      </p:sp>
      <p:sp>
        <p:nvSpPr>
          <p:cNvPr id="66" name="TextBox 44"/>
          <p:cNvSpPr txBox="1">
            <a:spLocks noChangeArrowheads="1"/>
          </p:cNvSpPr>
          <p:nvPr/>
        </p:nvSpPr>
        <p:spPr bwMode="auto">
          <a:xfrm>
            <a:off x="4818583" y="2941486"/>
            <a:ext cx="503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1/w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4453671" y="1287448"/>
            <a:ext cx="2199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2. flusserhöhender Pfad</a:t>
            </a:r>
          </a:p>
        </p:txBody>
      </p:sp>
      <p:cxnSp>
        <p:nvCxnSpPr>
          <p:cNvPr id="70" name="Straight Arrow Connector 15"/>
          <p:cNvCxnSpPr>
            <a:stCxn id="54" idx="0"/>
            <a:endCxn id="52" idx="4"/>
          </p:cNvCxnSpPr>
          <p:nvPr/>
        </p:nvCxnSpPr>
        <p:spPr>
          <a:xfrm flipV="1">
            <a:off x="5617840" y="2157264"/>
            <a:ext cx="0" cy="88654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73" name="Textfeld 72"/>
          <p:cNvSpPr txBox="1"/>
          <p:nvPr/>
        </p:nvSpPr>
        <p:spPr>
          <a:xfrm>
            <a:off x="6508085" y="206084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…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35496" y="3573016"/>
            <a:ext cx="172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2i-1. </a:t>
            </a:r>
            <a:r>
              <a:rPr lang="de-DE" sz="1600" dirty="0" err="1"/>
              <a:t>flusserh</a:t>
            </a:r>
            <a:r>
              <a:rPr lang="de-DE" sz="1600" dirty="0"/>
              <a:t>. Pfad</a:t>
            </a:r>
          </a:p>
        </p:txBody>
      </p:sp>
      <p:sp>
        <p:nvSpPr>
          <p:cNvPr id="75" name="Oval 3"/>
          <p:cNvSpPr/>
          <p:nvPr/>
        </p:nvSpPr>
        <p:spPr>
          <a:xfrm>
            <a:off x="939552" y="400432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76" name="Oval 4"/>
          <p:cNvSpPr/>
          <p:nvPr/>
        </p:nvSpPr>
        <p:spPr>
          <a:xfrm>
            <a:off x="253752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77" name="Oval 5"/>
          <p:cNvSpPr/>
          <p:nvPr/>
        </p:nvSpPr>
        <p:spPr>
          <a:xfrm>
            <a:off x="939552" y="5348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78" name="Oval 8"/>
          <p:cNvSpPr/>
          <p:nvPr/>
        </p:nvSpPr>
        <p:spPr>
          <a:xfrm>
            <a:off x="1594520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79" name="Straight Arrow Connector 10"/>
          <p:cNvCxnSpPr>
            <a:stCxn id="76" idx="0"/>
            <a:endCxn id="75" idx="3"/>
          </p:cNvCxnSpPr>
          <p:nvPr/>
        </p:nvCxnSpPr>
        <p:spPr>
          <a:xfrm flipV="1">
            <a:off x="482352" y="4394565"/>
            <a:ext cx="524155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11"/>
          <p:cNvCxnSpPr>
            <a:stCxn id="76" idx="4"/>
            <a:endCxn id="77" idx="1"/>
          </p:cNvCxnSpPr>
          <p:nvPr/>
        </p:nvCxnSpPr>
        <p:spPr>
          <a:xfrm>
            <a:off x="482352" y="5161384"/>
            <a:ext cx="524155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1" name="Straight Arrow Connector 13"/>
          <p:cNvCxnSpPr>
            <a:stCxn id="77" idx="7"/>
            <a:endCxn id="78" idx="4"/>
          </p:cNvCxnSpPr>
          <p:nvPr/>
        </p:nvCxnSpPr>
        <p:spPr>
          <a:xfrm flipV="1">
            <a:off x="1329797" y="5161384"/>
            <a:ext cx="493323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2" name="Straight Arrow Connector 14"/>
          <p:cNvCxnSpPr>
            <a:stCxn id="75" idx="5"/>
            <a:endCxn id="78" idx="0"/>
          </p:cNvCxnSpPr>
          <p:nvPr/>
        </p:nvCxnSpPr>
        <p:spPr>
          <a:xfrm>
            <a:off x="1329797" y="4394565"/>
            <a:ext cx="493323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3" name="Straight Arrow Connector 15"/>
          <p:cNvCxnSpPr>
            <a:stCxn id="77" idx="0"/>
            <a:endCxn id="75" idx="4"/>
          </p:cNvCxnSpPr>
          <p:nvPr/>
        </p:nvCxnSpPr>
        <p:spPr>
          <a:xfrm flipV="1">
            <a:off x="1168152" y="4461520"/>
            <a:ext cx="0" cy="88654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85" name="TextBox 21"/>
          <p:cNvSpPr txBox="1">
            <a:spLocks noChangeArrowheads="1"/>
          </p:cNvSpPr>
          <p:nvPr/>
        </p:nvSpPr>
        <p:spPr bwMode="auto">
          <a:xfrm>
            <a:off x="327125" y="4289430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/w</a:t>
            </a:r>
          </a:p>
        </p:txBody>
      </p:sp>
      <p:sp>
        <p:nvSpPr>
          <p:cNvPr id="86" name="TextBox 24"/>
          <p:cNvSpPr txBox="1">
            <a:spLocks noChangeArrowheads="1"/>
          </p:cNvSpPr>
          <p:nvPr/>
        </p:nvSpPr>
        <p:spPr bwMode="auto">
          <a:xfrm>
            <a:off x="764480" y="4627984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1/1</a:t>
            </a:r>
          </a:p>
        </p:txBody>
      </p:sp>
      <p:sp>
        <p:nvSpPr>
          <p:cNvPr id="87" name="TextBox 33"/>
          <p:cNvSpPr txBox="1">
            <a:spLocks noChangeArrowheads="1"/>
          </p:cNvSpPr>
          <p:nvPr/>
        </p:nvSpPr>
        <p:spPr bwMode="auto">
          <a:xfrm>
            <a:off x="1450504" y="5260032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/w</a:t>
            </a:r>
          </a:p>
        </p:txBody>
      </p:sp>
      <p:sp>
        <p:nvSpPr>
          <p:cNvPr id="88" name="TextBox 42"/>
          <p:cNvSpPr txBox="1">
            <a:spLocks noChangeArrowheads="1"/>
          </p:cNvSpPr>
          <p:nvPr/>
        </p:nvSpPr>
        <p:spPr bwMode="auto">
          <a:xfrm>
            <a:off x="1378496" y="4225288"/>
            <a:ext cx="6178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i-1/w</a:t>
            </a:r>
          </a:p>
        </p:txBody>
      </p:sp>
      <p:sp>
        <p:nvSpPr>
          <p:cNvPr id="89" name="TextBox 44"/>
          <p:cNvSpPr txBox="1">
            <a:spLocks noChangeArrowheads="1"/>
          </p:cNvSpPr>
          <p:nvPr/>
        </p:nvSpPr>
        <p:spPr bwMode="auto">
          <a:xfrm>
            <a:off x="323528" y="5245742"/>
            <a:ext cx="6178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i-1/w</a:t>
            </a:r>
          </a:p>
        </p:txBody>
      </p:sp>
      <p:sp>
        <p:nvSpPr>
          <p:cNvPr id="90" name="Oval 3"/>
          <p:cNvSpPr/>
          <p:nvPr/>
        </p:nvSpPr>
        <p:spPr>
          <a:xfrm>
            <a:off x="3171800" y="400432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91" name="Oval 4"/>
          <p:cNvSpPr/>
          <p:nvPr/>
        </p:nvSpPr>
        <p:spPr>
          <a:xfrm>
            <a:off x="2486000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92" name="Oval 5"/>
          <p:cNvSpPr/>
          <p:nvPr/>
        </p:nvSpPr>
        <p:spPr>
          <a:xfrm>
            <a:off x="3171800" y="5348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93" name="Oval 8"/>
          <p:cNvSpPr/>
          <p:nvPr/>
        </p:nvSpPr>
        <p:spPr>
          <a:xfrm>
            <a:off x="3826768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94" name="Straight Arrow Connector 10"/>
          <p:cNvCxnSpPr>
            <a:stCxn id="91" idx="0"/>
            <a:endCxn id="90" idx="3"/>
          </p:cNvCxnSpPr>
          <p:nvPr/>
        </p:nvCxnSpPr>
        <p:spPr>
          <a:xfrm flipV="1">
            <a:off x="2714600" y="4394565"/>
            <a:ext cx="524155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11"/>
          <p:cNvCxnSpPr>
            <a:stCxn id="91" idx="4"/>
            <a:endCxn id="92" idx="1"/>
          </p:cNvCxnSpPr>
          <p:nvPr/>
        </p:nvCxnSpPr>
        <p:spPr>
          <a:xfrm>
            <a:off x="2714600" y="5161384"/>
            <a:ext cx="524155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6" name="Straight Arrow Connector 13"/>
          <p:cNvCxnSpPr>
            <a:stCxn id="92" idx="7"/>
            <a:endCxn id="93" idx="4"/>
          </p:cNvCxnSpPr>
          <p:nvPr/>
        </p:nvCxnSpPr>
        <p:spPr>
          <a:xfrm flipV="1">
            <a:off x="3562045" y="5161384"/>
            <a:ext cx="493323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7" name="Straight Arrow Connector 14"/>
          <p:cNvCxnSpPr>
            <a:stCxn id="90" idx="5"/>
            <a:endCxn id="93" idx="0"/>
          </p:cNvCxnSpPr>
          <p:nvPr/>
        </p:nvCxnSpPr>
        <p:spPr>
          <a:xfrm>
            <a:off x="3562045" y="4394565"/>
            <a:ext cx="493323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8" name="Straight Arrow Connector 15"/>
          <p:cNvCxnSpPr>
            <a:stCxn id="90" idx="5"/>
            <a:endCxn id="92" idx="7"/>
          </p:cNvCxnSpPr>
          <p:nvPr/>
        </p:nvCxnSpPr>
        <p:spPr>
          <a:xfrm>
            <a:off x="3562045" y="4394565"/>
            <a:ext cx="0" cy="102045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00" name="TextBox 21"/>
          <p:cNvSpPr txBox="1">
            <a:spLocks noChangeArrowheads="1"/>
          </p:cNvSpPr>
          <p:nvPr/>
        </p:nvSpPr>
        <p:spPr bwMode="auto">
          <a:xfrm>
            <a:off x="2601143" y="4289430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/w</a:t>
            </a:r>
          </a:p>
        </p:txBody>
      </p:sp>
      <p:sp>
        <p:nvSpPr>
          <p:cNvPr id="101" name="TextBox 24"/>
          <p:cNvSpPr txBox="1">
            <a:spLocks noChangeArrowheads="1"/>
          </p:cNvSpPr>
          <p:nvPr/>
        </p:nvSpPr>
        <p:spPr bwMode="auto">
          <a:xfrm>
            <a:off x="2996728" y="4627984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102" name="TextBox 33"/>
          <p:cNvSpPr txBox="1">
            <a:spLocks noChangeArrowheads="1"/>
          </p:cNvSpPr>
          <p:nvPr/>
        </p:nvSpPr>
        <p:spPr bwMode="auto">
          <a:xfrm>
            <a:off x="3682752" y="5260032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/w</a:t>
            </a:r>
          </a:p>
        </p:txBody>
      </p:sp>
      <p:sp>
        <p:nvSpPr>
          <p:cNvPr id="103" name="TextBox 42"/>
          <p:cNvSpPr txBox="1">
            <a:spLocks noChangeArrowheads="1"/>
          </p:cNvSpPr>
          <p:nvPr/>
        </p:nvSpPr>
        <p:spPr bwMode="auto">
          <a:xfrm>
            <a:off x="3610744" y="4225288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/w</a:t>
            </a:r>
          </a:p>
        </p:txBody>
      </p:sp>
      <p:sp>
        <p:nvSpPr>
          <p:cNvPr id="104" name="TextBox 44"/>
          <p:cNvSpPr txBox="1">
            <a:spLocks noChangeArrowheads="1"/>
          </p:cNvSpPr>
          <p:nvPr/>
        </p:nvSpPr>
        <p:spPr bwMode="auto">
          <a:xfrm>
            <a:off x="2601143" y="5245742"/>
            <a:ext cx="4354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/w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2339752" y="3573016"/>
            <a:ext cx="1596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2i. </a:t>
            </a:r>
            <a:r>
              <a:rPr lang="de-DE" sz="1600" dirty="0" err="1"/>
              <a:t>flusserh</a:t>
            </a:r>
            <a:r>
              <a:rPr lang="de-DE" sz="1600" dirty="0"/>
              <a:t>. Pfad</a:t>
            </a:r>
          </a:p>
        </p:txBody>
      </p:sp>
      <p:cxnSp>
        <p:nvCxnSpPr>
          <p:cNvPr id="106" name="Straight Arrow Connector 15"/>
          <p:cNvCxnSpPr>
            <a:stCxn id="92" idx="0"/>
            <a:endCxn id="90" idx="4"/>
          </p:cNvCxnSpPr>
          <p:nvPr/>
        </p:nvCxnSpPr>
        <p:spPr>
          <a:xfrm flipV="1">
            <a:off x="3400400" y="4461520"/>
            <a:ext cx="0" cy="88654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07" name="Textfeld 106"/>
          <p:cNvSpPr txBox="1"/>
          <p:nvPr/>
        </p:nvSpPr>
        <p:spPr>
          <a:xfrm>
            <a:off x="4572000" y="3573016"/>
            <a:ext cx="1866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2w-1. </a:t>
            </a:r>
            <a:r>
              <a:rPr lang="de-DE" sz="1600" dirty="0" err="1"/>
              <a:t>flusserh</a:t>
            </a:r>
            <a:r>
              <a:rPr lang="de-DE" sz="1600" dirty="0"/>
              <a:t>. Pfad</a:t>
            </a:r>
          </a:p>
        </p:txBody>
      </p:sp>
      <p:sp>
        <p:nvSpPr>
          <p:cNvPr id="108" name="Oval 3"/>
          <p:cNvSpPr/>
          <p:nvPr/>
        </p:nvSpPr>
        <p:spPr>
          <a:xfrm>
            <a:off x="5692080" y="400432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109" name="Oval 4"/>
          <p:cNvSpPr/>
          <p:nvPr/>
        </p:nvSpPr>
        <p:spPr>
          <a:xfrm>
            <a:off x="5006280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110" name="Oval 5"/>
          <p:cNvSpPr/>
          <p:nvPr/>
        </p:nvSpPr>
        <p:spPr>
          <a:xfrm>
            <a:off x="5692080" y="5348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111" name="Oval 8"/>
          <p:cNvSpPr/>
          <p:nvPr/>
        </p:nvSpPr>
        <p:spPr>
          <a:xfrm>
            <a:off x="6347048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112" name="Straight Arrow Connector 10"/>
          <p:cNvCxnSpPr>
            <a:stCxn id="109" idx="0"/>
            <a:endCxn id="108" idx="3"/>
          </p:cNvCxnSpPr>
          <p:nvPr/>
        </p:nvCxnSpPr>
        <p:spPr>
          <a:xfrm flipV="1">
            <a:off x="5234880" y="4394565"/>
            <a:ext cx="524155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13" name="Straight Arrow Connector 11"/>
          <p:cNvCxnSpPr>
            <a:stCxn id="109" idx="4"/>
            <a:endCxn id="110" idx="1"/>
          </p:cNvCxnSpPr>
          <p:nvPr/>
        </p:nvCxnSpPr>
        <p:spPr>
          <a:xfrm>
            <a:off x="5234880" y="5161384"/>
            <a:ext cx="524155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14" name="Straight Arrow Connector 13"/>
          <p:cNvCxnSpPr>
            <a:stCxn id="110" idx="7"/>
            <a:endCxn id="111" idx="4"/>
          </p:cNvCxnSpPr>
          <p:nvPr/>
        </p:nvCxnSpPr>
        <p:spPr>
          <a:xfrm flipV="1">
            <a:off x="6082325" y="5161384"/>
            <a:ext cx="493323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15" name="Straight Arrow Connector 14"/>
          <p:cNvCxnSpPr>
            <a:stCxn id="108" idx="5"/>
            <a:endCxn id="111" idx="0"/>
          </p:cNvCxnSpPr>
          <p:nvPr/>
        </p:nvCxnSpPr>
        <p:spPr>
          <a:xfrm>
            <a:off x="6082325" y="4394565"/>
            <a:ext cx="493323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16" name="Straight Arrow Connector 15"/>
          <p:cNvCxnSpPr>
            <a:stCxn id="110" idx="0"/>
            <a:endCxn id="108" idx="4"/>
          </p:cNvCxnSpPr>
          <p:nvPr/>
        </p:nvCxnSpPr>
        <p:spPr>
          <a:xfrm flipV="1">
            <a:off x="5920680" y="4461520"/>
            <a:ext cx="0" cy="88654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18" name="TextBox 21"/>
          <p:cNvSpPr txBox="1">
            <a:spLocks noChangeArrowheads="1"/>
          </p:cNvSpPr>
          <p:nvPr/>
        </p:nvSpPr>
        <p:spPr bwMode="auto">
          <a:xfrm>
            <a:off x="5079653" y="4289430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w/w</a:t>
            </a:r>
          </a:p>
        </p:txBody>
      </p:sp>
      <p:sp>
        <p:nvSpPr>
          <p:cNvPr id="119" name="TextBox 24"/>
          <p:cNvSpPr txBox="1">
            <a:spLocks noChangeArrowheads="1"/>
          </p:cNvSpPr>
          <p:nvPr/>
        </p:nvSpPr>
        <p:spPr bwMode="auto">
          <a:xfrm>
            <a:off x="5517008" y="4627984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1/1</a:t>
            </a:r>
          </a:p>
        </p:txBody>
      </p:sp>
      <p:sp>
        <p:nvSpPr>
          <p:cNvPr id="120" name="TextBox 33"/>
          <p:cNvSpPr txBox="1">
            <a:spLocks noChangeArrowheads="1"/>
          </p:cNvSpPr>
          <p:nvPr/>
        </p:nvSpPr>
        <p:spPr bwMode="auto">
          <a:xfrm>
            <a:off x="6203032" y="5260032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w/w</a:t>
            </a:r>
          </a:p>
        </p:txBody>
      </p:sp>
      <p:sp>
        <p:nvSpPr>
          <p:cNvPr id="121" name="TextBox 42"/>
          <p:cNvSpPr txBox="1">
            <a:spLocks noChangeArrowheads="1"/>
          </p:cNvSpPr>
          <p:nvPr/>
        </p:nvSpPr>
        <p:spPr bwMode="auto">
          <a:xfrm>
            <a:off x="6223914" y="4225288"/>
            <a:ext cx="7204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w-1/w</a:t>
            </a:r>
          </a:p>
        </p:txBody>
      </p:sp>
      <p:sp>
        <p:nvSpPr>
          <p:cNvPr id="122" name="TextBox 44"/>
          <p:cNvSpPr txBox="1">
            <a:spLocks noChangeArrowheads="1"/>
          </p:cNvSpPr>
          <p:nvPr/>
        </p:nvSpPr>
        <p:spPr bwMode="auto">
          <a:xfrm>
            <a:off x="4932040" y="5245742"/>
            <a:ext cx="7204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w-1/w</a:t>
            </a:r>
          </a:p>
        </p:txBody>
      </p:sp>
      <p:sp>
        <p:nvSpPr>
          <p:cNvPr id="123" name="Oval 3"/>
          <p:cNvSpPr/>
          <p:nvPr/>
        </p:nvSpPr>
        <p:spPr>
          <a:xfrm>
            <a:off x="7924328" y="400432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a</a:t>
            </a:r>
          </a:p>
        </p:txBody>
      </p:sp>
      <p:sp>
        <p:nvSpPr>
          <p:cNvPr id="124" name="Oval 4"/>
          <p:cNvSpPr/>
          <p:nvPr/>
        </p:nvSpPr>
        <p:spPr>
          <a:xfrm>
            <a:off x="7238528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s</a:t>
            </a:r>
          </a:p>
        </p:txBody>
      </p:sp>
      <p:sp>
        <p:nvSpPr>
          <p:cNvPr id="125" name="Oval 5"/>
          <p:cNvSpPr/>
          <p:nvPr/>
        </p:nvSpPr>
        <p:spPr>
          <a:xfrm>
            <a:off x="7924328" y="5348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b</a:t>
            </a:r>
          </a:p>
        </p:txBody>
      </p:sp>
      <p:sp>
        <p:nvSpPr>
          <p:cNvPr id="126" name="Oval 8"/>
          <p:cNvSpPr/>
          <p:nvPr/>
        </p:nvSpPr>
        <p:spPr>
          <a:xfrm>
            <a:off x="8579296" y="470418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Gill Sans MT"/>
              </a:rPr>
              <a:t>t</a:t>
            </a:r>
          </a:p>
        </p:txBody>
      </p:sp>
      <p:cxnSp>
        <p:nvCxnSpPr>
          <p:cNvPr id="127" name="Straight Arrow Connector 10"/>
          <p:cNvCxnSpPr>
            <a:stCxn id="124" idx="0"/>
            <a:endCxn id="123" idx="3"/>
          </p:cNvCxnSpPr>
          <p:nvPr/>
        </p:nvCxnSpPr>
        <p:spPr>
          <a:xfrm flipV="1">
            <a:off x="7467128" y="4394565"/>
            <a:ext cx="524155" cy="30961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28" name="Straight Arrow Connector 11"/>
          <p:cNvCxnSpPr>
            <a:stCxn id="124" idx="4"/>
            <a:endCxn id="125" idx="1"/>
          </p:cNvCxnSpPr>
          <p:nvPr/>
        </p:nvCxnSpPr>
        <p:spPr>
          <a:xfrm>
            <a:off x="7467128" y="5161384"/>
            <a:ext cx="524155" cy="25363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29" name="Straight Arrow Connector 13"/>
          <p:cNvCxnSpPr>
            <a:stCxn id="125" idx="7"/>
            <a:endCxn id="126" idx="4"/>
          </p:cNvCxnSpPr>
          <p:nvPr/>
        </p:nvCxnSpPr>
        <p:spPr>
          <a:xfrm flipV="1">
            <a:off x="8314573" y="5161384"/>
            <a:ext cx="493323" cy="25363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0" name="Straight Arrow Connector 14"/>
          <p:cNvCxnSpPr>
            <a:stCxn id="123" idx="5"/>
            <a:endCxn id="126" idx="0"/>
          </p:cNvCxnSpPr>
          <p:nvPr/>
        </p:nvCxnSpPr>
        <p:spPr>
          <a:xfrm>
            <a:off x="8314573" y="4394565"/>
            <a:ext cx="493323" cy="309619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1" name="Straight Arrow Connector 15"/>
          <p:cNvCxnSpPr>
            <a:stCxn id="123" idx="5"/>
            <a:endCxn id="125" idx="7"/>
          </p:cNvCxnSpPr>
          <p:nvPr/>
        </p:nvCxnSpPr>
        <p:spPr>
          <a:xfrm>
            <a:off x="8314573" y="4394565"/>
            <a:ext cx="0" cy="102045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33" name="TextBox 21"/>
          <p:cNvSpPr txBox="1">
            <a:spLocks noChangeArrowheads="1"/>
          </p:cNvSpPr>
          <p:nvPr/>
        </p:nvSpPr>
        <p:spPr bwMode="auto">
          <a:xfrm>
            <a:off x="7353671" y="4221088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w/w</a:t>
            </a:r>
          </a:p>
        </p:txBody>
      </p:sp>
      <p:sp>
        <p:nvSpPr>
          <p:cNvPr id="134" name="TextBox 24"/>
          <p:cNvSpPr txBox="1">
            <a:spLocks noChangeArrowheads="1"/>
          </p:cNvSpPr>
          <p:nvPr/>
        </p:nvSpPr>
        <p:spPr bwMode="auto">
          <a:xfrm>
            <a:off x="7749256" y="4627984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135" name="TextBox 33"/>
          <p:cNvSpPr txBox="1">
            <a:spLocks noChangeArrowheads="1"/>
          </p:cNvSpPr>
          <p:nvPr/>
        </p:nvSpPr>
        <p:spPr bwMode="auto">
          <a:xfrm>
            <a:off x="8435280" y="5260032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w/w</a:t>
            </a:r>
          </a:p>
        </p:txBody>
      </p:sp>
      <p:sp>
        <p:nvSpPr>
          <p:cNvPr id="136" name="TextBox 42"/>
          <p:cNvSpPr txBox="1">
            <a:spLocks noChangeArrowheads="1"/>
          </p:cNvSpPr>
          <p:nvPr/>
        </p:nvSpPr>
        <p:spPr bwMode="auto">
          <a:xfrm>
            <a:off x="8363272" y="4225288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w/w</a:t>
            </a:r>
          </a:p>
        </p:txBody>
      </p:sp>
      <p:sp>
        <p:nvSpPr>
          <p:cNvPr id="137" name="TextBox 44"/>
          <p:cNvSpPr txBox="1">
            <a:spLocks noChangeArrowheads="1"/>
          </p:cNvSpPr>
          <p:nvPr/>
        </p:nvSpPr>
        <p:spPr bwMode="auto">
          <a:xfrm>
            <a:off x="7353671" y="5245742"/>
            <a:ext cx="5380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w/w</a:t>
            </a:r>
          </a:p>
        </p:txBody>
      </p:sp>
      <p:sp>
        <p:nvSpPr>
          <p:cNvPr id="138" name="Textfeld 137"/>
          <p:cNvSpPr txBox="1"/>
          <p:nvPr/>
        </p:nvSpPr>
        <p:spPr>
          <a:xfrm>
            <a:off x="7092280" y="3573016"/>
            <a:ext cx="1691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2w. </a:t>
            </a:r>
            <a:r>
              <a:rPr lang="de-DE" sz="1600" dirty="0" err="1"/>
              <a:t>flusserh</a:t>
            </a:r>
            <a:r>
              <a:rPr lang="de-DE" sz="1600" dirty="0"/>
              <a:t>. Pfad</a:t>
            </a:r>
          </a:p>
        </p:txBody>
      </p:sp>
      <p:cxnSp>
        <p:nvCxnSpPr>
          <p:cNvPr id="139" name="Straight Arrow Connector 15"/>
          <p:cNvCxnSpPr>
            <a:stCxn id="125" idx="0"/>
            <a:endCxn id="123" idx="4"/>
          </p:cNvCxnSpPr>
          <p:nvPr/>
        </p:nvCxnSpPr>
        <p:spPr>
          <a:xfrm flipV="1">
            <a:off x="8152928" y="4461520"/>
            <a:ext cx="0" cy="88654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sp>
        <p:nvSpPr>
          <p:cNvPr id="140" name="Textfeld 139"/>
          <p:cNvSpPr txBox="1"/>
          <p:nvPr/>
        </p:nvSpPr>
        <p:spPr>
          <a:xfrm>
            <a:off x="4211960" y="432619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…</a:t>
            </a:r>
          </a:p>
        </p:txBody>
      </p:sp>
      <p:sp>
        <p:nvSpPr>
          <p:cNvPr id="142" name="Rechteckige Legende 141"/>
          <p:cNvSpPr/>
          <p:nvPr/>
        </p:nvSpPr>
        <p:spPr>
          <a:xfrm>
            <a:off x="7323112" y="1196752"/>
            <a:ext cx="1641376" cy="2313602"/>
          </a:xfrm>
          <a:prstGeom prst="wedgeRectCallout">
            <a:avLst>
              <a:gd name="adj1" fmla="val -16112"/>
              <a:gd name="adj2" fmla="val 561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de-DE" sz="1600" dirty="0">
                <a:solidFill>
                  <a:srgbClr val="000000"/>
                </a:solidFill>
              </a:rPr>
              <a:t>Fertig nach 2w flusserhöhenden Pfaden, obwohl der </a:t>
            </a:r>
            <a:r>
              <a:rPr lang="de-DE" sz="1600" dirty="0" err="1">
                <a:solidFill>
                  <a:srgbClr val="000000"/>
                </a:solidFill>
              </a:rPr>
              <a:t>Algo</a:t>
            </a:r>
            <a:r>
              <a:rPr lang="de-DE" sz="1600" dirty="0">
                <a:solidFill>
                  <a:srgbClr val="000000"/>
                </a:solidFill>
              </a:rPr>
              <a:t> auch schon mit 2 günstigen flusserhöhenden Pfaden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fertig sein könnte!</a:t>
            </a:r>
          </a:p>
        </p:txBody>
      </p:sp>
      <p:sp>
        <p:nvSpPr>
          <p:cNvPr id="14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305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 animBg="1"/>
      <p:bldP spid="39" grpId="0" animBg="1"/>
      <p:bldP spid="40" grpId="0" animBg="1"/>
      <p:bldP spid="47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  <p:bldP spid="62" grpId="0"/>
      <p:bldP spid="63" grpId="0"/>
      <p:bldP spid="64" grpId="0"/>
      <p:bldP spid="65" grpId="0"/>
      <p:bldP spid="66" grpId="0"/>
      <p:bldP spid="67" grpId="0"/>
      <p:bldP spid="73" grpId="0"/>
      <p:bldP spid="74" grpId="0"/>
      <p:bldP spid="75" grpId="0" animBg="1"/>
      <p:bldP spid="76" grpId="0" animBg="1"/>
      <p:bldP spid="77" grpId="0" animBg="1"/>
      <p:bldP spid="78" grpId="0" animBg="1"/>
      <p:bldP spid="85" grpId="0"/>
      <p:bldP spid="86" grpId="0"/>
      <p:bldP spid="87" grpId="0"/>
      <p:bldP spid="88" grpId="0"/>
      <p:bldP spid="89" grpId="0"/>
      <p:bldP spid="90" grpId="0" animBg="1"/>
      <p:bldP spid="91" grpId="0" animBg="1"/>
      <p:bldP spid="92" grpId="0" animBg="1"/>
      <p:bldP spid="93" grpId="0" animBg="1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 animBg="1"/>
      <p:bldP spid="109" grpId="0" animBg="1"/>
      <p:bldP spid="110" grpId="0" animBg="1"/>
      <p:bldP spid="111" grpId="0" animBg="1"/>
      <p:bldP spid="118" grpId="0"/>
      <p:bldP spid="119" grpId="0"/>
      <p:bldP spid="120" grpId="0"/>
      <p:bldP spid="121" grpId="0"/>
      <p:bldP spid="122" grpId="0"/>
      <p:bldP spid="123" grpId="0" animBg="1"/>
      <p:bldP spid="124" grpId="0" animBg="1"/>
      <p:bldP spid="125" grpId="0" animBg="1"/>
      <p:bldP spid="126" grpId="0" animBg="1"/>
      <p:bldP spid="133" grpId="0"/>
      <p:bldP spid="134" grpId="0"/>
      <p:bldP spid="135" grpId="0"/>
      <p:bldP spid="136" grpId="0"/>
      <p:bldP spid="137" grpId="0"/>
      <p:bldP spid="138" grpId="0"/>
      <p:bldP spid="140" grpId="0"/>
      <p:bldP spid="1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/>
              <a:t>Ford-Fulkerson </a:t>
            </a:r>
            <a:r>
              <a:rPr lang="en-US" dirty="0" err="1"/>
              <a:t>Algorithmus</a:t>
            </a:r>
            <a:r>
              <a:rPr lang="en-US" dirty="0"/>
              <a:t> – </a:t>
            </a:r>
            <a:r>
              <a:rPr lang="en-US" dirty="0" err="1"/>
              <a:t>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Damit ergibt sich mit </a:t>
            </a:r>
            <a:r>
              <a:rPr lang="de-DE" dirty="0" err="1">
                <a:solidFill>
                  <a:srgbClr val="3C8C93"/>
                </a:solidFill>
              </a:rPr>
              <a:t>f</a:t>
            </a:r>
            <a:r>
              <a:rPr lang="de-DE" baseline="-25000" dirty="0" err="1">
                <a:solidFill>
                  <a:srgbClr val="3C8C93"/>
                </a:solidFill>
              </a:rPr>
              <a:t>max</a:t>
            </a:r>
            <a:r>
              <a:rPr lang="de-DE" dirty="0"/>
              <a:t>, dem maximalen Fluss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de-DE" dirty="0"/>
              <a:t>, und der Verwendung von Tiefensuche als totale Laufzeit:</a:t>
            </a:r>
          </a:p>
          <a:p>
            <a:pPr marL="0" indent="0" algn="ctr">
              <a:buNone/>
            </a:pPr>
            <a:r>
              <a:rPr lang="de-DE" dirty="0" err="1">
                <a:solidFill>
                  <a:srgbClr val="3C8C93"/>
                </a:solidFill>
              </a:rPr>
              <a:t>f</a:t>
            </a:r>
            <a:r>
              <a:rPr lang="de-DE" baseline="-25000" dirty="0" err="1">
                <a:solidFill>
                  <a:srgbClr val="3C8C93"/>
                </a:solidFill>
              </a:rPr>
              <a:t>max</a:t>
            </a:r>
            <a:r>
              <a:rPr lang="de-DE" dirty="0">
                <a:solidFill>
                  <a:srgbClr val="3C8C93"/>
                </a:solidFill>
              </a:rPr>
              <a:t>(G) ∙ O(</a:t>
            </a:r>
            <a:r>
              <a:rPr lang="de-DE" dirty="0" err="1">
                <a:solidFill>
                  <a:srgbClr val="3C8C93"/>
                </a:solidFill>
              </a:rPr>
              <a:t>n+m</a:t>
            </a:r>
            <a:r>
              <a:rPr lang="de-DE" dirty="0">
                <a:solidFill>
                  <a:srgbClr val="3C8C93"/>
                </a:solidFill>
              </a:rPr>
              <a:t>)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 für die betrachteten </a:t>
            </a:r>
            <a:r>
              <a:rPr lang="de-DE" dirty="0" err="1"/>
              <a:t>Gs</a:t>
            </a:r>
            <a:r>
              <a:rPr lang="de-DE" dirty="0"/>
              <a:t> gilt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 err="1">
                <a:solidFill>
                  <a:srgbClr val="3C8C93"/>
                </a:solidFill>
              </a:rPr>
              <a:t>m≫n</a:t>
            </a:r>
            <a:r>
              <a:rPr lang="de-DE" dirty="0"/>
              <a:t> gilt, bekommen wir</a:t>
            </a:r>
            <a:r>
              <a:rPr lang="de-DE" dirty="0">
                <a:solidFill>
                  <a:srgbClr val="3C8C93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de-DE" dirty="0" err="1">
                <a:solidFill>
                  <a:srgbClr val="3C8C93"/>
                </a:solidFill>
              </a:rPr>
              <a:t>T</a:t>
            </a:r>
            <a:r>
              <a:rPr lang="de-DE" baseline="-25000" dirty="0" err="1">
                <a:solidFill>
                  <a:srgbClr val="3C8C93"/>
                </a:solidFill>
              </a:rPr>
              <a:t>Ford-Fulkerson</a:t>
            </a:r>
            <a:r>
              <a:rPr lang="de-DE" dirty="0">
                <a:solidFill>
                  <a:srgbClr val="3C8C93"/>
                </a:solidFill>
              </a:rPr>
              <a:t>(G) ∈ </a:t>
            </a:r>
            <a:r>
              <a:rPr lang="de-DE" dirty="0" err="1">
                <a:solidFill>
                  <a:srgbClr val="3C8C93"/>
                </a:solidFill>
              </a:rPr>
              <a:t>f</a:t>
            </a:r>
            <a:r>
              <a:rPr lang="de-DE" baseline="-25000" dirty="0" err="1">
                <a:solidFill>
                  <a:srgbClr val="3C8C93"/>
                </a:solidFill>
              </a:rPr>
              <a:t>max</a:t>
            </a:r>
            <a:r>
              <a:rPr lang="de-DE" dirty="0">
                <a:solidFill>
                  <a:srgbClr val="3C8C93"/>
                </a:solidFill>
              </a:rPr>
              <a:t>(G) ∙ O(m) </a:t>
            </a:r>
          </a:p>
          <a:p>
            <a:pPr marL="0" indent="0" algn="ctr">
              <a:buNone/>
            </a:pPr>
            <a:endParaRPr lang="de-DE" dirty="0">
              <a:solidFill>
                <a:srgbClr val="3C8C93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Man beachte: </a:t>
            </a:r>
            <a:r>
              <a:rPr lang="de-DE" dirty="0"/>
              <a:t>Wenn wir die Zahl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</a:rPr>
              <a:t>max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>
                <a:solidFill>
                  <a:srgbClr val="FF0000"/>
                </a:solidFill>
              </a:rPr>
              <a:t>binär codiert </a:t>
            </a:r>
            <a:r>
              <a:rPr lang="de-DE" dirty="0"/>
              <a:t>als </a:t>
            </a:r>
            <a:br>
              <a:rPr lang="de-DE" dirty="0"/>
            </a:br>
            <a:r>
              <a:rPr lang="de-DE" dirty="0" err="1"/>
              <a:t>k</a:t>
            </a:r>
            <a:r>
              <a:rPr lang="de-DE" dirty="0"/>
              <a:t>-stelligen Bitvektor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{0,1}</a:t>
            </a:r>
            <a:r>
              <a:rPr lang="de-DE" baseline="30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sehen, gibt es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viele Erhöhungen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um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/>
              <a:t>, bis Wert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</a:rPr>
              <a:t>max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erreicht</a:t>
            </a:r>
          </a:p>
          <a:p>
            <a:pPr marL="0" indent="0">
              <a:buNone/>
            </a:pPr>
            <a:r>
              <a:rPr lang="de-DE" dirty="0"/>
              <a:t>F.F. ist also in diesem Sinne </a:t>
            </a:r>
            <a:r>
              <a:rPr lang="de-DE" dirty="0">
                <a:solidFill>
                  <a:srgbClr val="FF0000"/>
                </a:solidFill>
              </a:rPr>
              <a:t>exponentiell </a:t>
            </a:r>
            <a:r>
              <a:rPr lang="de-DE" dirty="0"/>
              <a:t>in der Länge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1699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Edmonds-</a:t>
            </a:r>
            <a:r>
              <a:rPr lang="de-DE" dirty="0" err="1"/>
              <a:t>Karp</a:t>
            </a:r>
            <a:r>
              <a:rPr lang="de-DE" dirty="0"/>
              <a:t> Algorithmus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Variation des Ford-</a:t>
            </a:r>
            <a:r>
              <a:rPr lang="de-DE" dirty="0" err="1"/>
              <a:t>Fulkerson</a:t>
            </a:r>
            <a:r>
              <a:rPr lang="de-DE" dirty="0"/>
              <a:t> Algorithmus durch Wählen von günstigen flusserhöhenden Pfaden</a:t>
            </a:r>
          </a:p>
          <a:p>
            <a:pPr lvl="1"/>
            <a:r>
              <a:rPr lang="de-DE" dirty="0"/>
              <a:t>Wähle als nächstes den flusserhöhenden Pfad mit einer minimalen Anzahl von Kanten</a:t>
            </a:r>
          </a:p>
          <a:p>
            <a:pPr lvl="2"/>
            <a:r>
              <a:rPr lang="de-DE" dirty="0"/>
              <a:t>durch Breitensuche ermittelbar</a:t>
            </a:r>
          </a:p>
          <a:p>
            <a:r>
              <a:rPr lang="de-DE" dirty="0"/>
              <a:t>Maximale Anzahl von betrachteten flusserhöhenden Pfaden, und damit Schleifendurchläufen: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n⋅m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/>
              <a:t>Ohne Beweis</a:t>
            </a:r>
          </a:p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</a:rPr>
              <a:t>Edmonds-Karp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n,m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∈ O(n⋅m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  <a:p>
            <a:pPr lvl="1"/>
            <a:r>
              <a:rPr lang="de-DE" dirty="0"/>
              <a:t>Berechnung des maximalen Flusses im Beispiel </a:t>
            </a:r>
            <a:br>
              <a:rPr lang="de-DE" dirty="0"/>
            </a:br>
            <a:r>
              <a:rPr lang="de-DE" dirty="0"/>
              <a:t>mit 2 flusserhöhenden Pfaden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339752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Jack Edmonds, Richard M. </a:t>
            </a:r>
            <a:r>
              <a:rPr lang="de-DE" sz="1200" dirty="0" err="1">
                <a:solidFill>
                  <a:srgbClr val="0000FF"/>
                </a:solidFill>
              </a:rPr>
              <a:t>Karp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dirty="0" err="1">
                <a:solidFill>
                  <a:srgbClr val="0000FF"/>
                </a:solidFill>
              </a:rPr>
              <a:t>Theoretical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Improvements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Algorithmic</a:t>
            </a:r>
            <a:r>
              <a:rPr lang="de-DE" sz="1200" dirty="0">
                <a:solidFill>
                  <a:srgbClr val="0000FF"/>
                </a:solidFill>
              </a:rPr>
              <a:t> Efficiency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Network Flow Problems. In: J. ACM. 19, Nr. 2, S. 248-264, </a:t>
            </a:r>
            <a:r>
              <a:rPr lang="de-DE" sz="1200" b="1" dirty="0">
                <a:solidFill>
                  <a:srgbClr val="FF0000"/>
                </a:solidFill>
              </a:rPr>
              <a:t>1972</a:t>
            </a:r>
          </a:p>
        </p:txBody>
      </p:sp>
    </p:spTree>
    <p:extLst>
      <p:ext uri="{BB962C8B-B14F-4D97-AF65-F5344CB8AC3E}">
        <p14:creationId xmlns:p14="http://schemas.microsoft.com/office/powerpoint/2010/main" val="1099752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de-DE" dirty="0"/>
              <a:t>Anwendung: Maximale </a:t>
            </a:r>
            <a:r>
              <a:rPr lang="de-DE" dirty="0" err="1"/>
              <a:t>bipartite</a:t>
            </a:r>
            <a:r>
              <a:rPr lang="de-DE" dirty="0"/>
              <a:t> </a:t>
            </a:r>
            <a:r>
              <a:rPr lang="de-DE" dirty="0" err="1"/>
              <a:t>Matchings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Bipartite Graphen sind Graphen </a:t>
            </a:r>
            <a:r>
              <a:rPr lang="de-DE" sz="2400" dirty="0">
                <a:solidFill>
                  <a:srgbClr val="3C8C93"/>
                </a:solidFill>
              </a:rPr>
              <a:t>G=(V, E)</a:t>
            </a:r>
            <a:r>
              <a:rPr lang="de-DE" sz="2400" dirty="0"/>
              <a:t> in denen die Knotenmenge </a:t>
            </a:r>
            <a:r>
              <a:rPr lang="de-DE" sz="2400" dirty="0">
                <a:solidFill>
                  <a:srgbClr val="3C8C93"/>
                </a:solidFill>
              </a:rPr>
              <a:t>V</a:t>
            </a:r>
            <a:r>
              <a:rPr lang="de-DE" sz="2400" dirty="0"/>
              <a:t> in zwei disjunkte Knotenmengen </a:t>
            </a:r>
            <a:r>
              <a:rPr lang="de-DE" sz="2400" dirty="0">
                <a:solidFill>
                  <a:srgbClr val="3C8C93"/>
                </a:solidFill>
              </a:rPr>
              <a:t>V</a:t>
            </a:r>
            <a:r>
              <a:rPr lang="de-DE" sz="2400" baseline="-25000" dirty="0">
                <a:solidFill>
                  <a:srgbClr val="3C8C93"/>
                </a:solidFill>
              </a:rPr>
              <a:t>1</a:t>
            </a:r>
            <a:r>
              <a:rPr lang="de-DE" sz="2400" dirty="0"/>
              <a:t> und </a:t>
            </a:r>
            <a:r>
              <a:rPr lang="de-DE" sz="2400" dirty="0">
                <a:solidFill>
                  <a:srgbClr val="3C8C93"/>
                </a:solidFill>
              </a:rPr>
              <a:t>V</a:t>
            </a:r>
            <a:r>
              <a:rPr lang="de-DE" sz="2400" baseline="-25000" dirty="0">
                <a:solidFill>
                  <a:srgbClr val="3C8C93"/>
                </a:solidFill>
              </a:rPr>
              <a:t>2</a:t>
            </a:r>
            <a:r>
              <a:rPr lang="de-DE" sz="2400" dirty="0"/>
              <a:t> aufgeteilt werden können </a:t>
            </a:r>
            <a:r>
              <a:rPr lang="de-DE" sz="2400" dirty="0">
                <a:solidFill>
                  <a:srgbClr val="3C8C93"/>
                </a:solidFill>
              </a:rPr>
              <a:t>(V = V</a:t>
            </a:r>
            <a:r>
              <a:rPr lang="de-DE" sz="2400" baseline="-25000" dirty="0">
                <a:solidFill>
                  <a:srgbClr val="3C8C93"/>
                </a:solidFill>
              </a:rPr>
              <a:t>1</a:t>
            </a:r>
            <a:r>
              <a:rPr lang="de-DE" sz="2400" dirty="0">
                <a:solidFill>
                  <a:srgbClr val="3C8C93"/>
                </a:solidFill>
              </a:rPr>
              <a:t>∪V</a:t>
            </a:r>
            <a:r>
              <a:rPr lang="de-DE" sz="2400" baseline="-25000" dirty="0">
                <a:solidFill>
                  <a:srgbClr val="3C8C93"/>
                </a:solidFill>
              </a:rPr>
              <a:t>2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, so dass </a:t>
            </a:r>
            <a:br>
              <a:rPr lang="de-DE" sz="2400" dirty="0"/>
            </a:br>
            <a:r>
              <a:rPr lang="de-DE" sz="2400" dirty="0">
                <a:solidFill>
                  <a:srgbClr val="3C8C93"/>
                </a:solidFill>
              </a:rPr>
              <a:t>∀ (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, v) ∈E: (u∈V</a:t>
            </a:r>
            <a:r>
              <a:rPr lang="de-DE" sz="2400" baseline="-25000" dirty="0">
                <a:solidFill>
                  <a:srgbClr val="3C8C93"/>
                </a:solidFill>
              </a:rPr>
              <a:t>1</a:t>
            </a:r>
            <a:r>
              <a:rPr lang="de-DE" sz="2400" dirty="0">
                <a:solidFill>
                  <a:srgbClr val="3C8C93"/>
                </a:solidFill>
              </a:rPr>
              <a:t> ∧ v∈V</a:t>
            </a:r>
            <a:r>
              <a:rPr lang="de-DE" sz="2400" baseline="-25000" dirty="0">
                <a:solidFill>
                  <a:srgbClr val="3C8C93"/>
                </a:solidFill>
              </a:rPr>
              <a:t>2</a:t>
            </a:r>
            <a:r>
              <a:rPr lang="de-DE" sz="2400" dirty="0">
                <a:solidFill>
                  <a:srgbClr val="3C8C93"/>
                </a:solidFill>
              </a:rPr>
              <a:t>)∨(u∈V</a:t>
            </a:r>
            <a:r>
              <a:rPr lang="de-DE" sz="2400" baseline="-25000" dirty="0">
                <a:solidFill>
                  <a:srgbClr val="3C8C93"/>
                </a:solidFill>
              </a:rPr>
              <a:t>2</a:t>
            </a:r>
            <a:r>
              <a:rPr lang="de-DE" sz="2400" dirty="0">
                <a:solidFill>
                  <a:srgbClr val="3C8C93"/>
                </a:solidFill>
              </a:rPr>
              <a:t> ∧ v∈V</a:t>
            </a:r>
            <a:r>
              <a:rPr lang="de-DE" sz="2400" baseline="-25000" dirty="0">
                <a:solidFill>
                  <a:srgbClr val="3C8C93"/>
                </a:solidFill>
              </a:rPr>
              <a:t>1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endParaRPr lang="de-DE" dirty="0">
              <a:solidFill>
                <a:srgbClr val="3C8C93"/>
              </a:solidFill>
              <a:latin typeface="Cambria Math"/>
            </a:endParaRPr>
          </a:p>
          <a:p>
            <a:r>
              <a:rPr lang="de-DE" sz="2400" dirty="0"/>
              <a:t>Beispiel eines </a:t>
            </a:r>
            <a:r>
              <a:rPr lang="de-DE" sz="2400" dirty="0" err="1"/>
              <a:t>bipartiten</a:t>
            </a:r>
            <a:r>
              <a:rPr lang="de-DE" sz="2400" dirty="0"/>
              <a:t> Graphen: </a:t>
            </a:r>
          </a:p>
          <a:p>
            <a:pPr lvl="1"/>
            <a:r>
              <a:rPr lang="de-DE" sz="2000" dirty="0"/>
              <a:t>Knoten aus </a:t>
            </a:r>
            <a:r>
              <a:rPr lang="de-DE" sz="2000" dirty="0">
                <a:solidFill>
                  <a:srgbClr val="3C8C93"/>
                </a:solidFill>
              </a:rPr>
              <a:t>V</a:t>
            </a:r>
            <a:r>
              <a:rPr lang="de-DE" sz="2000" baseline="-25000" dirty="0">
                <a:solidFill>
                  <a:srgbClr val="3C8C93"/>
                </a:solidFill>
              </a:rPr>
              <a:t>1</a:t>
            </a:r>
            <a:r>
              <a:rPr lang="de-DE" sz="2000" dirty="0"/>
              <a:t> repräsentieren </a:t>
            </a:r>
            <a:r>
              <a:rPr lang="de-DE" sz="2000" dirty="0" err="1"/>
              <a:t>ausge</a:t>
            </a:r>
            <a:r>
              <a:rPr lang="de-DE" sz="2000" dirty="0"/>
              <a:t>-</a:t>
            </a:r>
            <a:br>
              <a:rPr lang="de-DE" sz="2000" dirty="0"/>
            </a:br>
            <a:r>
              <a:rPr lang="de-DE" sz="2000" dirty="0"/>
              <a:t>bildete Arbeiter und </a:t>
            </a:r>
          </a:p>
          <a:p>
            <a:pPr lvl="1"/>
            <a:r>
              <a:rPr lang="de-DE" sz="2000" dirty="0"/>
              <a:t>Knoten aus </a:t>
            </a:r>
            <a:r>
              <a:rPr lang="de-DE" sz="2000" dirty="0">
                <a:solidFill>
                  <a:srgbClr val="3C8C93"/>
                </a:solidFill>
              </a:rPr>
              <a:t>V</a:t>
            </a:r>
            <a:r>
              <a:rPr lang="de-DE" sz="2000" baseline="-25000" dirty="0">
                <a:solidFill>
                  <a:srgbClr val="3C8C93"/>
                </a:solidFill>
              </a:rPr>
              <a:t>2</a:t>
            </a:r>
            <a:r>
              <a:rPr lang="de-DE" sz="2000" dirty="0"/>
              <a:t> repräsentieren Aufgaben, </a:t>
            </a:r>
          </a:p>
          <a:p>
            <a:pPr lvl="1"/>
            <a:r>
              <a:rPr lang="de-DE" sz="2000" dirty="0"/>
              <a:t>Kanten verbinden die Aufgaben mit den </a:t>
            </a:r>
            <a:br>
              <a:rPr lang="de-DE" sz="2000" dirty="0"/>
            </a:br>
            <a:r>
              <a:rPr lang="de-DE" sz="2000" dirty="0"/>
              <a:t>Arbeitern, die sie (bzgl. ihrer Ausbildung) </a:t>
            </a:r>
            <a:br>
              <a:rPr lang="de-DE" sz="2000" dirty="0"/>
            </a:br>
            <a:r>
              <a:rPr lang="de-DE" sz="2000" dirty="0"/>
              <a:t>ausführen können</a:t>
            </a:r>
          </a:p>
        </p:txBody>
      </p:sp>
      <p:sp>
        <p:nvSpPr>
          <p:cNvPr id="6" name="Oval 4"/>
          <p:cNvSpPr/>
          <p:nvPr/>
        </p:nvSpPr>
        <p:spPr>
          <a:xfrm>
            <a:off x="6084168" y="3212976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Oval 4"/>
          <p:cNvSpPr/>
          <p:nvPr/>
        </p:nvSpPr>
        <p:spPr>
          <a:xfrm>
            <a:off x="6084168" y="3717032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Oval 4"/>
          <p:cNvSpPr/>
          <p:nvPr/>
        </p:nvSpPr>
        <p:spPr>
          <a:xfrm>
            <a:off x="6084168" y="4221088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Oval 4"/>
          <p:cNvSpPr/>
          <p:nvPr/>
        </p:nvSpPr>
        <p:spPr>
          <a:xfrm>
            <a:off x="6084168" y="4725144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Oval 4"/>
          <p:cNvSpPr/>
          <p:nvPr/>
        </p:nvSpPr>
        <p:spPr>
          <a:xfrm>
            <a:off x="6084168" y="522920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Oval 4"/>
          <p:cNvSpPr/>
          <p:nvPr/>
        </p:nvSpPr>
        <p:spPr>
          <a:xfrm>
            <a:off x="8075240" y="3356992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Oval 4"/>
          <p:cNvSpPr/>
          <p:nvPr/>
        </p:nvSpPr>
        <p:spPr>
          <a:xfrm>
            <a:off x="8075240" y="3933056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Oval 4"/>
          <p:cNvSpPr/>
          <p:nvPr/>
        </p:nvSpPr>
        <p:spPr>
          <a:xfrm>
            <a:off x="8075240" y="4509120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4" name="Oval 4"/>
          <p:cNvSpPr/>
          <p:nvPr/>
        </p:nvSpPr>
        <p:spPr>
          <a:xfrm>
            <a:off x="8075240" y="5085184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cxnSp>
        <p:nvCxnSpPr>
          <p:cNvPr id="15" name="Straight Arrow Connector 9"/>
          <p:cNvCxnSpPr>
            <a:stCxn id="6" idx="6"/>
            <a:endCxn id="11" idx="2"/>
          </p:cNvCxnSpPr>
          <p:nvPr/>
        </p:nvCxnSpPr>
        <p:spPr>
          <a:xfrm>
            <a:off x="6541368" y="3441576"/>
            <a:ext cx="1533872" cy="144016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20" name="Straight Arrow Connector 9"/>
          <p:cNvCxnSpPr>
            <a:stCxn id="7" idx="6"/>
            <a:endCxn id="11" idx="2"/>
          </p:cNvCxnSpPr>
          <p:nvPr/>
        </p:nvCxnSpPr>
        <p:spPr>
          <a:xfrm flipV="1">
            <a:off x="6541368" y="3585592"/>
            <a:ext cx="1533872" cy="36004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24" name="Straight Arrow Connector 9"/>
          <p:cNvCxnSpPr>
            <a:stCxn id="6" idx="6"/>
            <a:endCxn id="13" idx="2"/>
          </p:cNvCxnSpPr>
          <p:nvPr/>
        </p:nvCxnSpPr>
        <p:spPr>
          <a:xfrm>
            <a:off x="6541368" y="3441576"/>
            <a:ext cx="1533872" cy="1296144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27" name="Straight Arrow Connector 9"/>
          <p:cNvCxnSpPr>
            <a:stCxn id="7" idx="6"/>
            <a:endCxn id="13" idx="2"/>
          </p:cNvCxnSpPr>
          <p:nvPr/>
        </p:nvCxnSpPr>
        <p:spPr>
          <a:xfrm>
            <a:off x="6541368" y="3945632"/>
            <a:ext cx="1533872" cy="792088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30" name="Straight Arrow Connector 9"/>
          <p:cNvCxnSpPr>
            <a:stCxn id="12" idx="2"/>
            <a:endCxn id="8" idx="6"/>
          </p:cNvCxnSpPr>
          <p:nvPr/>
        </p:nvCxnSpPr>
        <p:spPr>
          <a:xfrm flipH="1">
            <a:off x="6541368" y="4161656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33" name="Straight Arrow Connector 9"/>
          <p:cNvCxnSpPr>
            <a:stCxn id="8" idx="6"/>
            <a:endCxn id="13" idx="2"/>
          </p:cNvCxnSpPr>
          <p:nvPr/>
        </p:nvCxnSpPr>
        <p:spPr>
          <a:xfrm>
            <a:off x="6541368" y="4449688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36" name="Straight Arrow Connector 9"/>
          <p:cNvCxnSpPr>
            <a:stCxn id="8" idx="6"/>
            <a:endCxn id="14" idx="2"/>
          </p:cNvCxnSpPr>
          <p:nvPr/>
        </p:nvCxnSpPr>
        <p:spPr>
          <a:xfrm>
            <a:off x="6541368" y="4449688"/>
            <a:ext cx="1533872" cy="864096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39" name="Straight Arrow Connector 9"/>
          <p:cNvCxnSpPr>
            <a:stCxn id="9" idx="6"/>
            <a:endCxn id="13" idx="2"/>
          </p:cNvCxnSpPr>
          <p:nvPr/>
        </p:nvCxnSpPr>
        <p:spPr>
          <a:xfrm flipV="1">
            <a:off x="6541368" y="4737720"/>
            <a:ext cx="1533872" cy="216024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2" name="Straight Arrow Connector 9"/>
          <p:cNvCxnSpPr>
            <a:stCxn id="10" idx="6"/>
            <a:endCxn id="13" idx="2"/>
          </p:cNvCxnSpPr>
          <p:nvPr/>
        </p:nvCxnSpPr>
        <p:spPr>
          <a:xfrm flipV="1">
            <a:off x="6541368" y="4737720"/>
            <a:ext cx="1533872" cy="72008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sp>
        <p:nvSpPr>
          <p:cNvPr id="4" name="Rechteck 3"/>
          <p:cNvSpPr/>
          <p:nvPr/>
        </p:nvSpPr>
        <p:spPr>
          <a:xfrm>
            <a:off x="6156176" y="5733256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8100392" y="5661248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5421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 err="1"/>
              <a:t>Bipartites</a:t>
            </a:r>
            <a:r>
              <a:rPr lang="de-DE" dirty="0"/>
              <a:t> </a:t>
            </a:r>
            <a:r>
              <a:rPr lang="de-DE" dirty="0" err="1"/>
              <a:t>Matching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15325" cy="41735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2400" dirty="0"/>
              <a:t>Finde </a:t>
            </a:r>
            <a:r>
              <a:rPr lang="de-DE" sz="2400" dirty="0">
                <a:solidFill>
                  <a:srgbClr val="3C8C93"/>
                </a:solidFill>
              </a:rPr>
              <a:t>E‘⊆E</a:t>
            </a:r>
            <a:r>
              <a:rPr lang="de-DE" sz="2400" dirty="0"/>
              <a:t>, so dass </a:t>
            </a:r>
            <a:r>
              <a:rPr lang="de-DE" sz="2400" dirty="0">
                <a:solidFill>
                  <a:srgbClr val="3C8C93"/>
                </a:solidFill>
              </a:rPr>
              <a:t>∀</a:t>
            </a:r>
            <a:r>
              <a:rPr lang="de-DE" sz="2400" dirty="0" err="1">
                <a:solidFill>
                  <a:srgbClr val="3C8C93"/>
                </a:solidFill>
              </a:rPr>
              <a:t>v∈V</a:t>
            </a:r>
            <a:r>
              <a:rPr lang="de-DE" sz="2400" dirty="0">
                <a:solidFill>
                  <a:srgbClr val="3C8C93"/>
                </a:solidFill>
              </a:rPr>
              <a:t>: </a:t>
            </a:r>
            <a:r>
              <a:rPr lang="de-DE" sz="2400" dirty="0" err="1">
                <a:solidFill>
                  <a:srgbClr val="3C8C93"/>
                </a:solidFill>
              </a:rPr>
              <a:t>degree</a:t>
            </a:r>
            <a:r>
              <a:rPr lang="de-DE" sz="2400" dirty="0">
                <a:solidFill>
                  <a:srgbClr val="3C8C93"/>
                </a:solidFill>
              </a:rPr>
              <a:t>(v)≤1 bezüglich E‘</a:t>
            </a:r>
          </a:p>
          <a:p>
            <a:pPr lvl="1">
              <a:spcBef>
                <a:spcPts val="0"/>
              </a:spcBef>
            </a:pPr>
            <a:r>
              <a:rPr lang="de-DE" sz="1800" dirty="0"/>
              <a:t>1 Arbeiter kann zur selben Zeit nur 1 Aufgabe erledigen und 1 Aufgabe braucht nur max. von einem Arbeiter bearbeitet zu werden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de-DE" sz="2400" dirty="0"/>
              <a:t>Maximales </a:t>
            </a:r>
            <a:r>
              <a:rPr lang="de-DE" sz="2400" dirty="0" err="1"/>
              <a:t>bipartites</a:t>
            </a:r>
            <a:r>
              <a:rPr lang="de-DE" sz="2400" dirty="0"/>
              <a:t> </a:t>
            </a:r>
            <a:r>
              <a:rPr lang="de-DE" sz="2400" dirty="0" err="1"/>
              <a:t>Matching</a:t>
            </a:r>
            <a:r>
              <a:rPr lang="de-DE" sz="2400" dirty="0"/>
              <a:t>: </a:t>
            </a:r>
            <a:r>
              <a:rPr lang="de-DE" sz="2400" dirty="0">
                <a:solidFill>
                  <a:srgbClr val="3C8C93"/>
                </a:solidFill>
              </a:rPr>
              <a:t>|E‘|</a:t>
            </a:r>
            <a:r>
              <a:rPr lang="de-DE" sz="2400" dirty="0"/>
              <a:t> maximal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maximale Aufteilung der Aufgaben</a:t>
            </a:r>
          </a:p>
          <a:p>
            <a:pPr lvl="2">
              <a:spcBef>
                <a:spcPts val="0"/>
              </a:spcBef>
            </a:pPr>
            <a:r>
              <a:rPr lang="de-DE" sz="1600" dirty="0"/>
              <a:t>so wenig Aufgaben wie möglich bleiben liegen und </a:t>
            </a:r>
          </a:p>
          <a:p>
            <a:pPr lvl="2">
              <a:spcBef>
                <a:spcPts val="0"/>
              </a:spcBef>
            </a:pPr>
            <a:r>
              <a:rPr lang="de-DE" sz="1600" dirty="0"/>
              <a:t>so wenig Arbeiter wie möglich sind unbeschäftigt</a:t>
            </a:r>
          </a:p>
        </p:txBody>
      </p:sp>
      <p:sp>
        <p:nvSpPr>
          <p:cNvPr id="5" name="Oval 4"/>
          <p:cNvSpPr/>
          <p:nvPr/>
        </p:nvSpPr>
        <p:spPr>
          <a:xfrm>
            <a:off x="1573181" y="354220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" name="Oval 4"/>
          <p:cNvSpPr/>
          <p:nvPr/>
        </p:nvSpPr>
        <p:spPr>
          <a:xfrm>
            <a:off x="1573181" y="4046263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" name="Oval 4"/>
          <p:cNvSpPr/>
          <p:nvPr/>
        </p:nvSpPr>
        <p:spPr>
          <a:xfrm>
            <a:off x="1573181" y="455031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8" name="Oval 4"/>
          <p:cNvSpPr/>
          <p:nvPr/>
        </p:nvSpPr>
        <p:spPr>
          <a:xfrm>
            <a:off x="1573181" y="5054375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9" name="Oval 4"/>
          <p:cNvSpPr/>
          <p:nvPr/>
        </p:nvSpPr>
        <p:spPr>
          <a:xfrm>
            <a:off x="1573181" y="5558431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0" name="Oval 4"/>
          <p:cNvSpPr/>
          <p:nvPr/>
        </p:nvSpPr>
        <p:spPr>
          <a:xfrm>
            <a:off x="3564253" y="3686223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1" name="Oval 4"/>
          <p:cNvSpPr/>
          <p:nvPr/>
        </p:nvSpPr>
        <p:spPr>
          <a:xfrm>
            <a:off x="3564253" y="4262287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2" name="Oval 4"/>
          <p:cNvSpPr/>
          <p:nvPr/>
        </p:nvSpPr>
        <p:spPr>
          <a:xfrm>
            <a:off x="3564253" y="4838351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3" name="Oval 4"/>
          <p:cNvSpPr/>
          <p:nvPr/>
        </p:nvSpPr>
        <p:spPr>
          <a:xfrm>
            <a:off x="3564253" y="5414415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cxnSp>
        <p:nvCxnSpPr>
          <p:cNvPr id="14" name="Straight Arrow Connector 9"/>
          <p:cNvCxnSpPr>
            <a:stCxn id="5" idx="6"/>
            <a:endCxn id="10" idx="2"/>
          </p:cNvCxnSpPr>
          <p:nvPr/>
        </p:nvCxnSpPr>
        <p:spPr>
          <a:xfrm>
            <a:off x="2030381" y="3770807"/>
            <a:ext cx="1533872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15" name="Straight Arrow Connector 9"/>
          <p:cNvCxnSpPr>
            <a:stCxn id="6" idx="6"/>
            <a:endCxn id="10" idx="2"/>
          </p:cNvCxnSpPr>
          <p:nvPr/>
        </p:nvCxnSpPr>
        <p:spPr>
          <a:xfrm flipV="1">
            <a:off x="2030381" y="3914823"/>
            <a:ext cx="1533872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6" name="Straight Arrow Connector 9"/>
          <p:cNvCxnSpPr>
            <a:stCxn id="5" idx="6"/>
            <a:endCxn id="12" idx="2"/>
          </p:cNvCxnSpPr>
          <p:nvPr/>
        </p:nvCxnSpPr>
        <p:spPr>
          <a:xfrm>
            <a:off x="2030381" y="3770807"/>
            <a:ext cx="1533872" cy="129614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7" name="Straight Arrow Connector 9"/>
          <p:cNvCxnSpPr>
            <a:stCxn id="6" idx="6"/>
            <a:endCxn id="12" idx="2"/>
          </p:cNvCxnSpPr>
          <p:nvPr/>
        </p:nvCxnSpPr>
        <p:spPr>
          <a:xfrm>
            <a:off x="2030381" y="4274863"/>
            <a:ext cx="1533872" cy="7920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8" name="Straight Arrow Connector 9"/>
          <p:cNvCxnSpPr>
            <a:stCxn id="11" idx="2"/>
            <a:endCxn id="7" idx="6"/>
          </p:cNvCxnSpPr>
          <p:nvPr/>
        </p:nvCxnSpPr>
        <p:spPr>
          <a:xfrm flipH="1">
            <a:off x="2030381" y="4490887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9" name="Straight Arrow Connector 9"/>
          <p:cNvCxnSpPr>
            <a:stCxn id="7" idx="6"/>
            <a:endCxn id="12" idx="2"/>
          </p:cNvCxnSpPr>
          <p:nvPr/>
        </p:nvCxnSpPr>
        <p:spPr>
          <a:xfrm>
            <a:off x="2030381" y="4778919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20" name="Straight Arrow Connector 9"/>
          <p:cNvCxnSpPr>
            <a:stCxn id="7" idx="6"/>
            <a:endCxn id="13" idx="2"/>
          </p:cNvCxnSpPr>
          <p:nvPr/>
        </p:nvCxnSpPr>
        <p:spPr>
          <a:xfrm>
            <a:off x="2030381" y="4778919"/>
            <a:ext cx="1533872" cy="8640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1" name="Straight Arrow Connector 9"/>
          <p:cNvCxnSpPr>
            <a:stCxn id="8" idx="6"/>
            <a:endCxn id="12" idx="2"/>
          </p:cNvCxnSpPr>
          <p:nvPr/>
        </p:nvCxnSpPr>
        <p:spPr>
          <a:xfrm flipV="1">
            <a:off x="2030381" y="5066951"/>
            <a:ext cx="1533872" cy="21602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2" name="Straight Arrow Connector 9"/>
          <p:cNvCxnSpPr>
            <a:stCxn id="9" idx="6"/>
            <a:endCxn id="12" idx="2"/>
          </p:cNvCxnSpPr>
          <p:nvPr/>
        </p:nvCxnSpPr>
        <p:spPr>
          <a:xfrm flipV="1">
            <a:off x="2030381" y="5066951"/>
            <a:ext cx="1533872" cy="7200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sp>
        <p:nvSpPr>
          <p:cNvPr id="25" name="Oval 4"/>
          <p:cNvSpPr/>
          <p:nvPr/>
        </p:nvSpPr>
        <p:spPr>
          <a:xfrm>
            <a:off x="5257331" y="354220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26" name="Oval 4"/>
          <p:cNvSpPr/>
          <p:nvPr/>
        </p:nvSpPr>
        <p:spPr>
          <a:xfrm>
            <a:off x="5257331" y="4046263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27" name="Oval 4"/>
          <p:cNvSpPr/>
          <p:nvPr/>
        </p:nvSpPr>
        <p:spPr>
          <a:xfrm>
            <a:off x="5257331" y="455031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28" name="Oval 4"/>
          <p:cNvSpPr/>
          <p:nvPr/>
        </p:nvSpPr>
        <p:spPr>
          <a:xfrm>
            <a:off x="5257331" y="5054375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29" name="Oval 4"/>
          <p:cNvSpPr/>
          <p:nvPr/>
        </p:nvSpPr>
        <p:spPr>
          <a:xfrm>
            <a:off x="5257331" y="5558431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30" name="Oval 4"/>
          <p:cNvSpPr/>
          <p:nvPr/>
        </p:nvSpPr>
        <p:spPr>
          <a:xfrm>
            <a:off x="7248403" y="3686223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31" name="Oval 4"/>
          <p:cNvSpPr/>
          <p:nvPr/>
        </p:nvSpPr>
        <p:spPr>
          <a:xfrm>
            <a:off x="7248403" y="4262287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32" name="Oval 4"/>
          <p:cNvSpPr/>
          <p:nvPr/>
        </p:nvSpPr>
        <p:spPr>
          <a:xfrm>
            <a:off x="7248403" y="4838351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33" name="Oval 4"/>
          <p:cNvSpPr/>
          <p:nvPr/>
        </p:nvSpPr>
        <p:spPr>
          <a:xfrm>
            <a:off x="7248403" y="5414415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cxnSp>
        <p:nvCxnSpPr>
          <p:cNvPr id="34" name="Straight Arrow Connector 9"/>
          <p:cNvCxnSpPr>
            <a:stCxn id="25" idx="6"/>
            <a:endCxn id="30" idx="2"/>
          </p:cNvCxnSpPr>
          <p:nvPr/>
        </p:nvCxnSpPr>
        <p:spPr>
          <a:xfrm>
            <a:off x="5714531" y="3770807"/>
            <a:ext cx="1533872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35" name="Straight Arrow Connector 9"/>
          <p:cNvCxnSpPr>
            <a:stCxn id="26" idx="6"/>
            <a:endCxn id="30" idx="2"/>
          </p:cNvCxnSpPr>
          <p:nvPr/>
        </p:nvCxnSpPr>
        <p:spPr>
          <a:xfrm flipV="1">
            <a:off x="5714531" y="3914823"/>
            <a:ext cx="1533872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6" name="Straight Arrow Connector 9"/>
          <p:cNvCxnSpPr>
            <a:stCxn id="25" idx="6"/>
            <a:endCxn id="32" idx="2"/>
          </p:cNvCxnSpPr>
          <p:nvPr/>
        </p:nvCxnSpPr>
        <p:spPr>
          <a:xfrm>
            <a:off x="5714531" y="3770807"/>
            <a:ext cx="1533872" cy="129614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37" name="Straight Arrow Connector 9"/>
          <p:cNvCxnSpPr>
            <a:stCxn id="26" idx="6"/>
            <a:endCxn id="32" idx="2"/>
          </p:cNvCxnSpPr>
          <p:nvPr/>
        </p:nvCxnSpPr>
        <p:spPr>
          <a:xfrm>
            <a:off x="5714531" y="4274863"/>
            <a:ext cx="1533872" cy="7920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38" name="Straight Arrow Connector 9"/>
          <p:cNvCxnSpPr>
            <a:stCxn id="31" idx="2"/>
            <a:endCxn id="27" idx="6"/>
          </p:cNvCxnSpPr>
          <p:nvPr/>
        </p:nvCxnSpPr>
        <p:spPr>
          <a:xfrm flipH="1">
            <a:off x="5714531" y="4490887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9" name="Straight Arrow Connector 9"/>
          <p:cNvCxnSpPr>
            <a:stCxn id="27" idx="6"/>
            <a:endCxn id="32" idx="2"/>
          </p:cNvCxnSpPr>
          <p:nvPr/>
        </p:nvCxnSpPr>
        <p:spPr>
          <a:xfrm>
            <a:off x="5714531" y="4778919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40" name="Straight Arrow Connector 9"/>
          <p:cNvCxnSpPr>
            <a:stCxn id="27" idx="6"/>
            <a:endCxn id="33" idx="2"/>
          </p:cNvCxnSpPr>
          <p:nvPr/>
        </p:nvCxnSpPr>
        <p:spPr>
          <a:xfrm>
            <a:off x="5714531" y="4778919"/>
            <a:ext cx="1533872" cy="8640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41" name="Straight Arrow Connector 9"/>
          <p:cNvCxnSpPr>
            <a:stCxn id="28" idx="6"/>
            <a:endCxn id="32" idx="2"/>
          </p:cNvCxnSpPr>
          <p:nvPr/>
        </p:nvCxnSpPr>
        <p:spPr>
          <a:xfrm flipV="1">
            <a:off x="5714531" y="5066951"/>
            <a:ext cx="1533872" cy="21602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42" name="Straight Arrow Connector 9"/>
          <p:cNvCxnSpPr>
            <a:stCxn id="29" idx="6"/>
            <a:endCxn id="32" idx="2"/>
          </p:cNvCxnSpPr>
          <p:nvPr/>
        </p:nvCxnSpPr>
        <p:spPr>
          <a:xfrm flipV="1">
            <a:off x="5714531" y="5066951"/>
            <a:ext cx="1533872" cy="7200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sp>
        <p:nvSpPr>
          <p:cNvPr id="45" name="Textfeld 44"/>
          <p:cNvSpPr txBox="1"/>
          <p:nvPr/>
        </p:nvSpPr>
        <p:spPr>
          <a:xfrm>
            <a:off x="-36512" y="4595796"/>
            <a:ext cx="161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Nicht maximal:</a:t>
            </a:r>
          </a:p>
        </p:txBody>
      </p:sp>
      <p:sp>
        <p:nvSpPr>
          <p:cNvPr id="46" name="Rechteck 45"/>
          <p:cNvSpPr/>
          <p:nvPr/>
        </p:nvSpPr>
        <p:spPr>
          <a:xfrm>
            <a:off x="4236983" y="4595796"/>
            <a:ext cx="104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Maximal:</a:t>
            </a:r>
          </a:p>
        </p:txBody>
      </p:sp>
      <p:sp>
        <p:nvSpPr>
          <p:cNvPr id="49" name="Rechteckige Legende 48"/>
          <p:cNvSpPr/>
          <p:nvPr/>
        </p:nvSpPr>
        <p:spPr>
          <a:xfrm>
            <a:off x="7879096" y="2996952"/>
            <a:ext cx="1008112" cy="3039342"/>
          </a:xfrm>
          <a:prstGeom prst="wedgeRectCallout">
            <a:avLst>
              <a:gd name="adj1" fmla="val -65822"/>
              <a:gd name="adj2" fmla="val -10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400" dirty="0"/>
              <a:t>Diese Aufgaben können nur von ein und demselben Arbeiter erledigt werden, daher kein größeres </a:t>
            </a:r>
            <a:r>
              <a:rPr lang="de-DE" sz="1400" dirty="0" err="1"/>
              <a:t>Bipartites</a:t>
            </a:r>
            <a:r>
              <a:rPr lang="de-DE" sz="1400" dirty="0"/>
              <a:t> </a:t>
            </a:r>
            <a:r>
              <a:rPr lang="de-DE" sz="1400" dirty="0" err="1"/>
              <a:t>Matching</a:t>
            </a:r>
            <a:r>
              <a:rPr lang="de-DE" sz="1400" dirty="0"/>
              <a:t> möglich!</a:t>
            </a:r>
          </a:p>
        </p:txBody>
      </p:sp>
      <p:sp>
        <p:nvSpPr>
          <p:cNvPr id="50" name="Rechteckige Legende 49"/>
          <p:cNvSpPr/>
          <p:nvPr/>
        </p:nvSpPr>
        <p:spPr>
          <a:xfrm>
            <a:off x="7879096" y="3005906"/>
            <a:ext cx="1008112" cy="3039342"/>
          </a:xfrm>
          <a:prstGeom prst="wedgeRectCallout">
            <a:avLst>
              <a:gd name="adj1" fmla="val -66548"/>
              <a:gd name="adj2" fmla="val 34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400" dirty="0">
                <a:solidFill>
                  <a:srgbClr val="000000"/>
                </a:solidFill>
              </a:rPr>
              <a:t>Diese Aufgaben können nur von ein und demselben Arbeiter erledigt werden, daher kein größeres </a:t>
            </a:r>
            <a:r>
              <a:rPr lang="de-DE" sz="1400" dirty="0" err="1">
                <a:solidFill>
                  <a:srgbClr val="000000"/>
                </a:solidFill>
              </a:rPr>
              <a:t>Bipartites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Matching</a:t>
            </a:r>
            <a:r>
              <a:rPr lang="de-DE" sz="1400" dirty="0">
                <a:solidFill>
                  <a:srgbClr val="000000"/>
                </a:solidFill>
              </a:rPr>
              <a:t> möglich!</a:t>
            </a:r>
          </a:p>
        </p:txBody>
      </p:sp>
      <p:sp>
        <p:nvSpPr>
          <p:cNvPr id="5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52" name="Rechteck 51"/>
          <p:cNvSpPr/>
          <p:nvPr/>
        </p:nvSpPr>
        <p:spPr>
          <a:xfrm>
            <a:off x="1659305" y="6011996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3603521" y="5939988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2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>
          <a:xfrm>
            <a:off x="5331713" y="6011996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>
          <a:xfrm>
            <a:off x="7275929" y="5939988"/>
            <a:ext cx="392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80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5" grpId="0"/>
      <p:bldP spid="46" grpId="0"/>
      <p:bldP spid="49" grpId="0" animBg="1"/>
      <p:bldP spid="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Mehrere Quellen und mehreren Senken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DE" sz="2400" dirty="0"/>
              <a:t>Reduzierung auf maximalen Fluss in Netzwerk mit </a:t>
            </a:r>
            <a:r>
              <a:rPr lang="de-DE" sz="2400" i="1" dirty="0"/>
              <a:t>einer</a:t>
            </a:r>
            <a:r>
              <a:rPr lang="de-DE" sz="2400" dirty="0"/>
              <a:t> Quelle und </a:t>
            </a:r>
            <a:r>
              <a:rPr lang="de-DE" sz="2400" i="1" dirty="0"/>
              <a:t>einer</a:t>
            </a:r>
            <a:r>
              <a:rPr lang="de-DE" sz="2400" dirty="0"/>
              <a:t> Senke durch Einführung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einer Superquelle, die mit allen Quellen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einer Supersenke, die von allen Senken </a:t>
            </a:r>
          </a:p>
          <a:p>
            <a:pPr marL="358775" indent="0">
              <a:spcBef>
                <a:spcPts val="0"/>
              </a:spcBef>
              <a:buNone/>
            </a:pPr>
            <a:r>
              <a:rPr lang="de-DE" sz="2400" dirty="0"/>
              <a:t>mit einer Kante mit unbeschränkter Kapazität verbunden ist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Anstatt Kanten mit unbeschränkter Kapazität kann man auch Kanten mit der Kapazität der entsprechenden Quelle bzw. Senke verwenden</a:t>
            </a:r>
          </a:p>
        </p:txBody>
      </p:sp>
      <p:sp>
        <p:nvSpPr>
          <p:cNvPr id="5" name="Oval 4"/>
          <p:cNvSpPr/>
          <p:nvPr/>
        </p:nvSpPr>
        <p:spPr>
          <a:xfrm>
            <a:off x="2285464" y="397991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s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1</a:t>
            </a:r>
          </a:p>
        </p:txBody>
      </p:sp>
      <p:sp>
        <p:nvSpPr>
          <p:cNvPr id="6" name="Oval 8"/>
          <p:cNvSpPr/>
          <p:nvPr/>
        </p:nvSpPr>
        <p:spPr>
          <a:xfrm>
            <a:off x="6220752" y="407707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t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1</a:t>
            </a:r>
          </a:p>
        </p:txBody>
      </p:sp>
      <p:sp>
        <p:nvSpPr>
          <p:cNvPr id="7" name="Oval 4"/>
          <p:cNvSpPr/>
          <p:nvPr/>
        </p:nvSpPr>
        <p:spPr>
          <a:xfrm>
            <a:off x="2285464" y="44839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s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2</a:t>
            </a:r>
          </a:p>
        </p:txBody>
      </p:sp>
      <p:sp>
        <p:nvSpPr>
          <p:cNvPr id="8" name="Oval 4"/>
          <p:cNvSpPr/>
          <p:nvPr/>
        </p:nvSpPr>
        <p:spPr>
          <a:xfrm>
            <a:off x="2285464" y="498802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s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3</a:t>
            </a:r>
          </a:p>
        </p:txBody>
      </p:sp>
      <p:sp>
        <p:nvSpPr>
          <p:cNvPr id="9" name="Oval 4"/>
          <p:cNvSpPr/>
          <p:nvPr/>
        </p:nvSpPr>
        <p:spPr>
          <a:xfrm>
            <a:off x="2285464" y="549208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s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4</a:t>
            </a:r>
          </a:p>
        </p:txBody>
      </p:sp>
      <p:sp>
        <p:nvSpPr>
          <p:cNvPr id="10" name="Oval 8"/>
          <p:cNvSpPr/>
          <p:nvPr/>
        </p:nvSpPr>
        <p:spPr>
          <a:xfrm>
            <a:off x="6220752" y="47251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t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2</a:t>
            </a:r>
          </a:p>
        </p:txBody>
      </p:sp>
      <p:sp>
        <p:nvSpPr>
          <p:cNvPr id="11" name="Oval 8"/>
          <p:cNvSpPr/>
          <p:nvPr/>
        </p:nvSpPr>
        <p:spPr>
          <a:xfrm>
            <a:off x="6220752" y="534463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t</a:t>
            </a:r>
            <a:r>
              <a:rPr kumimoji="0" lang="en-US" sz="160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3</a:t>
            </a:r>
          </a:p>
        </p:txBody>
      </p:sp>
      <p:sp>
        <p:nvSpPr>
          <p:cNvPr id="12" name="Oval 4"/>
          <p:cNvSpPr/>
          <p:nvPr/>
        </p:nvSpPr>
        <p:spPr>
          <a:xfrm>
            <a:off x="4229680" y="406449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3" name="Oval 4"/>
          <p:cNvSpPr/>
          <p:nvPr/>
        </p:nvSpPr>
        <p:spPr>
          <a:xfrm>
            <a:off x="4229680" y="4737720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4" name="Oval 4"/>
          <p:cNvSpPr/>
          <p:nvPr/>
        </p:nvSpPr>
        <p:spPr>
          <a:xfrm>
            <a:off x="4229680" y="534806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cxnSp>
        <p:nvCxnSpPr>
          <p:cNvPr id="15" name="Straight Arrow Connector 10"/>
          <p:cNvCxnSpPr>
            <a:stCxn id="5" idx="6"/>
            <a:endCxn id="12" idx="2"/>
          </p:cNvCxnSpPr>
          <p:nvPr/>
        </p:nvCxnSpPr>
        <p:spPr>
          <a:xfrm>
            <a:off x="2742664" y="4208512"/>
            <a:ext cx="1487016" cy="8458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8" name="Straight Arrow Connector 10"/>
          <p:cNvCxnSpPr>
            <a:stCxn id="5" idx="6"/>
            <a:endCxn id="13" idx="2"/>
          </p:cNvCxnSpPr>
          <p:nvPr/>
        </p:nvCxnSpPr>
        <p:spPr>
          <a:xfrm>
            <a:off x="2742664" y="4208512"/>
            <a:ext cx="1487016" cy="75780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1" name="Straight Arrow Connector 10"/>
          <p:cNvCxnSpPr>
            <a:stCxn id="7" idx="6"/>
            <a:endCxn id="13" idx="2"/>
          </p:cNvCxnSpPr>
          <p:nvPr/>
        </p:nvCxnSpPr>
        <p:spPr>
          <a:xfrm>
            <a:off x="2742664" y="4712568"/>
            <a:ext cx="1487016" cy="25375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4" name="Straight Arrow Connector 10"/>
          <p:cNvCxnSpPr>
            <a:stCxn id="7" idx="6"/>
            <a:endCxn id="12" idx="2"/>
          </p:cNvCxnSpPr>
          <p:nvPr/>
        </p:nvCxnSpPr>
        <p:spPr>
          <a:xfrm flipV="1">
            <a:off x="2742664" y="4293096"/>
            <a:ext cx="1487016" cy="41947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7" name="Straight Arrow Connector 10"/>
          <p:cNvCxnSpPr>
            <a:stCxn id="8" idx="6"/>
            <a:endCxn id="14" idx="2"/>
          </p:cNvCxnSpPr>
          <p:nvPr/>
        </p:nvCxnSpPr>
        <p:spPr>
          <a:xfrm>
            <a:off x="2742664" y="5216624"/>
            <a:ext cx="1487016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0" name="Straight Arrow Connector 10"/>
          <p:cNvCxnSpPr>
            <a:stCxn id="9" idx="6"/>
            <a:endCxn id="13" idx="2"/>
          </p:cNvCxnSpPr>
          <p:nvPr/>
        </p:nvCxnSpPr>
        <p:spPr>
          <a:xfrm flipV="1">
            <a:off x="2742664" y="4966320"/>
            <a:ext cx="1487016" cy="75436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3" name="Straight Arrow Connector 10"/>
          <p:cNvCxnSpPr>
            <a:stCxn id="9" idx="6"/>
            <a:endCxn id="14" idx="2"/>
          </p:cNvCxnSpPr>
          <p:nvPr/>
        </p:nvCxnSpPr>
        <p:spPr>
          <a:xfrm flipV="1">
            <a:off x="2742664" y="5576664"/>
            <a:ext cx="1487016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6" name="Straight Arrow Connector 10"/>
          <p:cNvCxnSpPr>
            <a:stCxn id="12" idx="6"/>
            <a:endCxn id="6" idx="2"/>
          </p:cNvCxnSpPr>
          <p:nvPr/>
        </p:nvCxnSpPr>
        <p:spPr>
          <a:xfrm>
            <a:off x="4686880" y="4293096"/>
            <a:ext cx="1533872" cy="1257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9" name="Straight Arrow Connector 10"/>
          <p:cNvCxnSpPr>
            <a:stCxn id="13" idx="6"/>
            <a:endCxn id="10" idx="2"/>
          </p:cNvCxnSpPr>
          <p:nvPr/>
        </p:nvCxnSpPr>
        <p:spPr>
          <a:xfrm flipV="1">
            <a:off x="4686880" y="4953744"/>
            <a:ext cx="1533872" cy="1257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2" name="Straight Arrow Connector 10"/>
          <p:cNvCxnSpPr>
            <a:stCxn id="14" idx="6"/>
            <a:endCxn id="11" idx="2"/>
          </p:cNvCxnSpPr>
          <p:nvPr/>
        </p:nvCxnSpPr>
        <p:spPr>
          <a:xfrm flipV="1">
            <a:off x="4686880" y="5573236"/>
            <a:ext cx="1533872" cy="342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5" name="Straight Arrow Connector 10"/>
          <p:cNvCxnSpPr>
            <a:stCxn id="14" idx="6"/>
            <a:endCxn id="10" idx="2"/>
          </p:cNvCxnSpPr>
          <p:nvPr/>
        </p:nvCxnSpPr>
        <p:spPr>
          <a:xfrm flipV="1">
            <a:off x="4686880" y="4953744"/>
            <a:ext cx="1533872" cy="62292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8" name="Straight Arrow Connector 10"/>
          <p:cNvCxnSpPr>
            <a:stCxn id="13" idx="6"/>
            <a:endCxn id="6" idx="2"/>
          </p:cNvCxnSpPr>
          <p:nvPr/>
        </p:nvCxnSpPr>
        <p:spPr>
          <a:xfrm flipV="1">
            <a:off x="4686880" y="4305672"/>
            <a:ext cx="1533872" cy="66064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51" name="Oval 4"/>
          <p:cNvSpPr/>
          <p:nvPr/>
        </p:nvSpPr>
        <p:spPr>
          <a:xfrm>
            <a:off x="520940" y="4692352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s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52" name="Oval 8"/>
          <p:cNvSpPr/>
          <p:nvPr/>
        </p:nvSpPr>
        <p:spPr>
          <a:xfrm>
            <a:off x="8190120" y="4731432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t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53" name="TextBox 21"/>
          <p:cNvSpPr txBox="1">
            <a:spLocks noChangeArrowheads="1"/>
          </p:cNvSpPr>
          <p:nvPr/>
        </p:nvSpPr>
        <p:spPr bwMode="auto">
          <a:xfrm>
            <a:off x="3280026" y="3960830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16</a:t>
            </a:r>
          </a:p>
        </p:txBody>
      </p:sp>
      <p:sp>
        <p:nvSpPr>
          <p:cNvPr id="54" name="TextBox 21"/>
          <p:cNvSpPr txBox="1">
            <a:spLocks noChangeArrowheads="1"/>
          </p:cNvSpPr>
          <p:nvPr/>
        </p:nvSpPr>
        <p:spPr bwMode="auto">
          <a:xfrm>
            <a:off x="2645504" y="4229824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16</a:t>
            </a:r>
          </a:p>
        </p:txBody>
      </p:sp>
      <p:sp>
        <p:nvSpPr>
          <p:cNvPr id="55" name="TextBox 21"/>
          <p:cNvSpPr txBox="1">
            <a:spLocks noChangeArrowheads="1"/>
          </p:cNvSpPr>
          <p:nvPr/>
        </p:nvSpPr>
        <p:spPr bwMode="auto">
          <a:xfrm>
            <a:off x="2717512" y="4418139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8</a:t>
            </a:r>
          </a:p>
        </p:txBody>
      </p:sp>
      <p:sp>
        <p:nvSpPr>
          <p:cNvPr id="56" name="TextBox 21"/>
          <p:cNvSpPr txBox="1">
            <a:spLocks noChangeArrowheads="1"/>
          </p:cNvSpPr>
          <p:nvPr/>
        </p:nvSpPr>
        <p:spPr bwMode="auto">
          <a:xfrm>
            <a:off x="3015992" y="4746630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32</a:t>
            </a:r>
          </a:p>
        </p:txBody>
      </p:sp>
      <p:sp>
        <p:nvSpPr>
          <p:cNvPr id="57" name="TextBox 21"/>
          <p:cNvSpPr txBox="1">
            <a:spLocks noChangeArrowheads="1"/>
          </p:cNvSpPr>
          <p:nvPr/>
        </p:nvSpPr>
        <p:spPr bwMode="auto">
          <a:xfrm>
            <a:off x="2851650" y="5019774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64</a:t>
            </a:r>
          </a:p>
        </p:txBody>
      </p:sp>
      <p:sp>
        <p:nvSpPr>
          <p:cNvPr id="58" name="TextBox 21"/>
          <p:cNvSpPr txBox="1">
            <a:spLocks noChangeArrowheads="1"/>
          </p:cNvSpPr>
          <p:nvPr/>
        </p:nvSpPr>
        <p:spPr bwMode="auto">
          <a:xfrm>
            <a:off x="2759316" y="536060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4</a:t>
            </a:r>
          </a:p>
        </p:txBody>
      </p:sp>
      <p:sp>
        <p:nvSpPr>
          <p:cNvPr id="59" name="TextBox 21"/>
          <p:cNvSpPr txBox="1">
            <a:spLocks noChangeArrowheads="1"/>
          </p:cNvSpPr>
          <p:nvPr/>
        </p:nvSpPr>
        <p:spPr bwMode="auto">
          <a:xfrm>
            <a:off x="3217040" y="5582716"/>
            <a:ext cx="5261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128</a:t>
            </a:r>
          </a:p>
        </p:txBody>
      </p:sp>
      <p:sp>
        <p:nvSpPr>
          <p:cNvPr id="60" name="TextBox 21"/>
          <p:cNvSpPr txBox="1">
            <a:spLocks noChangeArrowheads="1"/>
          </p:cNvSpPr>
          <p:nvPr/>
        </p:nvSpPr>
        <p:spPr bwMode="auto">
          <a:xfrm>
            <a:off x="5165784" y="4039235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5</a:t>
            </a:r>
          </a:p>
        </p:txBody>
      </p:sp>
      <p:sp>
        <p:nvSpPr>
          <p:cNvPr id="61" name="TextBox 21"/>
          <p:cNvSpPr txBox="1">
            <a:spLocks noChangeArrowheads="1"/>
          </p:cNvSpPr>
          <p:nvPr/>
        </p:nvSpPr>
        <p:spPr bwMode="auto">
          <a:xfrm>
            <a:off x="5108878" y="4408076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10</a:t>
            </a:r>
          </a:p>
        </p:txBody>
      </p:sp>
      <p:sp>
        <p:nvSpPr>
          <p:cNvPr id="62" name="TextBox 21"/>
          <p:cNvSpPr txBox="1">
            <a:spLocks noChangeArrowheads="1"/>
          </p:cNvSpPr>
          <p:nvPr/>
        </p:nvSpPr>
        <p:spPr bwMode="auto">
          <a:xfrm>
            <a:off x="5247670" y="4674622"/>
            <a:ext cx="5261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100</a:t>
            </a:r>
          </a:p>
        </p:txBody>
      </p:sp>
      <p:sp>
        <p:nvSpPr>
          <p:cNvPr id="63" name="TextBox 21"/>
          <p:cNvSpPr txBox="1">
            <a:spLocks noChangeArrowheads="1"/>
          </p:cNvSpPr>
          <p:nvPr/>
        </p:nvSpPr>
        <p:spPr bwMode="auto">
          <a:xfrm>
            <a:off x="4969516" y="5095927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50</a:t>
            </a:r>
          </a:p>
        </p:txBody>
      </p:sp>
      <p:sp>
        <p:nvSpPr>
          <p:cNvPr id="64" name="TextBox 21"/>
          <p:cNvSpPr txBox="1">
            <a:spLocks noChangeArrowheads="1"/>
          </p:cNvSpPr>
          <p:nvPr/>
        </p:nvSpPr>
        <p:spPr bwMode="auto">
          <a:xfrm>
            <a:off x="5361484" y="5521012"/>
            <a:ext cx="4122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Arial" charset="0"/>
              </a:rPr>
              <a:t>20</a:t>
            </a:r>
          </a:p>
        </p:txBody>
      </p:sp>
      <p:cxnSp>
        <p:nvCxnSpPr>
          <p:cNvPr id="65" name="Straight Arrow Connector 10"/>
          <p:cNvCxnSpPr>
            <a:stCxn id="51" idx="7"/>
            <a:endCxn id="5" idx="2"/>
          </p:cNvCxnSpPr>
          <p:nvPr/>
        </p:nvCxnSpPr>
        <p:spPr>
          <a:xfrm flipV="1">
            <a:off x="911185" y="4208512"/>
            <a:ext cx="1374279" cy="550795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68" name="Straight Arrow Connector 10"/>
          <p:cNvCxnSpPr>
            <a:stCxn id="51" idx="6"/>
            <a:endCxn id="7" idx="2"/>
          </p:cNvCxnSpPr>
          <p:nvPr/>
        </p:nvCxnSpPr>
        <p:spPr>
          <a:xfrm flipV="1">
            <a:off x="978140" y="4712568"/>
            <a:ext cx="1307324" cy="20838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1" name="Straight Arrow Connector 10"/>
          <p:cNvCxnSpPr>
            <a:stCxn id="51" idx="6"/>
            <a:endCxn id="8" idx="2"/>
          </p:cNvCxnSpPr>
          <p:nvPr/>
        </p:nvCxnSpPr>
        <p:spPr>
          <a:xfrm>
            <a:off x="978140" y="4920952"/>
            <a:ext cx="1307324" cy="29567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4" name="Straight Arrow Connector 10"/>
          <p:cNvCxnSpPr>
            <a:stCxn id="51" idx="5"/>
            <a:endCxn id="9" idx="2"/>
          </p:cNvCxnSpPr>
          <p:nvPr/>
        </p:nvCxnSpPr>
        <p:spPr>
          <a:xfrm>
            <a:off x="911185" y="5082597"/>
            <a:ext cx="1374279" cy="638083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7" name="Straight Arrow Connector 10"/>
          <p:cNvCxnSpPr>
            <a:stCxn id="6" idx="6"/>
            <a:endCxn id="52" idx="1"/>
          </p:cNvCxnSpPr>
          <p:nvPr/>
        </p:nvCxnSpPr>
        <p:spPr>
          <a:xfrm>
            <a:off x="6677952" y="4305672"/>
            <a:ext cx="1579123" cy="492715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80" name="Straight Arrow Connector 10"/>
          <p:cNvCxnSpPr>
            <a:stCxn id="10" idx="6"/>
            <a:endCxn id="52" idx="2"/>
          </p:cNvCxnSpPr>
          <p:nvPr/>
        </p:nvCxnSpPr>
        <p:spPr>
          <a:xfrm>
            <a:off x="6677952" y="4953744"/>
            <a:ext cx="1512168" cy="628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83" name="Straight Arrow Connector 10"/>
          <p:cNvCxnSpPr>
            <a:stCxn id="11" idx="6"/>
            <a:endCxn id="52" idx="3"/>
          </p:cNvCxnSpPr>
          <p:nvPr/>
        </p:nvCxnSpPr>
        <p:spPr>
          <a:xfrm flipV="1">
            <a:off x="6677952" y="5121677"/>
            <a:ext cx="1579123" cy="451559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86" name="Rechteck 85"/>
          <p:cNvSpPr/>
          <p:nvPr/>
        </p:nvSpPr>
        <p:spPr>
          <a:xfrm>
            <a:off x="384696" y="3861048"/>
            <a:ext cx="72968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rgbClr val="004274"/>
                </a:solidFill>
                <a:latin typeface="Gill Sans MT"/>
              </a:rPr>
              <a:t>Super-</a:t>
            </a:r>
            <a:br>
              <a:rPr lang="en-US" sz="1600" kern="0" dirty="0">
                <a:solidFill>
                  <a:srgbClr val="004274"/>
                </a:solidFill>
                <a:latin typeface="Gill Sans MT"/>
              </a:rPr>
            </a:br>
            <a:r>
              <a:rPr lang="en-US" sz="1600" kern="0" dirty="0" err="1">
                <a:solidFill>
                  <a:srgbClr val="004274"/>
                </a:solidFill>
                <a:latin typeface="Gill Sans MT"/>
              </a:rPr>
              <a:t>quelle</a:t>
            </a:r>
            <a:endParaRPr lang="en-US" sz="1600" kern="0" baseline="-25000" dirty="0">
              <a:solidFill>
                <a:srgbClr val="004274"/>
              </a:solidFill>
              <a:latin typeface="Gill Sans MT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8029616" y="3877597"/>
            <a:ext cx="72968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rgbClr val="004274"/>
                </a:solidFill>
                <a:latin typeface="Gill Sans MT"/>
              </a:rPr>
              <a:t>Super-</a:t>
            </a:r>
            <a:br>
              <a:rPr lang="en-US" sz="1600" kern="0" dirty="0">
                <a:solidFill>
                  <a:srgbClr val="004274"/>
                </a:solidFill>
                <a:latin typeface="Gill Sans MT"/>
              </a:rPr>
            </a:br>
            <a:r>
              <a:rPr lang="en-US" sz="1600" kern="0" dirty="0" err="1">
                <a:solidFill>
                  <a:srgbClr val="004274"/>
                </a:solidFill>
                <a:latin typeface="Gill Sans MT"/>
              </a:rPr>
              <a:t>senke</a:t>
            </a:r>
            <a:endParaRPr lang="en-US" sz="1600" kern="0" baseline="-25000" dirty="0">
              <a:solidFill>
                <a:srgbClr val="004274"/>
              </a:solidFill>
              <a:latin typeface="Gill Sans MT"/>
            </a:endParaRPr>
          </a:p>
        </p:txBody>
      </p:sp>
      <p:sp>
        <p:nvSpPr>
          <p:cNvPr id="88" name="TextBox 21"/>
          <p:cNvSpPr txBox="1">
            <a:spLocks noChangeArrowheads="1"/>
          </p:cNvSpPr>
          <p:nvPr/>
        </p:nvSpPr>
        <p:spPr bwMode="auto">
          <a:xfrm rot="20273064">
            <a:off x="1150113" y="4130051"/>
            <a:ext cx="1083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32</a:t>
            </a:r>
          </a:p>
        </p:txBody>
      </p:sp>
      <p:sp>
        <p:nvSpPr>
          <p:cNvPr id="89" name="TextBox 21"/>
          <p:cNvSpPr txBox="1">
            <a:spLocks noChangeArrowheads="1"/>
          </p:cNvSpPr>
          <p:nvPr/>
        </p:nvSpPr>
        <p:spPr bwMode="auto">
          <a:xfrm rot="21053302">
            <a:off x="1149744" y="4523077"/>
            <a:ext cx="1083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40</a:t>
            </a:r>
          </a:p>
        </p:txBody>
      </p:sp>
      <p:sp>
        <p:nvSpPr>
          <p:cNvPr id="90" name="TextBox 21"/>
          <p:cNvSpPr txBox="1">
            <a:spLocks noChangeArrowheads="1"/>
          </p:cNvSpPr>
          <p:nvPr/>
        </p:nvSpPr>
        <p:spPr bwMode="auto">
          <a:xfrm rot="641092">
            <a:off x="1219799" y="4825359"/>
            <a:ext cx="1083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64</a:t>
            </a:r>
          </a:p>
        </p:txBody>
      </p:sp>
      <p:sp>
        <p:nvSpPr>
          <p:cNvPr id="91" name="TextBox 21"/>
          <p:cNvSpPr txBox="1">
            <a:spLocks noChangeArrowheads="1"/>
          </p:cNvSpPr>
          <p:nvPr/>
        </p:nvSpPr>
        <p:spPr bwMode="auto">
          <a:xfrm rot="1481686">
            <a:off x="1118700" y="5191324"/>
            <a:ext cx="11978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132</a:t>
            </a:r>
          </a:p>
        </p:txBody>
      </p:sp>
      <p:sp>
        <p:nvSpPr>
          <p:cNvPr id="92" name="TextBox 21"/>
          <p:cNvSpPr txBox="1">
            <a:spLocks noChangeArrowheads="1"/>
          </p:cNvSpPr>
          <p:nvPr/>
        </p:nvSpPr>
        <p:spPr bwMode="auto">
          <a:xfrm rot="1051290">
            <a:off x="6732500" y="4226950"/>
            <a:ext cx="11407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 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15</a:t>
            </a:r>
          </a:p>
        </p:txBody>
      </p:sp>
      <p:sp>
        <p:nvSpPr>
          <p:cNvPr id="93" name="TextBox 21"/>
          <p:cNvSpPr txBox="1">
            <a:spLocks noChangeArrowheads="1"/>
          </p:cNvSpPr>
          <p:nvPr/>
        </p:nvSpPr>
        <p:spPr bwMode="auto">
          <a:xfrm>
            <a:off x="6729886" y="4674622"/>
            <a:ext cx="11978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150</a:t>
            </a:r>
          </a:p>
        </p:txBody>
      </p:sp>
      <p:sp>
        <p:nvSpPr>
          <p:cNvPr id="94" name="TextBox 21"/>
          <p:cNvSpPr txBox="1">
            <a:spLocks noChangeArrowheads="1"/>
          </p:cNvSpPr>
          <p:nvPr/>
        </p:nvSpPr>
        <p:spPr bwMode="auto">
          <a:xfrm rot="20647598">
            <a:off x="6833077" y="5104975"/>
            <a:ext cx="1083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∞ </a:t>
            </a:r>
            <a:r>
              <a:rPr lang="en-US" altLang="de-DE" sz="1600" dirty="0" err="1">
                <a:solidFill>
                  <a:srgbClr val="C00000"/>
                </a:solidFill>
                <a:latin typeface="Arial" charset="0"/>
              </a:rPr>
              <a:t>bzw</a:t>
            </a: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. 20</a:t>
            </a:r>
          </a:p>
        </p:txBody>
      </p:sp>
      <p:sp>
        <p:nvSpPr>
          <p:cNvPr id="6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120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de-DE" dirty="0"/>
              <a:t>Lösung des maximalen </a:t>
            </a:r>
            <a:r>
              <a:rPr lang="de-DE" dirty="0" err="1"/>
              <a:t>Bipartiten</a:t>
            </a:r>
            <a:r>
              <a:rPr lang="de-DE" dirty="0"/>
              <a:t> </a:t>
            </a:r>
            <a:r>
              <a:rPr lang="de-DE" dirty="0" err="1"/>
              <a:t>Matchings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268760"/>
            <a:ext cx="4824536" cy="4968552"/>
          </a:xfrm>
        </p:spPr>
        <p:txBody>
          <a:bodyPr/>
          <a:lstStyle/>
          <a:p>
            <a:r>
              <a:rPr lang="de-DE" sz="2400" dirty="0"/>
              <a:t>Reduzierung auf das Problem des maximalen Flusses</a:t>
            </a:r>
          </a:p>
          <a:p>
            <a:pPr lvl="1"/>
            <a:r>
              <a:rPr lang="de-DE" sz="2000" dirty="0"/>
              <a:t>Transformation des </a:t>
            </a:r>
            <a:r>
              <a:rPr lang="de-DE" sz="2000" dirty="0" err="1"/>
              <a:t>bipartiten</a:t>
            </a:r>
            <a:r>
              <a:rPr lang="de-DE" sz="2000" dirty="0"/>
              <a:t> Graphen auf einen Graphen für den Netzwerkfluss</a:t>
            </a:r>
          </a:p>
          <a:p>
            <a:pPr lvl="2"/>
            <a:r>
              <a:rPr lang="de-DE" sz="1800" dirty="0"/>
              <a:t>Gerichtete Kanten von Knoten aus </a:t>
            </a:r>
            <a:r>
              <a:rPr lang="de-DE" sz="1800" dirty="0">
                <a:solidFill>
                  <a:srgbClr val="3C8C93"/>
                </a:solidFill>
              </a:rPr>
              <a:t>V</a:t>
            </a:r>
            <a:r>
              <a:rPr lang="de-DE" sz="1800" baseline="-25000" dirty="0">
                <a:solidFill>
                  <a:srgbClr val="3C8C93"/>
                </a:solidFill>
              </a:rPr>
              <a:t>1</a:t>
            </a:r>
            <a:r>
              <a:rPr lang="de-DE" sz="1800" dirty="0"/>
              <a:t> zu Knoten aus </a:t>
            </a:r>
            <a:r>
              <a:rPr lang="de-DE" sz="1800" dirty="0">
                <a:solidFill>
                  <a:srgbClr val="3C8C93"/>
                </a:solidFill>
              </a:rPr>
              <a:t>V</a:t>
            </a:r>
            <a:r>
              <a:rPr lang="de-DE" sz="1800" baseline="-25000" dirty="0">
                <a:solidFill>
                  <a:srgbClr val="3C8C93"/>
                </a:solidFill>
              </a:rPr>
              <a:t>2</a:t>
            </a:r>
            <a:r>
              <a:rPr lang="de-DE" sz="1800" dirty="0"/>
              <a:t> anstatt der </a:t>
            </a:r>
            <a:r>
              <a:rPr lang="de-DE" sz="1800" dirty="0" err="1"/>
              <a:t>ungerichteten</a:t>
            </a:r>
            <a:r>
              <a:rPr lang="de-DE" sz="1800" dirty="0"/>
              <a:t> Kanten des </a:t>
            </a:r>
            <a:r>
              <a:rPr lang="de-DE" sz="1800" dirty="0" err="1"/>
              <a:t>bipartiten</a:t>
            </a:r>
            <a:r>
              <a:rPr lang="de-DE" sz="1800" dirty="0"/>
              <a:t> Graphen</a:t>
            </a:r>
          </a:p>
          <a:p>
            <a:pPr lvl="2"/>
            <a:r>
              <a:rPr lang="de-DE" sz="1800" dirty="0"/>
              <a:t>Einführung einer Quelle, die mit allen Knoten aus </a:t>
            </a:r>
            <a:r>
              <a:rPr lang="de-DE" sz="1800" dirty="0">
                <a:solidFill>
                  <a:srgbClr val="3C8C93"/>
                </a:solidFill>
              </a:rPr>
              <a:t>V</a:t>
            </a:r>
            <a:r>
              <a:rPr lang="de-DE" sz="1800" baseline="-25000" dirty="0">
                <a:solidFill>
                  <a:srgbClr val="3C8C93"/>
                </a:solidFill>
              </a:rPr>
              <a:t>1</a:t>
            </a:r>
            <a:r>
              <a:rPr lang="de-DE" sz="1800" dirty="0"/>
              <a:t> verbunden ist</a:t>
            </a:r>
          </a:p>
          <a:p>
            <a:pPr lvl="2"/>
            <a:r>
              <a:rPr lang="de-DE" sz="1800" dirty="0"/>
              <a:t>Einführung einer Senke, die mit allen Knoten aus </a:t>
            </a:r>
            <a:r>
              <a:rPr lang="de-DE" sz="1800" dirty="0">
                <a:solidFill>
                  <a:srgbClr val="3C8C93"/>
                </a:solidFill>
              </a:rPr>
              <a:t>V</a:t>
            </a:r>
            <a:r>
              <a:rPr lang="de-DE" sz="1800" baseline="-25000" dirty="0">
                <a:solidFill>
                  <a:srgbClr val="3C8C93"/>
                </a:solidFill>
              </a:rPr>
              <a:t>2</a:t>
            </a:r>
            <a:r>
              <a:rPr lang="de-DE" sz="1800" dirty="0"/>
              <a:t> verbunden ist</a:t>
            </a:r>
          </a:p>
          <a:p>
            <a:pPr lvl="2"/>
            <a:r>
              <a:rPr lang="de-DE" sz="1800" dirty="0"/>
              <a:t>Maximale Kapazität jeder Kante ist 1</a:t>
            </a:r>
          </a:p>
        </p:txBody>
      </p:sp>
      <p:sp>
        <p:nvSpPr>
          <p:cNvPr id="5" name="Oval 4"/>
          <p:cNvSpPr/>
          <p:nvPr/>
        </p:nvSpPr>
        <p:spPr>
          <a:xfrm>
            <a:off x="6162937" y="1842046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Oval 4"/>
          <p:cNvSpPr/>
          <p:nvPr/>
        </p:nvSpPr>
        <p:spPr>
          <a:xfrm>
            <a:off x="6162937" y="2346102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Oval 4"/>
          <p:cNvSpPr/>
          <p:nvPr/>
        </p:nvSpPr>
        <p:spPr>
          <a:xfrm>
            <a:off x="6162937" y="2850158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Oval 4"/>
          <p:cNvSpPr/>
          <p:nvPr/>
        </p:nvSpPr>
        <p:spPr>
          <a:xfrm>
            <a:off x="6162937" y="3354214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Oval 4"/>
          <p:cNvSpPr/>
          <p:nvPr/>
        </p:nvSpPr>
        <p:spPr>
          <a:xfrm>
            <a:off x="6162937" y="385827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Oval 4"/>
          <p:cNvSpPr/>
          <p:nvPr/>
        </p:nvSpPr>
        <p:spPr>
          <a:xfrm>
            <a:off x="7755296" y="1986062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Oval 4"/>
          <p:cNvSpPr/>
          <p:nvPr/>
        </p:nvSpPr>
        <p:spPr>
          <a:xfrm>
            <a:off x="7755296" y="2562126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Oval 4"/>
          <p:cNvSpPr/>
          <p:nvPr/>
        </p:nvSpPr>
        <p:spPr>
          <a:xfrm>
            <a:off x="7755296" y="3138190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Oval 4"/>
          <p:cNvSpPr/>
          <p:nvPr/>
        </p:nvSpPr>
        <p:spPr>
          <a:xfrm>
            <a:off x="7755296" y="3714254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cxnSp>
        <p:nvCxnSpPr>
          <p:cNvPr id="14" name="Straight Arrow Connector 9"/>
          <p:cNvCxnSpPr>
            <a:stCxn id="5" idx="6"/>
            <a:endCxn id="10" idx="2"/>
          </p:cNvCxnSpPr>
          <p:nvPr/>
        </p:nvCxnSpPr>
        <p:spPr>
          <a:xfrm>
            <a:off x="6620137" y="2070646"/>
            <a:ext cx="1135159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5" name="Straight Arrow Connector 9"/>
          <p:cNvCxnSpPr>
            <a:stCxn id="6" idx="6"/>
            <a:endCxn id="10" idx="2"/>
          </p:cNvCxnSpPr>
          <p:nvPr/>
        </p:nvCxnSpPr>
        <p:spPr>
          <a:xfrm flipV="1">
            <a:off x="6620137" y="2214662"/>
            <a:ext cx="1135159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6" name="Straight Arrow Connector 9"/>
          <p:cNvCxnSpPr>
            <a:stCxn id="5" idx="6"/>
            <a:endCxn id="12" idx="2"/>
          </p:cNvCxnSpPr>
          <p:nvPr/>
        </p:nvCxnSpPr>
        <p:spPr>
          <a:xfrm>
            <a:off x="6620137" y="2070646"/>
            <a:ext cx="1135159" cy="129614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7" name="Straight Arrow Connector 9"/>
          <p:cNvCxnSpPr>
            <a:stCxn id="6" idx="6"/>
            <a:endCxn id="12" idx="2"/>
          </p:cNvCxnSpPr>
          <p:nvPr/>
        </p:nvCxnSpPr>
        <p:spPr>
          <a:xfrm>
            <a:off x="6620137" y="2574702"/>
            <a:ext cx="1135159" cy="7920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8" name="Straight Arrow Connector 9"/>
          <p:cNvCxnSpPr>
            <a:stCxn id="11" idx="2"/>
            <a:endCxn id="7" idx="6"/>
          </p:cNvCxnSpPr>
          <p:nvPr/>
        </p:nvCxnSpPr>
        <p:spPr>
          <a:xfrm flipH="1">
            <a:off x="6620137" y="2790726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9" name="Straight Arrow Connector 9"/>
          <p:cNvCxnSpPr>
            <a:stCxn id="7" idx="6"/>
            <a:endCxn id="12" idx="2"/>
          </p:cNvCxnSpPr>
          <p:nvPr/>
        </p:nvCxnSpPr>
        <p:spPr>
          <a:xfrm>
            <a:off x="6620137" y="3078758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0" name="Straight Arrow Connector 9"/>
          <p:cNvCxnSpPr>
            <a:stCxn id="7" idx="6"/>
            <a:endCxn id="13" idx="2"/>
          </p:cNvCxnSpPr>
          <p:nvPr/>
        </p:nvCxnSpPr>
        <p:spPr>
          <a:xfrm>
            <a:off x="6620137" y="3078758"/>
            <a:ext cx="1135159" cy="8640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1" name="Straight Arrow Connector 9"/>
          <p:cNvCxnSpPr>
            <a:stCxn id="8" idx="6"/>
            <a:endCxn id="12" idx="2"/>
          </p:cNvCxnSpPr>
          <p:nvPr/>
        </p:nvCxnSpPr>
        <p:spPr>
          <a:xfrm flipV="1">
            <a:off x="6620137" y="3366790"/>
            <a:ext cx="1135159" cy="21602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2" name="Straight Arrow Connector 9"/>
          <p:cNvCxnSpPr>
            <a:stCxn id="9" idx="6"/>
            <a:endCxn id="12" idx="2"/>
          </p:cNvCxnSpPr>
          <p:nvPr/>
        </p:nvCxnSpPr>
        <p:spPr>
          <a:xfrm flipV="1">
            <a:off x="6620137" y="3366790"/>
            <a:ext cx="1135159" cy="7200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>
                <a:off x="6122841" y="4315470"/>
                <a:ext cx="6607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de-DE" sz="1600" dirty="0">
                  <a:latin typeface="+mn-lt"/>
                </a:endParaRPr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841" y="4315470"/>
                <a:ext cx="660794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hteck 23"/>
              <p:cNvSpPr/>
              <p:nvPr/>
            </p:nvSpPr>
            <p:spPr>
              <a:xfrm>
                <a:off x="7711642" y="4315470"/>
                <a:ext cx="6607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de-DE" sz="1600" dirty="0">
                  <a:latin typeface="+mn-lt"/>
                </a:endParaRPr>
              </a:p>
            </p:txBody>
          </p:sp>
        </mc:Choice>
        <mc:Fallback xmlns=""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1642" y="4315470"/>
                <a:ext cx="660794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4"/>
          <p:cNvSpPr/>
          <p:nvPr/>
        </p:nvSpPr>
        <p:spPr>
          <a:xfrm>
            <a:off x="5176473" y="2850158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6" name="Oval 8"/>
          <p:cNvSpPr/>
          <p:nvPr/>
        </p:nvSpPr>
        <p:spPr>
          <a:xfrm>
            <a:off x="8550160" y="2856446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cxnSp>
        <p:nvCxnSpPr>
          <p:cNvPr id="27" name="Straight Arrow Connector 10"/>
          <p:cNvCxnSpPr>
            <a:stCxn id="25" idx="7"/>
            <a:endCxn id="5" idx="3"/>
          </p:cNvCxnSpPr>
          <p:nvPr/>
        </p:nvCxnSpPr>
        <p:spPr>
          <a:xfrm flipV="1">
            <a:off x="5566718" y="2232291"/>
            <a:ext cx="663174" cy="68482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8" name="Straight Arrow Connector 10"/>
          <p:cNvCxnSpPr>
            <a:stCxn id="10" idx="5"/>
            <a:endCxn id="26" idx="1"/>
          </p:cNvCxnSpPr>
          <p:nvPr/>
        </p:nvCxnSpPr>
        <p:spPr>
          <a:xfrm>
            <a:off x="8145541" y="2376307"/>
            <a:ext cx="471574" cy="54709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9" name="Rechteck 28"/>
          <p:cNvSpPr/>
          <p:nvPr/>
        </p:nvSpPr>
        <p:spPr>
          <a:xfrm>
            <a:off x="4788024" y="2442374"/>
            <a:ext cx="789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>
                <a:solidFill>
                  <a:srgbClr val="000000"/>
                </a:solidFill>
                <a:latin typeface="+mn-lt"/>
              </a:rPr>
              <a:t>Quelle</a:t>
            </a:r>
            <a:endParaRPr lang="en-US" sz="1600" kern="0" baseline="-25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413612" y="2420888"/>
            <a:ext cx="8389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>
                <a:solidFill>
                  <a:srgbClr val="000000"/>
                </a:solidFill>
                <a:latin typeface="+mn-lt"/>
              </a:rPr>
              <a:t>Senke</a:t>
            </a:r>
            <a:endParaRPr lang="en-US" sz="1600" kern="0" baseline="-25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 rot="18840127">
            <a:off x="5678246" y="232976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32" name="TextBox 21"/>
          <p:cNvSpPr txBox="1">
            <a:spLocks noChangeArrowheads="1"/>
          </p:cNvSpPr>
          <p:nvPr/>
        </p:nvSpPr>
        <p:spPr bwMode="auto">
          <a:xfrm rot="2979835">
            <a:off x="8300187" y="2383179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cxnSp>
        <p:nvCxnSpPr>
          <p:cNvPr id="34" name="Straight Arrow Connector 10"/>
          <p:cNvCxnSpPr>
            <a:stCxn id="11" idx="6"/>
            <a:endCxn id="26" idx="2"/>
          </p:cNvCxnSpPr>
          <p:nvPr/>
        </p:nvCxnSpPr>
        <p:spPr>
          <a:xfrm>
            <a:off x="8212496" y="2790726"/>
            <a:ext cx="337664" cy="29432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37" name="Straight Arrow Connector 10"/>
          <p:cNvCxnSpPr>
            <a:stCxn id="12" idx="6"/>
            <a:endCxn id="26" idx="2"/>
          </p:cNvCxnSpPr>
          <p:nvPr/>
        </p:nvCxnSpPr>
        <p:spPr>
          <a:xfrm flipV="1">
            <a:off x="8212496" y="3085046"/>
            <a:ext cx="337664" cy="28174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0" name="Straight Arrow Connector 10"/>
          <p:cNvCxnSpPr>
            <a:stCxn id="13" idx="6"/>
            <a:endCxn id="26" idx="3"/>
          </p:cNvCxnSpPr>
          <p:nvPr/>
        </p:nvCxnSpPr>
        <p:spPr>
          <a:xfrm flipV="1">
            <a:off x="8212496" y="3246691"/>
            <a:ext cx="404619" cy="696163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5" name="Straight Arrow Connector 10"/>
          <p:cNvCxnSpPr>
            <a:stCxn id="25" idx="6"/>
            <a:endCxn id="6" idx="2"/>
          </p:cNvCxnSpPr>
          <p:nvPr/>
        </p:nvCxnSpPr>
        <p:spPr>
          <a:xfrm flipV="1">
            <a:off x="5633673" y="2574702"/>
            <a:ext cx="529264" cy="50405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48" name="Straight Arrow Connector 10"/>
          <p:cNvCxnSpPr>
            <a:stCxn id="25" idx="6"/>
            <a:endCxn id="7" idx="2"/>
          </p:cNvCxnSpPr>
          <p:nvPr/>
        </p:nvCxnSpPr>
        <p:spPr>
          <a:xfrm>
            <a:off x="5633673" y="3078758"/>
            <a:ext cx="529264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51" name="Straight Arrow Connector 10"/>
          <p:cNvCxnSpPr>
            <a:stCxn id="25" idx="6"/>
            <a:endCxn id="8" idx="2"/>
          </p:cNvCxnSpPr>
          <p:nvPr/>
        </p:nvCxnSpPr>
        <p:spPr>
          <a:xfrm>
            <a:off x="5633673" y="3078758"/>
            <a:ext cx="529264" cy="50405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55" name="Straight Arrow Connector 10"/>
          <p:cNvCxnSpPr>
            <a:stCxn id="25" idx="5"/>
            <a:endCxn id="9" idx="1"/>
          </p:cNvCxnSpPr>
          <p:nvPr/>
        </p:nvCxnSpPr>
        <p:spPr>
          <a:xfrm>
            <a:off x="5566718" y="3240403"/>
            <a:ext cx="663174" cy="68482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58" name="TextBox 21"/>
          <p:cNvSpPr txBox="1">
            <a:spLocks noChangeArrowheads="1"/>
          </p:cNvSpPr>
          <p:nvPr/>
        </p:nvSpPr>
        <p:spPr bwMode="auto">
          <a:xfrm rot="18840127">
            <a:off x="5781497" y="2527944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59" name="TextBox 21"/>
          <p:cNvSpPr txBox="1">
            <a:spLocks noChangeArrowheads="1"/>
          </p:cNvSpPr>
          <p:nvPr/>
        </p:nvSpPr>
        <p:spPr bwMode="auto">
          <a:xfrm>
            <a:off x="5857696" y="279963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0" name="TextBox 21"/>
          <p:cNvSpPr txBox="1">
            <a:spLocks noChangeArrowheads="1"/>
          </p:cNvSpPr>
          <p:nvPr/>
        </p:nvSpPr>
        <p:spPr bwMode="auto">
          <a:xfrm rot="2624507">
            <a:off x="5841216" y="310347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1" name="TextBox 21"/>
          <p:cNvSpPr txBox="1">
            <a:spLocks noChangeArrowheads="1"/>
          </p:cNvSpPr>
          <p:nvPr/>
        </p:nvSpPr>
        <p:spPr bwMode="auto">
          <a:xfrm rot="2624507">
            <a:off x="5799749" y="333841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3" name="TextBox 21"/>
          <p:cNvSpPr txBox="1">
            <a:spLocks noChangeArrowheads="1"/>
          </p:cNvSpPr>
          <p:nvPr/>
        </p:nvSpPr>
        <p:spPr bwMode="auto">
          <a:xfrm rot="2569417">
            <a:off x="8230682" y="267130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4" name="TextBox 21"/>
          <p:cNvSpPr txBox="1">
            <a:spLocks noChangeArrowheads="1"/>
          </p:cNvSpPr>
          <p:nvPr/>
        </p:nvSpPr>
        <p:spPr bwMode="auto">
          <a:xfrm rot="19373816">
            <a:off x="8162056" y="297792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5" name="TextBox 21"/>
          <p:cNvSpPr txBox="1">
            <a:spLocks noChangeArrowheads="1"/>
          </p:cNvSpPr>
          <p:nvPr/>
        </p:nvSpPr>
        <p:spPr bwMode="auto">
          <a:xfrm rot="18035128">
            <a:off x="8233545" y="3327538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cxnSp>
        <p:nvCxnSpPr>
          <p:cNvPr id="66" name="Straight Arrow Connector 10"/>
          <p:cNvCxnSpPr>
            <a:stCxn id="5" idx="6"/>
            <a:endCxn id="10" idx="2"/>
          </p:cNvCxnSpPr>
          <p:nvPr/>
        </p:nvCxnSpPr>
        <p:spPr>
          <a:xfrm>
            <a:off x="6620137" y="2070646"/>
            <a:ext cx="1135159" cy="14401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69" name="Straight Arrow Connector 10"/>
          <p:cNvCxnSpPr>
            <a:stCxn id="6" idx="6"/>
            <a:endCxn id="10" idx="2"/>
          </p:cNvCxnSpPr>
          <p:nvPr/>
        </p:nvCxnSpPr>
        <p:spPr>
          <a:xfrm flipV="1">
            <a:off x="6620137" y="2214662"/>
            <a:ext cx="1135159" cy="36004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2" name="Straight Arrow Connector 10"/>
          <p:cNvCxnSpPr>
            <a:stCxn id="5" idx="6"/>
            <a:endCxn id="12" idx="2"/>
          </p:cNvCxnSpPr>
          <p:nvPr/>
        </p:nvCxnSpPr>
        <p:spPr>
          <a:xfrm>
            <a:off x="6620137" y="2070646"/>
            <a:ext cx="1135159" cy="129614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5" name="Straight Arrow Connector 10"/>
          <p:cNvCxnSpPr>
            <a:stCxn id="6" idx="6"/>
            <a:endCxn id="12" idx="2"/>
          </p:cNvCxnSpPr>
          <p:nvPr/>
        </p:nvCxnSpPr>
        <p:spPr>
          <a:xfrm>
            <a:off x="6620137" y="2574702"/>
            <a:ext cx="1135159" cy="79208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8" name="Straight Arrow Connector 10"/>
          <p:cNvCxnSpPr>
            <a:stCxn id="7" idx="6"/>
          </p:cNvCxnSpPr>
          <p:nvPr/>
        </p:nvCxnSpPr>
        <p:spPr>
          <a:xfrm flipV="1">
            <a:off x="6620137" y="2790726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81" name="Straight Arrow Connector 10"/>
          <p:cNvCxnSpPr>
            <a:stCxn id="7" idx="6"/>
            <a:endCxn id="12" idx="2"/>
          </p:cNvCxnSpPr>
          <p:nvPr/>
        </p:nvCxnSpPr>
        <p:spPr>
          <a:xfrm>
            <a:off x="6620137" y="3078758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84" name="Straight Arrow Connector 10"/>
          <p:cNvCxnSpPr>
            <a:stCxn id="7" idx="6"/>
            <a:endCxn id="13" idx="2"/>
          </p:cNvCxnSpPr>
          <p:nvPr/>
        </p:nvCxnSpPr>
        <p:spPr>
          <a:xfrm>
            <a:off x="6620137" y="3078758"/>
            <a:ext cx="1135159" cy="86409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87" name="Straight Arrow Connector 10"/>
          <p:cNvCxnSpPr>
            <a:stCxn id="8" idx="6"/>
            <a:endCxn id="12" idx="2"/>
          </p:cNvCxnSpPr>
          <p:nvPr/>
        </p:nvCxnSpPr>
        <p:spPr>
          <a:xfrm flipV="1">
            <a:off x="6620137" y="3366790"/>
            <a:ext cx="1135159" cy="21602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90" name="Straight Arrow Connector 10"/>
          <p:cNvCxnSpPr>
            <a:stCxn id="9" idx="6"/>
            <a:endCxn id="12" idx="2"/>
          </p:cNvCxnSpPr>
          <p:nvPr/>
        </p:nvCxnSpPr>
        <p:spPr>
          <a:xfrm flipV="1">
            <a:off x="6620137" y="3366790"/>
            <a:ext cx="1135159" cy="72008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93" name="TextBox 21"/>
          <p:cNvSpPr txBox="1">
            <a:spLocks noChangeArrowheads="1"/>
          </p:cNvSpPr>
          <p:nvPr/>
        </p:nvSpPr>
        <p:spPr bwMode="auto">
          <a:xfrm rot="425452">
            <a:off x="6990069" y="1846404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4" name="TextBox 21"/>
          <p:cNvSpPr txBox="1">
            <a:spLocks noChangeArrowheads="1"/>
          </p:cNvSpPr>
          <p:nvPr/>
        </p:nvSpPr>
        <p:spPr bwMode="auto">
          <a:xfrm rot="2901815">
            <a:off x="6765788" y="209146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5" name="TextBox 21"/>
          <p:cNvSpPr txBox="1">
            <a:spLocks noChangeArrowheads="1"/>
          </p:cNvSpPr>
          <p:nvPr/>
        </p:nvSpPr>
        <p:spPr bwMode="auto">
          <a:xfrm rot="2100498">
            <a:off x="6808671" y="252897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6" name="TextBox 21"/>
          <p:cNvSpPr txBox="1">
            <a:spLocks noChangeArrowheads="1"/>
          </p:cNvSpPr>
          <p:nvPr/>
        </p:nvSpPr>
        <p:spPr bwMode="auto">
          <a:xfrm rot="20450318">
            <a:off x="6980784" y="2169685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7" name="TextBox 21"/>
          <p:cNvSpPr txBox="1">
            <a:spLocks noChangeArrowheads="1"/>
          </p:cNvSpPr>
          <p:nvPr/>
        </p:nvSpPr>
        <p:spPr bwMode="auto">
          <a:xfrm rot="20715087">
            <a:off x="6674498" y="276722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8" name="TextBox 21"/>
          <p:cNvSpPr txBox="1">
            <a:spLocks noChangeArrowheads="1"/>
          </p:cNvSpPr>
          <p:nvPr/>
        </p:nvSpPr>
        <p:spPr bwMode="auto">
          <a:xfrm rot="845304">
            <a:off x="6984981" y="2953403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99" name="TextBox 21"/>
          <p:cNvSpPr txBox="1">
            <a:spLocks noChangeArrowheads="1"/>
          </p:cNvSpPr>
          <p:nvPr/>
        </p:nvSpPr>
        <p:spPr bwMode="auto">
          <a:xfrm rot="2155492">
            <a:off x="6875180" y="312154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100" name="TextBox 21"/>
          <p:cNvSpPr txBox="1">
            <a:spLocks noChangeArrowheads="1"/>
          </p:cNvSpPr>
          <p:nvPr/>
        </p:nvSpPr>
        <p:spPr bwMode="auto">
          <a:xfrm rot="20934704">
            <a:off x="6617994" y="327815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101" name="TextBox 21"/>
          <p:cNvSpPr txBox="1">
            <a:spLocks noChangeArrowheads="1"/>
          </p:cNvSpPr>
          <p:nvPr/>
        </p:nvSpPr>
        <p:spPr bwMode="auto">
          <a:xfrm rot="19632253">
            <a:off x="6651932" y="368188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6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5906119" y="45091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Arbeiter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471481" y="450912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Aufgaben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196226" y="486858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782649" y="486858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2</a:t>
            </a:r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9" grpId="0"/>
      <p:bldP spid="30" grpId="0"/>
      <p:bldP spid="31" grpId="0"/>
      <p:bldP spid="32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Betrachtete Arten von Netzwerken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Internet</a:t>
            </a:r>
          </a:p>
          <a:p>
            <a:r>
              <a:rPr lang="de-DE" dirty="0"/>
              <a:t>Telefonnetz</a:t>
            </a:r>
          </a:p>
          <a:p>
            <a:r>
              <a:rPr lang="de-DE" dirty="0"/>
              <a:t>Autobahnen/Eisenbahnnetz</a:t>
            </a:r>
          </a:p>
          <a:p>
            <a:r>
              <a:rPr lang="de-DE" dirty="0"/>
              <a:t>Elektrizitätsnetz</a:t>
            </a:r>
          </a:p>
          <a:p>
            <a:r>
              <a:rPr lang="de-DE" dirty="0"/>
              <a:t>Öl-/Gaspipelines</a:t>
            </a:r>
          </a:p>
          <a:p>
            <a:r>
              <a:rPr lang="de-DE" dirty="0"/>
              <a:t>Kanalisation</a:t>
            </a:r>
          </a:p>
          <a:p>
            <a:r>
              <a:rPr lang="de-DE" dirty="0"/>
              <a:t>…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0186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10"/>
          <p:cNvCxnSpPr>
            <a:stCxn id="10" idx="5"/>
            <a:endCxn id="26" idx="1"/>
          </p:cNvCxnSpPr>
          <p:nvPr/>
        </p:nvCxnSpPr>
        <p:spPr>
          <a:xfrm>
            <a:off x="7656166" y="1898386"/>
            <a:ext cx="471574" cy="54709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468313" y="-27384"/>
                <a:ext cx="8229600" cy="1080120"/>
              </a:xfrm>
            </p:spPr>
            <p:txBody>
              <a:bodyPr/>
              <a:lstStyle/>
              <a:p>
                <a:r>
                  <a:rPr lang="de-DE" dirty="0"/>
                  <a:t>Maximaler Fluss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/>
                      </a:rPr>
                      <m:t>⇔</m:t>
                    </m:r>
                  </m:oMath>
                </a14:m>
                <a:r>
                  <a:rPr lang="de-DE" dirty="0"/>
                  <a:t> </a:t>
                </a:r>
                <a:br>
                  <a:rPr lang="de-DE" dirty="0"/>
                </a:br>
                <a:r>
                  <a:rPr lang="de-DE" dirty="0"/>
                  <a:t>Maximales </a:t>
                </a:r>
                <a:r>
                  <a:rPr lang="de-DE" dirty="0" err="1"/>
                  <a:t>bipartites</a:t>
                </a:r>
                <a:r>
                  <a:rPr lang="de-DE" dirty="0"/>
                  <a:t> </a:t>
                </a:r>
                <a:r>
                  <a:rPr lang="de-DE" dirty="0" err="1"/>
                  <a:t>Matching</a:t>
                </a:r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8313" y="-27384"/>
                <a:ext cx="8229600" cy="1080120"/>
              </a:xfrm>
              <a:blipFill rotWithShape="0">
                <a:blip r:embed="rId2"/>
                <a:stretch>
                  <a:fillRect l="-1926" t="-6780" b="-17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5673562" y="1364125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" name="Oval 4"/>
          <p:cNvSpPr/>
          <p:nvPr/>
        </p:nvSpPr>
        <p:spPr>
          <a:xfrm>
            <a:off x="5673562" y="1868181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" name="Oval 4"/>
          <p:cNvSpPr/>
          <p:nvPr/>
        </p:nvSpPr>
        <p:spPr>
          <a:xfrm>
            <a:off x="5673562" y="237223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8" name="Oval 4"/>
          <p:cNvSpPr/>
          <p:nvPr/>
        </p:nvSpPr>
        <p:spPr>
          <a:xfrm>
            <a:off x="5673562" y="2876293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9" name="Oval 4"/>
          <p:cNvSpPr/>
          <p:nvPr/>
        </p:nvSpPr>
        <p:spPr>
          <a:xfrm>
            <a:off x="5673562" y="338034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0" name="Oval 4"/>
          <p:cNvSpPr/>
          <p:nvPr/>
        </p:nvSpPr>
        <p:spPr>
          <a:xfrm>
            <a:off x="7265921" y="1508141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1" name="Oval 4"/>
          <p:cNvSpPr/>
          <p:nvPr/>
        </p:nvSpPr>
        <p:spPr>
          <a:xfrm>
            <a:off x="7265921" y="2084205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2" name="Oval 4"/>
          <p:cNvSpPr/>
          <p:nvPr/>
        </p:nvSpPr>
        <p:spPr>
          <a:xfrm>
            <a:off x="7265921" y="2660269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13" name="Oval 4"/>
          <p:cNvSpPr/>
          <p:nvPr/>
        </p:nvSpPr>
        <p:spPr>
          <a:xfrm>
            <a:off x="7265921" y="3236333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cxnSp>
        <p:nvCxnSpPr>
          <p:cNvPr id="14" name="Straight Arrow Connector 9"/>
          <p:cNvCxnSpPr>
            <a:stCxn id="5" idx="6"/>
            <a:endCxn id="10" idx="2"/>
          </p:cNvCxnSpPr>
          <p:nvPr/>
        </p:nvCxnSpPr>
        <p:spPr>
          <a:xfrm>
            <a:off x="6130762" y="1592725"/>
            <a:ext cx="1135159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5" name="Straight Arrow Connector 9"/>
          <p:cNvCxnSpPr>
            <a:stCxn id="6" idx="6"/>
            <a:endCxn id="10" idx="2"/>
          </p:cNvCxnSpPr>
          <p:nvPr/>
        </p:nvCxnSpPr>
        <p:spPr>
          <a:xfrm flipV="1">
            <a:off x="6130762" y="1736741"/>
            <a:ext cx="1135159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6" name="Straight Arrow Connector 9"/>
          <p:cNvCxnSpPr>
            <a:stCxn id="5" idx="6"/>
            <a:endCxn id="12" idx="2"/>
          </p:cNvCxnSpPr>
          <p:nvPr/>
        </p:nvCxnSpPr>
        <p:spPr>
          <a:xfrm>
            <a:off x="6130762" y="1592725"/>
            <a:ext cx="1135159" cy="129614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7" name="Straight Arrow Connector 9"/>
          <p:cNvCxnSpPr>
            <a:stCxn id="6" idx="6"/>
            <a:endCxn id="12" idx="2"/>
          </p:cNvCxnSpPr>
          <p:nvPr/>
        </p:nvCxnSpPr>
        <p:spPr>
          <a:xfrm>
            <a:off x="6130762" y="2096781"/>
            <a:ext cx="1135159" cy="7920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8" name="Straight Arrow Connector 9"/>
          <p:cNvCxnSpPr>
            <a:stCxn id="11" idx="2"/>
            <a:endCxn id="7" idx="6"/>
          </p:cNvCxnSpPr>
          <p:nvPr/>
        </p:nvCxnSpPr>
        <p:spPr>
          <a:xfrm flipH="1">
            <a:off x="6130762" y="2312805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19" name="Straight Arrow Connector 9"/>
          <p:cNvCxnSpPr>
            <a:stCxn id="7" idx="6"/>
            <a:endCxn id="12" idx="2"/>
          </p:cNvCxnSpPr>
          <p:nvPr/>
        </p:nvCxnSpPr>
        <p:spPr>
          <a:xfrm>
            <a:off x="6130762" y="2600837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0" name="Straight Arrow Connector 9"/>
          <p:cNvCxnSpPr>
            <a:stCxn id="7" idx="6"/>
            <a:endCxn id="13" idx="2"/>
          </p:cNvCxnSpPr>
          <p:nvPr/>
        </p:nvCxnSpPr>
        <p:spPr>
          <a:xfrm>
            <a:off x="6130762" y="2600837"/>
            <a:ext cx="1135159" cy="8640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1" name="Straight Arrow Connector 9"/>
          <p:cNvCxnSpPr>
            <a:stCxn id="8" idx="6"/>
            <a:endCxn id="12" idx="2"/>
          </p:cNvCxnSpPr>
          <p:nvPr/>
        </p:nvCxnSpPr>
        <p:spPr>
          <a:xfrm flipV="1">
            <a:off x="6130762" y="2888869"/>
            <a:ext cx="1135159" cy="21602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22" name="Straight Arrow Connector 9"/>
          <p:cNvCxnSpPr>
            <a:stCxn id="9" idx="6"/>
            <a:endCxn id="12" idx="2"/>
          </p:cNvCxnSpPr>
          <p:nvPr/>
        </p:nvCxnSpPr>
        <p:spPr>
          <a:xfrm flipV="1">
            <a:off x="6130762" y="2888869"/>
            <a:ext cx="1135159" cy="7200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sp>
        <p:nvSpPr>
          <p:cNvPr id="25" name="Oval 4"/>
          <p:cNvSpPr/>
          <p:nvPr/>
        </p:nvSpPr>
        <p:spPr>
          <a:xfrm>
            <a:off x="4687098" y="2372237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6" name="Oval 8"/>
          <p:cNvSpPr/>
          <p:nvPr/>
        </p:nvSpPr>
        <p:spPr>
          <a:xfrm>
            <a:off x="8060785" y="2378525"/>
            <a:ext cx="457200" cy="4572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  <a:endParaRPr kumimoji="0" lang="en-US" sz="1600" i="0" u="none" strike="noStrike" kern="0" cap="none" spc="0" normalizeH="0" baseline="-2500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+mn-lt"/>
            </a:endParaRPr>
          </a:p>
        </p:txBody>
      </p:sp>
      <p:cxnSp>
        <p:nvCxnSpPr>
          <p:cNvPr id="27" name="Straight Arrow Connector 10"/>
          <p:cNvCxnSpPr>
            <a:stCxn id="25" idx="7"/>
            <a:endCxn id="5" idx="3"/>
          </p:cNvCxnSpPr>
          <p:nvPr/>
        </p:nvCxnSpPr>
        <p:spPr>
          <a:xfrm flipV="1">
            <a:off x="5077343" y="1754370"/>
            <a:ext cx="663174" cy="68482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sp>
        <p:nvSpPr>
          <p:cNvPr id="31" name="TextBox 21"/>
          <p:cNvSpPr txBox="1">
            <a:spLocks noChangeArrowheads="1"/>
          </p:cNvSpPr>
          <p:nvPr/>
        </p:nvSpPr>
        <p:spPr bwMode="auto">
          <a:xfrm rot="18840127">
            <a:off x="5103111" y="1851841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cxnSp>
        <p:nvCxnSpPr>
          <p:cNvPr id="33" name="Straight Arrow Connector 10"/>
          <p:cNvCxnSpPr>
            <a:stCxn id="11" idx="6"/>
            <a:endCxn id="26" idx="2"/>
          </p:cNvCxnSpPr>
          <p:nvPr/>
        </p:nvCxnSpPr>
        <p:spPr>
          <a:xfrm>
            <a:off x="7723121" y="2312805"/>
            <a:ext cx="337664" cy="29432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4" name="Straight Arrow Connector 10"/>
          <p:cNvCxnSpPr>
            <a:stCxn id="12" idx="6"/>
            <a:endCxn id="26" idx="2"/>
          </p:cNvCxnSpPr>
          <p:nvPr/>
        </p:nvCxnSpPr>
        <p:spPr>
          <a:xfrm flipV="1">
            <a:off x="7723121" y="2607125"/>
            <a:ext cx="337664" cy="28174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5" name="Straight Arrow Connector 10"/>
          <p:cNvCxnSpPr>
            <a:stCxn id="13" idx="6"/>
            <a:endCxn id="26" idx="3"/>
          </p:cNvCxnSpPr>
          <p:nvPr/>
        </p:nvCxnSpPr>
        <p:spPr>
          <a:xfrm flipV="1">
            <a:off x="7723121" y="2768770"/>
            <a:ext cx="404619" cy="696163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36" name="Straight Arrow Connector 10"/>
          <p:cNvCxnSpPr>
            <a:stCxn id="25" idx="6"/>
            <a:endCxn id="6" idx="2"/>
          </p:cNvCxnSpPr>
          <p:nvPr/>
        </p:nvCxnSpPr>
        <p:spPr>
          <a:xfrm flipV="1">
            <a:off x="5144298" y="2096781"/>
            <a:ext cx="529264" cy="50405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7" name="Straight Arrow Connector 10"/>
          <p:cNvCxnSpPr>
            <a:stCxn id="25" idx="6"/>
            <a:endCxn id="7" idx="2"/>
          </p:cNvCxnSpPr>
          <p:nvPr/>
        </p:nvCxnSpPr>
        <p:spPr>
          <a:xfrm>
            <a:off x="5144298" y="2600837"/>
            <a:ext cx="529264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38" name="Straight Arrow Connector 10"/>
          <p:cNvCxnSpPr>
            <a:stCxn id="25" idx="6"/>
            <a:endCxn id="8" idx="2"/>
          </p:cNvCxnSpPr>
          <p:nvPr/>
        </p:nvCxnSpPr>
        <p:spPr>
          <a:xfrm>
            <a:off x="5144298" y="2600837"/>
            <a:ext cx="529264" cy="50405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39" name="Straight Arrow Connector 10"/>
          <p:cNvCxnSpPr>
            <a:stCxn id="25" idx="5"/>
            <a:endCxn id="9" idx="1"/>
          </p:cNvCxnSpPr>
          <p:nvPr/>
        </p:nvCxnSpPr>
        <p:spPr>
          <a:xfrm>
            <a:off x="5077343" y="2762482"/>
            <a:ext cx="663174" cy="68482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sp>
        <p:nvSpPr>
          <p:cNvPr id="42" name="TextBox 21"/>
          <p:cNvSpPr txBox="1">
            <a:spLocks noChangeArrowheads="1"/>
          </p:cNvSpPr>
          <p:nvPr/>
        </p:nvSpPr>
        <p:spPr bwMode="auto">
          <a:xfrm rot="2624507">
            <a:off x="5266081" y="2625549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46" name="TextBox 21"/>
          <p:cNvSpPr txBox="1">
            <a:spLocks noChangeArrowheads="1"/>
          </p:cNvSpPr>
          <p:nvPr/>
        </p:nvSpPr>
        <p:spPr bwMode="auto">
          <a:xfrm rot="18035128">
            <a:off x="7658410" y="2849617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cxnSp>
        <p:nvCxnSpPr>
          <p:cNvPr id="47" name="Straight Arrow Connector 10"/>
          <p:cNvCxnSpPr>
            <a:stCxn id="5" idx="6"/>
            <a:endCxn id="10" idx="2"/>
          </p:cNvCxnSpPr>
          <p:nvPr/>
        </p:nvCxnSpPr>
        <p:spPr>
          <a:xfrm>
            <a:off x="6130762" y="1592725"/>
            <a:ext cx="1135159" cy="14401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48" name="Straight Arrow Connector 10"/>
          <p:cNvCxnSpPr>
            <a:stCxn id="6" idx="6"/>
            <a:endCxn id="10" idx="2"/>
          </p:cNvCxnSpPr>
          <p:nvPr/>
        </p:nvCxnSpPr>
        <p:spPr>
          <a:xfrm flipV="1">
            <a:off x="6130762" y="1736741"/>
            <a:ext cx="1135159" cy="36004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49" name="Straight Arrow Connector 10"/>
          <p:cNvCxnSpPr>
            <a:stCxn id="5" idx="6"/>
            <a:endCxn id="12" idx="2"/>
          </p:cNvCxnSpPr>
          <p:nvPr/>
        </p:nvCxnSpPr>
        <p:spPr>
          <a:xfrm>
            <a:off x="6130762" y="1592725"/>
            <a:ext cx="1135159" cy="129614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50" name="Straight Arrow Connector 10"/>
          <p:cNvCxnSpPr>
            <a:stCxn id="6" idx="6"/>
            <a:endCxn id="12" idx="2"/>
          </p:cNvCxnSpPr>
          <p:nvPr/>
        </p:nvCxnSpPr>
        <p:spPr>
          <a:xfrm>
            <a:off x="6130762" y="2096781"/>
            <a:ext cx="1135159" cy="79208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51" name="Straight Arrow Connector 10"/>
          <p:cNvCxnSpPr>
            <a:stCxn id="7" idx="6"/>
          </p:cNvCxnSpPr>
          <p:nvPr/>
        </p:nvCxnSpPr>
        <p:spPr>
          <a:xfrm flipV="1">
            <a:off x="6130762" y="2312805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52" name="Straight Arrow Connector 10"/>
          <p:cNvCxnSpPr>
            <a:stCxn id="7" idx="6"/>
            <a:endCxn id="12" idx="2"/>
          </p:cNvCxnSpPr>
          <p:nvPr/>
        </p:nvCxnSpPr>
        <p:spPr>
          <a:xfrm>
            <a:off x="6130762" y="2600837"/>
            <a:ext cx="1135159" cy="288032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53" name="Straight Arrow Connector 10"/>
          <p:cNvCxnSpPr>
            <a:stCxn id="7" idx="6"/>
            <a:endCxn id="13" idx="2"/>
          </p:cNvCxnSpPr>
          <p:nvPr/>
        </p:nvCxnSpPr>
        <p:spPr>
          <a:xfrm>
            <a:off x="6130762" y="2600837"/>
            <a:ext cx="1135159" cy="864096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54" name="Straight Arrow Connector 10"/>
          <p:cNvCxnSpPr>
            <a:stCxn id="8" idx="6"/>
            <a:endCxn id="12" idx="2"/>
          </p:cNvCxnSpPr>
          <p:nvPr/>
        </p:nvCxnSpPr>
        <p:spPr>
          <a:xfrm flipV="1">
            <a:off x="6130762" y="2888869"/>
            <a:ext cx="1135159" cy="216024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/>
        </p:spPr>
      </p:cxnSp>
      <p:cxnSp>
        <p:nvCxnSpPr>
          <p:cNvPr id="55" name="Straight Arrow Connector 10"/>
          <p:cNvCxnSpPr>
            <a:stCxn id="9" idx="6"/>
            <a:endCxn id="12" idx="2"/>
          </p:cNvCxnSpPr>
          <p:nvPr/>
        </p:nvCxnSpPr>
        <p:spPr>
          <a:xfrm flipV="1">
            <a:off x="6130762" y="2888869"/>
            <a:ext cx="1135159" cy="72008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stealth" w="lg" len="lg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cxnSp>
      <p:sp>
        <p:nvSpPr>
          <p:cNvPr id="56" name="TextBox 21"/>
          <p:cNvSpPr txBox="1">
            <a:spLocks noChangeArrowheads="1"/>
          </p:cNvSpPr>
          <p:nvPr/>
        </p:nvSpPr>
        <p:spPr bwMode="auto">
          <a:xfrm rot="425452">
            <a:off x="6414934" y="1368483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57" name="TextBox 21"/>
          <p:cNvSpPr txBox="1">
            <a:spLocks noChangeArrowheads="1"/>
          </p:cNvSpPr>
          <p:nvPr/>
        </p:nvSpPr>
        <p:spPr bwMode="auto">
          <a:xfrm rot="2901815">
            <a:off x="6190653" y="1613545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58" name="TextBox 21"/>
          <p:cNvSpPr txBox="1">
            <a:spLocks noChangeArrowheads="1"/>
          </p:cNvSpPr>
          <p:nvPr/>
        </p:nvSpPr>
        <p:spPr bwMode="auto">
          <a:xfrm rot="2100498">
            <a:off x="6233536" y="2051049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61" name="TextBox 21"/>
          <p:cNvSpPr txBox="1">
            <a:spLocks noChangeArrowheads="1"/>
          </p:cNvSpPr>
          <p:nvPr/>
        </p:nvSpPr>
        <p:spPr bwMode="auto">
          <a:xfrm rot="845304">
            <a:off x="6409846" y="2475482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62" name="TextBox 21"/>
          <p:cNvSpPr txBox="1">
            <a:spLocks noChangeArrowheads="1"/>
          </p:cNvSpPr>
          <p:nvPr/>
        </p:nvSpPr>
        <p:spPr bwMode="auto">
          <a:xfrm rot="2155492">
            <a:off x="6300045" y="2643625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63" name="TextBox 21"/>
          <p:cNvSpPr txBox="1">
            <a:spLocks noChangeArrowheads="1"/>
          </p:cNvSpPr>
          <p:nvPr/>
        </p:nvSpPr>
        <p:spPr bwMode="auto">
          <a:xfrm rot="20934704">
            <a:off x="6042859" y="2800229"/>
            <a:ext cx="470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Arial" charset="0"/>
              </a:rPr>
              <a:t>0/1</a:t>
            </a:r>
          </a:p>
        </p:txBody>
      </p:sp>
      <p:sp>
        <p:nvSpPr>
          <p:cNvPr id="65" name="Oval 4"/>
          <p:cNvSpPr/>
          <p:nvPr/>
        </p:nvSpPr>
        <p:spPr>
          <a:xfrm>
            <a:off x="651656" y="1364125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6" name="Oval 4"/>
          <p:cNvSpPr/>
          <p:nvPr/>
        </p:nvSpPr>
        <p:spPr>
          <a:xfrm>
            <a:off x="651656" y="1868181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7" name="Oval 4"/>
          <p:cNvSpPr/>
          <p:nvPr/>
        </p:nvSpPr>
        <p:spPr>
          <a:xfrm>
            <a:off x="651656" y="2372237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8" name="Oval 4"/>
          <p:cNvSpPr/>
          <p:nvPr/>
        </p:nvSpPr>
        <p:spPr>
          <a:xfrm>
            <a:off x="651656" y="2876293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69" name="Oval 4"/>
          <p:cNvSpPr/>
          <p:nvPr/>
        </p:nvSpPr>
        <p:spPr>
          <a:xfrm>
            <a:off x="651656" y="3380349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0" name="Oval 4"/>
          <p:cNvSpPr/>
          <p:nvPr/>
        </p:nvSpPr>
        <p:spPr>
          <a:xfrm>
            <a:off x="2642728" y="1508141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1" name="Oval 4"/>
          <p:cNvSpPr/>
          <p:nvPr/>
        </p:nvSpPr>
        <p:spPr>
          <a:xfrm>
            <a:off x="2642728" y="2084205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2" name="Oval 4"/>
          <p:cNvSpPr/>
          <p:nvPr/>
        </p:nvSpPr>
        <p:spPr>
          <a:xfrm>
            <a:off x="2642728" y="2660269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sp>
        <p:nvSpPr>
          <p:cNvPr id="73" name="Oval 4"/>
          <p:cNvSpPr/>
          <p:nvPr/>
        </p:nvSpPr>
        <p:spPr>
          <a:xfrm>
            <a:off x="2642728" y="3236333"/>
            <a:ext cx="457200" cy="457200"/>
          </a:xfrm>
          <a:prstGeom prst="ellipse">
            <a:avLst/>
          </a:prstGeom>
          <a:solidFill>
            <a:srgbClr val="FFA79D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4274"/>
              </a:solidFill>
              <a:effectLst/>
              <a:uLnTx/>
              <a:uFillTx/>
              <a:latin typeface="Gill Sans MT"/>
            </a:endParaRPr>
          </a:p>
        </p:txBody>
      </p:sp>
      <p:cxnSp>
        <p:nvCxnSpPr>
          <p:cNvPr id="74" name="Straight Arrow Connector 9"/>
          <p:cNvCxnSpPr>
            <a:stCxn id="65" idx="6"/>
            <a:endCxn id="70" idx="2"/>
          </p:cNvCxnSpPr>
          <p:nvPr/>
        </p:nvCxnSpPr>
        <p:spPr>
          <a:xfrm>
            <a:off x="1108856" y="1592725"/>
            <a:ext cx="1533872" cy="14401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75" name="Straight Arrow Connector 9"/>
          <p:cNvCxnSpPr>
            <a:stCxn id="66" idx="6"/>
            <a:endCxn id="70" idx="2"/>
          </p:cNvCxnSpPr>
          <p:nvPr/>
        </p:nvCxnSpPr>
        <p:spPr>
          <a:xfrm flipV="1">
            <a:off x="1108856" y="1736741"/>
            <a:ext cx="1533872" cy="3600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76" name="Straight Arrow Connector 9"/>
          <p:cNvCxnSpPr>
            <a:stCxn id="65" idx="6"/>
            <a:endCxn id="72" idx="2"/>
          </p:cNvCxnSpPr>
          <p:nvPr/>
        </p:nvCxnSpPr>
        <p:spPr>
          <a:xfrm>
            <a:off x="1108856" y="1592725"/>
            <a:ext cx="1533872" cy="129614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77" name="Straight Arrow Connector 9"/>
          <p:cNvCxnSpPr>
            <a:stCxn id="66" idx="6"/>
            <a:endCxn id="72" idx="2"/>
          </p:cNvCxnSpPr>
          <p:nvPr/>
        </p:nvCxnSpPr>
        <p:spPr>
          <a:xfrm>
            <a:off x="1108856" y="2096781"/>
            <a:ext cx="1533872" cy="7920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78" name="Straight Arrow Connector 9"/>
          <p:cNvCxnSpPr>
            <a:stCxn id="71" idx="2"/>
            <a:endCxn id="67" idx="6"/>
          </p:cNvCxnSpPr>
          <p:nvPr/>
        </p:nvCxnSpPr>
        <p:spPr>
          <a:xfrm flipH="1">
            <a:off x="1108856" y="2312805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cxnSp>
        <p:nvCxnSpPr>
          <p:cNvPr id="79" name="Straight Arrow Connector 9"/>
          <p:cNvCxnSpPr>
            <a:stCxn id="67" idx="6"/>
            <a:endCxn id="72" idx="2"/>
          </p:cNvCxnSpPr>
          <p:nvPr/>
        </p:nvCxnSpPr>
        <p:spPr>
          <a:xfrm>
            <a:off x="1108856" y="2600837"/>
            <a:ext cx="1533872" cy="2880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80" name="Straight Arrow Connector 9"/>
          <p:cNvCxnSpPr>
            <a:stCxn id="67" idx="6"/>
            <a:endCxn id="73" idx="2"/>
          </p:cNvCxnSpPr>
          <p:nvPr/>
        </p:nvCxnSpPr>
        <p:spPr>
          <a:xfrm>
            <a:off x="1108856" y="2600837"/>
            <a:ext cx="1533872" cy="8640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81" name="Straight Arrow Connector 9"/>
          <p:cNvCxnSpPr>
            <a:stCxn id="68" idx="6"/>
            <a:endCxn id="72" idx="2"/>
          </p:cNvCxnSpPr>
          <p:nvPr/>
        </p:nvCxnSpPr>
        <p:spPr>
          <a:xfrm flipV="1">
            <a:off x="1108856" y="2888869"/>
            <a:ext cx="1533872" cy="21602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/>
        </p:spPr>
      </p:cxnSp>
      <p:cxnSp>
        <p:nvCxnSpPr>
          <p:cNvPr id="82" name="Straight Arrow Connector 9"/>
          <p:cNvCxnSpPr>
            <a:stCxn id="69" idx="6"/>
            <a:endCxn id="72" idx="2"/>
          </p:cNvCxnSpPr>
          <p:nvPr/>
        </p:nvCxnSpPr>
        <p:spPr>
          <a:xfrm flipV="1">
            <a:off x="1108856" y="2888869"/>
            <a:ext cx="1533872" cy="7200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none" w="lg" len="lg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cxnSp>
      <p:sp>
        <p:nvSpPr>
          <p:cNvPr id="85" name="Pfeil nach links und rechts 84"/>
          <p:cNvSpPr/>
          <p:nvPr/>
        </p:nvSpPr>
        <p:spPr>
          <a:xfrm>
            <a:off x="3275856" y="2241978"/>
            <a:ext cx="1224136" cy="706323"/>
          </a:xfrm>
          <a:prstGeom prst="leftRightArrow">
            <a:avLst>
              <a:gd name="adj1" fmla="val 50000"/>
              <a:gd name="adj2" fmla="val 37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Box 21"/>
          <p:cNvSpPr txBox="1">
            <a:spLocks noChangeArrowheads="1"/>
          </p:cNvSpPr>
          <p:nvPr/>
        </p:nvSpPr>
        <p:spPr bwMode="auto">
          <a:xfrm rot="18840127">
            <a:off x="5206362" y="2050023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41" name="TextBox 21"/>
          <p:cNvSpPr txBox="1">
            <a:spLocks noChangeArrowheads="1"/>
          </p:cNvSpPr>
          <p:nvPr/>
        </p:nvSpPr>
        <p:spPr bwMode="auto">
          <a:xfrm>
            <a:off x="5220072" y="2321715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43" name="TextBox 21"/>
          <p:cNvSpPr txBox="1">
            <a:spLocks noChangeArrowheads="1"/>
          </p:cNvSpPr>
          <p:nvPr/>
        </p:nvSpPr>
        <p:spPr bwMode="auto">
          <a:xfrm rot="2624507">
            <a:off x="5127875" y="2775770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 rot="2569417">
            <a:off x="7655547" y="2193382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 rot="19373816">
            <a:off x="7586921" y="2500005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59" name="TextBox 21"/>
          <p:cNvSpPr txBox="1">
            <a:spLocks noChangeArrowheads="1"/>
          </p:cNvSpPr>
          <p:nvPr/>
        </p:nvSpPr>
        <p:spPr bwMode="auto">
          <a:xfrm rot="20450318">
            <a:off x="6486751" y="1647905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60" name="TextBox 21"/>
          <p:cNvSpPr txBox="1">
            <a:spLocks noChangeArrowheads="1"/>
          </p:cNvSpPr>
          <p:nvPr/>
        </p:nvSpPr>
        <p:spPr bwMode="auto">
          <a:xfrm rot="20715087">
            <a:off x="6099363" y="2289299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64" name="TextBox 21"/>
          <p:cNvSpPr txBox="1">
            <a:spLocks noChangeArrowheads="1"/>
          </p:cNvSpPr>
          <p:nvPr/>
        </p:nvSpPr>
        <p:spPr bwMode="auto">
          <a:xfrm rot="19632253">
            <a:off x="6076797" y="3203965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32" name="TextBox 21"/>
          <p:cNvSpPr txBox="1">
            <a:spLocks noChangeArrowheads="1"/>
          </p:cNvSpPr>
          <p:nvPr/>
        </p:nvSpPr>
        <p:spPr bwMode="auto">
          <a:xfrm rot="2979835">
            <a:off x="7725052" y="1905258"/>
            <a:ext cx="470000" cy="3385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charset="0"/>
              </a:rPr>
              <a:t>1/1</a:t>
            </a:r>
          </a:p>
        </p:txBody>
      </p:sp>
      <p:sp>
        <p:nvSpPr>
          <p:cNvPr id="8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4427984" y="2033683"/>
            <a:ext cx="789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>
                <a:solidFill>
                  <a:srgbClr val="000000"/>
                </a:solidFill>
                <a:latin typeface="+mn-lt"/>
              </a:rPr>
              <a:t>Quelle</a:t>
            </a:r>
            <a:endParaRPr lang="en-US" sz="1600" kern="0" baseline="-25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8" name="Rechteck 87"/>
          <p:cNvSpPr/>
          <p:nvPr/>
        </p:nvSpPr>
        <p:spPr>
          <a:xfrm>
            <a:off x="8053572" y="2012197"/>
            <a:ext cx="8389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err="1">
                <a:solidFill>
                  <a:srgbClr val="000000"/>
                </a:solidFill>
                <a:latin typeface="+mn-lt"/>
              </a:rPr>
              <a:t>Senke</a:t>
            </a:r>
            <a:endParaRPr lang="en-US" sz="1600" kern="0" baseline="-25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02162" y="4437112"/>
            <a:ext cx="1797968" cy="1800944"/>
            <a:chOff x="3592761" y="4512042"/>
            <a:chExt cx="1797968" cy="1800944"/>
          </a:xfrm>
        </p:grpSpPr>
        <p:sp>
          <p:nvSpPr>
            <p:cNvPr id="89" name="Oval 3"/>
            <p:cNvSpPr/>
            <p:nvPr/>
          </p:nvSpPr>
          <p:spPr>
            <a:xfrm>
              <a:off x="4278561" y="4512042"/>
              <a:ext cx="457200" cy="4572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>
                  <a:ln>
                    <a:noFill/>
                  </a:ln>
                  <a:solidFill>
                    <a:srgbClr val="004274"/>
                  </a:solidFill>
                  <a:effectLst/>
                  <a:uLnTx/>
                  <a:uFillTx/>
                  <a:latin typeface="Gill Sans MT"/>
                </a:rPr>
                <a:t>a</a:t>
              </a:r>
            </a:p>
          </p:txBody>
        </p:sp>
        <p:sp>
          <p:nvSpPr>
            <p:cNvPr id="90" name="Oval 4"/>
            <p:cNvSpPr/>
            <p:nvPr/>
          </p:nvSpPr>
          <p:spPr>
            <a:xfrm>
              <a:off x="3592761" y="5211906"/>
              <a:ext cx="457200" cy="4572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>
                  <a:ln>
                    <a:noFill/>
                  </a:ln>
                  <a:solidFill>
                    <a:srgbClr val="004274"/>
                  </a:solidFill>
                  <a:effectLst/>
                  <a:uLnTx/>
                  <a:uFillTx/>
                  <a:latin typeface="Gill Sans MT"/>
                </a:rPr>
                <a:t>s</a:t>
              </a:r>
            </a:p>
          </p:txBody>
        </p:sp>
        <p:sp>
          <p:nvSpPr>
            <p:cNvPr id="95" name="Oval 5"/>
            <p:cNvSpPr/>
            <p:nvPr/>
          </p:nvSpPr>
          <p:spPr>
            <a:xfrm>
              <a:off x="4278561" y="5855786"/>
              <a:ext cx="457200" cy="4572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>
                  <a:ln>
                    <a:noFill/>
                  </a:ln>
                  <a:solidFill>
                    <a:srgbClr val="004274"/>
                  </a:solidFill>
                  <a:effectLst/>
                  <a:uLnTx/>
                  <a:uFillTx/>
                  <a:latin typeface="Gill Sans MT"/>
                </a:rPr>
                <a:t>b</a:t>
              </a:r>
            </a:p>
          </p:txBody>
        </p:sp>
        <p:sp>
          <p:nvSpPr>
            <p:cNvPr id="96" name="Oval 8"/>
            <p:cNvSpPr/>
            <p:nvPr/>
          </p:nvSpPr>
          <p:spPr>
            <a:xfrm>
              <a:off x="4933529" y="5211906"/>
              <a:ext cx="457200" cy="457200"/>
            </a:xfrm>
            <a:prstGeom prst="ellipse">
              <a:avLst/>
            </a:prstGeom>
            <a:solidFill>
              <a:srgbClr val="BBE0E3"/>
            </a:solidFill>
            <a:ln w="127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>
                  <a:ln>
                    <a:noFill/>
                  </a:ln>
                  <a:solidFill>
                    <a:srgbClr val="004274"/>
                  </a:solidFill>
                  <a:effectLst/>
                  <a:uLnTx/>
                  <a:uFillTx/>
                  <a:latin typeface="Gill Sans MT"/>
                </a:rPr>
                <a:t>t</a:t>
              </a:r>
            </a:p>
          </p:txBody>
        </p:sp>
        <p:cxnSp>
          <p:nvCxnSpPr>
            <p:cNvPr id="97" name="Straight Arrow Connector 10"/>
            <p:cNvCxnSpPr>
              <a:stCxn id="97" idx="0"/>
              <a:endCxn id="96" idx="3"/>
            </p:cNvCxnSpPr>
            <p:nvPr/>
          </p:nvCxnSpPr>
          <p:spPr>
            <a:xfrm flipV="1">
              <a:off x="3821361" y="4902287"/>
              <a:ext cx="524155" cy="30961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98" name="Straight Arrow Connector 11"/>
            <p:cNvCxnSpPr>
              <a:stCxn id="97" idx="4"/>
              <a:endCxn id="98" idx="1"/>
            </p:cNvCxnSpPr>
            <p:nvPr/>
          </p:nvCxnSpPr>
          <p:spPr>
            <a:xfrm>
              <a:off x="3821361" y="5669106"/>
              <a:ext cx="524155" cy="253635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99" name="Straight Arrow Connector 13"/>
            <p:cNvCxnSpPr>
              <a:stCxn id="98" idx="7"/>
              <a:endCxn id="101" idx="4"/>
            </p:cNvCxnSpPr>
            <p:nvPr/>
          </p:nvCxnSpPr>
          <p:spPr>
            <a:xfrm flipV="1">
              <a:off x="4668806" y="5669106"/>
              <a:ext cx="493323" cy="253635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00" name="Straight Arrow Connector 14"/>
            <p:cNvCxnSpPr>
              <a:stCxn id="96" idx="5"/>
              <a:endCxn id="101" idx="0"/>
            </p:cNvCxnSpPr>
            <p:nvPr/>
          </p:nvCxnSpPr>
          <p:spPr>
            <a:xfrm>
              <a:off x="4668806" y="4902287"/>
              <a:ext cx="493323" cy="309619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01" name="Straight Arrow Connector 15"/>
            <p:cNvCxnSpPr>
              <a:stCxn id="98" idx="0"/>
              <a:endCxn id="96" idx="4"/>
            </p:cNvCxnSpPr>
            <p:nvPr/>
          </p:nvCxnSpPr>
          <p:spPr>
            <a:xfrm flipV="1">
              <a:off x="4507161" y="4969242"/>
              <a:ext cx="0" cy="886544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triangle" w="med" len="med"/>
              <a:tailEnd type="none" w="med" len="med"/>
            </a:ln>
            <a:effectLst/>
          </p:spPr>
        </p:cxnSp>
        <p:sp>
          <p:nvSpPr>
            <p:cNvPr id="102" name="TextBox 21"/>
            <p:cNvSpPr txBox="1">
              <a:spLocks noChangeArrowheads="1"/>
            </p:cNvSpPr>
            <p:nvPr/>
          </p:nvSpPr>
          <p:spPr bwMode="auto">
            <a:xfrm>
              <a:off x="3707904" y="4797152"/>
              <a:ext cx="5039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de-DE" sz="1600" dirty="0">
                  <a:solidFill>
                    <a:prstClr val="black"/>
                  </a:solidFill>
                  <a:latin typeface="Arial" charset="0"/>
                </a:rPr>
                <a:t>0/w</a:t>
              </a:r>
            </a:p>
          </p:txBody>
        </p:sp>
        <p:sp>
          <p:nvSpPr>
            <p:cNvPr id="103" name="TextBox 24"/>
            <p:cNvSpPr txBox="1">
              <a:spLocks noChangeArrowheads="1"/>
            </p:cNvSpPr>
            <p:nvPr/>
          </p:nvSpPr>
          <p:spPr bwMode="auto">
            <a:xfrm>
              <a:off x="4103489" y="5135706"/>
              <a:ext cx="470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de-DE" sz="1600" dirty="0">
                  <a:solidFill>
                    <a:prstClr val="black"/>
                  </a:solidFill>
                  <a:latin typeface="Arial" charset="0"/>
                </a:rPr>
                <a:t>0/1</a:t>
              </a:r>
            </a:p>
          </p:txBody>
        </p:sp>
        <p:sp>
          <p:nvSpPr>
            <p:cNvPr id="104" name="TextBox 33"/>
            <p:cNvSpPr txBox="1">
              <a:spLocks noChangeArrowheads="1"/>
            </p:cNvSpPr>
            <p:nvPr/>
          </p:nvSpPr>
          <p:spPr bwMode="auto">
            <a:xfrm>
              <a:off x="4789513" y="5767754"/>
              <a:ext cx="5039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de-DE" sz="1600" dirty="0">
                  <a:solidFill>
                    <a:prstClr val="black"/>
                  </a:solidFill>
                  <a:latin typeface="Arial" charset="0"/>
                </a:rPr>
                <a:t>0/w</a:t>
              </a:r>
            </a:p>
          </p:txBody>
        </p:sp>
        <p:sp>
          <p:nvSpPr>
            <p:cNvPr id="105" name="TextBox 42"/>
            <p:cNvSpPr txBox="1">
              <a:spLocks noChangeArrowheads="1"/>
            </p:cNvSpPr>
            <p:nvPr/>
          </p:nvSpPr>
          <p:spPr bwMode="auto">
            <a:xfrm>
              <a:off x="4717505" y="4733010"/>
              <a:ext cx="5039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de-DE" sz="1600" dirty="0">
                  <a:solidFill>
                    <a:prstClr val="black"/>
                  </a:solidFill>
                  <a:latin typeface="Arial" charset="0"/>
                </a:rPr>
                <a:t>0/w</a:t>
              </a:r>
            </a:p>
          </p:txBody>
        </p:sp>
        <p:sp>
          <p:nvSpPr>
            <p:cNvPr id="106" name="TextBox 44"/>
            <p:cNvSpPr txBox="1">
              <a:spLocks noChangeArrowheads="1"/>
            </p:cNvSpPr>
            <p:nvPr/>
          </p:nvSpPr>
          <p:spPr bwMode="auto">
            <a:xfrm>
              <a:off x="3707904" y="5753464"/>
              <a:ext cx="5039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32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spcBef>
                  <a:spcPts val="550"/>
                </a:spcBef>
                <a:buClr>
                  <a:schemeClr val="accent1"/>
                </a:buClr>
                <a:buFont typeface="Verdana" pitchFamily="34" charset="0"/>
                <a:buChar char="◦"/>
                <a:defRPr sz="28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itchFamily="18" charset="2"/>
                <a:buChar char=""/>
                <a:defRPr sz="20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de-DE" sz="1600" dirty="0">
                  <a:solidFill>
                    <a:prstClr val="black"/>
                  </a:solidFill>
                  <a:latin typeface="Arial" charset="0"/>
                </a:rPr>
                <a:t>0/w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647695" y="4607612"/>
            <a:ext cx="43989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bipartite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-match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(G) ∈ O(c ∙ 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))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c </a:t>
            </a:r>
            <a:r>
              <a:rPr lang="de-DE" sz="2400" dirty="0"/>
              <a:t>bestimmt durch min der </a:t>
            </a:r>
            <a:br>
              <a:rPr lang="de-DE" sz="2400" dirty="0"/>
            </a:br>
            <a:r>
              <a:rPr lang="de-DE" sz="2400" dirty="0"/>
              <a:t>Kantenkostensumme vom</a:t>
            </a:r>
          </a:p>
          <a:p>
            <a:r>
              <a:rPr lang="de-DE" sz="2400" dirty="0"/>
              <a:t>Ausgang 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s </a:t>
            </a:r>
            <a:r>
              <a:rPr lang="de-DE" sz="2400" dirty="0"/>
              <a:t>oder Eingang in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dirty="0"/>
              <a:t> 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90648" y="4005064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G=(V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∪ V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, E)</a:t>
            </a:r>
            <a:endParaRPr lang="en-US" sz="2800" dirty="0"/>
          </a:p>
        </p:txBody>
      </p:sp>
      <p:sp>
        <p:nvSpPr>
          <p:cNvPr id="107" name="Rectangle 106"/>
          <p:cNvSpPr/>
          <p:nvPr/>
        </p:nvSpPr>
        <p:spPr>
          <a:xfrm>
            <a:off x="5752111" y="392320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>
                <a:solidFill>
                  <a:srgbClr val="3C8C93"/>
                </a:solidFill>
              </a:rPr>
              <a:t>V</a:t>
            </a:r>
            <a:r>
              <a:rPr lang="de-DE" baseline="-25000">
                <a:solidFill>
                  <a:srgbClr val="3C8C93"/>
                </a:solidFill>
              </a:rPr>
              <a:t>1</a:t>
            </a:r>
            <a:r>
              <a:rPr lang="de-DE"/>
              <a:t> </a:t>
            </a:r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7338534" y="392320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3C8C93"/>
                </a:solidFill>
              </a:rPr>
              <a:t>V</a:t>
            </a:r>
            <a:r>
              <a:rPr lang="de-DE" baseline="-25000" dirty="0">
                <a:solidFill>
                  <a:srgbClr val="3C8C93"/>
                </a:solidFill>
              </a:rPr>
              <a:t>2</a:t>
            </a:r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6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Praktische Fragestellung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15325" cy="41735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2400" dirty="0"/>
              <a:t>Wie kann man durch Erhöhung der Kapazität an einer/wenigen Kanten den maximalen Fluss erhöhen?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Betrachte </a:t>
            </a:r>
            <a:r>
              <a:rPr lang="de-DE" sz="2000" dirty="0">
                <a:solidFill>
                  <a:srgbClr val="0409FF"/>
                </a:solidFill>
              </a:rPr>
              <a:t>Pfade</a:t>
            </a:r>
            <a:r>
              <a:rPr lang="de-DE" sz="2000" dirty="0"/>
              <a:t> von der Quelle zu der Senke, deren Fluss die </a:t>
            </a:r>
            <a:r>
              <a:rPr lang="de-DE" sz="2000" dirty="0">
                <a:solidFill>
                  <a:srgbClr val="0409FF"/>
                </a:solidFill>
              </a:rPr>
              <a:t>volle Kapazität einer Kante ausnutzen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Erhöhe die Kapazität der Kante(n), die die volle Kapazität ausnutzen, um das Minimum der Restkapazitäten der anderen Kanten des Pfades</a:t>
            </a:r>
          </a:p>
        </p:txBody>
      </p:sp>
      <p:sp>
        <p:nvSpPr>
          <p:cNvPr id="5" name="Oval 3"/>
          <p:cNvSpPr/>
          <p:nvPr/>
        </p:nvSpPr>
        <p:spPr>
          <a:xfrm>
            <a:off x="1453952" y="34241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768152" y="44909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453952" y="54815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2901752" y="34241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2901752" y="54815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663752" y="449093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1911152" y="3652738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stealth" w="lg" len="lg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920552" y="3890863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958652" y="4986238"/>
            <a:ext cx="600075" cy="5238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1911152" y="5710138"/>
            <a:ext cx="990600" cy="1587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292277" y="4948138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254177" y="3852763"/>
            <a:ext cx="676275" cy="6000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957859" y="4680644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lg" len="lg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330253" y="4679850"/>
            <a:ext cx="1600200" cy="31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539677" y="4119463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807046" y="4680644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2063552" y="3347938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691952" y="381625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215952" y="4075013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1177727" y="4379813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682552" y="4414738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27" name="TextBox 32"/>
          <p:cNvSpPr txBox="1">
            <a:spLocks noChangeArrowheads="1"/>
          </p:cNvSpPr>
          <p:nvPr/>
        </p:nvSpPr>
        <p:spPr bwMode="auto">
          <a:xfrm>
            <a:off x="2139752" y="5681563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11/14</a:t>
            </a:r>
          </a:p>
        </p:txBody>
      </p:sp>
      <p:sp>
        <p:nvSpPr>
          <p:cNvPr id="28" name="TextBox 33"/>
          <p:cNvSpPr txBox="1">
            <a:spLocks noChangeArrowheads="1"/>
          </p:cNvSpPr>
          <p:nvPr/>
        </p:nvSpPr>
        <p:spPr bwMode="auto">
          <a:xfrm>
            <a:off x="3451027" y="521325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29" name="TextBox 41"/>
          <p:cNvSpPr txBox="1">
            <a:spLocks noChangeArrowheads="1"/>
          </p:cNvSpPr>
          <p:nvPr/>
        </p:nvSpPr>
        <p:spPr bwMode="auto">
          <a:xfrm>
            <a:off x="2736652" y="452745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7/7</a:t>
            </a:r>
          </a:p>
        </p:txBody>
      </p:sp>
      <p:sp>
        <p:nvSpPr>
          <p:cNvPr id="30" name="TextBox 42"/>
          <p:cNvSpPr txBox="1">
            <a:spLocks noChangeArrowheads="1"/>
          </p:cNvSpPr>
          <p:nvPr/>
        </p:nvSpPr>
        <p:spPr bwMode="auto">
          <a:xfrm>
            <a:off x="3435152" y="376545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19/50</a:t>
            </a:r>
          </a:p>
        </p:txBody>
      </p:sp>
      <p:sp>
        <p:nvSpPr>
          <p:cNvPr id="31" name="TextBox 44"/>
          <p:cNvSpPr txBox="1">
            <a:spLocks noChangeArrowheads="1"/>
          </p:cNvSpPr>
          <p:nvPr/>
        </p:nvSpPr>
        <p:spPr bwMode="auto">
          <a:xfrm>
            <a:off x="691952" y="521325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11/13</a:t>
            </a:r>
          </a:p>
        </p:txBody>
      </p:sp>
      <p:sp>
        <p:nvSpPr>
          <p:cNvPr id="32" name="Oval 3"/>
          <p:cNvSpPr/>
          <p:nvPr/>
        </p:nvSpPr>
        <p:spPr>
          <a:xfrm>
            <a:off x="5861248" y="34199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33" name="Oval 4"/>
          <p:cNvSpPr/>
          <p:nvPr/>
        </p:nvSpPr>
        <p:spPr>
          <a:xfrm>
            <a:off x="5175448" y="44867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34" name="Oval 5"/>
          <p:cNvSpPr/>
          <p:nvPr/>
        </p:nvSpPr>
        <p:spPr>
          <a:xfrm>
            <a:off x="5861248" y="54773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35" name="Oval 6"/>
          <p:cNvSpPr/>
          <p:nvPr/>
        </p:nvSpPr>
        <p:spPr>
          <a:xfrm>
            <a:off x="7309048" y="34199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36" name="Oval 7"/>
          <p:cNvSpPr/>
          <p:nvPr/>
        </p:nvSpPr>
        <p:spPr>
          <a:xfrm>
            <a:off x="7309048" y="54773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37" name="Oval 8"/>
          <p:cNvSpPr/>
          <p:nvPr/>
        </p:nvSpPr>
        <p:spPr>
          <a:xfrm>
            <a:off x="8071048" y="4486746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38" name="Straight Arrow Connector 9"/>
          <p:cNvCxnSpPr>
            <a:stCxn id="32" idx="6"/>
            <a:endCxn id="35" idx="2"/>
          </p:cNvCxnSpPr>
          <p:nvPr/>
        </p:nvCxnSpPr>
        <p:spPr>
          <a:xfrm>
            <a:off x="6318448" y="3648546"/>
            <a:ext cx="990600" cy="1587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39" name="Straight Arrow Connector 10"/>
          <p:cNvCxnSpPr>
            <a:stCxn id="33" idx="0"/>
            <a:endCxn id="32" idx="3"/>
          </p:cNvCxnSpPr>
          <p:nvPr/>
        </p:nvCxnSpPr>
        <p:spPr>
          <a:xfrm rot="5400000" flipH="1" flipV="1">
            <a:off x="5327848" y="3886671"/>
            <a:ext cx="676275" cy="5238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0" name="Straight Arrow Connector 11"/>
          <p:cNvCxnSpPr>
            <a:stCxn id="33" idx="4"/>
            <a:endCxn id="34" idx="1"/>
          </p:cNvCxnSpPr>
          <p:nvPr/>
        </p:nvCxnSpPr>
        <p:spPr>
          <a:xfrm rot="16200000" flipH="1">
            <a:off x="5365948" y="4982046"/>
            <a:ext cx="600075" cy="5238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Arrow Connector 12"/>
          <p:cNvCxnSpPr>
            <a:stCxn id="34" idx="6"/>
            <a:endCxn id="36" idx="2"/>
          </p:cNvCxnSpPr>
          <p:nvPr/>
        </p:nvCxnSpPr>
        <p:spPr>
          <a:xfrm>
            <a:off x="6318448" y="5705946"/>
            <a:ext cx="990600" cy="1587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13"/>
          <p:cNvCxnSpPr>
            <a:stCxn id="36" idx="7"/>
            <a:endCxn id="37" idx="4"/>
          </p:cNvCxnSpPr>
          <p:nvPr/>
        </p:nvCxnSpPr>
        <p:spPr>
          <a:xfrm rot="5400000" flipH="1" flipV="1">
            <a:off x="7699573" y="4943946"/>
            <a:ext cx="600075" cy="60007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14"/>
          <p:cNvCxnSpPr>
            <a:stCxn id="35" idx="5"/>
            <a:endCxn id="37" idx="0"/>
          </p:cNvCxnSpPr>
          <p:nvPr/>
        </p:nvCxnSpPr>
        <p:spPr>
          <a:xfrm rot="16200000" flipH="1">
            <a:off x="7661473" y="3848571"/>
            <a:ext cx="676275" cy="6000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15"/>
          <p:cNvCxnSpPr/>
          <p:nvPr/>
        </p:nvCxnSpPr>
        <p:spPr>
          <a:xfrm rot="5400000" flipH="1" flipV="1">
            <a:off x="5365155" y="4676452"/>
            <a:ext cx="1600200" cy="158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45" name="Straight Arrow Connector 16"/>
          <p:cNvCxnSpPr>
            <a:stCxn id="36" idx="0"/>
            <a:endCxn id="35" idx="4"/>
          </p:cNvCxnSpPr>
          <p:nvPr/>
        </p:nvCxnSpPr>
        <p:spPr>
          <a:xfrm rot="5400000" flipH="1" flipV="1">
            <a:off x="6737549" y="4675658"/>
            <a:ext cx="1600200" cy="3175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17"/>
          <p:cNvCxnSpPr>
            <a:stCxn id="35" idx="3"/>
            <a:endCxn id="34" idx="7"/>
          </p:cNvCxnSpPr>
          <p:nvPr/>
        </p:nvCxnSpPr>
        <p:spPr>
          <a:xfrm rot="5400000">
            <a:off x="5946973" y="4115271"/>
            <a:ext cx="1733550" cy="112395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5214342" y="4676452"/>
            <a:ext cx="1600200" cy="158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49" name="TextBox 20"/>
          <p:cNvSpPr txBox="1">
            <a:spLocks noChangeArrowheads="1"/>
          </p:cNvSpPr>
          <p:nvPr/>
        </p:nvSpPr>
        <p:spPr bwMode="auto">
          <a:xfrm>
            <a:off x="6470848" y="3343746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12/12</a:t>
            </a:r>
          </a:p>
        </p:txBody>
      </p:sp>
      <p:sp>
        <p:nvSpPr>
          <p:cNvPr id="50" name="TextBox 21"/>
          <p:cNvSpPr txBox="1">
            <a:spLocks noChangeArrowheads="1"/>
          </p:cNvSpPr>
          <p:nvPr/>
        </p:nvSpPr>
        <p:spPr bwMode="auto">
          <a:xfrm>
            <a:off x="5099248" y="3812058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12/16</a:t>
            </a:r>
          </a:p>
        </p:txBody>
      </p:sp>
      <p:sp>
        <p:nvSpPr>
          <p:cNvPr id="51" name="TextBox 22"/>
          <p:cNvSpPr txBox="1">
            <a:spLocks noChangeArrowheads="1"/>
          </p:cNvSpPr>
          <p:nvPr/>
        </p:nvSpPr>
        <p:spPr bwMode="auto">
          <a:xfrm>
            <a:off x="6623248" y="4070821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0/9</a:t>
            </a:r>
          </a:p>
        </p:txBody>
      </p:sp>
      <p:sp>
        <p:nvSpPr>
          <p:cNvPr id="52" name="TextBox 23"/>
          <p:cNvSpPr txBox="1">
            <a:spLocks noChangeArrowheads="1"/>
          </p:cNvSpPr>
          <p:nvPr/>
        </p:nvSpPr>
        <p:spPr bwMode="auto">
          <a:xfrm>
            <a:off x="5585023" y="4375621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0/4</a:t>
            </a:r>
          </a:p>
        </p:txBody>
      </p:sp>
      <p:sp>
        <p:nvSpPr>
          <p:cNvPr id="53" name="TextBox 24"/>
          <p:cNvSpPr txBox="1">
            <a:spLocks noChangeArrowheads="1"/>
          </p:cNvSpPr>
          <p:nvPr/>
        </p:nvSpPr>
        <p:spPr bwMode="auto">
          <a:xfrm>
            <a:off x="6089848" y="4410546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0/10</a:t>
            </a:r>
          </a:p>
        </p:txBody>
      </p:sp>
      <p:sp>
        <p:nvSpPr>
          <p:cNvPr id="54" name="TextBox 32"/>
          <p:cNvSpPr txBox="1">
            <a:spLocks noChangeArrowheads="1"/>
          </p:cNvSpPr>
          <p:nvPr/>
        </p:nvSpPr>
        <p:spPr bwMode="auto">
          <a:xfrm>
            <a:off x="6547048" y="5677371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13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/14</a:t>
            </a:r>
          </a:p>
        </p:txBody>
      </p:sp>
      <p:sp>
        <p:nvSpPr>
          <p:cNvPr id="55" name="TextBox 33"/>
          <p:cNvSpPr txBox="1">
            <a:spLocks noChangeArrowheads="1"/>
          </p:cNvSpPr>
          <p:nvPr/>
        </p:nvSpPr>
        <p:spPr bwMode="auto">
          <a:xfrm>
            <a:off x="7858323" y="520905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4/4</a:t>
            </a:r>
          </a:p>
        </p:txBody>
      </p:sp>
      <p:sp>
        <p:nvSpPr>
          <p:cNvPr id="56" name="TextBox 41"/>
          <p:cNvSpPr txBox="1">
            <a:spLocks noChangeArrowheads="1"/>
          </p:cNvSpPr>
          <p:nvPr/>
        </p:nvSpPr>
        <p:spPr bwMode="auto">
          <a:xfrm>
            <a:off x="7143948" y="4523258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9/9</a:t>
            </a:r>
          </a:p>
        </p:txBody>
      </p:sp>
      <p:sp>
        <p:nvSpPr>
          <p:cNvPr id="57" name="TextBox 42"/>
          <p:cNvSpPr txBox="1">
            <a:spLocks noChangeArrowheads="1"/>
          </p:cNvSpPr>
          <p:nvPr/>
        </p:nvSpPr>
        <p:spPr bwMode="auto">
          <a:xfrm>
            <a:off x="7842448" y="3761258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21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/50</a:t>
            </a:r>
          </a:p>
        </p:txBody>
      </p:sp>
      <p:sp>
        <p:nvSpPr>
          <p:cNvPr id="58" name="TextBox 44"/>
          <p:cNvSpPr txBox="1">
            <a:spLocks noChangeArrowheads="1"/>
          </p:cNvSpPr>
          <p:nvPr/>
        </p:nvSpPr>
        <p:spPr bwMode="auto">
          <a:xfrm>
            <a:off x="5099248" y="5209058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C00000"/>
                </a:solidFill>
                <a:latin typeface="+mn-lt"/>
              </a:rPr>
              <a:t>13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/13</a:t>
            </a:r>
          </a:p>
        </p:txBody>
      </p:sp>
      <p:sp>
        <p:nvSpPr>
          <p:cNvPr id="59" name="Pfeil nach rechts 58"/>
          <p:cNvSpPr/>
          <p:nvPr/>
        </p:nvSpPr>
        <p:spPr>
          <a:xfrm>
            <a:off x="4355976" y="4440485"/>
            <a:ext cx="504056" cy="512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6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8422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99392"/>
            <a:ext cx="8229600" cy="1080120"/>
          </a:xfrm>
        </p:spPr>
        <p:txBody>
          <a:bodyPr/>
          <a:lstStyle/>
          <a:p>
            <a:r>
              <a:rPr lang="en-US" dirty="0" err="1"/>
              <a:t>Übersicht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Max-Flow-</a:t>
            </a:r>
            <a:r>
              <a:rPr lang="en-US" dirty="0" err="1"/>
              <a:t>Algorithmen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sz="2400" dirty="0"/>
              <a:t> </a:t>
            </a:r>
            <a:r>
              <a:rPr lang="en-US" sz="2400" b="0" i="0" dirty="0"/>
              <a:t>(n=|V|, e=|E|, U=max{c(e) </a:t>
            </a:r>
            <a:r>
              <a:rPr lang="en-US" sz="2400" b="0" i="0" dirty="0" err="1"/>
              <a:t>für</a:t>
            </a:r>
            <a:r>
              <a:rPr lang="en-US" sz="2400" b="0" i="0" dirty="0"/>
              <a:t> </a:t>
            </a:r>
            <a:r>
              <a:rPr lang="en-US" sz="2400" b="0" i="0" dirty="0" err="1"/>
              <a:t>alle</a:t>
            </a:r>
            <a:r>
              <a:rPr lang="en-US" sz="2400" b="0" i="0" dirty="0"/>
              <a:t> </a:t>
            </a:r>
            <a:r>
              <a:rPr lang="en-US" sz="2400" b="0" i="0" dirty="0" err="1"/>
              <a:t>e</a:t>
            </a:r>
            <a:r>
              <a:rPr lang="en-US" sz="2400" b="0" i="0" dirty="0" err="1">
                <a:latin typeface="cmsy10" charset="0"/>
              </a:rPr>
              <a:t>∈</a:t>
            </a:r>
            <a:r>
              <a:rPr lang="en-US" sz="2400" b="0" i="0" dirty="0" err="1"/>
              <a:t>E</a:t>
            </a:r>
            <a:r>
              <a:rPr lang="en-US" sz="2400" b="0" i="0" dirty="0"/>
              <a:t>})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93094"/>
            <a:ext cx="7826003" cy="551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7333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B4398-400C-9349-B1A9-82639BB2F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F6BAD-5D6E-FB44-991E-D25ACB270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Flüssen in Graphen</a:t>
            </a:r>
          </a:p>
          <a:p>
            <a:r>
              <a:rPr lang="en-DE" dirty="0"/>
              <a:t>Min-Cut-Max-Flow Algorithmen</a:t>
            </a:r>
          </a:p>
          <a:p>
            <a:r>
              <a:rPr lang="en-DE" dirty="0"/>
              <a:t>Zuordnungsprobleme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44E2A-37CB-5D41-BA97-4A4732F8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50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Netzwerke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24744"/>
            <a:ext cx="8686799" cy="475252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/>
              <a:t>Gegeben: Gerichteter Graph </a:t>
            </a:r>
            <a:r>
              <a:rPr lang="de-DE" sz="2400" dirty="0">
                <a:solidFill>
                  <a:srgbClr val="3C8C93"/>
                </a:solidFill>
              </a:rPr>
              <a:t>G=(V, E)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Kanten repräsentieren Flüsse von Material/Energie/Daten/…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de-DE" sz="2000" dirty="0"/>
              <a:t>Jede Kante hat eine maximale Kapazität, dargestellt durch (totale) Funktion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c: E ⟶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ℝ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de-DE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Knoten </a:t>
            </a:r>
            <a:r>
              <a:rPr lang="de-DE" sz="2200" dirty="0" err="1">
                <a:solidFill>
                  <a:schemeClr val="accent1">
                    <a:lumMod val="50000"/>
                  </a:schemeClr>
                </a:solidFill>
              </a:rPr>
              <a:t>s∈V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200" dirty="0"/>
              <a:t>als Quelle des Flusses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Knoten </a:t>
            </a:r>
            <a:r>
              <a:rPr lang="de-DE" sz="2200" dirty="0" err="1">
                <a:solidFill>
                  <a:srgbClr val="3C8C93"/>
                </a:solidFill>
              </a:rPr>
              <a:t>t</a:t>
            </a:r>
            <a:r>
              <a:rPr lang="de-DE" sz="2200" dirty="0" err="1">
                <a:solidFill>
                  <a:schemeClr val="accent1">
                    <a:lumMod val="50000"/>
                  </a:schemeClr>
                </a:solidFill>
              </a:rPr>
              <a:t>∈V</a:t>
            </a:r>
            <a:r>
              <a:rPr lang="de-DE" sz="2200" dirty="0"/>
              <a:t> als Senke des Flusses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e-DE" sz="2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/>
              <a:t>Ein Netzwerk ist ein </a:t>
            </a:r>
            <a:r>
              <a:rPr lang="de-DE" sz="2400" dirty="0" err="1"/>
              <a:t>Tupel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(G, c, s, t) </a:t>
            </a:r>
            <a:r>
              <a:rPr lang="de-DE" sz="2400" dirty="0"/>
              <a:t>mit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s∈V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und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t∈V</a:t>
            </a:r>
            <a:endParaRPr lang="de-DE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/>
              <a:t>Die Funktion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c </a:t>
            </a:r>
            <a:r>
              <a:rPr lang="de-DE" sz="2400" dirty="0"/>
              <a:t>macht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G </a:t>
            </a:r>
            <a:r>
              <a:rPr lang="de-DE" sz="2400" dirty="0"/>
              <a:t>zum </a:t>
            </a:r>
            <a:r>
              <a:rPr lang="de-DE" sz="2400" dirty="0">
                <a:solidFill>
                  <a:schemeClr val="accent2"/>
                </a:solidFill>
              </a:rPr>
              <a:t>gewichteten Graphen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de-DE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/>
              <a:t>Für jede Kante eines Netzwerks ist die Größe des Flusses steuerbar, dargestellt durch (totale) Funktion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f: E ⟶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ℝ</a:t>
            </a:r>
            <a:endParaRPr lang="de-DE" sz="2400" dirty="0"/>
          </a:p>
        </p:txBody>
      </p:sp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865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Problem des maximalen Flusses in Netzwerken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Gegeben sei ein gerichteter </a:t>
            </a:r>
            <a:br>
              <a:rPr lang="de-DE" sz="2400" dirty="0"/>
            </a:br>
            <a:r>
              <a:rPr lang="de-DE" sz="2400" dirty="0"/>
              <a:t>gewichteter Graph</a:t>
            </a:r>
          </a:p>
          <a:p>
            <a:pPr lvl="1"/>
            <a:r>
              <a:rPr lang="de-DE" sz="2000" dirty="0"/>
              <a:t>nicht-negative Gewichte</a:t>
            </a:r>
          </a:p>
          <a:p>
            <a:pPr lvl="1"/>
            <a:r>
              <a:rPr lang="de-DE" sz="2000" dirty="0"/>
              <a:t>Gewichte repräsentieren Kapazität</a:t>
            </a:r>
            <a:br>
              <a:rPr lang="de-DE" sz="2000" dirty="0"/>
            </a:br>
            <a:r>
              <a:rPr lang="de-DE" sz="2000" dirty="0"/>
              <a:t>der Kanten (Funktion </a:t>
            </a:r>
            <a:r>
              <a:rPr lang="de-DE" sz="2000" dirty="0">
                <a:solidFill>
                  <a:srgbClr val="3C8C93"/>
                </a:solidFill>
              </a:rPr>
              <a:t>c</a:t>
            </a:r>
            <a:r>
              <a:rPr lang="de-DE" sz="2000" dirty="0"/>
              <a:t>)</a:t>
            </a:r>
          </a:p>
          <a:p>
            <a:r>
              <a:rPr lang="de-DE" sz="2400" dirty="0"/>
              <a:t>2 ausgezeichnete Knoten </a:t>
            </a:r>
            <a:r>
              <a:rPr lang="de-DE" sz="2400" dirty="0">
                <a:solidFill>
                  <a:srgbClr val="3C8C93"/>
                </a:solidFill>
              </a:rPr>
              <a:t>s, t</a:t>
            </a:r>
          </a:p>
          <a:p>
            <a:pPr lvl="1"/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hat nur ausgehende Kanten</a:t>
            </a:r>
          </a:p>
          <a:p>
            <a:pPr lvl="1"/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t</a:t>
            </a:r>
            <a:r>
              <a:rPr lang="de-DE" sz="2000" dirty="0"/>
              <a:t> hat nur eingehende Kanten</a:t>
            </a:r>
            <a:endParaRPr lang="de-DE" sz="2400" dirty="0"/>
          </a:p>
          <a:p>
            <a:r>
              <a:rPr lang="de-DE" sz="2400" dirty="0"/>
              <a:t>Finde die </a:t>
            </a:r>
            <a:r>
              <a:rPr lang="de-DE" sz="2400" dirty="0">
                <a:solidFill>
                  <a:srgbClr val="0409FF"/>
                </a:solidFill>
              </a:rPr>
              <a:t>maximale Anzahl von </a:t>
            </a:r>
            <a:br>
              <a:rPr lang="de-DE" sz="2400" dirty="0">
                <a:solidFill>
                  <a:srgbClr val="0409FF"/>
                </a:solidFill>
              </a:rPr>
            </a:br>
            <a:r>
              <a:rPr lang="de-DE" sz="2400" dirty="0">
                <a:solidFill>
                  <a:srgbClr val="0409FF"/>
                </a:solidFill>
              </a:rPr>
              <a:t>Einheiten , die von der Quelle  </a:t>
            </a:r>
            <a:br>
              <a:rPr lang="de-DE" sz="2400" dirty="0">
                <a:solidFill>
                  <a:srgbClr val="0409FF"/>
                </a:solidFill>
              </a:rPr>
            </a:br>
            <a:r>
              <a:rPr lang="de-DE" sz="2400" dirty="0">
                <a:solidFill>
                  <a:srgbClr val="0409FF"/>
                </a:solidFill>
              </a:rPr>
              <a:t>zur Senke  in diesem Graphen fließen kann</a:t>
            </a:r>
          </a:p>
          <a:p>
            <a:r>
              <a:rPr lang="de-DE" sz="2400" dirty="0"/>
              <a:t>Maximale Anzahl von Einheiten pro Einzelkante</a:t>
            </a:r>
            <a:br>
              <a:rPr lang="de-DE" sz="2400" dirty="0"/>
            </a:br>
            <a:r>
              <a:rPr lang="de-DE" sz="2400" dirty="0">
                <a:solidFill>
                  <a:srgbClr val="0409FF"/>
                </a:solidFill>
              </a:rPr>
              <a:t>dargestellt durch Funktion </a:t>
            </a:r>
            <a:r>
              <a:rPr lang="de-DE" sz="2400" dirty="0" err="1">
                <a:solidFill>
                  <a:srgbClr val="3C8C93"/>
                </a:solidFill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: E ⟶ </a:t>
            </a:r>
            <a:r>
              <a:rPr lang="de-DE" sz="2400" dirty="0" err="1">
                <a:solidFill>
                  <a:srgbClr val="3C8C93"/>
                </a:solidFill>
              </a:rPr>
              <a:t>ℝ</a:t>
            </a:r>
            <a:endParaRPr lang="de-DE" sz="2400" dirty="0"/>
          </a:p>
        </p:txBody>
      </p:sp>
      <p:sp>
        <p:nvSpPr>
          <p:cNvPr id="5" name="Oval 3"/>
          <p:cNvSpPr/>
          <p:nvPr/>
        </p:nvSpPr>
        <p:spPr>
          <a:xfrm>
            <a:off x="6278488" y="14973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5592688" y="25641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6"/>
          <p:cNvSpPr/>
          <p:nvPr/>
        </p:nvSpPr>
        <p:spPr>
          <a:xfrm>
            <a:off x="6278488" y="35547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7726288" y="14973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9"/>
          <p:cNvSpPr/>
          <p:nvPr/>
        </p:nvSpPr>
        <p:spPr>
          <a:xfrm>
            <a:off x="7726288" y="35547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10"/>
          <p:cNvSpPr/>
          <p:nvPr/>
        </p:nvSpPr>
        <p:spPr>
          <a:xfrm>
            <a:off x="8488288" y="2564160"/>
            <a:ext cx="457200" cy="457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12"/>
          <p:cNvCxnSpPr>
            <a:stCxn id="5" idx="6"/>
            <a:endCxn id="8" idx="2"/>
          </p:cNvCxnSpPr>
          <p:nvPr/>
        </p:nvCxnSpPr>
        <p:spPr>
          <a:xfrm>
            <a:off x="6735688" y="1725960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2" name="Straight Arrow Connector 14"/>
          <p:cNvCxnSpPr>
            <a:stCxn id="6" idx="0"/>
            <a:endCxn id="5" idx="3"/>
          </p:cNvCxnSpPr>
          <p:nvPr/>
        </p:nvCxnSpPr>
        <p:spPr>
          <a:xfrm rot="5400000" flipH="1" flipV="1">
            <a:off x="5745088" y="1964085"/>
            <a:ext cx="676275" cy="5238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3" name="Straight Arrow Connector 16"/>
          <p:cNvCxnSpPr>
            <a:stCxn id="6" idx="4"/>
            <a:endCxn id="7" idx="1"/>
          </p:cNvCxnSpPr>
          <p:nvPr/>
        </p:nvCxnSpPr>
        <p:spPr>
          <a:xfrm rot="16200000" flipH="1">
            <a:off x="5783188" y="3059460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" name="Straight Arrow Connector 18"/>
          <p:cNvCxnSpPr>
            <a:stCxn id="7" idx="6"/>
            <a:endCxn id="9" idx="2"/>
          </p:cNvCxnSpPr>
          <p:nvPr/>
        </p:nvCxnSpPr>
        <p:spPr>
          <a:xfrm>
            <a:off x="6735688" y="3783360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5" name="Straight Arrow Connector 20"/>
          <p:cNvCxnSpPr>
            <a:stCxn id="9" idx="7"/>
            <a:endCxn id="10" idx="4"/>
          </p:cNvCxnSpPr>
          <p:nvPr/>
        </p:nvCxnSpPr>
        <p:spPr>
          <a:xfrm rot="5400000" flipH="1" flipV="1">
            <a:off x="8116813" y="3021360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6" name="Straight Arrow Connector 23"/>
          <p:cNvCxnSpPr>
            <a:stCxn id="8" idx="5"/>
            <a:endCxn id="10" idx="0"/>
          </p:cNvCxnSpPr>
          <p:nvPr/>
        </p:nvCxnSpPr>
        <p:spPr>
          <a:xfrm rot="16200000" flipH="1">
            <a:off x="8078713" y="1925985"/>
            <a:ext cx="676275" cy="6000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7" name="Straight Arrow Connector 25"/>
          <p:cNvCxnSpPr/>
          <p:nvPr/>
        </p:nvCxnSpPr>
        <p:spPr>
          <a:xfrm rot="5400000" flipH="1" flipV="1">
            <a:off x="5782395" y="2753866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8" name="Straight Arrow Connector 27"/>
          <p:cNvCxnSpPr>
            <a:stCxn id="9" idx="0"/>
            <a:endCxn id="8" idx="4"/>
          </p:cNvCxnSpPr>
          <p:nvPr/>
        </p:nvCxnSpPr>
        <p:spPr>
          <a:xfrm rot="5400000" flipH="1" flipV="1">
            <a:off x="7154789" y="2754660"/>
            <a:ext cx="1600200" cy="31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9" name="Straight Arrow Connector 32"/>
          <p:cNvCxnSpPr>
            <a:stCxn id="8" idx="3"/>
            <a:endCxn id="7" idx="7"/>
          </p:cNvCxnSpPr>
          <p:nvPr/>
        </p:nvCxnSpPr>
        <p:spPr>
          <a:xfrm rot="5400000">
            <a:off x="6364213" y="2192685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20" name="Straight Arrow Connector 36"/>
          <p:cNvCxnSpPr/>
          <p:nvPr/>
        </p:nvCxnSpPr>
        <p:spPr>
          <a:xfrm rot="5400000" flipH="1" flipV="1">
            <a:off x="5631582" y="2753866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5946730" y="4293096"/>
            <a:ext cx="24416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800" dirty="0" err="1">
                <a:latin typeface="+mn-lt"/>
              </a:rPr>
              <a:t>Jede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Zahl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steht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für</a:t>
            </a:r>
            <a:r>
              <a:rPr lang="en-US" altLang="de-DE" sz="1800" dirty="0">
                <a:latin typeface="+mn-lt"/>
              </a:rPr>
              <a:t> die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800" dirty="0" err="1">
                <a:latin typeface="+mn-lt"/>
              </a:rPr>
              <a:t>Kapazität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dieser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Kante</a:t>
            </a:r>
            <a:endParaRPr lang="en-US" altLang="de-DE" sz="1800" dirty="0">
              <a:latin typeface="+mn-lt"/>
            </a:endParaRPr>
          </a:p>
        </p:txBody>
      </p: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6964288" y="1421160"/>
            <a:ext cx="395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</a:t>
            </a:r>
          </a:p>
        </p:txBody>
      </p:sp>
      <p:sp>
        <p:nvSpPr>
          <p:cNvPr id="24" name="TextBox 40"/>
          <p:cNvSpPr txBox="1">
            <a:spLocks noChangeArrowheads="1"/>
          </p:cNvSpPr>
          <p:nvPr/>
        </p:nvSpPr>
        <p:spPr bwMode="auto">
          <a:xfrm>
            <a:off x="5760963" y="1889473"/>
            <a:ext cx="395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16</a:t>
            </a:r>
          </a:p>
        </p:txBody>
      </p:sp>
      <p:sp>
        <p:nvSpPr>
          <p:cNvPr id="25" name="TextBox 41"/>
          <p:cNvSpPr txBox="1">
            <a:spLocks noChangeArrowheads="1"/>
          </p:cNvSpPr>
          <p:nvPr/>
        </p:nvSpPr>
        <p:spPr bwMode="auto">
          <a:xfrm>
            <a:off x="7108751" y="2335560"/>
            <a:ext cx="289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9</a:t>
            </a:r>
          </a:p>
        </p:txBody>
      </p:sp>
      <p:sp>
        <p:nvSpPr>
          <p:cNvPr id="26" name="TextBox 42"/>
          <p:cNvSpPr txBox="1">
            <a:spLocks noChangeArrowheads="1"/>
          </p:cNvSpPr>
          <p:nvPr/>
        </p:nvSpPr>
        <p:spPr bwMode="auto">
          <a:xfrm>
            <a:off x="6126088" y="2422873"/>
            <a:ext cx="300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</a:t>
            </a:r>
          </a:p>
        </p:txBody>
      </p:sp>
      <p:sp>
        <p:nvSpPr>
          <p:cNvPr id="27" name="TextBox 43"/>
          <p:cNvSpPr txBox="1">
            <a:spLocks noChangeArrowheads="1"/>
          </p:cNvSpPr>
          <p:nvPr/>
        </p:nvSpPr>
        <p:spPr bwMode="auto">
          <a:xfrm>
            <a:off x="6507088" y="2487960"/>
            <a:ext cx="395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10</a:t>
            </a:r>
          </a:p>
        </p:txBody>
      </p:sp>
      <p:sp>
        <p:nvSpPr>
          <p:cNvPr id="28" name="TextBox 44"/>
          <p:cNvSpPr txBox="1">
            <a:spLocks noChangeArrowheads="1"/>
          </p:cNvSpPr>
          <p:nvPr/>
        </p:nvSpPr>
        <p:spPr bwMode="auto">
          <a:xfrm>
            <a:off x="6964288" y="3718273"/>
            <a:ext cx="4026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14</a:t>
            </a:r>
          </a:p>
        </p:txBody>
      </p:sp>
      <p:sp>
        <p:nvSpPr>
          <p:cNvPr id="29" name="TextBox 45"/>
          <p:cNvSpPr txBox="1">
            <a:spLocks noChangeArrowheads="1"/>
          </p:cNvSpPr>
          <p:nvPr/>
        </p:nvSpPr>
        <p:spPr bwMode="auto">
          <a:xfrm>
            <a:off x="7718351" y="2487960"/>
            <a:ext cx="289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7</a:t>
            </a:r>
          </a:p>
        </p:txBody>
      </p:sp>
      <p:sp>
        <p:nvSpPr>
          <p:cNvPr id="30" name="TextBox 46"/>
          <p:cNvSpPr txBox="1">
            <a:spLocks noChangeArrowheads="1"/>
          </p:cNvSpPr>
          <p:nvPr/>
        </p:nvSpPr>
        <p:spPr bwMode="auto">
          <a:xfrm>
            <a:off x="8259688" y="1813273"/>
            <a:ext cx="395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20</a:t>
            </a:r>
          </a:p>
        </p:txBody>
      </p:sp>
      <p:sp>
        <p:nvSpPr>
          <p:cNvPr id="31" name="TextBox 47"/>
          <p:cNvSpPr txBox="1">
            <a:spLocks noChangeArrowheads="1"/>
          </p:cNvSpPr>
          <p:nvPr/>
        </p:nvSpPr>
        <p:spPr bwMode="auto">
          <a:xfrm>
            <a:off x="8275563" y="3249960"/>
            <a:ext cx="300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</a:t>
            </a:r>
          </a:p>
        </p:txBody>
      </p:sp>
      <p:sp>
        <p:nvSpPr>
          <p:cNvPr id="32" name="TextBox 57"/>
          <p:cNvSpPr txBox="1">
            <a:spLocks noChangeArrowheads="1"/>
          </p:cNvSpPr>
          <p:nvPr/>
        </p:nvSpPr>
        <p:spPr bwMode="auto">
          <a:xfrm>
            <a:off x="5684763" y="3310285"/>
            <a:ext cx="395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13</a:t>
            </a:r>
          </a:p>
        </p:txBody>
      </p:sp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26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Problem des maximalen Flusses in Netzwerken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96429"/>
            <a:ext cx="8229600" cy="4968875"/>
          </a:xfrm>
        </p:spPr>
        <p:txBody>
          <a:bodyPr/>
          <a:lstStyle/>
          <a:p>
            <a:r>
              <a:rPr lang="de-DE" sz="2400" dirty="0"/>
              <a:t>Jede Kante könnte ein Wasserrohr darstellen</a:t>
            </a:r>
          </a:p>
          <a:p>
            <a:pPr lvl="1"/>
            <a:r>
              <a:rPr lang="de-DE" sz="2000" dirty="0"/>
              <a:t>Von einer Quelle  fließt Wasser zu</a:t>
            </a:r>
            <a:br>
              <a:rPr lang="de-DE" sz="2000" dirty="0"/>
            </a:br>
            <a:r>
              <a:rPr lang="de-DE" sz="2000" dirty="0"/>
              <a:t>einer Senke  </a:t>
            </a:r>
          </a:p>
          <a:p>
            <a:pPr lvl="1"/>
            <a:r>
              <a:rPr lang="de-DE" sz="2000" dirty="0"/>
              <a:t>Jedes Wasserrohr kann eine maximale</a:t>
            </a:r>
            <a:br>
              <a:rPr lang="de-DE" sz="2000" dirty="0"/>
            </a:br>
            <a:r>
              <a:rPr lang="de-DE" sz="2000" dirty="0"/>
              <a:t>Anzahl von Litern Wasser pro Sekunde</a:t>
            </a:r>
            <a:br>
              <a:rPr lang="de-DE" sz="2000" dirty="0"/>
            </a:br>
            <a:r>
              <a:rPr lang="de-DE" sz="2000" dirty="0"/>
              <a:t>transportieren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Wie viel Wasser pro Sekunde kann nun 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400" dirty="0"/>
              <a:t> zu </a:t>
            </a:r>
            <a:r>
              <a:rPr lang="de-DE" sz="2400" dirty="0">
                <a:solidFill>
                  <a:srgbClr val="3C8C93"/>
                </a:solidFill>
              </a:rPr>
              <a:t>t</a:t>
            </a:r>
            <a:r>
              <a:rPr lang="de-DE" sz="2400" dirty="0"/>
              <a:t> maximal fließen?</a:t>
            </a:r>
          </a:p>
        </p:txBody>
      </p:sp>
      <p:sp>
        <p:nvSpPr>
          <p:cNvPr id="5" name="Oval 3"/>
          <p:cNvSpPr/>
          <p:nvPr/>
        </p:nvSpPr>
        <p:spPr>
          <a:xfrm>
            <a:off x="6324600" y="18993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5638800" y="29661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39567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7772400" y="18993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9"/>
          <p:cNvSpPr/>
          <p:nvPr/>
        </p:nvSpPr>
        <p:spPr>
          <a:xfrm>
            <a:off x="7772400" y="39567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10"/>
          <p:cNvSpPr/>
          <p:nvPr/>
        </p:nvSpPr>
        <p:spPr>
          <a:xfrm>
            <a:off x="8534400" y="2966119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12"/>
          <p:cNvCxnSpPr>
            <a:stCxn id="5" idx="6"/>
            <a:endCxn id="8" idx="2"/>
          </p:cNvCxnSpPr>
          <p:nvPr/>
        </p:nvCxnSpPr>
        <p:spPr>
          <a:xfrm>
            <a:off x="6781800" y="2127919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4"/>
          <p:cNvCxnSpPr>
            <a:stCxn id="6" idx="0"/>
            <a:endCxn id="5" idx="3"/>
          </p:cNvCxnSpPr>
          <p:nvPr/>
        </p:nvCxnSpPr>
        <p:spPr>
          <a:xfrm rot="5400000" flipH="1" flipV="1">
            <a:off x="5791200" y="2366044"/>
            <a:ext cx="6762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6"/>
          <p:cNvCxnSpPr>
            <a:stCxn id="6" idx="4"/>
            <a:endCxn id="7" idx="1"/>
          </p:cNvCxnSpPr>
          <p:nvPr/>
        </p:nvCxnSpPr>
        <p:spPr>
          <a:xfrm rot="16200000" flipH="1">
            <a:off x="5829300" y="3461419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8"/>
          <p:cNvCxnSpPr>
            <a:stCxn id="7" idx="6"/>
            <a:endCxn id="9" idx="2"/>
          </p:cNvCxnSpPr>
          <p:nvPr/>
        </p:nvCxnSpPr>
        <p:spPr>
          <a:xfrm>
            <a:off x="6781800" y="4185319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20"/>
          <p:cNvCxnSpPr>
            <a:stCxn id="9" idx="7"/>
            <a:endCxn id="10" idx="4"/>
          </p:cNvCxnSpPr>
          <p:nvPr/>
        </p:nvCxnSpPr>
        <p:spPr>
          <a:xfrm rot="5400000" flipH="1" flipV="1">
            <a:off x="8162925" y="3423319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23"/>
          <p:cNvCxnSpPr>
            <a:stCxn id="8" idx="5"/>
            <a:endCxn id="10" idx="0"/>
          </p:cNvCxnSpPr>
          <p:nvPr/>
        </p:nvCxnSpPr>
        <p:spPr>
          <a:xfrm rot="16200000" flipH="1">
            <a:off x="8124825" y="2327944"/>
            <a:ext cx="6762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7" name="Straight Arrow Connector 25"/>
          <p:cNvCxnSpPr/>
          <p:nvPr/>
        </p:nvCxnSpPr>
        <p:spPr>
          <a:xfrm rot="5400000" flipH="1" flipV="1">
            <a:off x="5828507" y="3155825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8" name="Straight Arrow Connector 27"/>
          <p:cNvCxnSpPr>
            <a:stCxn id="9" idx="0"/>
            <a:endCxn id="8" idx="4"/>
          </p:cNvCxnSpPr>
          <p:nvPr/>
        </p:nvCxnSpPr>
        <p:spPr>
          <a:xfrm rot="5400000" flipH="1" flipV="1">
            <a:off x="7200901" y="3156619"/>
            <a:ext cx="1600200" cy="317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9" name="Straight Arrow Connector 32"/>
          <p:cNvCxnSpPr>
            <a:stCxn id="8" idx="3"/>
            <a:endCxn id="7" idx="7"/>
          </p:cNvCxnSpPr>
          <p:nvPr/>
        </p:nvCxnSpPr>
        <p:spPr>
          <a:xfrm rot="5400000">
            <a:off x="6410325" y="2594644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36"/>
          <p:cNvCxnSpPr/>
          <p:nvPr/>
        </p:nvCxnSpPr>
        <p:spPr>
          <a:xfrm rot="5400000" flipH="1" flipV="1">
            <a:off x="5677694" y="3155825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2" name="TextBox 38"/>
          <p:cNvSpPr txBox="1">
            <a:spLocks noChangeArrowheads="1"/>
          </p:cNvSpPr>
          <p:nvPr/>
        </p:nvSpPr>
        <p:spPr bwMode="auto">
          <a:xfrm>
            <a:off x="6090746" y="4581128"/>
            <a:ext cx="24416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800" dirty="0" err="1">
                <a:latin typeface="+mn-lt"/>
              </a:rPr>
              <a:t>Jede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Zahl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steht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für</a:t>
            </a:r>
            <a:r>
              <a:rPr lang="en-US" altLang="de-DE" sz="1800" dirty="0">
                <a:latin typeface="+mn-lt"/>
              </a:rPr>
              <a:t> die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800" dirty="0" err="1">
                <a:latin typeface="+mn-lt"/>
              </a:rPr>
              <a:t>Kapazität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dieser</a:t>
            </a:r>
            <a:r>
              <a:rPr lang="en-US" altLang="de-DE" sz="1800" dirty="0">
                <a:latin typeface="+mn-lt"/>
              </a:rPr>
              <a:t> </a:t>
            </a:r>
            <a:r>
              <a:rPr lang="en-US" altLang="de-DE" sz="1800" dirty="0" err="1">
                <a:latin typeface="+mn-lt"/>
              </a:rPr>
              <a:t>Kante</a:t>
            </a:r>
            <a:endParaRPr lang="en-US" altLang="de-DE" sz="1800" dirty="0">
              <a:latin typeface="+mn-lt"/>
            </a:endParaRPr>
          </a:p>
        </p:txBody>
      </p:sp>
      <p:sp>
        <p:nvSpPr>
          <p:cNvPr id="23" name="TextBox 39"/>
          <p:cNvSpPr txBox="1">
            <a:spLocks noChangeArrowheads="1"/>
          </p:cNvSpPr>
          <p:nvPr/>
        </p:nvSpPr>
        <p:spPr bwMode="auto">
          <a:xfrm>
            <a:off x="7010400" y="1823119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12</a:t>
            </a:r>
          </a:p>
        </p:txBody>
      </p:sp>
      <p:sp>
        <p:nvSpPr>
          <p:cNvPr id="24" name="TextBox 40"/>
          <p:cNvSpPr txBox="1">
            <a:spLocks noChangeArrowheads="1"/>
          </p:cNvSpPr>
          <p:nvPr/>
        </p:nvSpPr>
        <p:spPr bwMode="auto">
          <a:xfrm>
            <a:off x="5807075" y="2291432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16</a:t>
            </a:r>
          </a:p>
        </p:txBody>
      </p:sp>
      <p:sp>
        <p:nvSpPr>
          <p:cNvPr id="25" name="TextBox 41"/>
          <p:cNvSpPr txBox="1">
            <a:spLocks noChangeArrowheads="1"/>
          </p:cNvSpPr>
          <p:nvPr/>
        </p:nvSpPr>
        <p:spPr bwMode="auto">
          <a:xfrm>
            <a:off x="7154863" y="2737519"/>
            <a:ext cx="2899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9</a:t>
            </a:r>
          </a:p>
        </p:txBody>
      </p:sp>
      <p:sp>
        <p:nvSpPr>
          <p:cNvPr id="26" name="TextBox 42"/>
          <p:cNvSpPr txBox="1">
            <a:spLocks noChangeArrowheads="1"/>
          </p:cNvSpPr>
          <p:nvPr/>
        </p:nvSpPr>
        <p:spPr bwMode="auto">
          <a:xfrm>
            <a:off x="6172200" y="2824832"/>
            <a:ext cx="300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</a:t>
            </a:r>
          </a:p>
        </p:txBody>
      </p:sp>
      <p:sp>
        <p:nvSpPr>
          <p:cNvPr id="27" name="TextBox 43"/>
          <p:cNvSpPr txBox="1">
            <a:spLocks noChangeArrowheads="1"/>
          </p:cNvSpPr>
          <p:nvPr/>
        </p:nvSpPr>
        <p:spPr bwMode="auto">
          <a:xfrm>
            <a:off x="6553200" y="2889919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10</a:t>
            </a:r>
          </a:p>
        </p:txBody>
      </p:sp>
      <p:sp>
        <p:nvSpPr>
          <p:cNvPr id="28" name="TextBox 44"/>
          <p:cNvSpPr txBox="1">
            <a:spLocks noChangeArrowheads="1"/>
          </p:cNvSpPr>
          <p:nvPr/>
        </p:nvSpPr>
        <p:spPr bwMode="auto">
          <a:xfrm>
            <a:off x="7010400" y="4120232"/>
            <a:ext cx="4026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14</a:t>
            </a:r>
          </a:p>
        </p:txBody>
      </p:sp>
      <p:sp>
        <p:nvSpPr>
          <p:cNvPr id="29" name="TextBox 45"/>
          <p:cNvSpPr txBox="1">
            <a:spLocks noChangeArrowheads="1"/>
          </p:cNvSpPr>
          <p:nvPr/>
        </p:nvSpPr>
        <p:spPr bwMode="auto">
          <a:xfrm>
            <a:off x="7764463" y="2889919"/>
            <a:ext cx="2899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7</a:t>
            </a:r>
          </a:p>
        </p:txBody>
      </p:sp>
      <p:sp>
        <p:nvSpPr>
          <p:cNvPr id="30" name="TextBox 46"/>
          <p:cNvSpPr txBox="1">
            <a:spLocks noChangeArrowheads="1"/>
          </p:cNvSpPr>
          <p:nvPr/>
        </p:nvSpPr>
        <p:spPr bwMode="auto">
          <a:xfrm>
            <a:off x="8305800" y="2215232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20</a:t>
            </a:r>
          </a:p>
        </p:txBody>
      </p:sp>
      <p:sp>
        <p:nvSpPr>
          <p:cNvPr id="31" name="TextBox 47"/>
          <p:cNvSpPr txBox="1">
            <a:spLocks noChangeArrowheads="1"/>
          </p:cNvSpPr>
          <p:nvPr/>
        </p:nvSpPr>
        <p:spPr bwMode="auto">
          <a:xfrm>
            <a:off x="8321675" y="3651919"/>
            <a:ext cx="300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4</a:t>
            </a:r>
          </a:p>
        </p:txBody>
      </p:sp>
      <p:sp>
        <p:nvSpPr>
          <p:cNvPr id="32" name="TextBox 57"/>
          <p:cNvSpPr txBox="1">
            <a:spLocks noChangeArrowheads="1"/>
          </p:cNvSpPr>
          <p:nvPr/>
        </p:nvSpPr>
        <p:spPr bwMode="auto">
          <a:xfrm>
            <a:off x="5730875" y="3712244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prstClr val="black"/>
                </a:solidFill>
                <a:latin typeface="+mn-lt"/>
              </a:rPr>
              <a:t>13</a:t>
            </a:r>
          </a:p>
        </p:txBody>
      </p:sp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50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Netzwerkfluss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783854"/>
            <a:ext cx="8315325" cy="3525466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>
              <a:spcBef>
                <a:spcPts val="0"/>
              </a:spcBef>
            </a:pPr>
            <a:r>
              <a:rPr lang="de-DE" sz="2400" dirty="0"/>
              <a:t>Der Fluss des Netzwerkes ist definiert als der Fluss von der Quelle </a:t>
            </a:r>
            <a:r>
              <a:rPr lang="de-DE" sz="2400" dirty="0">
                <a:solidFill>
                  <a:srgbClr val="3C8C93"/>
                </a:solidFill>
              </a:rPr>
              <a:t>s</a:t>
            </a:r>
            <a:r>
              <a:rPr lang="de-DE" sz="2400" dirty="0"/>
              <a:t> (oder in die Senke </a:t>
            </a:r>
            <a:r>
              <a:rPr lang="de-DE" sz="2400" dirty="0">
                <a:solidFill>
                  <a:srgbClr val="3C8C93"/>
                </a:solidFill>
              </a:rPr>
              <a:t>t</a:t>
            </a:r>
            <a:r>
              <a:rPr lang="de-DE" sz="2400" dirty="0"/>
              <a:t>)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Im Beispiel oben ist der Netzwerkfluss 23</a:t>
            </a:r>
          </a:p>
        </p:txBody>
      </p:sp>
      <p:sp>
        <p:nvSpPr>
          <p:cNvPr id="5" name="Oval 3"/>
          <p:cNvSpPr/>
          <p:nvPr/>
        </p:nvSpPr>
        <p:spPr>
          <a:xfrm>
            <a:off x="1656105" y="12009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6" name="Oval 4"/>
          <p:cNvSpPr/>
          <p:nvPr/>
        </p:nvSpPr>
        <p:spPr>
          <a:xfrm>
            <a:off x="970305" y="22677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7" name="Oval 5"/>
          <p:cNvSpPr/>
          <p:nvPr/>
        </p:nvSpPr>
        <p:spPr>
          <a:xfrm>
            <a:off x="1656105" y="32583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8" name="Oval 6"/>
          <p:cNvSpPr/>
          <p:nvPr/>
        </p:nvSpPr>
        <p:spPr>
          <a:xfrm>
            <a:off x="3103905" y="12009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9" name="Oval 7"/>
          <p:cNvSpPr/>
          <p:nvPr/>
        </p:nvSpPr>
        <p:spPr>
          <a:xfrm>
            <a:off x="3103905" y="32583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10" name="Oval 8"/>
          <p:cNvSpPr/>
          <p:nvPr/>
        </p:nvSpPr>
        <p:spPr>
          <a:xfrm>
            <a:off x="3865905" y="2267744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11" name="Straight Arrow Connector 9"/>
          <p:cNvCxnSpPr>
            <a:stCxn id="5" idx="6"/>
            <a:endCxn id="8" idx="2"/>
          </p:cNvCxnSpPr>
          <p:nvPr/>
        </p:nvCxnSpPr>
        <p:spPr>
          <a:xfrm>
            <a:off x="2113305" y="1429544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0"/>
          <p:cNvCxnSpPr>
            <a:stCxn id="6" idx="0"/>
            <a:endCxn id="5" idx="3"/>
          </p:cNvCxnSpPr>
          <p:nvPr/>
        </p:nvCxnSpPr>
        <p:spPr>
          <a:xfrm rot="5400000" flipH="1" flipV="1">
            <a:off x="1122705" y="1667669"/>
            <a:ext cx="6762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1"/>
          <p:cNvCxnSpPr>
            <a:stCxn id="6" idx="4"/>
            <a:endCxn id="7" idx="1"/>
          </p:cNvCxnSpPr>
          <p:nvPr/>
        </p:nvCxnSpPr>
        <p:spPr>
          <a:xfrm rot="16200000" flipH="1">
            <a:off x="1160805" y="2763044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2"/>
          <p:cNvCxnSpPr>
            <a:stCxn id="7" idx="6"/>
            <a:endCxn id="9" idx="2"/>
          </p:cNvCxnSpPr>
          <p:nvPr/>
        </p:nvCxnSpPr>
        <p:spPr>
          <a:xfrm>
            <a:off x="2113305" y="3486944"/>
            <a:ext cx="9906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3"/>
          <p:cNvCxnSpPr>
            <a:stCxn id="9" idx="7"/>
            <a:endCxn id="10" idx="4"/>
          </p:cNvCxnSpPr>
          <p:nvPr/>
        </p:nvCxnSpPr>
        <p:spPr>
          <a:xfrm rot="5400000" flipH="1" flipV="1">
            <a:off x="3494430" y="2724944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4"/>
          <p:cNvCxnSpPr>
            <a:stCxn id="8" idx="5"/>
            <a:endCxn id="10" idx="0"/>
          </p:cNvCxnSpPr>
          <p:nvPr/>
        </p:nvCxnSpPr>
        <p:spPr>
          <a:xfrm rot="16200000" flipH="1">
            <a:off x="3456330" y="1629569"/>
            <a:ext cx="6762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7" name="Straight Arrow Connector 15"/>
          <p:cNvCxnSpPr/>
          <p:nvPr/>
        </p:nvCxnSpPr>
        <p:spPr>
          <a:xfrm rot="5400000" flipH="1" flipV="1">
            <a:off x="1160012" y="2457450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18" name="Straight Arrow Connector 16"/>
          <p:cNvCxnSpPr>
            <a:stCxn id="9" idx="0"/>
            <a:endCxn id="8" idx="4"/>
          </p:cNvCxnSpPr>
          <p:nvPr/>
        </p:nvCxnSpPr>
        <p:spPr>
          <a:xfrm rot="5400000" flipH="1" flipV="1">
            <a:off x="2532406" y="2458244"/>
            <a:ext cx="1600200" cy="31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9" name="Straight Arrow Connector 17"/>
          <p:cNvCxnSpPr>
            <a:stCxn id="8" idx="3"/>
            <a:endCxn id="7" idx="7"/>
          </p:cNvCxnSpPr>
          <p:nvPr/>
        </p:nvCxnSpPr>
        <p:spPr>
          <a:xfrm rot="5400000">
            <a:off x="1741830" y="1896269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8"/>
          <p:cNvCxnSpPr/>
          <p:nvPr/>
        </p:nvCxnSpPr>
        <p:spPr>
          <a:xfrm rot="5400000" flipH="1" flipV="1">
            <a:off x="1009199" y="2457450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796974" y="4005064"/>
            <a:ext cx="34130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Dieser Graph enthält die </a:t>
            </a:r>
            <a:br>
              <a:rPr lang="de-DE" altLang="de-DE" sz="1800" dirty="0">
                <a:solidFill>
                  <a:prstClr val="black"/>
                </a:solidFill>
                <a:latin typeface="+mn-lt"/>
              </a:rPr>
            </a:br>
            <a:r>
              <a:rPr lang="de-DE" altLang="de-DE" sz="1800" dirty="0">
                <a:solidFill>
                  <a:schemeClr val="accent2"/>
                </a:solidFill>
                <a:latin typeface="+mn-lt"/>
              </a:rPr>
              <a:t>Kapazitäten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jeder Kante im Graph</a:t>
            </a:r>
            <a:br>
              <a:rPr lang="de-DE" altLang="de-DE" sz="1800" dirty="0">
                <a:solidFill>
                  <a:prstClr val="black"/>
                </a:solidFill>
                <a:latin typeface="+mn-lt"/>
              </a:rPr>
            </a:b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(Beschriftung c(</a:t>
            </a:r>
            <a:r>
              <a:rPr lang="de-DE" altLang="de-DE" sz="1800" dirty="0" err="1">
                <a:solidFill>
                  <a:prstClr val="black"/>
                </a:solidFill>
                <a:latin typeface="+mn-lt"/>
              </a:rPr>
              <a:t>e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))</a:t>
            </a: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2341905" y="1124744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12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1138580" y="1593057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16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2486368" y="2039144"/>
            <a:ext cx="2899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9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1503705" y="2126457"/>
            <a:ext cx="300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27" name="TextBox 25"/>
          <p:cNvSpPr txBox="1">
            <a:spLocks noChangeArrowheads="1"/>
          </p:cNvSpPr>
          <p:nvPr/>
        </p:nvSpPr>
        <p:spPr bwMode="auto">
          <a:xfrm>
            <a:off x="1884705" y="2191544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10</a:t>
            </a:r>
          </a:p>
        </p:txBody>
      </p:sp>
      <p:sp>
        <p:nvSpPr>
          <p:cNvPr id="28" name="TextBox 26"/>
          <p:cNvSpPr txBox="1">
            <a:spLocks noChangeArrowheads="1"/>
          </p:cNvSpPr>
          <p:nvPr/>
        </p:nvSpPr>
        <p:spPr bwMode="auto">
          <a:xfrm>
            <a:off x="2341905" y="3421857"/>
            <a:ext cx="4026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14</a:t>
            </a:r>
          </a:p>
        </p:txBody>
      </p:sp>
      <p:sp>
        <p:nvSpPr>
          <p:cNvPr id="29" name="TextBox 27"/>
          <p:cNvSpPr txBox="1">
            <a:spLocks noChangeArrowheads="1"/>
          </p:cNvSpPr>
          <p:nvPr/>
        </p:nvSpPr>
        <p:spPr bwMode="auto">
          <a:xfrm>
            <a:off x="3095968" y="2191544"/>
            <a:ext cx="2899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7</a:t>
            </a:r>
          </a:p>
        </p:txBody>
      </p:sp>
      <p:sp>
        <p:nvSpPr>
          <p:cNvPr id="30" name="TextBox 28"/>
          <p:cNvSpPr txBox="1">
            <a:spLocks noChangeArrowheads="1"/>
          </p:cNvSpPr>
          <p:nvPr/>
        </p:nvSpPr>
        <p:spPr bwMode="auto">
          <a:xfrm>
            <a:off x="3637305" y="1516857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20</a:t>
            </a:r>
          </a:p>
        </p:txBody>
      </p:sp>
      <p:sp>
        <p:nvSpPr>
          <p:cNvPr id="31" name="TextBox 29"/>
          <p:cNvSpPr txBox="1">
            <a:spLocks noChangeArrowheads="1"/>
          </p:cNvSpPr>
          <p:nvPr/>
        </p:nvSpPr>
        <p:spPr bwMode="auto">
          <a:xfrm>
            <a:off x="3653180" y="2953544"/>
            <a:ext cx="300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32" name="TextBox 47"/>
          <p:cNvSpPr txBox="1">
            <a:spLocks noChangeArrowheads="1"/>
          </p:cNvSpPr>
          <p:nvPr/>
        </p:nvSpPr>
        <p:spPr bwMode="auto">
          <a:xfrm>
            <a:off x="5080391" y="4005064"/>
            <a:ext cx="316401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Dieser Graph enthält zusätzlich</a:t>
            </a:r>
            <a:br>
              <a:rPr lang="de-DE" altLang="de-DE" sz="1800" dirty="0">
                <a:solidFill>
                  <a:prstClr val="black"/>
                </a:solidFill>
                <a:latin typeface="+mn-lt"/>
              </a:rPr>
            </a:b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den </a:t>
            </a:r>
            <a:r>
              <a:rPr lang="de-DE" altLang="de-DE" sz="1800" dirty="0">
                <a:solidFill>
                  <a:srgbClr val="7030A0"/>
                </a:solidFill>
                <a:latin typeface="+mn-lt"/>
              </a:rPr>
              <a:t>Fluss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im Graphen</a:t>
            </a:r>
            <a:br>
              <a:rPr lang="de-DE" altLang="de-DE" sz="1800" dirty="0">
                <a:solidFill>
                  <a:prstClr val="black"/>
                </a:solidFill>
                <a:latin typeface="+mn-lt"/>
              </a:rPr>
            </a:b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(Beschriftung f(</a:t>
            </a:r>
            <a:r>
              <a:rPr lang="de-DE" altLang="de-DE" sz="1800" dirty="0" err="1">
                <a:solidFill>
                  <a:prstClr val="black"/>
                </a:solidFill>
                <a:latin typeface="+mn-lt"/>
              </a:rPr>
              <a:t>e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)/c(</a:t>
            </a:r>
            <a:r>
              <a:rPr lang="de-DE" altLang="de-DE" sz="1800" dirty="0" err="1">
                <a:solidFill>
                  <a:prstClr val="black"/>
                </a:solidFill>
                <a:latin typeface="+mn-lt"/>
              </a:rPr>
              <a:t>e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)</a:t>
            </a:r>
          </a:p>
        </p:txBody>
      </p:sp>
      <p:sp>
        <p:nvSpPr>
          <p:cNvPr id="33" name="TextBox 57"/>
          <p:cNvSpPr txBox="1">
            <a:spLocks noChangeArrowheads="1"/>
          </p:cNvSpPr>
          <p:nvPr/>
        </p:nvSpPr>
        <p:spPr bwMode="auto">
          <a:xfrm>
            <a:off x="1062380" y="2877344"/>
            <a:ext cx="395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13</a:t>
            </a:r>
          </a:p>
        </p:txBody>
      </p:sp>
      <p:sp>
        <p:nvSpPr>
          <p:cNvPr id="34" name="Oval 59"/>
          <p:cNvSpPr/>
          <p:nvPr/>
        </p:nvSpPr>
        <p:spPr>
          <a:xfrm>
            <a:off x="5923305" y="13168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35" name="Oval 60"/>
          <p:cNvSpPr/>
          <p:nvPr/>
        </p:nvSpPr>
        <p:spPr>
          <a:xfrm>
            <a:off x="5237505" y="23836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36" name="Oval 61"/>
          <p:cNvSpPr/>
          <p:nvPr/>
        </p:nvSpPr>
        <p:spPr>
          <a:xfrm>
            <a:off x="5923305" y="33742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37" name="Oval 62"/>
          <p:cNvSpPr/>
          <p:nvPr/>
        </p:nvSpPr>
        <p:spPr>
          <a:xfrm>
            <a:off x="7371105" y="13168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38" name="Oval 63"/>
          <p:cNvSpPr/>
          <p:nvPr/>
        </p:nvSpPr>
        <p:spPr>
          <a:xfrm>
            <a:off x="7371105" y="33742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39" name="Oval 64"/>
          <p:cNvSpPr/>
          <p:nvPr/>
        </p:nvSpPr>
        <p:spPr>
          <a:xfrm>
            <a:off x="8133105" y="2383632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40" name="Straight Arrow Connector 65"/>
          <p:cNvCxnSpPr>
            <a:stCxn id="34" idx="6"/>
            <a:endCxn id="37" idx="2"/>
          </p:cNvCxnSpPr>
          <p:nvPr/>
        </p:nvCxnSpPr>
        <p:spPr>
          <a:xfrm>
            <a:off x="6380505" y="1545432"/>
            <a:ext cx="9906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Arrow Connector 66"/>
          <p:cNvCxnSpPr>
            <a:stCxn id="35" idx="0"/>
            <a:endCxn id="34" idx="3"/>
          </p:cNvCxnSpPr>
          <p:nvPr/>
        </p:nvCxnSpPr>
        <p:spPr>
          <a:xfrm rot="5400000" flipH="1" flipV="1">
            <a:off x="5389905" y="1783557"/>
            <a:ext cx="6762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67"/>
          <p:cNvCxnSpPr>
            <a:stCxn id="35" idx="4"/>
            <a:endCxn id="36" idx="1"/>
          </p:cNvCxnSpPr>
          <p:nvPr/>
        </p:nvCxnSpPr>
        <p:spPr>
          <a:xfrm rot="16200000" flipH="1">
            <a:off x="5428005" y="2878932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68"/>
          <p:cNvCxnSpPr>
            <a:stCxn id="36" idx="6"/>
            <a:endCxn id="38" idx="2"/>
          </p:cNvCxnSpPr>
          <p:nvPr/>
        </p:nvCxnSpPr>
        <p:spPr>
          <a:xfrm>
            <a:off x="6380505" y="3602832"/>
            <a:ext cx="9906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69"/>
          <p:cNvCxnSpPr>
            <a:stCxn id="38" idx="7"/>
            <a:endCxn id="39" idx="4"/>
          </p:cNvCxnSpPr>
          <p:nvPr/>
        </p:nvCxnSpPr>
        <p:spPr>
          <a:xfrm rot="5400000" flipH="1" flipV="1">
            <a:off x="7761630" y="2840832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70"/>
          <p:cNvCxnSpPr>
            <a:stCxn id="37" idx="5"/>
            <a:endCxn id="39" idx="0"/>
          </p:cNvCxnSpPr>
          <p:nvPr/>
        </p:nvCxnSpPr>
        <p:spPr>
          <a:xfrm rot="16200000" flipH="1">
            <a:off x="7723530" y="1745457"/>
            <a:ext cx="6762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71"/>
          <p:cNvCxnSpPr/>
          <p:nvPr/>
        </p:nvCxnSpPr>
        <p:spPr>
          <a:xfrm rot="5400000" flipH="1" flipV="1">
            <a:off x="5427212" y="2573338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47" name="Straight Arrow Connector 72"/>
          <p:cNvCxnSpPr>
            <a:stCxn id="38" idx="0"/>
            <a:endCxn id="37" idx="4"/>
          </p:cNvCxnSpPr>
          <p:nvPr/>
        </p:nvCxnSpPr>
        <p:spPr>
          <a:xfrm rot="5400000" flipH="1" flipV="1">
            <a:off x="6799606" y="2572544"/>
            <a:ext cx="1600200" cy="31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73"/>
          <p:cNvCxnSpPr>
            <a:stCxn id="37" idx="3"/>
            <a:endCxn id="36" idx="7"/>
          </p:cNvCxnSpPr>
          <p:nvPr/>
        </p:nvCxnSpPr>
        <p:spPr>
          <a:xfrm rot="5400000">
            <a:off x="6009030" y="2012157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9" name="Straight Arrow Connector 74"/>
          <p:cNvCxnSpPr/>
          <p:nvPr/>
        </p:nvCxnSpPr>
        <p:spPr>
          <a:xfrm rot="5400000" flipH="1" flipV="1">
            <a:off x="5276399" y="2573338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51" name="TextBox 20"/>
          <p:cNvSpPr txBox="1">
            <a:spLocks noChangeArrowheads="1"/>
          </p:cNvSpPr>
          <p:nvPr/>
        </p:nvSpPr>
        <p:spPr bwMode="auto">
          <a:xfrm>
            <a:off x="6532905" y="1240632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12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12</a:t>
            </a:r>
          </a:p>
        </p:txBody>
      </p:sp>
      <p:sp>
        <p:nvSpPr>
          <p:cNvPr id="52" name="TextBox 21"/>
          <p:cNvSpPr txBox="1">
            <a:spLocks noChangeArrowheads="1"/>
          </p:cNvSpPr>
          <p:nvPr/>
        </p:nvSpPr>
        <p:spPr bwMode="auto">
          <a:xfrm>
            <a:off x="5161305" y="1708944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12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16</a:t>
            </a:r>
          </a:p>
        </p:txBody>
      </p:sp>
      <p:sp>
        <p:nvSpPr>
          <p:cNvPr id="53" name="TextBox 22"/>
          <p:cNvSpPr txBox="1">
            <a:spLocks noChangeArrowheads="1"/>
          </p:cNvSpPr>
          <p:nvPr/>
        </p:nvSpPr>
        <p:spPr bwMode="auto">
          <a:xfrm>
            <a:off x="6685305" y="1967707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9</a:t>
            </a:r>
          </a:p>
        </p:txBody>
      </p:sp>
      <p:sp>
        <p:nvSpPr>
          <p:cNvPr id="54" name="TextBox 23"/>
          <p:cNvSpPr txBox="1">
            <a:spLocks noChangeArrowheads="1"/>
          </p:cNvSpPr>
          <p:nvPr/>
        </p:nvSpPr>
        <p:spPr bwMode="auto">
          <a:xfrm>
            <a:off x="5647080" y="2272507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55" name="TextBox 24"/>
          <p:cNvSpPr txBox="1">
            <a:spLocks noChangeArrowheads="1"/>
          </p:cNvSpPr>
          <p:nvPr/>
        </p:nvSpPr>
        <p:spPr bwMode="auto">
          <a:xfrm>
            <a:off x="6151905" y="2307432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10</a:t>
            </a:r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6609105" y="3574257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11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14</a:t>
            </a:r>
          </a:p>
        </p:txBody>
      </p:sp>
      <p:sp>
        <p:nvSpPr>
          <p:cNvPr id="57" name="TextBox 33"/>
          <p:cNvSpPr txBox="1">
            <a:spLocks noChangeArrowheads="1"/>
          </p:cNvSpPr>
          <p:nvPr/>
        </p:nvSpPr>
        <p:spPr bwMode="auto">
          <a:xfrm>
            <a:off x="7920380" y="3105944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4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58" name="TextBox 41"/>
          <p:cNvSpPr txBox="1">
            <a:spLocks noChangeArrowheads="1"/>
          </p:cNvSpPr>
          <p:nvPr/>
        </p:nvSpPr>
        <p:spPr bwMode="auto">
          <a:xfrm>
            <a:off x="7206005" y="2420144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7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7</a:t>
            </a:r>
          </a:p>
        </p:txBody>
      </p:sp>
      <p:sp>
        <p:nvSpPr>
          <p:cNvPr id="59" name="TextBox 42"/>
          <p:cNvSpPr txBox="1">
            <a:spLocks noChangeArrowheads="1"/>
          </p:cNvSpPr>
          <p:nvPr/>
        </p:nvSpPr>
        <p:spPr bwMode="auto">
          <a:xfrm>
            <a:off x="7904505" y="1658144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19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20</a:t>
            </a:r>
          </a:p>
        </p:txBody>
      </p:sp>
      <p:sp>
        <p:nvSpPr>
          <p:cNvPr id="60" name="TextBox 44"/>
          <p:cNvSpPr txBox="1">
            <a:spLocks noChangeArrowheads="1"/>
          </p:cNvSpPr>
          <p:nvPr/>
        </p:nvSpPr>
        <p:spPr bwMode="auto">
          <a:xfrm>
            <a:off x="5161305" y="3105944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11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13</a:t>
            </a:r>
          </a:p>
        </p:txBody>
      </p:sp>
      <p:sp>
        <p:nvSpPr>
          <p:cNvPr id="6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763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Netzwerkfluss</a:t>
            </a:r>
          </a:p>
        </p:txBody>
      </p:sp>
      <p:sp>
        <p:nvSpPr>
          <p:cNvPr id="32" name="TextBox 47"/>
          <p:cNvSpPr txBox="1">
            <a:spLocks noChangeArrowheads="1"/>
          </p:cNvSpPr>
          <p:nvPr/>
        </p:nvSpPr>
        <p:spPr bwMode="auto">
          <a:xfrm>
            <a:off x="5810253" y="4054897"/>
            <a:ext cx="26718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srgbClr val="7030A0"/>
                </a:solidFill>
                <a:latin typeface="+mn-lt"/>
              </a:rPr>
              <a:t>Fluss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/ </a:t>
            </a:r>
            <a:r>
              <a:rPr lang="de-DE" altLang="de-DE" sz="1800" dirty="0">
                <a:solidFill>
                  <a:schemeClr val="accent2"/>
                </a:solidFill>
                <a:latin typeface="+mn-lt"/>
              </a:rPr>
              <a:t>Kapazität 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im Graph</a:t>
            </a:r>
          </a:p>
        </p:txBody>
      </p:sp>
      <p:sp>
        <p:nvSpPr>
          <p:cNvPr id="34" name="Oval 59"/>
          <p:cNvSpPr/>
          <p:nvPr/>
        </p:nvSpPr>
        <p:spPr>
          <a:xfrm>
            <a:off x="6126088" y="14169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35" name="Oval 60"/>
          <p:cNvSpPr/>
          <p:nvPr/>
        </p:nvSpPr>
        <p:spPr>
          <a:xfrm>
            <a:off x="5440288" y="24837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36" name="Oval 61"/>
          <p:cNvSpPr/>
          <p:nvPr/>
        </p:nvSpPr>
        <p:spPr>
          <a:xfrm>
            <a:off x="6126088" y="34743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37" name="Oval 62"/>
          <p:cNvSpPr/>
          <p:nvPr/>
        </p:nvSpPr>
        <p:spPr>
          <a:xfrm>
            <a:off x="7573888" y="14169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38" name="Oval 63"/>
          <p:cNvSpPr/>
          <p:nvPr/>
        </p:nvSpPr>
        <p:spPr>
          <a:xfrm>
            <a:off x="7573888" y="34743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39" name="Oval 64"/>
          <p:cNvSpPr/>
          <p:nvPr/>
        </p:nvSpPr>
        <p:spPr>
          <a:xfrm>
            <a:off x="8335888" y="2483768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40" name="Straight Arrow Connector 65"/>
          <p:cNvCxnSpPr>
            <a:stCxn id="34" idx="6"/>
            <a:endCxn id="37" idx="2"/>
          </p:cNvCxnSpPr>
          <p:nvPr/>
        </p:nvCxnSpPr>
        <p:spPr>
          <a:xfrm>
            <a:off x="6583288" y="1645568"/>
            <a:ext cx="9906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Arrow Connector 66"/>
          <p:cNvCxnSpPr>
            <a:stCxn id="35" idx="0"/>
            <a:endCxn id="34" idx="3"/>
          </p:cNvCxnSpPr>
          <p:nvPr/>
        </p:nvCxnSpPr>
        <p:spPr>
          <a:xfrm rot="5400000" flipH="1" flipV="1">
            <a:off x="5592688" y="1883693"/>
            <a:ext cx="6762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67"/>
          <p:cNvCxnSpPr>
            <a:stCxn id="35" idx="4"/>
            <a:endCxn id="36" idx="1"/>
          </p:cNvCxnSpPr>
          <p:nvPr/>
        </p:nvCxnSpPr>
        <p:spPr>
          <a:xfrm rot="16200000" flipH="1">
            <a:off x="5630788" y="2979068"/>
            <a:ext cx="600075" cy="5238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68"/>
          <p:cNvCxnSpPr>
            <a:stCxn id="36" idx="6"/>
            <a:endCxn id="38" idx="2"/>
          </p:cNvCxnSpPr>
          <p:nvPr/>
        </p:nvCxnSpPr>
        <p:spPr>
          <a:xfrm>
            <a:off x="6583288" y="3702968"/>
            <a:ext cx="9906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69"/>
          <p:cNvCxnSpPr>
            <a:stCxn id="38" idx="7"/>
            <a:endCxn id="39" idx="4"/>
          </p:cNvCxnSpPr>
          <p:nvPr/>
        </p:nvCxnSpPr>
        <p:spPr>
          <a:xfrm rot="5400000" flipH="1" flipV="1">
            <a:off x="7964413" y="2940968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70"/>
          <p:cNvCxnSpPr>
            <a:stCxn id="37" idx="5"/>
            <a:endCxn id="39" idx="0"/>
          </p:cNvCxnSpPr>
          <p:nvPr/>
        </p:nvCxnSpPr>
        <p:spPr>
          <a:xfrm rot="16200000" flipH="1">
            <a:off x="7926313" y="1845593"/>
            <a:ext cx="6762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71"/>
          <p:cNvCxnSpPr/>
          <p:nvPr/>
        </p:nvCxnSpPr>
        <p:spPr>
          <a:xfrm rot="5400000" flipH="1" flipV="1">
            <a:off x="5629995" y="2673474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47" name="Straight Arrow Connector 72"/>
          <p:cNvCxnSpPr>
            <a:stCxn id="38" idx="0"/>
            <a:endCxn id="37" idx="4"/>
          </p:cNvCxnSpPr>
          <p:nvPr/>
        </p:nvCxnSpPr>
        <p:spPr>
          <a:xfrm rot="5400000" flipH="1" flipV="1">
            <a:off x="7002389" y="2672680"/>
            <a:ext cx="1600200" cy="31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73"/>
          <p:cNvCxnSpPr>
            <a:stCxn id="37" idx="3"/>
            <a:endCxn id="36" idx="7"/>
          </p:cNvCxnSpPr>
          <p:nvPr/>
        </p:nvCxnSpPr>
        <p:spPr>
          <a:xfrm rot="5400000">
            <a:off x="6211813" y="2112293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9" name="Straight Arrow Connector 74"/>
          <p:cNvCxnSpPr/>
          <p:nvPr/>
        </p:nvCxnSpPr>
        <p:spPr>
          <a:xfrm rot="5400000" flipH="1" flipV="1">
            <a:off x="5479182" y="2673474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51" name="TextBox 20"/>
          <p:cNvSpPr txBox="1">
            <a:spLocks noChangeArrowheads="1"/>
          </p:cNvSpPr>
          <p:nvPr/>
        </p:nvSpPr>
        <p:spPr bwMode="auto">
          <a:xfrm>
            <a:off x="6735688" y="1340768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12/12</a:t>
            </a:r>
          </a:p>
        </p:txBody>
      </p:sp>
      <p:sp>
        <p:nvSpPr>
          <p:cNvPr id="52" name="TextBox 21"/>
          <p:cNvSpPr txBox="1">
            <a:spLocks noChangeArrowheads="1"/>
          </p:cNvSpPr>
          <p:nvPr/>
        </p:nvSpPr>
        <p:spPr bwMode="auto">
          <a:xfrm>
            <a:off x="5364088" y="180908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12/16</a:t>
            </a:r>
          </a:p>
        </p:txBody>
      </p:sp>
      <p:sp>
        <p:nvSpPr>
          <p:cNvPr id="53" name="TextBox 22"/>
          <p:cNvSpPr txBox="1">
            <a:spLocks noChangeArrowheads="1"/>
          </p:cNvSpPr>
          <p:nvPr/>
        </p:nvSpPr>
        <p:spPr bwMode="auto">
          <a:xfrm>
            <a:off x="6888088" y="2067843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0/9</a:t>
            </a:r>
          </a:p>
        </p:txBody>
      </p:sp>
      <p:sp>
        <p:nvSpPr>
          <p:cNvPr id="54" name="TextBox 23"/>
          <p:cNvSpPr txBox="1">
            <a:spLocks noChangeArrowheads="1"/>
          </p:cNvSpPr>
          <p:nvPr/>
        </p:nvSpPr>
        <p:spPr bwMode="auto">
          <a:xfrm>
            <a:off x="5849863" y="2372643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0/4</a:t>
            </a:r>
          </a:p>
        </p:txBody>
      </p:sp>
      <p:sp>
        <p:nvSpPr>
          <p:cNvPr id="55" name="TextBox 24"/>
          <p:cNvSpPr txBox="1">
            <a:spLocks noChangeArrowheads="1"/>
          </p:cNvSpPr>
          <p:nvPr/>
        </p:nvSpPr>
        <p:spPr bwMode="auto">
          <a:xfrm>
            <a:off x="6354688" y="2407568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0/10</a:t>
            </a:r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6811888" y="3674393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11/14</a:t>
            </a:r>
          </a:p>
        </p:txBody>
      </p:sp>
      <p:sp>
        <p:nvSpPr>
          <p:cNvPr id="57" name="TextBox 33"/>
          <p:cNvSpPr txBox="1">
            <a:spLocks noChangeArrowheads="1"/>
          </p:cNvSpPr>
          <p:nvPr/>
        </p:nvSpPr>
        <p:spPr bwMode="auto">
          <a:xfrm>
            <a:off x="8123163" y="320608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4/4</a:t>
            </a:r>
          </a:p>
        </p:txBody>
      </p:sp>
      <p:sp>
        <p:nvSpPr>
          <p:cNvPr id="58" name="TextBox 41"/>
          <p:cNvSpPr txBox="1">
            <a:spLocks noChangeArrowheads="1"/>
          </p:cNvSpPr>
          <p:nvPr/>
        </p:nvSpPr>
        <p:spPr bwMode="auto">
          <a:xfrm>
            <a:off x="7408788" y="2520280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7/7</a:t>
            </a:r>
          </a:p>
        </p:txBody>
      </p:sp>
      <p:sp>
        <p:nvSpPr>
          <p:cNvPr id="59" name="TextBox 42"/>
          <p:cNvSpPr txBox="1">
            <a:spLocks noChangeArrowheads="1"/>
          </p:cNvSpPr>
          <p:nvPr/>
        </p:nvSpPr>
        <p:spPr bwMode="auto">
          <a:xfrm>
            <a:off x="8107288" y="175828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19/20</a:t>
            </a:r>
          </a:p>
        </p:txBody>
      </p:sp>
      <p:sp>
        <p:nvSpPr>
          <p:cNvPr id="60" name="TextBox 44"/>
          <p:cNvSpPr txBox="1">
            <a:spLocks noChangeArrowheads="1"/>
          </p:cNvSpPr>
          <p:nvPr/>
        </p:nvSpPr>
        <p:spPr bwMode="auto">
          <a:xfrm>
            <a:off x="5364088" y="3206080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000000"/>
                </a:solidFill>
                <a:latin typeface="+mn-lt"/>
              </a:rPr>
              <a:t>11/13</a:t>
            </a:r>
          </a:p>
        </p:txBody>
      </p:sp>
      <p:sp>
        <p:nvSpPr>
          <p:cNvPr id="61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4834879" cy="41735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sz="2400" dirty="0"/>
              <a:t>Flusserhaltung: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Mit Ausnahmen der Quelle </a:t>
            </a:r>
            <a:r>
              <a:rPr lang="de-DE" sz="2000" dirty="0">
                <a:solidFill>
                  <a:srgbClr val="3C8C93"/>
                </a:solidFill>
              </a:rPr>
              <a:t>s</a:t>
            </a:r>
            <a:r>
              <a:rPr lang="de-DE" sz="2000" dirty="0"/>
              <a:t> und Senke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dirty="0"/>
              <a:t> ist der Fluss, der in einen Knoten hineinfließt, genauso groß </a:t>
            </a:r>
            <a:br>
              <a:rPr lang="de-DE" sz="2000" dirty="0"/>
            </a:br>
            <a:r>
              <a:rPr lang="de-DE" sz="2000" dirty="0"/>
              <a:t>wie der Fluss, der aus diesem Knoten herausfließt </a:t>
            </a:r>
          </a:p>
          <a:p>
            <a:pPr>
              <a:spcBef>
                <a:spcPts val="0"/>
              </a:spcBef>
            </a:pPr>
            <a:endParaRPr lang="de-DE" sz="2400" dirty="0"/>
          </a:p>
          <a:p>
            <a:pPr>
              <a:spcBef>
                <a:spcPts val="0"/>
              </a:spcBef>
            </a:pPr>
            <a:r>
              <a:rPr lang="de-DE" sz="2400" dirty="0"/>
              <a:t>Beachtung maximaler Kapazitäten: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Jeder Fluss in einer Kante muss kleiner oder gleich der Kapazität dieser Kante sein</a:t>
            </a:r>
          </a:p>
        </p:txBody>
      </p:sp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157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Inhaltsplatzhalter 2"/>
          <p:cNvSpPr>
            <a:spLocks noGrp="1"/>
          </p:cNvSpPr>
          <p:nvPr>
            <p:ph idx="1"/>
          </p:nvPr>
        </p:nvSpPr>
        <p:spPr>
          <a:xfrm>
            <a:off x="179512" y="1219216"/>
            <a:ext cx="8686800" cy="41735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dirty="0"/>
              <a:t>Restkapazität einer Kante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Unbenutzte Kapazität jeder Kante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Zu Beginn ist der Fluss 0 und damit ist </a:t>
            </a:r>
            <a:br>
              <a:rPr lang="de-DE" sz="2000" dirty="0"/>
            </a:br>
            <a:r>
              <a:rPr lang="de-DE" sz="2000" dirty="0"/>
              <a:t>die Restkapazität genau so groß wie </a:t>
            </a:r>
            <a:br>
              <a:rPr lang="de-DE" sz="2000" dirty="0"/>
            </a:br>
            <a:r>
              <a:rPr lang="de-DE" sz="2000" dirty="0"/>
              <a:t>die Kapazität</a:t>
            </a:r>
          </a:p>
          <a:p>
            <a:pPr lvl="1">
              <a:spcBef>
                <a:spcPts val="0"/>
              </a:spcBef>
            </a:pPr>
            <a:r>
              <a:rPr lang="de-DE" sz="2000" dirty="0">
                <a:solidFill>
                  <a:srgbClr val="C00000"/>
                </a:solidFill>
              </a:rPr>
              <a:t>Existiert ein Fluss, so kann der Fluss </a:t>
            </a:r>
            <a:br>
              <a:rPr lang="de-DE" sz="2000" dirty="0">
                <a:solidFill>
                  <a:srgbClr val="C00000"/>
                </a:solidFill>
              </a:rPr>
            </a:br>
            <a:r>
              <a:rPr lang="de-DE" sz="2000" dirty="0">
                <a:solidFill>
                  <a:srgbClr val="C00000"/>
                </a:solidFill>
              </a:rPr>
              <a:t>auch wieder reduziert werden, dies ist </a:t>
            </a:r>
            <a:br>
              <a:rPr lang="de-DE" sz="2000" dirty="0">
                <a:solidFill>
                  <a:srgbClr val="C00000"/>
                </a:solidFill>
              </a:rPr>
            </a:br>
            <a:r>
              <a:rPr lang="de-DE" sz="2000" dirty="0">
                <a:solidFill>
                  <a:srgbClr val="C00000"/>
                </a:solidFill>
              </a:rPr>
              <a:t>wie eine Restkapazität in die </a:t>
            </a:r>
            <a:br>
              <a:rPr lang="de-DE" sz="2000" dirty="0">
                <a:solidFill>
                  <a:srgbClr val="C00000"/>
                </a:solidFill>
              </a:rPr>
            </a:br>
            <a:r>
              <a:rPr lang="de-DE" sz="2000" dirty="0">
                <a:solidFill>
                  <a:srgbClr val="C00000"/>
                </a:solidFill>
              </a:rPr>
              <a:t>entgegengesetzte Richtung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Restkapazität eines Pfades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Minimale Restkapazität aller Kanten </a:t>
            </a:r>
            <a:br>
              <a:rPr lang="de-DE" sz="2000" dirty="0"/>
            </a:br>
            <a:r>
              <a:rPr lang="de-DE" sz="2000" dirty="0"/>
              <a:t>entlang des Pfades</a:t>
            </a:r>
          </a:p>
          <a:p>
            <a:pPr>
              <a:spcBef>
                <a:spcPts val="0"/>
              </a:spcBef>
            </a:pPr>
            <a:r>
              <a:rPr lang="de-DE" sz="2400" dirty="0"/>
              <a:t>Flusserhöhender Pfad</a:t>
            </a:r>
          </a:p>
          <a:p>
            <a:pPr lvl="1">
              <a:spcBef>
                <a:spcPts val="0"/>
              </a:spcBef>
            </a:pPr>
            <a:r>
              <a:rPr lang="de-DE" sz="2000" dirty="0"/>
              <a:t>Pfad von der Quelle zur Senke mit Restkapazität größer als 0</a:t>
            </a:r>
          </a:p>
          <a:p>
            <a:pPr lvl="1">
              <a:spcBef>
                <a:spcPts val="0"/>
              </a:spcBef>
            </a:pPr>
            <a:r>
              <a:rPr lang="de-DE" sz="2000" dirty="0">
                <a:solidFill>
                  <a:srgbClr val="C00000"/>
                </a:solidFill>
              </a:rPr>
              <a:t>Kann auch „Restkapazitäten in die entgegengesetzte Richtung“ beinhalten</a:t>
            </a:r>
          </a:p>
        </p:txBody>
      </p:sp>
      <p:sp>
        <p:nvSpPr>
          <p:cNvPr id="72" name="Textfeld 71"/>
          <p:cNvSpPr txBox="1"/>
          <p:nvPr/>
        </p:nvSpPr>
        <p:spPr>
          <a:xfrm rot="3734638">
            <a:off x="5586661" y="3095991"/>
            <a:ext cx="634019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 11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6686615" y="1543775"/>
            <a:ext cx="590520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R‘:12</a:t>
            </a:r>
          </a:p>
        </p:txBody>
      </p:sp>
      <p:sp>
        <p:nvSpPr>
          <p:cNvPr id="87" name="Textfeld 86"/>
          <p:cNvSpPr txBox="1"/>
          <p:nvPr/>
        </p:nvSpPr>
        <p:spPr>
          <a:xfrm rot="3596847">
            <a:off x="7757799" y="2096003"/>
            <a:ext cx="634019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 19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6716311" y="3510300"/>
            <a:ext cx="634019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 11</a:t>
            </a:r>
          </a:p>
        </p:txBody>
      </p:sp>
      <p:sp>
        <p:nvSpPr>
          <p:cNvPr id="105" name="Textfeld 104"/>
          <p:cNvSpPr txBox="1"/>
          <p:nvPr/>
        </p:nvSpPr>
        <p:spPr>
          <a:xfrm rot="18901769">
            <a:off x="7843626" y="2836101"/>
            <a:ext cx="543739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 4</a:t>
            </a:r>
          </a:p>
        </p:txBody>
      </p:sp>
      <p:sp>
        <p:nvSpPr>
          <p:cNvPr id="74" name="Textfeld 73"/>
          <p:cNvSpPr txBox="1"/>
          <p:nvPr/>
        </p:nvSpPr>
        <p:spPr>
          <a:xfrm rot="18280189">
            <a:off x="5583319" y="1984434"/>
            <a:ext cx="723275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   R‘:12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Netzwerkfluss</a:t>
            </a:r>
          </a:p>
        </p:txBody>
      </p:sp>
      <p:sp>
        <p:nvSpPr>
          <p:cNvPr id="32" name="TextBox 47"/>
          <p:cNvSpPr txBox="1">
            <a:spLocks noChangeArrowheads="1"/>
          </p:cNvSpPr>
          <p:nvPr/>
        </p:nvSpPr>
        <p:spPr bwMode="auto">
          <a:xfrm>
            <a:off x="5345086" y="4221088"/>
            <a:ext cx="333137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srgbClr val="7030A0"/>
                </a:solidFill>
                <a:latin typeface="+mn-lt"/>
              </a:rPr>
              <a:t>Fluss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/ </a:t>
            </a:r>
            <a:r>
              <a:rPr lang="de-DE" altLang="de-DE" sz="1800" dirty="0">
                <a:solidFill>
                  <a:schemeClr val="accent2"/>
                </a:solidFill>
                <a:latin typeface="+mn-lt"/>
              </a:rPr>
              <a:t>Kapazität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im Graph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srgbClr val="00B050"/>
                </a:solidFill>
                <a:latin typeface="+mn-lt"/>
              </a:rPr>
              <a:t>Restkapazität R: </a:t>
            </a:r>
            <a:r>
              <a:rPr lang="de-DE" altLang="de-DE" sz="1800" dirty="0">
                <a:solidFill>
                  <a:schemeClr val="accent2"/>
                </a:solidFill>
                <a:latin typeface="+mn-lt"/>
              </a:rPr>
              <a:t>Kapazität</a:t>
            </a:r>
            <a:r>
              <a:rPr lang="de-DE" altLang="de-DE" sz="1800" dirty="0">
                <a:solidFill>
                  <a:prstClr val="black"/>
                </a:solidFill>
                <a:latin typeface="+mn-lt"/>
              </a:rPr>
              <a:t> – </a:t>
            </a:r>
            <a:r>
              <a:rPr lang="de-DE" altLang="de-DE" sz="1800" dirty="0">
                <a:solidFill>
                  <a:srgbClr val="7030A0"/>
                </a:solidFill>
                <a:latin typeface="+mn-lt"/>
              </a:rPr>
              <a:t>Fluss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solidFill>
                  <a:srgbClr val="C00000"/>
                </a:solidFill>
                <a:latin typeface="+mn-lt"/>
              </a:rPr>
              <a:t>Restkapazität R‘ in die entgegen-</a:t>
            </a:r>
            <a:br>
              <a:rPr lang="de-DE" altLang="de-DE" sz="1800" dirty="0">
                <a:solidFill>
                  <a:srgbClr val="C00000"/>
                </a:solidFill>
                <a:latin typeface="+mn-lt"/>
              </a:rPr>
            </a:br>
            <a:r>
              <a:rPr lang="de-DE" altLang="de-DE" sz="1800" dirty="0">
                <a:solidFill>
                  <a:srgbClr val="C00000"/>
                </a:solidFill>
                <a:latin typeface="+mn-lt"/>
              </a:rPr>
              <a:t>gesetzte Richtung:</a:t>
            </a:r>
            <a:r>
              <a:rPr lang="de-DE" altLang="de-DE" sz="1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de-DE" altLang="de-DE" sz="1800" dirty="0">
                <a:solidFill>
                  <a:srgbClr val="7030A0"/>
                </a:solidFill>
                <a:latin typeface="+mn-lt"/>
              </a:rPr>
              <a:t>Fluss</a:t>
            </a:r>
            <a:endParaRPr lang="de-DE" altLang="de-DE" sz="18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4" name="Oval 59"/>
          <p:cNvSpPr/>
          <p:nvPr/>
        </p:nvSpPr>
        <p:spPr>
          <a:xfrm>
            <a:off x="6106711" y="13764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a</a:t>
            </a:r>
          </a:p>
        </p:txBody>
      </p:sp>
      <p:sp>
        <p:nvSpPr>
          <p:cNvPr id="35" name="Oval 60"/>
          <p:cNvSpPr/>
          <p:nvPr/>
        </p:nvSpPr>
        <p:spPr>
          <a:xfrm>
            <a:off x="5420911" y="24432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s</a:t>
            </a:r>
          </a:p>
        </p:txBody>
      </p:sp>
      <p:sp>
        <p:nvSpPr>
          <p:cNvPr id="36" name="Oval 61"/>
          <p:cNvSpPr/>
          <p:nvPr/>
        </p:nvSpPr>
        <p:spPr>
          <a:xfrm>
            <a:off x="6106711" y="34338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c</a:t>
            </a:r>
          </a:p>
        </p:txBody>
      </p:sp>
      <p:sp>
        <p:nvSpPr>
          <p:cNvPr id="37" name="Oval 62"/>
          <p:cNvSpPr/>
          <p:nvPr/>
        </p:nvSpPr>
        <p:spPr>
          <a:xfrm>
            <a:off x="7554511" y="13764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b</a:t>
            </a:r>
          </a:p>
        </p:txBody>
      </p:sp>
      <p:sp>
        <p:nvSpPr>
          <p:cNvPr id="38" name="Oval 63"/>
          <p:cNvSpPr/>
          <p:nvPr/>
        </p:nvSpPr>
        <p:spPr>
          <a:xfrm>
            <a:off x="7554511" y="34338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d</a:t>
            </a:r>
          </a:p>
        </p:txBody>
      </p:sp>
      <p:sp>
        <p:nvSpPr>
          <p:cNvPr id="39" name="Oval 64"/>
          <p:cNvSpPr/>
          <p:nvPr/>
        </p:nvSpPr>
        <p:spPr>
          <a:xfrm>
            <a:off x="8316511" y="2443227"/>
            <a:ext cx="457200" cy="457200"/>
          </a:xfrm>
          <a:prstGeom prst="ellipse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4274"/>
                </a:solidFill>
                <a:effectLst/>
                <a:uLnTx/>
                <a:uFillTx/>
                <a:latin typeface="+mn-lt"/>
              </a:rPr>
              <a:t>t</a:t>
            </a:r>
          </a:p>
        </p:txBody>
      </p:sp>
      <p:cxnSp>
        <p:nvCxnSpPr>
          <p:cNvPr id="40" name="Straight Arrow Connector 65"/>
          <p:cNvCxnSpPr>
            <a:stCxn id="34" idx="7"/>
            <a:endCxn id="37" idx="1"/>
          </p:cNvCxnSpPr>
          <p:nvPr/>
        </p:nvCxnSpPr>
        <p:spPr>
          <a:xfrm>
            <a:off x="6496956" y="1443382"/>
            <a:ext cx="1124510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1" name="Straight Arrow Connector 66"/>
          <p:cNvCxnSpPr>
            <a:stCxn id="35" idx="1"/>
            <a:endCxn id="34" idx="1"/>
          </p:cNvCxnSpPr>
          <p:nvPr/>
        </p:nvCxnSpPr>
        <p:spPr>
          <a:xfrm flipV="1">
            <a:off x="5487866" y="1443382"/>
            <a:ext cx="685800" cy="10668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2" name="Straight Arrow Connector 67"/>
          <p:cNvCxnSpPr>
            <a:stCxn id="35" idx="3"/>
            <a:endCxn id="36" idx="3"/>
          </p:cNvCxnSpPr>
          <p:nvPr/>
        </p:nvCxnSpPr>
        <p:spPr>
          <a:xfrm>
            <a:off x="5487866" y="2833472"/>
            <a:ext cx="685800" cy="990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68"/>
          <p:cNvCxnSpPr>
            <a:stCxn id="36" idx="5"/>
            <a:endCxn id="38" idx="3"/>
          </p:cNvCxnSpPr>
          <p:nvPr/>
        </p:nvCxnSpPr>
        <p:spPr>
          <a:xfrm>
            <a:off x="6496956" y="3824072"/>
            <a:ext cx="1124510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69"/>
          <p:cNvCxnSpPr>
            <a:stCxn id="38" idx="7"/>
            <a:endCxn id="39" idx="4"/>
          </p:cNvCxnSpPr>
          <p:nvPr/>
        </p:nvCxnSpPr>
        <p:spPr>
          <a:xfrm rot="5400000" flipH="1" flipV="1">
            <a:off x="7945036" y="2900427"/>
            <a:ext cx="600075" cy="60007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5" name="Straight Arrow Connector 70"/>
          <p:cNvCxnSpPr>
            <a:stCxn id="37" idx="6"/>
            <a:endCxn id="39" idx="0"/>
          </p:cNvCxnSpPr>
          <p:nvPr/>
        </p:nvCxnSpPr>
        <p:spPr>
          <a:xfrm>
            <a:off x="8011711" y="1605027"/>
            <a:ext cx="533400" cy="8382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6" name="Straight Arrow Connector 71"/>
          <p:cNvCxnSpPr/>
          <p:nvPr/>
        </p:nvCxnSpPr>
        <p:spPr>
          <a:xfrm rot="5400000" flipH="1" flipV="1">
            <a:off x="5610618" y="2632933"/>
            <a:ext cx="1600200" cy="158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</p:cxnSp>
      <p:cxnSp>
        <p:nvCxnSpPr>
          <p:cNvPr id="47" name="Straight Arrow Connector 72"/>
          <p:cNvCxnSpPr>
            <a:stCxn id="38" idx="1"/>
            <a:endCxn id="37" idx="3"/>
          </p:cNvCxnSpPr>
          <p:nvPr/>
        </p:nvCxnSpPr>
        <p:spPr>
          <a:xfrm flipV="1">
            <a:off x="7621466" y="1766672"/>
            <a:ext cx="0" cy="173411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8" name="Straight Arrow Connector 73"/>
          <p:cNvCxnSpPr>
            <a:stCxn id="37" idx="3"/>
            <a:endCxn id="36" idx="7"/>
          </p:cNvCxnSpPr>
          <p:nvPr/>
        </p:nvCxnSpPr>
        <p:spPr>
          <a:xfrm rot="5400000">
            <a:off x="6192436" y="2071752"/>
            <a:ext cx="1733550" cy="112395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9" name="Straight Arrow Connector 74"/>
          <p:cNvCxnSpPr/>
          <p:nvPr/>
        </p:nvCxnSpPr>
        <p:spPr>
          <a:xfrm rot="5400000" flipH="1" flipV="1">
            <a:off x="5459805" y="2632933"/>
            <a:ext cx="1600200" cy="15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51" name="TextBox 20"/>
          <p:cNvSpPr txBox="1">
            <a:spLocks noChangeArrowheads="1"/>
          </p:cNvSpPr>
          <p:nvPr/>
        </p:nvSpPr>
        <p:spPr bwMode="auto">
          <a:xfrm>
            <a:off x="6716311" y="1155939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12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12</a:t>
            </a:r>
          </a:p>
        </p:txBody>
      </p:sp>
      <p:sp>
        <p:nvSpPr>
          <p:cNvPr id="52" name="TextBox 21"/>
          <p:cNvSpPr txBox="1">
            <a:spLocks noChangeArrowheads="1"/>
          </p:cNvSpPr>
          <p:nvPr/>
        </p:nvSpPr>
        <p:spPr bwMode="auto">
          <a:xfrm>
            <a:off x="5245566" y="1696531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12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16</a:t>
            </a:r>
          </a:p>
        </p:txBody>
      </p:sp>
      <p:sp>
        <p:nvSpPr>
          <p:cNvPr id="53" name="TextBox 22"/>
          <p:cNvSpPr txBox="1">
            <a:spLocks noChangeArrowheads="1"/>
          </p:cNvSpPr>
          <p:nvPr/>
        </p:nvSpPr>
        <p:spPr bwMode="auto">
          <a:xfrm>
            <a:off x="6868711" y="2027302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9</a:t>
            </a:r>
          </a:p>
        </p:txBody>
      </p:sp>
      <p:sp>
        <p:nvSpPr>
          <p:cNvPr id="54" name="TextBox 23"/>
          <p:cNvSpPr txBox="1">
            <a:spLocks noChangeArrowheads="1"/>
          </p:cNvSpPr>
          <p:nvPr/>
        </p:nvSpPr>
        <p:spPr bwMode="auto">
          <a:xfrm>
            <a:off x="5830486" y="2332102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55" name="TextBox 24"/>
          <p:cNvSpPr txBox="1">
            <a:spLocks noChangeArrowheads="1"/>
          </p:cNvSpPr>
          <p:nvPr/>
        </p:nvSpPr>
        <p:spPr bwMode="auto">
          <a:xfrm>
            <a:off x="6335311" y="2367027"/>
            <a:ext cx="5708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0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10</a:t>
            </a:r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6792511" y="3777997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11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14</a:t>
            </a:r>
          </a:p>
        </p:txBody>
      </p:sp>
      <p:sp>
        <p:nvSpPr>
          <p:cNvPr id="57" name="TextBox 33"/>
          <p:cNvSpPr txBox="1">
            <a:spLocks noChangeArrowheads="1"/>
          </p:cNvSpPr>
          <p:nvPr/>
        </p:nvSpPr>
        <p:spPr bwMode="auto">
          <a:xfrm>
            <a:off x="8103786" y="3165539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4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4</a:t>
            </a:r>
          </a:p>
        </p:txBody>
      </p:sp>
      <p:sp>
        <p:nvSpPr>
          <p:cNvPr id="58" name="TextBox 41"/>
          <p:cNvSpPr txBox="1">
            <a:spLocks noChangeArrowheads="1"/>
          </p:cNvSpPr>
          <p:nvPr/>
        </p:nvSpPr>
        <p:spPr bwMode="auto">
          <a:xfrm>
            <a:off x="7245395" y="2479739"/>
            <a:ext cx="480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7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7</a:t>
            </a:r>
          </a:p>
        </p:txBody>
      </p:sp>
      <p:sp>
        <p:nvSpPr>
          <p:cNvPr id="59" name="TextBox 42"/>
          <p:cNvSpPr txBox="1">
            <a:spLocks noChangeArrowheads="1"/>
          </p:cNvSpPr>
          <p:nvPr/>
        </p:nvSpPr>
        <p:spPr bwMode="auto">
          <a:xfrm>
            <a:off x="8125886" y="1603747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19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20</a:t>
            </a:r>
          </a:p>
        </p:txBody>
      </p:sp>
      <p:sp>
        <p:nvSpPr>
          <p:cNvPr id="60" name="TextBox 44"/>
          <p:cNvSpPr txBox="1">
            <a:spLocks noChangeArrowheads="1"/>
          </p:cNvSpPr>
          <p:nvPr/>
        </p:nvSpPr>
        <p:spPr bwMode="auto">
          <a:xfrm>
            <a:off x="5222399" y="3263101"/>
            <a:ext cx="6760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sz="1600" dirty="0">
                <a:solidFill>
                  <a:srgbClr val="7030A0"/>
                </a:solidFill>
                <a:latin typeface="+mn-lt"/>
              </a:rPr>
              <a:t>11</a:t>
            </a:r>
            <a:r>
              <a:rPr lang="en-US" altLang="de-DE" sz="1600" dirty="0">
                <a:solidFill>
                  <a:prstClr val="black"/>
                </a:solidFill>
                <a:latin typeface="+mn-lt"/>
              </a:rPr>
              <a:t>/</a:t>
            </a:r>
            <a:r>
              <a:rPr lang="en-US" altLang="de-DE" sz="1600" dirty="0">
                <a:solidFill>
                  <a:schemeClr val="accent2"/>
                </a:solidFill>
                <a:latin typeface="+mn-lt"/>
              </a:rPr>
              <a:t>13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16366" y="1916832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4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5286231" y="3501008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2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6856343" y="3933056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3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8061256" y="3334608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0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7166615" y="2648808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0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8233806" y="1772816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1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781731" y="980728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0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349931" y="25574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10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826181" y="1822930"/>
            <a:ext cx="486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9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798463" y="2539308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latin typeface="+mn-lt"/>
              </a:rPr>
              <a:t>R: 4</a:t>
            </a:r>
          </a:p>
        </p:txBody>
      </p:sp>
      <p:cxnSp>
        <p:nvCxnSpPr>
          <p:cNvPr id="71" name="Straight Arrow Connector 67"/>
          <p:cNvCxnSpPr>
            <a:stCxn id="36" idx="1"/>
            <a:endCxn id="35" idx="5"/>
          </p:cNvCxnSpPr>
          <p:nvPr/>
        </p:nvCxnSpPr>
        <p:spPr>
          <a:xfrm flipH="1" flipV="1">
            <a:off x="5811156" y="2833472"/>
            <a:ext cx="362510" cy="66731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3" name="Straight Arrow Connector 67"/>
          <p:cNvCxnSpPr/>
          <p:nvPr/>
        </p:nvCxnSpPr>
        <p:spPr>
          <a:xfrm flipH="1">
            <a:off x="5797288" y="1822930"/>
            <a:ext cx="463411" cy="67824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5" name="Straight Arrow Connector 67"/>
          <p:cNvCxnSpPr>
            <a:stCxn id="37" idx="3"/>
            <a:endCxn id="34" idx="5"/>
          </p:cNvCxnSpPr>
          <p:nvPr/>
        </p:nvCxnSpPr>
        <p:spPr>
          <a:xfrm flipH="1">
            <a:off x="6496956" y="1766672"/>
            <a:ext cx="1124510" cy="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2" name="Straight Arrow Connector 67"/>
          <p:cNvCxnSpPr>
            <a:stCxn id="39" idx="1"/>
          </p:cNvCxnSpPr>
          <p:nvPr/>
        </p:nvCxnSpPr>
        <p:spPr>
          <a:xfrm flipH="1" flipV="1">
            <a:off x="7945036" y="1766672"/>
            <a:ext cx="438430" cy="74351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90" name="Straight Arrow Connector 67"/>
          <p:cNvCxnSpPr>
            <a:stCxn id="38" idx="1"/>
            <a:endCxn id="36" idx="7"/>
          </p:cNvCxnSpPr>
          <p:nvPr/>
        </p:nvCxnSpPr>
        <p:spPr>
          <a:xfrm flipH="1">
            <a:off x="6496956" y="3500782"/>
            <a:ext cx="1124510" cy="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00" name="Straight Arrow Connector 67"/>
          <p:cNvCxnSpPr>
            <a:stCxn id="39" idx="3"/>
          </p:cNvCxnSpPr>
          <p:nvPr/>
        </p:nvCxnSpPr>
        <p:spPr>
          <a:xfrm flipH="1">
            <a:off x="7784700" y="2833472"/>
            <a:ext cx="598766" cy="600355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14" name="Textfeld 113"/>
          <p:cNvSpPr txBox="1"/>
          <p:nvPr/>
        </p:nvSpPr>
        <p:spPr>
          <a:xfrm rot="5400000">
            <a:off x="7610082" y="2424273"/>
            <a:ext cx="530915" cy="315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 7</a:t>
            </a:r>
          </a:p>
        </p:txBody>
      </p:sp>
      <p:cxnSp>
        <p:nvCxnSpPr>
          <p:cNvPr id="115" name="Straight Arrow Connector 67"/>
          <p:cNvCxnSpPr>
            <a:stCxn id="37" idx="4"/>
          </p:cNvCxnSpPr>
          <p:nvPr/>
        </p:nvCxnSpPr>
        <p:spPr>
          <a:xfrm>
            <a:off x="7783111" y="1833627"/>
            <a:ext cx="5430" cy="1598543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7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77" name="Straight Arrow Connector 67">
            <a:extLst>
              <a:ext uri="{FF2B5EF4-FFF2-40B4-BE49-F238E27FC236}">
                <a16:creationId xmlns:a16="http://schemas.microsoft.com/office/drawing/2014/main" id="{C472A6B7-D600-9F4C-9C11-3DA3E551A0E8}"/>
              </a:ext>
            </a:extLst>
          </p:cNvPr>
          <p:cNvCxnSpPr/>
          <p:nvPr/>
        </p:nvCxnSpPr>
        <p:spPr>
          <a:xfrm>
            <a:off x="6318448" y="1822930"/>
            <a:ext cx="5430" cy="1598543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79" name="Straight Arrow Connector 67">
            <a:extLst>
              <a:ext uri="{FF2B5EF4-FFF2-40B4-BE49-F238E27FC236}">
                <a16:creationId xmlns:a16="http://schemas.microsoft.com/office/drawing/2014/main" id="{BF618380-BED9-2F43-B02A-7AC887FB9CF6}"/>
              </a:ext>
            </a:extLst>
          </p:cNvPr>
          <p:cNvCxnSpPr>
            <a:cxnSpLocks/>
          </p:cNvCxnSpPr>
          <p:nvPr/>
        </p:nvCxnSpPr>
        <p:spPr>
          <a:xfrm flipV="1">
            <a:off x="6474855" y="1830355"/>
            <a:ext cx="5430" cy="1598543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67">
            <a:extLst>
              <a:ext uri="{FF2B5EF4-FFF2-40B4-BE49-F238E27FC236}">
                <a16:creationId xmlns:a16="http://schemas.microsoft.com/office/drawing/2014/main" id="{C177AD2F-D75C-774F-86BA-5C5C208230D9}"/>
              </a:ext>
            </a:extLst>
          </p:cNvPr>
          <p:cNvCxnSpPr>
            <a:cxnSpLocks/>
          </p:cNvCxnSpPr>
          <p:nvPr/>
        </p:nvCxnSpPr>
        <p:spPr>
          <a:xfrm flipV="1">
            <a:off x="6589644" y="1830355"/>
            <a:ext cx="1063258" cy="1620943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81" name="Textfeld 77">
            <a:extLst>
              <a:ext uri="{FF2B5EF4-FFF2-40B4-BE49-F238E27FC236}">
                <a16:creationId xmlns:a16="http://schemas.microsoft.com/office/drawing/2014/main" id="{E87F0AC6-8B4F-8749-A36F-254725DF3F8E}"/>
              </a:ext>
            </a:extLst>
          </p:cNvPr>
          <p:cNvSpPr txBox="1"/>
          <p:nvPr/>
        </p:nvSpPr>
        <p:spPr>
          <a:xfrm>
            <a:off x="6799256" y="2970799"/>
            <a:ext cx="506870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R‘:0</a:t>
            </a:r>
          </a:p>
        </p:txBody>
      </p:sp>
      <p:sp>
        <p:nvSpPr>
          <p:cNvPr id="83" name="Textfeld 77">
            <a:extLst>
              <a:ext uri="{FF2B5EF4-FFF2-40B4-BE49-F238E27FC236}">
                <a16:creationId xmlns:a16="http://schemas.microsoft.com/office/drawing/2014/main" id="{3203D8C5-483A-BC44-80B0-2164F3F6D5F7}"/>
              </a:ext>
            </a:extLst>
          </p:cNvPr>
          <p:cNvSpPr txBox="1"/>
          <p:nvPr/>
        </p:nvSpPr>
        <p:spPr>
          <a:xfrm>
            <a:off x="6442417" y="1956038"/>
            <a:ext cx="506870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R‘:0</a:t>
            </a:r>
          </a:p>
        </p:txBody>
      </p:sp>
      <p:sp>
        <p:nvSpPr>
          <p:cNvPr id="84" name="Textfeld 77">
            <a:extLst>
              <a:ext uri="{FF2B5EF4-FFF2-40B4-BE49-F238E27FC236}">
                <a16:creationId xmlns:a16="http://schemas.microsoft.com/office/drawing/2014/main" id="{1530BEDE-271E-674A-83CC-262FC549FD0A}"/>
              </a:ext>
            </a:extLst>
          </p:cNvPr>
          <p:cNvSpPr txBox="1"/>
          <p:nvPr/>
        </p:nvSpPr>
        <p:spPr>
          <a:xfrm>
            <a:off x="5896008" y="2836984"/>
            <a:ext cx="506870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dirty="0">
                <a:solidFill>
                  <a:srgbClr val="C00000"/>
                </a:solidFill>
                <a:latin typeface="+mn-lt"/>
              </a:rPr>
              <a:t>R‘:0</a:t>
            </a:r>
          </a:p>
        </p:txBody>
      </p:sp>
    </p:spTree>
    <p:extLst>
      <p:ext uri="{BB962C8B-B14F-4D97-AF65-F5344CB8AC3E}">
        <p14:creationId xmlns:p14="http://schemas.microsoft.com/office/powerpoint/2010/main" val="198905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8" grpId="0"/>
      <p:bldP spid="87" grpId="0"/>
      <p:bldP spid="93" grpId="0"/>
      <p:bldP spid="105" grpId="0"/>
      <p:bldP spid="74" grpId="0"/>
      <p:bldP spid="114" grpId="0"/>
      <p:bldP spid="81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8892</TotalTime>
  <Words>3314</Words>
  <Application>Microsoft Macintosh PowerPoint</Application>
  <PresentationFormat>On-screen Show (4:3)</PresentationFormat>
  <Paragraphs>729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 Math</vt:lpstr>
      <vt:lpstr>cmsy10</vt:lpstr>
      <vt:lpstr>Gill Sans MT</vt:lpstr>
      <vt:lpstr>Myriad Pro</vt:lpstr>
      <vt:lpstr>Symbol</vt:lpstr>
      <vt:lpstr>7_Standarddesign</vt:lpstr>
      <vt:lpstr>Algorithmen und Datenstrukturen</vt:lpstr>
      <vt:lpstr>Danksagung</vt:lpstr>
      <vt:lpstr>Betrachtete Arten von Netzwerken</vt:lpstr>
      <vt:lpstr>Netzwerke</vt:lpstr>
      <vt:lpstr>Problem des maximalen Flusses in Netzwerken</vt:lpstr>
      <vt:lpstr>Problem des maximalen Flusses in Netzwerken</vt:lpstr>
      <vt:lpstr>Netzwerkfluss</vt:lpstr>
      <vt:lpstr>Netzwerkfluss</vt:lpstr>
      <vt:lpstr>Netzwerkfluss</vt:lpstr>
      <vt:lpstr>Beispiel für flusserhöhende Pfade</vt:lpstr>
      <vt:lpstr>Ford-Fulkerson-Algorithmus (Skizze)</vt:lpstr>
      <vt:lpstr>Ford-Fulkerson Algo – Beispieldurchlauf</vt:lpstr>
      <vt:lpstr>Ford-Fulkerson Algo – Beispieldurchlauf</vt:lpstr>
      <vt:lpstr>Ford-Fulkerson-Algorithmus mit DFS</vt:lpstr>
      <vt:lpstr>Tiefensuche – Schema: FF-DFS</vt:lpstr>
      <vt:lpstr>Weitere Code-Muster und Prozeduren</vt:lpstr>
      <vt:lpstr>Ford-Fulkerson Algo – Beispieldurchlauf</vt:lpstr>
      <vt:lpstr>Ford-Fulkerson Algo – Beispieldurchlauf</vt:lpstr>
      <vt:lpstr>Ford-Fulkerson Algo – Beispieldurchlauf</vt:lpstr>
      <vt:lpstr>Analyse des Algorithmus von Ford/Fulkerson</vt:lpstr>
      <vt:lpstr>Max Flow/Min Cut-Theorem</vt:lpstr>
      <vt:lpstr>Ford-Fulkerson Algorithmus – Analyse</vt:lpstr>
      <vt:lpstr>Schlechte Abfolge von zunehmenden Pfaden</vt:lpstr>
      <vt:lpstr>Ford-Fulkerson Algorithmus – Analyse</vt:lpstr>
      <vt:lpstr>Edmonds-Karp Algorithmus</vt:lpstr>
      <vt:lpstr>Anwendung: Maximale bipartite Matchings</vt:lpstr>
      <vt:lpstr>Bipartites Matching</vt:lpstr>
      <vt:lpstr>Mehrere Quellen und mehreren Senken</vt:lpstr>
      <vt:lpstr>Lösung des maximalen Bipartiten Matchings</vt:lpstr>
      <vt:lpstr>Maximaler Fluss ⇔  Maximales bipartites Matching</vt:lpstr>
      <vt:lpstr>Praktische Fragestellung</vt:lpstr>
      <vt:lpstr>Übersicht über Max-Flow-Algorithmen          (n=|V|, e=|E|, U=max{c(e) für alle e∈E})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2240</cp:revision>
  <cp:lastPrinted>2017-06-22T09:38:33Z</cp:lastPrinted>
  <dcterms:created xsi:type="dcterms:W3CDTF">2010-04-27T12:26:40Z</dcterms:created>
  <dcterms:modified xsi:type="dcterms:W3CDTF">2020-05-02T17:50:56Z</dcterms:modified>
</cp:coreProperties>
</file>