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73" r:id="rId2"/>
    <p:sldId id="567" r:id="rId3"/>
    <p:sldId id="569" r:id="rId4"/>
    <p:sldId id="568" r:id="rId5"/>
    <p:sldId id="557" r:id="rId6"/>
    <p:sldId id="570" r:id="rId7"/>
    <p:sldId id="571" r:id="rId8"/>
    <p:sldId id="572" r:id="rId9"/>
    <p:sldId id="574" r:id="rId10"/>
    <p:sldId id="575" r:id="rId11"/>
    <p:sldId id="561" r:id="rId12"/>
    <p:sldId id="564" r:id="rId13"/>
    <p:sldId id="498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409FF"/>
    <a:srgbClr val="333398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01.05.20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01.05.20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Algorithmus Euler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err="1"/>
              <a:t>function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Euler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 (V, E) </a:t>
            </a:r>
            <a:r>
              <a:rPr lang="de-DE" sz="2000" dirty="0"/>
              <a:t>)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>
                <a:solidFill>
                  <a:srgbClr val="3C8C93"/>
                </a:solidFill>
              </a:rPr>
              <a:t>d=&lt;0, ... 0&gt; Array [1..length(V)] of IN  </a:t>
            </a:r>
            <a:r>
              <a:rPr lang="de-DE" sz="2000" dirty="0">
                <a:solidFill>
                  <a:srgbClr val="FF0000"/>
                </a:solidFill>
              </a:rPr>
              <a:t> // Grad (</a:t>
            </a:r>
            <a:r>
              <a:rPr lang="de-DE" sz="2000" dirty="0" err="1">
                <a:solidFill>
                  <a:srgbClr val="FF0000"/>
                </a:solidFill>
              </a:rPr>
              <a:t>degree</a:t>
            </a:r>
            <a:r>
              <a:rPr lang="de-DE" sz="2000" dirty="0">
                <a:solidFill>
                  <a:srgbClr val="FF0000"/>
                </a:solidFill>
              </a:rPr>
              <a:t>) für alle Knoten in V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u</a:t>
            </a:r>
            <a:r>
              <a:rPr lang="de-DE" sz="2000" dirty="0">
                <a:solidFill>
                  <a:srgbClr val="3C8C93"/>
                </a:solidFill>
              </a:rPr>
              <a:t>, v) ∈ E</a:t>
            </a:r>
            <a:r>
              <a:rPr lang="de-DE" sz="2000" dirty="0"/>
              <a:t> do</a:t>
            </a:r>
          </a:p>
          <a:p>
            <a:pPr marL="0" indent="0">
              <a:buNone/>
            </a:pPr>
            <a:r>
              <a:rPr lang="de-DE" sz="2000" dirty="0"/>
              <a:t>           </a:t>
            </a:r>
            <a:r>
              <a:rPr lang="de-DE" sz="2000" dirty="0">
                <a:solidFill>
                  <a:srgbClr val="3C8C93"/>
                </a:solidFill>
              </a:rPr>
              <a:t>d[</a:t>
            </a:r>
            <a:r>
              <a:rPr lang="de-DE" sz="2000" dirty="0" err="1">
                <a:solidFill>
                  <a:srgbClr val="3C8C93"/>
                </a:solidFill>
              </a:rPr>
              <a:t>u</a:t>
            </a:r>
            <a:r>
              <a:rPr lang="de-DE" sz="2000" dirty="0">
                <a:solidFill>
                  <a:srgbClr val="3C8C93"/>
                </a:solidFill>
              </a:rPr>
              <a:t>] := d[</a:t>
            </a:r>
            <a:r>
              <a:rPr lang="de-DE" sz="2000" dirty="0" err="1">
                <a:solidFill>
                  <a:srgbClr val="3C8C93"/>
                </a:solidFill>
              </a:rPr>
              <a:t>u</a:t>
            </a:r>
            <a:r>
              <a:rPr lang="de-DE" sz="2000" dirty="0">
                <a:solidFill>
                  <a:srgbClr val="3C8C93"/>
                </a:solidFill>
              </a:rPr>
              <a:t>]+1 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3C8C93"/>
                </a:solidFill>
              </a:rPr>
              <a:t>           d[v] := d[v]+1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3C8C93"/>
                </a:solidFill>
              </a:rPr>
              <a:t>     U := 0; i := 1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while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i ≤ </a:t>
            </a: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(V) </a:t>
            </a:r>
            <a:r>
              <a:rPr lang="de-DE" sz="2000" dirty="0"/>
              <a:t>do</a:t>
            </a:r>
          </a:p>
          <a:p>
            <a:pPr marL="0" indent="0">
              <a:buNone/>
            </a:pPr>
            <a:r>
              <a:rPr lang="de-DE" sz="2000" dirty="0"/>
              <a:t>      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odd</a:t>
            </a:r>
            <a:r>
              <a:rPr lang="de-DE" sz="2000" dirty="0">
                <a:solidFill>
                  <a:srgbClr val="3C8C93"/>
                </a:solidFill>
              </a:rPr>
              <a:t>?(d[i])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U := U +1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3C8C93"/>
                </a:solidFill>
              </a:rPr>
              <a:t>           i := i +1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U=0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          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“Eulerkreis“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U = 2 </a:t>
            </a:r>
            <a:r>
              <a:rPr lang="de-DE" sz="2000" dirty="0" err="1"/>
              <a:t>then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                 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“</a:t>
            </a:r>
            <a:r>
              <a:rPr lang="de-DE" sz="2000" dirty="0" err="1">
                <a:solidFill>
                  <a:srgbClr val="3C8C93"/>
                </a:solidFill>
              </a:rPr>
              <a:t>Eulerweg</a:t>
            </a:r>
            <a:r>
              <a:rPr lang="de-DE" sz="2000" dirty="0">
                <a:solidFill>
                  <a:srgbClr val="3C8C93"/>
                </a:solidFill>
              </a:rPr>
              <a:t>“</a:t>
            </a:r>
          </a:p>
          <a:p>
            <a:pPr marL="0" indent="0">
              <a:buNone/>
            </a:pPr>
            <a:r>
              <a:rPr lang="de-DE" sz="2000" dirty="0"/>
              <a:t>          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⊥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4139952" y="3501008"/>
            <a:ext cx="5004048" cy="1584176"/>
          </a:xfrm>
          <a:prstGeom prst="cloudCallout">
            <a:avLst>
              <a:gd name="adj1" fmla="val -64422"/>
              <a:gd name="adj2" fmla="val -881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Aha!</a:t>
            </a:r>
            <a:br>
              <a:rPr lang="de-DE" sz="3200" dirty="0">
                <a:solidFill>
                  <a:schemeClr val="tx1"/>
                </a:solidFill>
              </a:rPr>
            </a:br>
            <a:r>
              <a:rPr lang="de-DE" sz="3200" dirty="0">
                <a:solidFill>
                  <a:schemeClr val="tx1"/>
                </a:solidFill>
              </a:rPr>
              <a:t>O(</a:t>
            </a:r>
            <a:r>
              <a:rPr lang="de-DE" sz="3200" dirty="0" err="1">
                <a:solidFill>
                  <a:schemeClr val="tx1"/>
                </a:solidFill>
              </a:rPr>
              <a:t>n+m</a:t>
            </a:r>
            <a:r>
              <a:rPr lang="de-DE" sz="3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411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Entwurfsmuster: </a:t>
            </a:r>
            <a:r>
              <a:rPr lang="de-DE" dirty="0"/>
              <a:t>Nachdenken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Nachdenken wandelt ein scheinbares Suchproblem in eine Berechnung mit linearem Aufwand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wobei 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/>
              <a:t>die Anzahl der Knoten und </a:t>
            </a:r>
            <a:r>
              <a:rPr lang="de-DE" dirty="0">
                <a:solidFill>
                  <a:srgbClr val="3C8C93"/>
                </a:solidFill>
              </a:rPr>
              <a:t>m</a:t>
            </a:r>
            <a:r>
              <a:rPr lang="de-DE" dirty="0"/>
              <a:t> die Anzahl der Kanten im Graphen ist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01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Kleine Modifikation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 studiertes Problem: „</a:t>
            </a:r>
            <a:r>
              <a:rPr lang="de-DE" dirty="0">
                <a:solidFill>
                  <a:srgbClr val="0000FF"/>
                </a:solidFill>
              </a:rPr>
              <a:t>Euler-Kreis/Weg vorhanden</a:t>
            </a:r>
            <a:r>
              <a:rPr lang="de-DE" dirty="0"/>
              <a:t>“</a:t>
            </a:r>
            <a:br>
              <a:rPr lang="de-DE" dirty="0"/>
            </a:br>
            <a:r>
              <a:rPr lang="de-DE" dirty="0"/>
              <a:t>Jede </a:t>
            </a:r>
            <a:r>
              <a:rPr lang="de-DE" dirty="0">
                <a:solidFill>
                  <a:srgbClr val="FF0000"/>
                </a:solidFill>
              </a:rPr>
              <a:t>Kante</a:t>
            </a:r>
            <a:r>
              <a:rPr lang="de-DE" dirty="0"/>
              <a:t> einmal überschritten</a:t>
            </a:r>
          </a:p>
          <a:p>
            <a:r>
              <a:rPr lang="de-DE" dirty="0"/>
              <a:t>Neues Problem: „</a:t>
            </a:r>
            <a:r>
              <a:rPr lang="de-DE" dirty="0">
                <a:solidFill>
                  <a:srgbClr val="0000FF"/>
                </a:solidFill>
              </a:rPr>
              <a:t>Hamilton-Kreis vorhanden</a:t>
            </a:r>
            <a:r>
              <a:rPr lang="de-DE" dirty="0"/>
              <a:t>“</a:t>
            </a:r>
            <a:br>
              <a:rPr lang="de-DE" dirty="0"/>
            </a:br>
            <a:r>
              <a:rPr lang="de-DE" dirty="0"/>
              <a:t>Jeder </a:t>
            </a:r>
            <a:r>
              <a:rPr lang="de-DE" dirty="0">
                <a:solidFill>
                  <a:srgbClr val="FF0000"/>
                </a:solidFill>
              </a:rPr>
              <a:t>Knoten</a:t>
            </a:r>
            <a:r>
              <a:rPr lang="de-DE" dirty="0"/>
              <a:t> genau einmal berührt</a:t>
            </a:r>
          </a:p>
          <a:p>
            <a:r>
              <a:rPr lang="de-DE" dirty="0"/>
              <a:t>Ist erheblich schwieriger, es gibt weder</a:t>
            </a:r>
            <a:br>
              <a:rPr lang="de-DE" dirty="0"/>
            </a:br>
            <a:r>
              <a:rPr lang="de-DE" dirty="0"/>
              <a:t>eine einfache hinreichende Bedingung</a:t>
            </a:r>
            <a:br>
              <a:rPr lang="de-DE" dirty="0"/>
            </a:br>
            <a:r>
              <a:rPr lang="de-DE" dirty="0"/>
              <a:t>noch eine einfache notwendige Bedingung</a:t>
            </a:r>
          </a:p>
          <a:p>
            <a:r>
              <a:rPr lang="de-DE" dirty="0"/>
              <a:t>Interessanterweise ist es einfach, eine vorgeschlagene Lösung zu verifizieren</a:t>
            </a:r>
          </a:p>
          <a:p>
            <a:pPr lvl="1"/>
            <a:r>
              <a:rPr lang="de-DE" dirty="0"/>
              <a:t>NB: Einfache Verifikation ist nicht immer der Fall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pic>
        <p:nvPicPr>
          <p:cNvPr id="5" name="Bild 4" descr="440px-Hamiltonian_path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88841"/>
            <a:ext cx="1973212" cy="188800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740352" y="3861048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376945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Probleme über Graphen zur </a:t>
            </a:r>
            <a:r>
              <a:rPr lang="de-DE" dirty="0">
                <a:solidFill>
                  <a:srgbClr val="0409FF"/>
                </a:solidFill>
              </a:rPr>
              <a:t>Modellierung von Anwendungsproblemen</a:t>
            </a:r>
          </a:p>
          <a:p>
            <a:r>
              <a:rPr lang="de-DE" dirty="0"/>
              <a:t>Verständnis für Probleme über Graphen</a:t>
            </a:r>
          </a:p>
          <a:p>
            <a:pPr lvl="1"/>
            <a:r>
              <a:rPr lang="de-DE" dirty="0"/>
              <a:t>Nicht immer muss man nach Wegen </a:t>
            </a:r>
            <a:r>
              <a:rPr lang="de-DE" i="1" dirty="0"/>
              <a:t>suchen</a:t>
            </a:r>
            <a:r>
              <a:rPr lang="de-DE" dirty="0"/>
              <a:t>...</a:t>
            </a:r>
          </a:p>
          <a:p>
            <a:pPr lvl="1"/>
            <a:r>
              <a:rPr lang="de-DE" dirty="0"/>
              <a:t>Manchmal reicht die Betrachtung von </a:t>
            </a:r>
            <a:r>
              <a:rPr lang="de-DE" dirty="0" err="1"/>
              <a:t>polynomial</a:t>
            </a:r>
            <a:r>
              <a:rPr lang="de-DE" dirty="0"/>
              <a:t> berechenbaren Eigenschaften des Graphen, um ein Problem zu entscheiden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56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Königsberger Brückenproblem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Gibt es einen Weg über alle sieben Brücken von einem beliebigen Ausgangspunkt zurück zum Ausgangspunkt?</a:t>
            </a:r>
          </a:p>
          <a:p>
            <a:r>
              <a:rPr lang="de-DE" dirty="0"/>
              <a:t>Wobei jede Brücke nur einmal benutzt werden darf.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5" descr="Screen Shot 2015-06-17 at 14.2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33" y="2780928"/>
            <a:ext cx="8308023" cy="286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4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Transformation des Problems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Darstellung als Prüfung von </a:t>
            </a:r>
            <a:r>
              <a:rPr lang="de-DE" dirty="0" err="1"/>
              <a:t>Grapheigenschaften</a:t>
            </a:r>
            <a:endParaRPr lang="de-DE" dirty="0"/>
          </a:p>
          <a:p>
            <a:r>
              <a:rPr lang="de-DE" dirty="0"/>
              <a:t>Insel, Landgebiet: Knoten</a:t>
            </a:r>
          </a:p>
          <a:p>
            <a:r>
              <a:rPr lang="de-DE" dirty="0"/>
              <a:t>Gebietsnamen</a:t>
            </a:r>
          </a:p>
          <a:p>
            <a:pPr lvl="1"/>
            <a:r>
              <a:rPr lang="de-DE" dirty="0"/>
              <a:t>Knotenbeschriftung </a:t>
            </a:r>
            <a:br>
              <a:rPr lang="de-DE" dirty="0"/>
            </a:br>
            <a:r>
              <a:rPr lang="de-DE" dirty="0"/>
              <a:t>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{S, I, N ,O}</a:t>
            </a:r>
          </a:p>
          <a:p>
            <a:r>
              <a:rPr lang="de-DE" dirty="0"/>
              <a:t>Brücken: Kanten</a:t>
            </a:r>
          </a:p>
          <a:p>
            <a:r>
              <a:rPr lang="de-DE" dirty="0"/>
              <a:t>Brückennamen: </a:t>
            </a:r>
          </a:p>
          <a:p>
            <a:pPr lvl="1"/>
            <a:r>
              <a:rPr lang="de-DE" dirty="0"/>
              <a:t>Kantenbeschriftung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5" name="Bild 4" descr="Screen Shot 2015-06-17 at 14.29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848" y="2780928"/>
            <a:ext cx="3640552" cy="339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3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 des Problems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Eingabe: </a:t>
            </a:r>
          </a:p>
          <a:p>
            <a:pPr lvl="1"/>
            <a:r>
              <a:rPr lang="de-DE" dirty="0"/>
              <a:t>Welche Brücke führt von wo nach wo.</a:t>
            </a:r>
          </a:p>
          <a:p>
            <a:r>
              <a:rPr lang="de-DE" dirty="0"/>
              <a:t>Ausgabe: </a:t>
            </a:r>
          </a:p>
          <a:p>
            <a:pPr lvl="1"/>
            <a:r>
              <a:rPr lang="de-DE" dirty="0"/>
              <a:t>Ja, es gibt einen geschlossenen Weg </a:t>
            </a:r>
            <a:br>
              <a:rPr lang="de-DE" dirty="0"/>
            </a:br>
            <a:r>
              <a:rPr lang="de-DE" dirty="0"/>
              <a:t>(alle Landstücke besucht  und Anfang = Ende) </a:t>
            </a:r>
            <a:br>
              <a:rPr lang="de-DE" dirty="0"/>
            </a:br>
            <a:r>
              <a:rPr lang="de-DE" dirty="0"/>
              <a:t>oder nur einen offenen Weg </a:t>
            </a:r>
            <a:br>
              <a:rPr lang="de-DE" dirty="0"/>
            </a:br>
            <a:r>
              <a:rPr lang="de-DE" dirty="0"/>
              <a:t>(alle Landstücke besucht aber Anfang ≠ Ende) oder</a:t>
            </a:r>
          </a:p>
          <a:p>
            <a:pPr lvl="1"/>
            <a:r>
              <a:rPr lang="de-DE" dirty="0"/>
              <a:t>Nein, es gibt keine Lösung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6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Suchproblem?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Idee für ein Verfahren:</a:t>
            </a:r>
          </a:p>
          <a:p>
            <a:pPr lvl="1"/>
            <a:r>
              <a:rPr lang="de-DE" dirty="0"/>
              <a:t>Starte an einem Ort (z.B. Süden)</a:t>
            </a:r>
          </a:p>
          <a:p>
            <a:pPr lvl="1"/>
            <a:r>
              <a:rPr lang="de-DE" dirty="0"/>
              <a:t>Durchlaufe alle möglichen Wege unter Einhaltungen der Bedingungen, so dass der Startort (Süden) wieder erreicht wird und jede Brücke nur einmal benutzt wird</a:t>
            </a:r>
          </a:p>
          <a:p>
            <a:pPr lvl="1"/>
            <a:r>
              <a:rPr lang="de-DE" dirty="0"/>
              <a:t>Wenn Weg gefunden, Lösung ausgeben</a:t>
            </a:r>
            <a:br>
              <a:rPr lang="de-DE" dirty="0"/>
            </a:br>
            <a:r>
              <a:rPr lang="de-DE" dirty="0"/>
              <a:t>Und sonst ?</a:t>
            </a:r>
          </a:p>
          <a:p>
            <a:pPr lvl="1"/>
            <a:r>
              <a:rPr lang="de-DE" dirty="0"/>
              <a:t>Frage: Müssen wir für einen offenen Weg sogar von jedem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Ort ∈ {N, S, O, I} </a:t>
            </a:r>
            <a:r>
              <a:rPr lang="de-DE" dirty="0"/>
              <a:t>aus unsere Suche beginnen?</a:t>
            </a:r>
          </a:p>
          <a:p>
            <a:r>
              <a:rPr lang="de-DE" dirty="0"/>
              <a:t>Es ergäbe sich ein Verfahren mit hohem Aufwand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Beobachtung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reicht vielleicht, nur die </a:t>
            </a:r>
            <a:br>
              <a:rPr lang="de-DE" dirty="0"/>
            </a:br>
            <a:r>
              <a:rPr lang="de-DE" dirty="0">
                <a:solidFill>
                  <a:srgbClr val="0409FF"/>
                </a:solidFill>
              </a:rPr>
              <a:t>Anzahl der Brücken </a:t>
            </a:r>
            <a:r>
              <a:rPr lang="de-DE" dirty="0"/>
              <a:t>zwischen </a:t>
            </a:r>
            <a:br>
              <a:rPr lang="de-DE" dirty="0"/>
            </a:br>
            <a:r>
              <a:rPr lang="de-DE" dirty="0"/>
              <a:t>zwei Knoten zu erfassen</a:t>
            </a:r>
          </a:p>
          <a:p>
            <a:r>
              <a:rPr lang="de-DE" dirty="0"/>
              <a:t>Beim </a:t>
            </a:r>
            <a:r>
              <a:rPr lang="de-DE" dirty="0">
                <a:solidFill>
                  <a:srgbClr val="0409FF"/>
                </a:solidFill>
              </a:rPr>
              <a:t>Passieren</a:t>
            </a:r>
            <a:r>
              <a:rPr lang="de-DE" dirty="0"/>
              <a:t> eines Knotens </a:t>
            </a:r>
            <a:br>
              <a:rPr lang="de-DE" dirty="0"/>
            </a:br>
            <a:r>
              <a:rPr lang="de-DE" dirty="0"/>
              <a:t>(hin- und wieder weg) werden </a:t>
            </a:r>
            <a:br>
              <a:rPr lang="de-DE" dirty="0"/>
            </a:br>
            <a:r>
              <a:rPr lang="de-DE" dirty="0"/>
              <a:t>zwei </a:t>
            </a:r>
            <a:r>
              <a:rPr lang="de-DE" dirty="0">
                <a:solidFill>
                  <a:srgbClr val="0409FF"/>
                </a:solidFill>
              </a:rPr>
              <a:t>anliegende Kanten </a:t>
            </a:r>
            <a:br>
              <a:rPr lang="de-DE" dirty="0">
                <a:solidFill>
                  <a:srgbClr val="0409FF"/>
                </a:solidFill>
              </a:rPr>
            </a:br>
            <a:r>
              <a:rPr lang="de-DE" dirty="0">
                <a:solidFill>
                  <a:srgbClr val="0409FF"/>
                </a:solidFill>
              </a:rPr>
              <a:t>verwendet</a:t>
            </a:r>
          </a:p>
          <a:p>
            <a:r>
              <a:rPr lang="de-DE" dirty="0"/>
              <a:t>Ein Knoten mit einer </a:t>
            </a:r>
            <a:r>
              <a:rPr lang="de-DE" dirty="0">
                <a:solidFill>
                  <a:srgbClr val="0409FF"/>
                </a:solidFill>
              </a:rPr>
              <a:t>ungeraden </a:t>
            </a:r>
            <a:br>
              <a:rPr lang="de-DE" dirty="0">
                <a:solidFill>
                  <a:srgbClr val="0409FF"/>
                </a:solidFill>
              </a:rPr>
            </a:br>
            <a:r>
              <a:rPr lang="de-DE" dirty="0">
                <a:solidFill>
                  <a:srgbClr val="0409FF"/>
                </a:solidFill>
              </a:rPr>
              <a:t>Anzahl </a:t>
            </a:r>
            <a:r>
              <a:rPr lang="de-DE" dirty="0"/>
              <a:t>von anliegenden Kanten </a:t>
            </a:r>
            <a:br>
              <a:rPr lang="de-DE" dirty="0"/>
            </a:br>
            <a:r>
              <a:rPr lang="de-DE" dirty="0"/>
              <a:t>kann also nur ein </a:t>
            </a:r>
            <a:r>
              <a:rPr lang="de-DE" dirty="0">
                <a:solidFill>
                  <a:srgbClr val="0409FF"/>
                </a:solidFill>
              </a:rPr>
              <a:t>Randknoten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des gesuchten Weges sein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5" name="Bild 4" descr="Screen Shot 2015-06-17 at 14.33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408" y="1556792"/>
            <a:ext cx="2793056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Umformulierung des Problems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de-DE" sz="2400" dirty="0"/>
              <a:t>Gibt es einen Weg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(zusammenhängende Folge von Kanten)</a:t>
            </a:r>
            <a:r>
              <a:rPr lang="de-DE" sz="2400" dirty="0"/>
              <a:t>, </a:t>
            </a:r>
            <a:br>
              <a:rPr lang="de-DE" sz="2400" dirty="0"/>
            </a:br>
            <a:r>
              <a:rPr lang="de-DE" sz="2400" dirty="0"/>
              <a:t>der alle Kanten genau einmal enthält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(Knoten beliebig oft)</a:t>
            </a:r>
            <a:r>
              <a:rPr lang="de-DE" sz="2400" dirty="0"/>
              <a:t> </a:t>
            </a:r>
            <a:br>
              <a:rPr lang="de-DE" sz="2400" dirty="0"/>
            </a:br>
            <a:r>
              <a:rPr lang="de-DE" sz="2400" dirty="0"/>
              <a:t>und möglichst geschlossen ist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(Anfangsknoten = Endknoten)</a:t>
            </a:r>
          </a:p>
          <a:p>
            <a:pPr lvl="1"/>
            <a:r>
              <a:rPr lang="de-DE" sz="2000" dirty="0"/>
              <a:t>Wir beschränken uns auf die Frage nach der Existenz eines solchen Wegs (und verzichten auf die Bestimmung eines solchen Weges, falls es ihn gibt)</a:t>
            </a:r>
          </a:p>
          <a:p>
            <a:r>
              <a:rPr lang="de-DE" sz="2400" dirty="0"/>
              <a:t>Besitzt der Graph einen </a:t>
            </a:r>
            <a:r>
              <a:rPr lang="de-DE" sz="2400" dirty="0" err="1">
                <a:solidFill>
                  <a:srgbClr val="0409FF"/>
                </a:solidFill>
              </a:rPr>
              <a:t>Eulerweg</a:t>
            </a:r>
            <a:r>
              <a:rPr lang="de-DE" sz="2400" dirty="0"/>
              <a:t> bzw. </a:t>
            </a:r>
            <a:r>
              <a:rPr lang="de-DE" sz="2400" dirty="0">
                <a:solidFill>
                  <a:srgbClr val="0409FF"/>
                </a:solidFill>
              </a:rPr>
              <a:t>Eulerkreis</a:t>
            </a:r>
            <a:r>
              <a:rPr lang="de-DE" sz="2400" dirty="0"/>
              <a:t>?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Trotz seines Namens ist der Eulerkreis kein Kreis, zumindest wenn man der häufigen Definition folgt, nach der sich in einem Kreis kein Knoten wiederholen darf.</a:t>
            </a:r>
          </a:p>
        </p:txBody>
      </p:sp>
    </p:spTree>
    <p:extLst>
      <p:ext uri="{BB962C8B-B14F-4D97-AF65-F5344CB8AC3E}">
        <p14:creationId xmlns:p14="http://schemas.microsoft.com/office/powerpoint/2010/main" val="26512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auf </a:t>
            </a:r>
            <a:r>
              <a:rPr lang="de-DE" dirty="0" err="1"/>
              <a:t>Graphenebene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875"/>
          </a:xfrm>
        </p:spPr>
        <p:txBody>
          <a:bodyPr/>
          <a:lstStyle/>
          <a:p>
            <a:r>
              <a:rPr lang="de-DE" dirty="0"/>
              <a:t>Beim Passieren eines Knotens (hin- und wieder weg) werden zwei anliegende Kanten verwendet</a:t>
            </a:r>
          </a:p>
          <a:p>
            <a:r>
              <a:rPr lang="de-DE" dirty="0"/>
              <a:t>Ein Knoten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mit einer ungeraden Anzahl von anliegenden Kanten kann also nur ein Randknoten des gesuchten Weges sein</a:t>
            </a:r>
          </a:p>
          <a:p>
            <a:r>
              <a:rPr lang="de-DE" dirty="0"/>
              <a:t>Die Anzahl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/>
              <a:t> solcher Knoten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de-DE" dirty="0"/>
            </a:br>
            <a:r>
              <a:rPr lang="de-DE" dirty="0"/>
              <a:t>kann nur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de-DE" dirty="0"/>
              <a:t> oder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/>
              <a:t> sein</a:t>
            </a:r>
          </a:p>
          <a:p>
            <a:r>
              <a:rPr lang="de-DE" dirty="0"/>
              <a:t>Wenn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U = 0 </a:t>
            </a:r>
            <a:r>
              <a:rPr lang="de-DE" dirty="0"/>
              <a:t>: dann existiert Eulerkreis (mit beliebigem Anfang!)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U = 2 </a:t>
            </a:r>
            <a:r>
              <a:rPr lang="de-DE" dirty="0"/>
              <a:t>: dann existiert </a:t>
            </a:r>
            <a:r>
              <a:rPr lang="de-DE" dirty="0" err="1"/>
              <a:t>Eulerweg</a:t>
            </a:r>
            <a:endParaRPr lang="de-DE" dirty="0"/>
          </a:p>
          <a:p>
            <a:pPr lvl="1"/>
            <a:r>
              <a:rPr lang="de-DE" dirty="0"/>
              <a:t>sonst existiert keine Lösung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843808" y="6021288"/>
            <a:ext cx="3672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Aus einer Arbeit von Leonhard Euler, </a:t>
            </a:r>
            <a:r>
              <a:rPr lang="de-DE" sz="1200" b="1" dirty="0">
                <a:solidFill>
                  <a:srgbClr val="FF0000"/>
                </a:solidFill>
              </a:rPr>
              <a:t>1736</a:t>
            </a:r>
          </a:p>
          <a:p>
            <a:r>
              <a:rPr lang="de-DE" sz="1200" dirty="0">
                <a:solidFill>
                  <a:srgbClr val="0000FF"/>
                </a:solidFill>
              </a:rPr>
              <a:t>Wladimir </a:t>
            </a:r>
            <a:r>
              <a:rPr lang="de-DE" sz="1200" dirty="0" err="1">
                <a:solidFill>
                  <a:srgbClr val="0000FF"/>
                </a:solidFill>
              </a:rPr>
              <a:t>Velminski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i="1" dirty="0">
                <a:solidFill>
                  <a:srgbClr val="0000FF"/>
                </a:solidFill>
              </a:rPr>
              <a:t>Leonhard Euler. Die Geburt der Graphentheorie</a:t>
            </a:r>
            <a:r>
              <a:rPr lang="de-DE" sz="1200" dirty="0">
                <a:solidFill>
                  <a:srgbClr val="0000FF"/>
                </a:solidFill>
              </a:rPr>
              <a:t>. Kulturverlag </a:t>
            </a:r>
            <a:r>
              <a:rPr lang="de-DE" sz="1200" dirty="0" err="1">
                <a:solidFill>
                  <a:srgbClr val="0000FF"/>
                </a:solidFill>
              </a:rPr>
              <a:t>Kadmos</a:t>
            </a:r>
            <a:r>
              <a:rPr lang="de-DE" sz="1200" dirty="0">
                <a:solidFill>
                  <a:srgbClr val="0000FF"/>
                </a:solidFill>
              </a:rPr>
              <a:t>, Berlin </a:t>
            </a:r>
            <a:r>
              <a:rPr lang="de-DE" sz="1200" b="1" dirty="0">
                <a:solidFill>
                  <a:srgbClr val="FF0000"/>
                </a:solidFill>
              </a:rPr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209706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Algorithmus Euler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err="1"/>
              <a:t>function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Euler</a:t>
            </a:r>
            <a:r>
              <a:rPr lang="de-DE" sz="2000" dirty="0"/>
              <a:t>(</a:t>
            </a:r>
            <a:r>
              <a:rPr lang="de-DE" sz="2000" dirty="0">
                <a:solidFill>
                  <a:srgbClr val="3C8C93"/>
                </a:solidFill>
              </a:rPr>
              <a:t> (V, E) </a:t>
            </a:r>
            <a:r>
              <a:rPr lang="de-DE" sz="2000" dirty="0"/>
              <a:t>)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>
                <a:solidFill>
                  <a:srgbClr val="3C8C93"/>
                </a:solidFill>
              </a:rPr>
              <a:t>U := 0; 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3C8C93"/>
                </a:solidFill>
              </a:rPr>
              <a:t>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v ∈ V</a:t>
            </a:r>
            <a:r>
              <a:rPr lang="de-DE" sz="2000" dirty="0"/>
              <a:t> do</a:t>
            </a:r>
          </a:p>
          <a:p>
            <a:pPr marL="0" indent="0">
              <a:buNone/>
            </a:pPr>
            <a:r>
              <a:rPr lang="de-DE" sz="2000" dirty="0"/>
              <a:t>      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odd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?(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degree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(v, E))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            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U := U+1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U=0</a:t>
            </a:r>
            <a:r>
              <a:rPr lang="de-DE" sz="2000" dirty="0"/>
              <a:t> </a:t>
            </a:r>
            <a:r>
              <a:rPr lang="de-DE" sz="2000" dirty="0" err="1"/>
              <a:t>then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          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“Eulerkreis“</a:t>
            </a:r>
          </a:p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U = 2 </a:t>
            </a:r>
            <a:r>
              <a:rPr lang="de-DE" sz="2000" dirty="0" err="1"/>
              <a:t>then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                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“</a:t>
            </a:r>
            <a:r>
              <a:rPr lang="de-DE" sz="2000" dirty="0" err="1">
                <a:solidFill>
                  <a:srgbClr val="3C8C93"/>
                </a:solidFill>
              </a:rPr>
              <a:t>Eulerweg</a:t>
            </a:r>
            <a:r>
              <a:rPr lang="de-DE" sz="2000" dirty="0">
                <a:solidFill>
                  <a:srgbClr val="3C8C93"/>
                </a:solidFill>
              </a:rPr>
              <a:t>“</a:t>
            </a:r>
          </a:p>
          <a:p>
            <a:pPr marL="0" indent="0">
              <a:buNone/>
            </a:pPr>
            <a:r>
              <a:rPr lang="de-DE" sz="2000" dirty="0"/>
              <a:t>              </a:t>
            </a:r>
            <a:r>
              <a:rPr lang="de-DE" sz="2000" dirty="0" err="1"/>
              <a:t>else</a:t>
            </a:r>
            <a:r>
              <a:rPr lang="de-DE" sz="2000" dirty="0"/>
              <a:t> </a:t>
            </a:r>
            <a:r>
              <a:rPr lang="de-DE" sz="2000" dirty="0" err="1"/>
              <a:t>return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3C8C93"/>
                </a:solidFill>
              </a:rPr>
              <a:t>⊥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4716016" y="1340768"/>
            <a:ext cx="3888432" cy="1584176"/>
          </a:xfrm>
          <a:prstGeom prst="cloudCallout">
            <a:avLst>
              <a:gd name="adj1" fmla="val -89480"/>
              <a:gd name="adj2" fmla="val 75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Wieviele</a:t>
            </a:r>
            <a:r>
              <a:rPr lang="de-DE" dirty="0">
                <a:solidFill>
                  <a:schemeClr val="tx1"/>
                </a:solidFill>
              </a:rPr>
              <a:t> Schritte benötigt </a:t>
            </a:r>
            <a:r>
              <a:rPr lang="de-DE" dirty="0" err="1">
                <a:solidFill>
                  <a:schemeClr val="tx1"/>
                </a:solidFill>
              </a:rPr>
              <a:t>degree</a:t>
            </a:r>
            <a:r>
              <a:rPr lang="de-DE" dirty="0">
                <a:solidFill>
                  <a:schemeClr val="tx1"/>
                </a:solidFill>
              </a:rPr>
              <a:t>(v, E)?</a:t>
            </a:r>
          </a:p>
        </p:txBody>
      </p:sp>
      <p:sp>
        <p:nvSpPr>
          <p:cNvPr id="7" name="Wolkenförmige Legende 6"/>
          <p:cNvSpPr/>
          <p:nvPr/>
        </p:nvSpPr>
        <p:spPr>
          <a:xfrm>
            <a:off x="4139952" y="3501008"/>
            <a:ext cx="5004048" cy="1584176"/>
          </a:xfrm>
          <a:prstGeom prst="cloudCallout">
            <a:avLst>
              <a:gd name="adj1" fmla="val -64422"/>
              <a:gd name="adj2" fmla="val -881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O(m) mit m = |E|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Oh! Und das in einer Schleife! Macht O(</a:t>
            </a:r>
            <a:r>
              <a:rPr lang="de-DE" dirty="0" err="1">
                <a:solidFill>
                  <a:schemeClr val="tx1"/>
                </a:solidFill>
              </a:rPr>
              <a:t>nm</a:t>
            </a:r>
            <a:r>
              <a:rPr lang="de-DE" dirty="0">
                <a:solidFill>
                  <a:schemeClr val="tx1"/>
                </a:solidFill>
              </a:rPr>
              <a:t>) insgesamt.</a:t>
            </a:r>
          </a:p>
        </p:txBody>
      </p:sp>
    </p:spTree>
    <p:extLst>
      <p:ext uri="{BB962C8B-B14F-4D97-AF65-F5344CB8AC3E}">
        <p14:creationId xmlns:p14="http://schemas.microsoft.com/office/powerpoint/2010/main" val="125098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8839</TotalTime>
  <Words>887</Words>
  <Application>Microsoft Macintosh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Myriad Pro</vt:lpstr>
      <vt:lpstr>7_Standarddesign</vt:lpstr>
      <vt:lpstr>Algorithmen und Datenstrukturen</vt:lpstr>
      <vt:lpstr>Königsberger Brückenproblem</vt:lpstr>
      <vt:lpstr>Transformation des Problems</vt:lpstr>
      <vt:lpstr>Definition des Problems </vt:lpstr>
      <vt:lpstr>Entwurfsmuster Suchproblem?</vt:lpstr>
      <vt:lpstr>Beobachtung</vt:lpstr>
      <vt:lpstr>Umformulierung des Problems</vt:lpstr>
      <vt:lpstr>Analyse auf Graphenebene</vt:lpstr>
      <vt:lpstr>Algorithmus Euler (1)</vt:lpstr>
      <vt:lpstr>Algorithmus Euler (2)</vt:lpstr>
      <vt:lpstr>Entwurfsmuster: Nachdenken</vt:lpstr>
      <vt:lpstr>Kleine Modifikation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2226</cp:revision>
  <cp:lastPrinted>2017-06-22T09:38:33Z</cp:lastPrinted>
  <dcterms:created xsi:type="dcterms:W3CDTF">2010-04-27T12:26:40Z</dcterms:created>
  <dcterms:modified xsi:type="dcterms:W3CDTF">2020-05-01T14:53:55Z</dcterms:modified>
</cp:coreProperties>
</file>