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9"/>
  </p:notesMasterIdLst>
  <p:handoutMasterIdLst>
    <p:handoutMasterId r:id="rId20"/>
  </p:handoutMasterIdLst>
  <p:sldIdLst>
    <p:sldId id="273" r:id="rId2"/>
    <p:sldId id="448" r:id="rId3"/>
    <p:sldId id="449" r:id="rId4"/>
    <p:sldId id="450" r:id="rId5"/>
    <p:sldId id="282" r:id="rId6"/>
    <p:sldId id="451" r:id="rId7"/>
    <p:sldId id="285" r:id="rId8"/>
    <p:sldId id="482" r:id="rId9"/>
    <p:sldId id="286" r:id="rId10"/>
    <p:sldId id="452" r:id="rId11"/>
    <p:sldId id="288" r:id="rId12"/>
    <p:sldId id="289" r:id="rId13"/>
    <p:sldId id="290" r:id="rId14"/>
    <p:sldId id="291" r:id="rId15"/>
    <p:sldId id="292" r:id="rId16"/>
    <p:sldId id="293" r:id="rId17"/>
    <p:sldId id="453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A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89" autoAdjust="0"/>
    <p:restoredTop sz="94694"/>
  </p:normalViewPr>
  <p:slideViewPr>
    <p:cSldViewPr>
      <p:cViewPr varScale="1">
        <p:scale>
          <a:sx n="117" d="100"/>
          <a:sy n="117" d="100"/>
        </p:scale>
        <p:origin x="10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03.05.20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03.05.20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460DCF-84F4-6940-88FE-AAC66A3A79A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683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BB1EA9-B80A-BD49-8703-64B3CDF1E81F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875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AEC472-26AF-ED4E-B9CF-800457BE60F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553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AEC472-26AF-ED4E-B9CF-800457BE60F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925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DE0454-93F4-D24E-A560-88F67E2A92F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7272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A50645-185A-8240-B403-929B02D8691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787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6BE426-9346-144B-9F58-28E2A1BED63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30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29281D-8729-BD4E-9881-2AA715E3D87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FD48A5-EEB3-0F48-BB77-124381554E6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393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D16916-8C29-1941-949C-2F4016DF213C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8961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>
                <a:cs typeface="+mn-cs"/>
              </a:rPr>
              <a:t> (</a:t>
            </a:r>
            <a:r>
              <a:rPr lang="de-DE" sz="2400" dirty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Betrachtung eines Lösungsansatzes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4848" y="1412776"/>
            <a:ext cx="8229600" cy="4680297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Annahme: Kürzester Pfad gefunden</a:t>
            </a:r>
          </a:p>
          <a:p>
            <a:r>
              <a:rPr lang="de-DE" sz="2400" dirty="0"/>
              <a:t>Folgende Kanten kommen vor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>
                <a:solidFill>
                  <a:srgbClr val="3C8C93"/>
                </a:solidFill>
              </a:rPr>
              <a:t>(m, n-1) </a:t>
            </a:r>
            <a:r>
              <a:rPr lang="de-DE" sz="2000" dirty="0"/>
              <a:t>nach </a:t>
            </a:r>
            <a:r>
              <a:rPr lang="de-DE" sz="2000" dirty="0">
                <a:solidFill>
                  <a:srgbClr val="3C8C93"/>
                </a:solidFill>
              </a:rPr>
              <a:t>(m,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		</a:t>
            </a:r>
            <a:r>
              <a:rPr lang="de-DE" sz="2000" dirty="0">
                <a:solidFill>
                  <a:srgbClr val="0000FF"/>
                </a:solidFill>
              </a:rPr>
              <a:t>Fall 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>
                <a:solidFill>
                  <a:srgbClr val="3C8C93"/>
                </a:solidFill>
              </a:rPr>
              <a:t>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 </a:t>
            </a:r>
            <a:r>
              <a:rPr lang="de-DE" sz="2000" dirty="0"/>
              <a:t>nach</a:t>
            </a:r>
            <a:r>
              <a:rPr lang="de-DE" sz="2000" dirty="0">
                <a:solidFill>
                  <a:srgbClr val="3C8C93"/>
                </a:solidFill>
              </a:rPr>
              <a:t>  (m,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		</a:t>
            </a:r>
            <a:r>
              <a:rPr lang="de-DE" sz="2000" dirty="0">
                <a:solidFill>
                  <a:srgbClr val="0000FF"/>
                </a:solidFill>
              </a:rPr>
              <a:t>Fall 2</a:t>
            </a:r>
          </a:p>
          <a:p>
            <a:r>
              <a:rPr lang="de-DE" sz="2400" dirty="0">
                <a:solidFill>
                  <a:srgbClr val="0000FF"/>
                </a:solidFill>
              </a:rPr>
              <a:t>Fall 1: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Suche kürzesten Pfad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(0, 0) </a:t>
            </a:r>
            <a:r>
              <a:rPr lang="de-DE" sz="2000" dirty="0"/>
              <a:t>nach </a:t>
            </a:r>
            <a:r>
              <a:rPr lang="de-DE" sz="2000" dirty="0">
                <a:solidFill>
                  <a:srgbClr val="3C8C93"/>
                </a:solidFill>
              </a:rPr>
              <a:t>(m, n-1)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 err="1">
                <a:solidFill>
                  <a:srgbClr val="3C8C93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(SP(0, 0, m, n-1)) + </a:t>
            </a:r>
            <a:r>
              <a:rPr lang="de-DE" sz="2000" dirty="0" err="1">
                <a:solidFill>
                  <a:srgbClr val="3C8C93"/>
                </a:solidFill>
              </a:rPr>
              <a:t>dist</a:t>
            </a:r>
            <a:r>
              <a:rPr lang="de-DE" sz="2000" dirty="0">
                <a:solidFill>
                  <a:srgbClr val="3C8C93"/>
                </a:solidFill>
              </a:rPr>
              <a:t>(m, n-1, 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 </a:t>
            </a:r>
            <a:r>
              <a:rPr lang="de-DE" sz="2000" dirty="0"/>
              <a:t>ist die kürzeste Pfadlänge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>
                <a:solidFill>
                  <a:srgbClr val="0000FF"/>
                </a:solidFill>
              </a:rPr>
              <a:t>Fall 2: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Suche kürzesten Pfad von </a:t>
            </a:r>
            <a:r>
              <a:rPr lang="de-DE" sz="2000" dirty="0">
                <a:solidFill>
                  <a:srgbClr val="3C8C93"/>
                </a:solidFill>
              </a:rPr>
              <a:t>(0, 0) </a:t>
            </a:r>
            <a:r>
              <a:rPr lang="de-DE" sz="2000" dirty="0"/>
              <a:t>nach</a:t>
            </a:r>
            <a:r>
              <a:rPr lang="de-DE" sz="2000" dirty="0">
                <a:solidFill>
                  <a:srgbClr val="3C8C93"/>
                </a:solidFill>
              </a:rPr>
              <a:t> 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 err="1">
                <a:solidFill>
                  <a:srgbClr val="3C8C93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(SP(0, 0, 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)) + </a:t>
            </a:r>
            <a:r>
              <a:rPr lang="de-DE" sz="2000" dirty="0" err="1">
                <a:solidFill>
                  <a:srgbClr val="3C8C93"/>
                </a:solidFill>
              </a:rPr>
              <a:t>dist</a:t>
            </a:r>
            <a:r>
              <a:rPr lang="de-DE" sz="2000" dirty="0">
                <a:solidFill>
                  <a:srgbClr val="3C8C93"/>
                </a:solidFill>
              </a:rPr>
              <a:t>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, 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ist die kürzeste Pfadlänge</a:t>
            </a:r>
          </a:p>
          <a:p>
            <a:pPr eaLnBrk="1" hangingPunct="1">
              <a:defRPr/>
            </a:pPr>
            <a:r>
              <a:rPr lang="de-DE" sz="2400" dirty="0"/>
              <a:t>Wir wissen nicht, welcher Fall eintreten wird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200" dirty="0"/>
              <a:t>Falls wir die zwei Pfade haben, können wir aber vergleichen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200" dirty="0"/>
              <a:t>Dann lässt sich der kürzeste Pfad leicht bestimmen</a:t>
            </a:r>
          </a:p>
          <a:p>
            <a:pPr lvl="1"/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53422"/>
              </p:ext>
            </p:extLst>
          </p:nvPr>
        </p:nvGraphicFramePr>
        <p:xfrm>
          <a:off x="6674296" y="1349375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val 62"/>
          <p:cNvSpPr>
            <a:spLocks noChangeArrowheads="1"/>
          </p:cNvSpPr>
          <p:nvPr/>
        </p:nvSpPr>
        <p:spPr bwMode="auto">
          <a:xfrm>
            <a:off x="6598096" y="12731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Oval 63"/>
          <p:cNvSpPr>
            <a:spLocks noChangeArrowheads="1"/>
          </p:cNvSpPr>
          <p:nvPr/>
        </p:nvSpPr>
        <p:spPr bwMode="auto">
          <a:xfrm>
            <a:off x="8807896" y="31781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8807896" y="2797175"/>
            <a:ext cx="152400" cy="381000"/>
            <a:chOff x="5472" y="1824"/>
            <a:chExt cx="96" cy="240"/>
          </a:xfrm>
        </p:grpSpPr>
        <p:sp>
          <p:nvSpPr>
            <p:cNvPr id="9" name="Line 65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" name="Oval 66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11" name="Group 67"/>
          <p:cNvGrpSpPr>
            <a:grpSpLocks/>
          </p:cNvGrpSpPr>
          <p:nvPr/>
        </p:nvGrpSpPr>
        <p:grpSpPr bwMode="auto">
          <a:xfrm>
            <a:off x="8426896" y="3178175"/>
            <a:ext cx="381000" cy="152400"/>
            <a:chOff x="5232" y="2064"/>
            <a:chExt cx="240" cy="96"/>
          </a:xfrm>
        </p:grpSpPr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3" name="Oval 69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4" name="Freeform 70"/>
          <p:cNvSpPr>
            <a:spLocks/>
          </p:cNvSpPr>
          <p:nvPr/>
        </p:nvSpPr>
        <p:spPr bwMode="auto">
          <a:xfrm>
            <a:off x="6740971" y="1346200"/>
            <a:ext cx="2103438" cy="1444625"/>
          </a:xfrm>
          <a:custGeom>
            <a:avLst/>
            <a:gdLst>
              <a:gd name="T0" fmla="*/ 0 w 1325"/>
              <a:gd name="T1" fmla="*/ 29 h 910"/>
              <a:gd name="T2" fmla="*/ 104 w 1325"/>
              <a:gd name="T3" fmla="*/ 0 h 910"/>
              <a:gd name="T4" fmla="*/ 156 w 1325"/>
              <a:gd name="T5" fmla="*/ 6 h 910"/>
              <a:gd name="T6" fmla="*/ 179 w 1325"/>
              <a:gd name="T7" fmla="*/ 58 h 910"/>
              <a:gd name="T8" fmla="*/ 242 w 1325"/>
              <a:gd name="T9" fmla="*/ 150 h 910"/>
              <a:gd name="T10" fmla="*/ 588 w 1325"/>
              <a:gd name="T11" fmla="*/ 133 h 910"/>
              <a:gd name="T12" fmla="*/ 709 w 1325"/>
              <a:gd name="T13" fmla="*/ 184 h 910"/>
              <a:gd name="T14" fmla="*/ 761 w 1325"/>
              <a:gd name="T15" fmla="*/ 265 h 910"/>
              <a:gd name="T16" fmla="*/ 801 w 1325"/>
              <a:gd name="T17" fmla="*/ 328 h 910"/>
              <a:gd name="T18" fmla="*/ 870 w 1325"/>
              <a:gd name="T19" fmla="*/ 374 h 910"/>
              <a:gd name="T20" fmla="*/ 968 w 1325"/>
              <a:gd name="T21" fmla="*/ 472 h 910"/>
              <a:gd name="T22" fmla="*/ 997 w 1325"/>
              <a:gd name="T23" fmla="*/ 542 h 910"/>
              <a:gd name="T24" fmla="*/ 1020 w 1325"/>
              <a:gd name="T25" fmla="*/ 576 h 910"/>
              <a:gd name="T26" fmla="*/ 1083 w 1325"/>
              <a:gd name="T27" fmla="*/ 559 h 910"/>
              <a:gd name="T28" fmla="*/ 1135 w 1325"/>
              <a:gd name="T29" fmla="*/ 599 h 910"/>
              <a:gd name="T30" fmla="*/ 1204 w 1325"/>
              <a:gd name="T31" fmla="*/ 835 h 910"/>
              <a:gd name="T32" fmla="*/ 1256 w 1325"/>
              <a:gd name="T33" fmla="*/ 835 h 910"/>
              <a:gd name="T34" fmla="*/ 1262 w 1325"/>
              <a:gd name="T35" fmla="*/ 853 h 910"/>
              <a:gd name="T36" fmla="*/ 1296 w 1325"/>
              <a:gd name="T37" fmla="*/ 876 h 910"/>
              <a:gd name="T38" fmla="*/ 1325 w 1325"/>
              <a:gd name="T39" fmla="*/ 910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25" h="910">
                <a:moveTo>
                  <a:pt x="0" y="29"/>
                </a:moveTo>
                <a:cubicBezTo>
                  <a:pt x="30" y="9"/>
                  <a:pt x="69" y="6"/>
                  <a:pt x="104" y="0"/>
                </a:cubicBezTo>
                <a:cubicBezTo>
                  <a:pt x="121" y="2"/>
                  <a:pt x="140" y="0"/>
                  <a:pt x="156" y="6"/>
                </a:cubicBezTo>
                <a:cubicBezTo>
                  <a:pt x="174" y="12"/>
                  <a:pt x="173" y="40"/>
                  <a:pt x="179" y="58"/>
                </a:cubicBezTo>
                <a:cubicBezTo>
                  <a:pt x="192" y="96"/>
                  <a:pt x="199" y="135"/>
                  <a:pt x="242" y="150"/>
                </a:cubicBezTo>
                <a:cubicBezTo>
                  <a:pt x="357" y="146"/>
                  <a:pt x="473" y="145"/>
                  <a:pt x="588" y="133"/>
                </a:cubicBezTo>
                <a:cubicBezTo>
                  <a:pt x="696" y="139"/>
                  <a:pt x="665" y="122"/>
                  <a:pt x="709" y="184"/>
                </a:cubicBezTo>
                <a:cubicBezTo>
                  <a:pt x="715" y="207"/>
                  <a:pt x="743" y="248"/>
                  <a:pt x="761" y="265"/>
                </a:cubicBezTo>
                <a:cubicBezTo>
                  <a:pt x="768" y="290"/>
                  <a:pt x="780" y="314"/>
                  <a:pt x="801" y="328"/>
                </a:cubicBezTo>
                <a:cubicBezTo>
                  <a:pt x="816" y="353"/>
                  <a:pt x="844" y="357"/>
                  <a:pt x="870" y="374"/>
                </a:cubicBezTo>
                <a:cubicBezTo>
                  <a:pt x="904" y="396"/>
                  <a:pt x="938" y="442"/>
                  <a:pt x="968" y="472"/>
                </a:cubicBezTo>
                <a:cubicBezTo>
                  <a:pt x="987" y="491"/>
                  <a:pt x="983" y="522"/>
                  <a:pt x="997" y="542"/>
                </a:cubicBezTo>
                <a:cubicBezTo>
                  <a:pt x="1005" y="553"/>
                  <a:pt x="1020" y="576"/>
                  <a:pt x="1020" y="576"/>
                </a:cubicBezTo>
                <a:cubicBezTo>
                  <a:pt x="1041" y="569"/>
                  <a:pt x="1062" y="565"/>
                  <a:pt x="1083" y="559"/>
                </a:cubicBezTo>
                <a:cubicBezTo>
                  <a:pt x="1121" y="566"/>
                  <a:pt x="1123" y="565"/>
                  <a:pt x="1135" y="599"/>
                </a:cubicBezTo>
                <a:cubicBezTo>
                  <a:pt x="1139" y="648"/>
                  <a:pt x="1124" y="812"/>
                  <a:pt x="1204" y="835"/>
                </a:cubicBezTo>
                <a:cubicBezTo>
                  <a:pt x="1210" y="834"/>
                  <a:pt x="1245" y="824"/>
                  <a:pt x="1256" y="835"/>
                </a:cubicBezTo>
                <a:cubicBezTo>
                  <a:pt x="1260" y="839"/>
                  <a:pt x="1258" y="848"/>
                  <a:pt x="1262" y="853"/>
                </a:cubicBezTo>
                <a:cubicBezTo>
                  <a:pt x="1272" y="863"/>
                  <a:pt x="1296" y="876"/>
                  <a:pt x="1296" y="876"/>
                </a:cubicBezTo>
                <a:cubicBezTo>
                  <a:pt x="1303" y="896"/>
                  <a:pt x="1311" y="896"/>
                  <a:pt x="1325" y="91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Freeform 71"/>
          <p:cNvSpPr>
            <a:spLocks/>
          </p:cNvSpPr>
          <p:nvPr/>
        </p:nvSpPr>
        <p:spPr bwMode="auto">
          <a:xfrm>
            <a:off x="6704459" y="1409700"/>
            <a:ext cx="1758950" cy="1774825"/>
          </a:xfrm>
          <a:custGeom>
            <a:avLst/>
            <a:gdLst>
              <a:gd name="T0" fmla="*/ 0 w 1108"/>
              <a:gd name="T1" fmla="*/ 0 h 1118"/>
              <a:gd name="T2" fmla="*/ 46 w 1108"/>
              <a:gd name="T3" fmla="*/ 70 h 1118"/>
              <a:gd name="T4" fmla="*/ 87 w 1108"/>
              <a:gd name="T5" fmla="*/ 150 h 1118"/>
              <a:gd name="T6" fmla="*/ 98 w 1108"/>
              <a:gd name="T7" fmla="*/ 167 h 1118"/>
              <a:gd name="T8" fmla="*/ 115 w 1108"/>
              <a:gd name="T9" fmla="*/ 179 h 1118"/>
              <a:gd name="T10" fmla="*/ 144 w 1108"/>
              <a:gd name="T11" fmla="*/ 237 h 1118"/>
              <a:gd name="T12" fmla="*/ 156 w 1108"/>
              <a:gd name="T13" fmla="*/ 294 h 1118"/>
              <a:gd name="T14" fmla="*/ 225 w 1108"/>
              <a:gd name="T15" fmla="*/ 306 h 1118"/>
              <a:gd name="T16" fmla="*/ 329 w 1108"/>
              <a:gd name="T17" fmla="*/ 311 h 1118"/>
              <a:gd name="T18" fmla="*/ 305 w 1108"/>
              <a:gd name="T19" fmla="*/ 352 h 1118"/>
              <a:gd name="T20" fmla="*/ 403 w 1108"/>
              <a:gd name="T21" fmla="*/ 565 h 1118"/>
              <a:gd name="T22" fmla="*/ 461 w 1108"/>
              <a:gd name="T23" fmla="*/ 611 h 1118"/>
              <a:gd name="T24" fmla="*/ 507 w 1108"/>
              <a:gd name="T25" fmla="*/ 674 h 1118"/>
              <a:gd name="T26" fmla="*/ 519 w 1108"/>
              <a:gd name="T27" fmla="*/ 726 h 1118"/>
              <a:gd name="T28" fmla="*/ 524 w 1108"/>
              <a:gd name="T29" fmla="*/ 790 h 1118"/>
              <a:gd name="T30" fmla="*/ 668 w 1108"/>
              <a:gd name="T31" fmla="*/ 859 h 1118"/>
              <a:gd name="T32" fmla="*/ 732 w 1108"/>
              <a:gd name="T33" fmla="*/ 922 h 1118"/>
              <a:gd name="T34" fmla="*/ 766 w 1108"/>
              <a:gd name="T35" fmla="*/ 939 h 1118"/>
              <a:gd name="T36" fmla="*/ 853 w 1108"/>
              <a:gd name="T37" fmla="*/ 997 h 1118"/>
              <a:gd name="T38" fmla="*/ 928 w 1108"/>
              <a:gd name="T39" fmla="*/ 1066 h 1118"/>
              <a:gd name="T40" fmla="*/ 962 w 1108"/>
              <a:gd name="T41" fmla="*/ 1083 h 1118"/>
              <a:gd name="T42" fmla="*/ 997 w 1108"/>
              <a:gd name="T43" fmla="*/ 1095 h 1118"/>
              <a:gd name="T44" fmla="*/ 1031 w 1108"/>
              <a:gd name="T45" fmla="*/ 1078 h 1118"/>
              <a:gd name="T46" fmla="*/ 1072 w 1108"/>
              <a:gd name="T47" fmla="*/ 1089 h 1118"/>
              <a:gd name="T48" fmla="*/ 1106 w 1108"/>
              <a:gd name="T49" fmla="*/ 11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1118">
                <a:moveTo>
                  <a:pt x="0" y="0"/>
                </a:moveTo>
                <a:cubicBezTo>
                  <a:pt x="15" y="23"/>
                  <a:pt x="31" y="46"/>
                  <a:pt x="46" y="70"/>
                </a:cubicBezTo>
                <a:cubicBezTo>
                  <a:pt x="52" y="102"/>
                  <a:pt x="59" y="133"/>
                  <a:pt x="87" y="150"/>
                </a:cubicBezTo>
                <a:cubicBezTo>
                  <a:pt x="91" y="156"/>
                  <a:pt x="93" y="162"/>
                  <a:pt x="98" y="167"/>
                </a:cubicBezTo>
                <a:cubicBezTo>
                  <a:pt x="103" y="172"/>
                  <a:pt x="111" y="174"/>
                  <a:pt x="115" y="179"/>
                </a:cubicBezTo>
                <a:cubicBezTo>
                  <a:pt x="130" y="198"/>
                  <a:pt x="120" y="211"/>
                  <a:pt x="144" y="237"/>
                </a:cubicBezTo>
                <a:cubicBezTo>
                  <a:pt x="150" y="255"/>
                  <a:pt x="144" y="279"/>
                  <a:pt x="156" y="294"/>
                </a:cubicBezTo>
                <a:cubicBezTo>
                  <a:pt x="157" y="296"/>
                  <a:pt x="217" y="305"/>
                  <a:pt x="225" y="306"/>
                </a:cubicBezTo>
                <a:cubicBezTo>
                  <a:pt x="260" y="309"/>
                  <a:pt x="294" y="309"/>
                  <a:pt x="329" y="311"/>
                </a:cubicBezTo>
                <a:cubicBezTo>
                  <a:pt x="321" y="321"/>
                  <a:pt x="305" y="336"/>
                  <a:pt x="305" y="352"/>
                </a:cubicBezTo>
                <a:cubicBezTo>
                  <a:pt x="305" y="418"/>
                  <a:pt x="347" y="526"/>
                  <a:pt x="403" y="565"/>
                </a:cubicBezTo>
                <a:cubicBezTo>
                  <a:pt x="412" y="592"/>
                  <a:pt x="435" y="602"/>
                  <a:pt x="461" y="611"/>
                </a:cubicBezTo>
                <a:cubicBezTo>
                  <a:pt x="477" y="634"/>
                  <a:pt x="483" y="658"/>
                  <a:pt x="507" y="674"/>
                </a:cubicBezTo>
                <a:cubicBezTo>
                  <a:pt x="521" y="695"/>
                  <a:pt x="526" y="702"/>
                  <a:pt x="519" y="726"/>
                </a:cubicBezTo>
                <a:cubicBezTo>
                  <a:pt x="521" y="747"/>
                  <a:pt x="517" y="770"/>
                  <a:pt x="524" y="790"/>
                </a:cubicBezTo>
                <a:cubicBezTo>
                  <a:pt x="535" y="825"/>
                  <a:pt x="635" y="850"/>
                  <a:pt x="668" y="859"/>
                </a:cubicBezTo>
                <a:cubicBezTo>
                  <a:pt x="697" y="877"/>
                  <a:pt x="706" y="901"/>
                  <a:pt x="732" y="922"/>
                </a:cubicBezTo>
                <a:cubicBezTo>
                  <a:pt x="742" y="930"/>
                  <a:pt x="756" y="932"/>
                  <a:pt x="766" y="939"/>
                </a:cubicBezTo>
                <a:cubicBezTo>
                  <a:pt x="796" y="960"/>
                  <a:pt x="815" y="987"/>
                  <a:pt x="853" y="997"/>
                </a:cubicBezTo>
                <a:cubicBezTo>
                  <a:pt x="863" y="1030"/>
                  <a:pt x="896" y="1055"/>
                  <a:pt x="928" y="1066"/>
                </a:cubicBezTo>
                <a:cubicBezTo>
                  <a:pt x="952" y="1083"/>
                  <a:pt x="936" y="1075"/>
                  <a:pt x="962" y="1083"/>
                </a:cubicBezTo>
                <a:cubicBezTo>
                  <a:pt x="974" y="1087"/>
                  <a:pt x="997" y="1095"/>
                  <a:pt x="997" y="1095"/>
                </a:cubicBezTo>
                <a:cubicBezTo>
                  <a:pt x="1009" y="1091"/>
                  <a:pt x="1018" y="1078"/>
                  <a:pt x="1031" y="1078"/>
                </a:cubicBezTo>
                <a:cubicBezTo>
                  <a:pt x="1045" y="1078"/>
                  <a:pt x="1072" y="1089"/>
                  <a:pt x="1072" y="1089"/>
                </a:cubicBezTo>
                <a:cubicBezTo>
                  <a:pt x="1108" y="1113"/>
                  <a:pt x="1106" y="1098"/>
                  <a:pt x="1106" y="1118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72"/>
          <p:cNvSpPr txBox="1">
            <a:spLocks noChangeArrowheads="1"/>
          </p:cNvSpPr>
          <p:nvPr/>
        </p:nvSpPr>
        <p:spPr bwMode="auto">
          <a:xfrm>
            <a:off x="6277421" y="3062288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m</a:t>
            </a:r>
          </a:p>
        </p:txBody>
      </p:sp>
      <p:sp>
        <p:nvSpPr>
          <p:cNvPr id="17" name="Text Box 73"/>
          <p:cNvSpPr txBox="1">
            <a:spLocks noChangeArrowheads="1"/>
          </p:cNvSpPr>
          <p:nvPr/>
        </p:nvSpPr>
        <p:spPr bwMode="auto">
          <a:xfrm>
            <a:off x="8725346" y="982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64430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Lösungsansatz</a:t>
            </a:r>
          </a:p>
        </p:txBody>
      </p:sp>
      <p:grpSp>
        <p:nvGrpSpPr>
          <p:cNvPr id="285700" name="Group 4"/>
          <p:cNvGrpSpPr>
            <a:grpSpLocks/>
          </p:cNvGrpSpPr>
          <p:nvPr/>
        </p:nvGrpSpPr>
        <p:grpSpPr bwMode="auto">
          <a:xfrm>
            <a:off x="2895600" y="1828800"/>
            <a:ext cx="6172200" cy="1200150"/>
            <a:chOff x="1824" y="1152"/>
            <a:chExt cx="3888" cy="756"/>
          </a:xfrm>
        </p:grpSpPr>
        <p:sp>
          <p:nvSpPr>
            <p:cNvPr id="285701" name="Rectangle 5"/>
            <p:cNvSpPr>
              <a:spLocks noChangeArrowheads="1"/>
            </p:cNvSpPr>
            <p:nvPr/>
          </p:nvSpPr>
          <p:spPr bwMode="auto">
            <a:xfrm>
              <a:off x="1824" y="1152"/>
              <a:ext cx="388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	  F(m-1, n) + dist(m-1, n, m, n) 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F(m, n) = min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        	  F(m, n-1) + dist(m, n-1, m, n)</a:t>
              </a:r>
            </a:p>
          </p:txBody>
        </p:sp>
        <p:sp>
          <p:nvSpPr>
            <p:cNvPr id="285702" name="AutoShape 6"/>
            <p:cNvSpPr>
              <a:spLocks/>
            </p:cNvSpPr>
            <p:nvPr/>
          </p:nvSpPr>
          <p:spPr bwMode="auto">
            <a:xfrm>
              <a:off x="2971" y="1276"/>
              <a:ext cx="96" cy="528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85703" name="Group 7"/>
          <p:cNvGrpSpPr>
            <a:grpSpLocks/>
          </p:cNvGrpSpPr>
          <p:nvPr/>
        </p:nvGrpSpPr>
        <p:grpSpPr bwMode="auto">
          <a:xfrm>
            <a:off x="2819400" y="2971800"/>
            <a:ext cx="6172200" cy="1809750"/>
            <a:chOff x="1776" y="1872"/>
            <a:chExt cx="3888" cy="1140"/>
          </a:xfrm>
        </p:grpSpPr>
        <p:sp>
          <p:nvSpPr>
            <p:cNvPr id="285704" name="Rectangle 8"/>
            <p:cNvSpPr>
              <a:spLocks noChangeArrowheads="1"/>
            </p:cNvSpPr>
            <p:nvPr/>
          </p:nvSpPr>
          <p:spPr bwMode="auto">
            <a:xfrm>
              <a:off x="1776" y="2256"/>
              <a:ext cx="388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	  F(i-1, j) + dist(i-1, j, i, j) 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F(i, j) = min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        	  F(i, j-1) + dist(i, j-1, i, j)</a:t>
              </a:r>
            </a:p>
          </p:txBody>
        </p:sp>
        <p:grpSp>
          <p:nvGrpSpPr>
            <p:cNvPr id="33868" name="Group 9"/>
            <p:cNvGrpSpPr>
              <a:grpSpLocks/>
            </p:cNvGrpSpPr>
            <p:nvPr/>
          </p:nvGrpSpPr>
          <p:grpSpPr bwMode="auto">
            <a:xfrm>
              <a:off x="2880" y="1872"/>
              <a:ext cx="1366" cy="1056"/>
              <a:chOff x="2880" y="1872"/>
              <a:chExt cx="1366" cy="1056"/>
            </a:xfrm>
          </p:grpSpPr>
          <p:sp>
            <p:nvSpPr>
              <p:cNvPr id="285706" name="Line 10"/>
              <p:cNvSpPr>
                <a:spLocks noChangeShapeType="1"/>
              </p:cNvSpPr>
              <p:nvPr/>
            </p:nvSpPr>
            <p:spPr bwMode="auto">
              <a:xfrm>
                <a:off x="2976" y="1872"/>
                <a:ext cx="0" cy="38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solidFill>
                    <a:srgbClr val="3C8C93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5707" name="Text Box 11"/>
              <p:cNvSpPr txBox="1">
                <a:spLocks noChangeArrowheads="1"/>
              </p:cNvSpPr>
              <p:nvPr/>
            </p:nvSpPr>
            <p:spPr bwMode="auto">
              <a:xfrm>
                <a:off x="3168" y="1977"/>
                <a:ext cx="107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>
                    <a:latin typeface="+mn-lt"/>
                    <a:cs typeface="+mn-cs"/>
                  </a:rPr>
                  <a:t>Generalisierung</a:t>
                </a:r>
              </a:p>
            </p:txBody>
          </p:sp>
          <p:sp>
            <p:nvSpPr>
              <p:cNvPr id="285708" name="AutoShape 12"/>
              <p:cNvSpPr>
                <a:spLocks/>
              </p:cNvSpPr>
              <p:nvPr/>
            </p:nvSpPr>
            <p:spPr bwMode="auto">
              <a:xfrm>
                <a:off x="2880" y="2400"/>
                <a:ext cx="96" cy="528"/>
              </a:xfrm>
              <a:prstGeom prst="leftBrace">
                <a:avLst>
                  <a:gd name="adj1" fmla="val 458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solidFill>
                    <a:srgbClr val="3C8C93"/>
                  </a:solidFill>
                  <a:latin typeface="+mn-lt"/>
                  <a:cs typeface="+mn-cs"/>
                </a:endParaRPr>
              </a:p>
            </p:txBody>
          </p:sp>
        </p:grpSp>
      </p:grpSp>
      <p:graphicFrame>
        <p:nvGraphicFramePr>
          <p:cNvPr id="28571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099085"/>
              </p:ext>
            </p:extLst>
          </p:nvPr>
        </p:nvGraphicFramePr>
        <p:xfrm>
          <a:off x="457200" y="2133600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5774" name="Oval 78"/>
          <p:cNvSpPr>
            <a:spLocks noChangeArrowheads="1"/>
          </p:cNvSpPr>
          <p:nvPr/>
        </p:nvSpPr>
        <p:spPr bwMode="auto">
          <a:xfrm>
            <a:off x="3810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75" name="Oval 79"/>
          <p:cNvSpPr>
            <a:spLocks noChangeArrowheads="1"/>
          </p:cNvSpPr>
          <p:nvPr/>
        </p:nvSpPr>
        <p:spPr bwMode="auto">
          <a:xfrm>
            <a:off x="2590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3857" name="Group 80"/>
          <p:cNvGrpSpPr>
            <a:grpSpLocks/>
          </p:cNvGrpSpPr>
          <p:nvPr/>
        </p:nvGrpSpPr>
        <p:grpSpPr bwMode="auto">
          <a:xfrm>
            <a:off x="2590800" y="3581400"/>
            <a:ext cx="152400" cy="381000"/>
            <a:chOff x="5472" y="1824"/>
            <a:chExt cx="96" cy="240"/>
          </a:xfrm>
        </p:grpSpPr>
        <p:sp>
          <p:nvSpPr>
            <p:cNvPr id="285777" name="Line 81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5778" name="Oval 82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33858" name="Group 83"/>
          <p:cNvGrpSpPr>
            <a:grpSpLocks/>
          </p:cNvGrpSpPr>
          <p:nvPr/>
        </p:nvGrpSpPr>
        <p:grpSpPr bwMode="auto">
          <a:xfrm>
            <a:off x="2209800" y="3962400"/>
            <a:ext cx="381000" cy="152400"/>
            <a:chOff x="5232" y="2064"/>
            <a:chExt cx="240" cy="96"/>
          </a:xfrm>
        </p:grpSpPr>
        <p:sp>
          <p:nvSpPr>
            <p:cNvPr id="285780" name="Line 84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5781" name="Oval 85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5782" name="Freeform 86"/>
          <p:cNvSpPr>
            <a:spLocks/>
          </p:cNvSpPr>
          <p:nvPr/>
        </p:nvSpPr>
        <p:spPr bwMode="auto">
          <a:xfrm>
            <a:off x="523875" y="2130425"/>
            <a:ext cx="2103438" cy="1444625"/>
          </a:xfrm>
          <a:custGeom>
            <a:avLst/>
            <a:gdLst>
              <a:gd name="T0" fmla="*/ 0 w 1325"/>
              <a:gd name="T1" fmla="*/ 29 h 910"/>
              <a:gd name="T2" fmla="*/ 104 w 1325"/>
              <a:gd name="T3" fmla="*/ 0 h 910"/>
              <a:gd name="T4" fmla="*/ 156 w 1325"/>
              <a:gd name="T5" fmla="*/ 6 h 910"/>
              <a:gd name="T6" fmla="*/ 179 w 1325"/>
              <a:gd name="T7" fmla="*/ 58 h 910"/>
              <a:gd name="T8" fmla="*/ 242 w 1325"/>
              <a:gd name="T9" fmla="*/ 150 h 910"/>
              <a:gd name="T10" fmla="*/ 588 w 1325"/>
              <a:gd name="T11" fmla="*/ 133 h 910"/>
              <a:gd name="T12" fmla="*/ 709 w 1325"/>
              <a:gd name="T13" fmla="*/ 184 h 910"/>
              <a:gd name="T14" fmla="*/ 761 w 1325"/>
              <a:gd name="T15" fmla="*/ 265 h 910"/>
              <a:gd name="T16" fmla="*/ 801 w 1325"/>
              <a:gd name="T17" fmla="*/ 328 h 910"/>
              <a:gd name="T18" fmla="*/ 870 w 1325"/>
              <a:gd name="T19" fmla="*/ 374 h 910"/>
              <a:gd name="T20" fmla="*/ 968 w 1325"/>
              <a:gd name="T21" fmla="*/ 472 h 910"/>
              <a:gd name="T22" fmla="*/ 997 w 1325"/>
              <a:gd name="T23" fmla="*/ 542 h 910"/>
              <a:gd name="T24" fmla="*/ 1020 w 1325"/>
              <a:gd name="T25" fmla="*/ 576 h 910"/>
              <a:gd name="T26" fmla="*/ 1083 w 1325"/>
              <a:gd name="T27" fmla="*/ 559 h 910"/>
              <a:gd name="T28" fmla="*/ 1135 w 1325"/>
              <a:gd name="T29" fmla="*/ 599 h 910"/>
              <a:gd name="T30" fmla="*/ 1204 w 1325"/>
              <a:gd name="T31" fmla="*/ 835 h 910"/>
              <a:gd name="T32" fmla="*/ 1256 w 1325"/>
              <a:gd name="T33" fmla="*/ 835 h 910"/>
              <a:gd name="T34" fmla="*/ 1262 w 1325"/>
              <a:gd name="T35" fmla="*/ 853 h 910"/>
              <a:gd name="T36" fmla="*/ 1296 w 1325"/>
              <a:gd name="T37" fmla="*/ 876 h 910"/>
              <a:gd name="T38" fmla="*/ 1325 w 1325"/>
              <a:gd name="T39" fmla="*/ 910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25" h="910">
                <a:moveTo>
                  <a:pt x="0" y="29"/>
                </a:moveTo>
                <a:cubicBezTo>
                  <a:pt x="30" y="9"/>
                  <a:pt x="69" y="6"/>
                  <a:pt x="104" y="0"/>
                </a:cubicBezTo>
                <a:cubicBezTo>
                  <a:pt x="121" y="2"/>
                  <a:pt x="140" y="0"/>
                  <a:pt x="156" y="6"/>
                </a:cubicBezTo>
                <a:cubicBezTo>
                  <a:pt x="174" y="12"/>
                  <a:pt x="173" y="40"/>
                  <a:pt x="179" y="58"/>
                </a:cubicBezTo>
                <a:cubicBezTo>
                  <a:pt x="192" y="96"/>
                  <a:pt x="199" y="135"/>
                  <a:pt x="242" y="150"/>
                </a:cubicBezTo>
                <a:cubicBezTo>
                  <a:pt x="357" y="146"/>
                  <a:pt x="473" y="145"/>
                  <a:pt x="588" y="133"/>
                </a:cubicBezTo>
                <a:cubicBezTo>
                  <a:pt x="696" y="139"/>
                  <a:pt x="665" y="122"/>
                  <a:pt x="709" y="184"/>
                </a:cubicBezTo>
                <a:cubicBezTo>
                  <a:pt x="715" y="207"/>
                  <a:pt x="743" y="248"/>
                  <a:pt x="761" y="265"/>
                </a:cubicBezTo>
                <a:cubicBezTo>
                  <a:pt x="768" y="290"/>
                  <a:pt x="780" y="314"/>
                  <a:pt x="801" y="328"/>
                </a:cubicBezTo>
                <a:cubicBezTo>
                  <a:pt x="816" y="353"/>
                  <a:pt x="844" y="357"/>
                  <a:pt x="870" y="374"/>
                </a:cubicBezTo>
                <a:cubicBezTo>
                  <a:pt x="904" y="396"/>
                  <a:pt x="938" y="442"/>
                  <a:pt x="968" y="472"/>
                </a:cubicBezTo>
                <a:cubicBezTo>
                  <a:pt x="987" y="491"/>
                  <a:pt x="983" y="522"/>
                  <a:pt x="997" y="542"/>
                </a:cubicBezTo>
                <a:cubicBezTo>
                  <a:pt x="1005" y="553"/>
                  <a:pt x="1020" y="576"/>
                  <a:pt x="1020" y="576"/>
                </a:cubicBezTo>
                <a:cubicBezTo>
                  <a:pt x="1041" y="569"/>
                  <a:pt x="1062" y="565"/>
                  <a:pt x="1083" y="559"/>
                </a:cubicBezTo>
                <a:cubicBezTo>
                  <a:pt x="1121" y="566"/>
                  <a:pt x="1123" y="565"/>
                  <a:pt x="1135" y="599"/>
                </a:cubicBezTo>
                <a:cubicBezTo>
                  <a:pt x="1139" y="648"/>
                  <a:pt x="1124" y="812"/>
                  <a:pt x="1204" y="835"/>
                </a:cubicBezTo>
                <a:cubicBezTo>
                  <a:pt x="1210" y="834"/>
                  <a:pt x="1245" y="824"/>
                  <a:pt x="1256" y="835"/>
                </a:cubicBezTo>
                <a:cubicBezTo>
                  <a:pt x="1260" y="839"/>
                  <a:pt x="1258" y="848"/>
                  <a:pt x="1262" y="853"/>
                </a:cubicBezTo>
                <a:cubicBezTo>
                  <a:pt x="1272" y="863"/>
                  <a:pt x="1296" y="876"/>
                  <a:pt x="1296" y="876"/>
                </a:cubicBezTo>
                <a:cubicBezTo>
                  <a:pt x="1303" y="896"/>
                  <a:pt x="1311" y="896"/>
                  <a:pt x="1325" y="91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83" name="Freeform 87"/>
          <p:cNvSpPr>
            <a:spLocks/>
          </p:cNvSpPr>
          <p:nvPr/>
        </p:nvSpPr>
        <p:spPr bwMode="auto">
          <a:xfrm>
            <a:off x="487363" y="2193925"/>
            <a:ext cx="1758950" cy="1774825"/>
          </a:xfrm>
          <a:custGeom>
            <a:avLst/>
            <a:gdLst>
              <a:gd name="T0" fmla="*/ 0 w 1108"/>
              <a:gd name="T1" fmla="*/ 0 h 1118"/>
              <a:gd name="T2" fmla="*/ 46 w 1108"/>
              <a:gd name="T3" fmla="*/ 70 h 1118"/>
              <a:gd name="T4" fmla="*/ 87 w 1108"/>
              <a:gd name="T5" fmla="*/ 150 h 1118"/>
              <a:gd name="T6" fmla="*/ 98 w 1108"/>
              <a:gd name="T7" fmla="*/ 167 h 1118"/>
              <a:gd name="T8" fmla="*/ 115 w 1108"/>
              <a:gd name="T9" fmla="*/ 179 h 1118"/>
              <a:gd name="T10" fmla="*/ 144 w 1108"/>
              <a:gd name="T11" fmla="*/ 237 h 1118"/>
              <a:gd name="T12" fmla="*/ 156 w 1108"/>
              <a:gd name="T13" fmla="*/ 294 h 1118"/>
              <a:gd name="T14" fmla="*/ 225 w 1108"/>
              <a:gd name="T15" fmla="*/ 306 h 1118"/>
              <a:gd name="T16" fmla="*/ 329 w 1108"/>
              <a:gd name="T17" fmla="*/ 311 h 1118"/>
              <a:gd name="T18" fmla="*/ 305 w 1108"/>
              <a:gd name="T19" fmla="*/ 352 h 1118"/>
              <a:gd name="T20" fmla="*/ 403 w 1108"/>
              <a:gd name="T21" fmla="*/ 565 h 1118"/>
              <a:gd name="T22" fmla="*/ 461 w 1108"/>
              <a:gd name="T23" fmla="*/ 611 h 1118"/>
              <a:gd name="T24" fmla="*/ 507 w 1108"/>
              <a:gd name="T25" fmla="*/ 674 h 1118"/>
              <a:gd name="T26" fmla="*/ 519 w 1108"/>
              <a:gd name="T27" fmla="*/ 726 h 1118"/>
              <a:gd name="T28" fmla="*/ 524 w 1108"/>
              <a:gd name="T29" fmla="*/ 790 h 1118"/>
              <a:gd name="T30" fmla="*/ 668 w 1108"/>
              <a:gd name="T31" fmla="*/ 859 h 1118"/>
              <a:gd name="T32" fmla="*/ 732 w 1108"/>
              <a:gd name="T33" fmla="*/ 922 h 1118"/>
              <a:gd name="T34" fmla="*/ 766 w 1108"/>
              <a:gd name="T35" fmla="*/ 939 h 1118"/>
              <a:gd name="T36" fmla="*/ 853 w 1108"/>
              <a:gd name="T37" fmla="*/ 997 h 1118"/>
              <a:gd name="T38" fmla="*/ 928 w 1108"/>
              <a:gd name="T39" fmla="*/ 1066 h 1118"/>
              <a:gd name="T40" fmla="*/ 962 w 1108"/>
              <a:gd name="T41" fmla="*/ 1083 h 1118"/>
              <a:gd name="T42" fmla="*/ 997 w 1108"/>
              <a:gd name="T43" fmla="*/ 1095 h 1118"/>
              <a:gd name="T44" fmla="*/ 1031 w 1108"/>
              <a:gd name="T45" fmla="*/ 1078 h 1118"/>
              <a:gd name="T46" fmla="*/ 1072 w 1108"/>
              <a:gd name="T47" fmla="*/ 1089 h 1118"/>
              <a:gd name="T48" fmla="*/ 1106 w 1108"/>
              <a:gd name="T49" fmla="*/ 11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1118">
                <a:moveTo>
                  <a:pt x="0" y="0"/>
                </a:moveTo>
                <a:cubicBezTo>
                  <a:pt x="15" y="23"/>
                  <a:pt x="31" y="46"/>
                  <a:pt x="46" y="70"/>
                </a:cubicBezTo>
                <a:cubicBezTo>
                  <a:pt x="52" y="102"/>
                  <a:pt x="59" y="133"/>
                  <a:pt x="87" y="150"/>
                </a:cubicBezTo>
                <a:cubicBezTo>
                  <a:pt x="91" y="156"/>
                  <a:pt x="93" y="162"/>
                  <a:pt x="98" y="167"/>
                </a:cubicBezTo>
                <a:cubicBezTo>
                  <a:pt x="103" y="172"/>
                  <a:pt x="111" y="174"/>
                  <a:pt x="115" y="179"/>
                </a:cubicBezTo>
                <a:cubicBezTo>
                  <a:pt x="130" y="198"/>
                  <a:pt x="120" y="211"/>
                  <a:pt x="144" y="237"/>
                </a:cubicBezTo>
                <a:cubicBezTo>
                  <a:pt x="150" y="255"/>
                  <a:pt x="144" y="279"/>
                  <a:pt x="156" y="294"/>
                </a:cubicBezTo>
                <a:cubicBezTo>
                  <a:pt x="157" y="296"/>
                  <a:pt x="217" y="305"/>
                  <a:pt x="225" y="306"/>
                </a:cubicBezTo>
                <a:cubicBezTo>
                  <a:pt x="260" y="309"/>
                  <a:pt x="294" y="309"/>
                  <a:pt x="329" y="311"/>
                </a:cubicBezTo>
                <a:cubicBezTo>
                  <a:pt x="321" y="321"/>
                  <a:pt x="305" y="336"/>
                  <a:pt x="305" y="352"/>
                </a:cubicBezTo>
                <a:cubicBezTo>
                  <a:pt x="305" y="418"/>
                  <a:pt x="347" y="526"/>
                  <a:pt x="403" y="565"/>
                </a:cubicBezTo>
                <a:cubicBezTo>
                  <a:pt x="412" y="592"/>
                  <a:pt x="435" y="602"/>
                  <a:pt x="461" y="611"/>
                </a:cubicBezTo>
                <a:cubicBezTo>
                  <a:pt x="477" y="634"/>
                  <a:pt x="483" y="658"/>
                  <a:pt x="507" y="674"/>
                </a:cubicBezTo>
                <a:cubicBezTo>
                  <a:pt x="521" y="695"/>
                  <a:pt x="526" y="702"/>
                  <a:pt x="519" y="726"/>
                </a:cubicBezTo>
                <a:cubicBezTo>
                  <a:pt x="521" y="747"/>
                  <a:pt x="517" y="770"/>
                  <a:pt x="524" y="790"/>
                </a:cubicBezTo>
                <a:cubicBezTo>
                  <a:pt x="535" y="825"/>
                  <a:pt x="635" y="850"/>
                  <a:pt x="668" y="859"/>
                </a:cubicBezTo>
                <a:cubicBezTo>
                  <a:pt x="697" y="877"/>
                  <a:pt x="706" y="901"/>
                  <a:pt x="732" y="922"/>
                </a:cubicBezTo>
                <a:cubicBezTo>
                  <a:pt x="742" y="930"/>
                  <a:pt x="756" y="932"/>
                  <a:pt x="766" y="939"/>
                </a:cubicBezTo>
                <a:cubicBezTo>
                  <a:pt x="796" y="960"/>
                  <a:pt x="815" y="987"/>
                  <a:pt x="853" y="997"/>
                </a:cubicBezTo>
                <a:cubicBezTo>
                  <a:pt x="863" y="1030"/>
                  <a:pt x="896" y="1055"/>
                  <a:pt x="928" y="1066"/>
                </a:cubicBezTo>
                <a:cubicBezTo>
                  <a:pt x="952" y="1083"/>
                  <a:pt x="936" y="1075"/>
                  <a:pt x="962" y="1083"/>
                </a:cubicBezTo>
                <a:cubicBezTo>
                  <a:pt x="974" y="1087"/>
                  <a:pt x="997" y="1095"/>
                  <a:pt x="997" y="1095"/>
                </a:cubicBezTo>
                <a:cubicBezTo>
                  <a:pt x="1009" y="1091"/>
                  <a:pt x="1018" y="1078"/>
                  <a:pt x="1031" y="1078"/>
                </a:cubicBezTo>
                <a:cubicBezTo>
                  <a:pt x="1045" y="1078"/>
                  <a:pt x="1072" y="1089"/>
                  <a:pt x="1072" y="1089"/>
                </a:cubicBezTo>
                <a:cubicBezTo>
                  <a:pt x="1108" y="1113"/>
                  <a:pt x="1106" y="1098"/>
                  <a:pt x="1106" y="1118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84" name="Text Box 88"/>
          <p:cNvSpPr txBox="1">
            <a:spLocks noChangeArrowheads="1"/>
          </p:cNvSpPr>
          <p:nvPr/>
        </p:nvSpPr>
        <p:spPr bwMode="auto">
          <a:xfrm>
            <a:off x="60325" y="38465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285785" name="Text Box 89"/>
          <p:cNvSpPr txBox="1">
            <a:spLocks noChangeArrowheads="1"/>
          </p:cNvSpPr>
          <p:nvPr/>
        </p:nvSpPr>
        <p:spPr bwMode="auto">
          <a:xfrm>
            <a:off x="25146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 dirty="0">
                <a:cs typeface="+mn-cs"/>
              </a:rPr>
              <a:t>Sei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j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 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length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(SP(0, 0, i,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j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)). =&gt; F(m,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 </a:t>
            </a:r>
            <a:r>
              <a:rPr lang="de-DE" sz="2000" dirty="0">
                <a:cs typeface="+mn-cs"/>
              </a:rPr>
              <a:t>die Länge des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SP</a:t>
            </a:r>
            <a:r>
              <a:rPr lang="de-DE" sz="2000" dirty="0">
                <a:cs typeface="+mn-cs"/>
              </a:rPr>
              <a:t> von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000" dirty="0">
                <a:cs typeface="+mn-cs"/>
              </a:rPr>
              <a:t> nach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(m,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7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Vermeide Neuberechnungen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600200"/>
            <a:ext cx="4648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Um den kürzesten Pfad von </a:t>
            </a:r>
            <a:br>
              <a:rPr lang="de-DE" sz="2400" dirty="0">
                <a:cs typeface="+mn-cs"/>
              </a:rPr>
            </a:br>
            <a:r>
              <a:rPr lang="de-DE" sz="2400" dirty="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400" dirty="0">
                <a:cs typeface="+mn-cs"/>
              </a:rPr>
              <a:t> nach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(m, n)</a:t>
            </a:r>
            <a:r>
              <a:rPr lang="de-DE" sz="2400" dirty="0">
                <a:cs typeface="+mn-cs"/>
              </a:rPr>
              <a:t> zu finden, benötigen wir die kürzesten Pfade nach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(m-1, n)</a:t>
            </a:r>
            <a:r>
              <a:rPr lang="de-DE" sz="2400" dirty="0">
                <a:cs typeface="+mn-cs"/>
              </a:rPr>
              <a:t> und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(m, n-1)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Bei rekursivem Aufruf werden Lösungen immer wieder neu berechnet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Strategie: 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Löse Teilprobleme in richtiger Reihenfolge, so dass redundante Berechnungen vermieden werden</a:t>
            </a:r>
          </a:p>
        </p:txBody>
      </p:sp>
      <p:graphicFrame>
        <p:nvGraphicFramePr>
          <p:cNvPr id="271488" name="Group 128"/>
          <p:cNvGraphicFramePr>
            <a:graphicFrameLocks noGrp="1"/>
          </p:cNvGraphicFramePr>
          <p:nvPr/>
        </p:nvGraphicFramePr>
        <p:xfrm>
          <a:off x="457200" y="1752600"/>
          <a:ext cx="3905250" cy="3367091"/>
        </p:xfrm>
        <a:graphic>
          <a:graphicData uri="http://schemas.openxmlformats.org/drawingml/2006/table">
            <a:tbl>
              <a:tblPr/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271499" name="Group 139"/>
          <p:cNvGrpSpPr>
            <a:grpSpLocks/>
          </p:cNvGrpSpPr>
          <p:nvPr/>
        </p:nvGrpSpPr>
        <p:grpSpPr bwMode="auto">
          <a:xfrm>
            <a:off x="3886200" y="4724400"/>
            <a:ext cx="533400" cy="457200"/>
            <a:chOff x="2448" y="2880"/>
            <a:chExt cx="336" cy="288"/>
          </a:xfrm>
        </p:grpSpPr>
        <p:sp>
          <p:nvSpPr>
            <p:cNvPr id="271489" name="Oval 129"/>
            <p:cNvSpPr>
              <a:spLocks noChangeArrowheads="1"/>
            </p:cNvSpPr>
            <p:nvPr/>
          </p:nvSpPr>
          <p:spPr bwMode="auto">
            <a:xfrm>
              <a:off x="244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0" name="Oval 130"/>
            <p:cNvSpPr>
              <a:spLocks noChangeArrowheads="1"/>
            </p:cNvSpPr>
            <p:nvPr/>
          </p:nvSpPr>
          <p:spPr bwMode="auto">
            <a:xfrm>
              <a:off x="268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71491" name="Text Box 131"/>
          <p:cNvSpPr txBox="1">
            <a:spLocks noChangeArrowheads="1"/>
          </p:cNvSpPr>
          <p:nvPr/>
        </p:nvSpPr>
        <p:spPr bwMode="auto">
          <a:xfrm>
            <a:off x="76200" y="2782888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m</a:t>
            </a:r>
          </a:p>
        </p:txBody>
      </p:sp>
      <p:sp>
        <p:nvSpPr>
          <p:cNvPr id="271492" name="Text Box 132"/>
          <p:cNvSpPr txBox="1">
            <a:spLocks noChangeArrowheads="1"/>
          </p:cNvSpPr>
          <p:nvPr/>
        </p:nvSpPr>
        <p:spPr bwMode="auto">
          <a:xfrm>
            <a:off x="2236788" y="50292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n</a:t>
            </a:r>
          </a:p>
        </p:txBody>
      </p:sp>
      <p:grpSp>
        <p:nvGrpSpPr>
          <p:cNvPr id="271500" name="Group 140"/>
          <p:cNvGrpSpPr>
            <a:grpSpLocks/>
          </p:cNvGrpSpPr>
          <p:nvPr/>
        </p:nvGrpSpPr>
        <p:grpSpPr bwMode="auto">
          <a:xfrm>
            <a:off x="3886200" y="4343400"/>
            <a:ext cx="533400" cy="457200"/>
            <a:chOff x="2448" y="2688"/>
            <a:chExt cx="336" cy="288"/>
          </a:xfrm>
        </p:grpSpPr>
        <p:sp>
          <p:nvSpPr>
            <p:cNvPr id="271495" name="Oval 135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6" name="Oval 136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2" name="Group 142"/>
          <p:cNvGrpSpPr>
            <a:grpSpLocks/>
          </p:cNvGrpSpPr>
          <p:nvPr/>
        </p:nvGrpSpPr>
        <p:grpSpPr bwMode="auto">
          <a:xfrm>
            <a:off x="3505200" y="4724400"/>
            <a:ext cx="533400" cy="457200"/>
            <a:chOff x="2208" y="2880"/>
            <a:chExt cx="336" cy="288"/>
          </a:xfrm>
        </p:grpSpPr>
        <p:sp>
          <p:nvSpPr>
            <p:cNvPr id="271497" name="Oval 137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8" name="Oval 138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3" name="Group 143"/>
          <p:cNvGrpSpPr>
            <a:grpSpLocks/>
          </p:cNvGrpSpPr>
          <p:nvPr/>
        </p:nvGrpSpPr>
        <p:grpSpPr bwMode="auto">
          <a:xfrm>
            <a:off x="3886200" y="4038600"/>
            <a:ext cx="533400" cy="457200"/>
            <a:chOff x="2448" y="2688"/>
            <a:chExt cx="336" cy="288"/>
          </a:xfrm>
        </p:grpSpPr>
        <p:sp>
          <p:nvSpPr>
            <p:cNvPr id="271504" name="Oval 144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05" name="Oval 145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6" name="Group 146"/>
          <p:cNvGrpSpPr>
            <a:grpSpLocks/>
          </p:cNvGrpSpPr>
          <p:nvPr/>
        </p:nvGrpSpPr>
        <p:grpSpPr bwMode="auto">
          <a:xfrm>
            <a:off x="3505200" y="4419600"/>
            <a:ext cx="533400" cy="457200"/>
            <a:chOff x="2448" y="2688"/>
            <a:chExt cx="336" cy="288"/>
          </a:xfrm>
        </p:grpSpPr>
        <p:sp>
          <p:nvSpPr>
            <p:cNvPr id="271507" name="Oval 147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08" name="Oval 148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9" name="Group 149"/>
          <p:cNvGrpSpPr>
            <a:grpSpLocks/>
          </p:cNvGrpSpPr>
          <p:nvPr/>
        </p:nvGrpSpPr>
        <p:grpSpPr bwMode="auto">
          <a:xfrm>
            <a:off x="3048000" y="4724400"/>
            <a:ext cx="533400" cy="457200"/>
            <a:chOff x="2208" y="2880"/>
            <a:chExt cx="336" cy="288"/>
          </a:xfrm>
        </p:grpSpPr>
        <p:sp>
          <p:nvSpPr>
            <p:cNvPr id="271510" name="Oval 150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11" name="Oval 151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12" name="Group 152"/>
          <p:cNvGrpSpPr>
            <a:grpSpLocks/>
          </p:cNvGrpSpPr>
          <p:nvPr/>
        </p:nvGrpSpPr>
        <p:grpSpPr bwMode="auto">
          <a:xfrm>
            <a:off x="3429000" y="4343400"/>
            <a:ext cx="533400" cy="457200"/>
            <a:chOff x="2208" y="2880"/>
            <a:chExt cx="336" cy="288"/>
          </a:xfrm>
        </p:grpSpPr>
        <p:sp>
          <p:nvSpPr>
            <p:cNvPr id="271513" name="Oval 153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14" name="Oval 154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02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Prinzip der Dynamischen Programmierung</a:t>
            </a:r>
          </a:p>
        </p:txBody>
      </p:sp>
      <p:sp>
        <p:nvSpPr>
          <p:cNvPr id="287752" name="Rectangle 8"/>
          <p:cNvSpPr>
            <a:spLocks noChangeArrowheads="1"/>
          </p:cNvSpPr>
          <p:nvPr/>
        </p:nvSpPr>
        <p:spPr bwMode="auto">
          <a:xfrm>
            <a:off x="3008312" y="2622550"/>
            <a:ext cx="61722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	  F(i-1, j) + dist(i-1, j, i, j) </a:t>
            </a:r>
          </a:p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F(i, j) = min</a:t>
            </a:r>
          </a:p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        	  F(i, j-1) + dist(i, j-1, i, j)</a:t>
            </a:r>
          </a:p>
        </p:txBody>
      </p:sp>
      <p:sp>
        <p:nvSpPr>
          <p:cNvPr id="287756" name="AutoShape 12"/>
          <p:cNvSpPr>
            <a:spLocks/>
          </p:cNvSpPr>
          <p:nvPr/>
        </p:nvSpPr>
        <p:spPr bwMode="auto">
          <a:xfrm>
            <a:off x="4572000" y="2819400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aphicFrame>
        <p:nvGraphicFramePr>
          <p:cNvPr id="287764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360498"/>
              </p:ext>
            </p:extLst>
          </p:nvPr>
        </p:nvGraphicFramePr>
        <p:xfrm>
          <a:off x="457200" y="2133600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7823" name="Oval 79"/>
          <p:cNvSpPr>
            <a:spLocks noChangeArrowheads="1"/>
          </p:cNvSpPr>
          <p:nvPr/>
        </p:nvSpPr>
        <p:spPr bwMode="auto">
          <a:xfrm>
            <a:off x="16764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7952" name="Group 80"/>
          <p:cNvGrpSpPr>
            <a:grpSpLocks/>
          </p:cNvGrpSpPr>
          <p:nvPr/>
        </p:nvGrpSpPr>
        <p:grpSpPr bwMode="auto">
          <a:xfrm>
            <a:off x="1676400" y="2667000"/>
            <a:ext cx="152400" cy="381000"/>
            <a:chOff x="5472" y="1824"/>
            <a:chExt cx="96" cy="240"/>
          </a:xfrm>
        </p:grpSpPr>
        <p:sp>
          <p:nvSpPr>
            <p:cNvPr id="287825" name="Line 81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826" name="Oval 82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37953" name="Group 83"/>
          <p:cNvGrpSpPr>
            <a:grpSpLocks/>
          </p:cNvGrpSpPr>
          <p:nvPr/>
        </p:nvGrpSpPr>
        <p:grpSpPr bwMode="auto">
          <a:xfrm>
            <a:off x="1295400" y="3048000"/>
            <a:ext cx="381000" cy="152400"/>
            <a:chOff x="5232" y="2064"/>
            <a:chExt cx="240" cy="96"/>
          </a:xfrm>
        </p:grpSpPr>
        <p:sp>
          <p:nvSpPr>
            <p:cNvPr id="287828" name="Line 84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829" name="Oval 85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7832" name="Text Box 88"/>
          <p:cNvSpPr txBox="1">
            <a:spLocks noChangeArrowheads="1"/>
          </p:cNvSpPr>
          <p:nvPr/>
        </p:nvSpPr>
        <p:spPr bwMode="auto">
          <a:xfrm>
            <a:off x="60325" y="38465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287833" name="Text Box 89"/>
          <p:cNvSpPr txBox="1">
            <a:spLocks noChangeArrowheads="1"/>
          </p:cNvSpPr>
          <p:nvPr/>
        </p:nvSpPr>
        <p:spPr bwMode="auto">
          <a:xfrm>
            <a:off x="25146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grpSp>
        <p:nvGrpSpPr>
          <p:cNvPr id="287834" name="Group 90"/>
          <p:cNvGrpSpPr>
            <a:grpSpLocks/>
          </p:cNvGrpSpPr>
          <p:nvPr/>
        </p:nvGrpSpPr>
        <p:grpSpPr bwMode="auto">
          <a:xfrm>
            <a:off x="685800" y="3962402"/>
            <a:ext cx="3962400" cy="1103313"/>
            <a:chOff x="384" y="2928"/>
            <a:chExt cx="2496" cy="695"/>
          </a:xfrm>
        </p:grpSpPr>
        <p:sp>
          <p:nvSpPr>
            <p:cNvPr id="287835" name="Text Box 91"/>
            <p:cNvSpPr txBox="1">
              <a:spLocks noChangeArrowheads="1"/>
            </p:cNvSpPr>
            <p:nvPr/>
          </p:nvSpPr>
          <p:spPr bwMode="auto">
            <a:xfrm>
              <a:off x="384" y="3216"/>
              <a:ext cx="249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dirty="0">
                  <a:cs typeface="+mn-cs"/>
                </a:rPr>
                <a:t>Grenzfall: 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i = 0 </a:t>
              </a:r>
              <a:r>
                <a:rPr lang="de-DE" dirty="0">
                  <a:latin typeface="+mn-lt"/>
                  <a:cs typeface="+mn-cs"/>
                </a:rPr>
                <a:t>oder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 </a:t>
              </a:r>
              <a:r>
                <a:rPr lang="de-DE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 = 0</a:t>
              </a:r>
              <a:r>
                <a:rPr lang="de-DE" i="1" dirty="0">
                  <a:latin typeface="Times New Roman" charset="0"/>
                  <a:cs typeface="+mn-cs"/>
                </a:rPr>
                <a:t> </a:t>
              </a:r>
              <a:br>
                <a:rPr lang="de-DE" i="1" dirty="0">
                  <a:latin typeface="Times New Roman" charset="0"/>
                  <a:cs typeface="+mn-cs"/>
                </a:rPr>
              </a:br>
              <a:r>
                <a:rPr lang="de-DE" dirty="0">
                  <a:cs typeface="+mn-cs"/>
                </a:rPr>
                <a:t>Leicht zu identifizieren</a:t>
              </a:r>
            </a:p>
          </p:txBody>
        </p:sp>
        <p:sp>
          <p:nvSpPr>
            <p:cNvPr id="287836" name="Line 92"/>
            <p:cNvSpPr>
              <a:spLocks noChangeShapeType="1"/>
            </p:cNvSpPr>
            <p:nvPr/>
          </p:nvSpPr>
          <p:spPr bwMode="auto">
            <a:xfrm flipH="1">
              <a:off x="1920" y="2928"/>
              <a:ext cx="288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87837" name="Group 93"/>
          <p:cNvGrpSpPr>
            <a:grpSpLocks/>
          </p:cNvGrpSpPr>
          <p:nvPr/>
        </p:nvGrpSpPr>
        <p:grpSpPr bwMode="auto">
          <a:xfrm>
            <a:off x="5029200" y="3962402"/>
            <a:ext cx="3657600" cy="1055688"/>
            <a:chOff x="3312" y="3024"/>
            <a:chExt cx="2304" cy="665"/>
          </a:xfrm>
        </p:grpSpPr>
        <p:grpSp>
          <p:nvGrpSpPr>
            <p:cNvPr id="37971" name="Group 94"/>
            <p:cNvGrpSpPr>
              <a:grpSpLocks/>
            </p:cNvGrpSpPr>
            <p:nvPr/>
          </p:nvGrpSpPr>
          <p:grpSpPr bwMode="auto">
            <a:xfrm>
              <a:off x="3312" y="3216"/>
              <a:ext cx="2304" cy="473"/>
              <a:chOff x="3168" y="3024"/>
              <a:chExt cx="2304" cy="473"/>
            </a:xfrm>
          </p:grpSpPr>
          <p:sp>
            <p:nvSpPr>
              <p:cNvPr id="287839" name="Text Box 95"/>
              <p:cNvSpPr txBox="1">
                <a:spLocks noChangeArrowheads="1"/>
              </p:cNvSpPr>
              <p:nvPr/>
            </p:nvSpPr>
            <p:spPr bwMode="auto">
              <a:xfrm>
                <a:off x="3176" y="3024"/>
                <a:ext cx="12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 sz="2000">
                    <a:solidFill>
                      <a:srgbClr val="3C8C93"/>
                    </a:solidFill>
                    <a:latin typeface="+mn-lt"/>
                    <a:cs typeface="+mn-cs"/>
                  </a:rPr>
                  <a:t>i = 1 .. m, j = 1 .. n</a:t>
                </a:r>
              </a:p>
            </p:txBody>
          </p:sp>
          <p:sp>
            <p:nvSpPr>
              <p:cNvPr id="287840" name="Rectangle 96"/>
              <p:cNvSpPr>
                <a:spLocks noChangeArrowheads="1"/>
              </p:cNvSpPr>
              <p:nvPr/>
            </p:nvSpPr>
            <p:spPr bwMode="auto">
              <a:xfrm>
                <a:off x="3168" y="3264"/>
                <a:ext cx="230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de-DE">
                    <a:cs typeface="+mn-cs"/>
                  </a:rPr>
                  <a:t>Anzahl der Unterprobleme: </a:t>
                </a:r>
                <a:r>
                  <a:rPr lang="de-DE">
                    <a:solidFill>
                      <a:srgbClr val="3C8C93"/>
                    </a:solidFill>
                    <a:cs typeface="+mn-cs"/>
                  </a:rPr>
                  <a:t>m ∙ n</a:t>
                </a:r>
              </a:p>
            </p:txBody>
          </p:sp>
        </p:grpSp>
        <p:sp>
          <p:nvSpPr>
            <p:cNvPr id="287841" name="Line 97"/>
            <p:cNvSpPr>
              <a:spLocks noChangeShapeType="1"/>
            </p:cNvSpPr>
            <p:nvPr/>
          </p:nvSpPr>
          <p:spPr bwMode="auto">
            <a:xfrm>
              <a:off x="3696" y="3024"/>
              <a:ext cx="144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87855" name="Group 111"/>
          <p:cNvGrpSpPr>
            <a:grpSpLocks/>
          </p:cNvGrpSpPr>
          <p:nvPr/>
        </p:nvGrpSpPr>
        <p:grpSpPr bwMode="auto">
          <a:xfrm>
            <a:off x="2590800" y="4572000"/>
            <a:ext cx="5721350" cy="2073275"/>
            <a:chOff x="1632" y="2880"/>
            <a:chExt cx="3604" cy="1306"/>
          </a:xfrm>
        </p:grpSpPr>
        <p:sp>
          <p:nvSpPr>
            <p:cNvPr id="287758" name="Line 14"/>
            <p:cNvSpPr>
              <a:spLocks noChangeShapeType="1"/>
            </p:cNvSpPr>
            <p:nvPr/>
          </p:nvSpPr>
          <p:spPr bwMode="auto">
            <a:xfrm>
              <a:off x="2784" y="2880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760" name="Text Box 16"/>
            <p:cNvSpPr txBox="1">
              <a:spLocks noChangeArrowheads="1"/>
            </p:cNvSpPr>
            <p:nvPr/>
          </p:nvSpPr>
          <p:spPr bwMode="auto">
            <a:xfrm>
              <a:off x="2880" y="3430"/>
              <a:ext cx="235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cs typeface="+mn-cs"/>
                </a:rPr>
                <a:t>Datenabhängigkeit definiert Anordnung der Teilprobleme; </a:t>
              </a:r>
              <a:br>
                <a:rPr lang="de-DE" dirty="0">
                  <a:cs typeface="+mn-cs"/>
                </a:rPr>
              </a:br>
              <a:r>
                <a:rPr lang="de-DE" dirty="0">
                  <a:cs typeface="+mn-cs"/>
                </a:rPr>
                <a:t>hier von links nach rechts, </a:t>
              </a:r>
              <a:br>
                <a:rPr lang="de-DE" dirty="0">
                  <a:cs typeface="+mn-cs"/>
                </a:rPr>
              </a:br>
              <a:r>
                <a:rPr lang="de-DE" dirty="0">
                  <a:cs typeface="+mn-cs"/>
                </a:rPr>
                <a:t>von oben nach unten</a:t>
              </a:r>
            </a:p>
          </p:txBody>
        </p:sp>
        <p:sp>
          <p:nvSpPr>
            <p:cNvPr id="287843" name="Oval 99"/>
            <p:cNvSpPr>
              <a:spLocks noChangeArrowheads="1"/>
            </p:cNvSpPr>
            <p:nvPr/>
          </p:nvSpPr>
          <p:spPr bwMode="auto">
            <a:xfrm>
              <a:off x="2400" y="3849"/>
              <a:ext cx="115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grpSp>
          <p:nvGrpSpPr>
            <p:cNvPr id="37962" name="Group 100"/>
            <p:cNvGrpSpPr>
              <a:grpSpLocks/>
            </p:cNvGrpSpPr>
            <p:nvPr/>
          </p:nvGrpSpPr>
          <p:grpSpPr bwMode="auto">
            <a:xfrm>
              <a:off x="2400" y="3609"/>
              <a:ext cx="115" cy="240"/>
              <a:chOff x="5472" y="1824"/>
              <a:chExt cx="96" cy="240"/>
            </a:xfrm>
          </p:grpSpPr>
          <p:sp>
            <p:nvSpPr>
              <p:cNvPr id="287845" name="Line 101"/>
              <p:cNvSpPr>
                <a:spLocks noChangeShapeType="1"/>
              </p:cNvSpPr>
              <p:nvPr/>
            </p:nvSpPr>
            <p:spPr bwMode="auto">
              <a:xfrm>
                <a:off x="5520" y="1920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287846" name="Oval 102"/>
              <p:cNvSpPr>
                <a:spLocks noChangeArrowheads="1"/>
              </p:cNvSpPr>
              <p:nvPr/>
            </p:nvSpPr>
            <p:spPr bwMode="auto">
              <a:xfrm>
                <a:off x="5472" y="182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grpSp>
          <p:nvGrpSpPr>
            <p:cNvPr id="37963" name="Group 103"/>
            <p:cNvGrpSpPr>
              <a:grpSpLocks/>
            </p:cNvGrpSpPr>
            <p:nvPr/>
          </p:nvGrpSpPr>
          <p:grpSpPr bwMode="auto">
            <a:xfrm>
              <a:off x="2160" y="3849"/>
              <a:ext cx="287" cy="96"/>
              <a:chOff x="5232" y="2064"/>
              <a:chExt cx="240" cy="96"/>
            </a:xfrm>
          </p:grpSpPr>
          <p:sp>
            <p:nvSpPr>
              <p:cNvPr id="287848" name="Line 104"/>
              <p:cNvSpPr>
                <a:spLocks noChangeShapeType="1"/>
              </p:cNvSpPr>
              <p:nvPr/>
            </p:nvSpPr>
            <p:spPr bwMode="auto">
              <a:xfrm>
                <a:off x="5328" y="2112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287849" name="Oval 105"/>
              <p:cNvSpPr>
                <a:spLocks noChangeArrowheads="1"/>
              </p:cNvSpPr>
              <p:nvPr/>
            </p:nvSpPr>
            <p:spPr bwMode="auto">
              <a:xfrm>
                <a:off x="5232" y="206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sp>
          <p:nvSpPr>
            <p:cNvPr id="287850" name="Text Box 106"/>
            <p:cNvSpPr txBox="1">
              <a:spLocks noChangeArrowheads="1"/>
            </p:cNvSpPr>
            <p:nvPr/>
          </p:nvSpPr>
          <p:spPr bwMode="auto">
            <a:xfrm>
              <a:off x="2380" y="3945"/>
              <a:ext cx="3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(i, j)</a:t>
              </a:r>
            </a:p>
          </p:txBody>
        </p:sp>
        <p:sp>
          <p:nvSpPr>
            <p:cNvPr id="287851" name="Text Box 107"/>
            <p:cNvSpPr txBox="1">
              <a:spLocks noChangeArrowheads="1"/>
            </p:cNvSpPr>
            <p:nvPr/>
          </p:nvSpPr>
          <p:spPr bwMode="auto">
            <a:xfrm>
              <a:off x="2208" y="3369"/>
              <a:ext cx="4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(i-1, j)</a:t>
              </a:r>
            </a:p>
          </p:txBody>
        </p:sp>
        <p:sp>
          <p:nvSpPr>
            <p:cNvPr id="287852" name="Text Box 108"/>
            <p:cNvSpPr txBox="1">
              <a:spLocks noChangeArrowheads="1"/>
            </p:cNvSpPr>
            <p:nvPr/>
          </p:nvSpPr>
          <p:spPr bwMode="auto">
            <a:xfrm>
              <a:off x="1632" y="3762"/>
              <a:ext cx="4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(i, j-1)</a:t>
              </a:r>
            </a:p>
          </p:txBody>
        </p:sp>
      </p:grp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cs typeface="+mn-cs"/>
              </a:rPr>
              <a:t>Sei </a:t>
            </a:r>
            <a:r>
              <a:rPr lang="de-DE" sz="20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j) = SP(0, 0, i, j). =&gt; F(m, n) </a:t>
            </a:r>
            <a:r>
              <a:rPr lang="de-DE" sz="2000">
                <a:cs typeface="+mn-cs"/>
              </a:rPr>
              <a:t>die Länge von </a:t>
            </a:r>
            <a:r>
              <a:rPr lang="de-DE" sz="2000">
                <a:solidFill>
                  <a:srgbClr val="3C8C93"/>
                </a:solidFill>
                <a:cs typeface="+mn-cs"/>
              </a:rPr>
              <a:t>SP</a:t>
            </a:r>
            <a:r>
              <a:rPr lang="de-DE" sz="2000">
                <a:cs typeface="+mn-cs"/>
              </a:rPr>
              <a:t> von </a:t>
            </a:r>
            <a:r>
              <a:rPr lang="de-DE" sz="200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000">
                <a:cs typeface="+mn-cs"/>
              </a:rPr>
              <a:t> nach </a:t>
            </a:r>
            <a:r>
              <a:rPr lang="de-DE" sz="2000">
                <a:solidFill>
                  <a:srgbClr val="3C8C93"/>
                </a:solidFill>
                <a:cs typeface="+mn-cs"/>
              </a:rPr>
              <a:t>(m, n)</a:t>
            </a:r>
          </a:p>
        </p:txBody>
      </p:sp>
      <p:sp>
        <p:nvSpPr>
          <p:cNvPr id="3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04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Dynamische Programmierung: Illustration</a:t>
            </a:r>
          </a:p>
        </p:txBody>
      </p:sp>
      <p:graphicFrame>
        <p:nvGraphicFramePr>
          <p:cNvPr id="27955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28485"/>
              </p:ext>
            </p:extLst>
          </p:nvPr>
        </p:nvGraphicFramePr>
        <p:xfrm>
          <a:off x="2209800" y="1590079"/>
          <a:ext cx="4144963" cy="3251200"/>
        </p:xfrm>
        <a:graphic>
          <a:graphicData uri="http://schemas.openxmlformats.org/drawingml/2006/table">
            <a:tbl>
              <a:tblPr/>
              <a:tblGrid>
                <a:gridCol w="103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9582" name="Text Box 30"/>
          <p:cNvSpPr txBox="1">
            <a:spLocks noChangeArrowheads="1"/>
          </p:cNvSpPr>
          <p:nvPr/>
        </p:nvSpPr>
        <p:spPr bwMode="auto">
          <a:xfrm>
            <a:off x="2651125" y="12995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83" name="Text Box 31"/>
          <p:cNvSpPr txBox="1">
            <a:spLocks noChangeArrowheads="1"/>
          </p:cNvSpPr>
          <p:nvPr/>
        </p:nvSpPr>
        <p:spPr bwMode="auto">
          <a:xfrm>
            <a:off x="3575050" y="12773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584" name="Text Box 32"/>
          <p:cNvSpPr txBox="1">
            <a:spLocks noChangeArrowheads="1"/>
          </p:cNvSpPr>
          <p:nvPr/>
        </p:nvSpPr>
        <p:spPr bwMode="auto">
          <a:xfrm>
            <a:off x="4572000" y="1285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585" name="Text Box 33"/>
          <p:cNvSpPr txBox="1">
            <a:spLocks noChangeArrowheads="1"/>
          </p:cNvSpPr>
          <p:nvPr/>
        </p:nvSpPr>
        <p:spPr bwMode="auto">
          <a:xfrm>
            <a:off x="5708650" y="1285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86" name="Text Box 34"/>
          <p:cNvSpPr txBox="1">
            <a:spLocks noChangeArrowheads="1"/>
          </p:cNvSpPr>
          <p:nvPr/>
        </p:nvSpPr>
        <p:spPr bwMode="auto">
          <a:xfrm>
            <a:off x="2651125" y="20695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87" name="Text Box 35"/>
          <p:cNvSpPr txBox="1">
            <a:spLocks noChangeArrowheads="1"/>
          </p:cNvSpPr>
          <p:nvPr/>
        </p:nvSpPr>
        <p:spPr bwMode="auto">
          <a:xfrm>
            <a:off x="3575050" y="2047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88" name="Text Box 36"/>
          <p:cNvSpPr txBox="1">
            <a:spLocks noChangeArrowheads="1"/>
          </p:cNvSpPr>
          <p:nvPr/>
        </p:nvSpPr>
        <p:spPr bwMode="auto">
          <a:xfrm>
            <a:off x="4572000" y="20552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79589" name="Text Box 37"/>
          <p:cNvSpPr txBox="1">
            <a:spLocks noChangeArrowheads="1"/>
          </p:cNvSpPr>
          <p:nvPr/>
        </p:nvSpPr>
        <p:spPr bwMode="auto">
          <a:xfrm>
            <a:off x="5708650" y="20552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0" name="Text Box 38"/>
          <p:cNvSpPr txBox="1">
            <a:spLocks noChangeArrowheads="1"/>
          </p:cNvSpPr>
          <p:nvPr/>
        </p:nvSpPr>
        <p:spPr bwMode="auto">
          <a:xfrm>
            <a:off x="2651125" y="29077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1" name="Text Box 39"/>
          <p:cNvSpPr txBox="1">
            <a:spLocks noChangeArrowheads="1"/>
          </p:cNvSpPr>
          <p:nvPr/>
        </p:nvSpPr>
        <p:spPr bwMode="auto">
          <a:xfrm>
            <a:off x="3575050" y="28854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592" name="Text Box 40"/>
          <p:cNvSpPr txBox="1">
            <a:spLocks noChangeArrowheads="1"/>
          </p:cNvSpPr>
          <p:nvPr/>
        </p:nvSpPr>
        <p:spPr bwMode="auto">
          <a:xfrm>
            <a:off x="4572000" y="28934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3" name="Text Box 41"/>
          <p:cNvSpPr txBox="1">
            <a:spLocks noChangeArrowheads="1"/>
          </p:cNvSpPr>
          <p:nvPr/>
        </p:nvSpPr>
        <p:spPr bwMode="auto">
          <a:xfrm>
            <a:off x="5708650" y="28934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4" name="Text Box 42"/>
          <p:cNvSpPr txBox="1">
            <a:spLocks noChangeArrowheads="1"/>
          </p:cNvSpPr>
          <p:nvPr/>
        </p:nvSpPr>
        <p:spPr bwMode="auto">
          <a:xfrm>
            <a:off x="2651125" y="3737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5" name="Text Box 43"/>
          <p:cNvSpPr txBox="1">
            <a:spLocks noChangeArrowheads="1"/>
          </p:cNvSpPr>
          <p:nvPr/>
        </p:nvSpPr>
        <p:spPr bwMode="auto">
          <a:xfrm>
            <a:off x="3575050" y="37157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596" name="Text Box 44"/>
          <p:cNvSpPr txBox="1">
            <a:spLocks noChangeArrowheads="1"/>
          </p:cNvSpPr>
          <p:nvPr/>
        </p:nvSpPr>
        <p:spPr bwMode="auto">
          <a:xfrm>
            <a:off x="4572000" y="3723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7" name="Text Box 45"/>
          <p:cNvSpPr txBox="1">
            <a:spLocks noChangeArrowheads="1"/>
          </p:cNvSpPr>
          <p:nvPr/>
        </p:nvSpPr>
        <p:spPr bwMode="auto">
          <a:xfrm>
            <a:off x="5708650" y="3723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8" name="Text Box 46"/>
          <p:cNvSpPr txBox="1">
            <a:spLocks noChangeArrowheads="1"/>
          </p:cNvSpPr>
          <p:nvPr/>
        </p:nvSpPr>
        <p:spPr bwMode="auto">
          <a:xfrm>
            <a:off x="2667000" y="45079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599" name="Text Box 47"/>
          <p:cNvSpPr txBox="1">
            <a:spLocks noChangeArrowheads="1"/>
          </p:cNvSpPr>
          <p:nvPr/>
        </p:nvSpPr>
        <p:spPr bwMode="auto">
          <a:xfrm>
            <a:off x="3590925" y="4485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0" name="Text Box 48"/>
          <p:cNvSpPr txBox="1">
            <a:spLocks noChangeArrowheads="1"/>
          </p:cNvSpPr>
          <p:nvPr/>
        </p:nvSpPr>
        <p:spPr bwMode="auto">
          <a:xfrm>
            <a:off x="4587875" y="4493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1" name="Text Box 49"/>
          <p:cNvSpPr txBox="1">
            <a:spLocks noChangeArrowheads="1"/>
          </p:cNvSpPr>
          <p:nvPr/>
        </p:nvSpPr>
        <p:spPr bwMode="auto">
          <a:xfrm>
            <a:off x="5724525" y="4493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2" name="Text Box 50"/>
          <p:cNvSpPr txBox="1">
            <a:spLocks noChangeArrowheads="1"/>
          </p:cNvSpPr>
          <p:nvPr/>
        </p:nvSpPr>
        <p:spPr bwMode="auto">
          <a:xfrm>
            <a:off x="1905000" y="1818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79603" name="Text Box 51"/>
          <p:cNvSpPr txBox="1">
            <a:spLocks noChangeArrowheads="1"/>
          </p:cNvSpPr>
          <p:nvPr/>
        </p:nvSpPr>
        <p:spPr bwMode="auto">
          <a:xfrm>
            <a:off x="2965450" y="1818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4" name="Text Box 52"/>
          <p:cNvSpPr txBox="1">
            <a:spLocks noChangeArrowheads="1"/>
          </p:cNvSpPr>
          <p:nvPr/>
        </p:nvSpPr>
        <p:spPr bwMode="auto">
          <a:xfrm>
            <a:off x="4032250" y="1826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5" name="Text Box 53"/>
          <p:cNvSpPr txBox="1">
            <a:spLocks noChangeArrowheads="1"/>
          </p:cNvSpPr>
          <p:nvPr/>
        </p:nvSpPr>
        <p:spPr bwMode="auto">
          <a:xfrm>
            <a:off x="5029200" y="1826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6" name="Text Box 54"/>
          <p:cNvSpPr txBox="1">
            <a:spLocks noChangeArrowheads="1"/>
          </p:cNvSpPr>
          <p:nvPr/>
        </p:nvSpPr>
        <p:spPr bwMode="auto">
          <a:xfrm>
            <a:off x="6089650" y="1832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7" name="Text Box 55"/>
          <p:cNvSpPr txBox="1">
            <a:spLocks noChangeArrowheads="1"/>
          </p:cNvSpPr>
          <p:nvPr/>
        </p:nvSpPr>
        <p:spPr bwMode="auto">
          <a:xfrm>
            <a:off x="1905000" y="2580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8" name="Text Box 56"/>
          <p:cNvSpPr txBox="1">
            <a:spLocks noChangeArrowheads="1"/>
          </p:cNvSpPr>
          <p:nvPr/>
        </p:nvSpPr>
        <p:spPr bwMode="auto">
          <a:xfrm>
            <a:off x="2965450" y="2580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9" name="Text Box 57"/>
          <p:cNvSpPr txBox="1">
            <a:spLocks noChangeArrowheads="1"/>
          </p:cNvSpPr>
          <p:nvPr/>
        </p:nvSpPr>
        <p:spPr bwMode="auto">
          <a:xfrm>
            <a:off x="4032250" y="2588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0" name="Text Box 58"/>
          <p:cNvSpPr txBox="1">
            <a:spLocks noChangeArrowheads="1"/>
          </p:cNvSpPr>
          <p:nvPr/>
        </p:nvSpPr>
        <p:spPr bwMode="auto">
          <a:xfrm>
            <a:off x="5029200" y="2588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611" name="Text Box 59"/>
          <p:cNvSpPr txBox="1">
            <a:spLocks noChangeArrowheads="1"/>
          </p:cNvSpPr>
          <p:nvPr/>
        </p:nvSpPr>
        <p:spPr bwMode="auto">
          <a:xfrm>
            <a:off x="6089650" y="2594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2" name="Text Box 60"/>
          <p:cNvSpPr txBox="1">
            <a:spLocks noChangeArrowheads="1"/>
          </p:cNvSpPr>
          <p:nvPr/>
        </p:nvSpPr>
        <p:spPr bwMode="auto">
          <a:xfrm>
            <a:off x="1905000" y="34188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13" name="Text Box 61"/>
          <p:cNvSpPr txBox="1">
            <a:spLocks noChangeArrowheads="1"/>
          </p:cNvSpPr>
          <p:nvPr/>
        </p:nvSpPr>
        <p:spPr bwMode="auto">
          <a:xfrm>
            <a:off x="2965450" y="34188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14" name="Text Box 62"/>
          <p:cNvSpPr txBox="1">
            <a:spLocks noChangeArrowheads="1"/>
          </p:cNvSpPr>
          <p:nvPr/>
        </p:nvSpPr>
        <p:spPr bwMode="auto">
          <a:xfrm>
            <a:off x="4032250" y="34268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5" name="Text Box 63"/>
          <p:cNvSpPr txBox="1">
            <a:spLocks noChangeArrowheads="1"/>
          </p:cNvSpPr>
          <p:nvPr/>
        </p:nvSpPr>
        <p:spPr bwMode="auto">
          <a:xfrm>
            <a:off x="5029200" y="34268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279616" name="Text Box 64"/>
          <p:cNvSpPr txBox="1">
            <a:spLocks noChangeArrowheads="1"/>
          </p:cNvSpPr>
          <p:nvPr/>
        </p:nvSpPr>
        <p:spPr bwMode="auto">
          <a:xfrm>
            <a:off x="6089650" y="34331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617" name="Text Box 65"/>
          <p:cNvSpPr txBox="1">
            <a:spLocks noChangeArrowheads="1"/>
          </p:cNvSpPr>
          <p:nvPr/>
        </p:nvSpPr>
        <p:spPr bwMode="auto">
          <a:xfrm>
            <a:off x="1905000" y="42570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618" name="Text Box 66"/>
          <p:cNvSpPr txBox="1">
            <a:spLocks noChangeArrowheads="1"/>
          </p:cNvSpPr>
          <p:nvPr/>
        </p:nvSpPr>
        <p:spPr bwMode="auto">
          <a:xfrm>
            <a:off x="2965450" y="42570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19" name="Text Box 67"/>
          <p:cNvSpPr txBox="1">
            <a:spLocks noChangeArrowheads="1"/>
          </p:cNvSpPr>
          <p:nvPr/>
        </p:nvSpPr>
        <p:spPr bwMode="auto">
          <a:xfrm>
            <a:off x="4032250" y="42650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0" name="Text Box 68"/>
          <p:cNvSpPr txBox="1">
            <a:spLocks noChangeArrowheads="1"/>
          </p:cNvSpPr>
          <p:nvPr/>
        </p:nvSpPr>
        <p:spPr bwMode="auto">
          <a:xfrm>
            <a:off x="5029200" y="42650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621" name="Text Box 69"/>
          <p:cNvSpPr txBox="1">
            <a:spLocks noChangeArrowheads="1"/>
          </p:cNvSpPr>
          <p:nvPr/>
        </p:nvSpPr>
        <p:spPr bwMode="auto">
          <a:xfrm>
            <a:off x="6089650" y="42713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2" name="Oval 70"/>
          <p:cNvSpPr>
            <a:spLocks noChangeArrowheads="1"/>
          </p:cNvSpPr>
          <p:nvPr/>
        </p:nvSpPr>
        <p:spPr bwMode="auto">
          <a:xfrm>
            <a:off x="31242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3" name="Oval 71"/>
          <p:cNvSpPr>
            <a:spLocks noChangeArrowheads="1"/>
          </p:cNvSpPr>
          <p:nvPr/>
        </p:nvSpPr>
        <p:spPr bwMode="auto">
          <a:xfrm>
            <a:off x="41148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12</a:t>
            </a:r>
          </a:p>
        </p:txBody>
      </p:sp>
      <p:sp>
        <p:nvSpPr>
          <p:cNvPr id="279624" name="Oval 72"/>
          <p:cNvSpPr>
            <a:spLocks noChangeArrowheads="1"/>
          </p:cNvSpPr>
          <p:nvPr/>
        </p:nvSpPr>
        <p:spPr bwMode="auto">
          <a:xfrm>
            <a:off x="51816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25" name="Oval 73"/>
          <p:cNvSpPr>
            <a:spLocks noChangeArrowheads="1"/>
          </p:cNvSpPr>
          <p:nvPr/>
        </p:nvSpPr>
        <p:spPr bwMode="auto">
          <a:xfrm>
            <a:off x="61722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79626" name="Oval 74"/>
          <p:cNvSpPr>
            <a:spLocks noChangeArrowheads="1"/>
          </p:cNvSpPr>
          <p:nvPr/>
        </p:nvSpPr>
        <p:spPr bwMode="auto">
          <a:xfrm>
            <a:off x="31242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27" name="Oval 75"/>
          <p:cNvSpPr>
            <a:spLocks noChangeArrowheads="1"/>
          </p:cNvSpPr>
          <p:nvPr/>
        </p:nvSpPr>
        <p:spPr bwMode="auto">
          <a:xfrm>
            <a:off x="41148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8</a:t>
            </a:r>
          </a:p>
        </p:txBody>
      </p:sp>
      <p:sp>
        <p:nvSpPr>
          <p:cNvPr id="279628" name="Oval 76"/>
          <p:cNvSpPr>
            <a:spLocks noChangeArrowheads="1"/>
          </p:cNvSpPr>
          <p:nvPr/>
        </p:nvSpPr>
        <p:spPr bwMode="auto">
          <a:xfrm>
            <a:off x="51816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29" name="Oval 77"/>
          <p:cNvSpPr>
            <a:spLocks noChangeArrowheads="1"/>
          </p:cNvSpPr>
          <p:nvPr/>
        </p:nvSpPr>
        <p:spPr bwMode="auto">
          <a:xfrm>
            <a:off x="61722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79630" name="Oval 78"/>
          <p:cNvSpPr>
            <a:spLocks noChangeArrowheads="1"/>
          </p:cNvSpPr>
          <p:nvPr/>
        </p:nvSpPr>
        <p:spPr bwMode="auto">
          <a:xfrm>
            <a:off x="3124200" y="3037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631" name="Oval 79"/>
          <p:cNvSpPr>
            <a:spLocks noChangeArrowheads="1"/>
          </p:cNvSpPr>
          <p:nvPr/>
        </p:nvSpPr>
        <p:spPr bwMode="auto">
          <a:xfrm>
            <a:off x="41148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11</a:t>
            </a:r>
          </a:p>
        </p:txBody>
      </p:sp>
      <p:sp>
        <p:nvSpPr>
          <p:cNvPr id="279632" name="Oval 80"/>
          <p:cNvSpPr>
            <a:spLocks noChangeArrowheads="1"/>
          </p:cNvSpPr>
          <p:nvPr/>
        </p:nvSpPr>
        <p:spPr bwMode="auto">
          <a:xfrm>
            <a:off x="51816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33" name="Oval 81"/>
          <p:cNvSpPr>
            <a:spLocks noChangeArrowheads="1"/>
          </p:cNvSpPr>
          <p:nvPr/>
        </p:nvSpPr>
        <p:spPr bwMode="auto">
          <a:xfrm>
            <a:off x="61722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16</a:t>
            </a:r>
          </a:p>
        </p:txBody>
      </p:sp>
      <p:sp>
        <p:nvSpPr>
          <p:cNvPr id="279634" name="Oval 82"/>
          <p:cNvSpPr>
            <a:spLocks noChangeArrowheads="1"/>
          </p:cNvSpPr>
          <p:nvPr/>
        </p:nvSpPr>
        <p:spPr bwMode="auto">
          <a:xfrm>
            <a:off x="31242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279635" name="Oval 83"/>
          <p:cNvSpPr>
            <a:spLocks noChangeArrowheads="1"/>
          </p:cNvSpPr>
          <p:nvPr/>
        </p:nvSpPr>
        <p:spPr bwMode="auto">
          <a:xfrm>
            <a:off x="41148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14</a:t>
            </a:r>
          </a:p>
        </p:txBody>
      </p:sp>
      <p:sp>
        <p:nvSpPr>
          <p:cNvPr id="279636" name="Oval 84"/>
          <p:cNvSpPr>
            <a:spLocks noChangeArrowheads="1"/>
          </p:cNvSpPr>
          <p:nvPr/>
        </p:nvSpPr>
        <p:spPr bwMode="auto">
          <a:xfrm>
            <a:off x="51816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37" name="Oval 85"/>
          <p:cNvSpPr>
            <a:spLocks noChangeArrowheads="1"/>
          </p:cNvSpPr>
          <p:nvPr/>
        </p:nvSpPr>
        <p:spPr bwMode="auto">
          <a:xfrm>
            <a:off x="61722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79638" name="Oval 86"/>
          <p:cNvSpPr>
            <a:spLocks noChangeArrowheads="1"/>
          </p:cNvSpPr>
          <p:nvPr/>
        </p:nvSpPr>
        <p:spPr bwMode="auto">
          <a:xfrm>
            <a:off x="31242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17</a:t>
            </a:r>
          </a:p>
        </p:txBody>
      </p:sp>
      <p:sp>
        <p:nvSpPr>
          <p:cNvPr id="279639" name="Oval 87"/>
          <p:cNvSpPr>
            <a:spLocks noChangeArrowheads="1"/>
          </p:cNvSpPr>
          <p:nvPr/>
        </p:nvSpPr>
        <p:spPr bwMode="auto">
          <a:xfrm>
            <a:off x="41148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40" name="Oval 88"/>
          <p:cNvSpPr>
            <a:spLocks noChangeArrowheads="1"/>
          </p:cNvSpPr>
          <p:nvPr/>
        </p:nvSpPr>
        <p:spPr bwMode="auto">
          <a:xfrm>
            <a:off x="51816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18</a:t>
            </a:r>
          </a:p>
        </p:txBody>
      </p:sp>
      <p:sp>
        <p:nvSpPr>
          <p:cNvPr id="279641" name="Oval 89"/>
          <p:cNvSpPr>
            <a:spLocks noChangeArrowheads="1"/>
          </p:cNvSpPr>
          <p:nvPr/>
        </p:nvSpPr>
        <p:spPr bwMode="auto">
          <a:xfrm>
            <a:off x="61722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79642" name="Oval 90"/>
          <p:cNvSpPr>
            <a:spLocks noChangeArrowheads="1"/>
          </p:cNvSpPr>
          <p:nvPr/>
        </p:nvSpPr>
        <p:spPr bwMode="auto">
          <a:xfrm>
            <a:off x="20574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0</a:t>
            </a:r>
          </a:p>
        </p:txBody>
      </p:sp>
      <p:sp>
        <p:nvSpPr>
          <p:cNvPr id="279643" name="Oval 91"/>
          <p:cNvSpPr>
            <a:spLocks noChangeArrowheads="1"/>
          </p:cNvSpPr>
          <p:nvPr/>
        </p:nvSpPr>
        <p:spPr bwMode="auto">
          <a:xfrm>
            <a:off x="20574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5</a:t>
            </a:r>
          </a:p>
        </p:txBody>
      </p:sp>
      <p:sp>
        <p:nvSpPr>
          <p:cNvPr id="279644" name="Oval 92"/>
          <p:cNvSpPr>
            <a:spLocks noChangeArrowheads="1"/>
          </p:cNvSpPr>
          <p:nvPr/>
        </p:nvSpPr>
        <p:spPr bwMode="auto">
          <a:xfrm>
            <a:off x="2057400" y="3037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7</a:t>
            </a:r>
          </a:p>
        </p:txBody>
      </p:sp>
      <p:sp>
        <p:nvSpPr>
          <p:cNvPr id="279645" name="Oval 93"/>
          <p:cNvSpPr>
            <a:spLocks noChangeArrowheads="1"/>
          </p:cNvSpPr>
          <p:nvPr/>
        </p:nvSpPr>
        <p:spPr bwMode="auto">
          <a:xfrm>
            <a:off x="20574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46" name="Oval 94"/>
          <p:cNvSpPr>
            <a:spLocks noChangeArrowheads="1"/>
          </p:cNvSpPr>
          <p:nvPr/>
        </p:nvSpPr>
        <p:spPr bwMode="auto">
          <a:xfrm>
            <a:off x="20574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47" name="Line 95"/>
          <p:cNvSpPr>
            <a:spLocks noChangeShapeType="1"/>
          </p:cNvSpPr>
          <p:nvPr/>
        </p:nvSpPr>
        <p:spPr bwMode="auto">
          <a:xfrm>
            <a:off x="3276600" y="17424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48" name="Line 96"/>
          <p:cNvSpPr>
            <a:spLocks noChangeShapeType="1"/>
          </p:cNvSpPr>
          <p:nvPr/>
        </p:nvSpPr>
        <p:spPr bwMode="auto">
          <a:xfrm>
            <a:off x="3429000" y="2428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49" name="Line 97"/>
          <p:cNvSpPr>
            <a:spLocks noChangeShapeType="1"/>
          </p:cNvSpPr>
          <p:nvPr/>
        </p:nvSpPr>
        <p:spPr bwMode="auto">
          <a:xfrm>
            <a:off x="4419600" y="24282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0" name="Line 98"/>
          <p:cNvSpPr>
            <a:spLocks noChangeShapeType="1"/>
          </p:cNvSpPr>
          <p:nvPr/>
        </p:nvSpPr>
        <p:spPr bwMode="auto">
          <a:xfrm>
            <a:off x="5486400" y="2428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1" name="Line 99"/>
          <p:cNvSpPr>
            <a:spLocks noChangeShapeType="1"/>
          </p:cNvSpPr>
          <p:nvPr/>
        </p:nvSpPr>
        <p:spPr bwMode="auto">
          <a:xfrm>
            <a:off x="3276600" y="25806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2" name="Line 100"/>
          <p:cNvSpPr>
            <a:spLocks noChangeShapeType="1"/>
          </p:cNvSpPr>
          <p:nvPr/>
        </p:nvSpPr>
        <p:spPr bwMode="auto">
          <a:xfrm>
            <a:off x="3276600" y="3342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3" name="Line 101"/>
          <p:cNvSpPr>
            <a:spLocks noChangeShapeType="1"/>
          </p:cNvSpPr>
          <p:nvPr/>
        </p:nvSpPr>
        <p:spPr bwMode="auto">
          <a:xfrm>
            <a:off x="32766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4" name="Line 102"/>
          <p:cNvSpPr>
            <a:spLocks noChangeShapeType="1"/>
          </p:cNvSpPr>
          <p:nvPr/>
        </p:nvSpPr>
        <p:spPr bwMode="auto">
          <a:xfrm>
            <a:off x="42672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5" name="Line 103"/>
          <p:cNvSpPr>
            <a:spLocks noChangeShapeType="1"/>
          </p:cNvSpPr>
          <p:nvPr/>
        </p:nvSpPr>
        <p:spPr bwMode="auto">
          <a:xfrm>
            <a:off x="4267200" y="3418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6" name="Line 104"/>
          <p:cNvSpPr>
            <a:spLocks noChangeShapeType="1"/>
          </p:cNvSpPr>
          <p:nvPr/>
        </p:nvSpPr>
        <p:spPr bwMode="auto">
          <a:xfrm>
            <a:off x="4267200" y="2580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7" name="Line 105"/>
          <p:cNvSpPr>
            <a:spLocks noChangeShapeType="1"/>
          </p:cNvSpPr>
          <p:nvPr/>
        </p:nvSpPr>
        <p:spPr bwMode="auto">
          <a:xfrm>
            <a:off x="4419600" y="31902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8" name="Line 106"/>
          <p:cNvSpPr>
            <a:spLocks noChangeShapeType="1"/>
          </p:cNvSpPr>
          <p:nvPr/>
        </p:nvSpPr>
        <p:spPr bwMode="auto">
          <a:xfrm>
            <a:off x="4419600" y="40284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9" name="Line 107"/>
          <p:cNvSpPr>
            <a:spLocks noChangeShapeType="1"/>
          </p:cNvSpPr>
          <p:nvPr/>
        </p:nvSpPr>
        <p:spPr bwMode="auto">
          <a:xfrm>
            <a:off x="5486400" y="3190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0" name="Line 108"/>
          <p:cNvSpPr>
            <a:spLocks noChangeShapeType="1"/>
          </p:cNvSpPr>
          <p:nvPr/>
        </p:nvSpPr>
        <p:spPr bwMode="auto">
          <a:xfrm>
            <a:off x="5486400" y="40284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1" name="Line 109"/>
          <p:cNvSpPr>
            <a:spLocks noChangeShapeType="1"/>
          </p:cNvSpPr>
          <p:nvPr/>
        </p:nvSpPr>
        <p:spPr bwMode="auto">
          <a:xfrm>
            <a:off x="5486400" y="47904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2" name="Line 110"/>
          <p:cNvSpPr>
            <a:spLocks noChangeShapeType="1"/>
          </p:cNvSpPr>
          <p:nvPr/>
        </p:nvSpPr>
        <p:spPr bwMode="auto">
          <a:xfrm>
            <a:off x="53340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3" name="Line 111"/>
          <p:cNvSpPr>
            <a:spLocks noChangeShapeType="1"/>
          </p:cNvSpPr>
          <p:nvPr/>
        </p:nvSpPr>
        <p:spPr bwMode="auto">
          <a:xfrm>
            <a:off x="34290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4" name="Line 112"/>
          <p:cNvSpPr>
            <a:spLocks noChangeShapeType="1"/>
          </p:cNvSpPr>
          <p:nvPr/>
        </p:nvSpPr>
        <p:spPr bwMode="auto">
          <a:xfrm>
            <a:off x="4419600" y="15900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5" name="Line 113"/>
          <p:cNvSpPr>
            <a:spLocks noChangeShapeType="1"/>
          </p:cNvSpPr>
          <p:nvPr/>
        </p:nvSpPr>
        <p:spPr bwMode="auto">
          <a:xfrm>
            <a:off x="54864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6" name="Line 114"/>
          <p:cNvSpPr>
            <a:spLocks noChangeShapeType="1"/>
          </p:cNvSpPr>
          <p:nvPr/>
        </p:nvSpPr>
        <p:spPr bwMode="auto">
          <a:xfrm>
            <a:off x="24384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7" name="Line 115"/>
          <p:cNvSpPr>
            <a:spLocks noChangeShapeType="1"/>
          </p:cNvSpPr>
          <p:nvPr/>
        </p:nvSpPr>
        <p:spPr bwMode="auto">
          <a:xfrm>
            <a:off x="2209800" y="17424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8" name="Line 116"/>
          <p:cNvSpPr>
            <a:spLocks noChangeShapeType="1"/>
          </p:cNvSpPr>
          <p:nvPr/>
        </p:nvSpPr>
        <p:spPr bwMode="auto">
          <a:xfrm>
            <a:off x="2209800" y="25806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9" name="Line 117"/>
          <p:cNvSpPr>
            <a:spLocks noChangeShapeType="1"/>
          </p:cNvSpPr>
          <p:nvPr/>
        </p:nvSpPr>
        <p:spPr bwMode="auto">
          <a:xfrm>
            <a:off x="2209800" y="3342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70" name="Line 118"/>
          <p:cNvSpPr>
            <a:spLocks noChangeShapeType="1"/>
          </p:cNvSpPr>
          <p:nvPr/>
        </p:nvSpPr>
        <p:spPr bwMode="auto">
          <a:xfrm>
            <a:off x="22098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73" name="Text Box 121"/>
          <p:cNvSpPr txBox="1">
            <a:spLocks noChangeArrowheads="1"/>
          </p:cNvSpPr>
          <p:nvPr/>
        </p:nvSpPr>
        <p:spPr bwMode="auto">
          <a:xfrm>
            <a:off x="1797050" y="1223367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79674" name="Text Box 122"/>
          <p:cNvSpPr txBox="1">
            <a:spLocks noChangeArrowheads="1"/>
          </p:cNvSpPr>
          <p:nvPr/>
        </p:nvSpPr>
        <p:spPr bwMode="auto">
          <a:xfrm>
            <a:off x="6400800" y="4790479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79675" name="Rectangle 123"/>
          <p:cNvSpPr>
            <a:spLocks noChangeArrowheads="1"/>
          </p:cNvSpPr>
          <p:nvPr/>
        </p:nvSpPr>
        <p:spPr bwMode="auto">
          <a:xfrm>
            <a:off x="1905000" y="5253008"/>
            <a:ext cx="61722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		F(i-1, j) + dist(i-1, j, i, j) </a:t>
            </a:r>
          </a:p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j) = min</a:t>
            </a:r>
          </a:p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	        	F(i, j-1) + dist(i, j-1, i, j)</a:t>
            </a:r>
          </a:p>
        </p:txBody>
      </p:sp>
      <p:sp>
        <p:nvSpPr>
          <p:cNvPr id="279676" name="AutoShape 124"/>
          <p:cNvSpPr>
            <a:spLocks/>
          </p:cNvSpPr>
          <p:nvPr/>
        </p:nvSpPr>
        <p:spPr bwMode="auto">
          <a:xfrm>
            <a:off x="3505200" y="5494784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06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622" grpId="0" animBg="1"/>
      <p:bldP spid="279623" grpId="0" animBg="1"/>
      <p:bldP spid="279624" grpId="0" animBg="1"/>
      <p:bldP spid="279625" grpId="0" animBg="1"/>
      <p:bldP spid="279626" grpId="0" animBg="1"/>
      <p:bldP spid="279627" grpId="0" animBg="1"/>
      <p:bldP spid="279628" grpId="0" animBg="1"/>
      <p:bldP spid="279629" grpId="0" animBg="1"/>
      <p:bldP spid="279630" grpId="0" animBg="1"/>
      <p:bldP spid="279631" grpId="0" animBg="1"/>
      <p:bldP spid="279632" grpId="0" animBg="1"/>
      <p:bldP spid="279633" grpId="0" animBg="1"/>
      <p:bldP spid="279634" grpId="0" animBg="1"/>
      <p:bldP spid="279635" grpId="0" animBg="1"/>
      <p:bldP spid="279636" grpId="0" animBg="1"/>
      <p:bldP spid="279637" grpId="0" animBg="1"/>
      <p:bldP spid="279638" grpId="0" animBg="1"/>
      <p:bldP spid="279639" grpId="0" animBg="1"/>
      <p:bldP spid="279640" grpId="0" animBg="1"/>
      <p:bldP spid="279641" grpId="0" animBg="1"/>
      <p:bldP spid="279642" grpId="0" animBg="1"/>
      <p:bldP spid="279643" grpId="0" animBg="1"/>
      <p:bldP spid="279644" grpId="0" animBg="1"/>
      <p:bldP spid="279645" grpId="0" animBg="1"/>
      <p:bldP spid="2796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Rückverfolgung zur Bestimmung der Lösung</a:t>
            </a:r>
          </a:p>
        </p:txBody>
      </p:sp>
      <p:graphicFrame>
        <p:nvGraphicFramePr>
          <p:cNvPr id="28979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7624"/>
              </p:ext>
            </p:extLst>
          </p:nvPr>
        </p:nvGraphicFramePr>
        <p:xfrm>
          <a:off x="2209800" y="1585301"/>
          <a:ext cx="4144963" cy="3251200"/>
        </p:xfrm>
        <a:graphic>
          <a:graphicData uri="http://schemas.openxmlformats.org/drawingml/2006/table">
            <a:tbl>
              <a:tblPr/>
              <a:tblGrid>
                <a:gridCol w="103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9822" name="Text Box 30"/>
          <p:cNvSpPr txBox="1">
            <a:spLocks noChangeArrowheads="1"/>
          </p:cNvSpPr>
          <p:nvPr/>
        </p:nvSpPr>
        <p:spPr bwMode="auto">
          <a:xfrm>
            <a:off x="2651125" y="12947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23" name="Text Box 31"/>
          <p:cNvSpPr txBox="1">
            <a:spLocks noChangeArrowheads="1"/>
          </p:cNvSpPr>
          <p:nvPr/>
        </p:nvSpPr>
        <p:spPr bwMode="auto">
          <a:xfrm>
            <a:off x="3575050" y="12725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24" name="Text Box 32"/>
          <p:cNvSpPr txBox="1">
            <a:spLocks noChangeArrowheads="1"/>
          </p:cNvSpPr>
          <p:nvPr/>
        </p:nvSpPr>
        <p:spPr bwMode="auto">
          <a:xfrm>
            <a:off x="4572000" y="1280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25" name="Text Box 33"/>
          <p:cNvSpPr txBox="1">
            <a:spLocks noChangeArrowheads="1"/>
          </p:cNvSpPr>
          <p:nvPr/>
        </p:nvSpPr>
        <p:spPr bwMode="auto">
          <a:xfrm>
            <a:off x="5708650" y="1280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26" name="Text Box 34"/>
          <p:cNvSpPr txBox="1">
            <a:spLocks noChangeArrowheads="1"/>
          </p:cNvSpPr>
          <p:nvPr/>
        </p:nvSpPr>
        <p:spPr bwMode="auto">
          <a:xfrm>
            <a:off x="2651125" y="20647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27" name="Text Box 35"/>
          <p:cNvSpPr txBox="1">
            <a:spLocks noChangeArrowheads="1"/>
          </p:cNvSpPr>
          <p:nvPr/>
        </p:nvSpPr>
        <p:spPr bwMode="auto">
          <a:xfrm>
            <a:off x="3575050" y="2042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28" name="Text Box 36"/>
          <p:cNvSpPr txBox="1">
            <a:spLocks noChangeArrowheads="1"/>
          </p:cNvSpPr>
          <p:nvPr/>
        </p:nvSpPr>
        <p:spPr bwMode="auto">
          <a:xfrm>
            <a:off x="4572000" y="20504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89829" name="Text Box 37"/>
          <p:cNvSpPr txBox="1">
            <a:spLocks noChangeArrowheads="1"/>
          </p:cNvSpPr>
          <p:nvPr/>
        </p:nvSpPr>
        <p:spPr bwMode="auto">
          <a:xfrm>
            <a:off x="5708650" y="20504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0" name="Text Box 38"/>
          <p:cNvSpPr txBox="1">
            <a:spLocks noChangeArrowheads="1"/>
          </p:cNvSpPr>
          <p:nvPr/>
        </p:nvSpPr>
        <p:spPr bwMode="auto">
          <a:xfrm>
            <a:off x="2651125" y="2902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1" name="Text Box 39"/>
          <p:cNvSpPr txBox="1">
            <a:spLocks noChangeArrowheads="1"/>
          </p:cNvSpPr>
          <p:nvPr/>
        </p:nvSpPr>
        <p:spPr bwMode="auto">
          <a:xfrm>
            <a:off x="3575050" y="28807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32" name="Text Box 40"/>
          <p:cNvSpPr txBox="1">
            <a:spLocks noChangeArrowheads="1"/>
          </p:cNvSpPr>
          <p:nvPr/>
        </p:nvSpPr>
        <p:spPr bwMode="auto">
          <a:xfrm>
            <a:off x="4572000" y="2888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3" name="Text Box 41"/>
          <p:cNvSpPr txBox="1">
            <a:spLocks noChangeArrowheads="1"/>
          </p:cNvSpPr>
          <p:nvPr/>
        </p:nvSpPr>
        <p:spPr bwMode="auto">
          <a:xfrm>
            <a:off x="5708650" y="2888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4" name="Text Box 42"/>
          <p:cNvSpPr txBox="1">
            <a:spLocks noChangeArrowheads="1"/>
          </p:cNvSpPr>
          <p:nvPr/>
        </p:nvSpPr>
        <p:spPr bwMode="auto">
          <a:xfrm>
            <a:off x="2651125" y="3733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5" name="Text Box 43"/>
          <p:cNvSpPr txBox="1">
            <a:spLocks noChangeArrowheads="1"/>
          </p:cNvSpPr>
          <p:nvPr/>
        </p:nvSpPr>
        <p:spPr bwMode="auto">
          <a:xfrm>
            <a:off x="3575050" y="37109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36" name="Text Box 44"/>
          <p:cNvSpPr txBox="1">
            <a:spLocks noChangeArrowheads="1"/>
          </p:cNvSpPr>
          <p:nvPr/>
        </p:nvSpPr>
        <p:spPr bwMode="auto">
          <a:xfrm>
            <a:off x="4572000" y="3718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7" name="Text Box 45"/>
          <p:cNvSpPr txBox="1">
            <a:spLocks noChangeArrowheads="1"/>
          </p:cNvSpPr>
          <p:nvPr/>
        </p:nvSpPr>
        <p:spPr bwMode="auto">
          <a:xfrm>
            <a:off x="5708650" y="3718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8" name="Text Box 46"/>
          <p:cNvSpPr txBox="1">
            <a:spLocks noChangeArrowheads="1"/>
          </p:cNvSpPr>
          <p:nvPr/>
        </p:nvSpPr>
        <p:spPr bwMode="auto">
          <a:xfrm>
            <a:off x="2667000" y="45031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39" name="Text Box 47"/>
          <p:cNvSpPr txBox="1">
            <a:spLocks noChangeArrowheads="1"/>
          </p:cNvSpPr>
          <p:nvPr/>
        </p:nvSpPr>
        <p:spPr bwMode="auto">
          <a:xfrm>
            <a:off x="3590925" y="4480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0" name="Text Box 48"/>
          <p:cNvSpPr txBox="1">
            <a:spLocks noChangeArrowheads="1"/>
          </p:cNvSpPr>
          <p:nvPr/>
        </p:nvSpPr>
        <p:spPr bwMode="auto">
          <a:xfrm>
            <a:off x="4587875" y="4488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1" name="Text Box 49"/>
          <p:cNvSpPr txBox="1">
            <a:spLocks noChangeArrowheads="1"/>
          </p:cNvSpPr>
          <p:nvPr/>
        </p:nvSpPr>
        <p:spPr bwMode="auto">
          <a:xfrm>
            <a:off x="5724525" y="4488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2" name="Text Box 50"/>
          <p:cNvSpPr txBox="1">
            <a:spLocks noChangeArrowheads="1"/>
          </p:cNvSpPr>
          <p:nvPr/>
        </p:nvSpPr>
        <p:spPr bwMode="auto">
          <a:xfrm>
            <a:off x="1905000" y="1813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89843" name="Text Box 51"/>
          <p:cNvSpPr txBox="1">
            <a:spLocks noChangeArrowheads="1"/>
          </p:cNvSpPr>
          <p:nvPr/>
        </p:nvSpPr>
        <p:spPr bwMode="auto">
          <a:xfrm>
            <a:off x="2965450" y="1813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4" name="Text Box 52"/>
          <p:cNvSpPr txBox="1">
            <a:spLocks noChangeArrowheads="1"/>
          </p:cNvSpPr>
          <p:nvPr/>
        </p:nvSpPr>
        <p:spPr bwMode="auto">
          <a:xfrm>
            <a:off x="4032250" y="1821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5" name="Text Box 53"/>
          <p:cNvSpPr txBox="1">
            <a:spLocks noChangeArrowheads="1"/>
          </p:cNvSpPr>
          <p:nvPr/>
        </p:nvSpPr>
        <p:spPr bwMode="auto">
          <a:xfrm>
            <a:off x="5029200" y="1821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6" name="Text Box 54"/>
          <p:cNvSpPr txBox="1">
            <a:spLocks noChangeArrowheads="1"/>
          </p:cNvSpPr>
          <p:nvPr/>
        </p:nvSpPr>
        <p:spPr bwMode="auto">
          <a:xfrm>
            <a:off x="6089650" y="1828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7" name="Text Box 55"/>
          <p:cNvSpPr txBox="1">
            <a:spLocks noChangeArrowheads="1"/>
          </p:cNvSpPr>
          <p:nvPr/>
        </p:nvSpPr>
        <p:spPr bwMode="auto">
          <a:xfrm>
            <a:off x="1905000" y="2575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8" name="Text Box 56"/>
          <p:cNvSpPr txBox="1">
            <a:spLocks noChangeArrowheads="1"/>
          </p:cNvSpPr>
          <p:nvPr/>
        </p:nvSpPr>
        <p:spPr bwMode="auto">
          <a:xfrm>
            <a:off x="2965450" y="2575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9" name="Text Box 57"/>
          <p:cNvSpPr txBox="1">
            <a:spLocks noChangeArrowheads="1"/>
          </p:cNvSpPr>
          <p:nvPr/>
        </p:nvSpPr>
        <p:spPr bwMode="auto">
          <a:xfrm>
            <a:off x="4032250" y="2583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0" name="Text Box 58"/>
          <p:cNvSpPr txBox="1">
            <a:spLocks noChangeArrowheads="1"/>
          </p:cNvSpPr>
          <p:nvPr/>
        </p:nvSpPr>
        <p:spPr bwMode="auto">
          <a:xfrm>
            <a:off x="5029200" y="2583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51" name="Text Box 59"/>
          <p:cNvSpPr txBox="1">
            <a:spLocks noChangeArrowheads="1"/>
          </p:cNvSpPr>
          <p:nvPr/>
        </p:nvSpPr>
        <p:spPr bwMode="auto">
          <a:xfrm>
            <a:off x="6089650" y="2590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2" name="Text Box 60"/>
          <p:cNvSpPr txBox="1">
            <a:spLocks noChangeArrowheads="1"/>
          </p:cNvSpPr>
          <p:nvPr/>
        </p:nvSpPr>
        <p:spPr bwMode="auto">
          <a:xfrm>
            <a:off x="1905000" y="34141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53" name="Text Box 61"/>
          <p:cNvSpPr txBox="1">
            <a:spLocks noChangeArrowheads="1"/>
          </p:cNvSpPr>
          <p:nvPr/>
        </p:nvSpPr>
        <p:spPr bwMode="auto">
          <a:xfrm>
            <a:off x="2965450" y="34141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54" name="Text Box 62"/>
          <p:cNvSpPr txBox="1">
            <a:spLocks noChangeArrowheads="1"/>
          </p:cNvSpPr>
          <p:nvPr/>
        </p:nvSpPr>
        <p:spPr bwMode="auto">
          <a:xfrm>
            <a:off x="4032250" y="34220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5" name="Text Box 63"/>
          <p:cNvSpPr txBox="1">
            <a:spLocks noChangeArrowheads="1"/>
          </p:cNvSpPr>
          <p:nvPr/>
        </p:nvSpPr>
        <p:spPr bwMode="auto">
          <a:xfrm>
            <a:off x="5029200" y="34220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289856" name="Text Box 64"/>
          <p:cNvSpPr txBox="1">
            <a:spLocks noChangeArrowheads="1"/>
          </p:cNvSpPr>
          <p:nvPr/>
        </p:nvSpPr>
        <p:spPr bwMode="auto">
          <a:xfrm>
            <a:off x="6089650" y="34283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57" name="Text Box 65"/>
          <p:cNvSpPr txBox="1">
            <a:spLocks noChangeArrowheads="1"/>
          </p:cNvSpPr>
          <p:nvPr/>
        </p:nvSpPr>
        <p:spPr bwMode="auto">
          <a:xfrm>
            <a:off x="1905000" y="42523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58" name="Text Box 66"/>
          <p:cNvSpPr txBox="1">
            <a:spLocks noChangeArrowheads="1"/>
          </p:cNvSpPr>
          <p:nvPr/>
        </p:nvSpPr>
        <p:spPr bwMode="auto">
          <a:xfrm>
            <a:off x="2965450" y="42523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59" name="Text Box 67"/>
          <p:cNvSpPr txBox="1">
            <a:spLocks noChangeArrowheads="1"/>
          </p:cNvSpPr>
          <p:nvPr/>
        </p:nvSpPr>
        <p:spPr bwMode="auto">
          <a:xfrm>
            <a:off x="4032250" y="4260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0" name="Text Box 68"/>
          <p:cNvSpPr txBox="1">
            <a:spLocks noChangeArrowheads="1"/>
          </p:cNvSpPr>
          <p:nvPr/>
        </p:nvSpPr>
        <p:spPr bwMode="auto">
          <a:xfrm>
            <a:off x="5029200" y="4260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61" name="Text Box 69"/>
          <p:cNvSpPr txBox="1">
            <a:spLocks noChangeArrowheads="1"/>
          </p:cNvSpPr>
          <p:nvPr/>
        </p:nvSpPr>
        <p:spPr bwMode="auto">
          <a:xfrm>
            <a:off x="6089650" y="42665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2" name="Oval 70"/>
          <p:cNvSpPr>
            <a:spLocks noChangeArrowheads="1"/>
          </p:cNvSpPr>
          <p:nvPr/>
        </p:nvSpPr>
        <p:spPr bwMode="auto">
          <a:xfrm>
            <a:off x="31242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3" name="Oval 71"/>
          <p:cNvSpPr>
            <a:spLocks noChangeArrowheads="1"/>
          </p:cNvSpPr>
          <p:nvPr/>
        </p:nvSpPr>
        <p:spPr bwMode="auto">
          <a:xfrm>
            <a:off x="41148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12</a:t>
            </a:r>
          </a:p>
        </p:txBody>
      </p:sp>
      <p:sp>
        <p:nvSpPr>
          <p:cNvPr id="289864" name="Oval 72"/>
          <p:cNvSpPr>
            <a:spLocks noChangeArrowheads="1"/>
          </p:cNvSpPr>
          <p:nvPr/>
        </p:nvSpPr>
        <p:spPr bwMode="auto">
          <a:xfrm>
            <a:off x="51816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65" name="Oval 73"/>
          <p:cNvSpPr>
            <a:spLocks noChangeArrowheads="1"/>
          </p:cNvSpPr>
          <p:nvPr/>
        </p:nvSpPr>
        <p:spPr bwMode="auto">
          <a:xfrm>
            <a:off x="61722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89866" name="Oval 74"/>
          <p:cNvSpPr>
            <a:spLocks noChangeArrowheads="1"/>
          </p:cNvSpPr>
          <p:nvPr/>
        </p:nvSpPr>
        <p:spPr bwMode="auto">
          <a:xfrm>
            <a:off x="31242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67" name="Oval 75"/>
          <p:cNvSpPr>
            <a:spLocks noChangeArrowheads="1"/>
          </p:cNvSpPr>
          <p:nvPr/>
        </p:nvSpPr>
        <p:spPr bwMode="auto">
          <a:xfrm>
            <a:off x="41148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8</a:t>
            </a:r>
          </a:p>
        </p:txBody>
      </p:sp>
      <p:sp>
        <p:nvSpPr>
          <p:cNvPr id="289868" name="Oval 76"/>
          <p:cNvSpPr>
            <a:spLocks noChangeArrowheads="1"/>
          </p:cNvSpPr>
          <p:nvPr/>
        </p:nvSpPr>
        <p:spPr bwMode="auto">
          <a:xfrm>
            <a:off x="51816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69" name="Oval 77"/>
          <p:cNvSpPr>
            <a:spLocks noChangeArrowheads="1"/>
          </p:cNvSpPr>
          <p:nvPr/>
        </p:nvSpPr>
        <p:spPr bwMode="auto">
          <a:xfrm>
            <a:off x="61722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89870" name="Oval 78"/>
          <p:cNvSpPr>
            <a:spLocks noChangeArrowheads="1"/>
          </p:cNvSpPr>
          <p:nvPr/>
        </p:nvSpPr>
        <p:spPr bwMode="auto">
          <a:xfrm>
            <a:off x="3124200" y="3033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71" name="Oval 79"/>
          <p:cNvSpPr>
            <a:spLocks noChangeArrowheads="1"/>
          </p:cNvSpPr>
          <p:nvPr/>
        </p:nvSpPr>
        <p:spPr bwMode="auto">
          <a:xfrm>
            <a:off x="41148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11</a:t>
            </a:r>
          </a:p>
        </p:txBody>
      </p:sp>
      <p:sp>
        <p:nvSpPr>
          <p:cNvPr id="289872" name="Oval 80"/>
          <p:cNvSpPr>
            <a:spLocks noChangeArrowheads="1"/>
          </p:cNvSpPr>
          <p:nvPr/>
        </p:nvSpPr>
        <p:spPr bwMode="auto">
          <a:xfrm>
            <a:off x="51816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73" name="Oval 81"/>
          <p:cNvSpPr>
            <a:spLocks noChangeArrowheads="1"/>
          </p:cNvSpPr>
          <p:nvPr/>
        </p:nvSpPr>
        <p:spPr bwMode="auto">
          <a:xfrm>
            <a:off x="61722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16</a:t>
            </a:r>
          </a:p>
        </p:txBody>
      </p:sp>
      <p:sp>
        <p:nvSpPr>
          <p:cNvPr id="289874" name="Oval 82"/>
          <p:cNvSpPr>
            <a:spLocks noChangeArrowheads="1"/>
          </p:cNvSpPr>
          <p:nvPr/>
        </p:nvSpPr>
        <p:spPr bwMode="auto">
          <a:xfrm>
            <a:off x="31242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289875" name="Oval 83"/>
          <p:cNvSpPr>
            <a:spLocks noChangeArrowheads="1"/>
          </p:cNvSpPr>
          <p:nvPr/>
        </p:nvSpPr>
        <p:spPr bwMode="auto">
          <a:xfrm>
            <a:off x="41148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14</a:t>
            </a:r>
          </a:p>
        </p:txBody>
      </p:sp>
      <p:sp>
        <p:nvSpPr>
          <p:cNvPr id="289876" name="Oval 84"/>
          <p:cNvSpPr>
            <a:spLocks noChangeArrowheads="1"/>
          </p:cNvSpPr>
          <p:nvPr/>
        </p:nvSpPr>
        <p:spPr bwMode="auto">
          <a:xfrm>
            <a:off x="51816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77" name="Oval 85"/>
          <p:cNvSpPr>
            <a:spLocks noChangeArrowheads="1"/>
          </p:cNvSpPr>
          <p:nvPr/>
        </p:nvSpPr>
        <p:spPr bwMode="auto">
          <a:xfrm>
            <a:off x="61722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89878" name="Oval 86"/>
          <p:cNvSpPr>
            <a:spLocks noChangeArrowheads="1"/>
          </p:cNvSpPr>
          <p:nvPr/>
        </p:nvSpPr>
        <p:spPr bwMode="auto">
          <a:xfrm>
            <a:off x="31242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17</a:t>
            </a:r>
          </a:p>
        </p:txBody>
      </p:sp>
      <p:sp>
        <p:nvSpPr>
          <p:cNvPr id="289879" name="Oval 87"/>
          <p:cNvSpPr>
            <a:spLocks noChangeArrowheads="1"/>
          </p:cNvSpPr>
          <p:nvPr/>
        </p:nvSpPr>
        <p:spPr bwMode="auto">
          <a:xfrm>
            <a:off x="41148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80" name="Oval 88"/>
          <p:cNvSpPr>
            <a:spLocks noChangeArrowheads="1"/>
          </p:cNvSpPr>
          <p:nvPr/>
        </p:nvSpPr>
        <p:spPr bwMode="auto">
          <a:xfrm>
            <a:off x="51816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18</a:t>
            </a:r>
          </a:p>
        </p:txBody>
      </p:sp>
      <p:sp>
        <p:nvSpPr>
          <p:cNvPr id="289881" name="Oval 89"/>
          <p:cNvSpPr>
            <a:spLocks noChangeArrowheads="1"/>
          </p:cNvSpPr>
          <p:nvPr/>
        </p:nvSpPr>
        <p:spPr bwMode="auto">
          <a:xfrm>
            <a:off x="61722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89882" name="Oval 90"/>
          <p:cNvSpPr>
            <a:spLocks noChangeArrowheads="1"/>
          </p:cNvSpPr>
          <p:nvPr/>
        </p:nvSpPr>
        <p:spPr bwMode="auto">
          <a:xfrm>
            <a:off x="20574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0</a:t>
            </a:r>
          </a:p>
        </p:txBody>
      </p:sp>
      <p:sp>
        <p:nvSpPr>
          <p:cNvPr id="289883" name="Oval 91"/>
          <p:cNvSpPr>
            <a:spLocks noChangeArrowheads="1"/>
          </p:cNvSpPr>
          <p:nvPr/>
        </p:nvSpPr>
        <p:spPr bwMode="auto">
          <a:xfrm>
            <a:off x="20574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5</a:t>
            </a:r>
          </a:p>
        </p:txBody>
      </p:sp>
      <p:sp>
        <p:nvSpPr>
          <p:cNvPr id="289884" name="Oval 92"/>
          <p:cNvSpPr>
            <a:spLocks noChangeArrowheads="1"/>
          </p:cNvSpPr>
          <p:nvPr/>
        </p:nvSpPr>
        <p:spPr bwMode="auto">
          <a:xfrm>
            <a:off x="2057400" y="3033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7</a:t>
            </a:r>
          </a:p>
        </p:txBody>
      </p:sp>
      <p:sp>
        <p:nvSpPr>
          <p:cNvPr id="289885" name="Oval 93"/>
          <p:cNvSpPr>
            <a:spLocks noChangeArrowheads="1"/>
          </p:cNvSpPr>
          <p:nvPr/>
        </p:nvSpPr>
        <p:spPr bwMode="auto">
          <a:xfrm>
            <a:off x="20574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86" name="Oval 94"/>
          <p:cNvSpPr>
            <a:spLocks noChangeArrowheads="1"/>
          </p:cNvSpPr>
          <p:nvPr/>
        </p:nvSpPr>
        <p:spPr bwMode="auto">
          <a:xfrm>
            <a:off x="20574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87" name="Line 95"/>
          <p:cNvSpPr>
            <a:spLocks noChangeShapeType="1"/>
          </p:cNvSpPr>
          <p:nvPr/>
        </p:nvSpPr>
        <p:spPr bwMode="auto">
          <a:xfrm>
            <a:off x="3276600" y="17377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88" name="Line 96"/>
          <p:cNvSpPr>
            <a:spLocks noChangeShapeType="1"/>
          </p:cNvSpPr>
          <p:nvPr/>
        </p:nvSpPr>
        <p:spPr bwMode="auto">
          <a:xfrm>
            <a:off x="3429000" y="2423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89" name="Line 97"/>
          <p:cNvSpPr>
            <a:spLocks noChangeShapeType="1"/>
          </p:cNvSpPr>
          <p:nvPr/>
        </p:nvSpPr>
        <p:spPr bwMode="auto">
          <a:xfrm>
            <a:off x="4419600" y="24235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0" name="Line 98"/>
          <p:cNvSpPr>
            <a:spLocks noChangeShapeType="1"/>
          </p:cNvSpPr>
          <p:nvPr/>
        </p:nvSpPr>
        <p:spPr bwMode="auto">
          <a:xfrm>
            <a:off x="5486400" y="2423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1" name="Line 99"/>
          <p:cNvSpPr>
            <a:spLocks noChangeShapeType="1"/>
          </p:cNvSpPr>
          <p:nvPr/>
        </p:nvSpPr>
        <p:spPr bwMode="auto">
          <a:xfrm>
            <a:off x="3276600" y="25759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2" name="Line 100"/>
          <p:cNvSpPr>
            <a:spLocks noChangeShapeType="1"/>
          </p:cNvSpPr>
          <p:nvPr/>
        </p:nvSpPr>
        <p:spPr bwMode="auto">
          <a:xfrm>
            <a:off x="3276600" y="3337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3" name="Line 101"/>
          <p:cNvSpPr>
            <a:spLocks noChangeShapeType="1"/>
          </p:cNvSpPr>
          <p:nvPr/>
        </p:nvSpPr>
        <p:spPr bwMode="auto">
          <a:xfrm>
            <a:off x="32766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4" name="Line 102"/>
          <p:cNvSpPr>
            <a:spLocks noChangeShapeType="1"/>
          </p:cNvSpPr>
          <p:nvPr/>
        </p:nvSpPr>
        <p:spPr bwMode="auto">
          <a:xfrm>
            <a:off x="42672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5" name="Line 103"/>
          <p:cNvSpPr>
            <a:spLocks noChangeShapeType="1"/>
          </p:cNvSpPr>
          <p:nvPr/>
        </p:nvSpPr>
        <p:spPr bwMode="auto">
          <a:xfrm>
            <a:off x="4267200" y="3414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6" name="Line 104"/>
          <p:cNvSpPr>
            <a:spLocks noChangeShapeType="1"/>
          </p:cNvSpPr>
          <p:nvPr/>
        </p:nvSpPr>
        <p:spPr bwMode="auto">
          <a:xfrm>
            <a:off x="4267200" y="2575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7" name="Line 105"/>
          <p:cNvSpPr>
            <a:spLocks noChangeShapeType="1"/>
          </p:cNvSpPr>
          <p:nvPr/>
        </p:nvSpPr>
        <p:spPr bwMode="auto">
          <a:xfrm>
            <a:off x="4419600" y="31855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8" name="Line 106"/>
          <p:cNvSpPr>
            <a:spLocks noChangeShapeType="1"/>
          </p:cNvSpPr>
          <p:nvPr/>
        </p:nvSpPr>
        <p:spPr bwMode="auto">
          <a:xfrm>
            <a:off x="4419600" y="40237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9" name="Line 107"/>
          <p:cNvSpPr>
            <a:spLocks noChangeShapeType="1"/>
          </p:cNvSpPr>
          <p:nvPr/>
        </p:nvSpPr>
        <p:spPr bwMode="auto">
          <a:xfrm>
            <a:off x="5486400" y="3185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0" name="Line 108"/>
          <p:cNvSpPr>
            <a:spLocks noChangeShapeType="1"/>
          </p:cNvSpPr>
          <p:nvPr/>
        </p:nvSpPr>
        <p:spPr bwMode="auto">
          <a:xfrm>
            <a:off x="5486400" y="40237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1" name="Line 109"/>
          <p:cNvSpPr>
            <a:spLocks noChangeShapeType="1"/>
          </p:cNvSpPr>
          <p:nvPr/>
        </p:nvSpPr>
        <p:spPr bwMode="auto">
          <a:xfrm>
            <a:off x="5486400" y="47857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2" name="Line 110"/>
          <p:cNvSpPr>
            <a:spLocks noChangeShapeType="1"/>
          </p:cNvSpPr>
          <p:nvPr/>
        </p:nvSpPr>
        <p:spPr bwMode="auto">
          <a:xfrm>
            <a:off x="53340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3" name="Line 111"/>
          <p:cNvSpPr>
            <a:spLocks noChangeShapeType="1"/>
          </p:cNvSpPr>
          <p:nvPr/>
        </p:nvSpPr>
        <p:spPr bwMode="auto">
          <a:xfrm>
            <a:off x="34290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4" name="Line 112"/>
          <p:cNvSpPr>
            <a:spLocks noChangeShapeType="1"/>
          </p:cNvSpPr>
          <p:nvPr/>
        </p:nvSpPr>
        <p:spPr bwMode="auto">
          <a:xfrm>
            <a:off x="4419600" y="15853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5" name="Line 113"/>
          <p:cNvSpPr>
            <a:spLocks noChangeShapeType="1"/>
          </p:cNvSpPr>
          <p:nvPr/>
        </p:nvSpPr>
        <p:spPr bwMode="auto">
          <a:xfrm>
            <a:off x="54864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6" name="Line 114"/>
          <p:cNvSpPr>
            <a:spLocks noChangeShapeType="1"/>
          </p:cNvSpPr>
          <p:nvPr/>
        </p:nvSpPr>
        <p:spPr bwMode="auto">
          <a:xfrm>
            <a:off x="24384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7" name="Line 115"/>
          <p:cNvSpPr>
            <a:spLocks noChangeShapeType="1"/>
          </p:cNvSpPr>
          <p:nvPr/>
        </p:nvSpPr>
        <p:spPr bwMode="auto">
          <a:xfrm>
            <a:off x="2209800" y="17377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8" name="Line 116"/>
          <p:cNvSpPr>
            <a:spLocks noChangeShapeType="1"/>
          </p:cNvSpPr>
          <p:nvPr/>
        </p:nvSpPr>
        <p:spPr bwMode="auto">
          <a:xfrm>
            <a:off x="2209800" y="25759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9" name="Line 117"/>
          <p:cNvSpPr>
            <a:spLocks noChangeShapeType="1"/>
          </p:cNvSpPr>
          <p:nvPr/>
        </p:nvSpPr>
        <p:spPr bwMode="auto">
          <a:xfrm>
            <a:off x="2209800" y="3337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0" name="Line 118"/>
          <p:cNvSpPr>
            <a:spLocks noChangeShapeType="1"/>
          </p:cNvSpPr>
          <p:nvPr/>
        </p:nvSpPr>
        <p:spPr bwMode="auto">
          <a:xfrm>
            <a:off x="22098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1" name="Text Box 119"/>
          <p:cNvSpPr txBox="1">
            <a:spLocks noChangeArrowheads="1"/>
          </p:cNvSpPr>
          <p:nvPr/>
        </p:nvSpPr>
        <p:spPr bwMode="auto">
          <a:xfrm>
            <a:off x="1797050" y="1218589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89912" name="Text Box 120"/>
          <p:cNvSpPr txBox="1">
            <a:spLocks noChangeArrowheads="1"/>
          </p:cNvSpPr>
          <p:nvPr/>
        </p:nvSpPr>
        <p:spPr bwMode="auto">
          <a:xfrm>
            <a:off x="6400800" y="4785701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89915" name="Text Box 123"/>
          <p:cNvSpPr txBox="1">
            <a:spLocks noChangeArrowheads="1"/>
          </p:cNvSpPr>
          <p:nvPr/>
        </p:nvSpPr>
        <p:spPr bwMode="auto">
          <a:xfrm>
            <a:off x="2590800" y="5319101"/>
            <a:ext cx="32577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cs typeface="+mn-cs"/>
              </a:rPr>
              <a:t>Kürzester Pfad hat die Länge 20</a:t>
            </a:r>
          </a:p>
        </p:txBody>
      </p:sp>
      <p:sp>
        <p:nvSpPr>
          <p:cNvPr id="289916" name="Line 124"/>
          <p:cNvSpPr>
            <a:spLocks noChangeShapeType="1"/>
          </p:cNvSpPr>
          <p:nvPr/>
        </p:nvSpPr>
        <p:spPr bwMode="auto">
          <a:xfrm>
            <a:off x="3276600" y="1737701"/>
            <a:ext cx="0" cy="533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7" name="Line 125"/>
          <p:cNvSpPr>
            <a:spLocks noChangeShapeType="1"/>
          </p:cNvSpPr>
          <p:nvPr/>
        </p:nvSpPr>
        <p:spPr bwMode="auto">
          <a:xfrm>
            <a:off x="3429000" y="24235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8" name="Line 126"/>
          <p:cNvSpPr>
            <a:spLocks noChangeShapeType="1"/>
          </p:cNvSpPr>
          <p:nvPr/>
        </p:nvSpPr>
        <p:spPr bwMode="auto">
          <a:xfrm>
            <a:off x="4267200" y="3414101"/>
            <a:ext cx="0" cy="457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9" name="Line 127"/>
          <p:cNvSpPr>
            <a:spLocks noChangeShapeType="1"/>
          </p:cNvSpPr>
          <p:nvPr/>
        </p:nvSpPr>
        <p:spPr bwMode="auto">
          <a:xfrm>
            <a:off x="4267200" y="2575901"/>
            <a:ext cx="0" cy="533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0" name="Line 128"/>
          <p:cNvSpPr>
            <a:spLocks noChangeShapeType="1"/>
          </p:cNvSpPr>
          <p:nvPr/>
        </p:nvSpPr>
        <p:spPr bwMode="auto">
          <a:xfrm>
            <a:off x="4419600" y="4023701"/>
            <a:ext cx="7620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1" name="Line 129"/>
          <p:cNvSpPr>
            <a:spLocks noChangeShapeType="1"/>
          </p:cNvSpPr>
          <p:nvPr/>
        </p:nvSpPr>
        <p:spPr bwMode="auto">
          <a:xfrm>
            <a:off x="5486400" y="47857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2" name="Line 130"/>
          <p:cNvSpPr>
            <a:spLocks noChangeShapeType="1"/>
          </p:cNvSpPr>
          <p:nvPr/>
        </p:nvSpPr>
        <p:spPr bwMode="auto">
          <a:xfrm>
            <a:off x="5334000" y="4176101"/>
            <a:ext cx="0" cy="457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3" name="Line 131"/>
          <p:cNvSpPr>
            <a:spLocks noChangeShapeType="1"/>
          </p:cNvSpPr>
          <p:nvPr/>
        </p:nvSpPr>
        <p:spPr bwMode="auto">
          <a:xfrm>
            <a:off x="2438400" y="15853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49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9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altLang="zh-CN">
                <a:ea typeface="宋体" charset="0"/>
                <a:cs typeface="宋体" charset="0"/>
              </a:rPr>
              <a:t>Elemente der Dynamischen Programmierung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96887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Optimale Unterstrukturen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Optimale Lösungen des ursprünglichen Problems enthält optimale Lösungen von Teilproblemen</a:t>
            </a:r>
          </a:p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Überlappung von Teilproblemen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Einige Teilprobleme kommen in vielen Lösungen vor</a:t>
            </a:r>
          </a:p>
          <a:p>
            <a:pPr lvl="1" eaLnBrk="1" hangingPunct="1">
              <a:defRPr/>
            </a:pPr>
            <a:r>
              <a:rPr lang="de-DE" altLang="zh-CN" dirty="0">
                <a:ea typeface="宋体" charset="0"/>
                <a:cs typeface="宋体" charset="0"/>
              </a:rPr>
              <a:t>Formulierung von Lösungen als Rekurrenz auf Teillösungen</a:t>
            </a:r>
            <a:endParaRPr lang="de-DE" altLang="zh-CN" sz="2400" dirty="0">
              <a:ea typeface="宋体" charset="0"/>
              <a:cs typeface="宋体" charset="0"/>
            </a:endParaRPr>
          </a:p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Speicherung und Wiederverwendung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Wähle Ordnung der Teilprobleme sorgfältig aus, so dass jedes Teilproblem eines höheren Problems vorher gelöst wurde und die </a:t>
            </a:r>
            <a:r>
              <a:rPr lang="de-DE" altLang="zh-CN" dirty="0">
                <a:ea typeface="宋体" charset="0"/>
                <a:cs typeface="宋体" charset="0"/>
              </a:rPr>
              <a:t>Lösung wiederverwendet </a:t>
            </a:r>
            <a:r>
              <a:rPr lang="de-DE" altLang="zh-CN">
                <a:ea typeface="宋体" charset="0"/>
                <a:cs typeface="宋体" charset="0"/>
              </a:rPr>
              <a:t>werden kann</a:t>
            </a:r>
            <a:endParaRPr lang="de-DE" altLang="zh-CN" dirty="0">
              <a:ea typeface="宋体" charset="0"/>
              <a:cs typeface="宋体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123728" y="6362825"/>
            <a:ext cx="4968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Richard </a:t>
            </a:r>
            <a:r>
              <a:rPr lang="de-DE" sz="1200" dirty="0" err="1">
                <a:solidFill>
                  <a:srgbClr val="0000FF"/>
                </a:solidFill>
              </a:rPr>
              <a:t>Bellman</a:t>
            </a:r>
            <a:r>
              <a:rPr lang="de-DE" sz="1200" dirty="0">
                <a:solidFill>
                  <a:srgbClr val="0000FF"/>
                </a:solidFill>
              </a:rPr>
              <a:t>: Dynamic </a:t>
            </a:r>
            <a:r>
              <a:rPr lang="de-DE" sz="1200" dirty="0" err="1">
                <a:solidFill>
                  <a:srgbClr val="0000FF"/>
                </a:solidFill>
              </a:rPr>
              <a:t>Programming</a:t>
            </a:r>
            <a:r>
              <a:rPr lang="de-DE" sz="1200" dirty="0">
                <a:solidFill>
                  <a:srgbClr val="0000FF"/>
                </a:solidFill>
              </a:rPr>
              <a:t>.  </a:t>
            </a:r>
            <a:r>
              <a:rPr lang="de-DE" sz="1200" dirty="0" err="1">
                <a:solidFill>
                  <a:srgbClr val="0000FF"/>
                </a:solidFill>
              </a:rPr>
              <a:t>Princeton</a:t>
            </a:r>
            <a:r>
              <a:rPr lang="de-DE" sz="1200" dirty="0">
                <a:solidFill>
                  <a:srgbClr val="0000FF"/>
                </a:solidFill>
              </a:rPr>
              <a:t> University Press, </a:t>
            </a:r>
            <a:r>
              <a:rPr lang="de-DE" sz="1200" b="1" dirty="0">
                <a:solidFill>
                  <a:srgbClr val="FF0000"/>
                </a:solidFill>
              </a:rPr>
              <a:t>1957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16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 über betrachtete Probleme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Sequenzausrichtungsprobleme (mehrere Varianten)</a:t>
            </a:r>
          </a:p>
          <a:p>
            <a:pPr lvl="1" eaLnBrk="1" hangingPunct="1">
              <a:defRPr/>
            </a:pPr>
            <a:r>
              <a:rPr lang="de-DE" dirty="0"/>
              <a:t>Vergleich zweier Zeichenketten auf Ähnlichkeit</a:t>
            </a:r>
          </a:p>
          <a:p>
            <a:pPr lvl="2" eaLnBrk="1" hangingPunct="1">
              <a:defRPr/>
            </a:pPr>
            <a:r>
              <a:rPr lang="de-DE" dirty="0"/>
              <a:t>Definition von Ähnlichkeit nötig</a:t>
            </a:r>
          </a:p>
          <a:p>
            <a:pPr lvl="2" eaLnBrk="1" hangingPunct="1">
              <a:defRPr/>
            </a:pPr>
            <a:r>
              <a:rPr lang="de-DE" dirty="0"/>
              <a:t>Nützlich in vielen Anwendungen</a:t>
            </a:r>
          </a:p>
          <a:p>
            <a:pPr lvl="3" eaLnBrk="1" hangingPunct="1">
              <a:defRPr/>
            </a:pPr>
            <a:r>
              <a:rPr lang="de-DE" dirty="0"/>
              <a:t>Vergleich von DNA-Sequenzen, Aufsätzen, Quellcode</a:t>
            </a:r>
          </a:p>
          <a:p>
            <a:pPr lvl="1" eaLnBrk="1" hangingPunct="1">
              <a:defRPr/>
            </a:pPr>
            <a:r>
              <a:rPr lang="de-DE" dirty="0"/>
              <a:t>Beispielproblem: </a:t>
            </a:r>
            <a:r>
              <a:rPr lang="de-DE" dirty="0" err="1"/>
              <a:t>Longest</a:t>
            </a:r>
            <a:r>
              <a:rPr lang="de-DE" dirty="0"/>
              <a:t>-Common-</a:t>
            </a:r>
            <a:r>
              <a:rPr lang="de-DE" dirty="0" err="1"/>
              <a:t>Subsequence</a:t>
            </a:r>
            <a:r>
              <a:rPr lang="de-DE" dirty="0"/>
              <a:t> (LCS)</a:t>
            </a:r>
          </a:p>
          <a:p>
            <a:r>
              <a:rPr lang="de-DE" dirty="0"/>
              <a:t>Anordnungsprobleme</a:t>
            </a:r>
          </a:p>
          <a:p>
            <a:r>
              <a:rPr lang="de-DE" dirty="0"/>
              <a:t>Planungsprobleme (</a:t>
            </a:r>
            <a:r>
              <a:rPr lang="de-DE" dirty="0" err="1"/>
              <a:t>Scheduling</a:t>
            </a:r>
            <a:r>
              <a:rPr lang="de-DE" dirty="0"/>
              <a:t>)</a:t>
            </a:r>
          </a:p>
          <a:p>
            <a:r>
              <a:rPr lang="de-DE" dirty="0"/>
              <a:t>Rucksackproblem (mehrere Varianten)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94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Animationen wurden übernommen aus dem Kurs:</a:t>
            </a:r>
            <a:br>
              <a:rPr lang="de-DE" dirty="0"/>
            </a:br>
            <a:r>
              <a:rPr lang="de-DE" dirty="0"/>
              <a:t>CS 3343 Analysis of </a:t>
            </a:r>
            <a:r>
              <a:rPr lang="de-DE" dirty="0" err="1"/>
              <a:t>Algorithms</a:t>
            </a:r>
            <a:r>
              <a:rPr lang="de-DE" dirty="0"/>
              <a:t> von </a:t>
            </a:r>
            <a:r>
              <a:rPr lang="de-DE" dirty="0" err="1"/>
              <a:t>Jianhua</a:t>
            </a:r>
            <a:r>
              <a:rPr lang="de-DE" dirty="0"/>
              <a:t> </a:t>
            </a:r>
            <a:r>
              <a:rPr lang="de-DE" dirty="0" err="1"/>
              <a:t>Ruan</a:t>
            </a:r>
            <a:endParaRPr lang="de-DE" dirty="0"/>
          </a:p>
          <a:p>
            <a:r>
              <a:rPr lang="de-DE" dirty="0"/>
              <a:t>Inhalte sind angelehnt an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6" name="Bild 6" descr="41YR4c5ftAL.jpg">
            <a:extLst>
              <a:ext uri="{FF2B5EF4-FFF2-40B4-BE49-F238E27FC236}">
                <a16:creationId xmlns:a16="http://schemas.microsoft.com/office/drawing/2014/main" id="{E80332AF-A44F-7D4D-B450-3E62AF943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204864"/>
            <a:ext cx="2745978" cy="384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6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Algorithmen-Entwurfsmuster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Beispielproblemklasse: </a:t>
            </a:r>
            <a:r>
              <a:rPr lang="de-DE" dirty="0">
                <a:solidFill>
                  <a:srgbClr val="0000FF"/>
                </a:solidFill>
              </a:rPr>
              <a:t>Optimierungsprobleme</a:t>
            </a:r>
          </a:p>
          <a:p>
            <a:r>
              <a:rPr lang="de-DE" dirty="0"/>
              <a:t>Beladungsprobleme</a:t>
            </a:r>
          </a:p>
          <a:p>
            <a:r>
              <a:rPr lang="de-DE" dirty="0"/>
              <a:t>Anordnungsprobleme</a:t>
            </a:r>
          </a:p>
          <a:p>
            <a:r>
              <a:rPr lang="de-DE" dirty="0"/>
              <a:t>Planungsprobleme</a:t>
            </a:r>
          </a:p>
          <a:p>
            <a:pPr marL="0" indent="0">
              <a:buNone/>
            </a:pPr>
            <a:r>
              <a:rPr lang="de-DE" dirty="0"/>
              <a:t>Naiver Ansatz (</a:t>
            </a:r>
            <a:r>
              <a:rPr lang="de-DE" dirty="0" err="1"/>
              <a:t>Brute</a:t>
            </a:r>
            <a:r>
              <a:rPr lang="de-DE" dirty="0"/>
              <a:t>-Force) ist fast immer kombinatorisch oder die optimale Lösung wird nicht gefunden (Unvollständigkeit)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Entwurfsziel:</a:t>
            </a:r>
            <a:r>
              <a:rPr lang="de-DE" dirty="0">
                <a:solidFill>
                  <a:srgbClr val="0000FF"/>
                </a:solidFill>
              </a:rPr>
              <a:t> Vermeidung von Kombinatorik </a:t>
            </a:r>
            <a:br>
              <a:rPr lang="de-DE" dirty="0"/>
            </a:br>
            <a:r>
              <a:rPr lang="de-DE" dirty="0"/>
              <a:t>unter </a:t>
            </a:r>
            <a:r>
              <a:rPr lang="de-DE" dirty="0">
                <a:solidFill>
                  <a:srgbClr val="0000FF"/>
                </a:solidFill>
              </a:rPr>
              <a:t>Beibehaltung der Vollständigkeit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23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FF"/>
                </a:solidFill>
              </a:rPr>
              <a:t>Dynamische Programmierung</a:t>
            </a:r>
          </a:p>
          <a:p>
            <a:pPr lvl="1"/>
            <a:r>
              <a:rPr lang="de-DE" dirty="0"/>
              <a:t>Name historisch begründet (sollte gut klingen, kein Bezug zum heutigen Begriff der Programmierung)</a:t>
            </a:r>
          </a:p>
          <a:p>
            <a:pPr lvl="1"/>
            <a:r>
              <a:rPr lang="de-DE" dirty="0" err="1">
                <a:solidFill>
                  <a:srgbClr val="FF0000"/>
                </a:solidFill>
              </a:rPr>
              <a:t>Bellmans</a:t>
            </a:r>
            <a:r>
              <a:rPr lang="de-DE" dirty="0">
                <a:solidFill>
                  <a:srgbClr val="FF0000"/>
                </a:solidFill>
              </a:rPr>
              <a:t> Optimalitätsprinzip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Fragestellung: </a:t>
            </a:r>
            <a:r>
              <a:rPr lang="de-DE" dirty="0"/>
              <a:t>Wie können Problemlösungen aus Lösungen für Teilprobleme hergeleitet werden, so dass Vollständigkeit erreicht wird</a:t>
            </a:r>
          </a:p>
          <a:p>
            <a:r>
              <a:rPr lang="de-DE" dirty="0">
                <a:solidFill>
                  <a:srgbClr val="0000FF"/>
                </a:solidFill>
              </a:rPr>
              <a:t>Gierige Algorithmen (</a:t>
            </a:r>
            <a:r>
              <a:rPr lang="de-DE" dirty="0" err="1">
                <a:solidFill>
                  <a:srgbClr val="0000FF"/>
                </a:solidFill>
              </a:rPr>
              <a:t>Greedy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Algorithms</a:t>
            </a:r>
            <a:r>
              <a:rPr lang="de-DE" dirty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de-DE" dirty="0"/>
              <a:t>Verfolgung nur des augenscheinlich </a:t>
            </a:r>
            <a:br>
              <a:rPr lang="de-DE" dirty="0"/>
            </a:br>
            <a:r>
              <a:rPr lang="de-DE" dirty="0"/>
              <a:t>aktuell günstigsten Wegs zum Ziel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Fragestellung: 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/>
              <a:t>Wann sind gierige Algorithmen vollständig?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14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1466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cs typeface="+mj-cs"/>
              </a:rPr>
              <a:t>Kürzeste Wege als Optimierungsproblem betrachtet</a:t>
            </a:r>
          </a:p>
        </p:txBody>
      </p:sp>
      <p:pic>
        <p:nvPicPr>
          <p:cNvPr id="24884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93941"/>
            <a:ext cx="6912028" cy="477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48841" name="Oval 9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2371725" y="1955800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cs typeface="+mn-cs"/>
              </a:rPr>
              <a:t>Start</a:t>
            </a:r>
          </a:p>
        </p:txBody>
      </p:sp>
      <p:sp>
        <p:nvSpPr>
          <p:cNvPr id="248843" name="Oval 11"/>
          <p:cNvSpPr>
            <a:spLocks noChangeArrowheads="1"/>
          </p:cNvSpPr>
          <p:nvPr/>
        </p:nvSpPr>
        <p:spPr bwMode="auto">
          <a:xfrm>
            <a:off x="5562600" y="38862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248844" name="Text Box 12"/>
          <p:cNvSpPr txBox="1">
            <a:spLocks noChangeArrowheads="1"/>
          </p:cNvSpPr>
          <p:nvPr/>
        </p:nvSpPr>
        <p:spPr bwMode="auto">
          <a:xfrm>
            <a:off x="5724525" y="3733800"/>
            <a:ext cx="5755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cs typeface="+mn-cs"/>
              </a:rPr>
              <a:t>Ziel</a:t>
            </a:r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30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Bellmans</a:t>
            </a:r>
            <a:r>
              <a:rPr lang="de-DE" dirty="0"/>
              <a:t> Optimalitätsprinzip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413"/>
            <a:ext cx="8229600" cy="4968875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>
                <a:solidFill>
                  <a:srgbClr val="0000FF"/>
                </a:solidFill>
              </a:rPr>
              <a:t>Behauptung: </a:t>
            </a:r>
            <a:r>
              <a:rPr lang="de-DE" sz="2400" dirty="0"/>
              <a:t>Falls ein Weg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start⟶goal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/>
              <a:t>optimal ist, muss jeder </a:t>
            </a:r>
            <a:r>
              <a:rPr lang="de-DE" sz="2400" dirty="0" err="1"/>
              <a:t>Teilweg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C8C93"/>
                </a:solidFill>
              </a:rPr>
              <a:t>x⟶y</a:t>
            </a:r>
            <a:r>
              <a:rPr lang="de-DE" sz="2400" dirty="0"/>
              <a:t>, der auf dem optimalen Pfad liegt, optimal sein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br>
              <a:rPr lang="de-DE" sz="2400" dirty="0">
                <a:solidFill>
                  <a:srgbClr val="0000FF"/>
                </a:solidFill>
              </a:rPr>
            </a:br>
            <a:r>
              <a:rPr lang="de-DE" sz="2400" dirty="0">
                <a:solidFill>
                  <a:srgbClr val="0000FF"/>
                </a:solidFill>
              </a:rPr>
              <a:t>Beweis durch Widerspruch: </a:t>
            </a:r>
          </a:p>
          <a:p>
            <a:r>
              <a:rPr lang="de-DE" sz="2400" dirty="0"/>
              <a:t>Falls </a:t>
            </a:r>
            <a:r>
              <a:rPr lang="de-DE" sz="2400" dirty="0" err="1"/>
              <a:t>Teilweg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3C8C93"/>
                </a:solidFill>
              </a:rPr>
              <a:t>b</a:t>
            </a:r>
            <a:r>
              <a:rPr lang="de-DE" sz="2400" dirty="0"/>
              <a:t> zwischen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und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/>
              <a:t> nicht kürzester Weg, können wir ihn durch kürzeren Weg </a:t>
            </a:r>
            <a:r>
              <a:rPr lang="de-DE" sz="2400" dirty="0">
                <a:solidFill>
                  <a:srgbClr val="3C8C93"/>
                </a:solidFill>
              </a:rPr>
              <a:t>b‘</a:t>
            </a:r>
            <a:r>
              <a:rPr lang="de-DE" sz="2400" dirty="0"/>
              <a:t> ersetzen</a:t>
            </a:r>
          </a:p>
          <a:p>
            <a:r>
              <a:rPr lang="de-DE" sz="2400" dirty="0"/>
              <a:t>Dadurch wird der Gesamtweg kürzer und der betrachtete Weg </a:t>
            </a:r>
            <a:r>
              <a:rPr lang="de-DE" sz="2400" dirty="0" err="1">
                <a:solidFill>
                  <a:srgbClr val="3C8C93"/>
                </a:solidFill>
              </a:rPr>
              <a:t>start⟶goal</a:t>
            </a:r>
            <a:r>
              <a:rPr lang="de-DE" sz="2400" dirty="0"/>
              <a:t> ist nicht optimal: Widerspruch</a:t>
            </a:r>
          </a:p>
          <a:p>
            <a:r>
              <a:rPr lang="de-DE" sz="2400" dirty="0"/>
              <a:t>Also muss </a:t>
            </a:r>
            <a:r>
              <a:rPr lang="de-DE" sz="2400" dirty="0">
                <a:solidFill>
                  <a:srgbClr val="3C8C93"/>
                </a:solidFill>
              </a:rPr>
              <a:t>b</a:t>
            </a:r>
            <a:r>
              <a:rPr lang="de-DE" sz="2400" dirty="0"/>
              <a:t> der kürzeste Weg von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nach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/>
              <a:t> sein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762000" y="2179662"/>
            <a:ext cx="4953000" cy="801688"/>
            <a:chOff x="480" y="1584"/>
            <a:chExt cx="3120" cy="505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480" y="1849"/>
              <a:ext cx="384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start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3120" y="1849"/>
              <a:ext cx="48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goal</a:t>
              </a: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152" y="1849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x</a:t>
              </a: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2592" y="1849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y</a:t>
              </a: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864" y="1953"/>
              <a:ext cx="288" cy="57"/>
            </a:xfrm>
            <a:custGeom>
              <a:avLst/>
              <a:gdLst>
                <a:gd name="T0" fmla="*/ 0 w 288"/>
                <a:gd name="T1" fmla="*/ 17 h 57"/>
                <a:gd name="T2" fmla="*/ 58 w 288"/>
                <a:gd name="T3" fmla="*/ 11 h 57"/>
                <a:gd name="T4" fmla="*/ 144 w 288"/>
                <a:gd name="T5" fmla="*/ 0 h 57"/>
                <a:gd name="T6" fmla="*/ 202 w 288"/>
                <a:gd name="T7" fmla="*/ 23 h 57"/>
                <a:gd name="T8" fmla="*/ 288 w 288"/>
                <a:gd name="T9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7">
                  <a:moveTo>
                    <a:pt x="0" y="17"/>
                  </a:moveTo>
                  <a:cubicBezTo>
                    <a:pt x="42" y="2"/>
                    <a:pt x="23" y="2"/>
                    <a:pt x="58" y="11"/>
                  </a:cubicBezTo>
                  <a:cubicBezTo>
                    <a:pt x="104" y="57"/>
                    <a:pt x="108" y="11"/>
                    <a:pt x="144" y="0"/>
                  </a:cubicBezTo>
                  <a:cubicBezTo>
                    <a:pt x="167" y="5"/>
                    <a:pt x="180" y="16"/>
                    <a:pt x="202" y="23"/>
                  </a:cubicBezTo>
                  <a:cubicBezTo>
                    <a:pt x="248" y="7"/>
                    <a:pt x="240" y="17"/>
                    <a:pt x="288" y="17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832" y="1945"/>
              <a:ext cx="288" cy="57"/>
            </a:xfrm>
            <a:custGeom>
              <a:avLst/>
              <a:gdLst>
                <a:gd name="T0" fmla="*/ 0 w 288"/>
                <a:gd name="T1" fmla="*/ 17 h 57"/>
                <a:gd name="T2" fmla="*/ 58 w 288"/>
                <a:gd name="T3" fmla="*/ 11 h 57"/>
                <a:gd name="T4" fmla="*/ 144 w 288"/>
                <a:gd name="T5" fmla="*/ 0 h 57"/>
                <a:gd name="T6" fmla="*/ 202 w 288"/>
                <a:gd name="T7" fmla="*/ 23 h 57"/>
                <a:gd name="T8" fmla="*/ 288 w 288"/>
                <a:gd name="T9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7">
                  <a:moveTo>
                    <a:pt x="0" y="17"/>
                  </a:moveTo>
                  <a:cubicBezTo>
                    <a:pt x="42" y="2"/>
                    <a:pt x="23" y="2"/>
                    <a:pt x="58" y="11"/>
                  </a:cubicBezTo>
                  <a:cubicBezTo>
                    <a:pt x="104" y="57"/>
                    <a:pt x="108" y="11"/>
                    <a:pt x="144" y="0"/>
                  </a:cubicBezTo>
                  <a:cubicBezTo>
                    <a:pt x="167" y="5"/>
                    <a:pt x="180" y="16"/>
                    <a:pt x="202" y="23"/>
                  </a:cubicBezTo>
                  <a:cubicBezTo>
                    <a:pt x="248" y="7"/>
                    <a:pt x="240" y="17"/>
                    <a:pt x="288" y="17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394" y="1797"/>
              <a:ext cx="1198" cy="167"/>
            </a:xfrm>
            <a:custGeom>
              <a:avLst/>
              <a:gdLst>
                <a:gd name="T0" fmla="*/ 0 w 1198"/>
                <a:gd name="T1" fmla="*/ 167 h 167"/>
                <a:gd name="T2" fmla="*/ 75 w 1198"/>
                <a:gd name="T3" fmla="*/ 144 h 167"/>
                <a:gd name="T4" fmla="*/ 138 w 1198"/>
                <a:gd name="T5" fmla="*/ 92 h 167"/>
                <a:gd name="T6" fmla="*/ 190 w 1198"/>
                <a:gd name="T7" fmla="*/ 52 h 167"/>
                <a:gd name="T8" fmla="*/ 265 w 1198"/>
                <a:gd name="T9" fmla="*/ 69 h 167"/>
                <a:gd name="T10" fmla="*/ 334 w 1198"/>
                <a:gd name="T11" fmla="*/ 58 h 167"/>
                <a:gd name="T12" fmla="*/ 340 w 1198"/>
                <a:gd name="T13" fmla="*/ 40 h 167"/>
                <a:gd name="T14" fmla="*/ 409 w 1198"/>
                <a:gd name="T15" fmla="*/ 0 h 167"/>
                <a:gd name="T16" fmla="*/ 507 w 1198"/>
                <a:gd name="T17" fmla="*/ 75 h 167"/>
                <a:gd name="T18" fmla="*/ 593 w 1198"/>
                <a:gd name="T19" fmla="*/ 35 h 167"/>
                <a:gd name="T20" fmla="*/ 645 w 1198"/>
                <a:gd name="T21" fmla="*/ 12 h 167"/>
                <a:gd name="T22" fmla="*/ 697 w 1198"/>
                <a:gd name="T23" fmla="*/ 46 h 167"/>
                <a:gd name="T24" fmla="*/ 731 w 1198"/>
                <a:gd name="T25" fmla="*/ 69 h 167"/>
                <a:gd name="T26" fmla="*/ 783 w 1198"/>
                <a:gd name="T27" fmla="*/ 46 h 167"/>
                <a:gd name="T28" fmla="*/ 801 w 1198"/>
                <a:gd name="T29" fmla="*/ 29 h 167"/>
                <a:gd name="T30" fmla="*/ 852 w 1198"/>
                <a:gd name="T31" fmla="*/ 12 h 167"/>
                <a:gd name="T32" fmla="*/ 904 w 1198"/>
                <a:gd name="T33" fmla="*/ 40 h 167"/>
                <a:gd name="T34" fmla="*/ 968 w 1198"/>
                <a:gd name="T35" fmla="*/ 52 h 167"/>
                <a:gd name="T36" fmla="*/ 1002 w 1198"/>
                <a:gd name="T37" fmla="*/ 29 h 167"/>
                <a:gd name="T38" fmla="*/ 1060 w 1198"/>
                <a:gd name="T39" fmla="*/ 46 h 167"/>
                <a:gd name="T40" fmla="*/ 1083 w 1198"/>
                <a:gd name="T41" fmla="*/ 81 h 167"/>
                <a:gd name="T42" fmla="*/ 1146 w 1198"/>
                <a:gd name="T43" fmla="*/ 87 h 167"/>
                <a:gd name="T44" fmla="*/ 1169 w 1198"/>
                <a:gd name="T45" fmla="*/ 127 h 167"/>
                <a:gd name="T46" fmla="*/ 1198 w 1198"/>
                <a:gd name="T47" fmla="*/ 138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98" h="167">
                  <a:moveTo>
                    <a:pt x="0" y="167"/>
                  </a:moveTo>
                  <a:cubicBezTo>
                    <a:pt x="33" y="162"/>
                    <a:pt x="49" y="162"/>
                    <a:pt x="75" y="144"/>
                  </a:cubicBezTo>
                  <a:cubicBezTo>
                    <a:pt x="89" y="122"/>
                    <a:pt x="113" y="101"/>
                    <a:pt x="138" y="92"/>
                  </a:cubicBezTo>
                  <a:cubicBezTo>
                    <a:pt x="156" y="74"/>
                    <a:pt x="172" y="70"/>
                    <a:pt x="190" y="52"/>
                  </a:cubicBezTo>
                  <a:cubicBezTo>
                    <a:pt x="218" y="56"/>
                    <a:pt x="239" y="61"/>
                    <a:pt x="265" y="69"/>
                  </a:cubicBezTo>
                  <a:cubicBezTo>
                    <a:pt x="288" y="67"/>
                    <a:pt x="318" y="75"/>
                    <a:pt x="334" y="58"/>
                  </a:cubicBezTo>
                  <a:cubicBezTo>
                    <a:pt x="338" y="53"/>
                    <a:pt x="336" y="45"/>
                    <a:pt x="340" y="40"/>
                  </a:cubicBezTo>
                  <a:cubicBezTo>
                    <a:pt x="356" y="24"/>
                    <a:pt x="387" y="8"/>
                    <a:pt x="409" y="0"/>
                  </a:cubicBezTo>
                  <a:cubicBezTo>
                    <a:pt x="444" y="24"/>
                    <a:pt x="465" y="60"/>
                    <a:pt x="507" y="75"/>
                  </a:cubicBezTo>
                  <a:cubicBezTo>
                    <a:pt x="559" y="66"/>
                    <a:pt x="553" y="47"/>
                    <a:pt x="593" y="35"/>
                  </a:cubicBezTo>
                  <a:cubicBezTo>
                    <a:pt x="610" y="23"/>
                    <a:pt x="625" y="18"/>
                    <a:pt x="645" y="12"/>
                  </a:cubicBezTo>
                  <a:cubicBezTo>
                    <a:pt x="662" y="23"/>
                    <a:pt x="680" y="34"/>
                    <a:pt x="697" y="46"/>
                  </a:cubicBezTo>
                  <a:cubicBezTo>
                    <a:pt x="708" y="54"/>
                    <a:pt x="731" y="69"/>
                    <a:pt x="731" y="69"/>
                  </a:cubicBezTo>
                  <a:cubicBezTo>
                    <a:pt x="751" y="63"/>
                    <a:pt x="767" y="59"/>
                    <a:pt x="783" y="46"/>
                  </a:cubicBezTo>
                  <a:cubicBezTo>
                    <a:pt x="789" y="41"/>
                    <a:pt x="794" y="33"/>
                    <a:pt x="801" y="29"/>
                  </a:cubicBezTo>
                  <a:cubicBezTo>
                    <a:pt x="810" y="24"/>
                    <a:pt x="839" y="16"/>
                    <a:pt x="852" y="12"/>
                  </a:cubicBezTo>
                  <a:cubicBezTo>
                    <a:pt x="870" y="23"/>
                    <a:pt x="884" y="34"/>
                    <a:pt x="904" y="40"/>
                  </a:cubicBezTo>
                  <a:cubicBezTo>
                    <a:pt x="928" y="64"/>
                    <a:pt x="923" y="68"/>
                    <a:pt x="968" y="52"/>
                  </a:cubicBezTo>
                  <a:cubicBezTo>
                    <a:pt x="981" y="47"/>
                    <a:pt x="1002" y="29"/>
                    <a:pt x="1002" y="29"/>
                  </a:cubicBezTo>
                  <a:cubicBezTo>
                    <a:pt x="1023" y="32"/>
                    <a:pt x="1044" y="30"/>
                    <a:pt x="1060" y="46"/>
                  </a:cubicBezTo>
                  <a:cubicBezTo>
                    <a:pt x="1062" y="48"/>
                    <a:pt x="1079" y="80"/>
                    <a:pt x="1083" y="81"/>
                  </a:cubicBezTo>
                  <a:cubicBezTo>
                    <a:pt x="1103" y="87"/>
                    <a:pt x="1125" y="85"/>
                    <a:pt x="1146" y="87"/>
                  </a:cubicBezTo>
                  <a:cubicBezTo>
                    <a:pt x="1170" y="94"/>
                    <a:pt x="1178" y="102"/>
                    <a:pt x="1169" y="127"/>
                  </a:cubicBezTo>
                  <a:cubicBezTo>
                    <a:pt x="1189" y="140"/>
                    <a:pt x="1179" y="138"/>
                    <a:pt x="1198" y="138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902" y="172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a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1910" y="158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b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870" y="16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c</a:t>
              </a:r>
            </a:p>
          </p:txBody>
        </p:sp>
      </p:grpSp>
      <p:grpSp>
        <p:nvGrpSpPr>
          <p:cNvPr id="16" name="Group 20"/>
          <p:cNvGrpSpPr>
            <a:grpSpLocks/>
          </p:cNvGrpSpPr>
          <p:nvPr/>
        </p:nvGrpSpPr>
        <p:grpSpPr bwMode="auto">
          <a:xfrm>
            <a:off x="2176463" y="2884512"/>
            <a:ext cx="2020887" cy="615950"/>
            <a:chOff x="1371" y="2028"/>
            <a:chExt cx="1273" cy="388"/>
          </a:xfrm>
        </p:grpSpPr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371" y="2028"/>
              <a:ext cx="1273" cy="207"/>
            </a:xfrm>
            <a:custGeom>
              <a:avLst/>
              <a:gdLst>
                <a:gd name="T0" fmla="*/ 0 w 1273"/>
                <a:gd name="T1" fmla="*/ 0 h 207"/>
                <a:gd name="T2" fmla="*/ 46 w 1273"/>
                <a:gd name="T3" fmla="*/ 46 h 207"/>
                <a:gd name="T4" fmla="*/ 92 w 1273"/>
                <a:gd name="T5" fmla="*/ 97 h 207"/>
                <a:gd name="T6" fmla="*/ 294 w 1273"/>
                <a:gd name="T7" fmla="*/ 40 h 207"/>
                <a:gd name="T8" fmla="*/ 345 w 1273"/>
                <a:gd name="T9" fmla="*/ 74 h 207"/>
                <a:gd name="T10" fmla="*/ 432 w 1273"/>
                <a:gd name="T11" fmla="*/ 172 h 207"/>
                <a:gd name="T12" fmla="*/ 489 w 1273"/>
                <a:gd name="T13" fmla="*/ 149 h 207"/>
                <a:gd name="T14" fmla="*/ 582 w 1273"/>
                <a:gd name="T15" fmla="*/ 103 h 207"/>
                <a:gd name="T16" fmla="*/ 668 w 1273"/>
                <a:gd name="T17" fmla="*/ 184 h 207"/>
                <a:gd name="T18" fmla="*/ 703 w 1273"/>
                <a:gd name="T19" fmla="*/ 207 h 207"/>
                <a:gd name="T20" fmla="*/ 754 w 1273"/>
                <a:gd name="T21" fmla="*/ 167 h 207"/>
                <a:gd name="T22" fmla="*/ 829 w 1273"/>
                <a:gd name="T23" fmla="*/ 92 h 207"/>
                <a:gd name="T24" fmla="*/ 870 w 1273"/>
                <a:gd name="T25" fmla="*/ 97 h 207"/>
                <a:gd name="T26" fmla="*/ 904 w 1273"/>
                <a:gd name="T27" fmla="*/ 121 h 207"/>
                <a:gd name="T28" fmla="*/ 968 w 1273"/>
                <a:gd name="T29" fmla="*/ 172 h 207"/>
                <a:gd name="T30" fmla="*/ 1025 w 1273"/>
                <a:gd name="T31" fmla="*/ 138 h 207"/>
                <a:gd name="T32" fmla="*/ 1094 w 1273"/>
                <a:gd name="T33" fmla="*/ 92 h 207"/>
                <a:gd name="T34" fmla="*/ 1152 w 1273"/>
                <a:gd name="T35" fmla="*/ 74 h 207"/>
                <a:gd name="T36" fmla="*/ 1221 w 1273"/>
                <a:gd name="T37" fmla="*/ 121 h 207"/>
                <a:gd name="T38" fmla="*/ 1273 w 1273"/>
                <a:gd name="T39" fmla="*/ 57 h 207"/>
                <a:gd name="T40" fmla="*/ 1267 w 1273"/>
                <a:gd name="T41" fmla="*/ 4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73" h="207">
                  <a:moveTo>
                    <a:pt x="0" y="0"/>
                  </a:moveTo>
                  <a:cubicBezTo>
                    <a:pt x="16" y="16"/>
                    <a:pt x="27" y="33"/>
                    <a:pt x="46" y="46"/>
                  </a:cubicBezTo>
                  <a:cubicBezTo>
                    <a:pt x="58" y="65"/>
                    <a:pt x="92" y="97"/>
                    <a:pt x="92" y="97"/>
                  </a:cubicBezTo>
                  <a:cubicBezTo>
                    <a:pt x="163" y="88"/>
                    <a:pt x="227" y="62"/>
                    <a:pt x="294" y="40"/>
                  </a:cubicBezTo>
                  <a:cubicBezTo>
                    <a:pt x="322" y="47"/>
                    <a:pt x="322" y="59"/>
                    <a:pt x="345" y="74"/>
                  </a:cubicBezTo>
                  <a:cubicBezTo>
                    <a:pt x="365" y="112"/>
                    <a:pt x="388" y="159"/>
                    <a:pt x="432" y="172"/>
                  </a:cubicBezTo>
                  <a:cubicBezTo>
                    <a:pt x="453" y="166"/>
                    <a:pt x="467" y="155"/>
                    <a:pt x="489" y="149"/>
                  </a:cubicBezTo>
                  <a:cubicBezTo>
                    <a:pt x="519" y="128"/>
                    <a:pt x="552" y="123"/>
                    <a:pt x="582" y="103"/>
                  </a:cubicBezTo>
                  <a:cubicBezTo>
                    <a:pt x="617" y="116"/>
                    <a:pt x="642" y="158"/>
                    <a:pt x="668" y="184"/>
                  </a:cubicBezTo>
                  <a:cubicBezTo>
                    <a:pt x="678" y="194"/>
                    <a:pt x="703" y="207"/>
                    <a:pt x="703" y="207"/>
                  </a:cubicBezTo>
                  <a:cubicBezTo>
                    <a:pt x="732" y="200"/>
                    <a:pt x="733" y="188"/>
                    <a:pt x="754" y="167"/>
                  </a:cubicBezTo>
                  <a:cubicBezTo>
                    <a:pt x="762" y="137"/>
                    <a:pt x="798" y="101"/>
                    <a:pt x="829" y="92"/>
                  </a:cubicBezTo>
                  <a:cubicBezTo>
                    <a:pt x="843" y="94"/>
                    <a:pt x="857" y="92"/>
                    <a:pt x="870" y="97"/>
                  </a:cubicBezTo>
                  <a:cubicBezTo>
                    <a:pt x="883" y="102"/>
                    <a:pt x="904" y="121"/>
                    <a:pt x="904" y="121"/>
                  </a:cubicBezTo>
                  <a:cubicBezTo>
                    <a:pt x="919" y="143"/>
                    <a:pt x="942" y="165"/>
                    <a:pt x="968" y="172"/>
                  </a:cubicBezTo>
                  <a:cubicBezTo>
                    <a:pt x="991" y="165"/>
                    <a:pt x="1003" y="149"/>
                    <a:pt x="1025" y="138"/>
                  </a:cubicBezTo>
                  <a:cubicBezTo>
                    <a:pt x="1046" y="117"/>
                    <a:pt x="1066" y="100"/>
                    <a:pt x="1094" y="92"/>
                  </a:cubicBezTo>
                  <a:cubicBezTo>
                    <a:pt x="1136" y="65"/>
                    <a:pt x="1115" y="66"/>
                    <a:pt x="1152" y="74"/>
                  </a:cubicBezTo>
                  <a:cubicBezTo>
                    <a:pt x="1176" y="91"/>
                    <a:pt x="1193" y="111"/>
                    <a:pt x="1221" y="121"/>
                  </a:cubicBezTo>
                  <a:cubicBezTo>
                    <a:pt x="1247" y="103"/>
                    <a:pt x="1262" y="87"/>
                    <a:pt x="1273" y="57"/>
                  </a:cubicBezTo>
                  <a:cubicBezTo>
                    <a:pt x="1271" y="51"/>
                    <a:pt x="1267" y="40"/>
                    <a:pt x="1267" y="40"/>
                  </a:cubicBezTo>
                </a:path>
              </a:pathLst>
            </a:custGeom>
            <a:noFill/>
            <a:ln w="38100" cmpd="sng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824" y="2185"/>
              <a:ext cx="2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b</a:t>
              </a:r>
              <a:r>
                <a:rPr lang="ja-JP" altLang="en-US">
                  <a:latin typeface="Arial"/>
                  <a:cs typeface="+mn-cs"/>
                </a:rPr>
                <a:t>’</a:t>
              </a:r>
              <a:endParaRPr lang="en-US">
                <a:cs typeface="+mn-cs"/>
              </a:endParaRPr>
            </a:p>
          </p:txBody>
        </p:sp>
      </p:grp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019800" y="2246337"/>
            <a:ext cx="3124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a + b + c </a:t>
            </a:r>
            <a:r>
              <a:rPr lang="en-US" dirty="0" err="1">
                <a:cs typeface="+mn-cs"/>
              </a:rPr>
              <a:t>ist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kürzester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Weg</a:t>
            </a:r>
            <a:endParaRPr lang="en-US" dirty="0"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b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 &lt; b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a + b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 + c &lt; a + b + c</a:t>
            </a:r>
          </a:p>
        </p:txBody>
      </p:sp>
      <p:sp>
        <p:nvSpPr>
          <p:cNvPr id="20" name="Rechteck 19"/>
          <p:cNvSpPr/>
          <p:nvPr/>
        </p:nvSpPr>
        <p:spPr>
          <a:xfrm>
            <a:off x="2733222" y="6207695"/>
            <a:ext cx="3927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R. </a:t>
            </a:r>
            <a:r>
              <a:rPr lang="de-DE" sz="1200" dirty="0" err="1">
                <a:solidFill>
                  <a:srgbClr val="0000FF"/>
                </a:solidFill>
              </a:rPr>
              <a:t>Bellman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i="1" dirty="0">
                <a:solidFill>
                  <a:srgbClr val="0000FF"/>
                </a:solidFill>
              </a:rPr>
              <a:t>On </a:t>
            </a:r>
            <a:r>
              <a:rPr lang="de-DE" sz="1200" i="1" dirty="0" err="1">
                <a:solidFill>
                  <a:srgbClr val="0000FF"/>
                </a:solidFill>
              </a:rPr>
              <a:t>the</a:t>
            </a:r>
            <a:r>
              <a:rPr lang="de-DE" sz="1200" i="1" dirty="0">
                <a:solidFill>
                  <a:srgbClr val="0000FF"/>
                </a:solidFill>
              </a:rPr>
              <a:t> </a:t>
            </a:r>
            <a:r>
              <a:rPr lang="de-DE" sz="1200" i="1" dirty="0" err="1">
                <a:solidFill>
                  <a:srgbClr val="0000FF"/>
                </a:solidFill>
              </a:rPr>
              <a:t>Theory</a:t>
            </a:r>
            <a:r>
              <a:rPr lang="de-DE" sz="1200" i="1" dirty="0">
                <a:solidFill>
                  <a:srgbClr val="0000FF"/>
                </a:solidFill>
              </a:rPr>
              <a:t> of Dynamic </a:t>
            </a:r>
            <a:r>
              <a:rPr lang="de-DE" sz="1200" i="1" dirty="0" err="1">
                <a:solidFill>
                  <a:srgbClr val="0000FF"/>
                </a:solidFill>
              </a:rPr>
              <a:t>Programming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br>
              <a:rPr lang="de-DE" sz="1200" dirty="0">
                <a:solidFill>
                  <a:srgbClr val="0000FF"/>
                </a:solidFill>
              </a:rPr>
            </a:br>
            <a:r>
              <a:rPr lang="de-DE" sz="1200" dirty="0" err="1">
                <a:solidFill>
                  <a:srgbClr val="0000FF"/>
                </a:solidFill>
              </a:rPr>
              <a:t>Proceedings</a:t>
            </a:r>
            <a:r>
              <a:rPr lang="de-DE" sz="1200" dirty="0">
                <a:solidFill>
                  <a:srgbClr val="0000FF"/>
                </a:solidFill>
              </a:rPr>
              <a:t>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National </a:t>
            </a:r>
            <a:r>
              <a:rPr lang="de-DE" sz="1200" dirty="0" err="1">
                <a:solidFill>
                  <a:srgbClr val="0000FF"/>
                </a:solidFill>
              </a:rPr>
              <a:t>Academy</a:t>
            </a:r>
            <a:r>
              <a:rPr lang="de-DE" sz="1200" dirty="0">
                <a:solidFill>
                  <a:srgbClr val="0000FF"/>
                </a:solidFill>
              </a:rPr>
              <a:t> of </a:t>
            </a:r>
            <a:r>
              <a:rPr lang="de-DE" sz="1200" dirty="0" err="1">
                <a:solidFill>
                  <a:srgbClr val="0000FF"/>
                </a:solidFill>
              </a:rPr>
              <a:t>Sciences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b="1" dirty="0">
                <a:solidFill>
                  <a:srgbClr val="FF0000"/>
                </a:solidFill>
              </a:rPr>
              <a:t>1952</a:t>
            </a:r>
          </a:p>
        </p:txBody>
      </p:sp>
    </p:spTree>
    <p:extLst>
      <p:ext uri="{BB962C8B-B14F-4D97-AF65-F5344CB8AC3E}">
        <p14:creationId xmlns:p14="http://schemas.microsoft.com/office/powerpoint/2010/main" val="362811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Problem des kürzesten Pfads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378349"/>
            <a:ext cx="3962400" cy="1858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>
                <a:solidFill>
                  <a:srgbClr val="3C8C93"/>
                </a:solidFill>
                <a:cs typeface="+mn-cs"/>
              </a:rPr>
              <a:t>SP(start, goal) = min 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2441253" y="4913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sp>
        <p:nvSpPr>
          <p:cNvPr id="267270" name="Text Box 6"/>
          <p:cNvSpPr txBox="1">
            <a:spLocks noChangeArrowheads="1"/>
          </p:cNvSpPr>
          <p:nvPr/>
        </p:nvSpPr>
        <p:spPr bwMode="auto">
          <a:xfrm>
            <a:off x="4285928" y="4343400"/>
            <a:ext cx="388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A) + SP(A,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B) + SP(B,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C) + SP(C,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67271" name="AutoShape 7"/>
          <p:cNvSpPr>
            <a:spLocks/>
          </p:cNvSpPr>
          <p:nvPr/>
        </p:nvSpPr>
        <p:spPr bwMode="auto">
          <a:xfrm>
            <a:off x="4057328" y="44958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pic>
        <p:nvPicPr>
          <p:cNvPr id="2" name="Bild 1" descr="400px-Shortest_path_optimal_substructure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648" y="1431280"/>
            <a:ext cx="5080000" cy="2717800"/>
          </a:xfrm>
          <a:prstGeom prst="rect">
            <a:avLst/>
          </a:prstGeom>
        </p:spPr>
      </p:pic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3519820" y="1600860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3C8C93"/>
                </a:solidFill>
              </a:rPr>
              <a:t>A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530837" y="2592398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B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497786" y="3532382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178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Problem des kürzesten Pfads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378349"/>
            <a:ext cx="3962400" cy="1858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>
                <a:solidFill>
                  <a:srgbClr val="3C8C93"/>
                </a:solidFill>
                <a:cs typeface="+mn-cs"/>
              </a:rPr>
              <a:t>SP(start, goal) = min 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2441253" y="4913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sp>
        <p:nvSpPr>
          <p:cNvPr id="267270" name="Text Box 6"/>
          <p:cNvSpPr txBox="1">
            <a:spLocks noChangeArrowheads="1"/>
          </p:cNvSpPr>
          <p:nvPr/>
        </p:nvSpPr>
        <p:spPr bwMode="auto">
          <a:xfrm>
            <a:off x="4285928" y="4343400"/>
            <a:ext cx="388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A) + SP(A,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B) + SP(B,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C) + SP(C,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67271" name="AutoShape 7"/>
          <p:cNvSpPr>
            <a:spLocks/>
          </p:cNvSpPr>
          <p:nvPr/>
        </p:nvSpPr>
        <p:spPr bwMode="auto">
          <a:xfrm>
            <a:off x="4057328" y="44958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pic>
        <p:nvPicPr>
          <p:cNvPr id="2" name="Bild 1" descr="400px-Shortest_path_optimal_substructure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648" y="1431280"/>
            <a:ext cx="5080000" cy="2717800"/>
          </a:xfrm>
          <a:prstGeom prst="rect">
            <a:avLst/>
          </a:prstGeom>
        </p:spPr>
      </p:pic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3519820" y="1600860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3C8C93"/>
                </a:solidFill>
              </a:rPr>
              <a:t>A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530837" y="2592398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B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497786" y="3532382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C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02865" y="2600529"/>
            <a:ext cx="60465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/>
              <a:t>goal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44358" y="2600529"/>
            <a:ext cx="6158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24578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Ein spezielles Szenario für den kürzesten Pfad</a:t>
            </a:r>
          </a:p>
        </p:txBody>
      </p:sp>
      <p:graphicFrame>
        <p:nvGraphicFramePr>
          <p:cNvPr id="240771" name="Group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040073"/>
              </p:ext>
            </p:extLst>
          </p:nvPr>
        </p:nvGraphicFramePr>
        <p:xfrm>
          <a:off x="1885950" y="1367185"/>
          <a:ext cx="5181600" cy="4054478"/>
        </p:xfrm>
        <a:graphic>
          <a:graphicData uri="http://schemas.openxmlformats.org/drawingml/2006/table">
            <a:tbl>
              <a:tblPr/>
              <a:tblGrid>
                <a:gridCol w="519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1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91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96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40772" name="Oval 132"/>
          <p:cNvSpPr>
            <a:spLocks noChangeArrowheads="1"/>
          </p:cNvSpPr>
          <p:nvPr/>
        </p:nvSpPr>
        <p:spPr bwMode="auto">
          <a:xfrm>
            <a:off x="1809750" y="130527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74" name="Text Box 134"/>
          <p:cNvSpPr txBox="1">
            <a:spLocks noChangeArrowheads="1"/>
          </p:cNvSpPr>
          <p:nvPr/>
        </p:nvSpPr>
        <p:spPr bwMode="auto">
          <a:xfrm>
            <a:off x="1473200" y="1113185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40775" name="Text Box 135"/>
          <p:cNvSpPr txBox="1">
            <a:spLocks noChangeArrowheads="1"/>
          </p:cNvSpPr>
          <p:nvPr/>
        </p:nvSpPr>
        <p:spPr bwMode="auto">
          <a:xfrm>
            <a:off x="7143750" y="5304185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40776" name="Text Box 136"/>
          <p:cNvSpPr txBox="1">
            <a:spLocks noChangeArrowheads="1"/>
          </p:cNvSpPr>
          <p:nvPr/>
        </p:nvSpPr>
        <p:spPr bwMode="auto">
          <a:xfrm>
            <a:off x="1381125" y="317376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m</a:t>
            </a:r>
          </a:p>
        </p:txBody>
      </p:sp>
      <p:sp>
        <p:nvSpPr>
          <p:cNvPr id="240777" name="Text Box 137"/>
          <p:cNvSpPr txBox="1">
            <a:spLocks noChangeArrowheads="1"/>
          </p:cNvSpPr>
          <p:nvPr/>
        </p:nvSpPr>
        <p:spPr bwMode="auto">
          <a:xfrm>
            <a:off x="4311650" y="5348064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n</a:t>
            </a:r>
          </a:p>
        </p:txBody>
      </p:sp>
      <p:sp>
        <p:nvSpPr>
          <p:cNvPr id="240778" name="Text Box 138"/>
          <p:cNvSpPr txBox="1">
            <a:spLocks noChangeArrowheads="1"/>
          </p:cNvSpPr>
          <p:nvPr/>
        </p:nvSpPr>
        <p:spPr bwMode="auto">
          <a:xfrm>
            <a:off x="827584" y="5745450"/>
            <a:ext cx="76744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cs typeface="+mn-cs"/>
              </a:rPr>
              <a:t>Jeder Kante sind (verschiedene) Kosten zugeordnet. Schritte nur nach rechts oder nach unten möglich. Ziel: </a:t>
            </a:r>
            <a:r>
              <a:rPr lang="de-DE" sz="2000"/>
              <a:t>Kürzester Weg von S nach G. </a:t>
            </a:r>
            <a:endParaRPr lang="de-DE" sz="2000">
              <a:cs typeface="+mn-cs"/>
            </a:endParaRPr>
          </a:p>
        </p:txBody>
      </p:sp>
      <p:sp>
        <p:nvSpPr>
          <p:cNvPr id="240781" name="Line 141"/>
          <p:cNvSpPr>
            <a:spLocks noChangeShapeType="1"/>
          </p:cNvSpPr>
          <p:nvPr/>
        </p:nvSpPr>
        <p:spPr bwMode="auto">
          <a:xfrm>
            <a:off x="1981200" y="1381472"/>
            <a:ext cx="19812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2" name="Line 142"/>
          <p:cNvSpPr>
            <a:spLocks noChangeShapeType="1"/>
          </p:cNvSpPr>
          <p:nvPr/>
        </p:nvSpPr>
        <p:spPr bwMode="auto">
          <a:xfrm>
            <a:off x="3962400" y="1381472"/>
            <a:ext cx="0" cy="1981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3" name="Line 143"/>
          <p:cNvSpPr>
            <a:spLocks noChangeShapeType="1"/>
          </p:cNvSpPr>
          <p:nvPr/>
        </p:nvSpPr>
        <p:spPr bwMode="auto">
          <a:xfrm>
            <a:off x="3962400" y="3362672"/>
            <a:ext cx="20574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4" name="Line 144"/>
          <p:cNvSpPr>
            <a:spLocks noChangeShapeType="1"/>
          </p:cNvSpPr>
          <p:nvPr/>
        </p:nvSpPr>
        <p:spPr bwMode="auto">
          <a:xfrm>
            <a:off x="6019800" y="3362672"/>
            <a:ext cx="0" cy="2057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5" name="Line 145"/>
          <p:cNvSpPr>
            <a:spLocks noChangeShapeType="1"/>
          </p:cNvSpPr>
          <p:nvPr/>
        </p:nvSpPr>
        <p:spPr bwMode="auto">
          <a:xfrm>
            <a:off x="6019800" y="5420072"/>
            <a:ext cx="1066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73" name="Oval 133"/>
          <p:cNvSpPr>
            <a:spLocks noChangeArrowheads="1"/>
          </p:cNvSpPr>
          <p:nvPr/>
        </p:nvSpPr>
        <p:spPr bwMode="auto">
          <a:xfrm>
            <a:off x="7010400" y="534387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6" name="Line 146"/>
          <p:cNvSpPr>
            <a:spLocks noChangeShapeType="1"/>
          </p:cNvSpPr>
          <p:nvPr/>
        </p:nvSpPr>
        <p:spPr bwMode="auto">
          <a:xfrm>
            <a:off x="2209800" y="115287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8" name="Line 148"/>
          <p:cNvSpPr>
            <a:spLocks noChangeShapeType="1"/>
          </p:cNvSpPr>
          <p:nvPr/>
        </p:nvSpPr>
        <p:spPr bwMode="auto">
          <a:xfrm>
            <a:off x="1447800" y="161007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958646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2513</TotalTime>
  <Words>1303</Words>
  <Application>Microsoft Macintosh PowerPoint</Application>
  <PresentationFormat>On-screen Show (4:3)</PresentationFormat>
  <Paragraphs>307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Myriad Pro</vt:lpstr>
      <vt:lpstr>Times New Roman</vt:lpstr>
      <vt:lpstr>7_Standarddesign</vt:lpstr>
      <vt:lpstr>Algorithmen und Datenstrukturen</vt:lpstr>
      <vt:lpstr>Danksagung</vt:lpstr>
      <vt:lpstr>Algorithmen-Entwurfsmuster</vt:lpstr>
      <vt:lpstr>Überblick</vt:lpstr>
      <vt:lpstr>Kürzeste Wege als Optimierungsproblem betrachtet</vt:lpstr>
      <vt:lpstr>Bellmans Optimalitätsprinzip</vt:lpstr>
      <vt:lpstr>Problem des kürzesten Pfads</vt:lpstr>
      <vt:lpstr>Problem des kürzesten Pfads</vt:lpstr>
      <vt:lpstr>Ein spezielles Szenario für den kürzesten Pfad</vt:lpstr>
      <vt:lpstr>Betrachtung eines Lösungsansatzes</vt:lpstr>
      <vt:lpstr>Rekursiver Lösungsansatz</vt:lpstr>
      <vt:lpstr>Vermeide Neuberechnungen</vt:lpstr>
      <vt:lpstr>Prinzip der Dynamischen Programmierung</vt:lpstr>
      <vt:lpstr>Dynamische Programmierung: Illustration</vt:lpstr>
      <vt:lpstr>Rückverfolgung zur Bestimmung der Lösung</vt:lpstr>
      <vt:lpstr>Elemente der Dynamischen Programmierung</vt:lpstr>
      <vt:lpstr>Überblick über betrachtete Probleme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1209</cp:revision>
  <cp:lastPrinted>2015-04-09T12:56:16Z</cp:lastPrinted>
  <dcterms:created xsi:type="dcterms:W3CDTF">2010-04-27T12:26:40Z</dcterms:created>
  <dcterms:modified xsi:type="dcterms:W3CDTF">2020-05-03T09:03:40Z</dcterms:modified>
</cp:coreProperties>
</file>